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78"/>
  </p:notesMasterIdLst>
  <p:sldIdLst>
    <p:sldId id="256" r:id="rId2"/>
    <p:sldId id="33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30" r:id="rId34"/>
    <p:sldId id="287" r:id="rId35"/>
    <p:sldId id="288" r:id="rId36"/>
    <p:sldId id="289" r:id="rId37"/>
    <p:sldId id="290" r:id="rId38"/>
    <p:sldId id="331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7" r:id="rId55"/>
    <p:sldId id="308" r:id="rId56"/>
    <p:sldId id="306" r:id="rId57"/>
    <p:sldId id="309" r:id="rId58"/>
    <p:sldId id="310" r:id="rId59"/>
    <p:sldId id="311" r:id="rId60"/>
    <p:sldId id="312" r:id="rId61"/>
    <p:sldId id="315" r:id="rId62"/>
    <p:sldId id="332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33" r:id="rId72"/>
    <p:sldId id="325" r:id="rId73"/>
    <p:sldId id="326" r:id="rId74"/>
    <p:sldId id="327" r:id="rId75"/>
    <p:sldId id="328" r:id="rId76"/>
    <p:sldId id="329" r:id="rId77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79"/>
      <p:bold r:id="rId80"/>
      <p:italic r:id="rId81"/>
      <p:boldItalic r:id="rId82"/>
    </p:embeddedFon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Century Gothic" panose="020B0502020202020204" pitchFamily="34" charset="0"/>
      <p:regular r:id="rId87"/>
      <p:bold r:id="rId88"/>
      <p:italic r:id="rId89"/>
      <p:boldItalic r:id="rId90"/>
    </p:embeddedFont>
    <p:embeddedFont>
      <p:font typeface="Comic Sans MS" panose="030F0902030302020204" pitchFamily="66" charset="0"/>
      <p:regular r:id="rId91"/>
    </p:embeddedFont>
    <p:embeddedFont>
      <p:font typeface="Shadows Into Light" panose="02000000000000000000" pitchFamily="2" charset="77"/>
      <p:regular r:id="rId92"/>
    </p:embeddedFont>
    <p:embeddedFont>
      <p:font typeface="Source Code Pro" panose="020B0509030403020204" pitchFamily="49" charset="0"/>
      <p:regular r:id="rId93"/>
      <p:bold r:id="rId94"/>
      <p:italic r:id="rId95"/>
      <p:boldItalic r:id="rId96"/>
    </p:embeddedFont>
    <p:embeddedFont>
      <p:font typeface="Walter Turncoat" panose="02000000000000000000" pitchFamily="2" charset="0"/>
      <p:regular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font" Target="fonts/font12.fntdata"/><Relationship Id="rId95" Type="http://schemas.openxmlformats.org/officeDocument/2006/relationships/font" Target="fonts/font1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font" Target="fonts/font16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5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5da0751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5da0751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5da0751a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95da0751a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5da0751a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5da0751a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5da0751a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5da0751a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5da0751a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5da0751a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67e5cc1c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67e5cc1c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67e5cc1c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67e5cc1c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5da0751a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95da0751a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5da0751a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5da0751a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5da0751a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5da0751a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5da0751ae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95da0751a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5da0751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5da0751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763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5da0751a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95da0751a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5da0751a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5da0751a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5da0751a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5da0751a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67e5cc1c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67e5cc1c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67e5cc1c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67e5cc1c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5da0751a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95da0751a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5da0751a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95da0751a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5da0751ae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95da0751ae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67e5cc1c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67e5cc1c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67e5cc1c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67e5cc1c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95da0751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95da0751a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5da0751a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95da0751a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5da0751a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95da0751a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5da0751a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5da0751ae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5da0751a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95da0751a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082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5da0751a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95da0751a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5da0751ae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5da0751ae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67e5cc1c0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967e5cc1c0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967e5cc1c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967e5cc1c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5da0751a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95da0751a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315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c667d46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c667d46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95da0751a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95da0751a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c667d46a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c667d46a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c667d46a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c667d46a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c667d46a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c667d46a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c60ad306f_1_4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3c60ad306f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g3c60ad306f_1_441:notes"/>
          <p:cNvSpPr txBox="1">
            <a:spLocks noGrp="1"/>
          </p:cNvSpPr>
          <p:nvPr>
            <p:ph type="body" idx="1"/>
          </p:nvPr>
        </p:nvSpPr>
        <p:spPr>
          <a:xfrm>
            <a:off x="914400" y="4343992"/>
            <a:ext cx="5029200" cy="4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c667d46a1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c667d46a1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c667d46a1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c667d46a1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c667d46a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c667d46a1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c667d46a1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c667d46a1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c667d46a1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c667d46a1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67e5cc1c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967e5cc1c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95da0751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95da0751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c667d46a1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c667d46a1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dab01ae0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dab01ae0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c667d46a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c667d46a1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c667d46a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c667d46a1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95da0751ae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95da0751ae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5da0751a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95da0751ae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95da0751ae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95da0751ae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5da0751ae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5da0751ae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95da0751ae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95da0751ae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5da0751ae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5da0751ae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5da0751a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5da0751a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95da0751a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95da0751a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95da0751ae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95da0751ae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95da0751ae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95da0751ae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2329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95da0751ae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95da0751ae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95da0751ae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95da0751ae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95da0751ae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95da0751ae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95da0751ae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95da0751ae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95da0751ae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95da0751ae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5da0751ae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5da0751ae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5da0751ae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5da0751ae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 is the number of base units equal to that particular prefix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67e5cc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67e5cc1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95da0751ae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95da0751ae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with the prefix gets the 1 and the base unit gets the factor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goes up must come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Conversion factor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967e5cc1c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967e5cc1c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95da0751a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95da0751a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967e5cc1c0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967e5cc1c0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95da0751ae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g95da0751ae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95da0751ae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95da0751ae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67e5cc1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67e5cc1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5da0751a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95da0751a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94900" y="14978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Shadows Into Light"/>
              <a:buNone/>
              <a:defRPr sz="36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adows Into Light"/>
              <a:buChar char="○"/>
              <a:defRPr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4191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3000"/>
              <a:buFont typeface="Shadows Into Light"/>
              <a:buChar char="■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adows Into Light"/>
              <a:buChar char="○"/>
              <a:defRPr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4191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3000"/>
              <a:buFont typeface="Shadows Into Light"/>
              <a:buChar char="■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/>
        </p:nvSpPr>
        <p:spPr>
          <a:xfrm>
            <a:off x="987850" y="261013"/>
            <a:ext cx="65898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Check your understanding: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7850" y="261000"/>
            <a:ext cx="6890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Shadows Into Light"/>
              <a:buNone/>
              <a:defRPr sz="42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5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hadows Into Light"/>
              <a:buChar char="●"/>
              <a:def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6922" y="61563"/>
            <a:ext cx="1308300" cy="11998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294900" y="14978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PARTICLES AND MEASUREMENT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Book Antiqua"/>
              <a:buNone/>
            </a:pPr>
            <a:r>
              <a:rPr lang="en" sz="3500" i="0" u="none" strike="noStrike" cap="none" dirty="0">
                <a:solidFill>
                  <a:srgbClr val="000000"/>
                </a:solidFill>
              </a:rPr>
              <a:t>Rules for Counting Sig Figs</a:t>
            </a:r>
            <a:endParaRPr sz="35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1087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+mj-lt"/>
              <a:buAutoNum type="arabicPeriod"/>
            </a:pPr>
            <a:r>
              <a:rPr lang="en" i="0" u="none" strike="noStrike" cap="none" dirty="0">
                <a:solidFill>
                  <a:srgbClr val="FFFFFF"/>
                </a:solidFill>
              </a:rPr>
              <a:t>All natural numbers 1-9 count once.</a:t>
            </a:r>
            <a:endParaRPr dirty="0">
              <a:solidFill>
                <a:srgbClr val="FFFFFF"/>
              </a:solidFill>
            </a:endParaRPr>
          </a:p>
          <a:p>
            <a:pPr marL="685800" marR="0" lvl="2" indent="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" sz="3000" i="0" u="none" strike="noStrike" cap="none" dirty="0">
                <a:solidFill>
                  <a:srgbClr val="FFFFFF"/>
                </a:solidFill>
              </a:rPr>
              <a:t>    </a:t>
            </a:r>
            <a:r>
              <a:rPr lang="en" sz="3000" b="1" i="0" u="none" strike="noStrike" cap="none" dirty="0">
                <a:solidFill>
                  <a:srgbClr val="FF0000"/>
                </a:solidFill>
              </a:rPr>
              <a:t>569 has 3 SF		3.456 has 4 SF</a:t>
            </a:r>
            <a:endParaRPr sz="3000" b="1" dirty="0">
              <a:solidFill>
                <a:srgbClr val="FF0000"/>
              </a:solidFill>
            </a:endParaRPr>
          </a:p>
          <a:p>
            <a:pPr marL="9652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" i="0" u="none" strike="noStrike" cap="none" dirty="0">
                <a:solidFill>
                  <a:srgbClr val="FFFFFF"/>
                </a:solidFill>
              </a:rPr>
              <a:t>The number zero is tricky…</a:t>
            </a:r>
            <a:endParaRPr lang="en" sz="2400" dirty="0"/>
          </a:p>
          <a:p>
            <a:pPr marL="9652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" sz="2400" i="0" u="none" strike="noStrike" cap="none" dirty="0">
                <a:solidFill>
                  <a:srgbClr val="FFFFFF"/>
                </a:solidFill>
              </a:rPr>
              <a:t>2.   </a:t>
            </a:r>
            <a:r>
              <a:rPr lang="en" sz="3000" i="0" u="none" strike="noStrike" cap="none" dirty="0">
                <a:solidFill>
                  <a:srgbClr val="FFFFFF"/>
                </a:solidFill>
              </a:rPr>
              <a:t>Zeros always count between natural numbers:</a:t>
            </a:r>
            <a:endParaRPr sz="3000" dirty="0">
              <a:solidFill>
                <a:srgbClr val="FFFFFF"/>
              </a:solidFill>
            </a:endParaRPr>
          </a:p>
          <a:p>
            <a:pPr marL="685800" marR="0" lvl="2" indent="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" sz="3000" i="0" u="none" strike="noStrike" cap="none" dirty="0">
                <a:solidFill>
                  <a:srgbClr val="FFFFFF"/>
                </a:solidFill>
              </a:rPr>
              <a:t>  </a:t>
            </a:r>
            <a:r>
              <a:rPr lang="en" sz="3000" b="1" i="0" u="none" strike="noStrike" cap="none" dirty="0">
                <a:solidFill>
                  <a:srgbClr val="FF0000"/>
                </a:solidFill>
              </a:rPr>
              <a:t>109 have 3 SF		50089 has 5 SF</a:t>
            </a:r>
            <a:r>
              <a:rPr lang="en" sz="3000" i="0" u="none" strike="noStrike" cap="none" dirty="0">
                <a:solidFill>
                  <a:srgbClr val="FF0000"/>
                </a:solidFill>
              </a:rPr>
              <a:t>  </a:t>
            </a:r>
            <a:endParaRPr sz="2720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Rules for Counting Sig Figs</a:t>
            </a:r>
            <a:endParaRPr dirty="0"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dirty="0"/>
              <a:t>3. Zeros before a decimal and natural number never count.</a:t>
            </a:r>
            <a:br>
              <a:rPr lang="en" dirty="0"/>
            </a:br>
            <a:r>
              <a:rPr lang="en" dirty="0"/>
              <a:t>    </a:t>
            </a:r>
            <a:r>
              <a:rPr lang="en" b="1" dirty="0">
                <a:solidFill>
                  <a:srgbClr val="FF0000"/>
                </a:solidFill>
              </a:rPr>
              <a:t>0.00789 has 3 SF</a:t>
            </a:r>
            <a:r>
              <a:rPr lang="en" dirty="0">
                <a:solidFill>
                  <a:srgbClr val="FF0000"/>
                </a:solidFill>
              </a:rPr>
              <a:t>	         </a:t>
            </a:r>
            <a:r>
              <a:rPr lang="en" b="1" dirty="0">
                <a:solidFill>
                  <a:srgbClr val="FF0000"/>
                </a:solidFill>
              </a:rPr>
              <a:t>0.01234 has 4 SF</a:t>
            </a:r>
            <a:br>
              <a:rPr lang="en" dirty="0">
                <a:solidFill>
                  <a:srgbClr val="FF0000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4. </a:t>
            </a:r>
            <a:r>
              <a:rPr lang="en" dirty="0"/>
              <a:t>Zeros after natural numbers only count If there is a decimal present.</a:t>
            </a:r>
            <a:br>
              <a:rPr lang="en" dirty="0"/>
            </a:br>
            <a:r>
              <a:rPr lang="en" dirty="0"/>
              <a:t>    </a:t>
            </a:r>
            <a:r>
              <a:rPr lang="en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b="1" dirty="0">
                <a:solidFill>
                  <a:srgbClr val="FF0000"/>
                </a:solidFill>
              </a:rPr>
              <a:t>114.20 has 5 SF </a:t>
            </a:r>
            <a:r>
              <a:rPr lang="en" dirty="0">
                <a:solidFill>
                  <a:srgbClr val="FF0000"/>
                </a:solidFill>
              </a:rPr>
              <a:t>          </a:t>
            </a:r>
            <a:r>
              <a:rPr lang="en" b="1" dirty="0">
                <a:solidFill>
                  <a:srgbClr val="FF0000"/>
                </a:solidFill>
              </a:rPr>
              <a:t>11,420 has 4 SF</a:t>
            </a:r>
            <a:endParaRPr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Recap: Counting Sig Figs</a:t>
            </a:r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dirty="0"/>
              <a:t>Start counting from LEFT to RIGHT at first NATURAL (non zero) number.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dirty="0"/>
              <a:t>If decimal point is present then count any trailing zeros after the last natural (non zero) number.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dirty="0"/>
              <a:t>If decimal is not present don’t count trailing zeros after the last natural (non zero) number.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Example: ( I do)</a:t>
            </a:r>
            <a:r>
              <a:rPr lang="en" sz="3000" b="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58800" y="102295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 sz="3600"/>
              <a:t>2545.300 g    </a:t>
            </a:r>
            <a:br>
              <a:rPr lang="en" sz="3600"/>
            </a:br>
            <a:r>
              <a:rPr lang="en" sz="3600"/>
              <a:t>4530 km      </a:t>
            </a:r>
            <a:br>
              <a:rPr lang="en" sz="3600"/>
            </a:br>
            <a:r>
              <a:rPr lang="en" sz="3600"/>
              <a:t>0.00453 m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6.23 x 10</a:t>
            </a:r>
            <a:r>
              <a:rPr lang="en" sz="3600" baseline="30000"/>
              <a:t>6</a:t>
            </a:r>
            <a:r>
              <a:rPr lang="en" sz="3600"/>
              <a:t> m 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 </a:t>
            </a:r>
            <a:r>
              <a:rPr lang="en"/>
              <a:t>    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2594975" y="1638475"/>
            <a:ext cx="3504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  sig figs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2594975" y="2284600"/>
            <a:ext cx="3240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  sig figs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2594975" y="2830000"/>
            <a:ext cx="29694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  sig figs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679500" y="3653625"/>
            <a:ext cx="29694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  sig figs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292850" y="3689700"/>
            <a:ext cx="935100" cy="663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5237725" y="3653625"/>
            <a:ext cx="29694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6,230,000</a:t>
            </a: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Example: (</a:t>
            </a:r>
            <a:r>
              <a:rPr lang="en" sz="4000"/>
              <a:t>We</a:t>
            </a:r>
            <a:r>
              <a:rPr lang="en" sz="4000">
                <a:solidFill>
                  <a:srgbClr val="000000"/>
                </a:solidFill>
              </a:rPr>
              <a:t> do)</a:t>
            </a:r>
            <a:r>
              <a:rPr lang="en" sz="3000" b="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292200" y="15262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many significant figures are in the following measurement?</a:t>
            </a:r>
            <a:br>
              <a:rPr lang="en" dirty="0"/>
            </a:br>
            <a:r>
              <a:rPr lang="en" sz="3600" dirty="0"/>
              <a:t>43.40 m    </a:t>
            </a:r>
            <a:br>
              <a:rPr lang="en" sz="3600" dirty="0"/>
            </a:br>
            <a:endParaRPr sz="3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dirty="0"/>
              <a:t> </a:t>
            </a:r>
            <a:r>
              <a:rPr lang="en" dirty="0"/>
              <a:t>    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4" name="Google Shape;107;p17">
            <a:extLst>
              <a:ext uri="{FF2B5EF4-FFF2-40B4-BE49-F238E27FC236}">
                <a16:creationId xmlns:a16="http://schemas.microsoft.com/office/drawing/2014/main" id="{C684F091-CF5F-284F-B287-3793E67A1F16}"/>
              </a:ext>
            </a:extLst>
          </p:cNvPr>
          <p:cNvSpPr txBox="1"/>
          <p:nvPr/>
        </p:nvSpPr>
        <p:spPr>
          <a:xfrm>
            <a:off x="2457815" y="2571750"/>
            <a:ext cx="3240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  sig figs</a:t>
            </a:r>
            <a:endParaRPr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Example: (</a:t>
            </a:r>
            <a:r>
              <a:rPr lang="en" sz="4000"/>
              <a:t>You</a:t>
            </a:r>
            <a:r>
              <a:rPr lang="en" sz="4000">
                <a:solidFill>
                  <a:srgbClr val="000000"/>
                </a:solidFill>
              </a:rPr>
              <a:t> do)</a:t>
            </a:r>
            <a:r>
              <a:rPr lang="en" sz="3000" b="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292200" y="15262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significant figures are in the following measurement?</a:t>
            </a:r>
            <a:br>
              <a:rPr lang="en"/>
            </a:br>
            <a:r>
              <a:rPr lang="en" sz="3600"/>
              <a:t>O.oo4520 g   </a:t>
            </a:r>
            <a:br>
              <a:rPr lang="en" sz="3600"/>
            </a:b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 </a:t>
            </a:r>
            <a:r>
              <a:rPr lang="en"/>
              <a:t>    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4" name="Google Shape;107;p17">
            <a:extLst>
              <a:ext uri="{FF2B5EF4-FFF2-40B4-BE49-F238E27FC236}">
                <a16:creationId xmlns:a16="http://schemas.microsoft.com/office/drawing/2014/main" id="{86B9E8DD-B20D-E745-9889-33E31B84B5BE}"/>
              </a:ext>
            </a:extLst>
          </p:cNvPr>
          <p:cNvSpPr txBox="1"/>
          <p:nvPr/>
        </p:nvSpPr>
        <p:spPr>
          <a:xfrm>
            <a:off x="2594975" y="2507237"/>
            <a:ext cx="3240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  sig figs</a:t>
            </a:r>
            <a:endParaRPr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457200" algn="l" rtl="0"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i="0" u="none" strike="noStrike" cap="none" dirty="0">
                <a:solidFill>
                  <a:srgbClr val="FFFFFF"/>
                </a:solidFill>
              </a:rPr>
              <a:t>Can you identify the amount of sig figs in a number?</a:t>
            </a:r>
            <a:endParaRPr sz="3200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to: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>
                <a:solidFill>
                  <a:srgbClr val="FFFFFF"/>
                </a:solidFill>
              </a:rPr>
              <a:t>Identify the precision of a measuring device</a:t>
            </a:r>
            <a:endParaRPr sz="3200">
              <a:solidFill>
                <a:srgbClr val="FFFFFF"/>
              </a:solidFill>
            </a:endParaRPr>
          </a:p>
          <a:p>
            <a:pPr marL="571500" lvl="0" indent="-4572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>
                <a:solidFill>
                  <a:srgbClr val="FFFFFF"/>
                </a:solidFill>
              </a:rPr>
              <a:t>Identify the amount of significant figures in a number</a:t>
            </a:r>
            <a:endParaRPr sz="3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ctrTitle"/>
          </p:nvPr>
        </p:nvSpPr>
        <p:spPr>
          <a:xfrm>
            <a:off x="294900" y="14978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Rounding sig figs in calculations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i="0" u="none" strike="noStrike" cap="none" dirty="0">
                <a:solidFill>
                  <a:srgbClr val="FFFFFF"/>
                </a:solidFill>
              </a:rPr>
              <a:t>Round answers to proper sig figs in addition and subtraction calculations</a:t>
            </a:r>
            <a:endParaRPr dirty="0">
              <a:solidFill>
                <a:srgbClr val="FFFFFF"/>
              </a:solidFill>
            </a:endParaRPr>
          </a:p>
          <a:p>
            <a:pPr marL="571500" marR="0" lvl="0" indent="-4572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i="0" u="none" strike="noStrike" cap="none" dirty="0">
                <a:solidFill>
                  <a:srgbClr val="FFFFFF"/>
                </a:solidFill>
              </a:rPr>
              <a:t>Round answers to proper sig figs in multiplication and division calculations</a:t>
            </a:r>
            <a:endParaRPr dirty="0">
              <a:solidFill>
                <a:srgbClr val="FFFFFF"/>
              </a:solidFill>
            </a:endParaRPr>
          </a:p>
          <a:p>
            <a:pPr marL="571500" marR="0" lvl="0" indent="-2540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Book Antiqua"/>
              <a:buNone/>
            </a:pPr>
            <a:r>
              <a:rPr lang="en" sz="4000">
                <a:solidFill>
                  <a:srgbClr val="000000"/>
                </a:solidFill>
              </a:rPr>
              <a:t>Lesson Objectives:</a:t>
            </a:r>
            <a:endParaRPr sz="4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294900" y="14978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Significant figures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0814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Book Antiqua"/>
              <a:buNone/>
            </a:pPr>
            <a:r>
              <a:rPr lang="en" sz="3500" i="0" u="none" strike="noStrike" cap="none" dirty="0">
                <a:solidFill>
                  <a:srgbClr val="000000"/>
                </a:solidFill>
              </a:rPr>
              <a:t>What do I round my answer to?</a:t>
            </a:r>
            <a:endParaRPr sz="35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" sz="3200" b="1" dirty="0">
                <a:solidFill>
                  <a:srgbClr val="FFFFFF"/>
                </a:solidFill>
              </a:rPr>
              <a:t>An answer can never be more precise than your least precise measurement</a:t>
            </a:r>
            <a:endParaRPr sz="3200" b="1" dirty="0">
              <a:solidFill>
                <a:srgbClr val="FFFFFF"/>
              </a:solidFill>
            </a:endParaRPr>
          </a:p>
          <a:p>
            <a:pPr marL="571500" marR="0" lvl="0" indent="-4572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&amp; Subtracting Sig Figs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Round your answer to the least number of DECIMAL PLACES.</a:t>
            </a:r>
            <a:br>
              <a:rPr lang="en"/>
            </a:b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2393300" y="2514398"/>
            <a:ext cx="28464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3.75 mL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760"/>
              </a:spcBef>
              <a:spcAft>
                <a:spcPts val="0"/>
              </a:spcAft>
              <a:buNone/>
            </a:pPr>
            <a:r>
              <a:rPr lang="en" sz="38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  4.1   mL</a:t>
            </a:r>
            <a:endParaRPr sz="3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76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7.85 mL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5300825" y="3822925"/>
            <a:ext cx="3090000" cy="62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7.9 mL</a:t>
            </a:r>
            <a:endParaRPr sz="3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160" name="Google Shape;160;p25"/>
          <p:cNvCxnSpPr/>
          <p:nvPr/>
        </p:nvCxnSpPr>
        <p:spPr>
          <a:xfrm flipH="1">
            <a:off x="3608100" y="2397604"/>
            <a:ext cx="4800" cy="2118000"/>
          </a:xfrm>
          <a:prstGeom prst="straightConnector1">
            <a:avLst/>
          </a:prstGeom>
          <a:noFill/>
          <a:ln w="38100" cap="sq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25"/>
          <p:cNvSpPr txBox="1"/>
          <p:nvPr/>
        </p:nvSpPr>
        <p:spPr>
          <a:xfrm>
            <a:off x="3555050" y="2469025"/>
            <a:ext cx="4083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endParaRPr b="1"/>
          </a:p>
        </p:txBody>
      </p:sp>
      <p:sp>
        <p:nvSpPr>
          <p:cNvPr id="162" name="Google Shape;162;p25"/>
          <p:cNvSpPr txBox="1"/>
          <p:nvPr/>
        </p:nvSpPr>
        <p:spPr>
          <a:xfrm>
            <a:off x="3359500" y="3057625"/>
            <a:ext cx="4083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6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(I do)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2.0 + 5.61 = 7.61 =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3600" dirty="0"/>
            </a:br>
            <a:r>
              <a:rPr lang="en" sz="3600" dirty="0"/>
              <a:t>5.67 + 102.111 = 107.781 =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 </a:t>
            </a:r>
            <a:endParaRPr sz="3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dirty="0"/>
              <a:t>23 + 11.10 = 34.10 =</a:t>
            </a:r>
            <a:br>
              <a:rPr lang="en" sz="3600" dirty="0"/>
            </a:br>
            <a:endParaRPr sz="3600" dirty="0"/>
          </a:p>
        </p:txBody>
      </p:sp>
      <p:sp>
        <p:nvSpPr>
          <p:cNvPr id="169" name="Google Shape;169;p26"/>
          <p:cNvSpPr txBox="1"/>
          <p:nvPr/>
        </p:nvSpPr>
        <p:spPr>
          <a:xfrm>
            <a:off x="3594325" y="1585800"/>
            <a:ext cx="718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7.6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4313125" y="2685250"/>
            <a:ext cx="12021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107.78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3755375" y="4114800"/>
            <a:ext cx="718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34</a:t>
            </a: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317700" y="2180876"/>
            <a:ext cx="5143500" cy="533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accent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Least precise place value is tenths place</a:t>
            </a:r>
            <a:endParaRPr sz="2000" i="1">
              <a:solidFill>
                <a:schemeClr val="accent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538950" y="162300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1761875" y="162300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2678100" y="162300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799225" y="274210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2170650" y="274210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3466413" y="274210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317700" y="3445324"/>
            <a:ext cx="5143500" cy="533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accent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Least precise place value is hundredths place</a:t>
            </a:r>
            <a:endParaRPr sz="2000" i="1">
              <a:solidFill>
                <a:schemeClr val="accent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4313125" y="4152000"/>
            <a:ext cx="5143500" cy="533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accent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Least precise place value is ones place</a:t>
            </a:r>
            <a:endParaRPr sz="2000" i="1">
              <a:solidFill>
                <a:schemeClr val="accent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538950" y="415200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1593650" y="415200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2568300" y="415200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(We do)</a:t>
            </a: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What is the answer rounded to the correct number of sig figs?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47.1 + 52.345 =  </a:t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747425" y="326015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3778700" y="326015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2941275" y="3989000"/>
            <a:ext cx="17730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99.4</a:t>
            </a:r>
            <a:endParaRPr sz="1900"/>
          </a:p>
        </p:txBody>
      </p:sp>
      <p:sp>
        <p:nvSpPr>
          <p:cNvPr id="193" name="Google Shape;193;p27"/>
          <p:cNvSpPr txBox="1"/>
          <p:nvPr/>
        </p:nvSpPr>
        <p:spPr>
          <a:xfrm>
            <a:off x="3293325" y="3185750"/>
            <a:ext cx="15096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99.445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(You do)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What is the answer rounded to the correct number of sig figs?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678.21 - 45.489 =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1065650" y="328975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3104100" y="3826175"/>
            <a:ext cx="17730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632.72</a:t>
            </a:r>
            <a:endParaRPr sz="3600"/>
          </a:p>
        </p:txBody>
      </p:sp>
      <p:sp>
        <p:nvSpPr>
          <p:cNvPr id="202" name="Google Shape;202;p28"/>
          <p:cNvSpPr txBox="1"/>
          <p:nvPr/>
        </p:nvSpPr>
        <p:spPr>
          <a:xfrm>
            <a:off x="3507925" y="3178350"/>
            <a:ext cx="15096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632.721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4394925" y="3289750"/>
            <a:ext cx="718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_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your understanding:</a:t>
            </a: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dirty="0">
                <a:solidFill>
                  <a:srgbClr val="FFFFFF"/>
                </a:solidFill>
              </a:rPr>
              <a:t>Round answers to proper sig figs in addition and subtraction calculations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" sz="3500" i="0" u="none" strike="noStrike" cap="none" dirty="0">
                <a:solidFill>
                  <a:srgbClr val="000000"/>
                </a:solidFill>
              </a:rPr>
              <a:t>Multiplying &amp; Dividing Sig Figs</a:t>
            </a:r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" dirty="0">
                <a:solidFill>
                  <a:srgbClr val="FFFFFF"/>
                </a:solidFill>
              </a:rPr>
              <a:t>R</a:t>
            </a:r>
            <a:r>
              <a:rPr lang="en" sz="3200" i="0" u="none" strike="noStrike" cap="none" dirty="0">
                <a:solidFill>
                  <a:srgbClr val="FFFFFF"/>
                </a:solidFill>
              </a:rPr>
              <a:t>ound your answer to the least number of significant figures.</a:t>
            </a:r>
            <a:endParaRPr dirty="0">
              <a:solidFill>
                <a:srgbClr val="FFFFFF"/>
              </a:solidFill>
            </a:endParaRPr>
          </a:p>
          <a:p>
            <a:pPr marL="571500" marR="0" lvl="0" indent="-457200" algn="l" rtl="0">
              <a:spcBef>
                <a:spcPts val="96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457750" y="2897846"/>
            <a:ext cx="785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(13.91 g/cm</a:t>
            </a:r>
            <a:r>
              <a:rPr lang="en" sz="38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3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) (23.3 cm</a:t>
            </a:r>
            <a:r>
              <a:rPr lang="en" sz="38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3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) = 324.103 g</a:t>
            </a:r>
            <a:endParaRPr sz="3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6092650" y="3985250"/>
            <a:ext cx="2221200" cy="68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324 g</a:t>
            </a:r>
            <a:endParaRPr sz="3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587329" y="3500800"/>
            <a:ext cx="10632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SF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2885600" y="3500800"/>
            <a:ext cx="10632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SF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20" name="Google Shape;220;p30"/>
          <p:cNvGrpSpPr/>
          <p:nvPr/>
        </p:nvGrpSpPr>
        <p:grpSpPr>
          <a:xfrm>
            <a:off x="5183863" y="3432963"/>
            <a:ext cx="1433512" cy="525066"/>
            <a:chOff x="4224" y="2847"/>
            <a:chExt cx="903" cy="441"/>
          </a:xfrm>
        </p:grpSpPr>
        <p:sp>
          <p:nvSpPr>
            <p:cNvPr id="221" name="Google Shape;221;p30"/>
            <p:cNvSpPr/>
            <p:nvPr/>
          </p:nvSpPr>
          <p:spPr>
            <a:xfrm>
              <a:off x="4224" y="2988"/>
              <a:ext cx="300" cy="300"/>
            </a:xfrm>
            <a:prstGeom prst="downArrow">
              <a:avLst>
                <a:gd name="adj1" fmla="val 50000"/>
                <a:gd name="adj2" fmla="val 46030"/>
              </a:avLst>
            </a:prstGeom>
            <a:solidFill>
              <a:srgbClr val="FF0000"/>
            </a:solidFill>
            <a:ln w="12700" cap="sq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30"/>
            <p:cNvSpPr txBox="1"/>
            <p:nvPr/>
          </p:nvSpPr>
          <p:spPr>
            <a:xfrm>
              <a:off x="4527" y="2847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 SF</a:t>
              </a: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223" name="Google Shape;223;p30"/>
          <p:cNvSpPr/>
          <p:nvPr/>
        </p:nvSpPr>
        <p:spPr>
          <a:xfrm>
            <a:off x="5144600" y="2836575"/>
            <a:ext cx="948000" cy="687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Book Antiqua"/>
              <a:buNone/>
            </a:pPr>
            <a:r>
              <a:rPr lang="en" sz="4000" i="0" u="none" strike="noStrike" cap="none">
                <a:solidFill>
                  <a:srgbClr val="000000"/>
                </a:solidFill>
              </a:rPr>
              <a:t>Examples: (I do)</a:t>
            </a:r>
            <a:endParaRPr sz="4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0" u="none" strike="noStrike" cap="none">
                <a:solidFill>
                  <a:srgbClr val="FFFFFF"/>
                </a:solidFill>
              </a:rPr>
              <a:t>2.0 x 35.1 = 70.2 =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i="0" u="none" strike="noStrike" cap="none">
                <a:solidFill>
                  <a:srgbClr val="FFFFFF"/>
                </a:solidFill>
              </a:rPr>
              <a:t>5.11 x 98.654 = 504.12194 = 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i="0" u="none" strike="noStrike" cap="none">
                <a:solidFill>
                  <a:srgbClr val="FFFFFF"/>
                </a:solidFill>
              </a:rPr>
              <a:t>72.1 / 3.123 = 23.0867755 = </a:t>
            </a:r>
            <a:endParaRPr sz="3200" i="0" u="none" strike="noStrike" cap="none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i="0" u="none" strike="noStrike" cap="none">
                <a:solidFill>
                  <a:srgbClr val="FFFFFF"/>
                </a:solidFill>
              </a:rPr>
              <a:t>D =  </a:t>
            </a:r>
            <a:r>
              <a:rPr lang="en" sz="3200" i="0" u="sng" strike="noStrike" cap="none">
                <a:solidFill>
                  <a:srgbClr val="FFFFFF"/>
                </a:solidFill>
              </a:rPr>
              <a:t>56 g</a:t>
            </a:r>
            <a:endParaRPr>
              <a:solidFill>
                <a:srgbClr val="FFFFFF"/>
              </a:solidFill>
            </a:endParaRPr>
          </a:p>
          <a:p>
            <a:pPr marL="114300" marR="0" lvl="0" indent="0" algn="l" rtl="0"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i="0" u="none" strike="noStrike" cap="none">
                <a:solidFill>
                  <a:srgbClr val="FFFFFF"/>
                </a:solidFill>
              </a:rPr>
              <a:t>     12.45mL</a:t>
            </a:r>
            <a:endParaRPr sz="32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2600675" y="3580400"/>
            <a:ext cx="2396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4.5 g/mL</a:t>
            </a:r>
            <a:endParaRPr sz="28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3313225" y="1428275"/>
            <a:ext cx="570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70.</a:t>
            </a:r>
            <a:endParaRPr/>
          </a:p>
        </p:txBody>
      </p:sp>
      <p:sp>
        <p:nvSpPr>
          <p:cNvPr id="232" name="Google Shape;232;p31"/>
          <p:cNvSpPr txBox="1"/>
          <p:nvPr/>
        </p:nvSpPr>
        <p:spPr>
          <a:xfrm>
            <a:off x="4512625" y="2018800"/>
            <a:ext cx="11163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504</a:t>
            </a:r>
            <a:endParaRPr/>
          </a:p>
        </p:txBody>
      </p:sp>
      <p:sp>
        <p:nvSpPr>
          <p:cNvPr id="233" name="Google Shape;233;p31"/>
          <p:cNvSpPr txBox="1"/>
          <p:nvPr/>
        </p:nvSpPr>
        <p:spPr>
          <a:xfrm>
            <a:off x="4684825" y="2683825"/>
            <a:ext cx="771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23.1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(We do)</a:t>
            </a:r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What is the answer rounded to the correct number of sig figs?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D =  </a:t>
            </a:r>
            <a:r>
              <a:rPr lang="en" sz="3200" u="sng">
                <a:solidFill>
                  <a:schemeClr val="lt1"/>
                </a:solidFill>
              </a:rPr>
              <a:t>45.24 g</a:t>
            </a:r>
            <a:endParaRPr>
              <a:solidFill>
                <a:schemeClr val="lt1"/>
              </a:solidFill>
            </a:endParaRPr>
          </a:p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>
                <a:solidFill>
                  <a:schemeClr val="lt1"/>
                </a:solidFill>
              </a:rPr>
              <a:t>     3.1 mL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2933700" y="3350975"/>
            <a:ext cx="3357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14.59354839 g/mL</a:t>
            </a:r>
            <a:endParaRPr sz="2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1228525" y="3959375"/>
            <a:ext cx="630900" cy="652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2"/>
          <p:cNvSpPr txBox="1"/>
          <p:nvPr/>
        </p:nvSpPr>
        <p:spPr>
          <a:xfrm>
            <a:off x="2933700" y="3928225"/>
            <a:ext cx="2396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15 g/mL</a:t>
            </a:r>
            <a:endParaRPr sz="31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(You do)</a:t>
            </a:r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What is the answer rounded to the correct number of sig figs?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D =  </a:t>
            </a:r>
            <a:r>
              <a:rPr lang="en" sz="3200" u="sng">
                <a:solidFill>
                  <a:schemeClr val="lt1"/>
                </a:solidFill>
              </a:rPr>
              <a:t>32 g</a:t>
            </a:r>
            <a:endParaRPr>
              <a:solidFill>
                <a:schemeClr val="lt1"/>
              </a:solidFill>
            </a:endParaRPr>
          </a:p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    2.01 mL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9" name="Google Shape;249;p33"/>
          <p:cNvSpPr txBox="1"/>
          <p:nvPr/>
        </p:nvSpPr>
        <p:spPr>
          <a:xfrm>
            <a:off x="2933700" y="3350975"/>
            <a:ext cx="3357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15.92 g/mL</a:t>
            </a:r>
            <a:endParaRPr sz="2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1195100" y="3220925"/>
            <a:ext cx="630900" cy="652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3"/>
          <p:cNvSpPr txBox="1"/>
          <p:nvPr/>
        </p:nvSpPr>
        <p:spPr>
          <a:xfrm>
            <a:off x="2933700" y="3928225"/>
            <a:ext cx="2396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16 g/mL</a:t>
            </a:r>
            <a:endParaRPr sz="31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-US" sz="3200" dirty="0">
                <a:solidFill>
                  <a:srgbClr val="FFFFFF"/>
                </a:solidFill>
              </a:rPr>
              <a:t>Identify the precision of a measuring device</a:t>
            </a:r>
            <a:endParaRPr lang="en" sz="3200" dirty="0"/>
          </a:p>
          <a:p>
            <a:pPr marL="571500" lvl="0" indent="-4572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dirty="0">
                <a:solidFill>
                  <a:srgbClr val="FFFFFF"/>
                </a:solidFill>
              </a:rPr>
              <a:t>Identify the amount of significant figures in a number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ok Antiqua"/>
              <a:buNone/>
            </a:pPr>
            <a:r>
              <a:rPr lang="en" sz="4000" i="0" u="none" strike="noStrike" cap="none">
                <a:solidFill>
                  <a:srgbClr val="000000"/>
                </a:solidFill>
              </a:rPr>
              <a:t>Check Your Understanding:</a:t>
            </a:r>
            <a:endParaRPr sz="4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i="0" u="none" strike="noStrike" cap="none" dirty="0">
                <a:solidFill>
                  <a:srgbClr val="FFFFFF"/>
                </a:solidFill>
              </a:rPr>
              <a:t>Round answers to proper sig figs in multiplication and division calculations</a:t>
            </a:r>
            <a:endParaRPr dirty="0">
              <a:solidFill>
                <a:srgbClr val="FFFFFF"/>
              </a:solidFill>
            </a:endParaRPr>
          </a:p>
          <a:p>
            <a:pPr marL="571500" marR="0" lvl="0" indent="-2540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i="0" u="none" strike="noStrike" cap="none" dirty="0">
                <a:solidFill>
                  <a:srgbClr val="FFFFFF"/>
                </a:solidFill>
              </a:rPr>
              <a:t>Round answers to proper sig figs in addition and subtraction calculations</a:t>
            </a:r>
            <a:endParaRPr dirty="0">
              <a:solidFill>
                <a:srgbClr val="FFFFFF"/>
              </a:solidFill>
            </a:endParaRPr>
          </a:p>
          <a:p>
            <a:pPr marL="571500" marR="0" lvl="0" indent="-4572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i="0" u="none" strike="noStrike" cap="none" dirty="0">
                <a:solidFill>
                  <a:srgbClr val="FFFFFF"/>
                </a:solidFill>
              </a:rPr>
              <a:t>Round answers to proper sig figs in multiplication and division calculations</a:t>
            </a:r>
            <a:endParaRPr dirty="0">
              <a:solidFill>
                <a:srgbClr val="FFFFFF"/>
              </a:solidFill>
            </a:endParaRPr>
          </a:p>
          <a:p>
            <a:pPr marL="571500" marR="0" lvl="0" indent="-2540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Book Antiqua"/>
              <a:buNone/>
            </a:pPr>
            <a:r>
              <a:rPr lang="en" sz="4000">
                <a:solidFill>
                  <a:srgbClr val="000000"/>
                </a:solidFill>
              </a:rPr>
              <a:t>You should be able to:</a:t>
            </a:r>
            <a:endParaRPr sz="4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ctrTitle"/>
          </p:nvPr>
        </p:nvSpPr>
        <p:spPr>
          <a:xfrm>
            <a:off x="294900" y="14978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Percent Error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457200">
              <a:buSzPts val="3200"/>
              <a:buFont typeface="Shadows Into Light"/>
              <a:buChar char="✓"/>
            </a:pPr>
            <a:r>
              <a:rPr lang="en-US" sz="3200"/>
              <a:t>Calculate the percent error of a measurement. </a:t>
            </a:r>
          </a:p>
          <a:p>
            <a:pPr marL="571500" marR="0" lvl="0" indent="-2540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Book Antiqua"/>
              <a:buNone/>
            </a:pPr>
            <a:r>
              <a:rPr lang="en" sz="4000" dirty="0">
                <a:solidFill>
                  <a:srgbClr val="000000"/>
                </a:solidFill>
              </a:rPr>
              <a:t>Objectives:</a:t>
            </a:r>
            <a:endParaRPr sz="4000" i="0" u="none" strike="noStrike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2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Book Antiqua"/>
              <a:buNone/>
            </a:pPr>
            <a:r>
              <a:rPr lang="en" sz="3500" i="0" u="none" strike="noStrike" cap="none" dirty="0">
                <a:solidFill>
                  <a:srgbClr val="000000"/>
                </a:solidFill>
              </a:rPr>
              <a:t>Determining Accuracy</a:t>
            </a:r>
            <a:endParaRPr sz="35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" sz="3200" b="1" i="0" u="none" strike="noStrike" cap="none" dirty="0">
                <a:solidFill>
                  <a:srgbClr val="FFFFFF"/>
                </a:solidFill>
              </a:rPr>
              <a:t>This Formula is found on Table in your Reference Table T:</a:t>
            </a:r>
            <a:endParaRPr dirty="0">
              <a:solidFill>
                <a:srgbClr val="FFFFFF"/>
              </a:solidFill>
            </a:endParaRPr>
          </a:p>
          <a:p>
            <a:pPr marL="571500" marR="0" lvl="0" indent="-254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1500" marR="0" lvl="0" indent="-254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1500" marR="0" lvl="0" indent="-254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15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15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dirty="0"/>
          </a:p>
          <a:p>
            <a:pPr marL="571500" marR="0" lvl="0" indent="-254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1500" marR="0" lvl="0" indent="-2540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8375" y="2159175"/>
            <a:ext cx="4174475" cy="58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(I do)</a:t>
            </a:r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1"/>
          </p:nvPr>
        </p:nvSpPr>
        <p:spPr>
          <a:xfrm>
            <a:off x="292200" y="1459575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Working in the laboratory, a student finds the density of a piece of pure aluminum to be 2.85 g/cm</a:t>
            </a:r>
            <a:r>
              <a:rPr lang="en" sz="2400" baseline="30000" dirty="0"/>
              <a:t>3</a:t>
            </a:r>
            <a:r>
              <a:rPr lang="en" sz="2400" dirty="0"/>
              <a:t>. The accepted value for the density of aluminum is 2.699 g/cm</a:t>
            </a:r>
            <a:r>
              <a:rPr lang="en" sz="2400" baseline="30000" dirty="0">
                <a:solidFill>
                  <a:schemeClr val="lt1"/>
                </a:solidFill>
              </a:rPr>
              <a:t>3</a:t>
            </a:r>
            <a:r>
              <a:rPr lang="en" sz="2400" dirty="0">
                <a:solidFill>
                  <a:schemeClr val="lt1"/>
                </a:solidFill>
              </a:rPr>
              <a:t>.</a:t>
            </a:r>
            <a:r>
              <a:rPr lang="en" sz="2400" dirty="0"/>
              <a:t>  Determine the percent error.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u="sng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82" name="Google Shape;28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9275" y="346000"/>
            <a:ext cx="4174475" cy="58870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8"/>
          <p:cNvSpPr/>
          <p:nvPr/>
        </p:nvSpPr>
        <p:spPr>
          <a:xfrm>
            <a:off x="2038775" y="1822175"/>
            <a:ext cx="1395000" cy="652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8"/>
          <p:cNvSpPr/>
          <p:nvPr/>
        </p:nvSpPr>
        <p:spPr>
          <a:xfrm>
            <a:off x="4470600" y="124400"/>
            <a:ext cx="1395000" cy="652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8"/>
          <p:cNvSpPr/>
          <p:nvPr/>
        </p:nvSpPr>
        <p:spPr>
          <a:xfrm>
            <a:off x="5865600" y="124400"/>
            <a:ext cx="1395000" cy="6525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8"/>
          <p:cNvSpPr/>
          <p:nvPr/>
        </p:nvSpPr>
        <p:spPr>
          <a:xfrm>
            <a:off x="1733000" y="2245500"/>
            <a:ext cx="1395000" cy="6525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8"/>
          <p:cNvSpPr txBox="1"/>
          <p:nvPr/>
        </p:nvSpPr>
        <p:spPr>
          <a:xfrm>
            <a:off x="666075" y="3374725"/>
            <a:ext cx="954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2.699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3853500" y="2954250"/>
            <a:ext cx="954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.151</a:t>
            </a: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3707775" y="3356125"/>
            <a:ext cx="95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2.699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4470600" y="3089825"/>
            <a:ext cx="95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</a:t>
            </a:r>
            <a:r>
              <a:rPr lang="en" sz="24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100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1938338" y="3045425"/>
            <a:ext cx="9843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100 =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5351300" y="3089825"/>
            <a:ext cx="144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5.59%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292200" y="2965775"/>
            <a:ext cx="19908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2.85 - 2.699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3853500" y="3832200"/>
            <a:ext cx="954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.151</a:t>
            </a: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3707775" y="4234075"/>
            <a:ext cx="95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2.85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6" name="Google Shape;296;p38"/>
          <p:cNvSpPr txBox="1"/>
          <p:nvPr/>
        </p:nvSpPr>
        <p:spPr>
          <a:xfrm>
            <a:off x="4470600" y="3967775"/>
            <a:ext cx="95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100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5351300" y="3967775"/>
            <a:ext cx="144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5.30%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298" name="Google Shape;298;p38"/>
          <p:cNvCxnSpPr/>
          <p:nvPr/>
        </p:nvCxnSpPr>
        <p:spPr>
          <a:xfrm>
            <a:off x="5528325" y="3951975"/>
            <a:ext cx="925200" cy="60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38"/>
          <p:cNvCxnSpPr/>
          <p:nvPr/>
        </p:nvCxnSpPr>
        <p:spPr>
          <a:xfrm rot="10800000" flipH="1">
            <a:off x="5520925" y="4003950"/>
            <a:ext cx="939900" cy="54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(We do)</a:t>
            </a:r>
            <a:endParaRPr/>
          </a:p>
        </p:txBody>
      </p:sp>
      <p:sp>
        <p:nvSpPr>
          <p:cNvPr id="305" name="Google Shape;305;p39"/>
          <p:cNvSpPr txBox="1">
            <a:spLocks noGrp="1"/>
          </p:cNvSpPr>
          <p:nvPr>
            <p:ph type="body" idx="1"/>
          </p:nvPr>
        </p:nvSpPr>
        <p:spPr>
          <a:xfrm>
            <a:off x="292200" y="1459575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accepted value for the volume of a gas is 22.4 liters. In a laboratory experiment, a student determines the value to be 24.8 liters. What is the percent error of the student's measurement?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u="sng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6" name="Google Shape;30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9825" y="346000"/>
            <a:ext cx="3483925" cy="5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9"/>
          <p:cNvSpPr txBox="1"/>
          <p:nvPr/>
        </p:nvSpPr>
        <p:spPr>
          <a:xfrm>
            <a:off x="666075" y="3374725"/>
            <a:ext cx="954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22.4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08" name="Google Shape;308;p39"/>
          <p:cNvSpPr txBox="1"/>
          <p:nvPr/>
        </p:nvSpPr>
        <p:spPr>
          <a:xfrm>
            <a:off x="3853500" y="2954250"/>
            <a:ext cx="954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0.4</a:t>
            </a:r>
            <a:r>
              <a:rPr lang="en" sz="24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dirty="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09" name="Google Shape;309;p39"/>
          <p:cNvSpPr txBox="1"/>
          <p:nvPr/>
        </p:nvSpPr>
        <p:spPr>
          <a:xfrm>
            <a:off x="3707775" y="3356125"/>
            <a:ext cx="95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22.4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4470600" y="3089825"/>
            <a:ext cx="95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100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1" name="Google Shape;311;p39"/>
          <p:cNvSpPr txBox="1"/>
          <p:nvPr/>
        </p:nvSpPr>
        <p:spPr>
          <a:xfrm>
            <a:off x="1938338" y="3045425"/>
            <a:ext cx="9843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100 =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5351300" y="3089825"/>
            <a:ext cx="144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10.7%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292200" y="2965775"/>
            <a:ext cx="19908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24.8 - 22.4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(You do)</a:t>
            </a:r>
            <a:endParaRPr/>
          </a:p>
        </p:txBody>
      </p:sp>
      <p:sp>
        <p:nvSpPr>
          <p:cNvPr id="319" name="Google Shape;319;p40"/>
          <p:cNvSpPr txBox="1">
            <a:spLocks noGrp="1"/>
          </p:cNvSpPr>
          <p:nvPr>
            <p:ph type="body" idx="1"/>
          </p:nvPr>
        </p:nvSpPr>
        <p:spPr>
          <a:xfrm>
            <a:off x="292200" y="1459575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an experiment, a student found that the percent of oxygen in a sample of KClO</a:t>
            </a:r>
            <a:r>
              <a:rPr lang="en" sz="2400" baseline="-25000"/>
              <a:t>3</a:t>
            </a:r>
            <a:r>
              <a:rPr lang="en" sz="2400"/>
              <a:t> was 42.3%. If the accepted value is 39.3%, then what is the experimental percent error?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u="sng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0" name="Google Shape;32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9825" y="346000"/>
            <a:ext cx="3483925" cy="5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0"/>
          <p:cNvSpPr txBox="1"/>
          <p:nvPr/>
        </p:nvSpPr>
        <p:spPr>
          <a:xfrm>
            <a:off x="666075" y="3374725"/>
            <a:ext cx="954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39.3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3774375" y="2965775"/>
            <a:ext cx="954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3.00</a:t>
            </a: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3" name="Google Shape;323;p40"/>
          <p:cNvSpPr txBox="1"/>
          <p:nvPr/>
        </p:nvSpPr>
        <p:spPr>
          <a:xfrm>
            <a:off x="3707775" y="3356125"/>
            <a:ext cx="95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39.3</a:t>
            </a:r>
            <a:endParaRPr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4" name="Google Shape;324;p40"/>
          <p:cNvSpPr txBox="1"/>
          <p:nvPr/>
        </p:nvSpPr>
        <p:spPr>
          <a:xfrm>
            <a:off x="4470600" y="3089825"/>
            <a:ext cx="95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100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5" name="Google Shape;325;p40"/>
          <p:cNvSpPr txBox="1"/>
          <p:nvPr/>
        </p:nvSpPr>
        <p:spPr>
          <a:xfrm>
            <a:off x="1938338" y="3045425"/>
            <a:ext cx="9843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100 =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6" name="Google Shape;326;p40"/>
          <p:cNvSpPr txBox="1"/>
          <p:nvPr/>
        </p:nvSpPr>
        <p:spPr>
          <a:xfrm>
            <a:off x="5351300" y="3089825"/>
            <a:ext cx="144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7.63%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7" name="Google Shape;327;p40"/>
          <p:cNvSpPr txBox="1"/>
          <p:nvPr/>
        </p:nvSpPr>
        <p:spPr>
          <a:xfrm>
            <a:off x="292200" y="2965775"/>
            <a:ext cx="19908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42.3 - 39.3</a:t>
            </a:r>
            <a:endParaRPr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-US" sz="3200" i="0" u="none" strike="noStrike" cap="none" dirty="0">
                <a:solidFill>
                  <a:srgbClr val="FFFFFF"/>
                </a:solidFill>
              </a:rPr>
              <a:t>Calculate the percent error of a measurement. </a:t>
            </a:r>
            <a:endParaRPr dirty="0">
              <a:solidFill>
                <a:srgbClr val="FFFFFF"/>
              </a:solidFill>
            </a:endParaRPr>
          </a:p>
          <a:p>
            <a:pPr marL="571500" marR="0" lvl="0" indent="-2540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Book Antiqua"/>
              <a:buNone/>
            </a:pPr>
            <a:r>
              <a:rPr lang="en" sz="4000">
                <a:solidFill>
                  <a:srgbClr val="000000"/>
                </a:solidFill>
              </a:rPr>
              <a:t>You should be able to:</a:t>
            </a:r>
            <a:endParaRPr sz="4000" i="0" u="none" strike="noStrike" cap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6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>
            <a:spLocks noGrp="1"/>
          </p:cNvSpPr>
          <p:nvPr>
            <p:ph type="ctrTitle"/>
          </p:nvPr>
        </p:nvSpPr>
        <p:spPr>
          <a:xfrm>
            <a:off x="294900" y="14978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Significant Figures</a:t>
            </a:r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" dirty="0"/>
              <a:t>A scientist’s final calculation can only be as precise as their least precise measurement. </a:t>
            </a:r>
            <a:endParaRPr dirty="0"/>
          </a:p>
          <a:p>
            <a:pPr indent="-457200">
              <a:spcBef>
                <a:spcPts val="1600"/>
              </a:spcBef>
              <a:spcAft>
                <a:spcPts val="1600"/>
              </a:spcAft>
            </a:pPr>
            <a:r>
              <a:rPr lang="en" dirty="0"/>
              <a:t>Count digits in your measured number to determine their level of precision. 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338" name="Google Shape;338;p4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dirty="0">
                <a:solidFill>
                  <a:srgbClr val="FFFFFF"/>
                </a:solidFill>
              </a:rPr>
              <a:t>Determine the volume of a substance</a:t>
            </a:r>
            <a:endParaRPr sz="3200" dirty="0">
              <a:solidFill>
                <a:srgbClr val="FFFFFF"/>
              </a:solidFill>
            </a:endParaRPr>
          </a:p>
          <a:p>
            <a:pPr marL="571500" lvl="0" indent="-4572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dirty="0">
                <a:solidFill>
                  <a:srgbClr val="FFFFFF"/>
                </a:solidFill>
              </a:rPr>
              <a:t>Calculate density, mass</a:t>
            </a:r>
            <a:r>
              <a:rPr lang="en" sz="3200" dirty="0"/>
              <a:t>, and </a:t>
            </a:r>
            <a:r>
              <a:rPr lang="en" sz="3200" dirty="0">
                <a:solidFill>
                  <a:srgbClr val="FFFFFF"/>
                </a:solidFill>
              </a:rPr>
              <a:t>volume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Definitions</a:t>
            </a:r>
            <a:endParaRPr dirty="0"/>
          </a:p>
        </p:txBody>
      </p:sp>
      <p:sp>
        <p:nvSpPr>
          <p:cNvPr id="344" name="Google Shape;344;p4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Mass:</a:t>
            </a:r>
            <a:r>
              <a:rPr lang="en" dirty="0"/>
              <a:t>  the amount of matter an object contains.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dirty="0"/>
            </a:br>
            <a:r>
              <a:rPr lang="en" b="1" u="sng" dirty="0"/>
              <a:t>Volume:</a:t>
            </a:r>
            <a:r>
              <a:rPr lang="en" dirty="0"/>
              <a:t>  The amount of space a substance occupies</a:t>
            </a:r>
            <a:br>
              <a:rPr lang="en" dirty="0"/>
            </a:br>
            <a:endParaRPr dirty="0"/>
          </a:p>
        </p:txBody>
      </p:sp>
      <p:pic>
        <p:nvPicPr>
          <p:cNvPr id="345" name="Google Shape;34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2508" y="2429060"/>
            <a:ext cx="1666875" cy="10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remium Lab Glass Graduated Cylinder 250 ml - Borosilicate 250ml Lab  Cylinder: Amazon.com: Industrial &amp; Scientific">
            <a:extLst>
              <a:ext uri="{FF2B5EF4-FFF2-40B4-BE49-F238E27FC236}">
                <a16:creationId xmlns:a16="http://schemas.microsoft.com/office/drawing/2014/main" id="{B05D9CA1-BD8B-E340-B5A4-B4088947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2515"/>
            <a:ext cx="1357884" cy="13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Volume</a:t>
            </a:r>
            <a:endParaRPr/>
          </a:p>
        </p:txBody>
      </p:sp>
      <p:sp>
        <p:nvSpPr>
          <p:cNvPr id="351" name="Google Shape;351;p4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•"/>
            </a:pPr>
            <a:r>
              <a:rPr lang="en" sz="3200">
                <a:solidFill>
                  <a:srgbClr val="FFFFFF"/>
                </a:solidFill>
              </a:rPr>
              <a:t>l x w x h  (regular solid)</a:t>
            </a:r>
            <a:endParaRPr sz="3200">
              <a:solidFill>
                <a:srgbClr val="FFFFFF"/>
              </a:solidFill>
            </a:endParaRPr>
          </a:p>
          <a:p>
            <a:pPr marL="1028700" lvl="2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adows Into Light"/>
              <a:buChar char="-"/>
            </a:pPr>
            <a:r>
              <a:rPr lang="en" sz="2800">
                <a:solidFill>
                  <a:srgbClr val="FFFFFF"/>
                </a:solidFill>
              </a:rPr>
              <a:t>ex. V = 1cm</a:t>
            </a:r>
            <a:r>
              <a:rPr lang="en" sz="2800" baseline="300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  <a:p>
            <a:pPr marL="571500" lvl="0" indent="-4572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•"/>
            </a:pPr>
            <a:r>
              <a:rPr lang="en" sz="3200">
                <a:solidFill>
                  <a:srgbClr val="FFFFFF"/>
                </a:solidFill>
              </a:rPr>
              <a:t>Graduated cylinder (liquids)</a:t>
            </a:r>
            <a:endParaRPr sz="3200">
              <a:solidFill>
                <a:srgbClr val="FFFFFF"/>
              </a:solidFill>
            </a:endParaRPr>
          </a:p>
          <a:p>
            <a:pPr marL="1028700" lvl="2" indent="-3429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-"/>
            </a:pPr>
            <a:r>
              <a:rPr lang="en" sz="2800">
                <a:solidFill>
                  <a:srgbClr val="FFFFFF"/>
                </a:solidFill>
              </a:rPr>
              <a:t>Read bottom of </a:t>
            </a:r>
            <a:r>
              <a:rPr lang="en" sz="2800" b="1">
                <a:solidFill>
                  <a:srgbClr val="FFFFFF"/>
                </a:solidFill>
              </a:rPr>
              <a:t>MENISCUS</a:t>
            </a:r>
            <a:endParaRPr sz="2800">
              <a:solidFill>
                <a:srgbClr val="FFFFFF"/>
              </a:solidFill>
            </a:endParaRPr>
          </a:p>
          <a:p>
            <a:pPr marL="1028700" lvl="2" indent="-3429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hadows Into Light"/>
              <a:buChar char="-"/>
            </a:pPr>
            <a:r>
              <a:rPr lang="en" sz="2800">
                <a:solidFill>
                  <a:srgbClr val="FFFFFF"/>
                </a:solidFill>
              </a:rPr>
              <a:t>ex. V = 27.5 mL 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52" name="Google Shape;35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900" y="1647025"/>
            <a:ext cx="2057399" cy="15457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pic>
        <p:nvPicPr>
          <p:cNvPr id="353" name="Google Shape;35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5082" y="3383900"/>
            <a:ext cx="1855038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Book Antiqua"/>
              <a:buNone/>
            </a:pPr>
            <a:r>
              <a:rPr lang="en" sz="3500" i="0" u="none" strike="noStrike" cap="none">
                <a:solidFill>
                  <a:srgbClr val="000000"/>
                </a:solidFill>
              </a:rPr>
              <a:t>Reading a Meniscus</a:t>
            </a:r>
            <a:endParaRPr/>
          </a:p>
        </p:txBody>
      </p:sp>
      <p:cxnSp>
        <p:nvCxnSpPr>
          <p:cNvPr id="360" name="Google Shape;360;p45"/>
          <p:cNvCxnSpPr/>
          <p:nvPr/>
        </p:nvCxnSpPr>
        <p:spPr>
          <a:xfrm rot="10800000">
            <a:off x="3514600" y="2662238"/>
            <a:ext cx="2708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lgDash"/>
            <a:miter lim="800000"/>
            <a:headEnd type="none" w="med" len="med"/>
            <a:tailEnd type="triangle" w="med" len="med"/>
          </a:ln>
        </p:spPr>
      </p:cxnSp>
      <p:cxnSp>
        <p:nvCxnSpPr>
          <p:cNvPr id="361" name="Google Shape;361;p45"/>
          <p:cNvCxnSpPr/>
          <p:nvPr/>
        </p:nvCxnSpPr>
        <p:spPr>
          <a:xfrm flipH="1">
            <a:off x="3676725" y="2531269"/>
            <a:ext cx="2619300" cy="54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med" len="med"/>
            <a:tailEnd type="triangle" w="med" len="med"/>
          </a:ln>
        </p:spPr>
      </p:cxnSp>
      <p:cxnSp>
        <p:nvCxnSpPr>
          <p:cNvPr id="362" name="Google Shape;362;p45"/>
          <p:cNvCxnSpPr/>
          <p:nvPr/>
        </p:nvCxnSpPr>
        <p:spPr>
          <a:xfrm rot="10800000">
            <a:off x="3949675" y="2255100"/>
            <a:ext cx="2301900" cy="60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med" len="med"/>
            <a:tailEnd type="triangle" w="med" len="med"/>
          </a:ln>
        </p:spPr>
      </p:cxnSp>
      <p:grpSp>
        <p:nvGrpSpPr>
          <p:cNvPr id="363" name="Google Shape;363;p45"/>
          <p:cNvGrpSpPr/>
          <p:nvPr/>
        </p:nvGrpSpPr>
        <p:grpSpPr>
          <a:xfrm>
            <a:off x="5200650" y="1657350"/>
            <a:ext cx="1120775" cy="1885950"/>
            <a:chOff x="3276" y="1392"/>
            <a:chExt cx="706" cy="1584"/>
          </a:xfrm>
        </p:grpSpPr>
        <p:sp>
          <p:nvSpPr>
            <p:cNvPr id="364" name="Google Shape;364;p45"/>
            <p:cNvSpPr/>
            <p:nvPr/>
          </p:nvSpPr>
          <p:spPr>
            <a:xfrm>
              <a:off x="3276" y="1392"/>
              <a:ext cx="536" cy="1584"/>
            </a:xfrm>
            <a:custGeom>
              <a:avLst/>
              <a:gdLst/>
              <a:ahLst/>
              <a:cxnLst/>
              <a:rect l="l" t="t" r="r" b="b"/>
              <a:pathLst>
                <a:path w="536" h="1584" extrusionOk="0">
                  <a:moveTo>
                    <a:pt x="0" y="2"/>
                  </a:moveTo>
                  <a:lnTo>
                    <a:pt x="210" y="84"/>
                  </a:lnTo>
                  <a:lnTo>
                    <a:pt x="236" y="0"/>
                  </a:lnTo>
                  <a:lnTo>
                    <a:pt x="508" y="122"/>
                  </a:lnTo>
                  <a:lnTo>
                    <a:pt x="536" y="124"/>
                  </a:lnTo>
                  <a:lnTo>
                    <a:pt x="536" y="1532"/>
                  </a:lnTo>
                  <a:lnTo>
                    <a:pt x="290" y="1496"/>
                  </a:lnTo>
                  <a:lnTo>
                    <a:pt x="278" y="1500"/>
                  </a:lnTo>
                  <a:lnTo>
                    <a:pt x="304" y="1532"/>
                  </a:lnTo>
                  <a:lnTo>
                    <a:pt x="296" y="1552"/>
                  </a:lnTo>
                  <a:lnTo>
                    <a:pt x="296" y="1566"/>
                  </a:lnTo>
                  <a:lnTo>
                    <a:pt x="272" y="1584"/>
                  </a:lnTo>
                  <a:lnTo>
                    <a:pt x="234" y="1584"/>
                  </a:lnTo>
                  <a:lnTo>
                    <a:pt x="218" y="1552"/>
                  </a:lnTo>
                  <a:lnTo>
                    <a:pt x="180" y="1526"/>
                  </a:lnTo>
                  <a:lnTo>
                    <a:pt x="146" y="1516"/>
                  </a:lnTo>
                  <a:lnTo>
                    <a:pt x="94" y="1510"/>
                  </a:lnTo>
                  <a:lnTo>
                    <a:pt x="30" y="1506"/>
                  </a:lnTo>
                  <a:lnTo>
                    <a:pt x="10" y="1506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65" name="Google Shape;365;p45"/>
            <p:cNvCxnSpPr/>
            <p:nvPr/>
          </p:nvCxnSpPr>
          <p:spPr>
            <a:xfrm>
              <a:off x="3276" y="1612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6" name="Google Shape;366;p45"/>
            <p:cNvCxnSpPr/>
            <p:nvPr/>
          </p:nvCxnSpPr>
          <p:spPr>
            <a:xfrm>
              <a:off x="3280" y="2084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7" name="Google Shape;367;p45"/>
            <p:cNvCxnSpPr/>
            <p:nvPr/>
          </p:nvCxnSpPr>
          <p:spPr>
            <a:xfrm>
              <a:off x="3282" y="2556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8" name="Google Shape;368;p45"/>
            <p:cNvCxnSpPr/>
            <p:nvPr/>
          </p:nvCxnSpPr>
          <p:spPr>
            <a:xfrm>
              <a:off x="3410" y="1658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9" name="Google Shape;369;p45"/>
            <p:cNvCxnSpPr/>
            <p:nvPr/>
          </p:nvCxnSpPr>
          <p:spPr>
            <a:xfrm>
              <a:off x="3408" y="1706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0" name="Google Shape;370;p45"/>
            <p:cNvCxnSpPr/>
            <p:nvPr/>
          </p:nvCxnSpPr>
          <p:spPr>
            <a:xfrm>
              <a:off x="3408" y="1752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1" name="Google Shape;371;p45"/>
            <p:cNvCxnSpPr/>
            <p:nvPr/>
          </p:nvCxnSpPr>
          <p:spPr>
            <a:xfrm>
              <a:off x="3408" y="1800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2" name="Google Shape;372;p45"/>
            <p:cNvCxnSpPr/>
            <p:nvPr/>
          </p:nvCxnSpPr>
          <p:spPr>
            <a:xfrm>
              <a:off x="3414" y="1896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3" name="Google Shape;373;p45"/>
            <p:cNvCxnSpPr/>
            <p:nvPr/>
          </p:nvCxnSpPr>
          <p:spPr>
            <a:xfrm>
              <a:off x="3412" y="1944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4" name="Google Shape;374;p45"/>
            <p:cNvCxnSpPr/>
            <p:nvPr/>
          </p:nvCxnSpPr>
          <p:spPr>
            <a:xfrm>
              <a:off x="3412" y="1990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5" name="Google Shape;375;p45"/>
            <p:cNvCxnSpPr/>
            <p:nvPr/>
          </p:nvCxnSpPr>
          <p:spPr>
            <a:xfrm>
              <a:off x="3412" y="2038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6" name="Google Shape;376;p45"/>
            <p:cNvCxnSpPr/>
            <p:nvPr/>
          </p:nvCxnSpPr>
          <p:spPr>
            <a:xfrm>
              <a:off x="3412" y="2600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7" name="Google Shape;377;p45"/>
            <p:cNvCxnSpPr/>
            <p:nvPr/>
          </p:nvCxnSpPr>
          <p:spPr>
            <a:xfrm>
              <a:off x="3410" y="2648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8" name="Google Shape;378;p45"/>
            <p:cNvCxnSpPr/>
            <p:nvPr/>
          </p:nvCxnSpPr>
          <p:spPr>
            <a:xfrm>
              <a:off x="3410" y="2694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9" name="Google Shape;379;p45"/>
            <p:cNvCxnSpPr/>
            <p:nvPr/>
          </p:nvCxnSpPr>
          <p:spPr>
            <a:xfrm>
              <a:off x="3410" y="2742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0" name="Google Shape;380;p45"/>
            <p:cNvCxnSpPr/>
            <p:nvPr/>
          </p:nvCxnSpPr>
          <p:spPr>
            <a:xfrm>
              <a:off x="3414" y="2366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1" name="Google Shape;381;p45"/>
            <p:cNvCxnSpPr/>
            <p:nvPr/>
          </p:nvCxnSpPr>
          <p:spPr>
            <a:xfrm>
              <a:off x="3412" y="2414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2" name="Google Shape;382;p45"/>
            <p:cNvCxnSpPr/>
            <p:nvPr/>
          </p:nvCxnSpPr>
          <p:spPr>
            <a:xfrm>
              <a:off x="3412" y="2460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3" name="Google Shape;383;p45"/>
            <p:cNvCxnSpPr/>
            <p:nvPr/>
          </p:nvCxnSpPr>
          <p:spPr>
            <a:xfrm>
              <a:off x="3412" y="2508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4" name="Google Shape;384;p45"/>
            <p:cNvCxnSpPr/>
            <p:nvPr/>
          </p:nvCxnSpPr>
          <p:spPr>
            <a:xfrm>
              <a:off x="3416" y="2130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5" name="Google Shape;385;p45"/>
            <p:cNvCxnSpPr/>
            <p:nvPr/>
          </p:nvCxnSpPr>
          <p:spPr>
            <a:xfrm>
              <a:off x="3414" y="2178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6" name="Google Shape;386;p45"/>
            <p:cNvCxnSpPr/>
            <p:nvPr/>
          </p:nvCxnSpPr>
          <p:spPr>
            <a:xfrm>
              <a:off x="3414" y="2224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7" name="Google Shape;387;p45"/>
            <p:cNvCxnSpPr/>
            <p:nvPr/>
          </p:nvCxnSpPr>
          <p:spPr>
            <a:xfrm>
              <a:off x="3414" y="2272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8" name="Google Shape;388;p45"/>
            <p:cNvCxnSpPr/>
            <p:nvPr/>
          </p:nvCxnSpPr>
          <p:spPr>
            <a:xfrm>
              <a:off x="3360" y="1846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9" name="Google Shape;389;p45"/>
            <p:cNvCxnSpPr/>
            <p:nvPr/>
          </p:nvCxnSpPr>
          <p:spPr>
            <a:xfrm>
              <a:off x="3370" y="2320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0" name="Google Shape;390;p45"/>
            <p:cNvCxnSpPr/>
            <p:nvPr/>
          </p:nvCxnSpPr>
          <p:spPr>
            <a:xfrm>
              <a:off x="3370" y="2788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1" name="Google Shape;391;p45"/>
            <p:cNvCxnSpPr/>
            <p:nvPr/>
          </p:nvCxnSpPr>
          <p:spPr>
            <a:xfrm>
              <a:off x="3412" y="2836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92" name="Google Shape;392;p45"/>
            <p:cNvSpPr txBox="1"/>
            <p:nvPr/>
          </p:nvSpPr>
          <p:spPr>
            <a:xfrm>
              <a:off x="3626" y="1475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endParaRPr/>
            </a:p>
          </p:txBody>
        </p:sp>
        <p:sp>
          <p:nvSpPr>
            <p:cNvPr id="393" name="Google Shape;393;p45"/>
            <p:cNvSpPr txBox="1"/>
            <p:nvPr/>
          </p:nvSpPr>
          <p:spPr>
            <a:xfrm>
              <a:off x="3680" y="1945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/>
            </a:p>
          </p:txBody>
        </p:sp>
        <p:sp>
          <p:nvSpPr>
            <p:cNvPr id="394" name="Google Shape;394;p45"/>
            <p:cNvSpPr txBox="1"/>
            <p:nvPr/>
          </p:nvSpPr>
          <p:spPr>
            <a:xfrm>
              <a:off x="3682" y="2419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/>
            </a:p>
          </p:txBody>
        </p:sp>
        <p:cxnSp>
          <p:nvCxnSpPr>
            <p:cNvPr id="395" name="Google Shape;395;p45"/>
            <p:cNvCxnSpPr/>
            <p:nvPr/>
          </p:nvCxnSpPr>
          <p:spPr>
            <a:xfrm>
              <a:off x="3316" y="1570"/>
              <a:ext cx="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6" name="Google Shape;396;p45"/>
            <p:cNvCxnSpPr/>
            <p:nvPr/>
          </p:nvCxnSpPr>
          <p:spPr>
            <a:xfrm>
              <a:off x="3320" y="2028"/>
              <a:ext cx="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7" name="Google Shape;397;p45"/>
            <p:cNvCxnSpPr/>
            <p:nvPr/>
          </p:nvCxnSpPr>
          <p:spPr>
            <a:xfrm>
              <a:off x="3322" y="2492"/>
              <a:ext cx="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8" name="Google Shape;398;p45"/>
            <p:cNvCxnSpPr/>
            <p:nvPr/>
          </p:nvCxnSpPr>
          <p:spPr>
            <a:xfrm>
              <a:off x="3314" y="1486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9" name="Google Shape;399;p45"/>
            <p:cNvCxnSpPr/>
            <p:nvPr/>
          </p:nvCxnSpPr>
          <p:spPr>
            <a:xfrm>
              <a:off x="3318" y="1890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0" name="Google Shape;400;p45"/>
            <p:cNvCxnSpPr/>
            <p:nvPr/>
          </p:nvCxnSpPr>
          <p:spPr>
            <a:xfrm>
              <a:off x="3318" y="1950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1" name="Google Shape;401;p45"/>
            <p:cNvCxnSpPr/>
            <p:nvPr/>
          </p:nvCxnSpPr>
          <p:spPr>
            <a:xfrm>
              <a:off x="3322" y="2344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2" name="Google Shape;402;p45"/>
            <p:cNvCxnSpPr/>
            <p:nvPr/>
          </p:nvCxnSpPr>
          <p:spPr>
            <a:xfrm>
              <a:off x="3322" y="2404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3" name="Google Shape;403;p45"/>
            <p:cNvCxnSpPr/>
            <p:nvPr/>
          </p:nvCxnSpPr>
          <p:spPr>
            <a:xfrm>
              <a:off x="3326" y="2804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4" name="Google Shape;404;p45"/>
            <p:cNvCxnSpPr/>
            <p:nvPr/>
          </p:nvCxnSpPr>
          <p:spPr>
            <a:xfrm>
              <a:off x="3326" y="2864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05" name="Google Shape;405;p45"/>
            <p:cNvSpPr/>
            <p:nvPr/>
          </p:nvSpPr>
          <p:spPr>
            <a:xfrm>
              <a:off x="3280" y="2144"/>
              <a:ext cx="534" cy="89"/>
            </a:xfrm>
            <a:custGeom>
              <a:avLst/>
              <a:gdLst/>
              <a:ahLst/>
              <a:cxnLst/>
              <a:rect l="l" t="t" r="r" b="b"/>
              <a:pathLst>
                <a:path w="534" h="89" extrusionOk="0">
                  <a:moveTo>
                    <a:pt x="0" y="16"/>
                  </a:moveTo>
                  <a:cubicBezTo>
                    <a:pt x="42" y="28"/>
                    <a:pt x="165" y="89"/>
                    <a:pt x="254" y="86"/>
                  </a:cubicBezTo>
                  <a:cubicBezTo>
                    <a:pt x="343" y="83"/>
                    <a:pt x="476" y="18"/>
                    <a:pt x="534" y="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06" name="Google Shape;406;p45"/>
          <p:cNvSpPr txBox="1"/>
          <p:nvPr/>
        </p:nvSpPr>
        <p:spPr>
          <a:xfrm rot="853519">
            <a:off x="2928129" y="2071480"/>
            <a:ext cx="2866496" cy="28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line of sight too high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7" name="Google Shape;407;p45"/>
          <p:cNvSpPr txBox="1"/>
          <p:nvPr/>
        </p:nvSpPr>
        <p:spPr>
          <a:xfrm rot="825844">
            <a:off x="6115114" y="3109671"/>
            <a:ext cx="2695814" cy="28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 too low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p45"/>
          <p:cNvSpPr txBox="1"/>
          <p:nvPr/>
        </p:nvSpPr>
        <p:spPr>
          <a:xfrm rot="-830694">
            <a:off x="5999527" y="1989783"/>
            <a:ext cx="2701692" cy="28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 too high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9" name="Google Shape;409;p45"/>
          <p:cNvSpPr txBox="1"/>
          <p:nvPr/>
        </p:nvSpPr>
        <p:spPr>
          <a:xfrm rot="-746901">
            <a:off x="2779892" y="2710643"/>
            <a:ext cx="2780672" cy="28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line of sight too low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0" name="Google Shape;410;p45"/>
          <p:cNvSpPr txBox="1"/>
          <p:nvPr/>
        </p:nvSpPr>
        <p:spPr>
          <a:xfrm>
            <a:off x="2971800" y="2400300"/>
            <a:ext cx="2619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 line of sight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1" name="Google Shape;411;p45"/>
          <p:cNvSpPr txBox="1"/>
          <p:nvPr/>
        </p:nvSpPr>
        <p:spPr>
          <a:xfrm>
            <a:off x="6299200" y="2532450"/>
            <a:ext cx="2619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 correct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2" name="Google Shape;412;p45"/>
          <p:cNvSpPr/>
          <p:nvPr/>
        </p:nvSpPr>
        <p:spPr>
          <a:xfrm>
            <a:off x="2339975" y="2512219"/>
            <a:ext cx="555600" cy="162000"/>
          </a:xfrm>
          <a:prstGeom prst="ellipse">
            <a:avLst/>
          </a:prstGeom>
          <a:gradFill>
            <a:gsLst>
              <a:gs pos="0">
                <a:srgbClr val="D8ECFF"/>
              </a:gs>
              <a:gs pos="100000">
                <a:srgbClr val="99CCFF"/>
              </a:gs>
            </a:gsLst>
            <a:lin ang="5400000" scaled="0"/>
          </a:gra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45"/>
          <p:cNvSpPr/>
          <p:nvPr/>
        </p:nvSpPr>
        <p:spPr>
          <a:xfrm>
            <a:off x="2076450" y="2155031"/>
            <a:ext cx="1044600" cy="797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4" name="Google Shape;414;p45"/>
          <p:cNvGrpSpPr/>
          <p:nvPr/>
        </p:nvGrpSpPr>
        <p:grpSpPr>
          <a:xfrm>
            <a:off x="2514600" y="2400300"/>
            <a:ext cx="200025" cy="1450181"/>
            <a:chOff x="1584" y="1894"/>
            <a:chExt cx="126" cy="1218"/>
          </a:xfrm>
        </p:grpSpPr>
        <p:sp>
          <p:nvSpPr>
            <p:cNvPr id="415" name="Google Shape;415;p45"/>
            <p:cNvSpPr/>
            <p:nvPr/>
          </p:nvSpPr>
          <p:spPr>
            <a:xfrm>
              <a:off x="1588" y="1894"/>
              <a:ext cx="116" cy="12"/>
            </a:xfrm>
            <a:custGeom>
              <a:avLst/>
              <a:gdLst/>
              <a:ahLst/>
              <a:cxnLst/>
              <a:rect l="l" t="t" r="r" b="b"/>
              <a:pathLst>
                <a:path w="116" h="12" extrusionOk="0">
                  <a:moveTo>
                    <a:pt x="0" y="0"/>
                  </a:moveTo>
                  <a:cubicBezTo>
                    <a:pt x="19" y="6"/>
                    <a:pt x="39" y="12"/>
                    <a:pt x="58" y="12"/>
                  </a:cubicBezTo>
                  <a:cubicBezTo>
                    <a:pt x="77" y="12"/>
                    <a:pt x="96" y="7"/>
                    <a:pt x="116" y="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6" name="Google Shape;416;p45"/>
            <p:cNvSpPr/>
            <p:nvPr/>
          </p:nvSpPr>
          <p:spPr>
            <a:xfrm>
              <a:off x="1584" y="2196"/>
              <a:ext cx="116" cy="12"/>
            </a:xfrm>
            <a:custGeom>
              <a:avLst/>
              <a:gdLst/>
              <a:ahLst/>
              <a:cxnLst/>
              <a:rect l="l" t="t" r="r" b="b"/>
              <a:pathLst>
                <a:path w="116" h="12" extrusionOk="0">
                  <a:moveTo>
                    <a:pt x="0" y="0"/>
                  </a:moveTo>
                  <a:cubicBezTo>
                    <a:pt x="19" y="6"/>
                    <a:pt x="39" y="12"/>
                    <a:pt x="58" y="12"/>
                  </a:cubicBezTo>
                  <a:cubicBezTo>
                    <a:pt x="77" y="12"/>
                    <a:pt x="96" y="7"/>
                    <a:pt x="116" y="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7" name="Google Shape;417;p45"/>
            <p:cNvSpPr/>
            <p:nvPr/>
          </p:nvSpPr>
          <p:spPr>
            <a:xfrm>
              <a:off x="1590" y="2498"/>
              <a:ext cx="116" cy="12"/>
            </a:xfrm>
            <a:custGeom>
              <a:avLst/>
              <a:gdLst/>
              <a:ahLst/>
              <a:cxnLst/>
              <a:rect l="l" t="t" r="r" b="b"/>
              <a:pathLst>
                <a:path w="116" h="12" extrusionOk="0">
                  <a:moveTo>
                    <a:pt x="0" y="0"/>
                  </a:moveTo>
                  <a:cubicBezTo>
                    <a:pt x="19" y="6"/>
                    <a:pt x="39" y="12"/>
                    <a:pt x="58" y="12"/>
                  </a:cubicBezTo>
                  <a:cubicBezTo>
                    <a:pt x="77" y="12"/>
                    <a:pt x="96" y="7"/>
                    <a:pt x="116" y="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8" name="Google Shape;418;p45"/>
            <p:cNvSpPr/>
            <p:nvPr/>
          </p:nvSpPr>
          <p:spPr>
            <a:xfrm>
              <a:off x="1594" y="2798"/>
              <a:ext cx="116" cy="12"/>
            </a:xfrm>
            <a:custGeom>
              <a:avLst/>
              <a:gdLst/>
              <a:ahLst/>
              <a:cxnLst/>
              <a:rect l="l" t="t" r="r" b="b"/>
              <a:pathLst>
                <a:path w="116" h="12" extrusionOk="0">
                  <a:moveTo>
                    <a:pt x="0" y="0"/>
                  </a:moveTo>
                  <a:cubicBezTo>
                    <a:pt x="19" y="6"/>
                    <a:pt x="39" y="12"/>
                    <a:pt x="58" y="12"/>
                  </a:cubicBezTo>
                  <a:cubicBezTo>
                    <a:pt x="77" y="12"/>
                    <a:pt x="96" y="7"/>
                    <a:pt x="116" y="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9" name="Google Shape;419;p45"/>
            <p:cNvSpPr/>
            <p:nvPr/>
          </p:nvSpPr>
          <p:spPr>
            <a:xfrm>
              <a:off x="1594" y="3100"/>
              <a:ext cx="116" cy="12"/>
            </a:xfrm>
            <a:custGeom>
              <a:avLst/>
              <a:gdLst/>
              <a:ahLst/>
              <a:cxnLst/>
              <a:rect l="l" t="t" r="r" b="b"/>
              <a:pathLst>
                <a:path w="116" h="12" extrusionOk="0">
                  <a:moveTo>
                    <a:pt x="0" y="0"/>
                  </a:moveTo>
                  <a:cubicBezTo>
                    <a:pt x="19" y="6"/>
                    <a:pt x="39" y="12"/>
                    <a:pt x="58" y="12"/>
                  </a:cubicBezTo>
                  <a:cubicBezTo>
                    <a:pt x="77" y="12"/>
                    <a:pt x="96" y="7"/>
                    <a:pt x="116" y="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20" name="Google Shape;420;p45"/>
          <p:cNvSpPr/>
          <p:nvPr/>
        </p:nvSpPr>
        <p:spPr>
          <a:xfrm>
            <a:off x="2209800" y="3965972"/>
            <a:ext cx="850900" cy="88106"/>
          </a:xfrm>
          <a:custGeom>
            <a:avLst/>
            <a:gdLst/>
            <a:ahLst/>
            <a:cxnLst/>
            <a:rect l="l" t="t" r="r" b="b"/>
            <a:pathLst>
              <a:path w="536" h="74" extrusionOk="0">
                <a:moveTo>
                  <a:pt x="0" y="51"/>
                </a:moveTo>
                <a:cubicBezTo>
                  <a:pt x="20" y="50"/>
                  <a:pt x="41" y="47"/>
                  <a:pt x="54" y="39"/>
                </a:cubicBezTo>
                <a:cubicBezTo>
                  <a:pt x="67" y="31"/>
                  <a:pt x="68" y="3"/>
                  <a:pt x="77" y="3"/>
                </a:cubicBezTo>
                <a:cubicBezTo>
                  <a:pt x="86" y="3"/>
                  <a:pt x="85" y="25"/>
                  <a:pt x="108" y="36"/>
                </a:cubicBezTo>
                <a:cubicBezTo>
                  <a:pt x="131" y="47"/>
                  <a:pt x="177" y="66"/>
                  <a:pt x="218" y="70"/>
                </a:cubicBezTo>
                <a:cubicBezTo>
                  <a:pt x="259" y="74"/>
                  <a:pt x="319" y="69"/>
                  <a:pt x="354" y="63"/>
                </a:cubicBezTo>
                <a:cubicBezTo>
                  <a:pt x="389" y="57"/>
                  <a:pt x="409" y="43"/>
                  <a:pt x="426" y="33"/>
                </a:cubicBezTo>
                <a:cubicBezTo>
                  <a:pt x="443" y="23"/>
                  <a:pt x="444" y="0"/>
                  <a:pt x="455" y="0"/>
                </a:cubicBezTo>
                <a:cubicBezTo>
                  <a:pt x="466" y="0"/>
                  <a:pt x="476" y="27"/>
                  <a:pt x="490" y="35"/>
                </a:cubicBezTo>
                <a:cubicBezTo>
                  <a:pt x="504" y="43"/>
                  <a:pt x="527" y="43"/>
                  <a:pt x="536" y="4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45"/>
          <p:cNvSpPr/>
          <p:nvPr/>
        </p:nvSpPr>
        <p:spPr>
          <a:xfrm>
            <a:off x="2293938" y="1712119"/>
            <a:ext cx="581025" cy="134541"/>
          </a:xfrm>
          <a:custGeom>
            <a:avLst/>
            <a:gdLst/>
            <a:ahLst/>
            <a:cxnLst/>
            <a:rect l="l" t="t" r="r" b="b"/>
            <a:pathLst>
              <a:path w="366" h="113" extrusionOk="0">
                <a:moveTo>
                  <a:pt x="37" y="37"/>
                </a:moveTo>
                <a:cubicBezTo>
                  <a:pt x="45" y="30"/>
                  <a:pt x="65" y="23"/>
                  <a:pt x="76" y="18"/>
                </a:cubicBezTo>
                <a:cubicBezTo>
                  <a:pt x="87" y="13"/>
                  <a:pt x="94" y="11"/>
                  <a:pt x="106" y="9"/>
                </a:cubicBezTo>
                <a:cubicBezTo>
                  <a:pt x="118" y="7"/>
                  <a:pt x="134" y="4"/>
                  <a:pt x="150" y="3"/>
                </a:cubicBezTo>
                <a:cubicBezTo>
                  <a:pt x="166" y="2"/>
                  <a:pt x="186" y="0"/>
                  <a:pt x="202" y="0"/>
                </a:cubicBezTo>
                <a:cubicBezTo>
                  <a:pt x="218" y="0"/>
                  <a:pt x="231" y="1"/>
                  <a:pt x="247" y="3"/>
                </a:cubicBezTo>
                <a:cubicBezTo>
                  <a:pt x="263" y="5"/>
                  <a:pt x="280" y="8"/>
                  <a:pt x="295" y="12"/>
                </a:cubicBezTo>
                <a:cubicBezTo>
                  <a:pt x="310" y="16"/>
                  <a:pt x="327" y="20"/>
                  <a:pt x="337" y="24"/>
                </a:cubicBezTo>
                <a:cubicBezTo>
                  <a:pt x="347" y="28"/>
                  <a:pt x="349" y="32"/>
                  <a:pt x="354" y="36"/>
                </a:cubicBezTo>
                <a:cubicBezTo>
                  <a:pt x="359" y="40"/>
                  <a:pt x="366" y="42"/>
                  <a:pt x="366" y="48"/>
                </a:cubicBezTo>
                <a:cubicBezTo>
                  <a:pt x="366" y="54"/>
                  <a:pt x="363" y="66"/>
                  <a:pt x="357" y="73"/>
                </a:cubicBezTo>
                <a:cubicBezTo>
                  <a:pt x="351" y="80"/>
                  <a:pt x="340" y="85"/>
                  <a:pt x="331" y="90"/>
                </a:cubicBezTo>
                <a:cubicBezTo>
                  <a:pt x="322" y="95"/>
                  <a:pt x="314" y="99"/>
                  <a:pt x="303" y="102"/>
                </a:cubicBezTo>
                <a:cubicBezTo>
                  <a:pt x="292" y="105"/>
                  <a:pt x="279" y="106"/>
                  <a:pt x="267" y="108"/>
                </a:cubicBezTo>
                <a:cubicBezTo>
                  <a:pt x="255" y="110"/>
                  <a:pt x="239" y="111"/>
                  <a:pt x="228" y="112"/>
                </a:cubicBezTo>
                <a:cubicBezTo>
                  <a:pt x="217" y="113"/>
                  <a:pt x="208" y="112"/>
                  <a:pt x="198" y="112"/>
                </a:cubicBezTo>
                <a:cubicBezTo>
                  <a:pt x="188" y="112"/>
                  <a:pt x="177" y="112"/>
                  <a:pt x="166" y="112"/>
                </a:cubicBezTo>
                <a:cubicBezTo>
                  <a:pt x="155" y="112"/>
                  <a:pt x="141" y="110"/>
                  <a:pt x="129" y="109"/>
                </a:cubicBezTo>
                <a:cubicBezTo>
                  <a:pt x="117" y="108"/>
                  <a:pt x="103" y="106"/>
                  <a:pt x="93" y="103"/>
                </a:cubicBezTo>
                <a:cubicBezTo>
                  <a:pt x="83" y="100"/>
                  <a:pt x="74" y="94"/>
                  <a:pt x="67" y="91"/>
                </a:cubicBezTo>
                <a:cubicBezTo>
                  <a:pt x="60" y="88"/>
                  <a:pt x="54" y="84"/>
                  <a:pt x="49" y="82"/>
                </a:cubicBezTo>
                <a:cubicBezTo>
                  <a:pt x="44" y="80"/>
                  <a:pt x="39" y="76"/>
                  <a:pt x="34" y="76"/>
                </a:cubicBezTo>
                <a:cubicBezTo>
                  <a:pt x="29" y="76"/>
                  <a:pt x="23" y="78"/>
                  <a:pt x="19" y="79"/>
                </a:cubicBezTo>
                <a:cubicBezTo>
                  <a:pt x="15" y="80"/>
                  <a:pt x="13" y="86"/>
                  <a:pt x="10" y="85"/>
                </a:cubicBezTo>
                <a:cubicBezTo>
                  <a:pt x="7" y="84"/>
                  <a:pt x="0" y="79"/>
                  <a:pt x="1" y="76"/>
                </a:cubicBezTo>
                <a:cubicBezTo>
                  <a:pt x="2" y="73"/>
                  <a:pt x="14" y="68"/>
                  <a:pt x="18" y="64"/>
                </a:cubicBezTo>
                <a:cubicBezTo>
                  <a:pt x="22" y="60"/>
                  <a:pt x="24" y="59"/>
                  <a:pt x="27" y="55"/>
                </a:cubicBezTo>
                <a:cubicBezTo>
                  <a:pt x="30" y="51"/>
                  <a:pt x="35" y="41"/>
                  <a:pt x="37" y="3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45"/>
          <p:cNvSpPr/>
          <p:nvPr/>
        </p:nvSpPr>
        <p:spPr>
          <a:xfrm>
            <a:off x="2263775" y="1691879"/>
            <a:ext cx="641350" cy="171450"/>
          </a:xfrm>
          <a:custGeom>
            <a:avLst/>
            <a:gdLst/>
            <a:ahLst/>
            <a:cxnLst/>
            <a:rect l="l" t="t" r="r" b="b"/>
            <a:pathLst>
              <a:path w="404" h="144" extrusionOk="0">
                <a:moveTo>
                  <a:pt x="34" y="51"/>
                </a:moveTo>
                <a:cubicBezTo>
                  <a:pt x="41" y="46"/>
                  <a:pt x="53" y="41"/>
                  <a:pt x="65" y="35"/>
                </a:cubicBezTo>
                <a:cubicBezTo>
                  <a:pt x="77" y="29"/>
                  <a:pt x="89" y="19"/>
                  <a:pt x="104" y="14"/>
                </a:cubicBezTo>
                <a:cubicBezTo>
                  <a:pt x="119" y="9"/>
                  <a:pt x="137" y="7"/>
                  <a:pt x="155" y="5"/>
                </a:cubicBezTo>
                <a:cubicBezTo>
                  <a:pt x="173" y="3"/>
                  <a:pt x="193" y="3"/>
                  <a:pt x="212" y="2"/>
                </a:cubicBezTo>
                <a:cubicBezTo>
                  <a:pt x="231" y="1"/>
                  <a:pt x="250" y="0"/>
                  <a:pt x="269" y="2"/>
                </a:cubicBezTo>
                <a:cubicBezTo>
                  <a:pt x="288" y="4"/>
                  <a:pt x="306" y="10"/>
                  <a:pt x="323" y="15"/>
                </a:cubicBezTo>
                <a:cubicBezTo>
                  <a:pt x="340" y="20"/>
                  <a:pt x="359" y="28"/>
                  <a:pt x="371" y="35"/>
                </a:cubicBezTo>
                <a:cubicBezTo>
                  <a:pt x="383" y="42"/>
                  <a:pt x="390" y="50"/>
                  <a:pt x="395" y="56"/>
                </a:cubicBezTo>
                <a:cubicBezTo>
                  <a:pt x="400" y="62"/>
                  <a:pt x="404" y="62"/>
                  <a:pt x="404" y="69"/>
                </a:cubicBezTo>
                <a:cubicBezTo>
                  <a:pt x="404" y="76"/>
                  <a:pt x="401" y="90"/>
                  <a:pt x="394" y="98"/>
                </a:cubicBezTo>
                <a:cubicBezTo>
                  <a:pt x="387" y="106"/>
                  <a:pt x="374" y="112"/>
                  <a:pt x="363" y="117"/>
                </a:cubicBezTo>
                <a:cubicBezTo>
                  <a:pt x="353" y="123"/>
                  <a:pt x="344" y="128"/>
                  <a:pt x="331" y="131"/>
                </a:cubicBezTo>
                <a:cubicBezTo>
                  <a:pt x="318" y="135"/>
                  <a:pt x="303" y="136"/>
                  <a:pt x="289" y="138"/>
                </a:cubicBezTo>
                <a:cubicBezTo>
                  <a:pt x="275" y="141"/>
                  <a:pt x="257" y="142"/>
                  <a:pt x="244" y="143"/>
                </a:cubicBezTo>
                <a:cubicBezTo>
                  <a:pt x="231" y="144"/>
                  <a:pt x="221" y="143"/>
                  <a:pt x="209" y="143"/>
                </a:cubicBezTo>
                <a:cubicBezTo>
                  <a:pt x="198" y="143"/>
                  <a:pt x="185" y="143"/>
                  <a:pt x="172" y="143"/>
                </a:cubicBezTo>
                <a:cubicBezTo>
                  <a:pt x="160" y="143"/>
                  <a:pt x="143" y="141"/>
                  <a:pt x="129" y="139"/>
                </a:cubicBezTo>
                <a:cubicBezTo>
                  <a:pt x="116" y="138"/>
                  <a:pt x="99" y="136"/>
                  <a:pt x="88" y="132"/>
                </a:cubicBezTo>
                <a:cubicBezTo>
                  <a:pt x="76" y="129"/>
                  <a:pt x="66" y="122"/>
                  <a:pt x="58" y="118"/>
                </a:cubicBezTo>
                <a:cubicBezTo>
                  <a:pt x="50" y="115"/>
                  <a:pt x="43" y="108"/>
                  <a:pt x="37" y="108"/>
                </a:cubicBezTo>
                <a:cubicBezTo>
                  <a:pt x="31" y="108"/>
                  <a:pt x="27" y="116"/>
                  <a:pt x="22" y="119"/>
                </a:cubicBezTo>
                <a:cubicBezTo>
                  <a:pt x="17" y="122"/>
                  <a:pt x="11" y="127"/>
                  <a:pt x="8" y="128"/>
                </a:cubicBezTo>
                <a:cubicBezTo>
                  <a:pt x="5" y="129"/>
                  <a:pt x="2" y="127"/>
                  <a:pt x="1" y="123"/>
                </a:cubicBezTo>
                <a:cubicBezTo>
                  <a:pt x="0" y="119"/>
                  <a:pt x="0" y="111"/>
                  <a:pt x="1" y="105"/>
                </a:cubicBezTo>
                <a:cubicBezTo>
                  <a:pt x="2" y="99"/>
                  <a:pt x="6" y="93"/>
                  <a:pt x="10" y="86"/>
                </a:cubicBezTo>
                <a:cubicBezTo>
                  <a:pt x="14" y="79"/>
                  <a:pt x="19" y="69"/>
                  <a:pt x="23" y="63"/>
                </a:cubicBezTo>
                <a:cubicBezTo>
                  <a:pt x="27" y="57"/>
                  <a:pt x="32" y="53"/>
                  <a:pt x="34" y="5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45"/>
          <p:cNvSpPr/>
          <p:nvPr/>
        </p:nvSpPr>
        <p:spPr>
          <a:xfrm>
            <a:off x="2265363" y="1844279"/>
            <a:ext cx="68262" cy="85725"/>
          </a:xfrm>
          <a:custGeom>
            <a:avLst/>
            <a:gdLst/>
            <a:ahLst/>
            <a:cxnLst/>
            <a:rect l="l" t="t" r="r" b="b"/>
            <a:pathLst>
              <a:path w="43" h="72" extrusionOk="0">
                <a:moveTo>
                  <a:pt x="0" y="0"/>
                </a:moveTo>
                <a:cubicBezTo>
                  <a:pt x="6" y="5"/>
                  <a:pt x="29" y="21"/>
                  <a:pt x="36" y="33"/>
                </a:cubicBezTo>
                <a:cubicBezTo>
                  <a:pt x="43" y="45"/>
                  <a:pt x="42" y="58"/>
                  <a:pt x="42" y="72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45"/>
          <p:cNvSpPr/>
          <p:nvPr/>
        </p:nvSpPr>
        <p:spPr>
          <a:xfrm>
            <a:off x="2027238" y="3879056"/>
            <a:ext cx="1222500" cy="434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45"/>
          <p:cNvSpPr/>
          <p:nvPr/>
        </p:nvSpPr>
        <p:spPr>
          <a:xfrm>
            <a:off x="1973263" y="3877866"/>
            <a:ext cx="1322400" cy="47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45"/>
          <p:cNvSpPr/>
          <p:nvPr/>
        </p:nvSpPr>
        <p:spPr>
          <a:xfrm>
            <a:off x="2360613" y="3867150"/>
            <a:ext cx="552450" cy="48816"/>
          </a:xfrm>
          <a:custGeom>
            <a:avLst/>
            <a:gdLst/>
            <a:ahLst/>
            <a:cxnLst/>
            <a:rect l="l" t="t" r="r" b="b"/>
            <a:pathLst>
              <a:path w="348" h="41" extrusionOk="0">
                <a:moveTo>
                  <a:pt x="0" y="8"/>
                </a:moveTo>
                <a:lnTo>
                  <a:pt x="0" y="41"/>
                </a:lnTo>
                <a:lnTo>
                  <a:pt x="157" y="18"/>
                </a:lnTo>
                <a:lnTo>
                  <a:pt x="348" y="38"/>
                </a:lnTo>
                <a:lnTo>
                  <a:pt x="343" y="0"/>
                </a:lnTo>
                <a:lnTo>
                  <a:pt x="0" y="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45"/>
          <p:cNvSpPr txBox="1"/>
          <p:nvPr/>
        </p:nvSpPr>
        <p:spPr>
          <a:xfrm>
            <a:off x="1278675" y="4378075"/>
            <a:ext cx="27084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Graduated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cylinder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8" name="Google Shape;428;p45"/>
          <p:cNvSpPr txBox="1"/>
          <p:nvPr/>
        </p:nvSpPr>
        <p:spPr>
          <a:xfrm>
            <a:off x="2384425" y="1875235"/>
            <a:ext cx="528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2B2B2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mL</a:t>
            </a:r>
            <a:endParaRPr/>
          </a:p>
        </p:txBody>
      </p:sp>
      <p:sp>
        <p:nvSpPr>
          <p:cNvPr id="429" name="Google Shape;429;p45"/>
          <p:cNvSpPr/>
          <p:nvPr/>
        </p:nvSpPr>
        <p:spPr>
          <a:xfrm>
            <a:off x="2341563" y="2790825"/>
            <a:ext cx="555600" cy="162000"/>
          </a:xfrm>
          <a:prstGeom prst="ellipse">
            <a:avLst/>
          </a:prstGeom>
          <a:noFill/>
          <a:ln w="9525" cap="flat" cmpd="sng">
            <a:solidFill>
              <a:srgbClr val="3333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45"/>
          <p:cNvSpPr/>
          <p:nvPr/>
        </p:nvSpPr>
        <p:spPr>
          <a:xfrm>
            <a:off x="2346325" y="3148013"/>
            <a:ext cx="555600" cy="162000"/>
          </a:xfrm>
          <a:prstGeom prst="ellipse">
            <a:avLst/>
          </a:prstGeom>
          <a:noFill/>
          <a:ln w="9525" cap="flat" cmpd="sng">
            <a:solidFill>
              <a:srgbClr val="3333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45"/>
          <p:cNvSpPr/>
          <p:nvPr/>
        </p:nvSpPr>
        <p:spPr>
          <a:xfrm>
            <a:off x="2351088" y="3506391"/>
            <a:ext cx="555600" cy="162000"/>
          </a:xfrm>
          <a:prstGeom prst="ellipse">
            <a:avLst/>
          </a:prstGeom>
          <a:noFill/>
          <a:ln w="9525" cap="flat" cmpd="sng">
            <a:solidFill>
              <a:srgbClr val="3333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45"/>
          <p:cNvSpPr/>
          <p:nvPr/>
        </p:nvSpPr>
        <p:spPr>
          <a:xfrm>
            <a:off x="2355850" y="3862388"/>
            <a:ext cx="555600" cy="162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45"/>
          <p:cNvSpPr/>
          <p:nvPr/>
        </p:nvSpPr>
        <p:spPr>
          <a:xfrm>
            <a:off x="2335213" y="2066925"/>
            <a:ext cx="555600" cy="162000"/>
          </a:xfrm>
          <a:prstGeom prst="ellipse">
            <a:avLst/>
          </a:prstGeom>
          <a:noFill/>
          <a:ln w="9525" cap="flat" cmpd="sng">
            <a:solidFill>
              <a:srgbClr val="3333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45"/>
          <p:cNvSpPr/>
          <p:nvPr/>
        </p:nvSpPr>
        <p:spPr>
          <a:xfrm>
            <a:off x="2336800" y="2052638"/>
            <a:ext cx="544500" cy="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45"/>
          <p:cNvSpPr/>
          <p:nvPr/>
        </p:nvSpPr>
        <p:spPr>
          <a:xfrm>
            <a:off x="2349500" y="2783681"/>
            <a:ext cx="544500" cy="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45"/>
          <p:cNvSpPr/>
          <p:nvPr/>
        </p:nvSpPr>
        <p:spPr>
          <a:xfrm>
            <a:off x="2352675" y="3143250"/>
            <a:ext cx="544500" cy="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45"/>
          <p:cNvSpPr/>
          <p:nvPr/>
        </p:nvSpPr>
        <p:spPr>
          <a:xfrm>
            <a:off x="2357438" y="3502819"/>
            <a:ext cx="544500" cy="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45"/>
          <p:cNvSpPr/>
          <p:nvPr/>
        </p:nvSpPr>
        <p:spPr>
          <a:xfrm>
            <a:off x="2360613" y="3854053"/>
            <a:ext cx="544500" cy="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9" name="Google Shape;439;p45"/>
          <p:cNvCxnSpPr/>
          <p:nvPr/>
        </p:nvCxnSpPr>
        <p:spPr>
          <a:xfrm rot="10800000">
            <a:off x="2333650" y="1926431"/>
            <a:ext cx="22200" cy="201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40" name="Google Shape;440;p45"/>
          <p:cNvCxnSpPr/>
          <p:nvPr/>
        </p:nvCxnSpPr>
        <p:spPr>
          <a:xfrm>
            <a:off x="2882900" y="1814513"/>
            <a:ext cx="28500" cy="212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987850" y="12660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Volume of an Irregular Object</a:t>
            </a:r>
            <a:endParaRPr/>
          </a:p>
        </p:txBody>
      </p:sp>
      <p:sp>
        <p:nvSpPr>
          <p:cNvPr id="446" name="Google Shape;446;p46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Water Displacement:</a:t>
            </a:r>
            <a:endParaRPr u="sng"/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Measure initial volume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Measure final volume with object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The Difference is the volume of                 the object    </a:t>
            </a:r>
            <a:br>
              <a:rPr lang="en"/>
            </a:br>
            <a:endParaRPr/>
          </a:p>
        </p:txBody>
      </p:sp>
      <p:pic>
        <p:nvPicPr>
          <p:cNvPr id="447" name="Google Shape;4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325" y="1511400"/>
            <a:ext cx="2109475" cy="3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6"/>
          <p:cNvSpPr txBox="1"/>
          <p:nvPr/>
        </p:nvSpPr>
        <p:spPr>
          <a:xfrm>
            <a:off x="2900200" y="4102400"/>
            <a:ext cx="3780300" cy="5454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Ex. 6.00 - 4.00 = 2.oo mL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Your Understanding</a:t>
            </a:r>
            <a:endParaRPr/>
          </a:p>
        </p:txBody>
      </p:sp>
      <p:sp>
        <p:nvSpPr>
          <p:cNvPr id="454" name="Google Shape;454;p4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b="1">
                <a:solidFill>
                  <a:srgbClr val="FFFFFF"/>
                </a:solidFill>
              </a:rPr>
              <a:t>Can you Determine the volume of a substance?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Density</a:t>
            </a:r>
            <a:endParaRPr/>
          </a:p>
        </p:txBody>
      </p:sp>
      <p:sp>
        <p:nvSpPr>
          <p:cNvPr id="460" name="Google Shape;460;p48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Ratio of mass of an object to its volume</a:t>
            </a:r>
            <a:endParaRPr dirty="0"/>
          </a:p>
        </p:txBody>
      </p:sp>
      <p:pic>
        <p:nvPicPr>
          <p:cNvPr id="461" name="Google Shape;4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042" y="2660575"/>
            <a:ext cx="2692950" cy="71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2225" y="2911591"/>
            <a:ext cx="3824288" cy="17609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p48"/>
          <p:cNvGrpSpPr/>
          <p:nvPr/>
        </p:nvGrpSpPr>
        <p:grpSpPr>
          <a:xfrm>
            <a:off x="354350" y="2383200"/>
            <a:ext cx="1840200" cy="987850"/>
            <a:chOff x="354350" y="2383200"/>
            <a:chExt cx="1840200" cy="987850"/>
          </a:xfrm>
        </p:grpSpPr>
        <p:sp>
          <p:nvSpPr>
            <p:cNvPr id="464" name="Google Shape;464;p48"/>
            <p:cNvSpPr txBox="1"/>
            <p:nvPr/>
          </p:nvSpPr>
          <p:spPr>
            <a:xfrm>
              <a:off x="354350" y="2383200"/>
              <a:ext cx="1840200" cy="4755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More particles</a:t>
              </a:r>
              <a:endParaRPr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465" name="Google Shape;465;p48"/>
            <p:cNvCxnSpPr/>
            <p:nvPr/>
          </p:nvCxnSpPr>
          <p:spPr>
            <a:xfrm>
              <a:off x="648600" y="2858350"/>
              <a:ext cx="874800" cy="5127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9" name="Google Shape;463;p48">
            <a:extLst>
              <a:ext uri="{FF2B5EF4-FFF2-40B4-BE49-F238E27FC236}">
                <a16:creationId xmlns:a16="http://schemas.microsoft.com/office/drawing/2014/main" id="{59206AA3-8241-6D48-A752-404F70241A96}"/>
              </a:ext>
            </a:extLst>
          </p:cNvPr>
          <p:cNvGrpSpPr/>
          <p:nvPr/>
        </p:nvGrpSpPr>
        <p:grpSpPr>
          <a:xfrm>
            <a:off x="2569382" y="2380792"/>
            <a:ext cx="1840200" cy="987850"/>
            <a:chOff x="354350" y="2383200"/>
            <a:chExt cx="1840200" cy="987850"/>
          </a:xfrm>
        </p:grpSpPr>
        <p:sp>
          <p:nvSpPr>
            <p:cNvPr id="10" name="Google Shape;464;p48">
              <a:extLst>
                <a:ext uri="{FF2B5EF4-FFF2-40B4-BE49-F238E27FC236}">
                  <a16:creationId xmlns:a16="http://schemas.microsoft.com/office/drawing/2014/main" id="{6E5BB319-813E-4F49-AA1D-93DB2C149830}"/>
                </a:ext>
              </a:extLst>
            </p:cNvPr>
            <p:cNvSpPr txBox="1"/>
            <p:nvPr/>
          </p:nvSpPr>
          <p:spPr>
            <a:xfrm>
              <a:off x="354350" y="2383200"/>
              <a:ext cx="1840200" cy="4755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Same volume</a:t>
              </a:r>
              <a:endParaRPr sz="24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11" name="Google Shape;465;p48">
              <a:extLst>
                <a:ext uri="{FF2B5EF4-FFF2-40B4-BE49-F238E27FC236}">
                  <a16:creationId xmlns:a16="http://schemas.microsoft.com/office/drawing/2014/main" id="{62EFD618-540E-1E42-88CC-9248B08EDE22}"/>
                </a:ext>
              </a:extLst>
            </p:cNvPr>
            <p:cNvCxnSpPr/>
            <p:nvPr/>
          </p:nvCxnSpPr>
          <p:spPr>
            <a:xfrm>
              <a:off x="648600" y="2858350"/>
              <a:ext cx="874800" cy="5127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(I d0)</a:t>
            </a:r>
            <a:endParaRPr/>
          </a:p>
        </p:txBody>
      </p:sp>
      <p:sp>
        <p:nvSpPr>
          <p:cNvPr id="471" name="Google Shape;471;p4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What is the density of an object with a mass of 60.0 g and a volume of 2.0 cm</a:t>
            </a:r>
            <a:r>
              <a:rPr lang="en" baseline="30000" dirty="0"/>
              <a:t>3</a:t>
            </a:r>
            <a:r>
              <a:rPr lang="en" dirty="0"/>
              <a:t>?</a:t>
            </a:r>
            <a:br>
              <a:rPr lang="en" dirty="0"/>
            </a:br>
            <a:endParaRPr dirty="0"/>
          </a:p>
        </p:txBody>
      </p:sp>
      <p:grpSp>
        <p:nvGrpSpPr>
          <p:cNvPr id="472" name="Google Shape;472;p49"/>
          <p:cNvGrpSpPr/>
          <p:nvPr/>
        </p:nvGrpSpPr>
        <p:grpSpPr>
          <a:xfrm>
            <a:off x="718850" y="2739075"/>
            <a:ext cx="1326175" cy="830650"/>
            <a:chOff x="718850" y="2739075"/>
            <a:chExt cx="1326175" cy="830650"/>
          </a:xfrm>
        </p:grpSpPr>
        <p:sp>
          <p:nvSpPr>
            <p:cNvPr id="473" name="Google Shape;473;p49"/>
            <p:cNvSpPr txBox="1"/>
            <p:nvPr/>
          </p:nvSpPr>
          <p:spPr>
            <a:xfrm>
              <a:off x="1512050" y="2739075"/>
              <a:ext cx="471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u="sng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m</a:t>
              </a:r>
              <a:endParaRPr sz="3000" u="sng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grpSp>
          <p:nvGrpSpPr>
            <p:cNvPr id="474" name="Google Shape;474;p49"/>
            <p:cNvGrpSpPr/>
            <p:nvPr/>
          </p:nvGrpSpPr>
          <p:grpSpPr>
            <a:xfrm>
              <a:off x="718850" y="2813425"/>
              <a:ext cx="1326175" cy="756300"/>
              <a:chOff x="718850" y="2813425"/>
              <a:chExt cx="1326175" cy="756300"/>
            </a:xfrm>
          </p:grpSpPr>
          <p:sp>
            <p:nvSpPr>
              <p:cNvPr id="475" name="Google Shape;475;p49"/>
              <p:cNvSpPr txBox="1"/>
              <p:nvPr/>
            </p:nvSpPr>
            <p:spPr>
              <a:xfrm>
                <a:off x="718850" y="2813425"/>
                <a:ext cx="7932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accent5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D =</a:t>
                </a:r>
                <a:endParaRPr sz="3000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  <p:sp>
            <p:nvSpPr>
              <p:cNvPr id="476" name="Google Shape;476;p49"/>
              <p:cNvSpPr txBox="1"/>
              <p:nvPr/>
            </p:nvSpPr>
            <p:spPr>
              <a:xfrm>
                <a:off x="1574025" y="3073825"/>
                <a:ext cx="4710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accent5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v</a:t>
                </a:r>
                <a:endParaRPr sz="3000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</p:grpSp>
      </p:grpSp>
      <p:sp>
        <p:nvSpPr>
          <p:cNvPr id="477" name="Google Shape;477;p49"/>
          <p:cNvSpPr txBox="1"/>
          <p:nvPr/>
        </p:nvSpPr>
        <p:spPr>
          <a:xfrm>
            <a:off x="2730325" y="2813425"/>
            <a:ext cx="7932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 =</a:t>
            </a:r>
            <a:endParaRPr sz="3000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78" name="Google Shape;478;p49"/>
          <p:cNvSpPr txBox="1"/>
          <p:nvPr/>
        </p:nvSpPr>
        <p:spPr>
          <a:xfrm>
            <a:off x="3523524" y="2739075"/>
            <a:ext cx="1111925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60.0 g</a:t>
            </a:r>
            <a:endParaRPr sz="3000" u="sng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79" name="Google Shape;479;p49"/>
          <p:cNvSpPr txBox="1"/>
          <p:nvPr/>
        </p:nvSpPr>
        <p:spPr>
          <a:xfrm>
            <a:off x="3461549" y="3073825"/>
            <a:ext cx="1396697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2.0 cm</a:t>
            </a:r>
            <a:r>
              <a:rPr lang="en" sz="3000" baseline="30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80" name="Google Shape;480;p49"/>
          <p:cNvSpPr txBox="1"/>
          <p:nvPr/>
        </p:nvSpPr>
        <p:spPr>
          <a:xfrm>
            <a:off x="5336725" y="2813425"/>
            <a:ext cx="23103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 = 30. g/cm</a:t>
            </a:r>
            <a:r>
              <a:rPr lang="en" sz="3000" baseline="30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baseline="30000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(We do)</a:t>
            </a:r>
            <a:endParaRPr/>
          </a:p>
        </p:txBody>
      </p:sp>
      <p:sp>
        <p:nvSpPr>
          <p:cNvPr id="486" name="Google Shape;486;p5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An object has a volume of 825.0 cm</a:t>
            </a:r>
            <a:r>
              <a:rPr lang="en" baseline="30000" dirty="0"/>
              <a:t>3</a:t>
            </a:r>
            <a:r>
              <a:rPr lang="en" dirty="0"/>
              <a:t> and a density of 13.60 g/cm</a:t>
            </a:r>
            <a:r>
              <a:rPr lang="en" baseline="30000" dirty="0"/>
              <a:t>3</a:t>
            </a:r>
            <a:r>
              <a:rPr lang="en" dirty="0"/>
              <a:t>.  Find its mass.</a:t>
            </a:r>
            <a:br>
              <a:rPr lang="en" dirty="0"/>
            </a:br>
            <a:endParaRPr dirty="0"/>
          </a:p>
        </p:txBody>
      </p:sp>
      <p:grpSp>
        <p:nvGrpSpPr>
          <p:cNvPr id="487" name="Google Shape;487;p50"/>
          <p:cNvGrpSpPr/>
          <p:nvPr/>
        </p:nvGrpSpPr>
        <p:grpSpPr>
          <a:xfrm>
            <a:off x="718850" y="2739075"/>
            <a:ext cx="1326175" cy="830650"/>
            <a:chOff x="718850" y="2739075"/>
            <a:chExt cx="1326175" cy="830650"/>
          </a:xfrm>
        </p:grpSpPr>
        <p:sp>
          <p:nvSpPr>
            <p:cNvPr id="488" name="Google Shape;488;p50"/>
            <p:cNvSpPr txBox="1"/>
            <p:nvPr/>
          </p:nvSpPr>
          <p:spPr>
            <a:xfrm>
              <a:off x="1512050" y="2739075"/>
              <a:ext cx="471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u="sng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m</a:t>
              </a:r>
              <a:endParaRPr sz="3000" u="sng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grpSp>
          <p:nvGrpSpPr>
            <p:cNvPr id="489" name="Google Shape;489;p50"/>
            <p:cNvGrpSpPr/>
            <p:nvPr/>
          </p:nvGrpSpPr>
          <p:grpSpPr>
            <a:xfrm>
              <a:off x="718850" y="2813425"/>
              <a:ext cx="1326175" cy="756300"/>
              <a:chOff x="718850" y="2813425"/>
              <a:chExt cx="1326175" cy="756300"/>
            </a:xfrm>
          </p:grpSpPr>
          <p:sp>
            <p:nvSpPr>
              <p:cNvPr id="490" name="Google Shape;490;p50"/>
              <p:cNvSpPr txBox="1"/>
              <p:nvPr/>
            </p:nvSpPr>
            <p:spPr>
              <a:xfrm>
                <a:off x="718850" y="2813425"/>
                <a:ext cx="7932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accent5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D =</a:t>
                </a:r>
                <a:endParaRPr sz="3000" dirty="0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  <p:sp>
            <p:nvSpPr>
              <p:cNvPr id="491" name="Google Shape;491;p50"/>
              <p:cNvSpPr txBox="1"/>
              <p:nvPr/>
            </p:nvSpPr>
            <p:spPr>
              <a:xfrm>
                <a:off x="1574025" y="3073825"/>
                <a:ext cx="4710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accent5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v</a:t>
                </a:r>
                <a:endParaRPr sz="3000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</p:grpSp>
      </p:grpSp>
      <p:sp>
        <p:nvSpPr>
          <p:cNvPr id="492" name="Google Shape;492;p50"/>
          <p:cNvSpPr txBox="1"/>
          <p:nvPr/>
        </p:nvSpPr>
        <p:spPr>
          <a:xfrm>
            <a:off x="2565573" y="2813425"/>
            <a:ext cx="20064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13.60 g/cm</a:t>
            </a:r>
            <a:r>
              <a:rPr lang="en" sz="3000" baseline="30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</a:t>
            </a:r>
            <a:endParaRPr sz="3000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93" name="Google Shape;493;p50"/>
          <p:cNvSpPr txBox="1"/>
          <p:nvPr/>
        </p:nvSpPr>
        <p:spPr>
          <a:xfrm>
            <a:off x="4440650" y="2739075"/>
            <a:ext cx="888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g</a:t>
            </a:r>
            <a:endParaRPr sz="3000" u="sng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94" name="Google Shape;494;p50"/>
          <p:cNvSpPr txBox="1"/>
          <p:nvPr/>
        </p:nvSpPr>
        <p:spPr>
          <a:xfrm>
            <a:off x="4353925" y="3073825"/>
            <a:ext cx="1607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825.0 cm</a:t>
            </a:r>
            <a:r>
              <a:rPr lang="en" sz="3000" baseline="30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495" name="Google Shape;495;p50"/>
          <p:cNvGrpSpPr/>
          <p:nvPr/>
        </p:nvGrpSpPr>
        <p:grpSpPr>
          <a:xfrm>
            <a:off x="2565575" y="3234975"/>
            <a:ext cx="1607700" cy="495900"/>
            <a:chOff x="2565575" y="3767900"/>
            <a:chExt cx="1607700" cy="495900"/>
          </a:xfrm>
        </p:grpSpPr>
        <p:sp>
          <p:nvSpPr>
            <p:cNvPr id="496" name="Google Shape;496;p50"/>
            <p:cNvSpPr txBox="1"/>
            <p:nvPr/>
          </p:nvSpPr>
          <p:spPr>
            <a:xfrm>
              <a:off x="2565575" y="3767900"/>
              <a:ext cx="1607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1</a:t>
              </a:r>
              <a:endParaRPr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497" name="Google Shape;497;p50"/>
            <p:cNvCxnSpPr/>
            <p:nvPr/>
          </p:nvCxnSpPr>
          <p:spPr>
            <a:xfrm rot="10800000" flipH="1">
              <a:off x="2924975" y="3867025"/>
              <a:ext cx="879900" cy="123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8" name="Google Shape;498;p50"/>
          <p:cNvSpPr/>
          <p:nvPr/>
        </p:nvSpPr>
        <p:spPr>
          <a:xfrm rot="-1225220">
            <a:off x="2792169" y="3106442"/>
            <a:ext cx="2475462" cy="433709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0"/>
          <p:cNvSpPr/>
          <p:nvPr/>
        </p:nvSpPr>
        <p:spPr>
          <a:xfrm rot="498210">
            <a:off x="2403193" y="3054462"/>
            <a:ext cx="2845934" cy="433855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500" name="Google Shape;500;p50"/>
          <p:cNvSpPr txBox="1"/>
          <p:nvPr/>
        </p:nvSpPr>
        <p:spPr>
          <a:xfrm>
            <a:off x="6402600" y="2813425"/>
            <a:ext cx="2260800" cy="5979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11,220 g</a:t>
            </a:r>
            <a:endParaRPr sz="300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(You do)</a:t>
            </a:r>
            <a:endParaRPr/>
          </a:p>
        </p:txBody>
      </p:sp>
      <p:sp>
        <p:nvSpPr>
          <p:cNvPr id="506" name="Google Shape;506;p51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An object has a volume of 45.0 cm</a:t>
            </a:r>
            <a:r>
              <a:rPr lang="en" baseline="30000" dirty="0"/>
              <a:t>3</a:t>
            </a:r>
            <a:r>
              <a:rPr lang="en" dirty="0"/>
              <a:t> and a density of 11.20 g/cm</a:t>
            </a:r>
            <a:r>
              <a:rPr lang="en" baseline="30000" dirty="0"/>
              <a:t>3</a:t>
            </a:r>
            <a:r>
              <a:rPr lang="en" dirty="0"/>
              <a:t>.  Find its mass.</a:t>
            </a:r>
            <a:br>
              <a:rPr lang="en" dirty="0"/>
            </a:br>
            <a:endParaRPr dirty="0"/>
          </a:p>
        </p:txBody>
      </p:sp>
      <p:grpSp>
        <p:nvGrpSpPr>
          <p:cNvPr id="507" name="Google Shape;507;p51"/>
          <p:cNvGrpSpPr/>
          <p:nvPr/>
        </p:nvGrpSpPr>
        <p:grpSpPr>
          <a:xfrm>
            <a:off x="718850" y="2739075"/>
            <a:ext cx="1326175" cy="830650"/>
            <a:chOff x="718850" y="2739075"/>
            <a:chExt cx="1326175" cy="830650"/>
          </a:xfrm>
        </p:grpSpPr>
        <p:sp>
          <p:nvSpPr>
            <p:cNvPr id="508" name="Google Shape;508;p51"/>
            <p:cNvSpPr txBox="1"/>
            <p:nvPr/>
          </p:nvSpPr>
          <p:spPr>
            <a:xfrm>
              <a:off x="1512050" y="2739075"/>
              <a:ext cx="471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u="sng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m</a:t>
              </a:r>
              <a:endParaRPr sz="3000" u="sng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grpSp>
          <p:nvGrpSpPr>
            <p:cNvPr id="509" name="Google Shape;509;p51"/>
            <p:cNvGrpSpPr/>
            <p:nvPr/>
          </p:nvGrpSpPr>
          <p:grpSpPr>
            <a:xfrm>
              <a:off x="718850" y="2813425"/>
              <a:ext cx="1326175" cy="756300"/>
              <a:chOff x="718850" y="2813425"/>
              <a:chExt cx="1326175" cy="756300"/>
            </a:xfrm>
          </p:grpSpPr>
          <p:sp>
            <p:nvSpPr>
              <p:cNvPr id="510" name="Google Shape;510;p51"/>
              <p:cNvSpPr txBox="1"/>
              <p:nvPr/>
            </p:nvSpPr>
            <p:spPr>
              <a:xfrm>
                <a:off x="718850" y="2813425"/>
                <a:ext cx="7932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accent5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D =</a:t>
                </a:r>
                <a:endParaRPr sz="3000" dirty="0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  <p:sp>
            <p:nvSpPr>
              <p:cNvPr id="511" name="Google Shape;511;p51"/>
              <p:cNvSpPr txBox="1"/>
              <p:nvPr/>
            </p:nvSpPr>
            <p:spPr>
              <a:xfrm>
                <a:off x="1574025" y="3073825"/>
                <a:ext cx="4710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accent5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v</a:t>
                </a:r>
                <a:endParaRPr sz="3000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</p:grpSp>
      </p:grpSp>
      <p:sp>
        <p:nvSpPr>
          <p:cNvPr id="512" name="Google Shape;512;p51"/>
          <p:cNvSpPr txBox="1"/>
          <p:nvPr/>
        </p:nvSpPr>
        <p:spPr>
          <a:xfrm>
            <a:off x="2565573" y="2813425"/>
            <a:ext cx="20064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11.20 g/cm</a:t>
            </a:r>
            <a:r>
              <a:rPr lang="en" sz="3000" baseline="30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</a:t>
            </a:r>
            <a:endParaRPr sz="3000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13" name="Google Shape;513;p51"/>
          <p:cNvSpPr txBox="1"/>
          <p:nvPr/>
        </p:nvSpPr>
        <p:spPr>
          <a:xfrm>
            <a:off x="4440650" y="2739075"/>
            <a:ext cx="888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g</a:t>
            </a:r>
            <a:endParaRPr sz="3000" u="sng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14" name="Google Shape;514;p51"/>
          <p:cNvSpPr txBox="1"/>
          <p:nvPr/>
        </p:nvSpPr>
        <p:spPr>
          <a:xfrm>
            <a:off x="4353925" y="3073825"/>
            <a:ext cx="1607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45.0 cm</a:t>
            </a:r>
            <a:r>
              <a:rPr lang="en" sz="3000" baseline="30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515" name="Google Shape;515;p51"/>
          <p:cNvGrpSpPr/>
          <p:nvPr/>
        </p:nvGrpSpPr>
        <p:grpSpPr>
          <a:xfrm>
            <a:off x="2565575" y="3234975"/>
            <a:ext cx="1607700" cy="495900"/>
            <a:chOff x="2565575" y="3767900"/>
            <a:chExt cx="1607700" cy="495900"/>
          </a:xfrm>
        </p:grpSpPr>
        <p:sp>
          <p:nvSpPr>
            <p:cNvPr id="516" name="Google Shape;516;p51"/>
            <p:cNvSpPr txBox="1"/>
            <p:nvPr/>
          </p:nvSpPr>
          <p:spPr>
            <a:xfrm>
              <a:off x="2565575" y="3767900"/>
              <a:ext cx="1607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accent5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1</a:t>
              </a:r>
              <a:endParaRPr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517" name="Google Shape;517;p51"/>
            <p:cNvCxnSpPr/>
            <p:nvPr/>
          </p:nvCxnSpPr>
          <p:spPr>
            <a:xfrm rot="10800000" flipH="1">
              <a:off x="2924975" y="3867025"/>
              <a:ext cx="879900" cy="123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8" name="Google Shape;518;p51"/>
          <p:cNvSpPr/>
          <p:nvPr/>
        </p:nvSpPr>
        <p:spPr>
          <a:xfrm rot="-1225220">
            <a:off x="2792169" y="3106442"/>
            <a:ext cx="2475462" cy="433709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1"/>
          <p:cNvSpPr/>
          <p:nvPr/>
        </p:nvSpPr>
        <p:spPr>
          <a:xfrm rot="498210">
            <a:off x="2403193" y="3054462"/>
            <a:ext cx="2845934" cy="433855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1"/>
          <p:cNvSpPr txBox="1"/>
          <p:nvPr/>
        </p:nvSpPr>
        <p:spPr>
          <a:xfrm>
            <a:off x="6402600" y="2813425"/>
            <a:ext cx="2260800" cy="5979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504 g</a:t>
            </a:r>
            <a:endParaRPr sz="3000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Significant Figures</a:t>
            </a:r>
            <a:endParaRPr dirty="0"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Indicate PRECISION of a measurement.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Sig figs in a measurement include the </a:t>
            </a:r>
            <a:r>
              <a:rPr lang="en" b="1" u="sng"/>
              <a:t>known</a:t>
            </a:r>
            <a:r>
              <a:rPr lang="en"/>
              <a:t> digits plus a final </a:t>
            </a:r>
            <a:r>
              <a:rPr lang="en" b="1" u="sng"/>
              <a:t>estimated digit</a:t>
            </a:r>
            <a:r>
              <a:rPr lang="en"/>
              <a:t> (precision of instrument)</a:t>
            </a:r>
            <a:br>
              <a:rPr lang="en"/>
            </a:br>
            <a:endParaRPr/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75" y="3513469"/>
            <a:ext cx="2178390" cy="447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9"/>
          <p:cNvGrpSpPr/>
          <p:nvPr/>
        </p:nvGrpSpPr>
        <p:grpSpPr>
          <a:xfrm>
            <a:off x="889398" y="3363451"/>
            <a:ext cx="2181567" cy="513911"/>
            <a:chOff x="493" y="3295"/>
            <a:chExt cx="1057" cy="300"/>
          </a:xfrm>
        </p:grpSpPr>
        <p:cxnSp>
          <p:nvCxnSpPr>
            <p:cNvPr id="52" name="Google Shape;52;p9"/>
            <p:cNvCxnSpPr/>
            <p:nvPr/>
          </p:nvCxnSpPr>
          <p:spPr>
            <a:xfrm>
              <a:off x="493" y="3295"/>
              <a:ext cx="0" cy="300"/>
            </a:xfrm>
            <a:prstGeom prst="straightConnector1">
              <a:avLst/>
            </a:prstGeom>
            <a:noFill/>
            <a:ln w="12700" cap="sq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9"/>
            <p:cNvCxnSpPr/>
            <p:nvPr/>
          </p:nvCxnSpPr>
          <p:spPr>
            <a:xfrm>
              <a:off x="1550" y="3295"/>
              <a:ext cx="0" cy="300"/>
            </a:xfrm>
            <a:prstGeom prst="straightConnector1">
              <a:avLst/>
            </a:prstGeom>
            <a:noFill/>
            <a:ln w="12700" cap="sq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" name="Google Shape;54;p9"/>
          <p:cNvSpPr/>
          <p:nvPr/>
        </p:nvSpPr>
        <p:spPr>
          <a:xfrm>
            <a:off x="4947050" y="3199689"/>
            <a:ext cx="2090700" cy="627600"/>
          </a:xfrm>
          <a:prstGeom prst="wedgeRectCallout">
            <a:avLst>
              <a:gd name="adj1" fmla="val -138398"/>
              <a:gd name="adj2" fmla="val 67032"/>
            </a:avLst>
          </a:prstGeom>
          <a:solidFill>
            <a:schemeClr val="accent1"/>
          </a:solidFill>
          <a:ln w="12700" cap="sq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3.21 cm</a:t>
            </a:r>
            <a:endParaRPr/>
          </a:p>
        </p:txBody>
      </p:sp>
      <p:pic>
        <p:nvPicPr>
          <p:cNvPr id="55" name="Google Shape;55;p9" descr="metric ruler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051" y="3992100"/>
            <a:ext cx="737235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to solve for m or v if density is not given</a:t>
            </a:r>
            <a:endParaRPr sz="3000"/>
          </a:p>
        </p:txBody>
      </p:sp>
      <p:sp>
        <p:nvSpPr>
          <p:cNvPr id="526" name="Google Shape;526;p5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               </a:t>
            </a:r>
            <a:r>
              <a:rPr lang="en" b="1" dirty="0"/>
              <a:t> USE TABLE S</a:t>
            </a:r>
            <a:br>
              <a:rPr lang="en" dirty="0"/>
            </a:br>
            <a:r>
              <a:rPr lang="en" b="1" dirty="0"/>
              <a:t>Example:</a:t>
            </a:r>
            <a:r>
              <a:rPr lang="en" dirty="0"/>
              <a:t>  </a:t>
            </a:r>
            <a:br>
              <a:rPr lang="en" dirty="0"/>
            </a:br>
            <a:r>
              <a:rPr lang="en" dirty="0"/>
              <a:t>The volume of an aluminum sample is 251 cm</a:t>
            </a:r>
            <a:r>
              <a:rPr lang="en" baseline="30000" dirty="0"/>
              <a:t>3</a:t>
            </a:r>
            <a:r>
              <a:rPr lang="en" dirty="0"/>
              <a:t>.  What is the mass of the sample?</a:t>
            </a:r>
            <a:br>
              <a:rPr lang="en" dirty="0"/>
            </a:br>
            <a:br>
              <a:rPr lang="en" dirty="0"/>
            </a:br>
            <a:r>
              <a:rPr lang="en" dirty="0"/>
              <a:t>The density of aluminum on table S is </a:t>
            </a:r>
            <a:r>
              <a:rPr lang="en" b="1" dirty="0">
                <a:solidFill>
                  <a:schemeClr val="accent5"/>
                </a:solidFill>
              </a:rPr>
              <a:t>2.70g/cm</a:t>
            </a:r>
            <a:r>
              <a:rPr lang="en" b="1" baseline="30000" dirty="0">
                <a:solidFill>
                  <a:schemeClr val="accent5"/>
                </a:solidFill>
              </a:rPr>
              <a:t>3</a:t>
            </a:r>
            <a:br>
              <a:rPr lang="en" b="1" dirty="0">
                <a:solidFill>
                  <a:srgbClr val="00FFFF"/>
                </a:solidFill>
              </a:rPr>
            </a:br>
            <a:endParaRPr b="1" dirty="0">
              <a:solidFill>
                <a:srgbClr val="00FFFF"/>
              </a:solidFill>
            </a:endParaRPr>
          </a:p>
        </p:txBody>
      </p:sp>
      <p:grpSp>
        <p:nvGrpSpPr>
          <p:cNvPr id="527" name="Google Shape;527;p52"/>
          <p:cNvGrpSpPr/>
          <p:nvPr/>
        </p:nvGrpSpPr>
        <p:grpSpPr>
          <a:xfrm>
            <a:off x="5440950" y="3024125"/>
            <a:ext cx="1326175" cy="830650"/>
            <a:chOff x="718850" y="2739075"/>
            <a:chExt cx="1326175" cy="830650"/>
          </a:xfrm>
        </p:grpSpPr>
        <p:sp>
          <p:nvSpPr>
            <p:cNvPr id="528" name="Google Shape;528;p52"/>
            <p:cNvSpPr txBox="1"/>
            <p:nvPr/>
          </p:nvSpPr>
          <p:spPr>
            <a:xfrm>
              <a:off x="1512050" y="2739075"/>
              <a:ext cx="471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u="sng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m</a:t>
              </a:r>
              <a:endParaRPr sz="30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grpSp>
          <p:nvGrpSpPr>
            <p:cNvPr id="529" name="Google Shape;529;p52"/>
            <p:cNvGrpSpPr/>
            <p:nvPr/>
          </p:nvGrpSpPr>
          <p:grpSpPr>
            <a:xfrm>
              <a:off x="718850" y="2813425"/>
              <a:ext cx="1326175" cy="756300"/>
              <a:chOff x="718850" y="2813425"/>
              <a:chExt cx="1326175" cy="756300"/>
            </a:xfrm>
          </p:grpSpPr>
          <p:sp>
            <p:nvSpPr>
              <p:cNvPr id="530" name="Google Shape;530;p52"/>
              <p:cNvSpPr txBox="1"/>
              <p:nvPr/>
            </p:nvSpPr>
            <p:spPr>
              <a:xfrm>
                <a:off x="718850" y="2813425"/>
                <a:ext cx="7932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D =</a:t>
                </a:r>
                <a:endParaRPr sz="30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  <p:sp>
            <p:nvSpPr>
              <p:cNvPr id="531" name="Google Shape;531;p52"/>
              <p:cNvSpPr txBox="1"/>
              <p:nvPr/>
            </p:nvSpPr>
            <p:spPr>
              <a:xfrm>
                <a:off x="1574025" y="3073825"/>
                <a:ext cx="4710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v</a:t>
                </a:r>
                <a:endParaRPr sz="30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</p:grpSp>
      </p:grpSp>
      <p:grpSp>
        <p:nvGrpSpPr>
          <p:cNvPr id="532" name="Google Shape;532;p52"/>
          <p:cNvGrpSpPr/>
          <p:nvPr/>
        </p:nvGrpSpPr>
        <p:grpSpPr>
          <a:xfrm>
            <a:off x="3578086" y="1633975"/>
            <a:ext cx="5207987" cy="2654561"/>
            <a:chOff x="2828175" y="1633975"/>
            <a:chExt cx="5957899" cy="2766175"/>
          </a:xfrm>
        </p:grpSpPr>
        <p:pic>
          <p:nvPicPr>
            <p:cNvPr id="533" name="Google Shape;533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8175" y="1633975"/>
              <a:ext cx="5957899" cy="2766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Google Shape;534;p52"/>
            <p:cNvSpPr/>
            <p:nvPr/>
          </p:nvSpPr>
          <p:spPr>
            <a:xfrm>
              <a:off x="7569800" y="4226750"/>
              <a:ext cx="452400" cy="173400"/>
            </a:xfrm>
            <a:prstGeom prst="ellipse">
              <a:avLst/>
            </a:prstGeom>
            <a:noFill/>
            <a:ln w="3810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to solve for m or v if density is not given</a:t>
            </a:r>
            <a:endParaRPr sz="3000"/>
          </a:p>
        </p:txBody>
      </p:sp>
      <p:sp>
        <p:nvSpPr>
          <p:cNvPr id="540" name="Google Shape;540;p53"/>
          <p:cNvSpPr txBox="1">
            <a:spLocks noGrp="1"/>
          </p:cNvSpPr>
          <p:nvPr>
            <p:ph type="body" idx="1"/>
          </p:nvPr>
        </p:nvSpPr>
        <p:spPr>
          <a:xfrm>
            <a:off x="292200" y="1518950"/>
            <a:ext cx="85770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         </a:t>
            </a:r>
            <a:r>
              <a:rPr lang="en" b="1"/>
              <a:t> USE TABLE S</a:t>
            </a:r>
            <a:br>
              <a:rPr lang="en"/>
            </a:br>
            <a:r>
              <a:rPr lang="en" b="1"/>
              <a:t>Example:</a:t>
            </a:r>
            <a:r>
              <a:rPr lang="en"/>
              <a:t>  </a:t>
            </a:r>
            <a:br>
              <a:rPr lang="en"/>
            </a:br>
            <a:r>
              <a:rPr lang="en"/>
              <a:t>The volume of an aluminum sample is 251 cm</a:t>
            </a:r>
            <a:r>
              <a:rPr lang="en" baseline="30000"/>
              <a:t>3</a:t>
            </a:r>
            <a:r>
              <a:rPr lang="en"/>
              <a:t>.  What is the mass of the sample?</a:t>
            </a:r>
            <a:br>
              <a:rPr lang="en"/>
            </a:br>
            <a:br>
              <a:rPr lang="en"/>
            </a:br>
            <a:br>
              <a:rPr lang="en"/>
            </a:br>
            <a:endParaRPr/>
          </a:p>
        </p:txBody>
      </p:sp>
      <p:grpSp>
        <p:nvGrpSpPr>
          <p:cNvPr id="541" name="Google Shape;541;p53"/>
          <p:cNvGrpSpPr/>
          <p:nvPr/>
        </p:nvGrpSpPr>
        <p:grpSpPr>
          <a:xfrm>
            <a:off x="395500" y="3755675"/>
            <a:ext cx="1326175" cy="830650"/>
            <a:chOff x="718850" y="2739075"/>
            <a:chExt cx="1326175" cy="830650"/>
          </a:xfrm>
        </p:grpSpPr>
        <p:sp>
          <p:nvSpPr>
            <p:cNvPr id="542" name="Google Shape;542;p53"/>
            <p:cNvSpPr txBox="1"/>
            <p:nvPr/>
          </p:nvSpPr>
          <p:spPr>
            <a:xfrm>
              <a:off x="1512050" y="2739075"/>
              <a:ext cx="471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u="sng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m</a:t>
              </a:r>
              <a:endParaRPr sz="30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grpSp>
          <p:nvGrpSpPr>
            <p:cNvPr id="543" name="Google Shape;543;p53"/>
            <p:cNvGrpSpPr/>
            <p:nvPr/>
          </p:nvGrpSpPr>
          <p:grpSpPr>
            <a:xfrm>
              <a:off x="718850" y="2820975"/>
              <a:ext cx="1326175" cy="748750"/>
              <a:chOff x="718850" y="2820975"/>
              <a:chExt cx="1326175" cy="748750"/>
            </a:xfrm>
          </p:grpSpPr>
          <p:sp>
            <p:nvSpPr>
              <p:cNvPr id="544" name="Google Shape;544;p53"/>
              <p:cNvSpPr txBox="1"/>
              <p:nvPr/>
            </p:nvSpPr>
            <p:spPr>
              <a:xfrm>
                <a:off x="718850" y="2820975"/>
                <a:ext cx="7932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D =</a:t>
                </a:r>
                <a:endParaRPr sz="30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  <p:sp>
            <p:nvSpPr>
              <p:cNvPr id="545" name="Google Shape;545;p53"/>
              <p:cNvSpPr txBox="1"/>
              <p:nvPr/>
            </p:nvSpPr>
            <p:spPr>
              <a:xfrm>
                <a:off x="1574025" y="3073825"/>
                <a:ext cx="4710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v</a:t>
                </a:r>
                <a:endParaRPr sz="30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</p:grpSp>
      </p:grpSp>
      <p:grpSp>
        <p:nvGrpSpPr>
          <p:cNvPr id="546" name="Google Shape;546;p53"/>
          <p:cNvGrpSpPr/>
          <p:nvPr/>
        </p:nvGrpSpPr>
        <p:grpSpPr>
          <a:xfrm>
            <a:off x="4729788" y="3159900"/>
            <a:ext cx="3531713" cy="830650"/>
            <a:chOff x="-593037" y="2739075"/>
            <a:chExt cx="3531713" cy="830650"/>
          </a:xfrm>
        </p:grpSpPr>
        <p:sp>
          <p:nvSpPr>
            <p:cNvPr id="547" name="Google Shape;547;p53"/>
            <p:cNvSpPr txBox="1"/>
            <p:nvPr/>
          </p:nvSpPr>
          <p:spPr>
            <a:xfrm>
              <a:off x="1315975" y="2739075"/>
              <a:ext cx="471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u="sng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m</a:t>
              </a:r>
              <a:endParaRPr sz="30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grpSp>
          <p:nvGrpSpPr>
            <p:cNvPr id="548" name="Google Shape;548;p53"/>
            <p:cNvGrpSpPr/>
            <p:nvPr/>
          </p:nvGrpSpPr>
          <p:grpSpPr>
            <a:xfrm>
              <a:off x="-593037" y="2906450"/>
              <a:ext cx="3531713" cy="663275"/>
              <a:chOff x="-593037" y="2906450"/>
              <a:chExt cx="3531713" cy="663275"/>
            </a:xfrm>
          </p:grpSpPr>
          <p:sp>
            <p:nvSpPr>
              <p:cNvPr id="549" name="Google Shape;549;p53"/>
              <p:cNvSpPr txBox="1"/>
              <p:nvPr/>
            </p:nvSpPr>
            <p:spPr>
              <a:xfrm>
                <a:off x="-593037" y="2906450"/>
                <a:ext cx="20190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chemeClr val="dk1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2.70 g/cm</a:t>
                </a:r>
                <a:r>
                  <a:rPr lang="en" sz="3000" b="1" baseline="30000">
                    <a:solidFill>
                      <a:schemeClr val="dk1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3</a:t>
                </a:r>
                <a:r>
                  <a:rPr lang="en" sz="3000">
                    <a:solidFill>
                      <a:srgbClr val="FFFFFF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=</a:t>
                </a:r>
                <a:endParaRPr sz="30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  <p:sp>
            <p:nvSpPr>
              <p:cNvPr id="550" name="Google Shape;550;p53"/>
              <p:cNvSpPr txBox="1"/>
              <p:nvPr/>
            </p:nvSpPr>
            <p:spPr>
              <a:xfrm>
                <a:off x="1242175" y="3073825"/>
                <a:ext cx="16965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251 cm</a:t>
                </a:r>
                <a:r>
                  <a:rPr lang="en" sz="3000" baseline="30000">
                    <a:solidFill>
                      <a:srgbClr val="FFFFFF"/>
                    </a:solidFill>
                    <a:latin typeface="Shadows Into Light"/>
                    <a:ea typeface="Shadows Into Light"/>
                    <a:cs typeface="Shadows Into Light"/>
                    <a:sym typeface="Shadows Into Light"/>
                  </a:rPr>
                  <a:t>3</a:t>
                </a:r>
                <a:endParaRPr sz="3000" baseline="300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endParaRPr>
              </a:p>
            </p:txBody>
          </p:sp>
        </p:grpSp>
      </p:grpSp>
      <p:sp>
        <p:nvSpPr>
          <p:cNvPr id="551" name="Google Shape;551;p53"/>
          <p:cNvSpPr txBox="1"/>
          <p:nvPr/>
        </p:nvSpPr>
        <p:spPr>
          <a:xfrm>
            <a:off x="6229800" y="4167425"/>
            <a:ext cx="1696500" cy="576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678 g</a:t>
            </a:r>
            <a:endParaRPr sz="3000" baseline="30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52" name="Google Shape;552;p53"/>
          <p:cNvSpPr/>
          <p:nvPr/>
        </p:nvSpPr>
        <p:spPr>
          <a:xfrm rot="-842801">
            <a:off x="4741399" y="3546503"/>
            <a:ext cx="2795902" cy="440639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3"/>
          <p:cNvSpPr/>
          <p:nvPr/>
        </p:nvSpPr>
        <p:spPr>
          <a:xfrm rot="360243">
            <a:off x="4683946" y="3528364"/>
            <a:ext cx="3083213" cy="476939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Your Understanding:</a:t>
            </a:r>
            <a:endParaRPr/>
          </a:p>
        </p:txBody>
      </p:sp>
      <p:sp>
        <p:nvSpPr>
          <p:cNvPr id="559" name="Google Shape;559;p5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>
                <a:solidFill>
                  <a:srgbClr val="FFFFFF"/>
                </a:solidFill>
              </a:rPr>
              <a:t>Can you calculate density/mass/volume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to:</a:t>
            </a:r>
            <a:endParaRPr/>
          </a:p>
        </p:txBody>
      </p:sp>
      <p:sp>
        <p:nvSpPr>
          <p:cNvPr id="565" name="Google Shape;565;p5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>
                <a:solidFill>
                  <a:srgbClr val="FFFFFF"/>
                </a:solidFill>
              </a:rPr>
              <a:t>Determine the volume of a substance</a:t>
            </a:r>
            <a:endParaRPr sz="3200">
              <a:solidFill>
                <a:srgbClr val="FFFFFF"/>
              </a:solidFill>
            </a:endParaRPr>
          </a:p>
          <a:p>
            <a:pPr marL="571500" lvl="0" indent="-4572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>
                <a:solidFill>
                  <a:srgbClr val="FFFFFF"/>
                </a:solidFill>
              </a:rPr>
              <a:t>Calculate density/mass/volume</a:t>
            </a:r>
            <a:endParaRPr sz="3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7"/>
          <p:cNvSpPr txBox="1">
            <a:spLocks noGrp="1"/>
          </p:cNvSpPr>
          <p:nvPr>
            <p:ph type="ctrTitle"/>
          </p:nvPr>
        </p:nvSpPr>
        <p:spPr>
          <a:xfrm>
            <a:off x="294900" y="14978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Conversions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584" name="Google Shape;584;p58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5715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Shadows Into Light"/>
              <a:buChar char="✓"/>
            </a:pPr>
            <a:r>
              <a:rPr lang="en" sz="3200"/>
              <a:t>Convert between Celsius and Kelvin temperature scales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</a:t>
            </a:r>
            <a:endParaRPr/>
          </a:p>
        </p:txBody>
      </p:sp>
      <p:sp>
        <p:nvSpPr>
          <p:cNvPr id="571" name="Google Shape;571;p56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dirty="0"/>
              <a:t>Measure of average kinetic energy</a:t>
            </a:r>
            <a:endParaRPr dirty="0"/>
          </a:p>
        </p:txBody>
      </p:sp>
      <p:pic>
        <p:nvPicPr>
          <p:cNvPr id="572" name="Google Shape;57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450" y="2300250"/>
            <a:ext cx="4148925" cy="24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005" y="2300250"/>
            <a:ext cx="2903970" cy="2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Scales</a:t>
            </a:r>
            <a:endParaRPr/>
          </a:p>
        </p:txBody>
      </p:sp>
      <p:pic>
        <p:nvPicPr>
          <p:cNvPr id="590" name="Google Shape;590;p59" descr="0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700" y="1653913"/>
            <a:ext cx="6195600" cy="299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Celsius Scale</a:t>
            </a:r>
            <a:endParaRPr/>
          </a:p>
        </p:txBody>
      </p:sp>
      <p:sp>
        <p:nvSpPr>
          <p:cNvPr id="596" name="Google Shape;596;p6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/>
              <a:t>Freezing point</a:t>
            </a:r>
            <a:r>
              <a:rPr lang="en"/>
              <a:t> of water is </a:t>
            </a:r>
            <a:r>
              <a:rPr lang="en" b="1"/>
              <a:t>0°C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/>
              <a:t>Boiling poin</a:t>
            </a:r>
            <a:r>
              <a:rPr lang="en"/>
              <a:t>t for water is </a:t>
            </a:r>
            <a:r>
              <a:rPr lang="en" b="1"/>
              <a:t>100°C</a:t>
            </a:r>
            <a:r>
              <a:rPr lang="en"/>
              <a:t>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Below 0</a:t>
            </a:r>
            <a:r>
              <a:rPr lang="en">
                <a:solidFill>
                  <a:schemeClr val="lt1"/>
                </a:solidFill>
              </a:rPr>
              <a:t>°C</a:t>
            </a:r>
            <a:r>
              <a:rPr lang="en"/>
              <a:t> is NEGATIVE</a:t>
            </a:r>
            <a:br>
              <a:rPr lang="en"/>
            </a:br>
            <a:br>
              <a:rPr lang="en"/>
            </a:br>
            <a:r>
              <a:rPr lang="en"/>
              <a:t>*****Memorize this!!!!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Celsius Scale</a:t>
            </a:r>
            <a:endParaRPr dirty="0"/>
          </a:p>
        </p:txBody>
      </p:sp>
      <p:pic>
        <p:nvPicPr>
          <p:cNvPr id="4" name="Google Shape;590;p59" descr="01_18">
            <a:extLst>
              <a:ext uri="{FF2B5EF4-FFF2-40B4-BE49-F238E27FC236}">
                <a16:creationId xmlns:a16="http://schemas.microsoft.com/office/drawing/2014/main" id="{128676CF-4199-764C-BD2F-1888F06C0B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700" y="1653913"/>
            <a:ext cx="6195600" cy="299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(I do)</a:t>
            </a:r>
            <a:endParaRPr/>
          </a:p>
        </p:txBody>
      </p:sp>
      <p:pic>
        <p:nvPicPr>
          <p:cNvPr id="61" name="Google Shape;61;p10" descr="Screen Shot 2012-08-10 at 11.01.22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038" y="3276460"/>
            <a:ext cx="7631926" cy="135889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0" descr="Screen Shot 2012-08-10 at 11.01.28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038" y="1673200"/>
            <a:ext cx="7631924" cy="130460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Kelvin Scale</a:t>
            </a:r>
            <a:endParaRPr/>
          </a:p>
        </p:txBody>
      </p:sp>
      <p:sp>
        <p:nvSpPr>
          <p:cNvPr id="609" name="Google Shape;609;p6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Water freezes at 273K and boils at 373K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Theoretical point of </a:t>
            </a:r>
            <a:r>
              <a:rPr lang="en" b="1" u="sng"/>
              <a:t>ABSOLUTE ZERO</a:t>
            </a:r>
            <a:r>
              <a:rPr lang="en"/>
              <a:t> is when all molecular motion stops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NO NEGATIVE NUMBERS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Divisions (degrees) are the same as in Celsius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Example:</a:t>
            </a:r>
            <a:endParaRPr sz="3000"/>
          </a:p>
        </p:txBody>
      </p:sp>
      <p:sp>
        <p:nvSpPr>
          <p:cNvPr id="627" name="Google Shape;627;p6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temperature in Celsius of an object that is 150 K?        </a:t>
            </a:r>
            <a:r>
              <a:rPr lang="en" dirty="0">
                <a:solidFill>
                  <a:schemeClr val="accent5"/>
                </a:solidFill>
              </a:rPr>
              <a:t>K = °C + 273</a:t>
            </a:r>
            <a:endParaRPr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		150 K = °C + 273</a:t>
            </a:r>
            <a:endParaRPr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					</a:t>
            </a:r>
            <a:r>
              <a:rPr lang="en" dirty="0">
                <a:solidFill>
                  <a:schemeClr val="lt1"/>
                </a:solidFill>
              </a:rPr>
              <a:t>			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8" name="Google Shape;628;p65"/>
          <p:cNvSpPr txBox="1"/>
          <p:nvPr/>
        </p:nvSpPr>
        <p:spPr>
          <a:xfrm>
            <a:off x="3834600" y="2935769"/>
            <a:ext cx="14748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- 273</a:t>
            </a:r>
            <a:endParaRPr sz="3000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29" name="Google Shape;629;p65"/>
          <p:cNvSpPr txBox="1"/>
          <p:nvPr/>
        </p:nvSpPr>
        <p:spPr>
          <a:xfrm>
            <a:off x="2003300" y="2971152"/>
            <a:ext cx="14748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- 273</a:t>
            </a:r>
            <a:endParaRPr sz="3000" dirty="0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630" name="Google Shape;630;p65"/>
          <p:cNvCxnSpPr/>
          <p:nvPr/>
        </p:nvCxnSpPr>
        <p:spPr>
          <a:xfrm flipH="1">
            <a:off x="4345238" y="2697900"/>
            <a:ext cx="522000" cy="90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1" name="Google Shape;63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087" y="2243337"/>
            <a:ext cx="3261025" cy="6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5"/>
          <p:cNvSpPr txBox="1"/>
          <p:nvPr/>
        </p:nvSpPr>
        <p:spPr>
          <a:xfrm>
            <a:off x="2516186" y="3822502"/>
            <a:ext cx="1721400" cy="5700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-123 °C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Example:</a:t>
            </a:r>
            <a:endParaRPr sz="3000"/>
          </a:p>
        </p:txBody>
      </p:sp>
      <p:sp>
        <p:nvSpPr>
          <p:cNvPr id="627" name="Google Shape;627;p6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temperature in Kelvin of an object that is 55 C?        </a:t>
            </a:r>
            <a:r>
              <a:rPr lang="en" dirty="0">
                <a:solidFill>
                  <a:schemeClr val="accent5"/>
                </a:solidFill>
              </a:rPr>
              <a:t>K = °C + 273</a:t>
            </a:r>
            <a:endParaRPr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		   x = 55 + 273</a:t>
            </a:r>
            <a:endParaRPr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		</a:t>
            </a:r>
            <a:r>
              <a:rPr lang="en" dirty="0">
                <a:solidFill>
                  <a:schemeClr val="lt1"/>
                </a:solidFill>
              </a:rPr>
              <a:t>			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31" name="Google Shape;63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087" y="2243337"/>
            <a:ext cx="3261025" cy="6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5"/>
          <p:cNvSpPr txBox="1"/>
          <p:nvPr/>
        </p:nvSpPr>
        <p:spPr>
          <a:xfrm>
            <a:off x="2953508" y="3210251"/>
            <a:ext cx="1721400" cy="5700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328 K</a:t>
            </a:r>
            <a:endParaRPr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your understanding</a:t>
            </a:r>
            <a:endParaRPr/>
          </a:p>
        </p:txBody>
      </p:sp>
      <p:sp>
        <p:nvSpPr>
          <p:cNvPr id="638" name="Google Shape;638;p66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dirty="0"/>
              <a:t>Can you convert between Celsius and Kelvin temperature?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to:</a:t>
            </a:r>
            <a:endParaRPr/>
          </a:p>
        </p:txBody>
      </p:sp>
      <p:sp>
        <p:nvSpPr>
          <p:cNvPr id="644" name="Google Shape;644;p6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✓"/>
            </a:pPr>
            <a:r>
              <a:rPr lang="en" sz="3200">
                <a:solidFill>
                  <a:schemeClr val="lt1"/>
                </a:solidFill>
              </a:rPr>
              <a:t>Convert between Celsius and Kelvin temperature scales</a:t>
            </a:r>
            <a:endParaRPr sz="3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8"/>
          <p:cNvSpPr txBox="1">
            <a:spLocks noGrp="1"/>
          </p:cNvSpPr>
          <p:nvPr>
            <p:ph type="ctrTitle"/>
          </p:nvPr>
        </p:nvSpPr>
        <p:spPr>
          <a:xfrm>
            <a:off x="294900" y="14978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Metric Conversions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655" name="Google Shape;655;p6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5715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Shadows Into Light"/>
              <a:buChar char="✓"/>
            </a:pPr>
            <a:r>
              <a:rPr lang="en" sz="3200" dirty="0"/>
              <a:t>Convert between units of measurement.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metric system</a:t>
            </a:r>
            <a:endParaRPr/>
          </a:p>
        </p:txBody>
      </p:sp>
      <p:sp>
        <p:nvSpPr>
          <p:cNvPr id="661" name="Google Shape;661;p7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System of measurement used in science and in most countries  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 BASE UNITS of measurement: (Found on Reference Table D) 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 Units</a:t>
            </a:r>
            <a:endParaRPr/>
          </a:p>
        </p:txBody>
      </p:sp>
      <p:pic>
        <p:nvPicPr>
          <p:cNvPr id="667" name="Google Shape;66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172" y="1609422"/>
            <a:ext cx="2640900" cy="308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8" name="Google Shape;668;p71"/>
          <p:cNvCxnSpPr/>
          <p:nvPr/>
        </p:nvCxnSpPr>
        <p:spPr>
          <a:xfrm>
            <a:off x="2617275" y="2366925"/>
            <a:ext cx="569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9" name="Google Shape;669;p71"/>
          <p:cNvCxnSpPr/>
          <p:nvPr/>
        </p:nvCxnSpPr>
        <p:spPr>
          <a:xfrm>
            <a:off x="2617275" y="3998650"/>
            <a:ext cx="569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0" name="Google Shape;670;p71"/>
          <p:cNvCxnSpPr/>
          <p:nvPr/>
        </p:nvCxnSpPr>
        <p:spPr>
          <a:xfrm>
            <a:off x="2617275" y="2571750"/>
            <a:ext cx="569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Prefixes</a:t>
            </a:r>
            <a:endParaRPr/>
          </a:p>
        </p:txBody>
      </p:sp>
      <p:sp>
        <p:nvSpPr>
          <p:cNvPr id="676" name="Google Shape;676;p7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Used to modify base units of measurement.  (Found on Reference Table C)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/>
              <a:t>Factors equal the # of base                          units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b="1" dirty="0"/>
              <a:t>Ex. 1 kilogram = 10</a:t>
            </a:r>
            <a:r>
              <a:rPr lang="en" b="1" baseline="30000" dirty="0"/>
              <a:t>3</a:t>
            </a:r>
            <a:r>
              <a:rPr lang="en" b="1" dirty="0"/>
              <a:t> grams</a:t>
            </a:r>
            <a:endParaRPr b="1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/>
              <a:t>1 milliliter = 10</a:t>
            </a:r>
            <a:r>
              <a:rPr lang="en" b="1" baseline="30000" dirty="0"/>
              <a:t>-3</a:t>
            </a:r>
            <a:r>
              <a:rPr lang="en" b="1" dirty="0"/>
              <a:t> liters</a:t>
            </a:r>
            <a:endParaRPr b="1" dirty="0"/>
          </a:p>
        </p:txBody>
      </p:sp>
      <p:pic>
        <p:nvPicPr>
          <p:cNvPr id="677" name="Google Shape;677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9125" y="2571750"/>
            <a:ext cx="3872675" cy="21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(We do)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262600" y="1481775"/>
            <a:ext cx="5043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What is the volume of the graduated cylinder in mL? </a:t>
            </a:r>
            <a:endParaRPr dirty="0"/>
          </a:p>
        </p:txBody>
      </p:sp>
      <p:sp>
        <p:nvSpPr>
          <p:cNvPr id="5" name="Google Shape;107;p17">
            <a:extLst>
              <a:ext uri="{FF2B5EF4-FFF2-40B4-BE49-F238E27FC236}">
                <a16:creationId xmlns:a16="http://schemas.microsoft.com/office/drawing/2014/main" id="{34B95305-1DFF-294C-AE29-05AD5E546446}"/>
              </a:ext>
            </a:extLst>
          </p:cNvPr>
          <p:cNvSpPr txBox="1"/>
          <p:nvPr/>
        </p:nvSpPr>
        <p:spPr>
          <a:xfrm>
            <a:off x="1448000" y="2969315"/>
            <a:ext cx="3240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Shadows Into Light"/>
                <a:sym typeface="Shadows Into Light"/>
              </a:rPr>
              <a:t>6.60 mL</a:t>
            </a:r>
            <a:endParaRPr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Practice Reading a Graduated Cylinder Flashcards | Quizlet">
            <a:extLst>
              <a:ext uri="{FF2B5EF4-FFF2-40B4-BE49-F238E27FC236}">
                <a16:creationId xmlns:a16="http://schemas.microsoft.com/office/drawing/2014/main" id="{B2C87851-D1D7-1E4E-9089-CE03973D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00" y="162803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 your table</a:t>
            </a:r>
            <a:endParaRPr/>
          </a:p>
        </p:txBody>
      </p:sp>
      <p:pic>
        <p:nvPicPr>
          <p:cNvPr id="683" name="Google Shape;68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8875" y="1753982"/>
            <a:ext cx="4488550" cy="288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73"/>
          <p:cNvCxnSpPr/>
          <p:nvPr/>
        </p:nvCxnSpPr>
        <p:spPr>
          <a:xfrm>
            <a:off x="3943700" y="2940075"/>
            <a:ext cx="569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5" name="Google Shape;685;p73"/>
          <p:cNvSpPr txBox="1"/>
          <p:nvPr/>
        </p:nvSpPr>
        <p:spPr>
          <a:xfrm>
            <a:off x="466400" y="2668725"/>
            <a:ext cx="3477300" cy="542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</a:t>
            </a:r>
            <a:r>
              <a:rPr lang="en" sz="2600" b="1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</a:t>
            </a:r>
            <a:r>
              <a:rPr lang="en" sz="2400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4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base units (m, L g etc.)</a:t>
            </a:r>
            <a:endParaRPr sz="24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A346-BBF9-7049-A747-305D0D0E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16CDE-BE74-174C-AFF4-2378A7097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Locate the decimal. If there is no decimal present, it is at the end of the number. </a:t>
            </a:r>
          </a:p>
          <a:p>
            <a:r>
              <a:rPr lang="en-US" dirty="0"/>
              <a:t>If the unit gets larger, the number gets smaller</a:t>
            </a:r>
          </a:p>
          <a:p>
            <a:r>
              <a:rPr lang="en-US" dirty="0"/>
              <a:t>If the unit gets smaller, the number gets larger</a:t>
            </a:r>
          </a:p>
        </p:txBody>
      </p:sp>
    </p:spTree>
    <p:extLst>
      <p:ext uri="{BB962C8B-B14F-4D97-AF65-F5344CB8AC3E}">
        <p14:creationId xmlns:p14="http://schemas.microsoft.com/office/powerpoint/2010/main" val="37639459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(I do)</a:t>
            </a:r>
            <a:endParaRPr/>
          </a:p>
        </p:txBody>
      </p:sp>
      <p:sp>
        <p:nvSpPr>
          <p:cNvPr id="697" name="Google Shape;697;p75"/>
          <p:cNvSpPr txBox="1">
            <a:spLocks noGrp="1"/>
          </p:cNvSpPr>
          <p:nvPr>
            <p:ph type="body" idx="1"/>
          </p:nvPr>
        </p:nvSpPr>
        <p:spPr>
          <a:xfrm>
            <a:off x="292200" y="1426500"/>
            <a:ext cx="8559600" cy="12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Convert 45.50 mL to L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</a:t>
            </a:r>
            <a:endParaRPr/>
          </a:p>
        </p:txBody>
      </p:sp>
      <p:sp>
        <p:nvSpPr>
          <p:cNvPr id="699" name="Google Shape;699;p75"/>
          <p:cNvSpPr/>
          <p:nvPr/>
        </p:nvSpPr>
        <p:spPr>
          <a:xfrm>
            <a:off x="2435425" y="1623825"/>
            <a:ext cx="502800" cy="490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5"/>
          <p:cNvSpPr/>
          <p:nvPr/>
        </p:nvSpPr>
        <p:spPr>
          <a:xfrm>
            <a:off x="3310625" y="1571025"/>
            <a:ext cx="463800" cy="5433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5"/>
          <p:cNvSpPr/>
          <p:nvPr/>
        </p:nvSpPr>
        <p:spPr>
          <a:xfrm flipH="1">
            <a:off x="1864875" y="3877675"/>
            <a:ext cx="266400" cy="3504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5"/>
          <p:cNvSpPr txBox="1"/>
          <p:nvPr/>
        </p:nvSpPr>
        <p:spPr>
          <a:xfrm>
            <a:off x="1628150" y="3413575"/>
            <a:ext cx="14286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45.50</a:t>
            </a:r>
            <a:endParaRPr dirty="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03" name="Google Shape;703;p75"/>
          <p:cNvSpPr txBox="1"/>
          <p:nvPr/>
        </p:nvSpPr>
        <p:spPr>
          <a:xfrm>
            <a:off x="2330600" y="3413575"/>
            <a:ext cx="3369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04" name="Google Shape;704;p75"/>
          <p:cNvSpPr txBox="1"/>
          <p:nvPr/>
        </p:nvSpPr>
        <p:spPr>
          <a:xfrm>
            <a:off x="3303225" y="3413575"/>
            <a:ext cx="19143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.0455o L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09" name="Google Shape;709;p75"/>
          <p:cNvSpPr/>
          <p:nvPr/>
        </p:nvSpPr>
        <p:spPr>
          <a:xfrm flipH="1">
            <a:off x="1687350" y="3877675"/>
            <a:ext cx="266400" cy="3504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5"/>
          <p:cNvSpPr/>
          <p:nvPr/>
        </p:nvSpPr>
        <p:spPr>
          <a:xfrm flipH="1">
            <a:off x="1514125" y="3877675"/>
            <a:ext cx="266400" cy="3504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5"/>
          <p:cNvSpPr txBox="1"/>
          <p:nvPr/>
        </p:nvSpPr>
        <p:spPr>
          <a:xfrm>
            <a:off x="1514125" y="3328675"/>
            <a:ext cx="5028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12" name="Google Shape;712;p75"/>
          <p:cNvSpPr txBox="1"/>
          <p:nvPr/>
        </p:nvSpPr>
        <p:spPr>
          <a:xfrm>
            <a:off x="414500" y="2167350"/>
            <a:ext cx="7623076" cy="5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Difference between exponents = # of spaces moved </a:t>
            </a:r>
            <a:endParaRPr sz="26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(We do)</a:t>
            </a:r>
            <a:endParaRPr/>
          </a:p>
        </p:txBody>
      </p:sp>
      <p:sp>
        <p:nvSpPr>
          <p:cNvPr id="718" name="Google Shape;718;p76"/>
          <p:cNvSpPr txBox="1">
            <a:spLocks noGrp="1"/>
          </p:cNvSpPr>
          <p:nvPr>
            <p:ph type="body" idx="1"/>
          </p:nvPr>
        </p:nvSpPr>
        <p:spPr>
          <a:xfrm>
            <a:off x="348775" y="1501050"/>
            <a:ext cx="85596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 502.3 kg to 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22" name="Google Shape;722;p76"/>
          <p:cNvSpPr/>
          <p:nvPr/>
        </p:nvSpPr>
        <p:spPr>
          <a:xfrm>
            <a:off x="2435425" y="1623825"/>
            <a:ext cx="502800" cy="490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76"/>
          <p:cNvSpPr/>
          <p:nvPr/>
        </p:nvSpPr>
        <p:spPr>
          <a:xfrm>
            <a:off x="3310625" y="1571025"/>
            <a:ext cx="463800" cy="5433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76"/>
          <p:cNvSpPr txBox="1"/>
          <p:nvPr/>
        </p:nvSpPr>
        <p:spPr>
          <a:xfrm>
            <a:off x="414500" y="2167350"/>
            <a:ext cx="57207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Difference between exponents = 3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7" name="Google Shape;727;p76"/>
          <p:cNvSpPr txBox="1"/>
          <p:nvPr/>
        </p:nvSpPr>
        <p:spPr>
          <a:xfrm>
            <a:off x="1356825" y="3161950"/>
            <a:ext cx="19143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502.3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8" name="Google Shape;728;p76"/>
          <p:cNvSpPr/>
          <p:nvPr/>
        </p:nvSpPr>
        <p:spPr>
          <a:xfrm>
            <a:off x="2301625" y="3633750"/>
            <a:ext cx="251700" cy="192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76"/>
          <p:cNvSpPr/>
          <p:nvPr/>
        </p:nvSpPr>
        <p:spPr>
          <a:xfrm>
            <a:off x="2491025" y="3633750"/>
            <a:ext cx="251700" cy="192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76"/>
          <p:cNvSpPr/>
          <p:nvPr/>
        </p:nvSpPr>
        <p:spPr>
          <a:xfrm>
            <a:off x="2686525" y="3633750"/>
            <a:ext cx="251700" cy="192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76"/>
          <p:cNvSpPr txBox="1"/>
          <p:nvPr/>
        </p:nvSpPr>
        <p:spPr>
          <a:xfrm>
            <a:off x="2642050" y="3161950"/>
            <a:ext cx="4218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2" name="Google Shape;732;p76"/>
          <p:cNvSpPr txBox="1"/>
          <p:nvPr/>
        </p:nvSpPr>
        <p:spPr>
          <a:xfrm>
            <a:off x="2443475" y="3161950"/>
            <a:ext cx="5028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3" name="Google Shape;733;p76"/>
          <p:cNvSpPr txBox="1"/>
          <p:nvPr/>
        </p:nvSpPr>
        <p:spPr>
          <a:xfrm>
            <a:off x="3428650" y="3221850"/>
            <a:ext cx="19143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502,300 g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(You do)</a:t>
            </a:r>
            <a:endParaRPr/>
          </a:p>
        </p:txBody>
      </p:sp>
      <p:sp>
        <p:nvSpPr>
          <p:cNvPr id="739" name="Google Shape;739;p77"/>
          <p:cNvSpPr txBox="1">
            <a:spLocks noGrp="1"/>
          </p:cNvSpPr>
          <p:nvPr>
            <p:ph type="body" idx="1"/>
          </p:nvPr>
        </p:nvSpPr>
        <p:spPr>
          <a:xfrm>
            <a:off x="348775" y="1501050"/>
            <a:ext cx="85596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 22.3 cm to 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43" name="Google Shape;743;p77"/>
          <p:cNvSpPr/>
          <p:nvPr/>
        </p:nvSpPr>
        <p:spPr>
          <a:xfrm>
            <a:off x="3234725" y="1587000"/>
            <a:ext cx="502800" cy="490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77"/>
          <p:cNvSpPr/>
          <p:nvPr/>
        </p:nvSpPr>
        <p:spPr>
          <a:xfrm>
            <a:off x="2384975" y="1560600"/>
            <a:ext cx="463800" cy="5433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77"/>
          <p:cNvSpPr txBox="1"/>
          <p:nvPr/>
        </p:nvSpPr>
        <p:spPr>
          <a:xfrm>
            <a:off x="414500" y="2167350"/>
            <a:ext cx="57207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Difference between exponents = 2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48" name="Google Shape;748;p77"/>
          <p:cNvSpPr txBox="1"/>
          <p:nvPr/>
        </p:nvSpPr>
        <p:spPr>
          <a:xfrm>
            <a:off x="1356825" y="3161950"/>
            <a:ext cx="19143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22.3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49" name="Google Shape;749;p77"/>
          <p:cNvSpPr txBox="1"/>
          <p:nvPr/>
        </p:nvSpPr>
        <p:spPr>
          <a:xfrm>
            <a:off x="3428650" y="3221850"/>
            <a:ext cx="19143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0.223 m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ok Antiqua"/>
              <a:buNone/>
            </a:pPr>
            <a:r>
              <a:rPr lang="en" sz="3500" i="0" u="none" strike="noStrike" cap="none">
                <a:solidFill>
                  <a:srgbClr val="000000"/>
                </a:solidFill>
              </a:rPr>
              <a:t>Check Your Understanding:</a:t>
            </a:r>
            <a:endParaRPr sz="35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755" name="Google Shape;755;p78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457200" algn="l" rtl="0"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i="0" u="none" strike="noStrike" cap="none"/>
              <a:t>Can you </a:t>
            </a:r>
            <a:r>
              <a:rPr lang="en" sz="3200"/>
              <a:t>convert between units of measurement</a:t>
            </a:r>
            <a:r>
              <a:rPr lang="en" sz="3200" i="0" u="none" strike="noStrike" cap="none"/>
              <a:t>?</a:t>
            </a:r>
            <a:endParaRPr sz="3200" i="0" u="none" strike="noStrike" cap="none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to:</a:t>
            </a:r>
            <a:endParaRPr/>
          </a:p>
        </p:txBody>
      </p:sp>
      <p:sp>
        <p:nvSpPr>
          <p:cNvPr id="761" name="Google Shape;761;p7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✓"/>
            </a:pPr>
            <a:r>
              <a:rPr lang="en" sz="3200">
                <a:solidFill>
                  <a:schemeClr val="lt1"/>
                </a:solidFill>
              </a:rPr>
              <a:t>Convert between units of measurement.</a:t>
            </a:r>
            <a:endParaRPr sz="1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(You do)</a:t>
            </a: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5043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What is the volume of the graduated cylinder in mL? </a:t>
            </a:r>
            <a:endParaRPr dirty="0"/>
          </a:p>
        </p:txBody>
      </p:sp>
      <p:pic>
        <p:nvPicPr>
          <p:cNvPr id="76" name="Google Shape;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975" y="1726400"/>
            <a:ext cx="2850775" cy="28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DC0C8C2A-42CF-4A4A-B95A-3D4B4C4789B9}"/>
              </a:ext>
            </a:extLst>
          </p:cNvPr>
          <p:cNvSpPr txBox="1"/>
          <p:nvPr/>
        </p:nvSpPr>
        <p:spPr>
          <a:xfrm>
            <a:off x="1448000" y="2969315"/>
            <a:ext cx="3240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Shadows Into Light"/>
                <a:sym typeface="Shadows Into Light"/>
              </a:rPr>
              <a:t>2.65 mL</a:t>
            </a:r>
            <a:endParaRPr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457200" algn="l" rtl="0"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3200"/>
              <a:buFont typeface="Shadows Into Light"/>
              <a:buChar char="✓"/>
            </a:pPr>
            <a:r>
              <a:rPr lang="en" sz="3200" i="0" u="none" strike="noStrike" cap="none" dirty="0">
                <a:solidFill>
                  <a:srgbClr val="FFFFFF"/>
                </a:solidFill>
              </a:rPr>
              <a:t>Can you identify the precision of a measuring device?</a:t>
            </a:r>
            <a:endParaRPr sz="3200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ipped videos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1953</Words>
  <Application>Microsoft Macintosh PowerPoint</Application>
  <PresentationFormat>On-screen Show (16:9)</PresentationFormat>
  <Paragraphs>369</Paragraphs>
  <Slides>76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Shadows Into Light</vt:lpstr>
      <vt:lpstr>Book Antiqua</vt:lpstr>
      <vt:lpstr>Walter Turncoat</vt:lpstr>
      <vt:lpstr>Merriweather Sans</vt:lpstr>
      <vt:lpstr>Calibri</vt:lpstr>
      <vt:lpstr>Arial</vt:lpstr>
      <vt:lpstr>Source Code Pro</vt:lpstr>
      <vt:lpstr>Noto Sans Symbols</vt:lpstr>
      <vt:lpstr>Century Gothic</vt:lpstr>
      <vt:lpstr>Comic Sans MS</vt:lpstr>
      <vt:lpstr>flipped videos</vt:lpstr>
      <vt:lpstr>PARTICLES AND MEASUREMENT</vt:lpstr>
      <vt:lpstr>Significant figures</vt:lpstr>
      <vt:lpstr>Lesson Objectives:</vt:lpstr>
      <vt:lpstr>Significant Figures</vt:lpstr>
      <vt:lpstr>Significant Figures</vt:lpstr>
      <vt:lpstr>Example: (I do)</vt:lpstr>
      <vt:lpstr>Example (We do)</vt:lpstr>
      <vt:lpstr>Example (You do)</vt:lpstr>
      <vt:lpstr>PowerPoint Presentation</vt:lpstr>
      <vt:lpstr>Rules for Counting Sig Figs</vt:lpstr>
      <vt:lpstr>Rules for Counting Sig Figs</vt:lpstr>
      <vt:lpstr>Recap: Counting Sig Figs</vt:lpstr>
      <vt:lpstr>Example: ( I do) </vt:lpstr>
      <vt:lpstr>Example: (We do) </vt:lpstr>
      <vt:lpstr>Example: (You do) </vt:lpstr>
      <vt:lpstr>PowerPoint Presentation</vt:lpstr>
      <vt:lpstr>You should be able to:</vt:lpstr>
      <vt:lpstr>Rounding sig figs in calculations</vt:lpstr>
      <vt:lpstr>Lesson Objectives:</vt:lpstr>
      <vt:lpstr>What do I round my answer to?</vt:lpstr>
      <vt:lpstr>Adding &amp; Subtracting Sig Figs</vt:lpstr>
      <vt:lpstr>Examples: (I do)</vt:lpstr>
      <vt:lpstr>Examples (We do)</vt:lpstr>
      <vt:lpstr>Examples (You do)</vt:lpstr>
      <vt:lpstr>Check your understanding:</vt:lpstr>
      <vt:lpstr>Multiplying &amp; Dividing Sig Figs</vt:lpstr>
      <vt:lpstr>Examples: (I do)</vt:lpstr>
      <vt:lpstr>Example: (We do)</vt:lpstr>
      <vt:lpstr>Example: (You do)</vt:lpstr>
      <vt:lpstr>Check Your Understanding:</vt:lpstr>
      <vt:lpstr>You should be able to:</vt:lpstr>
      <vt:lpstr>Percent Error</vt:lpstr>
      <vt:lpstr>Objectives:</vt:lpstr>
      <vt:lpstr>Determining Accuracy</vt:lpstr>
      <vt:lpstr>Example (I do)</vt:lpstr>
      <vt:lpstr>Example (We do)</vt:lpstr>
      <vt:lpstr>Example (You do)</vt:lpstr>
      <vt:lpstr>You should be able to:</vt:lpstr>
      <vt:lpstr>  Density   </vt:lpstr>
      <vt:lpstr>Lesson Objectives:</vt:lpstr>
      <vt:lpstr>Definitions</vt:lpstr>
      <vt:lpstr>Measuring Volume</vt:lpstr>
      <vt:lpstr>Reading a Meniscus</vt:lpstr>
      <vt:lpstr>Measuring Volume of an Irregular Object</vt:lpstr>
      <vt:lpstr>Check Your Understanding</vt:lpstr>
      <vt:lpstr>Density</vt:lpstr>
      <vt:lpstr>Example: (I d0)</vt:lpstr>
      <vt:lpstr>Example: (We do)</vt:lpstr>
      <vt:lpstr>Example: (You do)</vt:lpstr>
      <vt:lpstr>How to solve for m or v if density is not given</vt:lpstr>
      <vt:lpstr>How to solve for m or v if density is not given</vt:lpstr>
      <vt:lpstr>Check Your Understanding:</vt:lpstr>
      <vt:lpstr>You should be able to:</vt:lpstr>
      <vt:lpstr>Temperature Conversions</vt:lpstr>
      <vt:lpstr>Lesson objectives:</vt:lpstr>
      <vt:lpstr>Temperature </vt:lpstr>
      <vt:lpstr>Temperature Scales</vt:lpstr>
      <vt:lpstr>Celsius Scale</vt:lpstr>
      <vt:lpstr>Celsius Scale</vt:lpstr>
      <vt:lpstr>Kelvin Scale</vt:lpstr>
      <vt:lpstr>Example:</vt:lpstr>
      <vt:lpstr>Example:</vt:lpstr>
      <vt:lpstr>Check your understanding</vt:lpstr>
      <vt:lpstr>You should be able to:</vt:lpstr>
      <vt:lpstr>  Metric Conversions    </vt:lpstr>
      <vt:lpstr>Lesson objectives:</vt:lpstr>
      <vt:lpstr>The metric system</vt:lpstr>
      <vt:lpstr>Base Units</vt:lpstr>
      <vt:lpstr>Prefixes</vt:lpstr>
      <vt:lpstr>Label your table</vt:lpstr>
      <vt:lpstr>Rules</vt:lpstr>
      <vt:lpstr>Example: (I do)</vt:lpstr>
      <vt:lpstr>Example: (We do)</vt:lpstr>
      <vt:lpstr>Example: (You do)</vt:lpstr>
      <vt:lpstr>Check Your Understanding:</vt:lpstr>
      <vt:lpstr>You should be able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Significant figures</dc:title>
  <cp:lastModifiedBy>Kristen J Drury</cp:lastModifiedBy>
  <cp:revision>11</cp:revision>
  <dcterms:modified xsi:type="dcterms:W3CDTF">2021-08-29T22:13:53Z</dcterms:modified>
</cp:coreProperties>
</file>