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6858000" cx="12192000"/>
  <p:notesSz cx="6858000" cy="9144000"/>
  <p:embeddedFontLst>
    <p:embeddedFont>
      <p:font typeface="Architects Daughter"/>
      <p:regular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2" roundtripDataSignature="AMtx7mgn3EzAl+isw1Pj3MeZJK8u9vFb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6419A4A-E78C-427F-A173-63C70B16A6DB}">
  <a:tblStyle styleId="{86419A4A-E78C-427F-A173-63C70B16A6D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2535F6F9-6C6D-4809-AFB4-40B1CDD07486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customschemas.google.com/relationships/presentationmetadata" Target="metadata"/><Relationship Id="rId10" Type="http://schemas.openxmlformats.org/officeDocument/2006/relationships/slide" Target="slides/slide4.xml"/><Relationship Id="rId21" Type="http://schemas.openxmlformats.org/officeDocument/2006/relationships/font" Target="fonts/ArchitectsDaughter-regular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e07de8db96_0_1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e07de8db96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e07de8db96_0_1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e07de8db96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08e85fbf76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08e85fbf7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fc62258776_0_4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fc62258776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fc62258776_0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fc62258776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e07de8db9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g1e07de8db96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fc62258776_0_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fc62258776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e07de8db9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g1e07de8db96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fc62258776_0_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fc62258776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e07de8db96_0_65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1" name="Google Shape;11;g1e07de8db96_0_65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2" name="Google Shape;12;g1e07de8db96_0_6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1e07de8db96_0_100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g1e07de8db96_0_100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7" name="Google Shape;47;g1e07de8db96_0_10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1e07de8db96_0_10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e07de8db96_0_10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52" name="Google Shape;52;g1e07de8db96_0_10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53" name="Google Shape;53;g1e07de8db96_0_10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g1e07de8db96_0_10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g1e07de8db96_0_10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e07de8db96_0_69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g1e07de8db96_0_6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1e07de8db96_0_72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18" name="Google Shape;18;g1e07de8db96_0_72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19" name="Google Shape;19;g1e07de8db96_0_7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1e07de8db96_0_76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2" name="Google Shape;22;g1e07de8db96_0_76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3" name="Google Shape;23;g1e07de8db96_0_76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4" name="Google Shape;24;g1e07de8db96_0_7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1e07de8db96_0_81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7" name="Google Shape;27;g1e07de8db96_0_8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1e07de8db96_0_84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0" name="Google Shape;30;g1e07de8db96_0_84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1" name="Google Shape;31;g1e07de8db96_0_8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e07de8db96_0_88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34" name="Google Shape;34;g1e07de8db96_0_8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1e07de8db96_0_91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g1e07de8db96_0_91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38" name="Google Shape;38;g1e07de8db96_0_91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9" name="Google Shape;39;g1e07de8db96_0_91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0" name="Google Shape;40;g1e07de8db96_0_9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e07de8db96_0_97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3" name="Google Shape;43;g1e07de8db96_0_9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1e07de8db96_0_61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g1e07de8db96_0_61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1pPr>
            <a:lvl2pPr indent="-3492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2pPr>
            <a:lvl3pPr indent="-3492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indent="-3492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4pPr>
            <a:lvl5pPr indent="-3492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5pPr>
            <a:lvl6pPr indent="-3492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6pPr>
            <a:lvl7pPr indent="-3492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7pPr>
            <a:lvl8pPr indent="-3492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8pPr>
            <a:lvl9pPr indent="-3492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g1e07de8db96_0_6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/>
          <p:nvPr>
            <p:ph type="ctrTitle"/>
          </p:nvPr>
        </p:nvSpPr>
        <p:spPr>
          <a:xfrm>
            <a:off x="1628150" y="773574"/>
            <a:ext cx="9144000" cy="527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0"/>
              <a:buFont typeface="Calibri"/>
              <a:buNone/>
            </a:pPr>
            <a:r>
              <a:rPr b="1" lang="en-US" sz="11500"/>
              <a:t>Acid Base Speed Dating </a:t>
            </a:r>
            <a:endParaRPr b="1" sz="115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6600"/>
              <a:buFont typeface="Calibri"/>
              <a:buNone/>
            </a:pPr>
            <a:r>
              <a:rPr b="1" lang="en-US" sz="6600">
                <a:solidFill>
                  <a:srgbClr val="6FA8DC"/>
                </a:solidFill>
              </a:rPr>
              <a:t>Date 4</a:t>
            </a:r>
            <a:endParaRPr b="1" sz="6600">
              <a:solidFill>
                <a:srgbClr val="6FA8DC"/>
              </a:solidFill>
            </a:endParaRPr>
          </a:p>
        </p:txBody>
      </p:sp>
      <p:sp>
        <p:nvSpPr>
          <p:cNvPr id="127" name="Google Shape;127;p6"/>
          <p:cNvSpPr txBox="1"/>
          <p:nvPr>
            <p:ph idx="1" type="body"/>
          </p:nvPr>
        </p:nvSpPr>
        <p:spPr>
          <a:xfrm>
            <a:off x="276400" y="1825625"/>
            <a:ext cx="115911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 sz="7800">
                <a:solidFill>
                  <a:schemeClr val="dk1"/>
                </a:solidFill>
              </a:rPr>
              <a:t>Find a date who can create a buffer with you.* </a:t>
            </a:r>
            <a:endParaRPr b="1" sz="7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7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 sz="7800">
                <a:solidFill>
                  <a:schemeClr val="dk1"/>
                </a:solidFill>
              </a:rPr>
              <a:t>Calculate your combined pH.</a:t>
            </a:r>
            <a:endParaRPr b="1" sz="7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5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1600"/>
              </a:spcAft>
              <a:buClr>
                <a:schemeClr val="dk1"/>
              </a:buClr>
              <a:buSzPct val="158823"/>
              <a:buNone/>
            </a:pPr>
            <a:r>
              <a:rPr lang="en-US" sz="3400">
                <a:solidFill>
                  <a:schemeClr val="dk1"/>
                </a:solidFill>
              </a:rPr>
              <a:t>*Strong acids/base can be titrated to half equivalence with a weak base/acid.</a:t>
            </a:r>
            <a:endParaRPr sz="3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e07de8db96_0_11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>
                <a:solidFill>
                  <a:srgbClr val="6FA8DC"/>
                </a:solidFill>
              </a:rPr>
              <a:t>Reflection</a:t>
            </a:r>
            <a:endParaRPr b="1" sz="6600">
              <a:solidFill>
                <a:srgbClr val="6FA8DC"/>
              </a:solidFill>
            </a:endParaRPr>
          </a:p>
        </p:txBody>
      </p:sp>
      <p:sp>
        <p:nvSpPr>
          <p:cNvPr id="133" name="Google Shape;133;g1e07de8db96_0_11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1600"/>
              </a:spcAft>
              <a:buNone/>
            </a:pPr>
            <a:r>
              <a:rPr b="1" lang="en-US" sz="6000">
                <a:solidFill>
                  <a:schemeClr val="dk1"/>
                </a:solidFill>
              </a:rPr>
              <a:t>Complete the </a:t>
            </a:r>
            <a:r>
              <a:rPr b="1" lang="en-US" sz="6000">
                <a:solidFill>
                  <a:schemeClr val="dk1"/>
                </a:solidFill>
              </a:rPr>
              <a:t>reflection</a:t>
            </a:r>
            <a:r>
              <a:rPr b="1" lang="en-US" sz="6000">
                <a:solidFill>
                  <a:schemeClr val="dk1"/>
                </a:solidFill>
              </a:rPr>
              <a:t> questions and turn in your work. </a:t>
            </a:r>
            <a:endParaRPr b="1" sz="6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e07de8db96_0_117"/>
          <p:cNvSpPr txBox="1"/>
          <p:nvPr>
            <p:ph type="title"/>
          </p:nvPr>
        </p:nvSpPr>
        <p:spPr>
          <a:xfrm>
            <a:off x="838200" y="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C00000"/>
                </a:solidFill>
              </a:rPr>
              <a:t>Implementation and Differentiation Ideas</a:t>
            </a:r>
            <a:endParaRPr b="1">
              <a:solidFill>
                <a:srgbClr val="C00000"/>
              </a:solidFill>
            </a:endParaRPr>
          </a:p>
        </p:txBody>
      </p:sp>
      <p:sp>
        <p:nvSpPr>
          <p:cNvPr id="139" name="Google Shape;139;g1e07de8db96_0_117"/>
          <p:cNvSpPr txBox="1"/>
          <p:nvPr>
            <p:ph idx="1" type="body"/>
          </p:nvPr>
        </p:nvSpPr>
        <p:spPr>
          <a:xfrm>
            <a:off x="261250" y="1439950"/>
            <a:ext cx="11632200" cy="516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-US" sz="2800">
                <a:solidFill>
                  <a:schemeClr val="dk1"/>
                </a:solidFill>
              </a:rPr>
              <a:t>Count the number of </a:t>
            </a:r>
            <a:r>
              <a:rPr lang="en-US" sz="2800">
                <a:solidFill>
                  <a:schemeClr val="dk1"/>
                </a:solidFill>
              </a:rPr>
              <a:t>students</a:t>
            </a:r>
            <a:r>
              <a:rPr lang="en-US" sz="2800">
                <a:solidFill>
                  <a:schemeClr val="dk1"/>
                </a:solidFill>
              </a:rPr>
              <a:t> in the class and divide the types of acids and bases somewhat equally. Specifically try to have as many acids as bases. </a:t>
            </a:r>
            <a:endParaRPr sz="2800">
              <a:solidFill>
                <a:schemeClr val="dk1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>
                <a:solidFill>
                  <a:schemeClr val="dk1"/>
                </a:solidFill>
              </a:rPr>
              <a:t>Provide strong acids and bases to struggling </a:t>
            </a:r>
            <a:r>
              <a:rPr lang="en-US" sz="2800">
                <a:solidFill>
                  <a:schemeClr val="dk1"/>
                </a:solidFill>
              </a:rPr>
              <a:t>students.</a:t>
            </a:r>
            <a:endParaRPr sz="2800">
              <a:solidFill>
                <a:schemeClr val="dk1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>
                <a:solidFill>
                  <a:schemeClr val="dk1"/>
                </a:solidFill>
              </a:rPr>
              <a:t>Double up acids/bases as needed to create dates. </a:t>
            </a:r>
            <a:endParaRPr sz="2800">
              <a:solidFill>
                <a:schemeClr val="dk1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sz="2800">
                <a:solidFill>
                  <a:schemeClr val="dk1"/>
                </a:solidFill>
              </a:rPr>
              <a:t>The first date can be used to check on the biographies.</a:t>
            </a:r>
            <a:endParaRPr sz="2800">
              <a:solidFill>
                <a:schemeClr val="dk1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sz="2800">
                <a:solidFill>
                  <a:schemeClr val="dk1"/>
                </a:solidFill>
              </a:rPr>
              <a:t>Go around and check on pairs often. </a:t>
            </a:r>
            <a:endParaRPr sz="2800">
              <a:solidFill>
                <a:schemeClr val="dk1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sz="2800">
                <a:solidFill>
                  <a:schemeClr val="dk1"/>
                </a:solidFill>
              </a:rPr>
              <a:t>Consider answering reflection 1 after date 1 and reflection 2 after date 2 as a class. </a:t>
            </a:r>
            <a:endParaRPr sz="2800">
              <a:solidFill>
                <a:schemeClr val="dk1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sz="2800">
                <a:solidFill>
                  <a:schemeClr val="dk1"/>
                </a:solidFill>
              </a:rPr>
              <a:t>Consider Doing Part B top two cells and then dates 1-2. Then, finish Part B and dates 3-4. </a:t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/>
                                        <p:tgtEl>
                                          <p:spTgt spid="1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/>
                                        <p:tgtEl>
                                          <p:spTgt spid="1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/>
                                        <p:tgtEl>
                                          <p:spTgt spid="1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/>
                                        <p:tgtEl>
                                          <p:spTgt spid="1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/>
                                        <p:tgtEl>
                                          <p:spTgt spid="13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/>
                                        <p:tgtEl>
                                          <p:spTgt spid="13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/>
                                        <p:tgtEl>
                                          <p:spTgt spid="13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08e85fbf76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C00000"/>
                </a:solidFill>
              </a:rPr>
              <a:t>Benefits of the Activity</a:t>
            </a:r>
            <a:endParaRPr>
              <a:solidFill>
                <a:srgbClr val="C00000"/>
              </a:solidFill>
            </a:endParaRPr>
          </a:p>
        </p:txBody>
      </p:sp>
      <p:sp>
        <p:nvSpPr>
          <p:cNvPr id="145" name="Google Shape;145;g208e85fbf76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sz="2800">
                <a:solidFill>
                  <a:schemeClr val="dk1"/>
                </a:solidFill>
              </a:rPr>
              <a:t>Reviews strength of acids and bases, ionization and pH differences</a:t>
            </a:r>
            <a:endParaRPr sz="2800">
              <a:solidFill>
                <a:schemeClr val="dk1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sz="2800">
                <a:solidFill>
                  <a:schemeClr val="dk1"/>
                </a:solidFill>
              </a:rPr>
              <a:t>Reviews calculating M, moles, and TOTAL liters</a:t>
            </a:r>
            <a:endParaRPr sz="2800">
              <a:solidFill>
                <a:schemeClr val="dk1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sz="2800">
                <a:solidFill>
                  <a:schemeClr val="dk1"/>
                </a:solidFill>
              </a:rPr>
              <a:t>Helps identify how the ratio of moles:Liters affects the pH</a:t>
            </a:r>
            <a:endParaRPr sz="2800">
              <a:solidFill>
                <a:schemeClr val="dk1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sz="2800">
                <a:solidFill>
                  <a:schemeClr val="dk1"/>
                </a:solidFill>
              </a:rPr>
              <a:t>Reviews titration. neutralization, and buffer calculations</a:t>
            </a:r>
            <a:endParaRPr sz="2800">
              <a:solidFill>
                <a:schemeClr val="dk1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 sz="2800">
                <a:solidFill>
                  <a:schemeClr val="dk1"/>
                </a:solidFill>
              </a:rPr>
              <a:t>A little more fun than normal FRQ review</a:t>
            </a:r>
            <a:endParaRPr sz="2800">
              <a:solidFill>
                <a:schemeClr val="dk1"/>
              </a:solidFill>
            </a:endParaRPr>
          </a:p>
        </p:txBody>
      </p:sp>
      <p:pic>
        <p:nvPicPr>
          <p:cNvPr id="146" name="Google Shape;146;g208e85fbf76_0_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98550" y="4372037"/>
            <a:ext cx="4247400" cy="237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208e85fbf76_0_0"/>
          <p:cNvPicPr preferRelativeResize="0"/>
          <p:nvPr/>
        </p:nvPicPr>
        <p:blipFill rotWithShape="1">
          <a:blip r:embed="rId4">
            <a:alphaModFix/>
          </a:blip>
          <a:srcRect b="26678" l="20670" r="15472" t="14219"/>
          <a:stretch/>
        </p:blipFill>
        <p:spPr>
          <a:xfrm>
            <a:off x="1773050" y="4649637"/>
            <a:ext cx="2760475" cy="182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fc62258776_0_45"/>
          <p:cNvSpPr txBox="1"/>
          <p:nvPr>
            <p:ph type="title"/>
          </p:nvPr>
        </p:nvSpPr>
        <p:spPr>
          <a:xfrm>
            <a:off x="897438" y="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Dates Key</a:t>
            </a:r>
            <a:endParaRPr/>
          </a:p>
        </p:txBody>
      </p:sp>
      <p:graphicFrame>
        <p:nvGraphicFramePr>
          <p:cNvPr id="153" name="Google Shape;153;g1fc62258776_0_45"/>
          <p:cNvGraphicFramePr/>
          <p:nvPr/>
        </p:nvGraphicFramePr>
        <p:xfrm>
          <a:off x="557450" y="1117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{2535F6F9-6C6D-4809-AFB4-40B1CDD07486}</a:tableStyleId>
              </a:tblPr>
              <a:tblGrid>
                <a:gridCol w="882375"/>
                <a:gridCol w="2578300"/>
                <a:gridCol w="2578300"/>
                <a:gridCol w="2578300"/>
                <a:gridCol w="2578300"/>
              </a:tblGrid>
              <a:tr h="105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Bio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accent1"/>
                          </a:solidFill>
                        </a:rPr>
                        <a:t>SA: 0.50M 100.mL</a:t>
                      </a:r>
                      <a:endParaRPr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C00000"/>
                          </a:solidFill>
                        </a:rPr>
                        <a:t>0.0500mol H</a:t>
                      </a:r>
                      <a:r>
                        <a:rPr baseline="30000" lang="en-US">
                          <a:solidFill>
                            <a:srgbClr val="C00000"/>
                          </a:solidFill>
                        </a:rPr>
                        <a:t>+</a:t>
                      </a:r>
                      <a:endParaRPr baseline="30000">
                        <a:solidFill>
                          <a:srgbClr val="C0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pH = </a:t>
                      </a:r>
                      <a:r>
                        <a:rPr lang="en-US">
                          <a:solidFill>
                            <a:schemeClr val="dk1"/>
                          </a:solidFill>
                        </a:rPr>
                        <a:t>-log(0.50) = </a:t>
                      </a:r>
                      <a:r>
                        <a:rPr lang="en-US">
                          <a:solidFill>
                            <a:srgbClr val="C00000"/>
                          </a:solidFill>
                        </a:rPr>
                        <a:t>0.30</a:t>
                      </a:r>
                      <a:endParaRPr>
                        <a:solidFill>
                          <a:srgbClr val="C0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accent1"/>
                          </a:solidFill>
                        </a:rPr>
                        <a:t>WA: 0.50M  200.mL</a:t>
                      </a:r>
                      <a:endParaRPr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C00000"/>
                          </a:solidFill>
                        </a:rPr>
                        <a:t>0.0006mol H</a:t>
                      </a:r>
                      <a:r>
                        <a:rPr baseline="30000" lang="en-US">
                          <a:solidFill>
                            <a:srgbClr val="C00000"/>
                          </a:solidFill>
                        </a:rPr>
                        <a:t>+</a:t>
                      </a:r>
                      <a:r>
                        <a:rPr lang="en-US">
                          <a:solidFill>
                            <a:srgbClr val="C00000"/>
                          </a:solidFill>
                        </a:rPr>
                        <a:t> in HAc</a:t>
                      </a:r>
                      <a:endParaRPr>
                        <a:solidFill>
                          <a:srgbClr val="C0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x</a:t>
                      </a:r>
                      <a:r>
                        <a:rPr baseline="30000" lang="en-US"/>
                        <a:t>2</a:t>
                      </a:r>
                      <a:r>
                        <a:rPr lang="en-US"/>
                        <a:t>/.50 = 1.8x10-5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pH = -log(0.003) = </a:t>
                      </a:r>
                      <a:r>
                        <a:rPr lang="en-US">
                          <a:solidFill>
                            <a:srgbClr val="C00000"/>
                          </a:solidFill>
                        </a:rPr>
                        <a:t>2.52</a:t>
                      </a:r>
                      <a:endParaRPr>
                        <a:solidFill>
                          <a:srgbClr val="C0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accent1"/>
                          </a:solidFill>
                        </a:rPr>
                        <a:t>SB:  0.50M 100.mL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C00000"/>
                          </a:solidFill>
                        </a:rPr>
                        <a:t>0.0500mol OH</a:t>
                      </a:r>
                      <a:r>
                        <a:rPr baseline="30000" lang="en-US">
                          <a:solidFill>
                            <a:srgbClr val="C00000"/>
                          </a:solidFill>
                        </a:rPr>
                        <a:t>-</a:t>
                      </a:r>
                      <a:endParaRPr baseline="30000">
                        <a:solidFill>
                          <a:srgbClr val="C0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pH = </a:t>
                      </a:r>
                      <a:r>
                        <a:rPr lang="en-US">
                          <a:solidFill>
                            <a:schemeClr val="dk1"/>
                          </a:solidFill>
                        </a:rPr>
                        <a:t>14- </a:t>
                      </a:r>
                      <a:r>
                        <a:rPr lang="en-US">
                          <a:solidFill>
                            <a:schemeClr val="dk1"/>
                          </a:solidFill>
                        </a:rPr>
                        <a:t>-log(0.50) = </a:t>
                      </a:r>
                      <a:r>
                        <a:rPr lang="en-US">
                          <a:solidFill>
                            <a:srgbClr val="C00000"/>
                          </a:solidFill>
                        </a:rPr>
                        <a:t>13.70</a:t>
                      </a:r>
                      <a:endParaRPr>
                        <a:solidFill>
                          <a:srgbClr val="C0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accent1"/>
                          </a:solidFill>
                        </a:rPr>
                        <a:t>WB:  0.50M 200.mL</a:t>
                      </a:r>
                      <a:endParaRPr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C00000"/>
                          </a:solidFill>
                        </a:rPr>
                        <a:t>0.0006mol OH</a:t>
                      </a:r>
                      <a:r>
                        <a:rPr baseline="30000" lang="en-US">
                          <a:solidFill>
                            <a:srgbClr val="C00000"/>
                          </a:solidFill>
                        </a:rPr>
                        <a:t>-</a:t>
                      </a:r>
                      <a:r>
                        <a:rPr lang="en-US">
                          <a:solidFill>
                            <a:srgbClr val="C00000"/>
                          </a:solidFill>
                        </a:rPr>
                        <a:t> in NH</a:t>
                      </a:r>
                      <a:r>
                        <a:rPr baseline="-25000" lang="en-US">
                          <a:solidFill>
                            <a:srgbClr val="C00000"/>
                          </a:solidFill>
                        </a:rPr>
                        <a:t>3</a:t>
                      </a:r>
                      <a:endParaRPr baseline="-25000">
                        <a:solidFill>
                          <a:srgbClr val="C0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x</a:t>
                      </a:r>
                      <a:r>
                        <a:rPr baseline="30000" lang="en-US">
                          <a:solidFill>
                            <a:schemeClr val="dk1"/>
                          </a:solidFill>
                        </a:rPr>
                        <a:t>2</a:t>
                      </a:r>
                      <a:r>
                        <a:rPr lang="en-US">
                          <a:solidFill>
                            <a:schemeClr val="dk1"/>
                          </a:solidFill>
                        </a:rPr>
                        <a:t>/.50 = 1.8x10-5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pH =14- -log(0.003) = </a:t>
                      </a:r>
                      <a:r>
                        <a:rPr lang="en-US">
                          <a:solidFill>
                            <a:srgbClr val="C00000"/>
                          </a:solidFill>
                        </a:rPr>
                        <a:t>11.48</a:t>
                      </a:r>
                      <a:endParaRPr>
                        <a:solidFill>
                          <a:srgbClr val="C0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105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accent1"/>
                          </a:solidFill>
                        </a:rPr>
                        <a:t>SA+SA</a:t>
                      </a:r>
                      <a:endParaRPr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still 0.50M or </a:t>
                      </a:r>
                      <a:r>
                        <a:rPr lang="en-US" u="sng">
                          <a:solidFill>
                            <a:schemeClr val="dk1"/>
                          </a:solidFill>
                        </a:rPr>
                        <a:t>2(.05mol)</a:t>
                      </a:r>
                      <a:endParaRPr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                      2(.1)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pH = -log(0.50) =</a:t>
                      </a:r>
                      <a:r>
                        <a:rPr lang="en-US">
                          <a:solidFill>
                            <a:srgbClr val="C00000"/>
                          </a:solidFill>
                        </a:rPr>
                        <a:t> 0.30</a:t>
                      </a:r>
                      <a:endParaRPr>
                        <a:solidFill>
                          <a:srgbClr val="C0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accent1"/>
                          </a:solidFill>
                        </a:rPr>
                        <a:t>WA+WA</a:t>
                      </a:r>
                      <a:endParaRPr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still 0.50 or </a:t>
                      </a:r>
                      <a:r>
                        <a:rPr lang="en-US" u="sng">
                          <a:solidFill>
                            <a:schemeClr val="dk1"/>
                          </a:solidFill>
                        </a:rPr>
                        <a:t>2(0.0006 mol)</a:t>
                      </a:r>
                      <a:endParaRPr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                  2(0.200L)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x</a:t>
                      </a:r>
                      <a:r>
                        <a:rPr baseline="30000" lang="en-US">
                          <a:solidFill>
                            <a:schemeClr val="dk1"/>
                          </a:solidFill>
                        </a:rPr>
                        <a:t>2</a:t>
                      </a:r>
                      <a:r>
                        <a:rPr lang="en-US">
                          <a:solidFill>
                            <a:schemeClr val="dk1"/>
                          </a:solidFill>
                        </a:rPr>
                        <a:t>/.50 = 1.8x10</a:t>
                      </a:r>
                      <a:r>
                        <a:rPr baseline="30000" lang="en-US">
                          <a:solidFill>
                            <a:schemeClr val="dk1"/>
                          </a:solidFill>
                        </a:rPr>
                        <a:t>-5</a:t>
                      </a:r>
                      <a:endParaRPr baseline="30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pH = -log(0.003) = </a:t>
                      </a:r>
                      <a:r>
                        <a:rPr lang="en-US">
                          <a:solidFill>
                            <a:srgbClr val="C00000"/>
                          </a:solidFill>
                        </a:rPr>
                        <a:t>2.52</a:t>
                      </a:r>
                      <a:endParaRPr>
                        <a:solidFill>
                          <a:srgbClr val="C0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accent1"/>
                          </a:solidFill>
                        </a:rPr>
                        <a:t>SB+SB</a:t>
                      </a:r>
                      <a:endParaRPr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still 0.50M </a:t>
                      </a:r>
                      <a:r>
                        <a:rPr lang="en-US">
                          <a:solidFill>
                            <a:schemeClr val="dk1"/>
                          </a:solidFill>
                        </a:rPr>
                        <a:t>or </a:t>
                      </a:r>
                      <a:r>
                        <a:rPr lang="en-US" u="sng">
                          <a:solidFill>
                            <a:schemeClr val="dk1"/>
                          </a:solidFill>
                        </a:rPr>
                        <a:t>2(.05mol)</a:t>
                      </a:r>
                      <a:endParaRPr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                      2(.1)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pH = 14- -log(0.50) = </a:t>
                      </a:r>
                      <a:r>
                        <a:rPr lang="en-US">
                          <a:solidFill>
                            <a:srgbClr val="C00000"/>
                          </a:solidFill>
                        </a:rPr>
                        <a:t>13.70</a:t>
                      </a:r>
                      <a:endParaRPr>
                        <a:solidFill>
                          <a:srgbClr val="C0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accent1"/>
                          </a:solidFill>
                        </a:rPr>
                        <a:t>WB+WB</a:t>
                      </a:r>
                      <a:endParaRPr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still 0.50 or </a:t>
                      </a:r>
                      <a:r>
                        <a:rPr lang="en-US" u="sng">
                          <a:solidFill>
                            <a:schemeClr val="dk1"/>
                          </a:solidFill>
                        </a:rPr>
                        <a:t>2(0.0006 mol)</a:t>
                      </a:r>
                      <a:endParaRPr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                  2(0.200L)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x</a:t>
                      </a:r>
                      <a:r>
                        <a:rPr baseline="30000" lang="en-US">
                          <a:solidFill>
                            <a:schemeClr val="dk1"/>
                          </a:solidFill>
                        </a:rPr>
                        <a:t>2</a:t>
                      </a:r>
                      <a:r>
                        <a:rPr lang="en-US">
                          <a:solidFill>
                            <a:schemeClr val="dk1"/>
                          </a:solidFill>
                        </a:rPr>
                        <a:t>/.50 = 1.8x10</a:t>
                      </a:r>
                      <a:r>
                        <a:rPr baseline="30000" lang="en-US">
                          <a:solidFill>
                            <a:schemeClr val="dk1"/>
                          </a:solidFill>
                        </a:rPr>
                        <a:t>-5</a:t>
                      </a:r>
                      <a:endParaRPr baseline="30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pH = 14- -log(0.003) = </a:t>
                      </a:r>
                      <a:r>
                        <a:rPr lang="en-US">
                          <a:solidFill>
                            <a:srgbClr val="C00000"/>
                          </a:solidFill>
                        </a:rPr>
                        <a:t>11.48</a:t>
                      </a:r>
                      <a:endParaRPr>
                        <a:solidFill>
                          <a:srgbClr val="C0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105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2</a:t>
                      </a:r>
                      <a:endParaRPr/>
                    </a:p>
                  </a:txBody>
                  <a:tcPr marT="91425" marB="91425" marR="91425" marL="91425"/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accent1"/>
                          </a:solidFill>
                        </a:rPr>
                        <a:t>SA+WA</a:t>
                      </a:r>
                      <a:endParaRPr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0.05 + 0.0006mol H</a:t>
                      </a:r>
                      <a:r>
                        <a:rPr baseline="30000" lang="en-US">
                          <a:solidFill>
                            <a:schemeClr val="dk1"/>
                          </a:solidFill>
                        </a:rPr>
                        <a:t>+</a:t>
                      </a:r>
                      <a:r>
                        <a:rPr lang="en-US">
                          <a:solidFill>
                            <a:schemeClr val="dk1"/>
                          </a:solidFill>
                        </a:rPr>
                        <a:t> / 0.300L = 0.017M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pH = -log(0.017) =</a:t>
                      </a:r>
                      <a:r>
                        <a:rPr lang="en-US">
                          <a:solidFill>
                            <a:srgbClr val="C00000"/>
                          </a:solidFill>
                        </a:rPr>
                        <a:t> 0.78</a:t>
                      </a:r>
                      <a:endParaRPr>
                        <a:solidFill>
                          <a:srgbClr val="C00000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accent1"/>
                          </a:solidFill>
                        </a:rPr>
                        <a:t>SB+WB</a:t>
                      </a:r>
                      <a:endParaRPr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0.50mol + 0.0006 OH</a:t>
                      </a:r>
                      <a:r>
                        <a:rPr baseline="30000" lang="en-US">
                          <a:solidFill>
                            <a:schemeClr val="dk1"/>
                          </a:solidFill>
                        </a:rPr>
                        <a:t>-</a:t>
                      </a:r>
                      <a:r>
                        <a:rPr lang="en-US">
                          <a:solidFill>
                            <a:schemeClr val="dk1"/>
                          </a:solidFill>
                        </a:rPr>
                        <a:t> / 0.300L =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pH = 14- -log(0.017) =</a:t>
                      </a:r>
                      <a:r>
                        <a:rPr lang="en-US">
                          <a:solidFill>
                            <a:srgbClr val="C00000"/>
                          </a:solidFill>
                        </a:rPr>
                        <a:t> 13.23</a:t>
                      </a:r>
                      <a:endParaRPr>
                        <a:solidFill>
                          <a:schemeClr val="accent1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</a:tr>
              <a:tr h="105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3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accent1"/>
                          </a:solidFill>
                        </a:rPr>
                        <a:t>SA+SB</a:t>
                      </a:r>
                      <a:endParaRPr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C00000"/>
                          </a:solidFill>
                        </a:rPr>
                        <a:t>pH = 7</a:t>
                      </a:r>
                      <a:endParaRPr>
                        <a:solidFill>
                          <a:srgbClr val="C0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accent1"/>
                          </a:solidFill>
                        </a:rPr>
                        <a:t>SA+WB</a:t>
                      </a:r>
                      <a:endParaRPr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rgbClr val="C00000"/>
                          </a:solidFill>
                        </a:rPr>
                        <a:t>pH &lt; 7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accent1"/>
                          </a:solidFill>
                        </a:rPr>
                        <a:t>WA+WB</a:t>
                      </a:r>
                      <a:endParaRPr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C00000"/>
                          </a:solidFill>
                        </a:rPr>
                        <a:t>pH ~ 7</a:t>
                      </a:r>
                      <a:endParaRPr>
                        <a:solidFill>
                          <a:srgbClr val="C0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accent1"/>
                          </a:solidFill>
                        </a:rPr>
                        <a:t>W</a:t>
                      </a:r>
                      <a:r>
                        <a:rPr lang="en-US">
                          <a:solidFill>
                            <a:schemeClr val="accent1"/>
                          </a:solidFill>
                        </a:rPr>
                        <a:t>A+SB</a:t>
                      </a:r>
                      <a:endParaRPr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rgbClr val="C00000"/>
                          </a:solidFill>
                        </a:rPr>
                        <a:t>pH &gt; 7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105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4</a:t>
                      </a:r>
                      <a:endParaRPr/>
                    </a:p>
                  </a:txBody>
                  <a:tcPr marT="91425" marB="91425" marR="91425" marL="91425"/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accent1"/>
                          </a:solidFill>
                        </a:rPr>
                        <a:t>WA+SB</a:t>
                      </a:r>
                      <a:endParaRPr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½ equivalence point pH = pKa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pH = -log(1.8x10</a:t>
                      </a:r>
                      <a:r>
                        <a:rPr baseline="30000" lang="en-US">
                          <a:solidFill>
                            <a:schemeClr val="dk1"/>
                          </a:solidFill>
                        </a:rPr>
                        <a:t>-5</a:t>
                      </a:r>
                      <a:r>
                        <a:rPr lang="en-US">
                          <a:solidFill>
                            <a:schemeClr val="dk1"/>
                          </a:solidFill>
                        </a:rPr>
                        <a:t>) = </a:t>
                      </a:r>
                      <a:r>
                        <a:rPr lang="en-US">
                          <a:solidFill>
                            <a:srgbClr val="C00000"/>
                          </a:solidFill>
                        </a:rPr>
                        <a:t>4.74</a:t>
                      </a:r>
                      <a:endParaRPr>
                        <a:solidFill>
                          <a:srgbClr val="C00000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accent1"/>
                          </a:solidFill>
                        </a:rPr>
                        <a:t>WB+SA</a:t>
                      </a:r>
                      <a:endParaRPr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½ equivalence point pH = pKa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pH = 14-  -log(1.8x10</a:t>
                      </a:r>
                      <a:r>
                        <a:rPr baseline="30000" lang="en-US">
                          <a:solidFill>
                            <a:schemeClr val="dk1"/>
                          </a:solidFill>
                        </a:rPr>
                        <a:t>-5</a:t>
                      </a:r>
                      <a:r>
                        <a:rPr lang="en-US">
                          <a:solidFill>
                            <a:schemeClr val="dk1"/>
                          </a:solidFill>
                        </a:rPr>
                        <a:t>) = </a:t>
                      </a:r>
                      <a:r>
                        <a:rPr lang="en-US">
                          <a:solidFill>
                            <a:srgbClr val="C00000"/>
                          </a:solidFill>
                        </a:rPr>
                        <a:t>9.26</a:t>
                      </a:r>
                      <a:endParaRPr>
                        <a:solidFill>
                          <a:schemeClr val="accent1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fc62258776_0_3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b="1" lang="en-US" sz="3000" u="sng">
                <a:latin typeface="Calibri"/>
                <a:ea typeface="Calibri"/>
                <a:cs typeface="Calibri"/>
                <a:sym typeface="Calibri"/>
              </a:rPr>
              <a:t>Part A:</a:t>
            </a: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 How do you calculate the Molarity and moles of the acidic or basic ion and the pH of the following solutions?</a:t>
            </a:r>
            <a:endParaRPr sz="3000"/>
          </a:p>
        </p:txBody>
      </p:sp>
      <p:graphicFrame>
        <p:nvGraphicFramePr>
          <p:cNvPr id="66" name="Google Shape;66;g1fc62258776_0_30"/>
          <p:cNvGraphicFramePr/>
          <p:nvPr/>
        </p:nvGraphicFramePr>
        <p:xfrm>
          <a:off x="295750" y="1625750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{86419A4A-E78C-427F-A173-63C70B16A6DB}</a:tableStyleId>
              </a:tblPr>
              <a:tblGrid>
                <a:gridCol w="2052250"/>
                <a:gridCol w="4370500"/>
                <a:gridCol w="5324500"/>
              </a:tblGrid>
              <a:tr h="1803250"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One solution of:</a:t>
                      </a:r>
                      <a:endParaRPr sz="2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strong acid</a:t>
                      </a:r>
                      <a:endParaRPr sz="2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strong base</a:t>
                      </a:r>
                      <a:endParaRPr sz="2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28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80325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weak acid</a:t>
                      </a:r>
                      <a:endParaRPr sz="2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weak base</a:t>
                      </a:r>
                      <a:endParaRPr sz="2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28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  <p:sp>
        <p:nvSpPr>
          <p:cNvPr id="67" name="Google Shape;67;g1fc62258776_0_30"/>
          <p:cNvSpPr txBox="1"/>
          <p:nvPr/>
        </p:nvSpPr>
        <p:spPr>
          <a:xfrm>
            <a:off x="2348000" y="2030963"/>
            <a:ext cx="44058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 → H</a:t>
            </a:r>
            <a:r>
              <a:rPr baseline="3000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+ A</a:t>
            </a:r>
            <a:r>
              <a:rPr baseline="3000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		M</a:t>
            </a:r>
            <a:r>
              <a:rPr baseline="-2500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= M</a:t>
            </a:r>
            <a:r>
              <a:rPr baseline="-2500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H+</a:t>
            </a:r>
            <a:endParaRPr baseline="-25000"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baseline="-2500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x L</a:t>
            </a:r>
            <a:r>
              <a:rPr baseline="-2500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= moles A = moles H</a:t>
            </a:r>
            <a:r>
              <a:rPr baseline="3000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pH= -log [H</a:t>
            </a:r>
            <a:r>
              <a:rPr baseline="3000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]</a:t>
            </a:r>
            <a:endParaRPr/>
          </a:p>
        </p:txBody>
      </p:sp>
      <p:sp>
        <p:nvSpPr>
          <p:cNvPr id="68" name="Google Shape;68;g1fc62258776_0_30"/>
          <p:cNvSpPr txBox="1"/>
          <p:nvPr/>
        </p:nvSpPr>
        <p:spPr>
          <a:xfrm>
            <a:off x="6948200" y="2051625"/>
            <a:ext cx="48960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MOH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→ M</a:t>
            </a:r>
            <a:r>
              <a:rPr baseline="3000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+ OH</a:t>
            </a:r>
            <a:r>
              <a:rPr baseline="3000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	M</a:t>
            </a:r>
            <a:r>
              <a:rPr baseline="-2500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= M</a:t>
            </a:r>
            <a:r>
              <a:rPr baseline="-2500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OH-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baseline="-2500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 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x L</a:t>
            </a:r>
            <a:r>
              <a:rPr baseline="-2500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= moles B = moles OH</a:t>
            </a:r>
            <a:r>
              <a:rPr baseline="3000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endParaRPr baseline="30000"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pOH= -log [OH</a:t>
            </a:r>
            <a:r>
              <a:rPr baseline="3000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]  pH = 14 - pOH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g1fc62258776_0_30"/>
          <p:cNvSpPr txBox="1"/>
          <p:nvPr/>
        </p:nvSpPr>
        <p:spPr>
          <a:xfrm>
            <a:off x="2430050" y="3848625"/>
            <a:ext cx="42417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baseline="3000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/M</a:t>
            </a:r>
            <a:r>
              <a:rPr baseline="-2500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= Ka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x = M</a:t>
            </a:r>
            <a:r>
              <a:rPr baseline="-2500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H+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baseline="-2500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H+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(L) = moles H</a:t>
            </a:r>
            <a:r>
              <a:rPr baseline="3000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endParaRPr baseline="30000"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aseline="30000"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pH= -log [H</a:t>
            </a:r>
            <a:r>
              <a:rPr baseline="3000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]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g1fc62258776_0_30"/>
          <p:cNvSpPr txBox="1"/>
          <p:nvPr/>
        </p:nvSpPr>
        <p:spPr>
          <a:xfrm>
            <a:off x="7031950" y="3889925"/>
            <a:ext cx="48960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baseline="3000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/M</a:t>
            </a:r>
            <a:r>
              <a:rPr baseline="-2500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= Kb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x = M</a:t>
            </a:r>
            <a:r>
              <a:rPr baseline="-2500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OH-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baseline="-2500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OH-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(L) = moles OH</a:t>
            </a:r>
            <a:r>
              <a:rPr baseline="3000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endParaRPr baseline="30000"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aseline="30000"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pH= 14- -log [OH</a:t>
            </a:r>
            <a:r>
              <a:rPr baseline="30000"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]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e07de8db96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6600"/>
              <a:buFont typeface="Calibri"/>
              <a:buNone/>
            </a:pPr>
            <a:r>
              <a:rPr b="1" lang="en-US" sz="6600">
                <a:solidFill>
                  <a:srgbClr val="6FA8DC"/>
                </a:solidFill>
              </a:rPr>
              <a:t>Biography</a:t>
            </a:r>
            <a:endParaRPr b="1" sz="6600">
              <a:solidFill>
                <a:srgbClr val="6FA8DC"/>
              </a:solidFill>
            </a:endParaRPr>
          </a:p>
        </p:txBody>
      </p:sp>
      <p:sp>
        <p:nvSpPr>
          <p:cNvPr id="76" name="Google Shape;76;g1e07de8db96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6600"/>
              <a:buNone/>
            </a:pPr>
            <a:r>
              <a:rPr b="1" lang="en-US" sz="6600">
                <a:solidFill>
                  <a:schemeClr val="dk1"/>
                </a:solidFill>
              </a:rPr>
              <a:t>You will be given a solution. Complete your personal solution  “biography”.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fc62258776_0_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>
                <a:latin typeface="Architects Daughter"/>
                <a:ea typeface="Architects Daughter"/>
                <a:cs typeface="Architects Daughter"/>
                <a:sym typeface="Architects Daughter"/>
              </a:rPr>
              <a:t>Your personal solution biography:</a:t>
            </a:r>
            <a:endParaRPr/>
          </a:p>
        </p:txBody>
      </p:sp>
      <p:sp>
        <p:nvSpPr>
          <p:cNvPr id="82" name="Google Shape;82;g1fc62258776_0_8"/>
          <p:cNvSpPr txBox="1"/>
          <p:nvPr>
            <p:ph idx="1" type="body"/>
          </p:nvPr>
        </p:nvSpPr>
        <p:spPr>
          <a:xfrm>
            <a:off x="0" y="1570575"/>
            <a:ext cx="12192000" cy="4606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 of Solution: _______________________	Molarity of HA/Base: ____	Volume: ____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Molarity of acidic or basic ion: _______ 	Moles of acidic or basic ion: ____________	pH: ____ </a:t>
            </a:r>
            <a:endParaRPr b="1">
              <a:solidFill>
                <a:schemeClr val="dk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0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g1fc62258776_0_8"/>
          <p:cNvSpPr txBox="1"/>
          <p:nvPr/>
        </p:nvSpPr>
        <p:spPr>
          <a:xfrm>
            <a:off x="2961600" y="4287575"/>
            <a:ext cx="7096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accent1"/>
                </a:solidFill>
              </a:rPr>
              <a:t>HC</a:t>
            </a:r>
            <a:r>
              <a:rPr baseline="-25000" lang="en-US" sz="2400">
                <a:solidFill>
                  <a:schemeClr val="accent1"/>
                </a:solidFill>
              </a:rPr>
              <a:t>2</a:t>
            </a:r>
            <a:r>
              <a:rPr lang="en-US" sz="2400">
                <a:solidFill>
                  <a:schemeClr val="accent1"/>
                </a:solidFill>
              </a:rPr>
              <a:t>H</a:t>
            </a:r>
            <a:r>
              <a:rPr baseline="-25000" lang="en-US" sz="2400">
                <a:solidFill>
                  <a:schemeClr val="accent1"/>
                </a:solidFill>
              </a:rPr>
              <a:t>3</a:t>
            </a:r>
            <a:r>
              <a:rPr lang="en-US" sz="2400">
                <a:solidFill>
                  <a:schemeClr val="accent1"/>
                </a:solidFill>
              </a:rPr>
              <a:t>O</a:t>
            </a:r>
            <a:r>
              <a:rPr baseline="-25000" lang="en-US" sz="2400">
                <a:solidFill>
                  <a:schemeClr val="accent1"/>
                </a:solidFill>
              </a:rPr>
              <a:t>2</a:t>
            </a:r>
            <a:r>
              <a:rPr lang="en-US" sz="2400">
                <a:solidFill>
                  <a:schemeClr val="accent1"/>
                </a:solidFill>
              </a:rPr>
              <a:t>  Ka = 1.8x10</a:t>
            </a:r>
            <a:r>
              <a:rPr baseline="30000" lang="en-US" sz="2400">
                <a:solidFill>
                  <a:schemeClr val="accent1"/>
                </a:solidFill>
              </a:rPr>
              <a:t>-5</a:t>
            </a:r>
            <a:r>
              <a:rPr lang="en-US" sz="2400">
                <a:solidFill>
                  <a:schemeClr val="accent1"/>
                </a:solidFill>
              </a:rPr>
              <a:t>			NH</a:t>
            </a:r>
            <a:r>
              <a:rPr baseline="-25000" lang="en-US" sz="2400">
                <a:solidFill>
                  <a:schemeClr val="accent1"/>
                </a:solidFill>
              </a:rPr>
              <a:t>3  </a:t>
            </a:r>
            <a:r>
              <a:rPr lang="en-US" sz="2400">
                <a:solidFill>
                  <a:schemeClr val="accent1"/>
                </a:solidFill>
              </a:rPr>
              <a:t>Kb = 1.8x10</a:t>
            </a:r>
            <a:r>
              <a:rPr baseline="30000" lang="en-US" sz="2400">
                <a:solidFill>
                  <a:schemeClr val="accent1"/>
                </a:solidFill>
              </a:rPr>
              <a:t>-5</a:t>
            </a:r>
            <a:endParaRPr baseline="-25000" sz="24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e07de8db96_0_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6600"/>
              <a:buFont typeface="Calibri"/>
              <a:buNone/>
            </a:pPr>
            <a:r>
              <a:rPr b="1" lang="en-US" sz="6600">
                <a:solidFill>
                  <a:srgbClr val="6FA8DC"/>
                </a:solidFill>
              </a:rPr>
              <a:t>Part B</a:t>
            </a:r>
            <a:endParaRPr b="1" sz="6600">
              <a:solidFill>
                <a:srgbClr val="6FA8DC"/>
              </a:solidFill>
            </a:endParaRPr>
          </a:p>
        </p:txBody>
      </p:sp>
      <p:sp>
        <p:nvSpPr>
          <p:cNvPr id="89" name="Google Shape;89;g1e07de8db96_0_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6600"/>
              <a:buNone/>
            </a:pPr>
            <a:r>
              <a:rPr b="1" lang="en-US" sz="6600">
                <a:solidFill>
                  <a:schemeClr val="dk1"/>
                </a:solidFill>
              </a:rPr>
              <a:t>Review how to calculate the pH of various acid and base mixtures</a:t>
            </a:r>
            <a:r>
              <a:rPr b="1" lang="en-US" sz="6600"/>
              <a:t>.  </a:t>
            </a:r>
            <a:r>
              <a:rPr b="1" lang="en-US" sz="6600"/>
              <a:t> </a:t>
            </a:r>
            <a:endParaRPr b="1" sz="6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fc62258776_0_3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b="1" lang="en-US" sz="3000" u="sng">
                <a:latin typeface="Calibri"/>
                <a:ea typeface="Calibri"/>
                <a:cs typeface="Calibri"/>
                <a:sym typeface="Calibri"/>
              </a:rPr>
              <a:t>Part B:</a:t>
            </a: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 How do you calculate the pH of the following?</a:t>
            </a:r>
            <a:endParaRPr sz="3000"/>
          </a:p>
        </p:txBody>
      </p:sp>
      <p:graphicFrame>
        <p:nvGraphicFramePr>
          <p:cNvPr id="95" name="Google Shape;95;g1fc62258776_0_35"/>
          <p:cNvGraphicFramePr/>
          <p:nvPr/>
        </p:nvGraphicFramePr>
        <p:xfrm>
          <a:off x="437625" y="1550325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{86419A4A-E78C-427F-A173-63C70B16A6DB}</a:tableStyleId>
              </a:tblPr>
              <a:tblGrid>
                <a:gridCol w="1882625"/>
                <a:gridCol w="4716550"/>
                <a:gridCol w="4717575"/>
              </a:tblGrid>
              <a:tr h="1207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mixture of:</a:t>
                      </a:r>
                      <a:endParaRPr sz="2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Multiple acids</a:t>
                      </a:r>
                      <a:endParaRPr sz="2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Multiple bases</a:t>
                      </a:r>
                      <a:endParaRPr sz="2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2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905625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titration with: </a:t>
                      </a:r>
                      <a:endParaRPr sz="2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Strong acid left over</a:t>
                      </a:r>
                      <a:endParaRPr sz="2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Strong base left over</a:t>
                      </a:r>
                      <a:endParaRPr sz="2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2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179175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Weak acid left over</a:t>
                      </a:r>
                      <a:endParaRPr sz="2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Weak base left over</a:t>
                      </a:r>
                      <a:endParaRPr sz="2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24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623625">
                <a:tc vMerge="1"/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Only salt left over</a:t>
                      </a:r>
                      <a:endParaRPr sz="2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 hMerge="1"/>
              </a:tr>
            </a:tbl>
          </a:graphicData>
        </a:graphic>
      </p:graphicFrame>
      <p:sp>
        <p:nvSpPr>
          <p:cNvPr id="96" name="Google Shape;96;g1fc62258776_0_35"/>
          <p:cNvSpPr txBox="1"/>
          <p:nvPr/>
        </p:nvSpPr>
        <p:spPr>
          <a:xfrm>
            <a:off x="2320250" y="1834425"/>
            <a:ext cx="4842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sum moles of H</a:t>
            </a:r>
            <a:r>
              <a:rPr baseline="30000"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and sum L 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pH = -log [H</a:t>
            </a:r>
            <a:r>
              <a:rPr baseline="30000"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]</a:t>
            </a:r>
            <a:endParaRPr/>
          </a:p>
        </p:txBody>
      </p:sp>
      <p:sp>
        <p:nvSpPr>
          <p:cNvPr id="97" name="Google Shape;97;g1fc62258776_0_35"/>
          <p:cNvSpPr txBox="1"/>
          <p:nvPr/>
        </p:nvSpPr>
        <p:spPr>
          <a:xfrm>
            <a:off x="7162475" y="1901225"/>
            <a:ext cx="45291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sum moles of OH</a:t>
            </a:r>
            <a:r>
              <a:rPr baseline="30000"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and sum L 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pH = 14- -log [OH</a:t>
            </a:r>
            <a:r>
              <a:rPr baseline="30000"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]</a:t>
            </a:r>
            <a:endParaRPr/>
          </a:p>
        </p:txBody>
      </p:sp>
      <p:sp>
        <p:nvSpPr>
          <p:cNvPr id="98" name="Google Shape;98;g1fc62258776_0_35"/>
          <p:cNvSpPr txBox="1"/>
          <p:nvPr/>
        </p:nvSpPr>
        <p:spPr>
          <a:xfrm>
            <a:off x="2320250" y="3138850"/>
            <a:ext cx="4760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pH = -log [H</a:t>
            </a:r>
            <a:r>
              <a:rPr baseline="30000"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]    </a:t>
            </a:r>
            <a:r>
              <a:rPr lang="en-US" sz="23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(left over mol/Total L)</a:t>
            </a:r>
            <a:endParaRPr sz="1300"/>
          </a:p>
        </p:txBody>
      </p:sp>
      <p:sp>
        <p:nvSpPr>
          <p:cNvPr id="99" name="Google Shape;99;g1fc62258776_0_35"/>
          <p:cNvSpPr txBox="1"/>
          <p:nvPr/>
        </p:nvSpPr>
        <p:spPr>
          <a:xfrm>
            <a:off x="7099400" y="3099350"/>
            <a:ext cx="4618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pH = 14- -log [OH</a:t>
            </a:r>
            <a:r>
              <a:rPr baseline="30000"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] </a:t>
            </a:r>
            <a:r>
              <a:rPr lang="en-US" sz="17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(left over mol/ Total L)</a:t>
            </a:r>
            <a:endParaRPr sz="700"/>
          </a:p>
        </p:txBody>
      </p:sp>
      <p:sp>
        <p:nvSpPr>
          <p:cNvPr id="100" name="Google Shape;100;g1fc62258776_0_35"/>
          <p:cNvSpPr txBox="1"/>
          <p:nvPr/>
        </p:nvSpPr>
        <p:spPr>
          <a:xfrm>
            <a:off x="2404400" y="3981650"/>
            <a:ext cx="4450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pH = pKa + log [A</a:t>
            </a:r>
            <a:r>
              <a:rPr baseline="30000"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]/[HA]   </a:t>
            </a:r>
            <a:r>
              <a:rPr lang="en-US" sz="13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(limiter/leftover)</a:t>
            </a:r>
            <a:endParaRPr sz="300"/>
          </a:p>
        </p:txBody>
      </p:sp>
      <p:sp>
        <p:nvSpPr>
          <p:cNvPr id="101" name="Google Shape;101;g1fc62258776_0_35"/>
          <p:cNvSpPr txBox="1"/>
          <p:nvPr/>
        </p:nvSpPr>
        <p:spPr>
          <a:xfrm>
            <a:off x="7007400" y="4021000"/>
            <a:ext cx="4760400" cy="9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pOH = pKb + log [B</a:t>
            </a:r>
            <a:r>
              <a:rPr baseline="30000"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]/[BOH]    </a:t>
            </a:r>
            <a:r>
              <a:rPr lang="en-US" sz="25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(limiter/leftover)</a:t>
            </a:r>
            <a:endParaRPr sz="10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pH = 14 - pOH</a:t>
            </a:r>
            <a:endParaRPr/>
          </a:p>
        </p:txBody>
      </p:sp>
      <p:sp>
        <p:nvSpPr>
          <p:cNvPr id="102" name="Google Shape;102;g1fc62258776_0_35"/>
          <p:cNvSpPr txBox="1"/>
          <p:nvPr/>
        </p:nvSpPr>
        <p:spPr>
          <a:xfrm>
            <a:off x="2409425" y="5298125"/>
            <a:ext cx="90321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Strong Acid  + Strong Base = 7            Weak Acid  + Strong Base &gt; 7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Strong Acid + Weak base &lt;7                Weak Acid  + Weak Base ~ 7</a:t>
            </a:r>
            <a:endParaRPr/>
          </a:p>
        </p:txBody>
      </p:sp>
      <p:sp>
        <p:nvSpPr>
          <p:cNvPr id="103" name="Google Shape;103;g1fc62258776_0_35"/>
          <p:cNvSpPr txBox="1"/>
          <p:nvPr/>
        </p:nvSpPr>
        <p:spPr>
          <a:xfrm>
            <a:off x="437625" y="3650600"/>
            <a:ext cx="1778400" cy="12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accent1"/>
                </a:solidFill>
              </a:rPr>
              <a:t>  </a:t>
            </a:r>
            <a:r>
              <a:rPr lang="en-US" sz="2400">
                <a:solidFill>
                  <a:schemeClr val="accent1"/>
                </a:solidFill>
              </a:rPr>
              <a:t>moles A  </a:t>
            </a:r>
            <a:endParaRPr sz="24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>
                <a:solidFill>
                  <a:schemeClr val="accent1"/>
                </a:solidFill>
              </a:rPr>
              <a:t>- moles B</a:t>
            </a:r>
            <a:endParaRPr sz="2400" u="sng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chemeClr val="accent1"/>
                </a:solidFill>
              </a:rPr>
              <a:t>moles left over</a:t>
            </a:r>
            <a:endParaRPr sz="19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6600"/>
              <a:buFont typeface="Calibri"/>
              <a:buNone/>
            </a:pPr>
            <a:r>
              <a:rPr b="1" lang="en-US" sz="6600">
                <a:solidFill>
                  <a:srgbClr val="6FA8DC"/>
                </a:solidFill>
              </a:rPr>
              <a:t>Date 1</a:t>
            </a:r>
            <a:endParaRPr b="1" sz="6600">
              <a:solidFill>
                <a:srgbClr val="6FA8DC"/>
              </a:solidFill>
            </a:endParaRPr>
          </a:p>
        </p:txBody>
      </p:sp>
      <p:sp>
        <p:nvSpPr>
          <p:cNvPr id="109" name="Google Shape;109;p4"/>
          <p:cNvSpPr txBox="1"/>
          <p:nvPr>
            <p:ph idx="1" type="body"/>
          </p:nvPr>
        </p:nvSpPr>
        <p:spPr>
          <a:xfrm>
            <a:off x="431875" y="1825625"/>
            <a:ext cx="11401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rPr b="1" lang="en-US" sz="6000">
                <a:solidFill>
                  <a:schemeClr val="dk1"/>
                </a:solidFill>
              </a:rPr>
              <a:t>Find a date who has the same acid or base as you. </a:t>
            </a:r>
            <a:endParaRPr b="1" sz="6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t/>
            </a:r>
            <a:endParaRPr b="1" sz="6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6600"/>
              <a:buNone/>
            </a:pPr>
            <a:r>
              <a:rPr b="1" lang="en-US" sz="6000">
                <a:solidFill>
                  <a:schemeClr val="dk1"/>
                </a:solidFill>
              </a:rPr>
              <a:t>Calculate your combined pH.</a:t>
            </a:r>
            <a:endParaRPr b="1" sz="6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6600"/>
              <a:buFont typeface="Calibri"/>
              <a:buNone/>
            </a:pPr>
            <a:r>
              <a:rPr b="1" lang="en-US" sz="6600">
                <a:solidFill>
                  <a:srgbClr val="6FA8DC"/>
                </a:solidFill>
              </a:rPr>
              <a:t>Date 2</a:t>
            </a:r>
            <a:endParaRPr b="1" sz="6600">
              <a:solidFill>
                <a:srgbClr val="6FA8DC"/>
              </a:solidFill>
            </a:endParaRPr>
          </a:p>
        </p:txBody>
      </p:sp>
      <p:sp>
        <p:nvSpPr>
          <p:cNvPr id="115" name="Google Shape;115;p5"/>
          <p:cNvSpPr txBox="1"/>
          <p:nvPr>
            <p:ph idx="1" type="body"/>
          </p:nvPr>
        </p:nvSpPr>
        <p:spPr>
          <a:xfrm>
            <a:off x="241850" y="1825625"/>
            <a:ext cx="117297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rPr b="1" lang="en-US" sz="6000">
                <a:solidFill>
                  <a:schemeClr val="dk1"/>
                </a:solidFill>
              </a:rPr>
              <a:t>Find a date who has a different type of acid or base as you.*</a:t>
            </a:r>
            <a:endParaRPr b="1" sz="6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t/>
            </a:r>
            <a:endParaRPr b="1" sz="6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rPr b="1" lang="en-US" sz="6000">
                <a:solidFill>
                  <a:schemeClr val="dk1"/>
                </a:solidFill>
              </a:rPr>
              <a:t>Calculate your combined pH.</a:t>
            </a:r>
            <a:endParaRPr b="1" sz="6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6600"/>
              <a:buNone/>
            </a:pPr>
            <a:r>
              <a:rPr lang="en-US" sz="3000">
                <a:solidFill>
                  <a:schemeClr val="dk1"/>
                </a:solidFill>
              </a:rPr>
              <a:t>*Weak acids find strong acids. Weak bases find a strong bases.</a:t>
            </a:r>
            <a:endParaRPr sz="3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6600"/>
              <a:buFont typeface="Calibri"/>
              <a:buNone/>
            </a:pPr>
            <a:r>
              <a:rPr b="1" lang="en-US" sz="6600">
                <a:solidFill>
                  <a:srgbClr val="6FA8DC"/>
                </a:solidFill>
              </a:rPr>
              <a:t>Date 3</a:t>
            </a:r>
            <a:endParaRPr b="1" sz="6600">
              <a:solidFill>
                <a:srgbClr val="6FA8DC"/>
              </a:solidFill>
            </a:endParaRPr>
          </a:p>
        </p:txBody>
      </p:sp>
      <p:sp>
        <p:nvSpPr>
          <p:cNvPr id="121" name="Google Shape;121;p7"/>
          <p:cNvSpPr txBox="1"/>
          <p:nvPr>
            <p:ph idx="1" type="body"/>
          </p:nvPr>
        </p:nvSpPr>
        <p:spPr>
          <a:xfrm>
            <a:off x="397325" y="1825625"/>
            <a:ext cx="116430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rPr b="1" lang="en-US" sz="6000">
                <a:solidFill>
                  <a:schemeClr val="dk1"/>
                </a:solidFill>
              </a:rPr>
              <a:t>Find a date who can </a:t>
            </a:r>
            <a:endParaRPr b="1" sz="6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rPr b="1" lang="en-US" sz="6000">
                <a:solidFill>
                  <a:schemeClr val="dk1"/>
                </a:solidFill>
              </a:rPr>
              <a:t>neutralize you. </a:t>
            </a:r>
            <a:endParaRPr b="1" sz="6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t/>
            </a:r>
            <a:endParaRPr b="1" sz="6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6600"/>
              <a:buNone/>
            </a:pPr>
            <a:r>
              <a:rPr b="1" lang="en-US" sz="6000">
                <a:solidFill>
                  <a:schemeClr val="dk1"/>
                </a:solidFill>
              </a:rPr>
              <a:t>Estimate your combined pH.</a:t>
            </a:r>
            <a:endParaRPr b="1" sz="6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2018-02-13T18:54:32Z</dcterms:created>
  <dc:creator>Administrator</dc:creator>
</cp:coreProperties>
</file>