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</p:sldIdLst>
  <p:sldSz cy="6858000" cx="12192000"/>
  <p:notesSz cx="6858000" cy="9144000"/>
  <p:embeddedFontLst>
    <p:embeddedFont>
      <p:font typeface="Gill Sans"/>
      <p:regular r:id="rId150"/>
      <p:bold r:id="rId1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2" roundtripDataSignature="AMtx7mgUBb6cnmSdqgLQQM+KkoeZUjmh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677981-2FDE-4E75-81FC-311ABA5FE5BD}">
  <a:tblStyle styleId="{6D677981-2FDE-4E75-81FC-311ABA5FE5B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2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2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  <a:tblStyle styleId="{6F226C30-64F9-40F9-A508-2D0CC7E8CE9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E77AB29-F024-419A-A0E6-CFB7DE7BBCC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6CE9868D-3234-4379-B355-16925DD2877D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26" Type="http://schemas.openxmlformats.org/officeDocument/2006/relationships/slide" Target="slides/slide21.xml"/><Relationship Id="rId121" Type="http://schemas.openxmlformats.org/officeDocument/2006/relationships/slide" Target="slides/slide116.xml"/><Relationship Id="rId25" Type="http://schemas.openxmlformats.org/officeDocument/2006/relationships/slide" Target="slides/slide20.xml"/><Relationship Id="rId120" Type="http://schemas.openxmlformats.org/officeDocument/2006/relationships/slide" Target="slides/slide115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125" Type="http://schemas.openxmlformats.org/officeDocument/2006/relationships/slide" Target="slides/slide120.xml"/><Relationship Id="rId29" Type="http://schemas.openxmlformats.org/officeDocument/2006/relationships/slide" Target="slides/slide24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font" Target="fonts/GillSans-regular.fntdata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3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142" Type="http://schemas.openxmlformats.org/officeDocument/2006/relationships/slide" Target="slides/slide137.xml"/><Relationship Id="rId141" Type="http://schemas.openxmlformats.org/officeDocument/2006/relationships/slide" Target="slides/slide136.xml"/><Relationship Id="rId140" Type="http://schemas.openxmlformats.org/officeDocument/2006/relationships/slide" Target="slides/slide135.xml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137" Type="http://schemas.openxmlformats.org/officeDocument/2006/relationships/slide" Target="slides/slide132.xml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6" Type="http://schemas.openxmlformats.org/officeDocument/2006/relationships/slide" Target="slides/slide131.xml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152" Type="http://customschemas.google.com/relationships/presentationmetadata" Target="metadata"/><Relationship Id="rId151" Type="http://schemas.openxmlformats.org/officeDocument/2006/relationships/font" Target="fonts/Gill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4f46875aa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244f46875aa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5" name="Google Shape;100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7" name="Google Shape;1027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35" name="Google Shape;103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4f46875aa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44f46875aa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43" name="Google Shape;104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4f46875aa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44f46875aa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6" name="Google Shape;1146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2" name="Google Shape;1152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4f46875aa_0_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44f46875aa_0_2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3" name="Google Shape;1213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8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9" name="Google Shape;1219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8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8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7" name="Google Shape;1227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8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8" name="Google Shape;1238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9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5" name="Google Shape;1245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4f46875aa_0_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244f46875aa_0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1" name="Google Shape;1281;p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4f46875aa_0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244f46875aa_0_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4f46875aa_0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244f46875aa_0_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4f46875aa_0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244f46875aa_0_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4f46875aa_0_4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244f46875aa_0_4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4f46875aa_0_4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44f46875aa_0_4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4f46875aa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44f46875aa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44f46875aa_0_4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244f46875aa_0_4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4f46875aa_0_4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44f46875aa_0_4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44f46875aa_0_4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244f46875aa_0_4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4f46875aa_0_4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244f46875aa_0_4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4f46875aa_0_5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244f46875aa_0_5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44f46875aa_0_5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244f46875aa_0_5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4f46875aa_0_5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244f46875aa_0_5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4f46875aa_0_5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244f46875aa_0_5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4f46875aa_0_5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g244f46875aa_0_5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g244f46875aa_0_5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44f46875aa_0_5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244f46875aa_0_5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4f46875aa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244f46875aa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44f46875aa_0_1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g244f46875aa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Google Shape;315;g244f46875aa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44f46875aa_0_1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" name="Google Shape;321;g244f46875aa_0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g244f46875aa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44f46875aa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244f46875aa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4f46875aa_0_1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Google Shape;336;g244f46875aa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Google Shape;337;g244f46875aa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44f46875aa_0_1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g244f46875aa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g244f46875aa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44f46875aa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g244f46875aa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44f46875aa_0_1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g244f46875aa_0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g244f46875aa_0_1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44f46875aa_0_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244f46875aa_0_1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44f46875aa_0_1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g244f46875aa_0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Google Shape;379;g244f46875aa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4f46875aa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g244f46875aa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4f46875aa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g244f46875aa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g244f46875aa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44f46875aa_0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g244f46875aa_0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44f46875aa_0_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g244f46875aa_0_2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44f46875aa_0_2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g244f46875aa_0_2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g244f46875aa_0_2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44f46875aa_0_2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2" name="Google Shape;422;g244f46875aa_0_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3" name="Google Shape;423;g244f46875aa_0_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44f46875aa_0_2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1" name="Google Shape;431;g244f46875aa_0_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g244f46875aa_0_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44f46875aa_0_2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g244f46875aa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Google Shape;440;g244f46875aa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44f46875aa_0_2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1" name="Google Shape;451;g244f46875aa_0_2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g244f46875aa_0_2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44f46875aa_0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g244f46875aa_0_3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44f46875aa_0_3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8" name="Google Shape;478;g244f46875aa_0_3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44f46875aa_0_3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g244f46875aa_0_3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4f46875aa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g244f46875aa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g244f46875aa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44f46875aa_0_3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5" name="Google Shape;505;g244f46875aa_0_3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44f46875aa_0_3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0" name="Google Shape;510;g244f46875aa_0_3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Google Shape;511;g244f46875aa_0_3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44f46875aa_0_3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2" name="Google Shape;522;g244f46875aa_0_3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3" name="Google Shape;523;g244f46875aa_0_3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44f46875aa_0_3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4" name="Google Shape;534;g244f46875aa_0_3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5" name="Google Shape;535;g244f46875aa_0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44f46875aa_0_3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2" name="Google Shape;542;g244f46875aa_0_3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3" name="Google Shape;543;g244f46875aa_0_3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44f46875aa_0_3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6" name="Google Shape;566;g244f46875aa_0_3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" name="Google Shape;567;g244f46875aa_0_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44f46875aa_0_4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4" name="Google Shape;574;g244f46875aa_0_4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5" name="Google Shape;575;g244f46875aa_0_4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44f46875aa_0_4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4" name="Google Shape;594;g244f46875aa_0_4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44f46875aa_0_4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0" name="Google Shape;600;g244f46875aa_0_4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1" name="Google Shape;601;g244f46875aa_0_4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44f46875aa_0_4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8" name="Google Shape;608;g244f46875aa_0_4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4f46875aa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g244f46875aa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244f46875aa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44f46875aa_0_4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5" name="Google Shape;615;g244f46875aa_0_4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44f46875aa_0_4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2" name="Google Shape;622;g244f46875aa_0_4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44f46875aa_0_4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1" name="Google Shape;631;g244f46875aa_0_4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44f46875aa_0_5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0" name="Google Shape;640;g244f46875aa_0_5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1" name="Google Shape;641;g244f46875aa_0_5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44f46875aa_0_5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8" name="Google Shape;648;g244f46875aa_0_5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9" name="Google Shape;649;g244f46875aa_0_5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44f46875aa_0_5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6" name="Google Shape;656;g244f46875aa_0_5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7" name="Google Shape;657;g244f46875aa_0_5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44f46875aa_0_5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4" name="Google Shape;664;g244f46875aa_0_5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44f46875aa_0_5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3" name="Google Shape;673;g244f46875aa_0_5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44f46875aa_0_5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0" name="Google Shape;680;g244f46875aa_0_5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44f46875aa_0_5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3" name="Google Shape;693;g244f46875aa_0_5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4f46875aa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g244f46875aa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g244f46875aa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44f46875aa_0_5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0" name="Google Shape;700;g244f46875aa_0_5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4" name="Google Shape;7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9" name="Google Shape;7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37" name="Google Shape;7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62" name="Google Shape;7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69" name="Google Shape;76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4f46875aa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g244f46875aa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g244f46875aa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8" name="Google Shape;82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4" name="Google Shape;84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4f46875aa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g244f46875aa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g244f46875aa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7" name="Google Shape;85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1" name="Google Shape;87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9" name="Google Shape;87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4" name="Google Shape;91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30" name="Google Shape;93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8" name="Google Shape;94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drury[1]" id="19" name="Google Shape;19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11691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0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0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0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69" name="Google Shape;69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drury[1]" id="72" name="Google Shape;72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4f46875aa_0_679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244f46875aa_0_679"/>
          <p:cNvSpPr txBox="1"/>
          <p:nvPr>
            <p:ph idx="10" type="dt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44f46875aa_0_679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44f46875aa_0_679"/>
          <p:cNvSpPr txBox="1"/>
          <p:nvPr>
            <p:ph idx="12" type="sldNum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4f46875aa_0_684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244f46875aa_0_684"/>
          <p:cNvSpPr txBox="1"/>
          <p:nvPr>
            <p:ph idx="1" type="body"/>
          </p:nvPr>
        </p:nvSpPr>
        <p:spPr>
          <a:xfrm>
            <a:off x="914400" y="1981200"/>
            <a:ext cx="5079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g244f46875aa_0_684"/>
          <p:cNvSpPr txBox="1"/>
          <p:nvPr>
            <p:ph idx="2" type="body"/>
          </p:nvPr>
        </p:nvSpPr>
        <p:spPr>
          <a:xfrm>
            <a:off x="6197600" y="1981200"/>
            <a:ext cx="50799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g244f46875aa_0_684"/>
          <p:cNvSpPr txBox="1"/>
          <p:nvPr>
            <p:ph idx="3" type="body"/>
          </p:nvPr>
        </p:nvSpPr>
        <p:spPr>
          <a:xfrm>
            <a:off x="6197600" y="4114800"/>
            <a:ext cx="50799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g244f46875aa_0_684"/>
          <p:cNvSpPr txBox="1"/>
          <p:nvPr>
            <p:ph idx="10" type="dt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244f46875aa_0_684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244f46875aa_0_684"/>
          <p:cNvSpPr txBox="1"/>
          <p:nvPr>
            <p:ph idx="12" type="sldNum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drury[1]" id="23" name="Google Shape;2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27" name="Google Shape;2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1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1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01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0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0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2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2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02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0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0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0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0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46" name="Google Shape;46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ver Text" type="objOverTx">
  <p:cSld name="OBJECT_OVER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4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4"/>
          <p:cNvSpPr txBox="1"/>
          <p:nvPr>
            <p:ph idx="1" type="body"/>
          </p:nvPr>
        </p:nvSpPr>
        <p:spPr>
          <a:xfrm>
            <a:off x="914400" y="19812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04"/>
          <p:cNvSpPr txBox="1"/>
          <p:nvPr>
            <p:ph idx="2" type="body"/>
          </p:nvPr>
        </p:nvSpPr>
        <p:spPr>
          <a:xfrm>
            <a:off x="914400" y="41148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0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0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4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5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5"/>
          <p:cNvSpPr txBox="1"/>
          <p:nvPr>
            <p:ph idx="1" type="body"/>
          </p:nvPr>
        </p:nvSpPr>
        <p:spPr>
          <a:xfrm>
            <a:off x="914400" y="19812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05"/>
          <p:cNvSpPr txBox="1"/>
          <p:nvPr>
            <p:ph idx="2" type="body"/>
          </p:nvPr>
        </p:nvSpPr>
        <p:spPr>
          <a:xfrm>
            <a:off x="914400" y="41148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05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0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5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ury[1]" id="62" name="Google Shape;62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jpg"/><Relationship Id="rId2" Type="http://schemas.openxmlformats.org/officeDocument/2006/relationships/image" Target="../media/image10.gif"/><Relationship Id="rId3" Type="http://schemas.openxmlformats.org/officeDocument/2006/relationships/hyperlink" Target="http://www.chemisme.com/" TargetMode="External"/><Relationship Id="rId4" Type="http://schemas.openxmlformats.org/officeDocument/2006/relationships/hyperlink" Target="http://www.chemisme.com/ap-chemistry.html" TargetMode="External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drury[1]" id="12" name="Google Shape;12;p9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6516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6187" y="5379443"/>
            <a:ext cx="2686493" cy="1953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7">
            <a:hlinkClick r:id="rId3"/>
          </p:cNvPr>
          <p:cNvSpPr txBox="1"/>
          <p:nvPr/>
        </p:nvSpPr>
        <p:spPr>
          <a:xfrm>
            <a:off x="4508938" y="6462830"/>
            <a:ext cx="22071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www.chemisme.com 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97">
            <a:hlinkClick r:id="rId4"/>
          </p:cNvPr>
          <p:cNvSpPr txBox="1"/>
          <p:nvPr/>
        </p:nvSpPr>
        <p:spPr>
          <a:xfrm>
            <a:off x="8496792" y="6462830"/>
            <a:ext cx="22071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 Chemistry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84.jpg"/><Relationship Id="rId4" Type="http://schemas.openxmlformats.org/officeDocument/2006/relationships/image" Target="../media/image70.jpg"/><Relationship Id="rId5" Type="http://schemas.openxmlformats.org/officeDocument/2006/relationships/image" Target="../media/image63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21.png"/><Relationship Id="rId4" Type="http://schemas.openxmlformats.org/officeDocument/2006/relationships/image" Target="../media/image83.jp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76.jp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90.jp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78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8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88.jp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78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7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78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78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76.jp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21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92.jp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21.png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49.jpg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8.xml"/><Relationship Id="rId3" Type="http://schemas.openxmlformats.org/officeDocument/2006/relationships/image" Target="../media/image87.gif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9.xml"/><Relationship Id="rId3" Type="http://schemas.openxmlformats.org/officeDocument/2006/relationships/image" Target="../media/image8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0.xml"/><Relationship Id="rId3" Type="http://schemas.openxmlformats.org/officeDocument/2006/relationships/image" Target="../media/image91.jpg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1.xml"/><Relationship Id="rId3" Type="http://schemas.openxmlformats.org/officeDocument/2006/relationships/image" Target="../media/image89.gif"/><Relationship Id="rId4" Type="http://schemas.openxmlformats.org/officeDocument/2006/relationships/image" Target="../media/image86.jpg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Relationship Id="rId4" Type="http://schemas.openxmlformats.org/officeDocument/2006/relationships/image" Target="../media/image3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jpg"/><Relationship Id="rId4" Type="http://schemas.openxmlformats.org/officeDocument/2006/relationships/image" Target="../media/image38.jpg"/><Relationship Id="rId5" Type="http://schemas.openxmlformats.org/officeDocument/2006/relationships/image" Target="../media/image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4.jpg"/><Relationship Id="rId6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6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0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9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2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5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3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7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8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6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1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7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5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1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1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71.jpg"/><Relationship Id="rId4" Type="http://schemas.openxmlformats.org/officeDocument/2006/relationships/image" Target="../media/image82.jpg"/><Relationship Id="rId5" Type="http://schemas.openxmlformats.org/officeDocument/2006/relationships/image" Target="../media/image63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4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69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68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74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79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73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/>
              <a:t>AB Titrations and Buffers</a:t>
            </a:r>
            <a:endParaRPr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Acid Base Equilibrium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4f46875aa_0_7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Find the </a:t>
            </a:r>
            <a:r>
              <a:rPr lang="en-US">
                <a:solidFill>
                  <a:srgbClr val="FF0000"/>
                </a:solidFill>
              </a:rPr>
              <a:t>conjugate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acid</a:t>
            </a:r>
            <a:r>
              <a:rPr lang="en-US"/>
              <a:t>:</a:t>
            </a:r>
            <a:endParaRPr/>
          </a:p>
        </p:txBody>
      </p:sp>
      <p:sp>
        <p:nvSpPr>
          <p:cNvPr id="168" name="Google Shape;168;g244f46875aa_0_7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NH</a:t>
            </a:r>
            <a:r>
              <a:rPr baseline="-25000" lang="en-US"/>
              <a:t>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HS</a:t>
            </a:r>
            <a:r>
              <a:rPr baseline="30000" lang="en-US"/>
              <a:t>-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HSO</a:t>
            </a:r>
            <a:r>
              <a:rPr baseline="-25000" lang="en-US"/>
              <a:t>4</a:t>
            </a:r>
            <a:r>
              <a:rPr baseline="30000" lang="en-US"/>
              <a:t>-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</a:t>
            </a:r>
            <a:r>
              <a:rPr baseline="-25000" lang="en-US"/>
              <a:t>2</a:t>
            </a:r>
            <a:r>
              <a:rPr lang="en-US"/>
              <a:t>PO</a:t>
            </a:r>
            <a:r>
              <a:rPr baseline="-25000" lang="en-US"/>
              <a:t>4</a:t>
            </a:r>
            <a:r>
              <a:rPr baseline="30000" lang="en-US"/>
              <a:t>-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30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Bases</a:t>
            </a:r>
            <a:r>
              <a:rPr lang="en-US"/>
              <a:t> gain H+ to become a </a:t>
            </a:r>
            <a:r>
              <a:rPr lang="en-US">
                <a:solidFill>
                  <a:srgbClr val="FF0000"/>
                </a:solidFill>
              </a:rPr>
              <a:t>conjugate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acid</a:t>
            </a:r>
            <a:r>
              <a:rPr lang="en-US"/>
              <a:t>!</a:t>
            </a:r>
            <a:endParaRPr/>
          </a:p>
        </p:txBody>
      </p:sp>
      <p:sp>
        <p:nvSpPr>
          <p:cNvPr id="169" name="Google Shape;169;g244f46875aa_0_77"/>
          <p:cNvSpPr txBox="1"/>
          <p:nvPr/>
        </p:nvSpPr>
        <p:spPr>
          <a:xfrm>
            <a:off x="2129778" y="1802441"/>
            <a:ext cx="236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="0" baseline="-2500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baseline="3000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44f46875aa_0_77"/>
          <p:cNvSpPr txBox="1"/>
          <p:nvPr/>
        </p:nvSpPr>
        <p:spPr>
          <a:xfrm>
            <a:off x="2129778" y="2259183"/>
            <a:ext cx="236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baseline="-2500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baseline="3000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44f46875aa_0_77"/>
          <p:cNvSpPr txBox="1"/>
          <p:nvPr/>
        </p:nvSpPr>
        <p:spPr>
          <a:xfrm>
            <a:off x="2129778" y="2726248"/>
            <a:ext cx="236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baseline="-2500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b="0" baseline="-2500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44f46875aa_0_77"/>
          <p:cNvSpPr txBox="1"/>
          <p:nvPr/>
        </p:nvSpPr>
        <p:spPr>
          <a:xfrm>
            <a:off x="2080093" y="3211097"/>
            <a:ext cx="236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baseline="-2500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b="0" baseline="-2500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baseline="3000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onjugation cartoon" id="173" name="Google Shape;173;g244f46875aa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1686" y="1802441"/>
            <a:ext cx="4762500" cy="353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1"/>
          <p:cNvSpPr txBox="1"/>
          <p:nvPr>
            <p:ph type="title"/>
          </p:nvPr>
        </p:nvSpPr>
        <p:spPr>
          <a:xfrm>
            <a:off x="2514600" y="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Review Buffers</a:t>
            </a:r>
            <a:endParaRPr/>
          </a:p>
        </p:txBody>
      </p:sp>
      <p:sp>
        <p:nvSpPr>
          <p:cNvPr id="961" name="Google Shape;961;p31"/>
          <p:cNvSpPr txBox="1"/>
          <p:nvPr>
            <p:ph idx="1" type="body"/>
          </p:nvPr>
        </p:nvSpPr>
        <p:spPr>
          <a:xfrm>
            <a:off x="536027" y="990600"/>
            <a:ext cx="11114689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Consider the reaction:	CH</a:t>
            </a:r>
            <a:r>
              <a:rPr baseline="-25000" lang="en-US" sz="2800"/>
              <a:t>3</a:t>
            </a:r>
            <a:r>
              <a:rPr lang="en-US" sz="2800"/>
              <a:t>COOH 🡪 CH</a:t>
            </a:r>
            <a:r>
              <a:rPr baseline="-25000" lang="en-US" sz="2800"/>
              <a:t>3</a:t>
            </a:r>
            <a:r>
              <a:rPr lang="en-US" sz="2800"/>
              <a:t>COO</a:t>
            </a:r>
            <a:r>
              <a:rPr baseline="30000" lang="en-US" sz="2800"/>
              <a:t>-</a:t>
            </a:r>
            <a:r>
              <a:rPr lang="en-US" sz="2800"/>
              <a:t> + H</a:t>
            </a:r>
            <a:r>
              <a:rPr baseline="30000" lang="en-US" sz="2800"/>
              <a:t>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CH</a:t>
            </a:r>
            <a:r>
              <a:rPr baseline="-25000" lang="en-US" sz="2800"/>
              <a:t>3</a:t>
            </a:r>
            <a:r>
              <a:rPr lang="en-US" sz="2800"/>
              <a:t>COONa is a ______ salt. It ionizes into _______ and ________.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Adding sodium acetate to the reaction above will shift the reaction to the _______, and will __________ the ionization of the acid.</a:t>
            </a:r>
            <a:endParaRPr/>
          </a:p>
        </p:txBody>
      </p:sp>
      <p:sp>
        <p:nvSpPr>
          <p:cNvPr id="962" name="Google Shape;962;p31"/>
          <p:cNvSpPr txBox="1"/>
          <p:nvPr/>
        </p:nvSpPr>
        <p:spPr>
          <a:xfrm>
            <a:off x="2896914" y="1982789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31"/>
          <p:cNvSpPr txBox="1"/>
          <p:nvPr/>
        </p:nvSpPr>
        <p:spPr>
          <a:xfrm>
            <a:off x="6934200" y="1982788"/>
            <a:ext cx="9144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Na+</a:t>
            </a:r>
            <a:endParaRPr/>
          </a:p>
        </p:txBody>
      </p:sp>
      <p:sp>
        <p:nvSpPr>
          <p:cNvPr id="964" name="Google Shape;964;p31"/>
          <p:cNvSpPr txBox="1"/>
          <p:nvPr/>
        </p:nvSpPr>
        <p:spPr>
          <a:xfrm>
            <a:off x="8568559" y="1982789"/>
            <a:ext cx="1676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COO-</a:t>
            </a:r>
            <a:endParaRPr/>
          </a:p>
        </p:txBody>
      </p:sp>
      <p:sp>
        <p:nvSpPr>
          <p:cNvPr id="965" name="Google Shape;965;p31"/>
          <p:cNvSpPr txBox="1"/>
          <p:nvPr/>
        </p:nvSpPr>
        <p:spPr>
          <a:xfrm>
            <a:off x="974834" y="3924300"/>
            <a:ext cx="9144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endParaRPr/>
          </a:p>
        </p:txBody>
      </p:sp>
      <p:sp>
        <p:nvSpPr>
          <p:cNvPr id="966" name="Google Shape;966;p31"/>
          <p:cNvSpPr txBox="1"/>
          <p:nvPr/>
        </p:nvSpPr>
        <p:spPr>
          <a:xfrm>
            <a:off x="3430314" y="3924299"/>
            <a:ext cx="1524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decrease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2"/>
          <p:cNvSpPr txBox="1"/>
          <p:nvPr>
            <p:ph type="title"/>
          </p:nvPr>
        </p:nvSpPr>
        <p:spPr>
          <a:xfrm>
            <a:off x="2514600" y="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Review Buffers</a:t>
            </a:r>
            <a:endParaRPr/>
          </a:p>
        </p:txBody>
      </p:sp>
      <p:sp>
        <p:nvSpPr>
          <p:cNvPr id="972" name="Google Shape;972;p32"/>
          <p:cNvSpPr txBox="1"/>
          <p:nvPr>
            <p:ph idx="1" type="body"/>
          </p:nvPr>
        </p:nvSpPr>
        <p:spPr>
          <a:xfrm>
            <a:off x="898634" y="1403130"/>
            <a:ext cx="10720552" cy="5454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A buffer resists changes in pH since it contains both acidic and basic species.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If OH- is added, it reacts with the _____ part of the buffer.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If H+ is added, it reacts with the _____ part of the buffer.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The acidic and basic species in the buffer cannot consume each other in a _________ reaction, or it won’t work.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This is why the buffer must have ___ acids and ___ bases.</a:t>
            </a:r>
            <a:endParaRPr/>
          </a:p>
        </p:txBody>
      </p:sp>
      <p:sp>
        <p:nvSpPr>
          <p:cNvPr id="973" name="Google Shape;973;p32"/>
          <p:cNvSpPr txBox="1"/>
          <p:nvPr/>
        </p:nvSpPr>
        <p:spPr>
          <a:xfrm>
            <a:off x="6532563" y="2114552"/>
            <a:ext cx="1143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acidic</a:t>
            </a:r>
            <a:endParaRPr/>
          </a:p>
        </p:txBody>
      </p:sp>
      <p:sp>
        <p:nvSpPr>
          <p:cNvPr id="974" name="Google Shape;974;p32"/>
          <p:cNvSpPr txBox="1"/>
          <p:nvPr/>
        </p:nvSpPr>
        <p:spPr>
          <a:xfrm>
            <a:off x="6324600" y="2603610"/>
            <a:ext cx="9144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endParaRPr/>
          </a:p>
        </p:txBody>
      </p:sp>
      <p:sp>
        <p:nvSpPr>
          <p:cNvPr id="975" name="Google Shape;975;p32"/>
          <p:cNvSpPr txBox="1"/>
          <p:nvPr/>
        </p:nvSpPr>
        <p:spPr>
          <a:xfrm>
            <a:off x="1255987" y="3505940"/>
            <a:ext cx="20574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neutralization</a:t>
            </a:r>
            <a:endParaRPr/>
          </a:p>
        </p:txBody>
      </p:sp>
      <p:sp>
        <p:nvSpPr>
          <p:cNvPr id="976" name="Google Shape;976;p32"/>
          <p:cNvSpPr txBox="1"/>
          <p:nvPr/>
        </p:nvSpPr>
        <p:spPr>
          <a:xfrm>
            <a:off x="7675563" y="4549830"/>
            <a:ext cx="9144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weak</a:t>
            </a:r>
            <a:endParaRPr/>
          </a:p>
        </p:txBody>
      </p:sp>
      <p:sp>
        <p:nvSpPr>
          <p:cNvPr id="977" name="Google Shape;977;p32"/>
          <p:cNvSpPr txBox="1"/>
          <p:nvPr/>
        </p:nvSpPr>
        <p:spPr>
          <a:xfrm>
            <a:off x="5618163" y="4549830"/>
            <a:ext cx="9144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weak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3"/>
          <p:cNvSpPr txBox="1"/>
          <p:nvPr>
            <p:ph type="title"/>
          </p:nvPr>
        </p:nvSpPr>
        <p:spPr>
          <a:xfrm>
            <a:off x="892629" y="323456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Question of the Video:</a:t>
            </a:r>
            <a:br>
              <a:rPr lang="en-US"/>
            </a:br>
            <a:r>
              <a:rPr b="0" lang="en-US"/>
              <a:t>What chemical property do these household products have in common?</a:t>
            </a:r>
            <a:endParaRPr b="0"/>
          </a:p>
        </p:txBody>
      </p:sp>
      <p:pic>
        <p:nvPicPr>
          <p:cNvPr descr="Image result for shampoo" id="983" name="Google Shape;9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272" y="2181625"/>
            <a:ext cx="2649185" cy="2649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tion" id="984" name="Google Shape;98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3853" y="1752600"/>
            <a:ext cx="2624755" cy="3567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ntact lens solution" id="985" name="Google Shape;98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3224" y="1752600"/>
            <a:ext cx="2873862" cy="2509570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33"/>
          <p:cNvSpPr txBox="1"/>
          <p:nvPr/>
        </p:nvSpPr>
        <p:spPr>
          <a:xfrm>
            <a:off x="1117272" y="4830810"/>
            <a:ext cx="41365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Sodium citrate and citric acid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33"/>
          <p:cNvSpPr txBox="1"/>
          <p:nvPr/>
        </p:nvSpPr>
        <p:spPr>
          <a:xfrm>
            <a:off x="8708539" y="5421854"/>
            <a:ext cx="41365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Sodium citrate and citric acid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33"/>
          <p:cNvSpPr txBox="1"/>
          <p:nvPr/>
        </p:nvSpPr>
        <p:spPr>
          <a:xfrm>
            <a:off x="4789681" y="4363648"/>
            <a:ext cx="41365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Sodium borate and boric acid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34"/>
          <p:cNvSpPr txBox="1"/>
          <p:nvPr>
            <p:ph type="title"/>
          </p:nvPr>
        </p:nvSpPr>
        <p:spPr>
          <a:xfrm>
            <a:off x="2362200" y="22860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TO:</a:t>
            </a:r>
            <a:endParaRPr/>
          </a:p>
        </p:txBody>
      </p:sp>
      <p:sp>
        <p:nvSpPr>
          <p:cNvPr id="994" name="Google Shape;994;p34"/>
          <p:cNvSpPr txBox="1"/>
          <p:nvPr>
            <p:ph idx="1" type="body"/>
          </p:nvPr>
        </p:nvSpPr>
        <p:spPr>
          <a:xfrm>
            <a:off x="2682694" y="13716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and explain buffer systems.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of a buffer. 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pic>
        <p:nvPicPr>
          <p:cNvPr descr="Image result for check for understanding" id="995" name="Google Shape;995;p34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542828" y="2324209"/>
            <a:ext cx="3278433" cy="3414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996" name="Google Shape;99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4715" y="2579084"/>
            <a:ext cx="2943764" cy="290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Weak Acid/Base Titrations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009" name="Google Shape;1009;p36"/>
          <p:cNvSpPr txBox="1"/>
          <p:nvPr>
            <p:ph idx="1" type="body"/>
          </p:nvPr>
        </p:nvSpPr>
        <p:spPr>
          <a:xfrm>
            <a:off x="1695451" y="1600201"/>
            <a:ext cx="878919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weak acids and weak bases.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pH from ion concentrations.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of a buffer system.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Read and describe a weak acid or weak base titration curve.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during a weak acid or weak base titration.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and explain the significance of the half titration point.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1015" name="Google Shape;1015;p37"/>
          <p:cNvSpPr txBox="1"/>
          <p:nvPr>
            <p:ph idx="1" type="body"/>
          </p:nvPr>
        </p:nvSpPr>
        <p:spPr>
          <a:xfrm>
            <a:off x="1447800" y="1825625"/>
            <a:ext cx="551905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is the concentration of ammonia in Windex if 24.54mL of 1.20M HCl is needed to titrate 10.00mL of the cleaner?</a:t>
            </a:r>
            <a:endParaRPr/>
          </a:p>
        </p:txBody>
      </p:sp>
      <p:pic>
        <p:nvPicPr>
          <p:cNvPr descr="Image result for windex" id="1016" name="Google Shape;101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1656" y="1825625"/>
            <a:ext cx="3113315" cy="3113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38"/>
          <p:cNvSpPr txBox="1"/>
          <p:nvPr>
            <p:ph type="title"/>
          </p:nvPr>
        </p:nvSpPr>
        <p:spPr>
          <a:xfrm>
            <a:off x="2514600" y="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THINK:</a:t>
            </a:r>
            <a:endParaRPr/>
          </a:p>
        </p:txBody>
      </p:sp>
      <p:sp>
        <p:nvSpPr>
          <p:cNvPr id="1022" name="Google Shape;1022;p38"/>
          <p:cNvSpPr txBox="1"/>
          <p:nvPr>
            <p:ph idx="1" type="body"/>
          </p:nvPr>
        </p:nvSpPr>
        <p:spPr>
          <a:xfrm>
            <a:off x="1308538" y="1143000"/>
            <a:ext cx="10042634" cy="5470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How would a titration of a strong base with a strong acid differ from weak acid/ strong base? How are they similar?  </a:t>
            </a:r>
            <a:endParaRPr/>
          </a:p>
        </p:txBody>
      </p:sp>
      <p:pic>
        <p:nvPicPr>
          <p:cNvPr descr="Image result for titration funny" id="1023" name="Google Shape;1023;p38"/>
          <p:cNvPicPr preferRelativeResize="0"/>
          <p:nvPr/>
        </p:nvPicPr>
        <p:blipFill rotWithShape="1">
          <a:blip r:embed="rId3">
            <a:alphaModFix/>
          </a:blip>
          <a:srcRect b="6366" l="0" r="0" t="0"/>
          <a:stretch/>
        </p:blipFill>
        <p:spPr>
          <a:xfrm>
            <a:off x="3892002" y="1974631"/>
            <a:ext cx="4381500" cy="4173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39"/>
          <p:cNvSpPr txBox="1"/>
          <p:nvPr>
            <p:ph type="title"/>
          </p:nvPr>
        </p:nvSpPr>
        <p:spPr>
          <a:xfrm>
            <a:off x="1056289" y="0"/>
            <a:ext cx="1026335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Titration of a Weak Acid with a Strong Base</a:t>
            </a:r>
            <a:endParaRPr/>
          </a:p>
        </p:txBody>
      </p:sp>
      <p:sp>
        <p:nvSpPr>
          <p:cNvPr id="1030" name="Google Shape;1030;p39"/>
          <p:cNvSpPr txBox="1"/>
          <p:nvPr>
            <p:ph idx="1" type="body"/>
          </p:nvPr>
        </p:nvSpPr>
        <p:spPr>
          <a:xfrm>
            <a:off x="772510" y="1595438"/>
            <a:ext cx="5301265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Now, the conjugate base of the acid affects the pH when it is formed. It creates a buffer!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The pH at the equivalence point will be &gt;7.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weak acid’s titration curve starts at a higher pH and has a slight bump.</a:t>
            </a:r>
            <a:endParaRPr/>
          </a:p>
        </p:txBody>
      </p:sp>
      <p:pic>
        <p:nvPicPr>
          <p:cNvPr descr="wa and sa.gif" id="1031" name="Google Shape;1031;p3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6110" y="1152525"/>
            <a:ext cx="3926490" cy="450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40"/>
          <p:cNvSpPr txBox="1"/>
          <p:nvPr>
            <p:ph type="title"/>
          </p:nvPr>
        </p:nvSpPr>
        <p:spPr>
          <a:xfrm>
            <a:off x="993228" y="0"/>
            <a:ext cx="10310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Titration of a Weak Base with a Strong Acid</a:t>
            </a:r>
            <a:endParaRPr/>
          </a:p>
        </p:txBody>
      </p:sp>
      <p:sp>
        <p:nvSpPr>
          <p:cNvPr id="1038" name="Google Shape;1038;p40"/>
          <p:cNvSpPr txBox="1"/>
          <p:nvPr>
            <p:ph idx="1" type="body"/>
          </p:nvPr>
        </p:nvSpPr>
        <p:spPr>
          <a:xfrm>
            <a:off x="599090" y="1371600"/>
            <a:ext cx="553501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Again, the conjugate acid affects the pH at the beginning of the reaction due to the formation of a buffer.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The pH at the equivalence point in these titrations is &lt; 7.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pH starts very high with a base and should have a slight bump.</a:t>
            </a:r>
            <a:endParaRPr/>
          </a:p>
        </p:txBody>
      </p:sp>
      <p:pic>
        <p:nvPicPr>
          <p:cNvPr descr="17_12" id="1039" name="Google Shape;1039;p4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2103" y="1371600"/>
            <a:ext cx="3609647" cy="4125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f46875aa_0_8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Find the </a:t>
            </a:r>
            <a:r>
              <a:rPr lang="en-US">
                <a:solidFill>
                  <a:schemeClr val="accent1"/>
                </a:solidFill>
              </a:rPr>
              <a:t>conjugate base</a:t>
            </a:r>
            <a:endParaRPr/>
          </a:p>
        </p:txBody>
      </p:sp>
      <p:sp>
        <p:nvSpPr>
          <p:cNvPr id="179" name="Google Shape;179;g244f46875aa_0_8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HClO</a:t>
            </a:r>
            <a:r>
              <a:rPr baseline="-25000" lang="en-US"/>
              <a:t>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HCl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</a:t>
            </a:r>
            <a:r>
              <a:rPr baseline="-25000" lang="en-US"/>
              <a:t>2</a:t>
            </a:r>
            <a:r>
              <a:rPr lang="en-US"/>
              <a:t>SO</a:t>
            </a:r>
            <a:r>
              <a:rPr baseline="-25000" lang="en-US"/>
              <a:t>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PO</a:t>
            </a:r>
            <a:r>
              <a:rPr baseline="-25000" lang="en-US"/>
              <a:t>4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Acids</a:t>
            </a:r>
            <a:r>
              <a:rPr lang="en-US"/>
              <a:t> lose H+ to become a </a:t>
            </a:r>
            <a:r>
              <a:rPr lang="en-US">
                <a:solidFill>
                  <a:schemeClr val="accent1"/>
                </a:solidFill>
              </a:rPr>
              <a:t>conjugate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base</a:t>
            </a:r>
            <a:r>
              <a:rPr lang="en-US"/>
              <a:t>!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/>
          </a:p>
        </p:txBody>
      </p:sp>
      <p:sp>
        <p:nvSpPr>
          <p:cNvPr id="180" name="Google Shape;180;g244f46875aa_0_87"/>
          <p:cNvSpPr txBox="1"/>
          <p:nvPr/>
        </p:nvSpPr>
        <p:spPr>
          <a:xfrm>
            <a:off x="2287195" y="1825625"/>
            <a:ext cx="236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ClO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44f46875aa_0_87"/>
          <p:cNvSpPr txBox="1"/>
          <p:nvPr/>
        </p:nvSpPr>
        <p:spPr>
          <a:xfrm>
            <a:off x="2287195" y="2287290"/>
            <a:ext cx="236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44f46875aa_0_87"/>
          <p:cNvSpPr txBox="1"/>
          <p:nvPr/>
        </p:nvSpPr>
        <p:spPr>
          <a:xfrm>
            <a:off x="2287195" y="2765246"/>
            <a:ext cx="236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HSO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44f46875aa_0_87"/>
          <p:cNvSpPr txBox="1"/>
          <p:nvPr/>
        </p:nvSpPr>
        <p:spPr>
          <a:xfrm>
            <a:off x="2287195" y="3300650"/>
            <a:ext cx="236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g244f46875aa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2214" y="1690688"/>
            <a:ext cx="4151586" cy="3113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1"/>
          <p:cNvSpPr txBox="1"/>
          <p:nvPr>
            <p:ph type="title"/>
          </p:nvPr>
        </p:nvSpPr>
        <p:spPr>
          <a:xfrm>
            <a:off x="24384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Titrations of Polyprotic Acids</a:t>
            </a:r>
            <a:endParaRPr/>
          </a:p>
        </p:txBody>
      </p:sp>
      <p:pic>
        <p:nvPicPr>
          <p:cNvPr descr="17_13" id="1046" name="Google Shape;1046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999" l="0" r="0" t="0"/>
          <a:stretch/>
        </p:blipFill>
        <p:spPr>
          <a:xfrm>
            <a:off x="2590800" y="914400"/>
            <a:ext cx="4419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41"/>
          <p:cNvSpPr txBox="1"/>
          <p:nvPr>
            <p:ph idx="2" type="body"/>
          </p:nvPr>
        </p:nvSpPr>
        <p:spPr>
          <a:xfrm>
            <a:off x="7162800" y="2063750"/>
            <a:ext cx="3124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8925" lvl="0" marL="3476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In these cases there is an equivalence point for each dissociation.</a:t>
            </a:r>
            <a:endParaRPr/>
          </a:p>
        </p:txBody>
      </p:sp>
      <p:sp>
        <p:nvSpPr>
          <p:cNvPr id="1048" name="Google Shape;1048;p41"/>
          <p:cNvSpPr/>
          <p:nvPr/>
        </p:nvSpPr>
        <p:spPr>
          <a:xfrm>
            <a:off x="6400800" y="2057400"/>
            <a:ext cx="457200" cy="381000"/>
          </a:xfrm>
          <a:prstGeom prst="ellipse">
            <a:avLst/>
          </a:prstGeom>
          <a:solidFill>
            <a:srgbClr val="FFFF00">
              <a:alpha val="38823"/>
            </a:srgbClr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41"/>
          <p:cNvSpPr/>
          <p:nvPr/>
        </p:nvSpPr>
        <p:spPr>
          <a:xfrm>
            <a:off x="4648200" y="4419600"/>
            <a:ext cx="457200" cy="381000"/>
          </a:xfrm>
          <a:prstGeom prst="ellipse">
            <a:avLst/>
          </a:prstGeom>
          <a:solidFill>
            <a:srgbClr val="FFFF00">
              <a:alpha val="38823"/>
            </a:srgbClr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42"/>
          <p:cNvSpPr txBox="1"/>
          <p:nvPr>
            <p:ph type="title"/>
          </p:nvPr>
        </p:nvSpPr>
        <p:spPr>
          <a:xfrm>
            <a:off x="2514600" y="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Weak Acid or Base Titration</a:t>
            </a:r>
            <a:endParaRPr/>
          </a:p>
        </p:txBody>
      </p:sp>
      <p:sp>
        <p:nvSpPr>
          <p:cNvPr id="1055" name="Google Shape;1055;p42"/>
          <p:cNvSpPr txBox="1"/>
          <p:nvPr>
            <p:ph idx="1" type="body"/>
          </p:nvPr>
        </p:nvSpPr>
        <p:spPr>
          <a:xfrm>
            <a:off x="614855" y="1143000"/>
            <a:ext cx="10862442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032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/>
              <a:t>Steps: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Write the reaction. </a:t>
            </a:r>
            <a:r>
              <a:rPr lang="en-US">
                <a:solidFill>
                  <a:schemeClr val="accent1"/>
                </a:solidFill>
              </a:rPr>
              <a:t>Double arrow if one species is weak. 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Start and ICE, with initial values in</a:t>
            </a:r>
            <a:r>
              <a:rPr b="1" lang="en-US"/>
              <a:t> </a:t>
            </a:r>
            <a:r>
              <a:rPr lang="en-US">
                <a:solidFill>
                  <a:schemeClr val="accent1"/>
                </a:solidFill>
              </a:rPr>
              <a:t>moles. 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Determine changes in mole ratios: </a:t>
            </a:r>
            <a:r>
              <a:rPr lang="en-US">
                <a:solidFill>
                  <a:schemeClr val="accent1"/>
                </a:solidFill>
              </a:rPr>
              <a:t>the x value will be equal to the lowest initial value. 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Determine equilibrium values by subtraction and addition. 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If a strong acid or strong base is left over, divide the left over by the </a:t>
            </a:r>
            <a:r>
              <a:rPr b="1" lang="en-US">
                <a:solidFill>
                  <a:schemeClr val="accent1"/>
                </a:solidFill>
              </a:rPr>
              <a:t>TOTAL</a:t>
            </a:r>
            <a:r>
              <a:rPr b="1" lang="en-US"/>
              <a:t> </a:t>
            </a:r>
            <a:r>
              <a:rPr b="1" lang="en-US">
                <a:solidFill>
                  <a:schemeClr val="accent1"/>
                </a:solidFill>
              </a:rPr>
              <a:t>VOLUME</a:t>
            </a:r>
            <a:r>
              <a:rPr b="1" lang="en-US"/>
              <a:t> </a:t>
            </a:r>
            <a:r>
              <a:rPr lang="en-US"/>
              <a:t>used. 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Calculate pH.            (-log[H</a:t>
            </a:r>
            <a:r>
              <a:rPr baseline="30000" lang="en-US"/>
              <a:t>+</a:t>
            </a:r>
            <a:r>
              <a:rPr lang="en-US"/>
              <a:t>])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AutoNum type="arabicPeriod"/>
            </a:pPr>
            <a:r>
              <a:rPr lang="en-US">
                <a:solidFill>
                  <a:schemeClr val="accent1"/>
                </a:solidFill>
              </a:rPr>
              <a:t>If a weak acid or base is left over, calculate the pH using Ka or Hasselbach.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43"/>
          <p:cNvSpPr txBox="1"/>
          <p:nvPr>
            <p:ph type="title"/>
          </p:nvPr>
        </p:nvSpPr>
        <p:spPr>
          <a:xfrm>
            <a:off x="583323" y="0"/>
            <a:ext cx="1119351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Weak Acid with Strong Base before Equivalence</a:t>
            </a:r>
            <a:endParaRPr/>
          </a:p>
        </p:txBody>
      </p:sp>
      <p:sp>
        <p:nvSpPr>
          <p:cNvPr id="1061" name="Google Shape;1061;p43"/>
          <p:cNvSpPr txBox="1"/>
          <p:nvPr>
            <p:ph idx="1" type="body"/>
          </p:nvPr>
        </p:nvSpPr>
        <p:spPr>
          <a:xfrm>
            <a:off x="788276" y="1447800"/>
            <a:ext cx="1083091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09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Calculate the pH when 25.0mL of 0.10M acetic acid (Ka=1.8x10</a:t>
            </a:r>
            <a:r>
              <a:rPr baseline="30000" lang="en-US">
                <a:solidFill>
                  <a:srgbClr val="FF0000"/>
                </a:solidFill>
              </a:rPr>
              <a:t>-5</a:t>
            </a:r>
            <a:r>
              <a:rPr lang="en-US">
                <a:solidFill>
                  <a:srgbClr val="FF0000"/>
                </a:solidFill>
              </a:rPr>
              <a:t>) is titrated with 10.0mL of 0.10M NaOH.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HC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-25000" lang="en-US"/>
              <a:t>2</a:t>
            </a:r>
            <a:r>
              <a:rPr lang="en-US"/>
              <a:t> +      NaOH 🡪 	NaC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-25000" lang="en-US"/>
              <a:t>2</a:t>
            </a:r>
            <a:r>
              <a:rPr lang="en-US"/>
              <a:t>    + 	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	.0025		.001	  	  0		   0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	-.001		-.001		+.001		+.001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	.0015		    0		.001		.001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Weak acid and non-neutral salt left over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You can solve the acid’s Ka expression using ice box:</a:t>
            </a:r>
            <a:endParaRPr/>
          </a:p>
          <a:p>
            <a:pPr indent="-361950" lvl="1" marL="869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/>
          </a:p>
          <a:p>
            <a:pPr indent="-361950" lvl="1" marL="869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/>
          </a:p>
          <a:p>
            <a:pPr indent="-361950" lvl="1" marL="869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44"/>
          <p:cNvSpPr txBox="1"/>
          <p:nvPr>
            <p:ph idx="1" type="body"/>
          </p:nvPr>
        </p:nvSpPr>
        <p:spPr>
          <a:xfrm>
            <a:off x="1513490" y="457200"/>
            <a:ext cx="9648496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09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 HC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-25000" lang="en-US"/>
              <a:t>2</a:t>
            </a:r>
            <a:r>
              <a:rPr lang="en-US"/>
              <a:t>         +         NaOH      🡪    NaC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-25000" lang="en-US"/>
              <a:t>2</a:t>
            </a:r>
            <a:r>
              <a:rPr lang="en-US"/>
              <a:t>    +     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	.0025		.001	  	  0		   0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	-.001		-.001		+.001               +.001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	.0015		    0		.001		.001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Ka=[H</a:t>
            </a:r>
            <a:r>
              <a:rPr baseline="30000" lang="en-US"/>
              <a:t>+</a:t>
            </a:r>
            <a:r>
              <a:rPr lang="en-US"/>
              <a:t>][C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-25000" lang="en-US"/>
              <a:t>2</a:t>
            </a:r>
            <a:r>
              <a:rPr baseline="30000" lang="en-US"/>
              <a:t>-</a:t>
            </a:r>
            <a:r>
              <a:rPr lang="en-US"/>
              <a:t>]/[HC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-25000" lang="en-US"/>
              <a:t>2</a:t>
            </a:r>
            <a:r>
              <a:rPr lang="en-US"/>
              <a:t>]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1.8x10</a:t>
            </a:r>
            <a:r>
              <a:rPr baseline="30000" lang="en-US"/>
              <a:t>-5 </a:t>
            </a:r>
            <a:r>
              <a:rPr lang="en-US"/>
              <a:t>= [x][.001]/[.0015]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X= H</a:t>
            </a:r>
            <a:r>
              <a:rPr baseline="30000" lang="en-US"/>
              <a:t>+</a:t>
            </a:r>
            <a:r>
              <a:rPr lang="en-US"/>
              <a:t> = 2.7x10</a:t>
            </a:r>
            <a:r>
              <a:rPr baseline="30000" lang="en-US"/>
              <a:t>-5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pH = -log(2.7x10</a:t>
            </a:r>
            <a:r>
              <a:rPr baseline="30000" lang="en-US"/>
              <a:t>-5</a:t>
            </a:r>
            <a:r>
              <a:rPr lang="en-US"/>
              <a:t>) = </a:t>
            </a:r>
            <a:r>
              <a:rPr lang="en-US">
                <a:solidFill>
                  <a:srgbClr val="FF0000"/>
                </a:solidFill>
              </a:rPr>
              <a:t>4.57  </a:t>
            </a:r>
            <a:r>
              <a:rPr lang="en-US"/>
              <a:t>(higher than SA/SB titration)</a:t>
            </a:r>
            <a:endParaRPr>
              <a:solidFill>
                <a:srgbClr val="FF0000"/>
              </a:solidFill>
            </a:endParaRPr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</a:rPr>
              <a:t>*Or hasselbach: pH = pKa + Log (S/A) 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</a:rPr>
              <a:t>			pH = -log(1.8x10</a:t>
            </a:r>
            <a:r>
              <a:rPr baseline="30000" lang="en-US">
                <a:solidFill>
                  <a:srgbClr val="00B0F0"/>
                </a:solidFill>
              </a:rPr>
              <a:t>-5</a:t>
            </a:r>
            <a:r>
              <a:rPr lang="en-US">
                <a:solidFill>
                  <a:srgbClr val="00B0F0"/>
                </a:solidFill>
              </a:rPr>
              <a:t>) + log(.001/.0015)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</a:rPr>
              <a:t>			pH = 4.57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cxnSp>
        <p:nvCxnSpPr>
          <p:cNvPr id="1067" name="Google Shape;1067;p44"/>
          <p:cNvCxnSpPr/>
          <p:nvPr/>
        </p:nvCxnSpPr>
        <p:spPr>
          <a:xfrm flipH="1">
            <a:off x="3773213" y="2065283"/>
            <a:ext cx="2359573" cy="127437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45"/>
          <p:cNvSpPr txBox="1"/>
          <p:nvPr>
            <p:ph type="title"/>
          </p:nvPr>
        </p:nvSpPr>
        <p:spPr>
          <a:xfrm>
            <a:off x="819807" y="0"/>
            <a:ext cx="1092550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Weak Acid with Strong Base after Equivalence </a:t>
            </a:r>
            <a:endParaRPr/>
          </a:p>
        </p:txBody>
      </p:sp>
      <p:sp>
        <p:nvSpPr>
          <p:cNvPr id="1073" name="Google Shape;1073;p45"/>
          <p:cNvSpPr txBox="1"/>
          <p:nvPr>
            <p:ph idx="1" type="body"/>
          </p:nvPr>
        </p:nvSpPr>
        <p:spPr>
          <a:xfrm>
            <a:off x="488731" y="1295400"/>
            <a:ext cx="11366938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09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Calculate the pH when 25.0mL of 0.10M acetic acid (Ka=1.8x10</a:t>
            </a:r>
            <a:r>
              <a:rPr baseline="30000" lang="en-US">
                <a:solidFill>
                  <a:srgbClr val="FF0000"/>
                </a:solidFill>
              </a:rPr>
              <a:t>-5</a:t>
            </a:r>
            <a:r>
              <a:rPr lang="en-US">
                <a:solidFill>
                  <a:srgbClr val="FF0000"/>
                </a:solidFill>
              </a:rPr>
              <a:t>) is titrated with 35.0mL of 0.10M NaOH.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HC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-25000" lang="en-US"/>
              <a:t>2</a:t>
            </a:r>
            <a:r>
              <a:rPr lang="en-US"/>
              <a:t> +       NaOH 🡪       NaC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-25000" lang="en-US"/>
              <a:t>2</a:t>
            </a:r>
            <a:r>
              <a:rPr lang="en-US"/>
              <a:t>       +      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	.0025		.0035	  	  0		   0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	-.0025		-.0025		+.0025		+.0025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	    0		.001		.0025		.0025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Strong base left over 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14-[-log(.001/.060)] = </a:t>
            </a:r>
            <a:r>
              <a:rPr lang="en-US">
                <a:solidFill>
                  <a:srgbClr val="FF0000"/>
                </a:solidFill>
              </a:rPr>
              <a:t>12.22</a:t>
            </a:r>
            <a:r>
              <a:rPr lang="en-US"/>
              <a:t> 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                                  (same as SA SB titration)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46"/>
          <p:cNvSpPr txBox="1"/>
          <p:nvPr>
            <p:ph type="title"/>
          </p:nvPr>
        </p:nvSpPr>
        <p:spPr>
          <a:xfrm>
            <a:off x="630621" y="0"/>
            <a:ext cx="1049983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Strong Acid with Weak Base before Equivalence</a:t>
            </a:r>
            <a:endParaRPr/>
          </a:p>
        </p:txBody>
      </p:sp>
      <p:sp>
        <p:nvSpPr>
          <p:cNvPr id="1079" name="Google Shape;1079;p46"/>
          <p:cNvSpPr txBox="1"/>
          <p:nvPr>
            <p:ph idx="1" type="body"/>
          </p:nvPr>
        </p:nvSpPr>
        <p:spPr>
          <a:xfrm>
            <a:off x="851337" y="990600"/>
            <a:ext cx="10941269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09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Calculate the pH when 25.0mL of 0.10M HCl is titrated with (Kb=1.8x10</a:t>
            </a:r>
            <a:r>
              <a:rPr baseline="30000" lang="en-US">
                <a:solidFill>
                  <a:srgbClr val="FF0000"/>
                </a:solidFill>
              </a:rPr>
              <a:t>-5</a:t>
            </a:r>
            <a:r>
              <a:rPr lang="en-US">
                <a:solidFill>
                  <a:srgbClr val="FF0000"/>
                </a:solidFill>
              </a:rPr>
              <a:t>)10.0mL of 0.10M NH</a:t>
            </a:r>
            <a:r>
              <a:rPr baseline="-25000" lang="en-US">
                <a:solidFill>
                  <a:srgbClr val="FF0000"/>
                </a:solidFill>
              </a:rPr>
              <a:t>3.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>
              <a:solidFill>
                <a:srgbClr val="FF0000"/>
              </a:solidFill>
            </a:endParaRPr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HCl     + 	NH</a:t>
            </a:r>
            <a:r>
              <a:rPr baseline="-25000" lang="en-US"/>
              <a:t>3</a:t>
            </a:r>
            <a:r>
              <a:rPr lang="en-US"/>
              <a:t> 🡪 	NH</a:t>
            </a:r>
            <a:r>
              <a:rPr baseline="-25000" lang="en-US"/>
              <a:t>4</a:t>
            </a:r>
            <a:r>
              <a:rPr lang="en-US"/>
              <a:t>Cl     +	 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	.0025		.001	  	  0		   0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	-.001		-.001		+.001		+.001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	.0015		   0		.001		.001</a:t>
            </a:r>
            <a:endParaRPr baseline="-25000"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Strong Acid left over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-log(.0015/.035) = </a:t>
            </a:r>
            <a:r>
              <a:rPr lang="en-US">
                <a:solidFill>
                  <a:srgbClr val="FF0000"/>
                </a:solidFill>
              </a:rPr>
              <a:t>1.37</a:t>
            </a:r>
            <a:r>
              <a:rPr lang="en-US"/>
              <a:t> (same as SA/SB titration)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47"/>
          <p:cNvSpPr txBox="1"/>
          <p:nvPr>
            <p:ph type="title"/>
          </p:nvPr>
        </p:nvSpPr>
        <p:spPr>
          <a:xfrm>
            <a:off x="898634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Strong Acid with Weak Base after Equivalence</a:t>
            </a:r>
            <a:endParaRPr/>
          </a:p>
        </p:txBody>
      </p:sp>
      <p:sp>
        <p:nvSpPr>
          <p:cNvPr id="1085" name="Google Shape;1085;p47"/>
          <p:cNvSpPr txBox="1"/>
          <p:nvPr>
            <p:ph idx="1" type="body"/>
          </p:nvPr>
        </p:nvSpPr>
        <p:spPr>
          <a:xfrm>
            <a:off x="1355834" y="990600"/>
            <a:ext cx="10279118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09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Calculate the pH when 25.0mL of 0.10M HCl is titrated with: (Kb=1.8x10</a:t>
            </a:r>
            <a:r>
              <a:rPr baseline="30000" lang="en-US">
                <a:solidFill>
                  <a:srgbClr val="FF0000"/>
                </a:solidFill>
              </a:rPr>
              <a:t>-5</a:t>
            </a:r>
            <a:r>
              <a:rPr lang="en-US">
                <a:solidFill>
                  <a:srgbClr val="FF0000"/>
                </a:solidFill>
              </a:rPr>
              <a:t>) 35.0mL of 0.10M NH</a:t>
            </a:r>
            <a:r>
              <a:rPr baseline="-25000" lang="en-US">
                <a:solidFill>
                  <a:srgbClr val="FF0000"/>
                </a:solidFill>
              </a:rPr>
              <a:t>3.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>
              <a:solidFill>
                <a:srgbClr val="FF0000"/>
              </a:solidFill>
            </a:endParaRPr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HCl     + 	NH</a:t>
            </a:r>
            <a:r>
              <a:rPr baseline="-25000" lang="en-US"/>
              <a:t>3</a:t>
            </a:r>
            <a:r>
              <a:rPr lang="en-US"/>
              <a:t> 🡪   	NH</a:t>
            </a:r>
            <a:r>
              <a:rPr baseline="-25000" lang="en-US"/>
              <a:t>4</a:t>
            </a:r>
            <a:r>
              <a:rPr lang="en-US"/>
              <a:t>Cl     +	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	.0025		.0035	  	  0		   0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	-.0025		-.0025		+.0025		+.0025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	    0		.001		.0025		.0025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Weak base left over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You can solve Kb for the base using ice box: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48"/>
          <p:cNvSpPr txBox="1"/>
          <p:nvPr>
            <p:ph idx="1" type="body"/>
          </p:nvPr>
        </p:nvSpPr>
        <p:spPr>
          <a:xfrm>
            <a:off x="2222938" y="609600"/>
            <a:ext cx="8445062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09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HCl     + 	NH</a:t>
            </a:r>
            <a:r>
              <a:rPr baseline="-25000" lang="en-US"/>
              <a:t>3</a:t>
            </a:r>
            <a:r>
              <a:rPr lang="en-US"/>
              <a:t> 🡪   	NH</a:t>
            </a:r>
            <a:r>
              <a:rPr baseline="-25000" lang="en-US"/>
              <a:t>4</a:t>
            </a:r>
            <a:r>
              <a:rPr lang="en-US"/>
              <a:t>Cl     +	 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	.0025		.0035	  	  0		   0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	-.0025		-.0025		+.0025		+.0025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	    0		.001		.0025		.0025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Kb=[OH</a:t>
            </a:r>
            <a:r>
              <a:rPr baseline="30000" lang="en-US"/>
              <a:t>-</a:t>
            </a:r>
            <a:r>
              <a:rPr lang="en-US"/>
              <a:t>][NH</a:t>
            </a:r>
            <a:r>
              <a:rPr baseline="-25000" lang="en-US"/>
              <a:t>4</a:t>
            </a:r>
            <a:r>
              <a:rPr baseline="30000" lang="en-US"/>
              <a:t>+</a:t>
            </a:r>
            <a:r>
              <a:rPr lang="en-US"/>
              <a:t>]/[NH</a:t>
            </a:r>
            <a:r>
              <a:rPr baseline="-25000" lang="en-US"/>
              <a:t>3</a:t>
            </a:r>
            <a:r>
              <a:rPr lang="en-US"/>
              <a:t>]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1.8x10</a:t>
            </a:r>
            <a:r>
              <a:rPr baseline="30000" lang="en-US"/>
              <a:t>-5 </a:t>
            </a:r>
            <a:r>
              <a:rPr lang="en-US"/>
              <a:t>= [x][.0025]/[.001]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X= OH</a:t>
            </a:r>
            <a:r>
              <a:rPr baseline="30000" lang="en-US"/>
              <a:t>+</a:t>
            </a:r>
            <a:r>
              <a:rPr lang="en-US"/>
              <a:t> = 7.2x10</a:t>
            </a:r>
            <a:r>
              <a:rPr baseline="30000" lang="en-US"/>
              <a:t>-6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pH = 14-[-log(7.2x10</a:t>
            </a:r>
            <a:r>
              <a:rPr baseline="30000" lang="en-US"/>
              <a:t>-6</a:t>
            </a:r>
            <a:r>
              <a:rPr lang="en-US"/>
              <a:t>)] = </a:t>
            </a:r>
            <a:r>
              <a:rPr lang="en-US">
                <a:solidFill>
                  <a:srgbClr val="FF0000"/>
                </a:solidFill>
              </a:rPr>
              <a:t>8.86 </a:t>
            </a:r>
            <a:r>
              <a:rPr lang="en-US"/>
              <a:t>(lower than SA/SB)</a:t>
            </a:r>
            <a:endParaRPr>
              <a:solidFill>
                <a:srgbClr val="FF0000"/>
              </a:solidFill>
            </a:endParaRPr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</a:rPr>
              <a:t>*Or hasselbach: pOH = pKb + Log (S/B) 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</a:rPr>
              <a:t>			pOH = -log(1.8x10</a:t>
            </a:r>
            <a:r>
              <a:rPr baseline="30000" lang="en-US">
                <a:solidFill>
                  <a:srgbClr val="00B0F0"/>
                </a:solidFill>
              </a:rPr>
              <a:t>-5</a:t>
            </a:r>
            <a:r>
              <a:rPr lang="en-US">
                <a:solidFill>
                  <a:srgbClr val="00B0F0"/>
                </a:solidFill>
              </a:rPr>
              <a:t>) + log(.0025/.001)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</a:rPr>
              <a:t>			pH = 8.86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cxnSp>
        <p:nvCxnSpPr>
          <p:cNvPr id="1091" name="Google Shape;1091;p48"/>
          <p:cNvCxnSpPr/>
          <p:nvPr/>
        </p:nvCxnSpPr>
        <p:spPr>
          <a:xfrm flipH="1">
            <a:off x="4556234" y="2207173"/>
            <a:ext cx="2735317" cy="118241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49"/>
          <p:cNvSpPr txBox="1"/>
          <p:nvPr>
            <p:ph type="title"/>
          </p:nvPr>
        </p:nvSpPr>
        <p:spPr>
          <a:xfrm>
            <a:off x="2514601" y="0"/>
            <a:ext cx="749776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Half Titration Point</a:t>
            </a:r>
            <a:endParaRPr/>
          </a:p>
        </p:txBody>
      </p:sp>
      <p:sp>
        <p:nvSpPr>
          <p:cNvPr id="1097" name="Google Shape;1097;p49"/>
          <p:cNvSpPr txBox="1"/>
          <p:nvPr>
            <p:ph idx="1" type="body"/>
          </p:nvPr>
        </p:nvSpPr>
        <p:spPr>
          <a:xfrm>
            <a:off x="1686910" y="1676400"/>
            <a:ext cx="492979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The half titration point of a weak acid can be found by halving the volume of NaOH needed to obtain neutralization.  At this point the amount of origional acid equals the amount of conjugate base. </a:t>
            </a:r>
            <a:endParaRPr/>
          </a:p>
        </p:txBody>
      </p:sp>
      <p:pic>
        <p:nvPicPr>
          <p:cNvPr descr="wa and sa.gif" id="1098" name="Google Shape;1098;p4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0850" y="1143000"/>
            <a:ext cx="3867150" cy="494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49"/>
          <p:cNvSpPr/>
          <p:nvPr/>
        </p:nvSpPr>
        <p:spPr>
          <a:xfrm>
            <a:off x="8318500" y="3654425"/>
            <a:ext cx="457200" cy="381000"/>
          </a:xfrm>
          <a:prstGeom prst="ellipse">
            <a:avLst/>
          </a:prstGeom>
          <a:solidFill>
            <a:srgbClr val="FFFF00">
              <a:alpha val="38823"/>
            </a:srgbClr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49"/>
          <p:cNvSpPr/>
          <p:nvPr/>
        </p:nvSpPr>
        <p:spPr>
          <a:xfrm>
            <a:off x="9466263" y="2514600"/>
            <a:ext cx="457200" cy="381000"/>
          </a:xfrm>
          <a:prstGeom prst="ellipse">
            <a:avLst/>
          </a:prstGeom>
          <a:solidFill>
            <a:srgbClr val="FFFF00">
              <a:alpha val="38823"/>
            </a:srgbClr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50"/>
          <p:cNvSpPr txBox="1"/>
          <p:nvPr>
            <p:ph type="title"/>
          </p:nvPr>
        </p:nvSpPr>
        <p:spPr>
          <a:xfrm>
            <a:off x="2514601" y="0"/>
            <a:ext cx="749776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Half Titration Point</a:t>
            </a:r>
            <a:endParaRPr/>
          </a:p>
        </p:txBody>
      </p:sp>
      <p:sp>
        <p:nvSpPr>
          <p:cNvPr id="1106" name="Google Shape;1106;p50"/>
          <p:cNvSpPr txBox="1"/>
          <p:nvPr>
            <p:ph idx="1" type="body"/>
          </p:nvPr>
        </p:nvSpPr>
        <p:spPr>
          <a:xfrm>
            <a:off x="1008993" y="1447800"/>
            <a:ext cx="5607707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	     HA  	    H</a:t>
            </a:r>
            <a:r>
              <a:rPr baseline="30000" lang="en-US"/>
              <a:t>+</a:t>
            </a:r>
            <a:r>
              <a:rPr lang="en-US"/>
              <a:t>     +      A</a:t>
            </a:r>
            <a:r>
              <a:rPr baseline="30000" lang="en-US"/>
              <a:t>-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I		M	     0              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C	     -½M	  +½M        +½M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E        ½M            ½M           ½M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Ka=[H</a:t>
            </a:r>
            <a:r>
              <a:rPr baseline="30000" lang="en-US"/>
              <a:t>+</a:t>
            </a:r>
            <a:r>
              <a:rPr lang="en-US"/>
              <a:t>][A</a:t>
            </a:r>
            <a:r>
              <a:rPr baseline="30000" lang="en-US"/>
              <a:t>-</a:t>
            </a:r>
            <a:r>
              <a:rPr lang="en-US"/>
              <a:t>]/[HA]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Ka=[½M][½M]/[½M]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Ka=[½M]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Ka=[H</a:t>
            </a:r>
            <a:r>
              <a:rPr baseline="30000" lang="en-US"/>
              <a:t>+</a:t>
            </a:r>
            <a:r>
              <a:rPr lang="en-US"/>
              <a:t>]</a:t>
            </a:r>
            <a:endParaRPr baseline="30000"/>
          </a:p>
        </p:txBody>
      </p:sp>
      <p:pic>
        <p:nvPicPr>
          <p:cNvPr descr="wa and sa.gif" id="1107" name="Google Shape;1107;p5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0850" y="1143000"/>
            <a:ext cx="3867150" cy="494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50"/>
          <p:cNvSpPr/>
          <p:nvPr/>
        </p:nvSpPr>
        <p:spPr>
          <a:xfrm>
            <a:off x="8153400" y="3643313"/>
            <a:ext cx="457200" cy="381000"/>
          </a:xfrm>
          <a:prstGeom prst="ellipse">
            <a:avLst/>
          </a:prstGeom>
          <a:solidFill>
            <a:srgbClr val="FFFF00">
              <a:alpha val="38823"/>
            </a:srgbClr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50"/>
          <p:cNvSpPr/>
          <p:nvPr/>
        </p:nvSpPr>
        <p:spPr>
          <a:xfrm>
            <a:off x="9448800" y="2514600"/>
            <a:ext cx="457200" cy="381000"/>
          </a:xfrm>
          <a:prstGeom prst="ellipse">
            <a:avLst/>
          </a:prstGeom>
          <a:solidFill>
            <a:srgbClr val="FFFF00">
              <a:alpha val="38823"/>
            </a:srgbClr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0" name="Google Shape;1110;p50"/>
          <p:cNvCxnSpPr/>
          <p:nvPr/>
        </p:nvCxnSpPr>
        <p:spPr>
          <a:xfrm>
            <a:off x="4191000" y="1447800"/>
            <a:ext cx="457200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stealth"/>
            <a:tailEnd len="med" w="med" type="stealth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4f46875aa_0_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Neutralization</a:t>
            </a:r>
            <a:endParaRPr/>
          </a:p>
        </p:txBody>
      </p:sp>
      <p:sp>
        <p:nvSpPr>
          <p:cNvPr id="190" name="Google Shape;190;g244f46875aa_0_97"/>
          <p:cNvSpPr txBox="1"/>
          <p:nvPr>
            <p:ph idx="1" type="body"/>
          </p:nvPr>
        </p:nvSpPr>
        <p:spPr>
          <a:xfrm>
            <a:off x="838200" y="1825625"/>
            <a:ext cx="4679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Acid</a:t>
            </a:r>
            <a:r>
              <a:rPr lang="en-US"/>
              <a:t> +  </a:t>
            </a:r>
            <a:r>
              <a:rPr lang="en-US">
                <a:solidFill>
                  <a:schemeClr val="accent1"/>
                </a:solidFill>
              </a:rPr>
              <a:t>Base</a:t>
            </a:r>
            <a:r>
              <a:rPr lang="en-US"/>
              <a:t>    🡪   Salt   +   Water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HCl</a:t>
            </a:r>
            <a:r>
              <a:rPr lang="en-US"/>
              <a:t>  + </a:t>
            </a:r>
            <a:r>
              <a:rPr lang="en-US">
                <a:solidFill>
                  <a:schemeClr val="accent1"/>
                </a:solidFill>
              </a:rPr>
              <a:t>NaOH</a:t>
            </a:r>
            <a:r>
              <a:rPr lang="en-US"/>
              <a:t>   🡪   NaCl +   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When the substances neutralize, they lose their properties and the pH will equal 7.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HBr</a:t>
            </a:r>
            <a:r>
              <a:rPr lang="en-US"/>
              <a:t> + </a:t>
            </a:r>
            <a:r>
              <a:rPr lang="en-US">
                <a:solidFill>
                  <a:schemeClr val="accent1"/>
                </a:solidFill>
              </a:rPr>
              <a:t>Ba(OH)</a:t>
            </a:r>
            <a:r>
              <a:rPr baseline="-25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🡪 H</a:t>
            </a:r>
            <a:r>
              <a:rPr baseline="-25000" lang="en-US"/>
              <a:t>2</a:t>
            </a:r>
            <a:r>
              <a:rPr lang="en-US"/>
              <a:t>O + BaBr</a:t>
            </a:r>
            <a:r>
              <a:rPr baseline="-25000" lang="en-US"/>
              <a:t>2</a:t>
            </a:r>
            <a:endParaRPr baseline="-25000"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neutralization cartoon" id="191" name="Google Shape;191;g244f46875aa_0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6374" y="1690688"/>
            <a:ext cx="4400659" cy="397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51"/>
          <p:cNvSpPr txBox="1"/>
          <p:nvPr>
            <p:ph type="title"/>
          </p:nvPr>
        </p:nvSpPr>
        <p:spPr>
          <a:xfrm>
            <a:off x="2514601" y="0"/>
            <a:ext cx="749776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Half Titration Point</a:t>
            </a:r>
            <a:endParaRPr/>
          </a:p>
        </p:txBody>
      </p:sp>
      <p:sp>
        <p:nvSpPr>
          <p:cNvPr id="1116" name="Google Shape;1116;p51"/>
          <p:cNvSpPr txBox="1"/>
          <p:nvPr>
            <p:ph idx="1" type="body"/>
          </p:nvPr>
        </p:nvSpPr>
        <p:spPr>
          <a:xfrm>
            <a:off x="378371" y="1600200"/>
            <a:ext cx="6243145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The Ka equals the concentration of H</a:t>
            </a:r>
            <a:r>
              <a:rPr baseline="30000" lang="en-US"/>
              <a:t>+</a:t>
            </a:r>
            <a:r>
              <a:rPr lang="en-US"/>
              <a:t>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>
                <a:solidFill>
                  <a:srgbClr val="FF0000"/>
                </a:solidFill>
              </a:rPr>
              <a:t>You can use a titration curve to determine the Ka of a weak acid (or weak base). </a:t>
            </a:r>
            <a:endParaRPr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The ka can be used to ID the acid.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The acid shown has a pH of 5.00 at the half point. The Ka equals</a:t>
            </a:r>
            <a:endParaRPr/>
          </a:p>
        </p:txBody>
      </p:sp>
      <p:pic>
        <p:nvPicPr>
          <p:cNvPr descr="wa and sa.gif" id="1117" name="Google Shape;1117;p5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0850" y="1143000"/>
            <a:ext cx="3867150" cy="494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51"/>
          <p:cNvSpPr/>
          <p:nvPr/>
        </p:nvSpPr>
        <p:spPr>
          <a:xfrm>
            <a:off x="8243888" y="3660775"/>
            <a:ext cx="457200" cy="381000"/>
          </a:xfrm>
          <a:prstGeom prst="ellipse">
            <a:avLst/>
          </a:prstGeom>
          <a:solidFill>
            <a:srgbClr val="FFFF00">
              <a:alpha val="38823"/>
            </a:srgbClr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51"/>
          <p:cNvSpPr/>
          <p:nvPr/>
        </p:nvSpPr>
        <p:spPr>
          <a:xfrm>
            <a:off x="9448800" y="2362200"/>
            <a:ext cx="457200" cy="381000"/>
          </a:xfrm>
          <a:prstGeom prst="ellipse">
            <a:avLst/>
          </a:prstGeom>
          <a:solidFill>
            <a:srgbClr val="FFFF00">
              <a:alpha val="38823"/>
            </a:srgbClr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51"/>
          <p:cNvSpPr txBox="1"/>
          <p:nvPr/>
        </p:nvSpPr>
        <p:spPr>
          <a:xfrm>
            <a:off x="3265105" y="4960884"/>
            <a:ext cx="1524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1.00x10</a:t>
            </a:r>
            <a:r>
              <a:rPr baseline="30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52"/>
          <p:cNvSpPr txBox="1"/>
          <p:nvPr>
            <p:ph type="title"/>
          </p:nvPr>
        </p:nvSpPr>
        <p:spPr>
          <a:xfrm>
            <a:off x="2514601" y="0"/>
            <a:ext cx="749776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Half Titration Point</a:t>
            </a:r>
            <a:endParaRPr/>
          </a:p>
        </p:txBody>
      </p:sp>
      <p:sp>
        <p:nvSpPr>
          <p:cNvPr id="1126" name="Google Shape;1126;p52"/>
          <p:cNvSpPr txBox="1"/>
          <p:nvPr>
            <p:ph idx="1" type="body"/>
          </p:nvPr>
        </p:nvSpPr>
        <p:spPr>
          <a:xfrm>
            <a:off x="1936750" y="1322388"/>
            <a:ext cx="41021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Just remember, at half titration: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Noto Sans Symbols"/>
              <a:buNone/>
            </a:pPr>
            <a:r>
              <a:rPr lang="en-US" sz="6600">
                <a:solidFill>
                  <a:srgbClr val="FF0000"/>
                </a:solidFill>
              </a:rPr>
              <a:t>pH=pKa</a:t>
            </a:r>
            <a:endParaRPr sz="6600">
              <a:solidFill>
                <a:srgbClr val="FF0000"/>
              </a:solidFill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Derived also from Hasselback: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b="1" lang="en-US">
                <a:solidFill>
                  <a:srgbClr val="FF0000"/>
                </a:solidFill>
              </a:rPr>
              <a:t>pH=pKa + log (S/A) </a:t>
            </a:r>
            <a:r>
              <a:rPr lang="en-US"/>
              <a:t>where S=A</a:t>
            </a:r>
            <a:endParaRPr/>
          </a:p>
        </p:txBody>
      </p:sp>
      <p:pic>
        <p:nvPicPr>
          <p:cNvPr descr="wa and sa.gif" id="1127" name="Google Shape;1127;p5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0850" y="1143000"/>
            <a:ext cx="3867150" cy="494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52"/>
          <p:cNvSpPr/>
          <p:nvPr/>
        </p:nvSpPr>
        <p:spPr>
          <a:xfrm>
            <a:off x="8126413" y="3646488"/>
            <a:ext cx="457200" cy="381000"/>
          </a:xfrm>
          <a:prstGeom prst="ellipse">
            <a:avLst/>
          </a:prstGeom>
          <a:solidFill>
            <a:srgbClr val="FFFF00">
              <a:alpha val="38823"/>
            </a:srgbClr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52"/>
          <p:cNvSpPr/>
          <p:nvPr/>
        </p:nvSpPr>
        <p:spPr>
          <a:xfrm>
            <a:off x="9448800" y="2514600"/>
            <a:ext cx="457200" cy="381000"/>
          </a:xfrm>
          <a:prstGeom prst="ellipse">
            <a:avLst/>
          </a:prstGeom>
          <a:solidFill>
            <a:srgbClr val="FFFF00">
              <a:alpha val="38823"/>
            </a:srgbClr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pic>
        <p:nvPicPr>
          <p:cNvPr descr="Image result for windex" id="1135" name="Google Shape;113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2343" y="0"/>
            <a:ext cx="3113315" cy="3113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53"/>
          <p:cNvSpPr txBox="1"/>
          <p:nvPr>
            <p:ph idx="1" type="body"/>
          </p:nvPr>
        </p:nvSpPr>
        <p:spPr>
          <a:xfrm>
            <a:off x="446313" y="1303110"/>
            <a:ext cx="1051560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What is the concentration of ammonia in Windex if 24.54mL of 1.20M HCl is needed to titrate 10.00mL of the cleaner? (ammonia Kb = 1.8x10-5)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1.20M (0.02454) = 0.29448 moles of acid used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0.29448 moles of base /0.010L = </a:t>
            </a:r>
            <a:r>
              <a:rPr lang="en-US">
                <a:solidFill>
                  <a:srgbClr val="FF0000"/>
                </a:solidFill>
              </a:rPr>
              <a:t>2.94M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What is the pH at if 12.0mL Windex was used to clean a spill of 25.00mL of the HCl?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1.20M (0.0250L) = 0.0300 moles HCl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2.94M (0.012L) = 0.0353 moles ammonia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                                 0.0053 moles of ammonia and salt left in solution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pOH = -log (1.8x10</a:t>
            </a:r>
            <a:r>
              <a:rPr baseline="30000" lang="en-US">
                <a:solidFill>
                  <a:schemeClr val="accent1"/>
                </a:solidFill>
              </a:rPr>
              <a:t>-5</a:t>
            </a:r>
            <a:r>
              <a:rPr lang="en-US">
                <a:solidFill>
                  <a:schemeClr val="accent1"/>
                </a:solidFill>
              </a:rPr>
              <a:t>) + log (0.0300/0.0053) = 5.498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pH = 14-5.498 = </a:t>
            </a:r>
            <a:r>
              <a:rPr lang="en-US">
                <a:solidFill>
                  <a:srgbClr val="FF0000"/>
                </a:solidFill>
              </a:rPr>
              <a:t>8.502</a:t>
            </a:r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54"/>
          <p:cNvSpPr txBox="1"/>
          <p:nvPr>
            <p:ph type="title"/>
          </p:nvPr>
        </p:nvSpPr>
        <p:spPr>
          <a:xfrm>
            <a:off x="2362200" y="22860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TO:</a:t>
            </a:r>
            <a:endParaRPr/>
          </a:p>
        </p:txBody>
      </p:sp>
      <p:sp>
        <p:nvSpPr>
          <p:cNvPr id="1142" name="Google Shape;1142;p54"/>
          <p:cNvSpPr txBox="1"/>
          <p:nvPr>
            <p:ph idx="1" type="body"/>
          </p:nvPr>
        </p:nvSpPr>
        <p:spPr>
          <a:xfrm>
            <a:off x="22860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Read and describe a weak acid or weak base titration curve.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during a weak acid or weak base titration.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and explain the significance of the half titration point. 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pic>
        <p:nvPicPr>
          <p:cNvPr descr="Image result for check for understanding" id="1143" name="Google Shape;1143;p54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071944" y="3374257"/>
            <a:ext cx="2608755" cy="271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5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Salt Hydrolysis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156" name="Google Shape;1156;p56"/>
          <p:cNvSpPr txBox="1"/>
          <p:nvPr>
            <p:ph idx="1" type="body"/>
          </p:nvPr>
        </p:nvSpPr>
        <p:spPr>
          <a:xfrm>
            <a:off x="1695451" y="1600201"/>
            <a:ext cx="878919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acidic and basic salts.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pH given ion concentrations.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of a salt.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57"/>
          <p:cNvSpPr txBox="1"/>
          <p:nvPr>
            <p:ph type="title"/>
          </p:nvPr>
        </p:nvSpPr>
        <p:spPr>
          <a:xfrm>
            <a:off x="838200" y="-485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Salt Hydrolysis</a:t>
            </a:r>
            <a:endParaRPr/>
          </a:p>
        </p:txBody>
      </p:sp>
      <p:sp>
        <p:nvSpPr>
          <p:cNvPr id="1162" name="Google Shape;1162;p57"/>
          <p:cNvSpPr txBox="1"/>
          <p:nvPr>
            <p:ph idx="1" type="body"/>
          </p:nvPr>
        </p:nvSpPr>
        <p:spPr>
          <a:xfrm>
            <a:off x="838200" y="1277006"/>
            <a:ext cx="754905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When the equivalence point is reached in a titration the moles of acid equal moles of base. This can happen in three scenarios: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/>
              <a:t>SA/SB</a:t>
            </a:r>
            <a:r>
              <a:rPr lang="en-US"/>
              <a:t>: the equivalence point is 7.00 because the salt formed is neutral.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u="sng">
                <a:solidFill>
                  <a:schemeClr val="accent1"/>
                </a:solidFill>
              </a:rPr>
              <a:t>WA/SB</a:t>
            </a:r>
            <a:r>
              <a:rPr lang="en-US">
                <a:solidFill>
                  <a:schemeClr val="accent1"/>
                </a:solidFill>
              </a:rPr>
              <a:t>: the equivalence point is above 7.00 because the salt formed is basic.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u="sng">
                <a:solidFill>
                  <a:srgbClr val="FF0000"/>
                </a:solidFill>
              </a:rPr>
              <a:t>WB/SA</a:t>
            </a:r>
            <a:r>
              <a:rPr lang="en-US">
                <a:solidFill>
                  <a:srgbClr val="FF0000"/>
                </a:solidFill>
              </a:rPr>
              <a:t>: the equivalence point is under 7.00 because the salt formed is acidic.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a basic or acidic salt is formed you must ICE BOX the salt as if it were a weak acid or weak base.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salt" id="1163" name="Google Shape;1163;p57"/>
          <p:cNvPicPr preferRelativeResize="0"/>
          <p:nvPr/>
        </p:nvPicPr>
        <p:blipFill rotWithShape="1">
          <a:blip r:embed="rId3">
            <a:alphaModFix/>
          </a:blip>
          <a:srcRect b="12278" l="0" r="0" t="15103"/>
          <a:stretch/>
        </p:blipFill>
        <p:spPr>
          <a:xfrm rot="5400000">
            <a:off x="8158017" y="770518"/>
            <a:ext cx="4804501" cy="3263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58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Salt Hydrolysis</a:t>
            </a:r>
            <a:endParaRPr/>
          </a:p>
        </p:txBody>
      </p:sp>
      <p:sp>
        <p:nvSpPr>
          <p:cNvPr id="1169" name="Google Shape;1169;p58"/>
          <p:cNvSpPr txBox="1"/>
          <p:nvPr>
            <p:ph idx="1" type="body"/>
          </p:nvPr>
        </p:nvSpPr>
        <p:spPr>
          <a:xfrm>
            <a:off x="838200" y="11004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reason salts can create acidic or basic solutions is because the weaker ion re-react with water to create either H</a:t>
            </a:r>
            <a:r>
              <a:rPr baseline="30000" lang="en-US"/>
              <a:t>+</a:t>
            </a:r>
            <a:r>
              <a:rPr lang="en-US"/>
              <a:t> or OH</a:t>
            </a:r>
            <a:r>
              <a:rPr baseline="30000" lang="en-US"/>
              <a:t>-</a:t>
            </a:r>
            <a:r>
              <a:rPr lang="en-US"/>
              <a:t> ion in a reaction known as hydrolysis.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Remember pH is determines by the amount of H</a:t>
            </a:r>
            <a:r>
              <a:rPr baseline="30000" lang="en-US">
                <a:solidFill>
                  <a:srgbClr val="7030A0"/>
                </a:solidFill>
              </a:rPr>
              <a:t>+</a:t>
            </a:r>
            <a:r>
              <a:rPr lang="en-US">
                <a:solidFill>
                  <a:srgbClr val="7030A0"/>
                </a:solidFill>
              </a:rPr>
              <a:t> ions! </a:t>
            </a:r>
            <a:r>
              <a:rPr lang="en-US"/>
              <a:t>Let’s track the ions that affect pH like 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baseline="30000" lang="en-US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and</a:t>
            </a:r>
            <a:r>
              <a:rPr lang="en-US">
                <a:solidFill>
                  <a:schemeClr val="accent1"/>
                </a:solidFill>
              </a:rPr>
              <a:t> OH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/>
              <a:t> in each salt combination.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Strong Acid</a:t>
            </a:r>
            <a:r>
              <a:rPr lang="en-US"/>
              <a:t> and </a:t>
            </a:r>
            <a:r>
              <a:rPr lang="en-US">
                <a:solidFill>
                  <a:srgbClr val="00B0F0"/>
                </a:solidFill>
              </a:rPr>
              <a:t>Strong Base </a:t>
            </a:r>
            <a:r>
              <a:rPr lang="en-US"/>
              <a:t>make</a:t>
            </a:r>
            <a:r>
              <a:rPr lang="en-US">
                <a:solidFill>
                  <a:srgbClr val="7030A0"/>
                </a:solidFill>
              </a:rPr>
              <a:t> Neutral salts: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Molecular Equation: 	HCl(aq) + NaOH (aq)🡪 NaCl(aq) + H</a:t>
            </a:r>
            <a:r>
              <a:rPr baseline="-25000" lang="en-US"/>
              <a:t>2</a:t>
            </a:r>
            <a:r>
              <a:rPr lang="en-US"/>
              <a:t>O(l)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	</a:t>
            </a:r>
            <a:r>
              <a:rPr lang="en-US"/>
              <a:t>Ionic Equation:	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baseline="30000" lang="en-US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+ Cl</a:t>
            </a:r>
            <a:r>
              <a:rPr baseline="30000" lang="en-US"/>
              <a:t>-</a:t>
            </a:r>
            <a:r>
              <a:rPr lang="en-US"/>
              <a:t> + Na</a:t>
            </a:r>
            <a:r>
              <a:rPr baseline="30000" lang="en-US"/>
              <a:t>+</a:t>
            </a:r>
            <a:r>
              <a:rPr lang="en-US"/>
              <a:t> + </a:t>
            </a:r>
            <a:r>
              <a:rPr lang="en-US">
                <a:solidFill>
                  <a:schemeClr val="accent1"/>
                </a:solidFill>
              </a:rPr>
              <a:t>OH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/>
              <a:t> 🡪 Na</a:t>
            </a:r>
            <a:r>
              <a:rPr baseline="30000" lang="en-US"/>
              <a:t>+</a:t>
            </a:r>
            <a:r>
              <a:rPr lang="en-US"/>
              <a:t> + Cl</a:t>
            </a:r>
            <a:r>
              <a:rPr baseline="30000" lang="en-US"/>
              <a:t>-</a:t>
            </a:r>
            <a:r>
              <a:rPr lang="en-US"/>
              <a:t> + H</a:t>
            </a:r>
            <a:r>
              <a:rPr baseline="-25000" lang="en-US"/>
              <a:t>2</a:t>
            </a:r>
            <a:r>
              <a:rPr lang="en-US"/>
              <a:t>O(l)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Net Ionic Equation: 	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baseline="30000" lang="en-US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+ </a:t>
            </a:r>
            <a:r>
              <a:rPr lang="en-US">
                <a:solidFill>
                  <a:schemeClr val="accent1"/>
                </a:solidFill>
              </a:rPr>
              <a:t>OH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/>
              <a:t> 🡪 H</a:t>
            </a:r>
            <a:r>
              <a:rPr baseline="-25000" lang="en-US"/>
              <a:t>2</a:t>
            </a:r>
            <a:r>
              <a:rPr lang="en-US"/>
              <a:t>O(l)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	No salt to hydrolyze! pH remains neutral.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59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Acidic Salt Hydrolysis</a:t>
            </a:r>
            <a:endParaRPr/>
          </a:p>
        </p:txBody>
      </p:sp>
      <p:sp>
        <p:nvSpPr>
          <p:cNvPr id="1175" name="Google Shape;1175;p59"/>
          <p:cNvSpPr txBox="1"/>
          <p:nvPr>
            <p:ph idx="1" type="body"/>
          </p:nvPr>
        </p:nvSpPr>
        <p:spPr>
          <a:xfrm>
            <a:off x="838200" y="11004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Strong Acid</a:t>
            </a:r>
            <a:r>
              <a:rPr lang="en-US"/>
              <a:t> and </a:t>
            </a:r>
            <a:r>
              <a:rPr lang="en-US">
                <a:solidFill>
                  <a:srgbClr val="00B0F0"/>
                </a:solidFill>
              </a:rPr>
              <a:t>Weak Base </a:t>
            </a:r>
            <a:r>
              <a:rPr lang="en-US"/>
              <a:t>make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Acidic salts: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Molecular Equation: 	HCl(aq) + NH</a:t>
            </a:r>
            <a:r>
              <a:rPr baseline="-25000" lang="en-US"/>
              <a:t>3</a:t>
            </a:r>
            <a:r>
              <a:rPr lang="en-US"/>
              <a:t>(aq)🡪 NH</a:t>
            </a:r>
            <a:r>
              <a:rPr baseline="-25000" lang="en-US"/>
              <a:t>4</a:t>
            </a:r>
            <a:r>
              <a:rPr baseline="30000" lang="en-US"/>
              <a:t>+</a:t>
            </a:r>
            <a:r>
              <a:rPr lang="en-US"/>
              <a:t> +Cl</a:t>
            </a:r>
            <a:r>
              <a:rPr baseline="30000" lang="en-US"/>
              <a:t>-</a:t>
            </a:r>
            <a:r>
              <a:rPr lang="en-US"/>
              <a:t>(aq) + H</a:t>
            </a:r>
            <a:r>
              <a:rPr baseline="-25000" lang="en-US"/>
              <a:t>2</a:t>
            </a:r>
            <a:r>
              <a:rPr lang="en-US"/>
              <a:t>O(l)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	</a:t>
            </a:r>
            <a:r>
              <a:rPr lang="en-US"/>
              <a:t>Ionic Equation:	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baseline="30000" lang="en-US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+ Cl</a:t>
            </a:r>
            <a:r>
              <a:rPr baseline="30000" lang="en-US"/>
              <a:t>-</a:t>
            </a:r>
            <a:r>
              <a:rPr lang="en-US"/>
              <a:t> + NH</a:t>
            </a:r>
            <a:r>
              <a:rPr baseline="-25000" lang="en-US"/>
              <a:t>3</a:t>
            </a:r>
            <a:r>
              <a:rPr lang="en-US"/>
              <a:t>(aq) 🡪 NH</a:t>
            </a:r>
            <a:r>
              <a:rPr baseline="-25000" lang="en-US"/>
              <a:t>4</a:t>
            </a:r>
            <a:r>
              <a:rPr baseline="30000" lang="en-US"/>
              <a:t>+</a:t>
            </a:r>
            <a:r>
              <a:rPr lang="en-US"/>
              <a:t> + Cl</a:t>
            </a:r>
            <a:r>
              <a:rPr baseline="30000" lang="en-US"/>
              <a:t>-</a:t>
            </a:r>
            <a:r>
              <a:rPr lang="en-US"/>
              <a:t> + H</a:t>
            </a:r>
            <a:r>
              <a:rPr baseline="-25000" lang="en-US"/>
              <a:t>2</a:t>
            </a:r>
            <a:r>
              <a:rPr lang="en-US"/>
              <a:t>O(l)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Net Ionic Equation: 	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baseline="30000" lang="en-US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+ NH</a:t>
            </a:r>
            <a:r>
              <a:rPr baseline="-25000" lang="en-US"/>
              <a:t>3</a:t>
            </a:r>
            <a:r>
              <a:rPr lang="en-US"/>
              <a:t>(aq)🡪 NH</a:t>
            </a:r>
            <a:r>
              <a:rPr baseline="-25000" lang="en-US"/>
              <a:t>4</a:t>
            </a:r>
            <a:r>
              <a:rPr baseline="30000" lang="en-US"/>
              <a:t>+</a:t>
            </a:r>
            <a:r>
              <a:rPr lang="en-US"/>
              <a:t> + H</a:t>
            </a:r>
            <a:r>
              <a:rPr baseline="-25000" lang="en-US"/>
              <a:t>2</a:t>
            </a:r>
            <a:r>
              <a:rPr lang="en-US"/>
              <a:t>O(l)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Hydrolysis:		NH</a:t>
            </a:r>
            <a:r>
              <a:rPr baseline="-25000" lang="en-US"/>
              <a:t>4</a:t>
            </a:r>
            <a:r>
              <a:rPr baseline="30000" lang="en-US"/>
              <a:t>+</a:t>
            </a:r>
            <a:r>
              <a:rPr lang="en-US"/>
              <a:t> + H</a:t>
            </a:r>
            <a:r>
              <a:rPr baseline="-25000" lang="en-US"/>
              <a:t>2</a:t>
            </a:r>
            <a:r>
              <a:rPr lang="en-US"/>
              <a:t>O 🡪 NH</a:t>
            </a:r>
            <a:r>
              <a:rPr baseline="-25000" lang="en-US"/>
              <a:t>3</a:t>
            </a:r>
            <a:r>
              <a:rPr lang="en-US"/>
              <a:t> + 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baseline="30000" lang="en-US">
                <a:solidFill>
                  <a:srgbClr val="FF0000"/>
                </a:solidFill>
              </a:rPr>
              <a:t>+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(consider this:		 NH</a:t>
            </a:r>
            <a:r>
              <a:rPr baseline="-25000" lang="en-US"/>
              <a:t>4</a:t>
            </a:r>
            <a:r>
              <a:rPr baseline="30000" lang="en-US"/>
              <a:t>+</a:t>
            </a:r>
            <a:r>
              <a:rPr lang="en-US"/>
              <a:t> + H</a:t>
            </a:r>
            <a:r>
              <a:rPr baseline="30000" lang="en-US"/>
              <a:t>+</a:t>
            </a:r>
            <a:r>
              <a:rPr lang="en-US"/>
              <a:t>OH</a:t>
            </a:r>
            <a:r>
              <a:rPr baseline="30000" lang="en-US"/>
              <a:t>-</a:t>
            </a:r>
            <a:r>
              <a:rPr lang="en-US"/>
              <a:t> 🡪 NH</a:t>
            </a:r>
            <a:r>
              <a:rPr baseline="-25000" lang="en-US"/>
              <a:t>3</a:t>
            </a:r>
            <a:r>
              <a:rPr lang="en-US"/>
              <a:t> + 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baseline="30000" lang="en-US">
                <a:solidFill>
                  <a:srgbClr val="FF0000"/>
                </a:solidFill>
              </a:rPr>
              <a:t>+</a:t>
            </a:r>
            <a:r>
              <a:rPr lang="en-US"/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</a:t>
            </a:r>
            <a:endParaRPr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60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Basic Salt Hydrolysis</a:t>
            </a:r>
            <a:endParaRPr/>
          </a:p>
        </p:txBody>
      </p:sp>
      <p:sp>
        <p:nvSpPr>
          <p:cNvPr id="1181" name="Google Shape;1181;p60"/>
          <p:cNvSpPr txBox="1"/>
          <p:nvPr>
            <p:ph idx="1" type="body"/>
          </p:nvPr>
        </p:nvSpPr>
        <p:spPr>
          <a:xfrm>
            <a:off x="838200" y="11004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Weak Acid</a:t>
            </a:r>
            <a:r>
              <a:rPr lang="en-US"/>
              <a:t> and </a:t>
            </a:r>
            <a:r>
              <a:rPr lang="en-US">
                <a:solidFill>
                  <a:schemeClr val="accent1"/>
                </a:solidFill>
              </a:rPr>
              <a:t>Strong Base </a:t>
            </a:r>
            <a:r>
              <a:rPr lang="en-US"/>
              <a:t>make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Basic salts: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Molecular Equation: 	HF(aq) + NaOH (aq)🡪 NaF(aq) + H</a:t>
            </a:r>
            <a:r>
              <a:rPr baseline="-25000" lang="en-US"/>
              <a:t>2</a:t>
            </a:r>
            <a:r>
              <a:rPr lang="en-US"/>
              <a:t>O(l)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	</a:t>
            </a:r>
            <a:r>
              <a:rPr lang="en-US"/>
              <a:t>Ionic Equation:	HF + Na</a:t>
            </a:r>
            <a:r>
              <a:rPr baseline="30000" lang="en-US"/>
              <a:t>+</a:t>
            </a:r>
            <a:r>
              <a:rPr lang="en-US"/>
              <a:t> + </a:t>
            </a:r>
            <a:r>
              <a:rPr lang="en-US">
                <a:solidFill>
                  <a:schemeClr val="accent1"/>
                </a:solidFill>
              </a:rPr>
              <a:t>OH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/>
              <a:t> 🡪 Na</a:t>
            </a:r>
            <a:r>
              <a:rPr baseline="30000" lang="en-US"/>
              <a:t>+</a:t>
            </a:r>
            <a:r>
              <a:rPr lang="en-US"/>
              <a:t> + F</a:t>
            </a:r>
            <a:r>
              <a:rPr baseline="30000" lang="en-US"/>
              <a:t>-</a:t>
            </a:r>
            <a:r>
              <a:rPr lang="en-US"/>
              <a:t> + H</a:t>
            </a:r>
            <a:r>
              <a:rPr baseline="-25000" lang="en-US"/>
              <a:t>2</a:t>
            </a:r>
            <a:r>
              <a:rPr lang="en-US"/>
              <a:t>O(l)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Net Ionic Equation: 	HF + </a:t>
            </a:r>
            <a:r>
              <a:rPr lang="en-US">
                <a:solidFill>
                  <a:schemeClr val="accent1"/>
                </a:solidFill>
              </a:rPr>
              <a:t>OH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/>
              <a:t> 🡪 F</a:t>
            </a:r>
            <a:r>
              <a:rPr baseline="30000" lang="en-US"/>
              <a:t>-</a:t>
            </a:r>
            <a:r>
              <a:rPr lang="en-US"/>
              <a:t> + H</a:t>
            </a:r>
            <a:r>
              <a:rPr baseline="-25000" lang="en-US"/>
              <a:t>2</a:t>
            </a:r>
            <a:r>
              <a:rPr lang="en-US"/>
              <a:t>O(l)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Hydrolysis:		F</a:t>
            </a:r>
            <a:r>
              <a:rPr baseline="30000" lang="en-US"/>
              <a:t>-</a:t>
            </a:r>
            <a:r>
              <a:rPr lang="en-US"/>
              <a:t> + H</a:t>
            </a:r>
            <a:r>
              <a:rPr baseline="-25000" lang="en-US"/>
              <a:t>2</a:t>
            </a:r>
            <a:r>
              <a:rPr lang="en-US"/>
              <a:t>O 🡪 HF + </a:t>
            </a:r>
            <a:r>
              <a:rPr lang="en-US">
                <a:solidFill>
                  <a:schemeClr val="accent1"/>
                </a:solidFill>
              </a:rPr>
              <a:t>OH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(consider this:		F</a:t>
            </a:r>
            <a:r>
              <a:rPr baseline="30000" lang="en-US"/>
              <a:t>-</a:t>
            </a:r>
            <a:r>
              <a:rPr lang="en-US"/>
              <a:t> + H</a:t>
            </a:r>
            <a:r>
              <a:rPr baseline="30000" lang="en-US"/>
              <a:t>+</a:t>
            </a:r>
            <a:r>
              <a:rPr lang="en-US"/>
              <a:t>OH</a:t>
            </a:r>
            <a:r>
              <a:rPr baseline="30000" lang="en-US"/>
              <a:t>-</a:t>
            </a:r>
            <a:r>
              <a:rPr lang="en-US"/>
              <a:t> 🡪 HF + </a:t>
            </a:r>
            <a:r>
              <a:rPr lang="en-US">
                <a:solidFill>
                  <a:schemeClr val="accent1"/>
                </a:solidFill>
              </a:rPr>
              <a:t>OH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/>
              <a:t> 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4f46875aa_0_2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197" name="Google Shape;197;g244f46875aa_0_220"/>
          <p:cNvSpPr txBox="1"/>
          <p:nvPr>
            <p:ph idx="1" type="body"/>
          </p:nvPr>
        </p:nvSpPr>
        <p:spPr>
          <a:xfrm>
            <a:off x="838199" y="1429431"/>
            <a:ext cx="64551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According to the diagram, How much more acidic is your lower stomach at its most acidic versus Your upper stomach and your saliva?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>
                <a:solidFill>
                  <a:srgbClr val="0070C0"/>
                </a:solidFill>
              </a:rPr>
              <a:t>Lower Stomach: pH = 1.5 [H</a:t>
            </a:r>
            <a:r>
              <a:rPr baseline="30000" lang="en-US">
                <a:solidFill>
                  <a:srgbClr val="0070C0"/>
                </a:solidFill>
              </a:rPr>
              <a:t>+</a:t>
            </a:r>
            <a:r>
              <a:rPr lang="en-US">
                <a:solidFill>
                  <a:srgbClr val="0070C0"/>
                </a:solidFill>
              </a:rPr>
              <a:t>] = 10</a:t>
            </a:r>
            <a:r>
              <a:rPr baseline="30000" lang="en-US">
                <a:solidFill>
                  <a:srgbClr val="0070C0"/>
                </a:solidFill>
              </a:rPr>
              <a:t>-1.5</a:t>
            </a:r>
            <a:r>
              <a:rPr lang="en-US">
                <a:solidFill>
                  <a:srgbClr val="0070C0"/>
                </a:solidFill>
              </a:rPr>
              <a:t> = 3.2x10</a:t>
            </a:r>
            <a:r>
              <a:rPr baseline="30000" lang="en-US">
                <a:solidFill>
                  <a:srgbClr val="0070C0"/>
                </a:solidFill>
              </a:rPr>
              <a:t>-2</a:t>
            </a:r>
            <a:r>
              <a:rPr lang="en-US">
                <a:solidFill>
                  <a:srgbClr val="0070C0"/>
                </a:solidFill>
              </a:rPr>
              <a:t>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>
                <a:solidFill>
                  <a:srgbClr val="0070C0"/>
                </a:solidFill>
              </a:rPr>
              <a:t>Upper Stomach: pH = 4 [H</a:t>
            </a:r>
            <a:r>
              <a:rPr baseline="30000" lang="en-US">
                <a:solidFill>
                  <a:srgbClr val="0070C0"/>
                </a:solidFill>
              </a:rPr>
              <a:t>+</a:t>
            </a:r>
            <a:r>
              <a:rPr lang="en-US">
                <a:solidFill>
                  <a:srgbClr val="0070C0"/>
                </a:solidFill>
              </a:rPr>
              <a:t>] = 10</a:t>
            </a:r>
            <a:r>
              <a:rPr baseline="30000" lang="en-US">
                <a:solidFill>
                  <a:srgbClr val="0070C0"/>
                </a:solidFill>
              </a:rPr>
              <a:t>-4</a:t>
            </a:r>
            <a:r>
              <a:rPr lang="en-US">
                <a:solidFill>
                  <a:srgbClr val="0070C0"/>
                </a:solidFill>
              </a:rPr>
              <a:t> = 1.0x10</a:t>
            </a:r>
            <a:r>
              <a:rPr baseline="30000" lang="en-US">
                <a:solidFill>
                  <a:srgbClr val="0070C0"/>
                </a:solidFill>
              </a:rPr>
              <a:t>-4</a:t>
            </a:r>
            <a:r>
              <a:rPr lang="en-US">
                <a:solidFill>
                  <a:srgbClr val="0070C0"/>
                </a:solidFill>
              </a:rPr>
              <a:t>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>
                <a:solidFill>
                  <a:srgbClr val="0070C0"/>
                </a:solidFill>
              </a:rPr>
              <a:t>Saliva:  pH = 6.5 [H</a:t>
            </a:r>
            <a:r>
              <a:rPr baseline="30000" lang="en-US">
                <a:solidFill>
                  <a:srgbClr val="0070C0"/>
                </a:solidFill>
              </a:rPr>
              <a:t>+</a:t>
            </a:r>
            <a:r>
              <a:rPr lang="en-US">
                <a:solidFill>
                  <a:srgbClr val="0070C0"/>
                </a:solidFill>
              </a:rPr>
              <a:t>] = 10</a:t>
            </a:r>
            <a:r>
              <a:rPr baseline="30000" lang="en-US">
                <a:solidFill>
                  <a:srgbClr val="0070C0"/>
                </a:solidFill>
              </a:rPr>
              <a:t>-6.5</a:t>
            </a:r>
            <a:r>
              <a:rPr lang="en-US">
                <a:solidFill>
                  <a:srgbClr val="0070C0"/>
                </a:solidFill>
              </a:rPr>
              <a:t> = 3.16x10</a:t>
            </a:r>
            <a:r>
              <a:rPr baseline="30000" lang="en-US">
                <a:solidFill>
                  <a:srgbClr val="0070C0"/>
                </a:solidFill>
              </a:rPr>
              <a:t>-7</a:t>
            </a:r>
            <a:r>
              <a:rPr lang="en-US">
                <a:solidFill>
                  <a:srgbClr val="0070C0"/>
                </a:solidFill>
              </a:rPr>
              <a:t>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>
                <a:solidFill>
                  <a:srgbClr val="0070C0"/>
                </a:solidFill>
              </a:rPr>
              <a:t>The lower stomach is roughly 100x more acidic than the upper stomach and 100000x more acidic than saliva (based on the exponents).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98" name="Google Shape;198;g244f46875aa_0_22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2940" y="0"/>
            <a:ext cx="4299000" cy="58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61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Salt Hydrolysis Example 1:</a:t>
            </a:r>
            <a:r>
              <a:rPr lang="en-US">
                <a:solidFill>
                  <a:srgbClr val="FF0000"/>
                </a:solidFill>
              </a:rPr>
              <a:t> SA </a:t>
            </a:r>
            <a:r>
              <a:rPr lang="en-US">
                <a:solidFill>
                  <a:schemeClr val="accent1"/>
                </a:solidFill>
              </a:rPr>
              <a:t>SB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87" name="Google Shape;1187;p61"/>
          <p:cNvSpPr txBox="1"/>
          <p:nvPr>
            <p:ph idx="1" type="body"/>
          </p:nvPr>
        </p:nvSpPr>
        <p:spPr>
          <a:xfrm>
            <a:off x="838199" y="1325563"/>
            <a:ext cx="108282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09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Calculate the pH when 25.0mL of 0.10M HCl is titrated with 25.0mL of 0.10M NaOH.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No Acid or Base is left over but 0.0025 mole of a strong Acid and 0.0025 moles of  a strong Base were used which form 0.0025 moles of a salt</a:t>
            </a:r>
            <a:r>
              <a:rPr b="1"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in  a total of 0.050L of solution (25 mL of acid and 25mL of base). </a:t>
            </a:r>
            <a:endParaRPr>
              <a:solidFill>
                <a:schemeClr val="accent1"/>
              </a:solidFill>
            </a:endParaRPr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The salt is neutral so the pH = 7!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88" name="Google Shape;1188;p61"/>
          <p:cNvSpPr txBox="1"/>
          <p:nvPr/>
        </p:nvSpPr>
        <p:spPr>
          <a:xfrm>
            <a:off x="3578772" y="1657898"/>
            <a:ext cx="41331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(0.025L)(0.10M) = 0.0025mol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61"/>
          <p:cNvSpPr txBox="1"/>
          <p:nvPr/>
        </p:nvSpPr>
        <p:spPr>
          <a:xfrm>
            <a:off x="7993117" y="1657898"/>
            <a:ext cx="40044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(0.025L)(0.10M) = 0.0025mol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62"/>
          <p:cNvSpPr txBox="1"/>
          <p:nvPr>
            <p:ph type="title"/>
          </p:nvPr>
        </p:nvSpPr>
        <p:spPr>
          <a:xfrm>
            <a:off x="80666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Salt Hydrolysis Example 2: </a:t>
            </a:r>
            <a:r>
              <a:rPr lang="en-US">
                <a:solidFill>
                  <a:srgbClr val="FF0000"/>
                </a:solidFill>
              </a:rPr>
              <a:t>SA</a:t>
            </a:r>
            <a:r>
              <a:rPr lang="en-US"/>
              <a:t> WB </a:t>
            </a:r>
            <a:endParaRPr/>
          </a:p>
        </p:txBody>
      </p:sp>
      <p:sp>
        <p:nvSpPr>
          <p:cNvPr id="1195" name="Google Shape;1195;p62"/>
          <p:cNvSpPr txBox="1"/>
          <p:nvPr>
            <p:ph idx="1" type="body"/>
          </p:nvPr>
        </p:nvSpPr>
        <p:spPr>
          <a:xfrm>
            <a:off x="932793" y="1232229"/>
            <a:ext cx="1026335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Calculate the pH when 25.0mL of 0.10M HCl is titrated with: 25.0mL of 0.10M NH</a:t>
            </a:r>
            <a:r>
              <a:rPr baseline="-25000" lang="en-US"/>
              <a:t>3</a:t>
            </a:r>
            <a:r>
              <a:rPr lang="en-US"/>
              <a:t>. (Kb=1.8x10</a:t>
            </a:r>
            <a:r>
              <a:rPr baseline="30000" lang="en-US"/>
              <a:t>-5</a:t>
            </a:r>
            <a:r>
              <a:rPr lang="en-US"/>
              <a:t>)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No Acid or Base is left over but again, 0.0025 mole of a salt</a:t>
            </a:r>
            <a:r>
              <a:rPr b="1"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were formed in 0.050L of solution (25 mL acid and 25 mL of base). ICE BOX!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u="sng">
                <a:solidFill>
                  <a:srgbClr val="FF0000"/>
                </a:solidFill>
              </a:rPr>
              <a:t>_            X</a:t>
            </a:r>
            <a:r>
              <a:rPr baseline="30000" lang="en-US" u="sng">
                <a:solidFill>
                  <a:srgbClr val="FF0000"/>
                </a:solidFill>
              </a:rPr>
              <a:t>2                  </a:t>
            </a:r>
            <a:r>
              <a:rPr lang="en-US">
                <a:solidFill>
                  <a:srgbClr val="FF0000"/>
                </a:solidFill>
              </a:rPr>
              <a:t>=          </a:t>
            </a:r>
            <a:r>
              <a:rPr lang="en-US" u="sng">
                <a:solidFill>
                  <a:srgbClr val="FF0000"/>
                </a:solidFill>
              </a:rPr>
              <a:t>1.0x10</a:t>
            </a:r>
            <a:r>
              <a:rPr baseline="30000" lang="en-US" u="sng">
                <a:solidFill>
                  <a:srgbClr val="FF0000"/>
                </a:solidFill>
              </a:rPr>
              <a:t>-14 </a:t>
            </a:r>
            <a:r>
              <a:rPr baseline="30000" lang="en-US">
                <a:solidFill>
                  <a:srgbClr val="FF0000"/>
                </a:solidFill>
              </a:rPr>
              <a:t>            </a:t>
            </a:r>
            <a:r>
              <a:rPr lang="en-US">
                <a:solidFill>
                  <a:srgbClr val="FF0000"/>
                </a:solidFill>
              </a:rPr>
              <a:t>(use Ka because the salt is acidic!!!)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(0.0025mol/0.050L)       1.8x10</a:t>
            </a:r>
            <a:r>
              <a:rPr baseline="30000" lang="en-US">
                <a:solidFill>
                  <a:srgbClr val="FF0000"/>
                </a:solidFill>
              </a:rPr>
              <a:t>-5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		x = 5.27x10</a:t>
            </a:r>
            <a:r>
              <a:rPr baseline="30000" lang="en-US">
                <a:solidFill>
                  <a:srgbClr val="FF0000"/>
                </a:solidFill>
              </a:rPr>
              <a:t>-6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		pH = -log(5.27x10</a:t>
            </a:r>
            <a:r>
              <a:rPr baseline="30000" lang="en-US">
                <a:solidFill>
                  <a:srgbClr val="FF0000"/>
                </a:solidFill>
              </a:rPr>
              <a:t>-6</a:t>
            </a:r>
            <a:r>
              <a:rPr lang="en-US">
                <a:solidFill>
                  <a:srgbClr val="FF0000"/>
                </a:solidFill>
              </a:rPr>
              <a:t>) = 5.27</a:t>
            </a:r>
            <a:endParaRPr/>
          </a:p>
        </p:txBody>
      </p:sp>
      <p:sp>
        <p:nvSpPr>
          <p:cNvPr id="1196" name="Google Shape;1196;p62"/>
          <p:cNvSpPr txBox="1"/>
          <p:nvPr/>
        </p:nvSpPr>
        <p:spPr>
          <a:xfrm>
            <a:off x="4319752" y="863898"/>
            <a:ext cx="41331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(0.025L)(0.10M) = 0.0025mol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62"/>
          <p:cNvSpPr txBox="1"/>
          <p:nvPr/>
        </p:nvSpPr>
        <p:spPr>
          <a:xfrm>
            <a:off x="8434552" y="855746"/>
            <a:ext cx="41331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(0.025L)(0.10M) = 0.0025mol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63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Salt Hydrolysis Example 3: WA </a:t>
            </a:r>
            <a:r>
              <a:rPr lang="en-US">
                <a:solidFill>
                  <a:schemeClr val="accent1"/>
                </a:solidFill>
              </a:rPr>
              <a:t>SB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03" name="Google Shape;1203;p63"/>
          <p:cNvSpPr txBox="1"/>
          <p:nvPr>
            <p:ph idx="1" type="body"/>
          </p:nvPr>
        </p:nvSpPr>
        <p:spPr>
          <a:xfrm>
            <a:off x="838199" y="1325563"/>
            <a:ext cx="108282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09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Calculate the pH when 25.0mL of 0.10M acetic acid (Ka=1.8x10</a:t>
            </a:r>
            <a:r>
              <a:rPr baseline="30000" lang="en-US"/>
              <a:t>-5</a:t>
            </a:r>
            <a:r>
              <a:rPr lang="en-US"/>
              <a:t>) is titrated with 25.0mL of 0.10M NaOH.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No Acid or Base is left over but again, 0.0025 mole of a salt</a:t>
            </a:r>
            <a:r>
              <a:rPr b="1"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were formed in 0.050L of solution (25 mL acid and 25 mL of base). ICE BOX!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u="sng">
                <a:solidFill>
                  <a:srgbClr val="FF0000"/>
                </a:solidFill>
              </a:rPr>
              <a:t>_            X</a:t>
            </a:r>
            <a:r>
              <a:rPr baseline="30000" lang="en-US" u="sng">
                <a:solidFill>
                  <a:srgbClr val="FF0000"/>
                </a:solidFill>
              </a:rPr>
              <a:t>2                  </a:t>
            </a:r>
            <a:r>
              <a:rPr lang="en-US">
                <a:solidFill>
                  <a:srgbClr val="FF0000"/>
                </a:solidFill>
              </a:rPr>
              <a:t>=          </a:t>
            </a:r>
            <a:r>
              <a:rPr lang="en-US" u="sng">
                <a:solidFill>
                  <a:srgbClr val="FF0000"/>
                </a:solidFill>
              </a:rPr>
              <a:t>1.0x10</a:t>
            </a:r>
            <a:r>
              <a:rPr baseline="30000" lang="en-US" u="sng">
                <a:solidFill>
                  <a:srgbClr val="FF0000"/>
                </a:solidFill>
              </a:rPr>
              <a:t>-14 </a:t>
            </a:r>
            <a:r>
              <a:rPr baseline="30000" lang="en-US">
                <a:solidFill>
                  <a:srgbClr val="FF0000"/>
                </a:solidFill>
              </a:rPr>
              <a:t>            </a:t>
            </a:r>
            <a:r>
              <a:rPr lang="en-US">
                <a:solidFill>
                  <a:srgbClr val="FF0000"/>
                </a:solidFill>
              </a:rPr>
              <a:t>(use Kb because the salt is basic!!!)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(0.0025mol/0.050L)       1.8x10</a:t>
            </a:r>
            <a:r>
              <a:rPr baseline="30000" lang="en-US">
                <a:solidFill>
                  <a:srgbClr val="FF0000"/>
                </a:solidFill>
              </a:rPr>
              <a:t>-5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				X = 5.27x10</a:t>
            </a:r>
            <a:r>
              <a:rPr baseline="30000" lang="en-US">
                <a:solidFill>
                  <a:srgbClr val="FF0000"/>
                </a:solidFill>
              </a:rPr>
              <a:t>-6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				pOH = -log(5.27x10</a:t>
            </a:r>
            <a:r>
              <a:rPr baseline="30000" lang="en-US">
                <a:solidFill>
                  <a:srgbClr val="FF0000"/>
                </a:solidFill>
              </a:rPr>
              <a:t>-6</a:t>
            </a:r>
            <a:r>
              <a:rPr lang="en-US">
                <a:solidFill>
                  <a:srgbClr val="FF0000"/>
                </a:solidFill>
              </a:rPr>
              <a:t>) = 5.27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				PH = 14-5.27 = 8.73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64"/>
          <p:cNvSpPr txBox="1"/>
          <p:nvPr>
            <p:ph type="title"/>
          </p:nvPr>
        </p:nvSpPr>
        <p:spPr>
          <a:xfrm>
            <a:off x="2362200" y="22860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TO:</a:t>
            </a:r>
            <a:endParaRPr/>
          </a:p>
        </p:txBody>
      </p:sp>
      <p:sp>
        <p:nvSpPr>
          <p:cNvPr id="1209" name="Google Shape;1209;p64"/>
          <p:cNvSpPr txBox="1"/>
          <p:nvPr>
            <p:ph idx="1" type="body"/>
          </p:nvPr>
        </p:nvSpPr>
        <p:spPr>
          <a:xfrm>
            <a:off x="22860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Calculate the pH of a salt. </a:t>
            </a:r>
            <a:endParaRPr/>
          </a:p>
        </p:txBody>
      </p:sp>
      <p:pic>
        <p:nvPicPr>
          <p:cNvPr descr="Image result for check for understanding" id="1210" name="Google Shape;1210;p64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7549601" y="2339974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8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Complex Ions</a:t>
            </a:r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8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223" name="Google Shape;1223;p87"/>
          <p:cNvSpPr txBox="1"/>
          <p:nvPr>
            <p:ph idx="1" type="body"/>
          </p:nvPr>
        </p:nvSpPr>
        <p:spPr>
          <a:xfrm>
            <a:off x="1695451" y="1600201"/>
            <a:ext cx="878919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Write Ksp expressions for insoluble salts.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Explain factors that affect the solubility of a salt.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and explain complex ion formation.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88"/>
          <p:cNvSpPr txBox="1"/>
          <p:nvPr>
            <p:ph type="title"/>
          </p:nvPr>
        </p:nvSpPr>
        <p:spPr>
          <a:xfrm>
            <a:off x="2095500" y="0"/>
            <a:ext cx="7943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Factors Affecting Solubility</a:t>
            </a:r>
            <a:endParaRPr/>
          </a:p>
        </p:txBody>
      </p:sp>
      <p:sp>
        <p:nvSpPr>
          <p:cNvPr id="1230" name="Google Shape;1230;p88"/>
          <p:cNvSpPr txBox="1"/>
          <p:nvPr>
            <p:ph idx="1" type="body"/>
          </p:nvPr>
        </p:nvSpPr>
        <p:spPr>
          <a:xfrm>
            <a:off x="835572" y="1676400"/>
            <a:ext cx="10783614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/>
              <a:t>The Common-Ion Effect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i="1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one of the ions in a solution equilibrium is already dissolved in the solution, the equilibrium will shift to the left and the solubility of the salt will decrease.</a:t>
            </a:r>
            <a:endParaRPr/>
          </a:p>
          <a:p>
            <a: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Solutions of Ba(NO</a:t>
            </a:r>
            <a:r>
              <a:rPr baseline="-25000" lang="en-US"/>
              <a:t>3</a:t>
            </a:r>
            <a:r>
              <a:rPr lang="en-US"/>
              <a:t>)</a:t>
            </a:r>
            <a:r>
              <a:rPr baseline="-25000" lang="en-US"/>
              <a:t>2</a:t>
            </a:r>
            <a:r>
              <a:rPr lang="en-US"/>
              <a:t> or Na</a:t>
            </a:r>
            <a:r>
              <a:rPr baseline="-25000" lang="en-US"/>
              <a:t>2</a:t>
            </a:r>
            <a:r>
              <a:rPr lang="en-US"/>
              <a:t>SO</a:t>
            </a:r>
            <a:r>
              <a:rPr baseline="-25000" lang="en-US"/>
              <a:t>4</a:t>
            </a:r>
            <a:r>
              <a:rPr lang="en-US"/>
              <a:t> could inhibit the ionizing of BaSO</a:t>
            </a:r>
            <a:r>
              <a:rPr baseline="-25000" lang="en-US"/>
              <a:t>4</a:t>
            </a:r>
            <a:r>
              <a:rPr lang="en-US"/>
              <a:t>.</a:t>
            </a:r>
            <a:endParaRPr/>
          </a:p>
          <a:p>
            <a: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grpSp>
        <p:nvGrpSpPr>
          <p:cNvPr id="1231" name="Google Shape;1231;p88"/>
          <p:cNvGrpSpPr/>
          <p:nvPr/>
        </p:nvGrpSpPr>
        <p:grpSpPr>
          <a:xfrm>
            <a:off x="2655504" y="3339668"/>
            <a:ext cx="7143750" cy="584201"/>
            <a:chOff x="604" y="2976"/>
            <a:chExt cx="4500" cy="368"/>
          </a:xfrm>
        </p:grpSpPr>
        <p:sp>
          <p:nvSpPr>
            <p:cNvPr id="1232" name="Google Shape;1232;p88"/>
            <p:cNvSpPr/>
            <p:nvPr/>
          </p:nvSpPr>
          <p:spPr>
            <a:xfrm>
              <a:off x="604" y="2976"/>
              <a:ext cx="1014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BaSO</a:t>
              </a:r>
              <a:r>
                <a:rPr baseline="-25000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r>
                <a:rPr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(</a:t>
              </a:r>
              <a:r>
                <a:rPr i="1"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s</a:t>
              </a:r>
              <a:r>
                <a:rPr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)</a:t>
              </a:r>
              <a:endParaRPr sz="3200">
                <a:solidFill>
                  <a:srgbClr val="C82E3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33" name="Google Shape;1233;p88"/>
            <p:cNvSpPr/>
            <p:nvPr/>
          </p:nvSpPr>
          <p:spPr>
            <a:xfrm>
              <a:off x="2860" y="2976"/>
              <a:ext cx="2244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Ba</a:t>
              </a:r>
              <a:r>
                <a:rPr baseline="30000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2+</a:t>
              </a:r>
              <a:r>
                <a:rPr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(</a:t>
              </a:r>
              <a:r>
                <a:rPr i="1"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aq</a:t>
              </a:r>
              <a:r>
                <a:rPr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)</a:t>
              </a: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  + SO</a:t>
              </a:r>
              <a:r>
                <a:rPr baseline="-25000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r>
                <a:rPr baseline="30000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2−</a:t>
              </a:r>
              <a:r>
                <a:rPr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(</a:t>
              </a:r>
              <a:r>
                <a:rPr i="1"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aq</a:t>
              </a:r>
              <a:r>
                <a:rPr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)</a:t>
              </a:r>
              <a:endParaRPr sz="3200">
                <a:solidFill>
                  <a:srgbClr val="C82E3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equilibrium" id="1234" name="Google Shape;1234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24" y="3083"/>
              <a:ext cx="1000" cy="1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89"/>
          <p:cNvSpPr txBox="1"/>
          <p:nvPr>
            <p:ph type="title"/>
          </p:nvPr>
        </p:nvSpPr>
        <p:spPr>
          <a:xfrm>
            <a:off x="2514600" y="0"/>
            <a:ext cx="7467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 Affects Solubility</a:t>
            </a:r>
            <a:endParaRPr/>
          </a:p>
        </p:txBody>
      </p:sp>
      <p:sp>
        <p:nvSpPr>
          <p:cNvPr id="1241" name="Google Shape;1241;p89"/>
          <p:cNvSpPr txBox="1"/>
          <p:nvPr>
            <p:ph idx="2" type="body"/>
          </p:nvPr>
        </p:nvSpPr>
        <p:spPr>
          <a:xfrm>
            <a:off x="1150883" y="1219200"/>
            <a:ext cx="10058400" cy="440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a substance has a strong basic cation, it will be more soluble in an acidic solution. Substances with a strong acidic anions are more soluble in basic solutions.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Which will dissolve in an acidic solution better:  NaF or AlCl</a:t>
            </a:r>
            <a:r>
              <a:rPr baseline="-25000" lang="en-US"/>
              <a:t>3</a:t>
            </a:r>
            <a:r>
              <a:rPr lang="en-US"/>
              <a:t>?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90"/>
          <p:cNvSpPr txBox="1"/>
          <p:nvPr>
            <p:ph type="title"/>
          </p:nvPr>
        </p:nvSpPr>
        <p:spPr>
          <a:xfrm>
            <a:off x="1513490" y="0"/>
            <a:ext cx="927012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Complex Ion Formation Affects Solubility</a:t>
            </a:r>
            <a:endParaRPr/>
          </a:p>
        </p:txBody>
      </p:sp>
      <p:sp>
        <p:nvSpPr>
          <p:cNvPr id="1248" name="Google Shape;1248;p90"/>
          <p:cNvSpPr txBox="1"/>
          <p:nvPr>
            <p:ph idx="1" type="body"/>
          </p:nvPr>
        </p:nvSpPr>
        <p:spPr>
          <a:xfrm>
            <a:off x="1366345" y="1143000"/>
            <a:ext cx="9564414" cy="2598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1313" lvl="1" marL="79851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Metal ions can act as Lewis acids and form complex ions with Lewis bases in the solvent.</a:t>
            </a:r>
            <a:endParaRPr/>
          </a:p>
          <a:p>
            <a:pPr indent="-341313" lvl="1" marL="79851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formation of these complex ions increases the solubility of these salts. The higher the Kf, the more stable the ion is, and the more soluble the substance is.</a:t>
            </a:r>
            <a:endParaRPr/>
          </a:p>
          <a:p>
            <a:pPr indent="-214312" lvl="1" marL="79851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Image result for complex ions" id="1249" name="Google Shape;1249;p90"/>
          <p:cNvPicPr preferRelativeResize="0"/>
          <p:nvPr/>
        </p:nvPicPr>
        <p:blipFill rotWithShape="1">
          <a:blip r:embed="rId3">
            <a:alphaModFix/>
          </a:blip>
          <a:srcRect b="0" l="24847" r="0" t="0"/>
          <a:stretch/>
        </p:blipFill>
        <p:spPr>
          <a:xfrm>
            <a:off x="4624718" y="3004506"/>
            <a:ext cx="3047668" cy="312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91"/>
          <p:cNvSpPr txBox="1"/>
          <p:nvPr>
            <p:ph type="title"/>
          </p:nvPr>
        </p:nvSpPr>
        <p:spPr>
          <a:xfrm>
            <a:off x="85396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Sc</a:t>
            </a:r>
            <a:r>
              <a:rPr baseline="30000" lang="en-US"/>
              <a:t>+3</a:t>
            </a:r>
            <a:r>
              <a:rPr lang="en-US"/>
              <a:t> complex ion with 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</p:txBody>
      </p:sp>
      <p:pic>
        <p:nvPicPr>
          <p:cNvPr descr="Image result for complex ions" id="1255" name="Google Shape;1255;p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7283" y="1584107"/>
            <a:ext cx="4470016" cy="16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91"/>
          <p:cNvSpPr txBox="1"/>
          <p:nvPr>
            <p:ph idx="2" type="body"/>
          </p:nvPr>
        </p:nvSpPr>
        <p:spPr>
          <a:xfrm>
            <a:off x="993228" y="1584107"/>
            <a:ext cx="60723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Sc [Ar] 4s</a:t>
            </a:r>
            <a:r>
              <a:rPr baseline="30000" lang="en-US"/>
              <a:t>2</a:t>
            </a:r>
            <a:r>
              <a:rPr lang="en-US"/>
              <a:t>3d</a:t>
            </a:r>
            <a:r>
              <a:rPr baseline="30000" lang="en-US"/>
              <a:t>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Sc</a:t>
            </a:r>
            <a:r>
              <a:rPr baseline="30000" lang="en-US"/>
              <a:t>+3</a:t>
            </a:r>
            <a:r>
              <a:rPr lang="en-US"/>
              <a:t> [Ar]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Sc hydrizes the open s orbital with three open p orbitals and 2 d orbitals to form six d</a:t>
            </a:r>
            <a:r>
              <a:rPr baseline="30000" lang="en-US"/>
              <a:t>2</a:t>
            </a:r>
            <a:r>
              <a:rPr lang="en-US"/>
              <a:t>sp</a:t>
            </a:r>
            <a:r>
              <a:rPr baseline="30000" lang="en-US"/>
              <a:t>3</a:t>
            </a:r>
            <a:r>
              <a:rPr lang="en-US"/>
              <a:t> orbitals.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4f46875aa_0_226"/>
          <p:cNvSpPr txBox="1"/>
          <p:nvPr>
            <p:ph type="title"/>
          </p:nvPr>
        </p:nvSpPr>
        <p:spPr>
          <a:xfrm>
            <a:off x="2286000" y="22860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</a:t>
            </a:r>
            <a:endParaRPr/>
          </a:p>
        </p:txBody>
      </p:sp>
      <p:sp>
        <p:nvSpPr>
          <p:cNvPr id="204" name="Google Shape;204;g244f46875aa_0_226"/>
          <p:cNvSpPr txBox="1"/>
          <p:nvPr>
            <p:ph idx="1" type="body"/>
          </p:nvPr>
        </p:nvSpPr>
        <p:spPr>
          <a:xfrm>
            <a:off x="2514600" y="1447800"/>
            <a:ext cx="7498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Calculate the concentration of ions or the pH of any strong acid or base.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05" name="Google Shape;205;g244f46875aa_0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9650" y="6116638"/>
            <a:ext cx="742950" cy="766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eck for understanding" id="206" name="Google Shape;206;g244f46875aa_0_226"/>
          <p:cNvPicPr preferRelativeResize="0"/>
          <p:nvPr/>
        </p:nvPicPr>
        <p:blipFill rotWithShape="1">
          <a:blip r:embed="rId4">
            <a:alphaModFix/>
          </a:blip>
          <a:srcRect b="2286" l="0" r="50605" t="0"/>
          <a:stretch/>
        </p:blipFill>
        <p:spPr>
          <a:xfrm>
            <a:off x="8542828" y="2324209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7_T01" id="1261" name="Google Shape;1261;p92"/>
          <p:cNvPicPr preferRelativeResize="0"/>
          <p:nvPr/>
        </p:nvPicPr>
        <p:blipFill rotWithShape="1">
          <a:blip r:embed="rId3">
            <a:alphaModFix/>
          </a:blip>
          <a:srcRect b="5581" l="0" r="0" t="10698"/>
          <a:stretch/>
        </p:blipFill>
        <p:spPr>
          <a:xfrm>
            <a:off x="2590800" y="0"/>
            <a:ext cx="80772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3"/>
          <p:cNvSpPr txBox="1"/>
          <p:nvPr>
            <p:ph type="title"/>
          </p:nvPr>
        </p:nvSpPr>
        <p:spPr>
          <a:xfrm>
            <a:off x="2514600" y="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Complex ions</a:t>
            </a:r>
            <a:endParaRPr/>
          </a:p>
        </p:txBody>
      </p:sp>
      <p:sp>
        <p:nvSpPr>
          <p:cNvPr id="1267" name="Google Shape;1267;p93"/>
          <p:cNvSpPr txBox="1"/>
          <p:nvPr>
            <p:ph idx="1" type="body"/>
          </p:nvPr>
        </p:nvSpPr>
        <p:spPr>
          <a:xfrm>
            <a:off x="1489951" y="1562100"/>
            <a:ext cx="9548648" cy="2801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>
                <a:solidFill>
                  <a:srgbClr val="FF0000"/>
                </a:solidFill>
              </a:rPr>
              <a:t>Co</a:t>
            </a:r>
            <a:r>
              <a:rPr baseline="30000" lang="en-US">
                <a:solidFill>
                  <a:srgbClr val="FF0000"/>
                </a:solidFill>
              </a:rPr>
              <a:t>+2</a:t>
            </a:r>
            <a:r>
              <a:rPr lang="en-US">
                <a:solidFill>
                  <a:srgbClr val="FF0000"/>
                </a:solidFill>
              </a:rPr>
              <a:t> + 4Cl</a:t>
            </a:r>
            <a:r>
              <a:rPr baseline="30000" lang="en-US">
                <a:solidFill>
                  <a:srgbClr val="FF0000"/>
                </a:solidFill>
              </a:rPr>
              <a:t>- </a:t>
            </a:r>
            <a:r>
              <a:rPr lang="en-US">
                <a:solidFill>
                  <a:srgbClr val="FF0000"/>
                </a:solidFill>
              </a:rPr>
              <a:t>🡪 CoCl</a:t>
            </a:r>
            <a:r>
              <a:rPr baseline="-25000" lang="en-US">
                <a:solidFill>
                  <a:srgbClr val="FF0000"/>
                </a:solidFill>
              </a:rPr>
              <a:t>4</a:t>
            </a:r>
            <a:r>
              <a:rPr baseline="30000" lang="en-US">
                <a:solidFill>
                  <a:srgbClr val="FF0000"/>
                </a:solidFill>
              </a:rPr>
              <a:t>-2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Double the charge on the cation to find how many anions will bond to it.</a:t>
            </a:r>
            <a:endParaRPr/>
          </a:p>
        </p:txBody>
      </p:sp>
      <p:sp>
        <p:nvSpPr>
          <p:cNvPr id="1268" name="Google Shape;1268;p93"/>
          <p:cNvSpPr/>
          <p:nvPr/>
        </p:nvSpPr>
        <p:spPr>
          <a:xfrm>
            <a:off x="5256486" y="1295400"/>
            <a:ext cx="381000" cy="533400"/>
          </a:xfrm>
          <a:prstGeom prst="ellipse">
            <a:avLst/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93"/>
          <p:cNvSpPr/>
          <p:nvPr/>
        </p:nvSpPr>
        <p:spPr>
          <a:xfrm>
            <a:off x="7114136" y="1749972"/>
            <a:ext cx="381000" cy="533400"/>
          </a:xfrm>
          <a:prstGeom prst="ellipse">
            <a:avLst/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omplex ions" id="1270" name="Google Shape;127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4413" y="2962603"/>
            <a:ext cx="3038804" cy="2610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mplex ions" id="1271" name="Google Shape;127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600" y="3424894"/>
            <a:ext cx="24384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94"/>
          <p:cNvSpPr txBox="1"/>
          <p:nvPr>
            <p:ph type="title"/>
          </p:nvPr>
        </p:nvSpPr>
        <p:spPr>
          <a:xfrm>
            <a:off x="2514600" y="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Complex Ions Examples</a:t>
            </a:r>
            <a:endParaRPr/>
          </a:p>
        </p:txBody>
      </p:sp>
      <p:sp>
        <p:nvSpPr>
          <p:cNvPr id="1277" name="Google Shape;1277;p94"/>
          <p:cNvSpPr txBox="1"/>
          <p:nvPr>
            <p:ph idx="1" type="body"/>
          </p:nvPr>
        </p:nvSpPr>
        <p:spPr>
          <a:xfrm>
            <a:off x="1213945" y="1143000"/>
            <a:ext cx="10011103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96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US"/>
              <a:t>Which are not proper complex ions?</a:t>
            </a:r>
            <a:endParaRPr/>
          </a:p>
          <a:p>
            <a:pPr indent="-514350" lvl="1" marL="8715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AutoNum type="alphaLcPeriod"/>
            </a:pPr>
            <a:r>
              <a:rPr lang="en-US"/>
              <a:t>Ag(CN)</a:t>
            </a:r>
            <a:r>
              <a:rPr baseline="-25000" lang="en-US"/>
              <a:t>2</a:t>
            </a:r>
            <a:r>
              <a:rPr baseline="30000" lang="en-US"/>
              <a:t>-</a:t>
            </a:r>
            <a:r>
              <a:rPr lang="en-US"/>
              <a:t>		c.  HgCl</a:t>
            </a:r>
            <a:r>
              <a:rPr baseline="-25000" lang="en-US"/>
              <a:t>4</a:t>
            </a:r>
            <a:r>
              <a:rPr baseline="30000" lang="en-US"/>
              <a:t>-2</a:t>
            </a:r>
            <a:endParaRPr/>
          </a:p>
          <a:p>
            <a:pPr indent="-514350" lvl="1" marL="8715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AutoNum type="alphaLcPeriod"/>
            </a:pPr>
            <a:r>
              <a:rPr lang="en-US"/>
              <a:t>CdI</a:t>
            </a:r>
            <a:r>
              <a:rPr baseline="-25000" lang="en-US"/>
              <a:t>4</a:t>
            </a:r>
            <a:r>
              <a:rPr baseline="30000" lang="en-US"/>
              <a:t>-2</a:t>
            </a:r>
            <a:r>
              <a:rPr lang="en-US"/>
              <a:t>			</a:t>
            </a:r>
            <a:endParaRPr/>
          </a:p>
          <a:p>
            <a:pPr indent="-514350" lvl="0" marL="596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AutoNum type="arabicPeriod"/>
            </a:pPr>
            <a:r>
              <a:rPr lang="en-US"/>
              <a:t>Which ion is the most stable?</a:t>
            </a:r>
            <a:endParaRPr/>
          </a:p>
          <a:p>
            <a:pPr indent="-514350" lvl="1" marL="8715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AutoNum type="alphaLcPeriod"/>
            </a:pPr>
            <a:r>
              <a:rPr lang="en-US"/>
              <a:t>Cd(CN)</a:t>
            </a:r>
            <a:r>
              <a:rPr baseline="-25000" lang="en-US"/>
              <a:t>4</a:t>
            </a:r>
            <a:r>
              <a:rPr baseline="30000" lang="en-US"/>
              <a:t>-2 </a:t>
            </a:r>
            <a:r>
              <a:rPr lang="en-US"/>
              <a:t>			Kf= 7.1x10</a:t>
            </a:r>
            <a:r>
              <a:rPr baseline="30000" lang="en-US"/>
              <a:t>16</a:t>
            </a:r>
            <a:endParaRPr/>
          </a:p>
          <a:p>
            <a:pPr indent="-514350" lvl="1" marL="8715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AutoNum type="alphaLcPeriod"/>
            </a:pPr>
            <a:r>
              <a:rPr lang="en-US"/>
              <a:t>Co(NH</a:t>
            </a:r>
            <a:r>
              <a:rPr baseline="-25000" lang="en-US"/>
              <a:t>3</a:t>
            </a:r>
            <a:r>
              <a:rPr lang="en-US"/>
              <a:t>)</a:t>
            </a:r>
            <a:r>
              <a:rPr baseline="-25000" lang="en-US"/>
              <a:t>6</a:t>
            </a:r>
            <a:r>
              <a:rPr baseline="30000" lang="en-US"/>
              <a:t>3+ </a:t>
            </a:r>
            <a:r>
              <a:rPr lang="en-US"/>
              <a:t>			Kf= 5.0x10</a:t>
            </a:r>
            <a:r>
              <a:rPr baseline="30000" lang="en-US"/>
              <a:t>31</a:t>
            </a:r>
            <a:endParaRPr/>
          </a:p>
          <a:p>
            <a:pPr indent="-514350" lvl="0" marL="596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US"/>
              <a:t>In a complex ion formation, which substance acts like the Lewis acid, the anion or the cation?</a:t>
            </a:r>
            <a:endParaRPr/>
          </a:p>
        </p:txBody>
      </p:sp>
      <p:sp>
        <p:nvSpPr>
          <p:cNvPr id="1278" name="Google Shape;1278;p94"/>
          <p:cNvSpPr txBox="1"/>
          <p:nvPr/>
        </p:nvSpPr>
        <p:spPr>
          <a:xfrm>
            <a:off x="4816475" y="1941787"/>
            <a:ext cx="28956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 Cu(NH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95"/>
          <p:cNvSpPr txBox="1"/>
          <p:nvPr>
            <p:ph type="title"/>
          </p:nvPr>
        </p:nvSpPr>
        <p:spPr>
          <a:xfrm>
            <a:off x="2514600" y="228600"/>
            <a:ext cx="74993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>Write the balanced net ionic equation:</a:t>
            </a:r>
            <a:br>
              <a:rPr lang="en-US"/>
            </a:br>
            <a:endParaRPr/>
          </a:p>
        </p:txBody>
      </p:sp>
      <p:sp>
        <p:nvSpPr>
          <p:cNvPr id="1284" name="Google Shape;1284;p95"/>
          <p:cNvSpPr txBox="1"/>
          <p:nvPr>
            <p:ph idx="1" type="body"/>
          </p:nvPr>
        </p:nvSpPr>
        <p:spPr>
          <a:xfrm>
            <a:off x="2514600" y="1462088"/>
            <a:ext cx="8229600" cy="3898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96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US"/>
              <a:t>Copper (II) ions react with </a:t>
            </a:r>
            <a:r>
              <a:rPr lang="en-US">
                <a:solidFill>
                  <a:srgbClr val="00B050"/>
                </a:solidFill>
              </a:rPr>
              <a:t>excess ammonia</a:t>
            </a:r>
            <a:endParaRPr/>
          </a:p>
          <a:p>
            <a:pPr indent="-361950" lvl="0" marL="596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514350" lvl="0" marL="596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US"/>
              <a:t>Zinc (I) ions react with </a:t>
            </a:r>
            <a:r>
              <a:rPr lang="en-US">
                <a:solidFill>
                  <a:srgbClr val="00B050"/>
                </a:solidFill>
              </a:rPr>
              <a:t>excess ammonia</a:t>
            </a:r>
            <a:endParaRPr/>
          </a:p>
          <a:p>
            <a:pPr indent="-361950" lvl="0" marL="596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514350" lvl="0" marL="596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US"/>
              <a:t>Silver ions react with </a:t>
            </a:r>
            <a:r>
              <a:rPr lang="en-US">
                <a:solidFill>
                  <a:srgbClr val="00B050"/>
                </a:solidFill>
              </a:rPr>
              <a:t>excess cyanide </a:t>
            </a:r>
            <a:r>
              <a:rPr lang="en-US"/>
              <a:t>ions</a:t>
            </a:r>
            <a:endParaRPr/>
          </a:p>
          <a:p>
            <a:pPr indent="-361950" lvl="0" marL="596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514350" lvl="0" marL="596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US"/>
              <a:t>Cobalt (III) ions are placed in a solution of </a:t>
            </a:r>
            <a:r>
              <a:rPr lang="en-US">
                <a:solidFill>
                  <a:srgbClr val="00B050"/>
                </a:solidFill>
              </a:rPr>
              <a:t>ammonia</a:t>
            </a:r>
            <a:r>
              <a:rPr lang="en-US"/>
              <a:t>.</a:t>
            </a:r>
            <a:endParaRPr/>
          </a:p>
        </p:txBody>
      </p:sp>
      <p:sp>
        <p:nvSpPr>
          <p:cNvPr id="1285" name="Google Shape;1285;p95"/>
          <p:cNvSpPr txBox="1"/>
          <p:nvPr/>
        </p:nvSpPr>
        <p:spPr>
          <a:xfrm>
            <a:off x="3962400" y="1895476"/>
            <a:ext cx="6324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  <a:r>
              <a:rPr baseline="30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+ 4NH</a:t>
            </a:r>
            <a:r>
              <a:rPr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 Cu(NH</a:t>
            </a:r>
            <a:r>
              <a:rPr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aseline="30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 baseline="30000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95"/>
          <p:cNvSpPr txBox="1"/>
          <p:nvPr/>
        </p:nvSpPr>
        <p:spPr>
          <a:xfrm>
            <a:off x="3997325" y="2700339"/>
            <a:ext cx="6324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Zn</a:t>
            </a:r>
            <a:r>
              <a:rPr baseline="30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+ 2NH</a:t>
            </a:r>
            <a:r>
              <a:rPr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 Zn(NH</a:t>
            </a:r>
            <a:r>
              <a:rPr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aseline="30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95"/>
          <p:cNvSpPr txBox="1"/>
          <p:nvPr/>
        </p:nvSpPr>
        <p:spPr>
          <a:xfrm>
            <a:off x="3962400" y="3657601"/>
            <a:ext cx="6324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r>
              <a:rPr baseline="30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+ 2CN</a:t>
            </a:r>
            <a:r>
              <a:rPr baseline="30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 Ag(CN)</a:t>
            </a:r>
            <a:r>
              <a:rPr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aseline="30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aseline="30000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95"/>
          <p:cNvSpPr txBox="1"/>
          <p:nvPr/>
        </p:nvSpPr>
        <p:spPr>
          <a:xfrm>
            <a:off x="3962400" y="4638676"/>
            <a:ext cx="5181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aseline="30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+ 6NH</a:t>
            </a:r>
            <a:r>
              <a:rPr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 Co(NH</a:t>
            </a:r>
            <a:r>
              <a:rPr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aseline="30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 baseline="30000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96"/>
          <p:cNvSpPr txBox="1"/>
          <p:nvPr>
            <p:ph type="title"/>
          </p:nvPr>
        </p:nvSpPr>
        <p:spPr>
          <a:xfrm>
            <a:off x="2362200" y="22860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TO:</a:t>
            </a:r>
            <a:endParaRPr/>
          </a:p>
        </p:txBody>
      </p:sp>
      <p:sp>
        <p:nvSpPr>
          <p:cNvPr id="1294" name="Google Shape;1294;p96"/>
          <p:cNvSpPr txBox="1"/>
          <p:nvPr>
            <p:ph idx="1" type="body"/>
          </p:nvPr>
        </p:nvSpPr>
        <p:spPr>
          <a:xfrm>
            <a:off x="22860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Explain factors that affect the solubility of a salt.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and explain complex ion formation. 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pic>
        <p:nvPicPr>
          <p:cNvPr descr="Image result for check for understanding" id="1295" name="Google Shape;1295;p96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6659317" y="2513395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4f46875aa_0_23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Weak Acids and Bases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4f46875aa_0_237"/>
          <p:cNvSpPr txBox="1"/>
          <p:nvPr>
            <p:ph type="title"/>
          </p:nvPr>
        </p:nvSpPr>
        <p:spPr>
          <a:xfrm>
            <a:off x="2209800" y="30480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OBJECTIVES</a:t>
            </a:r>
            <a:endParaRPr/>
          </a:p>
        </p:txBody>
      </p:sp>
      <p:sp>
        <p:nvSpPr>
          <p:cNvPr id="217" name="Google Shape;217;g244f46875aa_0_237"/>
          <p:cNvSpPr txBox="1"/>
          <p:nvPr>
            <p:ph idx="1" type="body"/>
          </p:nvPr>
        </p:nvSpPr>
        <p:spPr>
          <a:xfrm>
            <a:off x="1661477" y="1447800"/>
            <a:ext cx="85947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Write mass action expressions.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of a strong acid or base.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At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of a weak acid or base. </a:t>
            </a:r>
            <a:endParaRPr/>
          </a:p>
        </p:txBody>
      </p:sp>
      <p:pic>
        <p:nvPicPr>
          <p:cNvPr id="218" name="Google Shape;218;g244f46875aa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9650" y="6116638"/>
            <a:ext cx="742950" cy="76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4f46875aa_0_2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224" name="Google Shape;224;g244f46875aa_0_24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Trimethylamine is a foul smelling volatile organic compound that formed during the decay of plant and animal matter.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(CH</a:t>
            </a:r>
            <a:r>
              <a:rPr baseline="-25000" lang="en-US"/>
              <a:t>3</a:t>
            </a:r>
            <a:r>
              <a:rPr lang="en-US"/>
              <a:t>)</a:t>
            </a:r>
            <a:r>
              <a:rPr baseline="-25000" lang="en-US"/>
              <a:t>3</a:t>
            </a:r>
            <a:r>
              <a:rPr lang="en-US"/>
              <a:t>N 🡨🡪 (CH</a:t>
            </a:r>
            <a:r>
              <a:rPr baseline="-25000" lang="en-US"/>
              <a:t>3</a:t>
            </a:r>
            <a:r>
              <a:rPr lang="en-US"/>
              <a:t>)</a:t>
            </a:r>
            <a:r>
              <a:rPr baseline="-25000" lang="en-US"/>
              <a:t>3</a:t>
            </a:r>
            <a:r>
              <a:rPr lang="en-US"/>
              <a:t>NH</a:t>
            </a:r>
            <a:r>
              <a:rPr baseline="30000" lang="en-US"/>
              <a:t>+</a:t>
            </a:r>
            <a:r>
              <a:rPr lang="en-US"/>
              <a:t> + OH</a:t>
            </a:r>
            <a:r>
              <a:rPr baseline="30000" lang="en-US"/>
              <a:t>-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pH of a 0.50 dilute solution of trimethylamine is 11.75 at room temperature. What is the basicity of the substance? </a:t>
            </a:r>
            <a:endParaRPr/>
          </a:p>
        </p:txBody>
      </p:sp>
      <p:pic>
        <p:nvPicPr>
          <p:cNvPr id="225" name="Google Shape;225;g244f46875aa_0_24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633" y="1407887"/>
            <a:ext cx="2762400" cy="17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44f46875aa_0_2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8258" y="3141437"/>
            <a:ext cx="419100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4f46875aa_0_404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232" name="Google Shape;232;g244f46875aa_0_404"/>
          <p:cNvSpPr txBox="1"/>
          <p:nvPr>
            <p:ph idx="1" type="body"/>
          </p:nvPr>
        </p:nvSpPr>
        <p:spPr>
          <a:xfrm>
            <a:off x="838200" y="1132113"/>
            <a:ext cx="7162800" cy="50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Trimethylamine is a foul smelling volatile organic compound that formed during the decay of plant and animal matter.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(CH</a:t>
            </a:r>
            <a:r>
              <a:rPr baseline="-25000" lang="en-US"/>
              <a:t>3</a:t>
            </a:r>
            <a:r>
              <a:rPr lang="en-US"/>
              <a:t>)</a:t>
            </a:r>
            <a:r>
              <a:rPr baseline="-25000" lang="en-US"/>
              <a:t>3</a:t>
            </a:r>
            <a:r>
              <a:rPr lang="en-US"/>
              <a:t>N 🡨🡪 (CH</a:t>
            </a:r>
            <a:r>
              <a:rPr baseline="-25000" lang="en-US"/>
              <a:t>3</a:t>
            </a:r>
            <a:r>
              <a:rPr lang="en-US"/>
              <a:t>)</a:t>
            </a:r>
            <a:r>
              <a:rPr baseline="-25000" lang="en-US"/>
              <a:t>3</a:t>
            </a:r>
            <a:r>
              <a:rPr lang="en-US"/>
              <a:t>NH</a:t>
            </a:r>
            <a:r>
              <a:rPr baseline="30000" lang="en-US"/>
              <a:t>+</a:t>
            </a:r>
            <a:r>
              <a:rPr lang="en-US"/>
              <a:t> + OH</a:t>
            </a:r>
            <a:r>
              <a:rPr baseline="30000" lang="en-US"/>
              <a:t>-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pH of a 0.50 dilute solution of trimethylamine is 11.75 at room temperature. What is the basicity of the substance?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>
                <a:solidFill>
                  <a:srgbClr val="0070C0"/>
                </a:solidFill>
              </a:rPr>
              <a:t>pH = 11.75    [OH</a:t>
            </a:r>
            <a:r>
              <a:rPr baseline="30000" lang="en-US">
                <a:solidFill>
                  <a:srgbClr val="0070C0"/>
                </a:solidFill>
              </a:rPr>
              <a:t>-</a:t>
            </a:r>
            <a:r>
              <a:rPr lang="en-US">
                <a:solidFill>
                  <a:srgbClr val="0070C0"/>
                </a:solidFill>
              </a:rPr>
              <a:t>] = 10</a:t>
            </a:r>
            <a:r>
              <a:rPr baseline="30000" lang="en-US">
                <a:solidFill>
                  <a:srgbClr val="0070C0"/>
                </a:solidFill>
              </a:rPr>
              <a:t>-14-11.75</a:t>
            </a:r>
            <a:r>
              <a:rPr lang="en-US">
                <a:solidFill>
                  <a:srgbClr val="0070C0"/>
                </a:solidFill>
              </a:rPr>
              <a:t> = 0.00562M</a:t>
            </a:r>
            <a:endParaRPr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>
                <a:solidFill>
                  <a:srgbClr val="0070C0"/>
                </a:solidFill>
              </a:rPr>
              <a:t>Kb = [(CH</a:t>
            </a:r>
            <a:r>
              <a:rPr baseline="-25000" lang="en-US">
                <a:solidFill>
                  <a:srgbClr val="0070C0"/>
                </a:solidFill>
              </a:rPr>
              <a:t>3</a:t>
            </a:r>
            <a:r>
              <a:rPr lang="en-US">
                <a:solidFill>
                  <a:srgbClr val="0070C0"/>
                </a:solidFill>
              </a:rPr>
              <a:t>)</a:t>
            </a:r>
            <a:r>
              <a:rPr baseline="-25000" lang="en-US">
                <a:solidFill>
                  <a:srgbClr val="0070C0"/>
                </a:solidFill>
              </a:rPr>
              <a:t>3</a:t>
            </a:r>
            <a:r>
              <a:rPr lang="en-US">
                <a:solidFill>
                  <a:srgbClr val="0070C0"/>
                </a:solidFill>
              </a:rPr>
              <a:t>NH</a:t>
            </a:r>
            <a:r>
              <a:rPr baseline="30000" lang="en-US">
                <a:solidFill>
                  <a:srgbClr val="0070C0"/>
                </a:solidFill>
              </a:rPr>
              <a:t>+</a:t>
            </a:r>
            <a:r>
              <a:rPr lang="en-US">
                <a:solidFill>
                  <a:srgbClr val="0070C0"/>
                </a:solidFill>
              </a:rPr>
              <a:t>][OH</a:t>
            </a:r>
            <a:r>
              <a:rPr baseline="30000" lang="en-US">
                <a:solidFill>
                  <a:srgbClr val="0070C0"/>
                </a:solidFill>
              </a:rPr>
              <a:t>-</a:t>
            </a:r>
            <a:r>
              <a:rPr lang="en-US">
                <a:solidFill>
                  <a:srgbClr val="0070C0"/>
                </a:solidFill>
              </a:rPr>
              <a:t>]/[(CH</a:t>
            </a:r>
            <a:r>
              <a:rPr baseline="-25000" lang="en-US">
                <a:solidFill>
                  <a:srgbClr val="0070C0"/>
                </a:solidFill>
              </a:rPr>
              <a:t>3</a:t>
            </a:r>
            <a:r>
              <a:rPr lang="en-US">
                <a:solidFill>
                  <a:srgbClr val="0070C0"/>
                </a:solidFill>
              </a:rPr>
              <a:t>)</a:t>
            </a:r>
            <a:r>
              <a:rPr baseline="-25000" lang="en-US">
                <a:solidFill>
                  <a:srgbClr val="0070C0"/>
                </a:solidFill>
              </a:rPr>
              <a:t>3</a:t>
            </a:r>
            <a:r>
              <a:rPr lang="en-US">
                <a:solidFill>
                  <a:srgbClr val="0070C0"/>
                </a:solidFill>
              </a:rPr>
              <a:t>N] = </a:t>
            </a:r>
            <a:endParaRPr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>
                <a:solidFill>
                  <a:srgbClr val="0070C0"/>
                </a:solidFill>
              </a:rPr>
              <a:t>         (0.00562)(0.00562) / 0.50 = </a:t>
            </a:r>
            <a:r>
              <a:rPr b="1" lang="en-US">
                <a:solidFill>
                  <a:srgbClr val="FF0000"/>
                </a:solidFill>
              </a:rPr>
              <a:t>6.32x10</a:t>
            </a:r>
            <a:r>
              <a:rPr b="1" baseline="30000" lang="en-US">
                <a:solidFill>
                  <a:srgbClr val="FF0000"/>
                </a:solidFill>
              </a:rPr>
              <a:t>-4</a:t>
            </a:r>
            <a:r>
              <a:rPr b="1" lang="en-US">
                <a:solidFill>
                  <a:srgbClr val="FF0000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>
                <a:solidFill>
                  <a:srgbClr val="0070C0"/>
                </a:solidFill>
              </a:rPr>
              <a:t>%I = [OH</a:t>
            </a:r>
            <a:r>
              <a:rPr baseline="30000" lang="en-US">
                <a:solidFill>
                  <a:srgbClr val="0070C0"/>
                </a:solidFill>
              </a:rPr>
              <a:t>-</a:t>
            </a:r>
            <a:r>
              <a:rPr lang="en-US">
                <a:solidFill>
                  <a:srgbClr val="0070C0"/>
                </a:solidFill>
              </a:rPr>
              <a:t>]/[(CH</a:t>
            </a:r>
            <a:r>
              <a:rPr baseline="-25000" lang="en-US">
                <a:solidFill>
                  <a:srgbClr val="0070C0"/>
                </a:solidFill>
              </a:rPr>
              <a:t>3</a:t>
            </a:r>
            <a:r>
              <a:rPr lang="en-US">
                <a:solidFill>
                  <a:srgbClr val="0070C0"/>
                </a:solidFill>
              </a:rPr>
              <a:t>)</a:t>
            </a:r>
            <a:r>
              <a:rPr baseline="-25000" lang="en-US">
                <a:solidFill>
                  <a:srgbClr val="0070C0"/>
                </a:solidFill>
              </a:rPr>
              <a:t>3</a:t>
            </a:r>
            <a:r>
              <a:rPr lang="en-US">
                <a:solidFill>
                  <a:srgbClr val="0070C0"/>
                </a:solidFill>
              </a:rPr>
              <a:t>N] x 100 =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>
                <a:solidFill>
                  <a:srgbClr val="0070C0"/>
                </a:solidFill>
              </a:rPr>
              <a:t>          0.00562/0.50 x 100 = </a:t>
            </a:r>
            <a:r>
              <a:rPr b="1" lang="en-US">
                <a:solidFill>
                  <a:srgbClr val="FF0000"/>
                </a:solidFill>
              </a:rPr>
              <a:t>1.12%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33" name="Google Shape;233;g244f46875aa_0_40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9750" y="0"/>
            <a:ext cx="2762400" cy="17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44f46875aa_0_4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1733550"/>
            <a:ext cx="4191000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44f46875aa_0_404"/>
          <p:cNvSpPr txBox="1"/>
          <p:nvPr/>
        </p:nvSpPr>
        <p:spPr>
          <a:xfrm>
            <a:off x="8001000" y="4610100"/>
            <a:ext cx="4297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weak base but just a small concentration can give such a foul odor!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4f46875aa_0_412"/>
          <p:cNvSpPr txBox="1"/>
          <p:nvPr>
            <p:ph type="title"/>
          </p:nvPr>
        </p:nvSpPr>
        <p:spPr>
          <a:xfrm>
            <a:off x="2362200" y="30480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</a:t>
            </a:r>
            <a:endParaRPr/>
          </a:p>
        </p:txBody>
      </p:sp>
      <p:sp>
        <p:nvSpPr>
          <p:cNvPr id="241" name="Google Shape;241;g244f46875aa_0_412"/>
          <p:cNvSpPr txBox="1"/>
          <p:nvPr>
            <p:ph idx="1" type="body"/>
          </p:nvPr>
        </p:nvSpPr>
        <p:spPr>
          <a:xfrm>
            <a:off x="2362200" y="1447800"/>
            <a:ext cx="7498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Calculate the pH of a weak acid or base. </a:t>
            </a:r>
            <a:endParaRPr/>
          </a:p>
        </p:txBody>
      </p:sp>
      <p:pic>
        <p:nvPicPr>
          <p:cNvPr id="242" name="Google Shape;242;g244f46875aa_0_4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9650" y="6116638"/>
            <a:ext cx="742950" cy="766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eck for understanding" id="243" name="Google Shape;243;g244f46875aa_0_412"/>
          <p:cNvPicPr preferRelativeResize="0"/>
          <p:nvPr/>
        </p:nvPicPr>
        <p:blipFill rotWithShape="1">
          <a:blip r:embed="rId4">
            <a:alphaModFix/>
          </a:blip>
          <a:srcRect b="2286" l="0" r="50605" t="0"/>
          <a:stretch/>
        </p:blipFill>
        <p:spPr>
          <a:xfrm>
            <a:off x="8542828" y="2324209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4f46875aa_0_12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pH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44f46875aa_0_41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Polyprotic Acids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4f46875aa_0_423"/>
          <p:cNvSpPr txBox="1"/>
          <p:nvPr>
            <p:ph type="title"/>
          </p:nvPr>
        </p:nvSpPr>
        <p:spPr>
          <a:xfrm>
            <a:off x="2438400" y="22860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OBJECTIVES</a:t>
            </a:r>
            <a:endParaRPr/>
          </a:p>
        </p:txBody>
      </p:sp>
      <p:sp>
        <p:nvSpPr>
          <p:cNvPr id="254" name="Google Shape;254;g244f46875aa_0_423"/>
          <p:cNvSpPr txBox="1"/>
          <p:nvPr>
            <p:ph idx="1" type="body"/>
          </p:nvPr>
        </p:nvSpPr>
        <p:spPr>
          <a:xfrm>
            <a:off x="1600200" y="1752600"/>
            <a:ext cx="88392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Write mass action expressions.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of weak acids and bases.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At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Ka of a weak acid.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of polyprotic acids. </a:t>
            </a:r>
            <a:endParaRPr/>
          </a:p>
        </p:txBody>
      </p:sp>
      <p:pic>
        <p:nvPicPr>
          <p:cNvPr id="255" name="Google Shape;255;g244f46875aa_0_4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9650" y="6116638"/>
            <a:ext cx="742950" cy="76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4f46875aa_0_429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261" name="Google Shape;261;g244f46875aa_0_429"/>
          <p:cNvSpPr txBox="1"/>
          <p:nvPr>
            <p:ph idx="1" type="body"/>
          </p:nvPr>
        </p:nvSpPr>
        <p:spPr>
          <a:xfrm>
            <a:off x="664029" y="2174650"/>
            <a:ext cx="4234500" cy="12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is the pH of rain water that has a dissolved CO</a:t>
            </a:r>
            <a:r>
              <a:rPr baseline="-25000" lang="en-US"/>
              <a:t>2</a:t>
            </a:r>
            <a:r>
              <a:rPr lang="en-US"/>
              <a:t> concentration of 1.4x10</a:t>
            </a:r>
            <a:r>
              <a:rPr baseline="30000" lang="en-US"/>
              <a:t>-5</a:t>
            </a:r>
            <a:r>
              <a:rPr lang="en-US"/>
              <a:t>?</a:t>
            </a:r>
            <a:endParaRPr/>
          </a:p>
        </p:txBody>
      </p:sp>
      <p:pic>
        <p:nvPicPr>
          <p:cNvPr id="262" name="Google Shape;262;g244f46875aa_0_42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8572" y="897612"/>
            <a:ext cx="6455100" cy="47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4f46875aa_0_494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268" name="Google Shape;268;g244f46875aa_0_494"/>
          <p:cNvSpPr txBox="1"/>
          <p:nvPr>
            <p:ph idx="1" type="body"/>
          </p:nvPr>
        </p:nvSpPr>
        <p:spPr>
          <a:xfrm>
            <a:off x="664029" y="1047521"/>
            <a:ext cx="5072700" cy="47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What is the pH of rain water that has a dissolved CO</a:t>
            </a:r>
            <a:r>
              <a:rPr baseline="-25000" lang="en-US"/>
              <a:t>2</a:t>
            </a:r>
            <a:r>
              <a:rPr lang="en-US"/>
              <a:t> concentration of 1.4x10</a:t>
            </a:r>
            <a:r>
              <a:rPr baseline="30000" lang="en-US"/>
              <a:t>-5</a:t>
            </a:r>
            <a:r>
              <a:rPr lang="en-US"/>
              <a:t>? Ka = 4.3x10</a:t>
            </a:r>
            <a:r>
              <a:rPr baseline="30000" lang="en-US"/>
              <a:t>-7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 H</a:t>
            </a:r>
            <a:r>
              <a:rPr baseline="-25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CO</a:t>
            </a:r>
            <a:r>
              <a:rPr baseline="-25000" lang="en-US">
                <a:solidFill>
                  <a:schemeClr val="accent1"/>
                </a:solidFill>
              </a:rPr>
              <a:t>3</a:t>
            </a:r>
            <a:r>
              <a:rPr lang="en-US">
                <a:solidFill>
                  <a:schemeClr val="accent1"/>
                </a:solidFill>
              </a:rPr>
              <a:t> 🡨 🡪 H</a:t>
            </a:r>
            <a:r>
              <a:rPr baseline="-25000" lang="en-US">
                <a:solidFill>
                  <a:schemeClr val="accent1"/>
                </a:solidFill>
              </a:rPr>
              <a:t>3</a:t>
            </a:r>
            <a:r>
              <a:rPr lang="en-US">
                <a:solidFill>
                  <a:schemeClr val="accent1"/>
                </a:solidFill>
              </a:rPr>
              <a:t>O</a:t>
            </a:r>
            <a:r>
              <a:rPr baseline="30000"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chemeClr val="accent1"/>
                </a:solidFill>
              </a:rPr>
              <a:t> + HCO</a:t>
            </a:r>
            <a:r>
              <a:rPr baseline="-25000" lang="en-US">
                <a:solidFill>
                  <a:schemeClr val="accent1"/>
                </a:solidFill>
              </a:rPr>
              <a:t>3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1.4x10</a:t>
            </a:r>
            <a:r>
              <a:rPr baseline="30000" lang="en-US">
                <a:solidFill>
                  <a:schemeClr val="accent1"/>
                </a:solidFill>
              </a:rPr>
              <a:t>-5</a:t>
            </a:r>
            <a:r>
              <a:rPr lang="en-US">
                <a:solidFill>
                  <a:schemeClr val="accent1"/>
                </a:solidFill>
              </a:rPr>
              <a:t>          0           0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-x                      +x          +x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1.4x10</a:t>
            </a:r>
            <a:r>
              <a:rPr baseline="30000" lang="en-US">
                <a:solidFill>
                  <a:schemeClr val="accent1"/>
                </a:solidFill>
              </a:rPr>
              <a:t>-5</a:t>
            </a:r>
            <a:r>
              <a:rPr lang="en-US">
                <a:solidFill>
                  <a:schemeClr val="accent1"/>
                </a:solidFill>
              </a:rPr>
              <a:t>-x        x            x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Ka = 4.3x10</a:t>
            </a:r>
            <a:r>
              <a:rPr baseline="30000" lang="en-US">
                <a:solidFill>
                  <a:schemeClr val="accent1"/>
                </a:solidFill>
              </a:rPr>
              <a:t>-7</a:t>
            </a:r>
            <a:r>
              <a:rPr lang="en-US">
                <a:solidFill>
                  <a:schemeClr val="accent1"/>
                </a:solidFill>
              </a:rPr>
              <a:t> = x</a:t>
            </a:r>
            <a:r>
              <a:rPr baseline="30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/ 1.4x10</a:t>
            </a:r>
            <a:r>
              <a:rPr baseline="30000" lang="en-US">
                <a:solidFill>
                  <a:schemeClr val="accent1"/>
                </a:solidFill>
              </a:rPr>
              <a:t>-5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X = 2.4x10</a:t>
            </a:r>
            <a:r>
              <a:rPr baseline="30000" lang="en-US">
                <a:solidFill>
                  <a:schemeClr val="accent1"/>
                </a:solidFill>
              </a:rPr>
              <a:t>-6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pH = -log (2.4x10</a:t>
            </a:r>
            <a:r>
              <a:rPr baseline="30000" lang="en-US">
                <a:solidFill>
                  <a:schemeClr val="accent1"/>
                </a:solidFill>
              </a:rPr>
              <a:t>-6</a:t>
            </a:r>
            <a:r>
              <a:rPr lang="en-US">
                <a:solidFill>
                  <a:schemeClr val="accent1"/>
                </a:solidFill>
              </a:rPr>
              <a:t>) = </a:t>
            </a:r>
            <a:r>
              <a:rPr b="1" lang="en-US">
                <a:solidFill>
                  <a:srgbClr val="FF0000"/>
                </a:solidFill>
              </a:rPr>
              <a:t>5.61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en-US">
                <a:solidFill>
                  <a:srgbClr val="FF0000"/>
                </a:solidFill>
              </a:rPr>
              <a:t>The second H+ ion doesn’t remove as well and will not affect the pH.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69" name="Google Shape;269;g244f46875aa_0_49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6772" y="1047522"/>
            <a:ext cx="6455100" cy="47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4f46875aa_0_500"/>
          <p:cNvSpPr txBox="1"/>
          <p:nvPr>
            <p:ph type="title"/>
          </p:nvPr>
        </p:nvSpPr>
        <p:spPr>
          <a:xfrm>
            <a:off x="2286000" y="22860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</a:t>
            </a:r>
            <a:endParaRPr/>
          </a:p>
        </p:txBody>
      </p:sp>
      <p:sp>
        <p:nvSpPr>
          <p:cNvPr id="275" name="Google Shape;275;g244f46875aa_0_500"/>
          <p:cNvSpPr txBox="1"/>
          <p:nvPr>
            <p:ph idx="1" type="body"/>
          </p:nvPr>
        </p:nvSpPr>
        <p:spPr>
          <a:xfrm>
            <a:off x="977462" y="1447800"/>
            <a:ext cx="91113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Calculate the Ka of a weak acid and calculate the pH of polyprotic acids. </a:t>
            </a:r>
            <a:endParaRPr/>
          </a:p>
        </p:txBody>
      </p:sp>
      <p:pic>
        <p:nvPicPr>
          <p:cNvPr id="276" name="Google Shape;276;g244f46875aa_0_5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9650" y="6116638"/>
            <a:ext cx="742950" cy="766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eck for understanding" id="277" name="Google Shape;277;g244f46875aa_0_500"/>
          <p:cNvPicPr preferRelativeResize="0"/>
          <p:nvPr/>
        </p:nvPicPr>
        <p:blipFill rotWithShape="1">
          <a:blip r:embed="rId4">
            <a:alphaModFix/>
          </a:blip>
          <a:srcRect b="2286" l="0" r="50605" t="0"/>
          <a:stretch/>
        </p:blipFill>
        <p:spPr>
          <a:xfrm>
            <a:off x="8542828" y="2324209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4f46875aa_0_50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Properties of Acids and Bases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4f46875aa_0_511"/>
          <p:cNvSpPr txBox="1"/>
          <p:nvPr>
            <p:ph type="title"/>
          </p:nvPr>
        </p:nvSpPr>
        <p:spPr>
          <a:xfrm>
            <a:off x="2286000" y="30480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OBJECTIVES</a:t>
            </a:r>
            <a:endParaRPr/>
          </a:p>
        </p:txBody>
      </p:sp>
      <p:sp>
        <p:nvSpPr>
          <p:cNvPr id="288" name="Google Shape;288;g244f46875aa_0_511"/>
          <p:cNvSpPr txBox="1"/>
          <p:nvPr>
            <p:ph idx="1" type="body"/>
          </p:nvPr>
        </p:nvSpPr>
        <p:spPr>
          <a:xfrm>
            <a:off x="1577340" y="1447800"/>
            <a:ext cx="8915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strong acids and bases.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At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Explain what factors affect acid strength.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 Lewis theory to determine if a substance is acidic or basic.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Characterize salts as acidic or basic. 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89" name="Google Shape;289;g244f46875aa_0_5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9650" y="6116638"/>
            <a:ext cx="742950" cy="76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4f46875aa_0_517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295" name="Google Shape;295;g244f46875aa_0_517"/>
          <p:cNvSpPr txBox="1"/>
          <p:nvPr>
            <p:ph idx="1" type="body"/>
          </p:nvPr>
        </p:nvSpPr>
        <p:spPr>
          <a:xfrm>
            <a:off x="664029" y="2373085"/>
            <a:ext cx="5072700" cy="34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active ingredient in bleach is sodium hypochlorite. Is bleach acidic, basic, or neutral?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Related image" id="296" name="Google Shape;296;g244f46875aa_0_5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4636" y="1440546"/>
            <a:ext cx="4348200" cy="43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44f46875aa_0_544"/>
          <p:cNvSpPr txBox="1"/>
          <p:nvPr>
            <p:ph type="title"/>
          </p:nvPr>
        </p:nvSpPr>
        <p:spPr>
          <a:xfrm>
            <a:off x="2514600" y="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Lewis </a:t>
            </a:r>
            <a:r>
              <a:rPr lang="en-US">
                <a:solidFill>
                  <a:srgbClr val="FF0000"/>
                </a:solidFill>
              </a:rPr>
              <a:t>Acids</a:t>
            </a:r>
            <a:r>
              <a:rPr lang="en-US"/>
              <a:t> and </a:t>
            </a:r>
            <a:r>
              <a:rPr lang="en-US">
                <a:solidFill>
                  <a:schemeClr val="accent1"/>
                </a:solidFill>
              </a:rPr>
              <a:t>Bases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descr="16_13-06UN" id="303" name="Google Shape;303;g244f46875aa_0_5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508" l="0" r="0" t="0"/>
          <a:stretch/>
        </p:blipFill>
        <p:spPr>
          <a:xfrm>
            <a:off x="2514600" y="1219200"/>
            <a:ext cx="81534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44f46875aa_0_544"/>
          <p:cNvSpPr txBox="1"/>
          <p:nvPr>
            <p:ph idx="2" type="body"/>
          </p:nvPr>
        </p:nvSpPr>
        <p:spPr>
          <a:xfrm>
            <a:off x="1213945" y="3344918"/>
            <a:ext cx="102633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sz="2800">
                <a:solidFill>
                  <a:srgbClr val="FF0000"/>
                </a:solidFill>
              </a:rPr>
              <a:t>Lewis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acids</a:t>
            </a:r>
            <a:r>
              <a:rPr lang="en-US" sz="2800"/>
              <a:t> are defined as </a:t>
            </a:r>
            <a:r>
              <a:rPr b="1" lang="en-US" sz="2800"/>
              <a:t>electron-pair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acceptors</a:t>
            </a:r>
            <a:r>
              <a:rPr lang="en-US" sz="2800"/>
              <a:t>. </a:t>
            </a:r>
            <a:r>
              <a:rPr lang="en-US" sz="2800">
                <a:solidFill>
                  <a:schemeClr val="accent1"/>
                </a:solidFill>
              </a:rPr>
              <a:t>Lewis Bases</a:t>
            </a:r>
            <a:r>
              <a:rPr lang="en-US" sz="2800"/>
              <a:t> are </a:t>
            </a:r>
            <a:r>
              <a:rPr b="1" lang="en-US" sz="2800"/>
              <a:t>electron-pair</a:t>
            </a:r>
            <a:r>
              <a:rPr lang="en-US" sz="2800"/>
              <a:t> </a:t>
            </a:r>
            <a:r>
              <a:rPr lang="en-US" sz="2800">
                <a:solidFill>
                  <a:schemeClr val="accent1"/>
                </a:solidFill>
              </a:rPr>
              <a:t>donators</a:t>
            </a:r>
            <a:r>
              <a:rPr lang="en-US" sz="2800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Atoms with an empty valence orbital can act as </a:t>
            </a:r>
            <a:r>
              <a:rPr lang="en-US" sz="2800">
                <a:solidFill>
                  <a:srgbClr val="FF0000"/>
                </a:solidFill>
              </a:rPr>
              <a:t>Lewis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acids</a:t>
            </a:r>
            <a:r>
              <a:rPr lang="en-US" sz="2800"/>
              <a:t>. </a:t>
            </a:r>
            <a:r>
              <a:rPr lang="en-US" sz="2800">
                <a:solidFill>
                  <a:srgbClr val="FF0000"/>
                </a:solidFill>
              </a:rPr>
              <a:t>BF</a:t>
            </a:r>
            <a:r>
              <a:rPr baseline="-25000" lang="en-US" sz="2800">
                <a:solidFill>
                  <a:srgbClr val="FF0000"/>
                </a:solidFill>
              </a:rPr>
              <a:t>3</a:t>
            </a:r>
            <a:r>
              <a:rPr lang="en-US" sz="2800"/>
              <a:t> is the most common example, however, many </a:t>
            </a:r>
            <a:r>
              <a:rPr lang="en-US" sz="2800">
                <a:solidFill>
                  <a:srgbClr val="FF0000"/>
                </a:solidFill>
              </a:rPr>
              <a:t>metallic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ions</a:t>
            </a:r>
            <a:r>
              <a:rPr lang="en-US" sz="2800"/>
              <a:t> are also considered to be </a:t>
            </a:r>
            <a:r>
              <a:rPr lang="en-US" sz="2800">
                <a:solidFill>
                  <a:srgbClr val="FF0000"/>
                </a:solidFill>
              </a:rPr>
              <a:t>Lewis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acids</a:t>
            </a:r>
            <a:r>
              <a:rPr lang="en-US" sz="2800"/>
              <a:t>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When in doubt, try to use another theory to determine the acid.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4f46875aa_0_551"/>
          <p:cNvSpPr txBox="1"/>
          <p:nvPr>
            <p:ph type="title"/>
          </p:nvPr>
        </p:nvSpPr>
        <p:spPr>
          <a:xfrm>
            <a:off x="838200" y="14446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Lewis </a:t>
            </a:r>
            <a:r>
              <a:rPr lang="en-US">
                <a:solidFill>
                  <a:srgbClr val="FF0000"/>
                </a:solidFill>
              </a:rPr>
              <a:t>Acids</a:t>
            </a:r>
            <a:r>
              <a:rPr lang="en-US"/>
              <a:t> and </a:t>
            </a:r>
            <a:r>
              <a:rPr lang="en-US">
                <a:solidFill>
                  <a:schemeClr val="accent1"/>
                </a:solidFill>
              </a:rPr>
              <a:t>Bases</a:t>
            </a:r>
            <a:r>
              <a:rPr lang="en-US"/>
              <a:t> </a:t>
            </a:r>
            <a:endParaRPr/>
          </a:p>
        </p:txBody>
      </p:sp>
      <p:sp>
        <p:nvSpPr>
          <p:cNvPr id="310" name="Google Shape;310;g244f46875aa_0_551"/>
          <p:cNvSpPr txBox="1"/>
          <p:nvPr>
            <p:ph idx="1" type="body"/>
          </p:nvPr>
        </p:nvSpPr>
        <p:spPr>
          <a:xfrm>
            <a:off x="838200" y="1470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Identify the Lewis </a:t>
            </a:r>
            <a:r>
              <a:rPr lang="en-US">
                <a:solidFill>
                  <a:srgbClr val="FF0000"/>
                </a:solidFill>
              </a:rPr>
              <a:t>acid</a:t>
            </a:r>
            <a:r>
              <a:rPr lang="en-US"/>
              <a:t> and </a:t>
            </a:r>
            <a:r>
              <a:rPr lang="en-US">
                <a:solidFill>
                  <a:schemeClr val="accent1"/>
                </a:solidFill>
              </a:rPr>
              <a:t>base</a:t>
            </a:r>
            <a:r>
              <a:rPr lang="en-US"/>
              <a:t>: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4CN</a:t>
            </a:r>
            <a:r>
              <a:rPr baseline="30000" lang="en-US"/>
              <a:t>-</a:t>
            </a:r>
            <a:r>
              <a:rPr lang="en-US"/>
              <a:t> + Cu</a:t>
            </a:r>
            <a:r>
              <a:rPr baseline="30000" lang="en-US"/>
              <a:t>+2</a:t>
            </a:r>
            <a:r>
              <a:rPr lang="en-US"/>
              <a:t> 🡪 Cu(CN)</a:t>
            </a:r>
            <a:r>
              <a:rPr baseline="-25000" lang="en-US"/>
              <a:t>4</a:t>
            </a:r>
            <a:r>
              <a:rPr baseline="30000" lang="en-US"/>
              <a:t>-2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Cu</a:t>
            </a:r>
            <a:r>
              <a:rPr baseline="30000" lang="en-US"/>
              <a:t>+2</a:t>
            </a:r>
            <a:r>
              <a:rPr lang="en-US"/>
              <a:t> has no lone pairs.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CN- donates e- and is the </a:t>
            </a:r>
            <a:r>
              <a:rPr lang="en-US">
                <a:solidFill>
                  <a:schemeClr val="accent1"/>
                </a:solidFill>
              </a:rPr>
              <a:t>Lewis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Base</a:t>
            </a:r>
            <a:r>
              <a:rPr lang="en-US"/>
              <a:t>. 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Cu</a:t>
            </a:r>
            <a:r>
              <a:rPr baseline="30000" lang="en-US"/>
              <a:t>+2</a:t>
            </a:r>
            <a:r>
              <a:rPr lang="en-US"/>
              <a:t> gains e- and is the </a:t>
            </a:r>
            <a:r>
              <a:rPr lang="en-US">
                <a:solidFill>
                  <a:srgbClr val="FF0000"/>
                </a:solidFill>
              </a:rPr>
              <a:t>Lewis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Acid</a:t>
            </a:r>
            <a:r>
              <a:rPr lang="en-US"/>
              <a:t>.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</a:t>
            </a:r>
            <a:endParaRPr/>
          </a:p>
        </p:txBody>
      </p:sp>
      <p:pic>
        <p:nvPicPr>
          <p:cNvPr id="311" name="Google Shape;311;g244f46875aa_0_5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6862" y="1482643"/>
            <a:ext cx="22860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4f46875aa_0_128"/>
          <p:cNvSpPr txBox="1"/>
          <p:nvPr>
            <p:ph type="title"/>
          </p:nvPr>
        </p:nvSpPr>
        <p:spPr>
          <a:xfrm>
            <a:off x="1981200" y="22860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accent1"/>
                </a:solidFill>
              </a:rPr>
              <a:t>OBJECTIVES</a:t>
            </a:r>
            <a:endParaRPr/>
          </a:p>
        </p:txBody>
      </p:sp>
      <p:sp>
        <p:nvSpPr>
          <p:cNvPr id="102" name="Google Shape;102;g244f46875aa_0_128"/>
          <p:cNvSpPr txBox="1"/>
          <p:nvPr>
            <p:ph idx="1" type="body"/>
          </p:nvPr>
        </p:nvSpPr>
        <p:spPr>
          <a:xfrm>
            <a:off x="1752601" y="1981200"/>
            <a:ext cx="85185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acids and bases.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Describe the pH scale.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At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concentration of ions or the pH of any strong acid or base.</a:t>
            </a:r>
            <a:endParaRPr/>
          </a:p>
        </p:txBody>
      </p:sp>
      <p:pic>
        <p:nvPicPr>
          <p:cNvPr id="103" name="Google Shape;103;g244f46875aa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9650" y="6116638"/>
            <a:ext cx="742950" cy="76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4f46875aa_0_140"/>
          <p:cNvSpPr txBox="1"/>
          <p:nvPr>
            <p:ph type="title"/>
          </p:nvPr>
        </p:nvSpPr>
        <p:spPr>
          <a:xfrm>
            <a:off x="2514600" y="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Ion-Product Constant</a:t>
            </a:r>
            <a:endParaRPr/>
          </a:p>
        </p:txBody>
      </p:sp>
      <p:sp>
        <p:nvSpPr>
          <p:cNvPr id="318" name="Google Shape;318;g244f46875aa_0_140"/>
          <p:cNvSpPr txBox="1"/>
          <p:nvPr>
            <p:ph idx="1" type="body"/>
          </p:nvPr>
        </p:nvSpPr>
        <p:spPr>
          <a:xfrm>
            <a:off x="536028" y="1066800"/>
            <a:ext cx="108939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Write the equilibrium expression for water’s ionization H</a:t>
            </a:r>
            <a:r>
              <a:rPr baseline="-25000" lang="en-US"/>
              <a:t>2</a:t>
            </a:r>
            <a:r>
              <a:rPr lang="en-US"/>
              <a:t>O 🡪 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30000" lang="en-US"/>
              <a:t>+</a:t>
            </a:r>
            <a:r>
              <a:rPr lang="en-US"/>
              <a:t> + OH</a:t>
            </a:r>
            <a:r>
              <a:rPr baseline="30000" lang="en-US"/>
              <a:t>-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i="1" lang="en-US">
                <a:solidFill>
                  <a:srgbClr val="FF0000"/>
                </a:solidFill>
              </a:rPr>
              <a:t>K</a:t>
            </a:r>
            <a:r>
              <a:rPr baseline="-25000" i="1" lang="en-US">
                <a:solidFill>
                  <a:srgbClr val="FF0000"/>
                </a:solidFill>
              </a:rPr>
              <a:t>c</a:t>
            </a:r>
            <a:r>
              <a:rPr lang="en-US">
                <a:solidFill>
                  <a:srgbClr val="FF0000"/>
                </a:solidFill>
              </a:rPr>
              <a:t> = [H</a:t>
            </a:r>
            <a:r>
              <a:rPr baseline="-25000" lang="en-US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baseline="30000" lang="en-US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] [OH</a:t>
            </a:r>
            <a:r>
              <a:rPr baseline="30000" lang="en-US">
                <a:solidFill>
                  <a:srgbClr val="FF0000"/>
                </a:solidFill>
              </a:rPr>
              <a:t>−</a:t>
            </a:r>
            <a:r>
              <a:rPr lang="en-US">
                <a:solidFill>
                  <a:srgbClr val="FF0000"/>
                </a:solidFill>
              </a:rPr>
              <a:t>]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This special equilibrium constant is the </a:t>
            </a:r>
            <a:r>
              <a:rPr lang="en-US">
                <a:solidFill>
                  <a:srgbClr val="00006C"/>
                </a:solidFill>
              </a:rPr>
              <a:t>ion-product constant</a:t>
            </a:r>
            <a:r>
              <a:rPr lang="en-US"/>
              <a:t> for water, </a:t>
            </a:r>
            <a:r>
              <a:rPr i="1" lang="en-US"/>
              <a:t>K</a:t>
            </a:r>
            <a:r>
              <a:rPr baseline="-25000" i="1" lang="en-US"/>
              <a:t>w</a:t>
            </a:r>
            <a:r>
              <a:rPr lang="en-US"/>
              <a:t>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At 25°C, </a:t>
            </a:r>
            <a:r>
              <a:rPr i="1" lang="en-US">
                <a:solidFill>
                  <a:srgbClr val="FF0000"/>
                </a:solidFill>
              </a:rPr>
              <a:t>K</a:t>
            </a:r>
            <a:r>
              <a:rPr baseline="-25000" i="1" lang="en-US">
                <a:solidFill>
                  <a:srgbClr val="FF0000"/>
                </a:solidFill>
              </a:rPr>
              <a:t>w</a:t>
            </a:r>
            <a:r>
              <a:rPr lang="en-US">
                <a:solidFill>
                  <a:srgbClr val="FF0000"/>
                </a:solidFill>
              </a:rPr>
              <a:t> = 1.0 × 10</a:t>
            </a:r>
            <a:r>
              <a:rPr baseline="30000" lang="en-US">
                <a:solidFill>
                  <a:srgbClr val="FF0000"/>
                </a:solidFill>
              </a:rPr>
              <a:t>−14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Now calculate the [H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30000" lang="en-US"/>
              <a:t>+</a:t>
            </a:r>
            <a:r>
              <a:rPr lang="en-US"/>
              <a:t>] and [OH</a:t>
            </a:r>
            <a:r>
              <a:rPr baseline="30000" lang="en-US"/>
              <a:t>-</a:t>
            </a:r>
            <a:r>
              <a:rPr lang="en-US"/>
              <a:t>].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 pure water,					</a:t>
            </a:r>
            <a:r>
              <a:rPr i="1" lang="en-US">
                <a:solidFill>
                  <a:srgbClr val="FF0000"/>
                </a:solidFill>
              </a:rPr>
              <a:t>K</a:t>
            </a:r>
            <a:r>
              <a:rPr baseline="-25000" i="1" lang="en-US">
                <a:solidFill>
                  <a:srgbClr val="FF0000"/>
                </a:solidFill>
              </a:rPr>
              <a:t>w</a:t>
            </a:r>
            <a:r>
              <a:rPr lang="en-US">
                <a:solidFill>
                  <a:srgbClr val="FF0000"/>
                </a:solidFill>
              </a:rPr>
              <a:t> = [H</a:t>
            </a:r>
            <a:r>
              <a:rPr baseline="-25000" lang="en-US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baseline="30000" lang="en-US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] [OH</a:t>
            </a:r>
            <a:r>
              <a:rPr baseline="30000" lang="en-US">
                <a:solidFill>
                  <a:srgbClr val="FF0000"/>
                </a:solidFill>
              </a:rPr>
              <a:t>−</a:t>
            </a:r>
            <a:r>
              <a:rPr lang="en-US">
                <a:solidFill>
                  <a:srgbClr val="FF0000"/>
                </a:solidFill>
              </a:rPr>
              <a:t>] = 1.0 × 10</a:t>
            </a:r>
            <a:r>
              <a:rPr baseline="30000" lang="en-US">
                <a:solidFill>
                  <a:srgbClr val="FF0000"/>
                </a:solidFill>
              </a:rPr>
              <a:t>−14</a:t>
            </a:r>
            <a:endParaRPr>
              <a:solidFill>
                <a:srgbClr val="FF0000"/>
              </a:solidFill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>
              <a:solidFill>
                <a:srgbClr val="00006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Because in pure water [H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30000" lang="en-US"/>
              <a:t>+</a:t>
            </a:r>
            <a:r>
              <a:rPr lang="en-US"/>
              <a:t>]=[OH</a:t>
            </a:r>
            <a:r>
              <a:rPr baseline="30000" lang="en-US"/>
              <a:t>−</a:t>
            </a:r>
            <a:r>
              <a:rPr lang="en-US"/>
              <a:t>],		</a:t>
            </a:r>
            <a:r>
              <a:rPr lang="en-US">
                <a:solidFill>
                  <a:srgbClr val="FF0000"/>
                </a:solidFill>
              </a:rPr>
              <a:t>[H</a:t>
            </a:r>
            <a:r>
              <a:rPr baseline="-25000" lang="en-US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baseline="30000" lang="en-US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] = (1.0 × 10</a:t>
            </a:r>
            <a:r>
              <a:rPr baseline="30000" lang="en-US">
                <a:solidFill>
                  <a:srgbClr val="FF0000"/>
                </a:solidFill>
              </a:rPr>
              <a:t>−14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baseline="30000" lang="en-US">
                <a:solidFill>
                  <a:srgbClr val="FF0000"/>
                </a:solidFill>
              </a:rPr>
              <a:t>1/2</a:t>
            </a:r>
            <a:r>
              <a:rPr lang="en-US">
                <a:solidFill>
                  <a:srgbClr val="FF0000"/>
                </a:solidFill>
              </a:rPr>
              <a:t> = 1.0 × 10</a:t>
            </a:r>
            <a:r>
              <a:rPr baseline="30000" lang="en-US">
                <a:solidFill>
                  <a:srgbClr val="FF0000"/>
                </a:solidFill>
              </a:rPr>
              <a:t>−7</a:t>
            </a:r>
            <a:endParaRPr>
              <a:solidFill>
                <a:srgbClr val="00006C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is the pH of water? How?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4f46875aa_0_146"/>
          <p:cNvSpPr txBox="1"/>
          <p:nvPr>
            <p:ph type="title"/>
          </p:nvPr>
        </p:nvSpPr>
        <p:spPr>
          <a:xfrm>
            <a:off x="2514600" y="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Other “p” Scales</a:t>
            </a:r>
            <a:endParaRPr/>
          </a:p>
        </p:txBody>
      </p:sp>
      <p:sp>
        <p:nvSpPr>
          <p:cNvPr id="325" name="Google Shape;325;g244f46875aa_0_146"/>
          <p:cNvSpPr txBox="1"/>
          <p:nvPr>
            <p:ph idx="1" type="body"/>
          </p:nvPr>
        </p:nvSpPr>
        <p:spPr>
          <a:xfrm>
            <a:off x="1678502" y="1066800"/>
            <a:ext cx="91704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“p” in pH tells us to take the negative log of the quantity (in this case, hydrogen ions).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pH = -log [H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30000" lang="en-US"/>
              <a:t>+</a:t>
            </a:r>
            <a:r>
              <a:rPr lang="en-US"/>
              <a:t>]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pOH=  -log [OH</a:t>
            </a:r>
            <a:r>
              <a:rPr baseline="30000" lang="en-US"/>
              <a:t>−</a:t>
            </a:r>
            <a:r>
              <a:rPr lang="en-US"/>
              <a:t>]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pH + pOH = 14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[H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30000" lang="en-US"/>
              <a:t>+</a:t>
            </a:r>
            <a:r>
              <a:rPr lang="en-US"/>
              <a:t>][OH</a:t>
            </a:r>
            <a:r>
              <a:rPr baseline="30000" lang="en-US"/>
              <a:t>-</a:t>
            </a:r>
            <a:r>
              <a:rPr lang="en-US"/>
              <a:t>] = 1.0x10</a:t>
            </a:r>
            <a:r>
              <a:rPr baseline="30000" lang="en-US"/>
              <a:t>-14</a:t>
            </a:r>
            <a:endParaRPr/>
          </a:p>
        </p:txBody>
      </p:sp>
      <p:pic>
        <p:nvPicPr>
          <p:cNvPr descr="Image result for pH" id="326" name="Google Shape;326;g244f46875aa_0_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0897" y="1803614"/>
            <a:ext cx="5044527" cy="381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4f46875aa_0_153"/>
          <p:cNvSpPr txBox="1"/>
          <p:nvPr>
            <p:ph type="title"/>
          </p:nvPr>
        </p:nvSpPr>
        <p:spPr>
          <a:xfrm>
            <a:off x="838200" y="1286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 and pOH</a:t>
            </a:r>
            <a:endParaRPr/>
          </a:p>
        </p:txBody>
      </p:sp>
      <p:sp>
        <p:nvSpPr>
          <p:cNvPr id="332" name="Google Shape;332;g244f46875aa_0_153"/>
          <p:cNvSpPr txBox="1"/>
          <p:nvPr>
            <p:ph idx="1" type="body"/>
          </p:nvPr>
        </p:nvSpPr>
        <p:spPr>
          <a:xfrm>
            <a:off x="1686910" y="1242300"/>
            <a:ext cx="9666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the [H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30000" lang="en-US"/>
              <a:t>+</a:t>
            </a:r>
            <a:r>
              <a:rPr lang="en-US"/>
              <a:t>] = 1x10</a:t>
            </a:r>
            <a:r>
              <a:rPr baseline="30000" lang="en-US"/>
              <a:t>-3</a:t>
            </a:r>
            <a:r>
              <a:rPr lang="en-US"/>
              <a:t> the pH is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the [H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30000" lang="en-US"/>
              <a:t>+</a:t>
            </a:r>
            <a:r>
              <a:rPr lang="en-US"/>
              <a:t>] = 1x10</a:t>
            </a:r>
            <a:r>
              <a:rPr baseline="30000" lang="en-US"/>
              <a:t>-9</a:t>
            </a:r>
            <a:r>
              <a:rPr lang="en-US"/>
              <a:t> the pH is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the [OH</a:t>
            </a:r>
            <a:r>
              <a:rPr baseline="30000" lang="en-US"/>
              <a:t>-</a:t>
            </a:r>
            <a:r>
              <a:rPr lang="en-US"/>
              <a:t>] = 1x10</a:t>
            </a:r>
            <a:r>
              <a:rPr baseline="30000" lang="en-US"/>
              <a:t>-4</a:t>
            </a:r>
            <a:r>
              <a:rPr lang="en-US"/>
              <a:t> the pOH is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4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the [OH</a:t>
            </a:r>
            <a:r>
              <a:rPr baseline="30000" lang="en-US"/>
              <a:t>-</a:t>
            </a:r>
            <a:r>
              <a:rPr lang="en-US"/>
              <a:t>] = 1x10</a:t>
            </a:r>
            <a:r>
              <a:rPr baseline="30000" lang="en-US"/>
              <a:t>-12  </a:t>
            </a:r>
            <a:r>
              <a:rPr lang="en-US"/>
              <a:t>the pOH is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12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the pH is 3 the pOH is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11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the pOH is 12 the pH is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2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pH" id="333" name="Google Shape;333;g244f46875aa_0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559527"/>
            <a:ext cx="5575325" cy="3716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4f46875aa_0_159"/>
          <p:cNvSpPr txBox="1"/>
          <p:nvPr>
            <p:ph type="title"/>
          </p:nvPr>
        </p:nvSpPr>
        <p:spPr>
          <a:xfrm>
            <a:off x="25146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Do We Measure pH?</a:t>
            </a:r>
            <a:endParaRPr/>
          </a:p>
        </p:txBody>
      </p:sp>
      <p:pic>
        <p:nvPicPr>
          <p:cNvPr descr="16_07" id="340" name="Google Shape;340;g244f46875aa_0_1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865" l="1559" r="1569" t="3472"/>
          <a:stretch/>
        </p:blipFill>
        <p:spPr>
          <a:xfrm>
            <a:off x="2751083" y="914400"/>
            <a:ext cx="38862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44f46875aa_0_159"/>
          <p:cNvSpPr txBox="1"/>
          <p:nvPr>
            <p:ph idx="2" type="body"/>
          </p:nvPr>
        </p:nvSpPr>
        <p:spPr>
          <a:xfrm>
            <a:off x="6836979" y="1492469"/>
            <a:ext cx="41148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For less accurate measurements, one can use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Litmus paper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“Red” paper turns blue above ~pH = 8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“Blue” paper turns red below ~pH = 5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 indicator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FF"/>
              </a:buClr>
              <a:buSzPts val="2400"/>
              <a:buChar char="•"/>
            </a:pPr>
            <a:r>
              <a:rPr lang="en-US">
                <a:solidFill>
                  <a:srgbClr val="FF66FF"/>
                </a:solidFill>
              </a:rPr>
              <a:t>Phenolphthalein </a:t>
            </a:r>
            <a:r>
              <a:rPr lang="en-US"/>
              <a:t>changes color at pH=8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44f46875aa_0_166"/>
          <p:cNvSpPr txBox="1"/>
          <p:nvPr>
            <p:ph type="title"/>
          </p:nvPr>
        </p:nvSpPr>
        <p:spPr>
          <a:xfrm>
            <a:off x="2514600" y="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Do We Measure pH?</a:t>
            </a:r>
            <a:endParaRPr/>
          </a:p>
        </p:txBody>
      </p:sp>
      <p:sp>
        <p:nvSpPr>
          <p:cNvPr id="348" name="Google Shape;348;g244f46875aa_0_166"/>
          <p:cNvSpPr txBox="1"/>
          <p:nvPr>
            <p:ph idx="1" type="body"/>
          </p:nvPr>
        </p:nvSpPr>
        <p:spPr>
          <a:xfrm>
            <a:off x="4125553" y="1952295"/>
            <a:ext cx="3962400" cy="27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Indicators and pH papers like litmus can be used to measure relative pH values.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For more accurate measurements, one uses a pH meter, which measures the voltage in the solution.</a:t>
            </a:r>
            <a:endParaRPr/>
          </a:p>
        </p:txBody>
      </p:sp>
      <p:pic>
        <p:nvPicPr>
          <p:cNvPr descr="16_06" id="349" name="Google Shape;349;g244f46875aa_0_16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3698" l="0" r="0" t="0"/>
          <a:stretch/>
        </p:blipFill>
        <p:spPr>
          <a:xfrm>
            <a:off x="8310890" y="1277006"/>
            <a:ext cx="3665700" cy="398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H" id="350" name="Google Shape;350;g244f46875aa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016" y="1489840"/>
            <a:ext cx="3657599" cy="35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44f46875aa_0_174"/>
          <p:cNvSpPr txBox="1"/>
          <p:nvPr>
            <p:ph type="title"/>
          </p:nvPr>
        </p:nvSpPr>
        <p:spPr>
          <a:xfrm>
            <a:off x="2514600" y="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Earth’s Natural Litmus</a:t>
            </a:r>
            <a:endParaRPr/>
          </a:p>
        </p:txBody>
      </p:sp>
      <p:sp>
        <p:nvSpPr>
          <p:cNvPr id="356" name="Google Shape;356;g244f46875aa_0_174"/>
          <p:cNvSpPr txBox="1"/>
          <p:nvPr>
            <p:ph idx="1" type="body"/>
          </p:nvPr>
        </p:nvSpPr>
        <p:spPr>
          <a:xfrm>
            <a:off x="819807" y="1066800"/>
            <a:ext cx="109569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Hydrangeas are blue when the acidity of the soil is between 5-5.5 and red if the acidity is between 6.5-7.5. A mix of colors can be seen between 5.5-6.5.</a:t>
            </a:r>
            <a:endParaRPr/>
          </a:p>
        </p:txBody>
      </p:sp>
      <p:pic>
        <p:nvPicPr>
          <p:cNvPr descr="CLL-Oct-6-2009-Large-Set-640.jpg" id="357" name="Google Shape;357;g244f46875aa_0_17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2410" y="2057400"/>
            <a:ext cx="42672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-hydrangea-fertilizer-200X200.jpg" id="358" name="Google Shape;358;g244f46875aa_0_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2059782"/>
            <a:ext cx="38100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244f46875aa_0_1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99650" y="6096001"/>
            <a:ext cx="742950" cy="76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44f46875aa_0_182"/>
          <p:cNvSpPr txBox="1"/>
          <p:nvPr>
            <p:ph type="title"/>
          </p:nvPr>
        </p:nvSpPr>
        <p:spPr>
          <a:xfrm>
            <a:off x="2514600" y="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Strong Acids</a:t>
            </a:r>
            <a:endParaRPr/>
          </a:p>
        </p:txBody>
      </p:sp>
      <p:sp>
        <p:nvSpPr>
          <p:cNvPr id="366" name="Google Shape;366;g244f46875aa_0_182"/>
          <p:cNvSpPr txBox="1"/>
          <p:nvPr>
            <p:ph idx="1" type="body"/>
          </p:nvPr>
        </p:nvSpPr>
        <p:spPr>
          <a:xfrm>
            <a:off x="614855" y="1308538"/>
            <a:ext cx="7110300" cy="4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You will recall that the seven strong acids are </a:t>
            </a:r>
            <a:r>
              <a:rPr lang="en-US">
                <a:solidFill>
                  <a:srgbClr val="FF0000"/>
                </a:solidFill>
              </a:rPr>
              <a:t>HCl, HBr, HI, HNO</a:t>
            </a:r>
            <a:r>
              <a:rPr baseline="-25000" lang="en-US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, H</a:t>
            </a:r>
            <a:r>
              <a:rPr baseline="-25000" lang="en-US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SO</a:t>
            </a:r>
            <a:r>
              <a:rPr baseline="-25000" lang="en-US">
                <a:solidFill>
                  <a:srgbClr val="FF0000"/>
                </a:solidFill>
              </a:rPr>
              <a:t>4</a:t>
            </a:r>
            <a:r>
              <a:rPr lang="en-US">
                <a:solidFill>
                  <a:srgbClr val="FF0000"/>
                </a:solidFill>
              </a:rPr>
              <a:t>, H</a:t>
            </a:r>
            <a:r>
              <a:rPr baseline="-25000" lang="en-US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PO</a:t>
            </a:r>
            <a:r>
              <a:rPr baseline="-25000" lang="en-US">
                <a:solidFill>
                  <a:srgbClr val="FF0000"/>
                </a:solidFill>
              </a:rPr>
              <a:t>4</a:t>
            </a:r>
            <a:r>
              <a:rPr lang="en-US">
                <a:solidFill>
                  <a:srgbClr val="FF0000"/>
                </a:solidFill>
              </a:rPr>
              <a:t>, and HClO</a:t>
            </a:r>
            <a:r>
              <a:rPr baseline="-25000" lang="en-US">
                <a:solidFill>
                  <a:srgbClr val="FF0000"/>
                </a:solidFill>
              </a:rPr>
              <a:t>4</a:t>
            </a:r>
            <a:r>
              <a:rPr lang="en-US">
                <a:solidFill>
                  <a:srgbClr val="FF0000"/>
                </a:solidFill>
              </a:rPr>
              <a:t>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These are, by definition, strong electrolytes and exist totally as ions in aqueous solution.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For the monoprotic strong acids,	</a:t>
            </a:r>
            <a:r>
              <a:rPr lang="en-US">
                <a:solidFill>
                  <a:srgbClr val="FF0000"/>
                </a:solidFill>
              </a:rPr>
              <a:t>[H</a:t>
            </a:r>
            <a:r>
              <a:rPr baseline="-25000" lang="en-US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baseline="30000" lang="en-US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] = [acid].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To calculate the pH for strong acids use</a:t>
            </a:r>
            <a:r>
              <a:rPr lang="en-US">
                <a:solidFill>
                  <a:srgbClr val="FF0000"/>
                </a:solidFill>
              </a:rPr>
              <a:t> pH = -log [H</a:t>
            </a:r>
            <a:r>
              <a:rPr baseline="-25000" lang="en-US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baseline="30000" lang="en-US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67" name="Google Shape;367;g244f46875aa_0_182"/>
          <p:cNvPicPr preferRelativeResize="0"/>
          <p:nvPr/>
        </p:nvPicPr>
        <p:blipFill rotWithShape="1">
          <a:blip r:embed="rId3">
            <a:alphaModFix/>
          </a:blip>
          <a:srcRect b="12390" l="29461" r="32011" t="7564"/>
          <a:stretch/>
        </p:blipFill>
        <p:spPr>
          <a:xfrm>
            <a:off x="8150772" y="1450428"/>
            <a:ext cx="3247698" cy="3792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44f46875aa_0_1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pH of Strong Acids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73" name="Google Shape;373;g244f46875aa_0_18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the concentration of HA is 2.5x10</a:t>
            </a:r>
            <a:r>
              <a:rPr baseline="30000" lang="en-US"/>
              <a:t>-3</a:t>
            </a:r>
            <a:r>
              <a:rPr lang="en-US"/>
              <a:t>M calculate the pH.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-log(2.5x10</a:t>
            </a:r>
            <a:r>
              <a:rPr baseline="30000" lang="en-US"/>
              <a:t>-3</a:t>
            </a:r>
            <a:r>
              <a:rPr lang="en-US"/>
              <a:t>) = 2.60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the concentration of HA is 3.5x10</a:t>
            </a:r>
            <a:r>
              <a:rPr baseline="30000" lang="en-US"/>
              <a:t>-8</a:t>
            </a:r>
            <a:r>
              <a:rPr lang="en-US"/>
              <a:t>M calculate the pH.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-log (3.5x10</a:t>
            </a:r>
            <a:r>
              <a:rPr baseline="30000" lang="en-US"/>
              <a:t>-8</a:t>
            </a:r>
            <a:r>
              <a:rPr lang="en-US"/>
              <a:t>) = 7.46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descr="Image result for strong acid cartoon" id="374" name="Google Shape;374;g244f46875aa_0_189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g244f46875aa_0_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5713" y="2575773"/>
            <a:ext cx="3806287" cy="2851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44f46875aa_0_196"/>
          <p:cNvSpPr txBox="1"/>
          <p:nvPr>
            <p:ph type="title"/>
          </p:nvPr>
        </p:nvSpPr>
        <p:spPr>
          <a:xfrm>
            <a:off x="2514600" y="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Strong Bases</a:t>
            </a:r>
            <a:endParaRPr/>
          </a:p>
        </p:txBody>
      </p:sp>
      <p:sp>
        <p:nvSpPr>
          <p:cNvPr id="382" name="Google Shape;382;g244f46875aa_0_196"/>
          <p:cNvSpPr txBox="1"/>
          <p:nvPr>
            <p:ph idx="1" type="body"/>
          </p:nvPr>
        </p:nvSpPr>
        <p:spPr>
          <a:xfrm>
            <a:off x="804041" y="1434662"/>
            <a:ext cx="6716100" cy="54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Strong bases are the soluble hydroxides, which are the alkali metal and heavier alkaline earth metal hydroxides (Ca</a:t>
            </a:r>
            <a:r>
              <a:rPr baseline="30000" lang="en-US">
                <a:solidFill>
                  <a:schemeClr val="accent1"/>
                </a:solidFill>
              </a:rPr>
              <a:t>+2</a:t>
            </a:r>
            <a:r>
              <a:rPr lang="en-US">
                <a:solidFill>
                  <a:schemeClr val="accent1"/>
                </a:solidFill>
              </a:rPr>
              <a:t> and Ba</a:t>
            </a:r>
            <a:r>
              <a:rPr baseline="30000" lang="en-US">
                <a:solidFill>
                  <a:schemeClr val="accent1"/>
                </a:solidFill>
              </a:rPr>
              <a:t>2+</a:t>
            </a:r>
            <a:r>
              <a:rPr lang="en-US">
                <a:solidFill>
                  <a:schemeClr val="accent1"/>
                </a:solidFill>
              </a:rPr>
              <a:t>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Again, these substances dissociate completely in aqueous solution. And </a:t>
            </a:r>
            <a:r>
              <a:rPr lang="en-US">
                <a:solidFill>
                  <a:schemeClr val="accent1"/>
                </a:solidFill>
              </a:rPr>
              <a:t>[Base] = [OH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chemeClr val="accent1"/>
                </a:solidFill>
              </a:rPr>
              <a:t>]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pH = 14-(-log[OH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chemeClr val="accent1"/>
                </a:solidFill>
              </a:rPr>
              <a:t>])</a:t>
            </a:r>
            <a:endParaRPr/>
          </a:p>
        </p:txBody>
      </p:sp>
      <p:pic>
        <p:nvPicPr>
          <p:cNvPr id="383" name="Google Shape;383;g244f46875aa_0_196"/>
          <p:cNvPicPr preferRelativeResize="0"/>
          <p:nvPr/>
        </p:nvPicPr>
        <p:blipFill rotWithShape="1">
          <a:blip r:embed="rId3">
            <a:alphaModFix/>
          </a:blip>
          <a:srcRect b="24026" l="0" r="0" t="12258"/>
          <a:stretch/>
        </p:blipFill>
        <p:spPr>
          <a:xfrm>
            <a:off x="7275688" y="2112579"/>
            <a:ext cx="4916312" cy="354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44f46875aa_0_20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pH of Strong Bases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89" name="Google Shape;389;g244f46875aa_0_203"/>
          <p:cNvSpPr txBox="1"/>
          <p:nvPr>
            <p:ph idx="1" type="body"/>
          </p:nvPr>
        </p:nvSpPr>
        <p:spPr>
          <a:xfrm>
            <a:off x="649014" y="1690688"/>
            <a:ext cx="4522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the concentration of MOH is 1.5x10</a:t>
            </a:r>
            <a:r>
              <a:rPr baseline="30000" lang="en-US"/>
              <a:t>-4</a:t>
            </a:r>
            <a:r>
              <a:rPr lang="en-US"/>
              <a:t>M calculate the pH.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14-[-log(1.5x10</a:t>
            </a:r>
            <a:r>
              <a:rPr baseline="30000" lang="en-US"/>
              <a:t>-4</a:t>
            </a:r>
            <a:r>
              <a:rPr lang="en-US"/>
              <a:t>)] = 10.18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the concentration of MOH is 2.2x10</a:t>
            </a:r>
            <a:r>
              <a:rPr baseline="30000" lang="en-US"/>
              <a:t>-13</a:t>
            </a:r>
            <a:r>
              <a:rPr lang="en-US"/>
              <a:t> M calculate the pH.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14-[-log (2.2x10</a:t>
            </a:r>
            <a:r>
              <a:rPr baseline="30000" lang="en-US"/>
              <a:t>-13</a:t>
            </a:r>
            <a:r>
              <a:rPr lang="en-US"/>
              <a:t>)] = 1.34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90" name="Google Shape;390;g244f46875aa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6683" y="1690688"/>
            <a:ext cx="5707117" cy="380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4f46875aa_0_24"/>
          <p:cNvSpPr txBox="1"/>
          <p:nvPr>
            <p:ph type="title"/>
          </p:nvPr>
        </p:nvSpPr>
        <p:spPr>
          <a:xfrm>
            <a:off x="2514600" y="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Arrhenius</a:t>
            </a:r>
            <a:endParaRPr/>
          </a:p>
        </p:txBody>
      </p:sp>
      <p:sp>
        <p:nvSpPr>
          <p:cNvPr id="110" name="Google Shape;110;g244f46875aa_0_24"/>
          <p:cNvSpPr txBox="1"/>
          <p:nvPr>
            <p:ph idx="1" type="body"/>
          </p:nvPr>
        </p:nvSpPr>
        <p:spPr>
          <a:xfrm>
            <a:off x="977461" y="990600"/>
            <a:ext cx="103578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en-US" sz="3600" u="sng">
                <a:solidFill>
                  <a:srgbClr val="FF0000"/>
                </a:solidFill>
              </a:rPr>
              <a:t>Acid</a:t>
            </a:r>
            <a:r>
              <a:rPr lang="en-US" sz="3600">
                <a:solidFill>
                  <a:srgbClr val="FF0000"/>
                </a:solidFill>
              </a:rPr>
              <a:t>:</a:t>
            </a:r>
            <a:r>
              <a:rPr lang="en-US" sz="3600"/>
              <a:t>	Substance that, when dissolved in water, increases the concentration of hydrogen ions. pH&lt;7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•"/>
            </a:pPr>
            <a:r>
              <a:rPr lang="en-US" sz="3600" u="sng">
                <a:solidFill>
                  <a:schemeClr val="accent1"/>
                </a:solidFill>
              </a:rPr>
              <a:t>Base</a:t>
            </a:r>
            <a:r>
              <a:rPr lang="en-US" sz="3600">
                <a:solidFill>
                  <a:schemeClr val="accent1"/>
                </a:solidFill>
              </a:rPr>
              <a:t>:	</a:t>
            </a:r>
            <a:r>
              <a:rPr lang="en-US" sz="3600"/>
              <a:t>Substance that, when dissolved in water, increases the concentration of hydroxide ions. pH&gt;7</a:t>
            </a:r>
            <a:endParaRPr/>
          </a:p>
        </p:txBody>
      </p:sp>
      <p:pic>
        <p:nvPicPr>
          <p:cNvPr descr="lemon.jpg" id="111" name="Google Shape;111;g244f46875aa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3770586"/>
            <a:ext cx="2133600" cy="1840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pirin325.jpg" id="112" name="Google Shape;112;g244f46875aa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4635" y="3770586"/>
            <a:ext cx="1763765" cy="1892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ms-assd-fruit.jpg" id="113" name="Google Shape;113;g244f46875aa_0_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5000" y="3535608"/>
            <a:ext cx="2245600" cy="224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mmonia" id="114" name="Google Shape;114;g244f46875aa_0_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10600" y="3770586"/>
            <a:ext cx="1837339" cy="183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44f46875aa_0_20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Think</a:t>
            </a:r>
            <a:endParaRPr/>
          </a:p>
        </p:txBody>
      </p:sp>
      <p:sp>
        <p:nvSpPr>
          <p:cNvPr id="396" name="Google Shape;396;g244f46875aa_0_209"/>
          <p:cNvSpPr txBox="1"/>
          <p:nvPr>
            <p:ph idx="1" type="body"/>
          </p:nvPr>
        </p:nvSpPr>
        <p:spPr>
          <a:xfrm>
            <a:off x="838200" y="1825625"/>
            <a:ext cx="5688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What’s another way to calculate the pH of 2.2x10</a:t>
            </a:r>
            <a:r>
              <a:rPr baseline="30000" lang="en-US"/>
              <a:t>-13</a:t>
            </a:r>
            <a:r>
              <a:rPr lang="en-US"/>
              <a:t> M MOH?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1.0x10</a:t>
            </a:r>
            <a:r>
              <a:rPr baseline="30000" lang="en-US"/>
              <a:t>-14</a:t>
            </a:r>
            <a:r>
              <a:rPr lang="en-US"/>
              <a:t>/2.2x10</a:t>
            </a:r>
            <a:r>
              <a:rPr baseline="30000" lang="en-US"/>
              <a:t>-3</a:t>
            </a:r>
            <a:r>
              <a:rPr lang="en-US"/>
              <a:t> = 0.045</a:t>
            </a:r>
            <a:endParaRPr baseline="300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-log(0.045) = 1.34</a:t>
            </a:r>
            <a:endParaRPr/>
          </a:p>
        </p:txBody>
      </p:sp>
      <p:pic>
        <p:nvPicPr>
          <p:cNvPr descr="Related image" id="397" name="Google Shape;397;g244f46875aa_0_209"/>
          <p:cNvPicPr preferRelativeResize="0"/>
          <p:nvPr/>
        </p:nvPicPr>
        <p:blipFill rotWithShape="1">
          <a:blip r:embed="rId3">
            <a:alphaModFix/>
          </a:blip>
          <a:srcRect b="16114" l="0" r="0" t="0"/>
          <a:stretch/>
        </p:blipFill>
        <p:spPr>
          <a:xfrm>
            <a:off x="7554309" y="1690688"/>
            <a:ext cx="3799491" cy="395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44f46875aa_0_2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 square</a:t>
            </a:r>
            <a:endParaRPr/>
          </a:p>
        </p:txBody>
      </p:sp>
      <p:pic>
        <p:nvPicPr>
          <p:cNvPr id="403" name="Google Shape;403;g244f46875aa_0_2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6139" y="1463561"/>
            <a:ext cx="6479700" cy="46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44f46875aa_0_250"/>
          <p:cNvSpPr txBox="1"/>
          <p:nvPr>
            <p:ph type="title"/>
          </p:nvPr>
        </p:nvSpPr>
        <p:spPr>
          <a:xfrm>
            <a:off x="2514600" y="0"/>
            <a:ext cx="734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Dissociation Constants</a:t>
            </a:r>
            <a:endParaRPr/>
          </a:p>
        </p:txBody>
      </p:sp>
      <p:sp>
        <p:nvSpPr>
          <p:cNvPr id="410" name="Google Shape;410;g244f46875aa_0_250"/>
          <p:cNvSpPr txBox="1"/>
          <p:nvPr>
            <p:ph idx="1" type="body"/>
          </p:nvPr>
        </p:nvSpPr>
        <p:spPr>
          <a:xfrm>
            <a:off x="977461" y="990600"/>
            <a:ext cx="10342200" cy="4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For a generalized acid dissociation,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the equilibrium expression would be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This equilibrium constant is called the acid-dissociation constant, </a:t>
            </a:r>
            <a:r>
              <a:rPr i="1" lang="en-US"/>
              <a:t>K</a:t>
            </a:r>
            <a:r>
              <a:rPr baseline="-25000" i="1" lang="en-US"/>
              <a:t>a</a:t>
            </a:r>
            <a:r>
              <a:rPr lang="en-US"/>
              <a:t>.</a:t>
            </a:r>
            <a:endParaRPr/>
          </a:p>
        </p:txBody>
      </p:sp>
      <p:grpSp>
        <p:nvGrpSpPr>
          <p:cNvPr id="411" name="Google Shape;411;g244f46875aa_0_250"/>
          <p:cNvGrpSpPr/>
          <p:nvPr/>
        </p:nvGrpSpPr>
        <p:grpSpPr>
          <a:xfrm>
            <a:off x="4078015" y="3028251"/>
            <a:ext cx="2859088" cy="952500"/>
            <a:chOff x="1919" y="672"/>
            <a:chExt cx="1801" cy="600"/>
          </a:xfrm>
        </p:grpSpPr>
        <p:grpSp>
          <p:nvGrpSpPr>
            <p:cNvPr id="412" name="Google Shape;412;g244f46875aa_0_250"/>
            <p:cNvGrpSpPr/>
            <p:nvPr/>
          </p:nvGrpSpPr>
          <p:grpSpPr>
            <a:xfrm>
              <a:off x="2496" y="672"/>
              <a:ext cx="1224" cy="600"/>
              <a:chOff x="336" y="825"/>
              <a:chExt cx="1224" cy="600"/>
            </a:xfrm>
          </p:grpSpPr>
          <p:sp>
            <p:nvSpPr>
              <p:cNvPr id="413" name="Google Shape;413;g244f46875aa_0_250"/>
              <p:cNvSpPr/>
              <p:nvPr/>
            </p:nvSpPr>
            <p:spPr>
              <a:xfrm>
                <a:off x="360" y="825"/>
                <a:ext cx="12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0" i="0" lang="en-US" sz="2800" u="none" cap="none" strike="noStrike">
                    <a:solidFill>
                      <a:srgbClr val="C82E3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[H</a:t>
                </a:r>
                <a:r>
                  <a:rPr b="0" baseline="-25000" i="0" lang="en-US" sz="2800" u="none" cap="none" strike="noStrike">
                    <a:solidFill>
                      <a:srgbClr val="C82E3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r>
                  <a:rPr b="0" i="0" lang="en-US" sz="2800" u="none" cap="none" strike="noStrike">
                    <a:solidFill>
                      <a:srgbClr val="C82E3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</a:t>
                </a:r>
                <a:r>
                  <a:rPr b="0" baseline="30000" i="0" lang="en-US" sz="2800" u="none" cap="none" strike="noStrike">
                    <a:solidFill>
                      <a:srgbClr val="C82E3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  <a:r>
                  <a:rPr b="0" i="0" lang="en-US" sz="2800" u="none" cap="none" strike="noStrike">
                    <a:solidFill>
                      <a:srgbClr val="C82E3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 [A</a:t>
                </a:r>
                <a:r>
                  <a:rPr b="0" baseline="30000" i="0" lang="en-US" sz="2800" u="none" cap="none" strike="noStrike">
                    <a:solidFill>
                      <a:srgbClr val="C82E3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r>
                  <a:rPr b="0" i="0" lang="en-US" sz="2800" u="none" cap="none" strike="noStrike">
                    <a:solidFill>
                      <a:srgbClr val="C82E3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0" i="0" lang="en-US" sz="2800" u="none" cap="none" strike="noStrike">
                    <a:solidFill>
                      <a:srgbClr val="C82E3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[HA]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4" name="Google Shape;414;g244f46875aa_0_250"/>
              <p:cNvCxnSpPr/>
              <p:nvPr/>
            </p:nvCxnSpPr>
            <p:spPr>
              <a:xfrm>
                <a:off x="336" y="1144"/>
                <a:ext cx="1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82E3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15" name="Google Shape;415;g244f46875aa_0_250"/>
            <p:cNvSpPr/>
            <p:nvPr/>
          </p:nvSpPr>
          <p:spPr>
            <a:xfrm>
              <a:off x="1919" y="807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1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r>
                <a:rPr b="0" baseline="-25000" i="1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b="0" i="0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 b="0" i="1" sz="2800" u="none" cap="none" strike="noStrike">
                <a:solidFill>
                  <a:srgbClr val="C82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g244f46875aa_0_250"/>
          <p:cNvGrpSpPr/>
          <p:nvPr/>
        </p:nvGrpSpPr>
        <p:grpSpPr>
          <a:xfrm>
            <a:off x="3276008" y="1456531"/>
            <a:ext cx="6660844" cy="476251"/>
            <a:chOff x="842" y="1632"/>
            <a:chExt cx="4008" cy="300"/>
          </a:xfrm>
        </p:grpSpPr>
        <p:sp>
          <p:nvSpPr>
            <p:cNvPr id="417" name="Google Shape;417;g244f46875aa_0_250"/>
            <p:cNvSpPr/>
            <p:nvPr/>
          </p:nvSpPr>
          <p:spPr>
            <a:xfrm>
              <a:off x="842" y="1632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HA</a:t>
              </a:r>
              <a:r>
                <a:rPr b="0" i="0" lang="en-US" sz="1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0" i="1" lang="en-US" sz="1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aq</a:t>
              </a:r>
              <a:r>
                <a:rPr b="0" i="0" lang="en-US" sz="1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r>
                <a:rPr b="0" i="0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 + H</a:t>
              </a:r>
              <a:r>
                <a:rPr b="0" baseline="-25000" i="0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b="0" i="0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i="0" lang="en-US" sz="1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0" i="1" lang="en-US" sz="1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b="0" i="0" lang="en-US" sz="1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0" i="0" sz="2800" u="none" cap="none" strike="noStrike">
                <a:solidFill>
                  <a:srgbClr val="C82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g244f46875aa_0_250"/>
            <p:cNvSpPr/>
            <p:nvPr/>
          </p:nvSpPr>
          <p:spPr>
            <a:xfrm>
              <a:off x="3350" y="1632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0" baseline="30000" i="0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−</a:t>
              </a:r>
              <a:r>
                <a:rPr b="0" i="0" lang="en-US" sz="1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0" i="1" lang="en-US" sz="1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aq</a:t>
              </a:r>
              <a:r>
                <a:rPr b="0" i="0" lang="en-US" sz="1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r>
                <a:rPr b="0" i="0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 + H</a:t>
              </a:r>
              <a:r>
                <a:rPr b="0" baseline="-25000" i="0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b="0" i="0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baseline="30000" i="0" lang="en-US" sz="2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b="0" i="0" lang="en-US" sz="1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0" i="1" lang="en-US" sz="1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aq</a:t>
              </a:r>
              <a:r>
                <a:rPr b="0" i="0" lang="en-US" sz="1800" u="none" cap="none" strike="noStrike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0" i="0" sz="2800" u="none" cap="none" strike="noStrike">
                <a:solidFill>
                  <a:srgbClr val="C82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equilibrium" id="419" name="Google Shape;419;g244f46875aa_0_2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5" y="1720"/>
              <a:ext cx="1000" cy="1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44f46875aa_0_265"/>
          <p:cNvSpPr txBox="1"/>
          <p:nvPr>
            <p:ph type="title"/>
          </p:nvPr>
        </p:nvSpPr>
        <p:spPr>
          <a:xfrm>
            <a:off x="2514600" y="0"/>
            <a:ext cx="7086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Dissociation Constants</a:t>
            </a:r>
            <a:endParaRPr/>
          </a:p>
        </p:txBody>
      </p:sp>
      <p:sp>
        <p:nvSpPr>
          <p:cNvPr id="426" name="Google Shape;426;g244f46875aa_0_265"/>
          <p:cNvSpPr txBox="1"/>
          <p:nvPr>
            <p:ph idx="1" type="body"/>
          </p:nvPr>
        </p:nvSpPr>
        <p:spPr>
          <a:xfrm>
            <a:off x="520262" y="838200"/>
            <a:ext cx="11351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The greater the value of </a:t>
            </a:r>
            <a:r>
              <a:rPr i="1" lang="en-US"/>
              <a:t>K</a:t>
            </a:r>
            <a:r>
              <a:rPr baseline="-25000" i="1" lang="en-US"/>
              <a:t>a</a:t>
            </a:r>
            <a:r>
              <a:rPr lang="en-US"/>
              <a:t>, the stronger the </a:t>
            </a:r>
            <a:r>
              <a:rPr lang="en-US">
                <a:solidFill>
                  <a:srgbClr val="FF0000"/>
                </a:solidFill>
              </a:rPr>
              <a:t>acid</a:t>
            </a:r>
            <a:r>
              <a:rPr lang="en-US"/>
              <a:t>. The strongest acids don’t report Ka values.</a:t>
            </a:r>
            <a:endParaRPr/>
          </a:p>
        </p:txBody>
      </p:sp>
      <p:pic>
        <p:nvPicPr>
          <p:cNvPr descr="16_T02" id="427" name="Google Shape;427;g244f46875aa_0_26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5228" l="0" r="0" t="8771"/>
          <a:stretch/>
        </p:blipFill>
        <p:spPr>
          <a:xfrm>
            <a:off x="2590800" y="1447800"/>
            <a:ext cx="80772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244f46875aa_0_265"/>
          <p:cNvSpPr/>
          <p:nvPr/>
        </p:nvSpPr>
        <p:spPr>
          <a:xfrm>
            <a:off x="9601200" y="2286000"/>
            <a:ext cx="1066800" cy="457200"/>
          </a:xfrm>
          <a:prstGeom prst="ellipse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44f46875aa_0_273"/>
          <p:cNvSpPr txBox="1"/>
          <p:nvPr>
            <p:ph type="title"/>
          </p:nvPr>
        </p:nvSpPr>
        <p:spPr>
          <a:xfrm>
            <a:off x="2514600" y="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Calculating pH from </a:t>
            </a:r>
            <a:r>
              <a:rPr i="1" lang="en-US"/>
              <a:t>K</a:t>
            </a:r>
            <a:r>
              <a:rPr baseline="-25000" i="1" lang="en-US"/>
              <a:t>a</a:t>
            </a:r>
            <a:endParaRPr/>
          </a:p>
        </p:txBody>
      </p:sp>
      <p:sp>
        <p:nvSpPr>
          <p:cNvPr id="435" name="Google Shape;435;g244f46875aa_0_273"/>
          <p:cNvSpPr txBox="1"/>
          <p:nvPr>
            <p:ph idx="1" type="body"/>
          </p:nvPr>
        </p:nvSpPr>
        <p:spPr>
          <a:xfrm>
            <a:off x="614855" y="1066800"/>
            <a:ext cx="111777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Calculate the pH of a 0.30 </a:t>
            </a:r>
            <a:r>
              <a:rPr i="1" lang="en-US"/>
              <a:t>M</a:t>
            </a:r>
            <a:r>
              <a:rPr lang="en-US"/>
              <a:t> solution of acetic acid, HC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-25000" lang="en-US"/>
              <a:t>2</a:t>
            </a:r>
            <a:r>
              <a:rPr lang="en-US"/>
              <a:t>, at 25°C.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HC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-25000" lang="en-US"/>
              <a:t>2</a:t>
            </a:r>
            <a:r>
              <a:rPr lang="en-US" sz="2000"/>
              <a:t>(</a:t>
            </a:r>
            <a:r>
              <a:rPr i="1" lang="en-US" sz="2000"/>
              <a:t>aq</a:t>
            </a:r>
            <a:r>
              <a:rPr lang="en-US" sz="2000"/>
              <a:t>)</a:t>
            </a:r>
            <a:r>
              <a:rPr lang="en-US"/>
              <a:t> + H</a:t>
            </a:r>
            <a:r>
              <a:rPr baseline="-25000" lang="en-US"/>
              <a:t>2</a:t>
            </a:r>
            <a:r>
              <a:rPr lang="en-US"/>
              <a:t>O</a:t>
            </a:r>
            <a:r>
              <a:rPr lang="en-US" sz="2000"/>
              <a:t>(</a:t>
            </a:r>
            <a:r>
              <a:rPr i="1" lang="en-US" sz="2000"/>
              <a:t>l</a:t>
            </a:r>
            <a:r>
              <a:rPr lang="en-US" sz="2000"/>
              <a:t>)  </a:t>
            </a:r>
            <a:r>
              <a:rPr lang="en-US"/>
              <a:t>                 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30000" lang="en-US"/>
              <a:t>+</a:t>
            </a:r>
            <a:r>
              <a:rPr lang="en-US" sz="2000"/>
              <a:t>(</a:t>
            </a:r>
            <a:r>
              <a:rPr i="1" lang="en-US" sz="2000"/>
              <a:t>aq</a:t>
            </a:r>
            <a:r>
              <a:rPr lang="en-US" sz="2000"/>
              <a:t>)</a:t>
            </a:r>
            <a:r>
              <a:rPr lang="en-US"/>
              <a:t> + 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-25000" lang="en-US"/>
              <a:t>2</a:t>
            </a:r>
            <a:r>
              <a:rPr baseline="30000" lang="en-US"/>
              <a:t>−</a:t>
            </a:r>
            <a:r>
              <a:rPr lang="en-US" sz="2000"/>
              <a:t>(</a:t>
            </a:r>
            <a:r>
              <a:rPr i="1" lang="en-US" sz="2000"/>
              <a:t>aq</a:t>
            </a:r>
            <a:r>
              <a:rPr lang="en-US" sz="2000"/>
              <a:t>)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i="1" lang="en-US"/>
              <a:t>	K</a:t>
            </a:r>
            <a:r>
              <a:rPr baseline="-25000" i="1" lang="en-US"/>
              <a:t>a</a:t>
            </a:r>
            <a:r>
              <a:rPr lang="en-US"/>
              <a:t> for acetic acid at 25°C is 1.8 × 10</a:t>
            </a:r>
            <a:r>
              <a:rPr baseline="30000" lang="en-US"/>
              <a:t>−5</a:t>
            </a:r>
            <a:r>
              <a:rPr lang="en-US"/>
              <a:t>.</a:t>
            </a:r>
            <a:endParaRPr/>
          </a:p>
        </p:txBody>
      </p:sp>
      <p:pic>
        <p:nvPicPr>
          <p:cNvPr descr="equilibrium" id="436" name="Google Shape;436;g244f46875aa_0_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952" y="2209800"/>
            <a:ext cx="1051035" cy="15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44f46875aa_0_280"/>
          <p:cNvSpPr txBox="1"/>
          <p:nvPr>
            <p:ph type="title"/>
          </p:nvPr>
        </p:nvSpPr>
        <p:spPr>
          <a:xfrm>
            <a:off x="2514600" y="0"/>
            <a:ext cx="7391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Calculating pH from </a:t>
            </a:r>
            <a:r>
              <a:rPr i="1" lang="en-US"/>
              <a:t>K</a:t>
            </a:r>
            <a:r>
              <a:rPr baseline="-25000" i="1" lang="en-US"/>
              <a:t>a</a:t>
            </a:r>
            <a:endParaRPr/>
          </a:p>
        </p:txBody>
      </p:sp>
      <p:graphicFrame>
        <p:nvGraphicFramePr>
          <p:cNvPr id="443" name="Google Shape;443;g244f46875aa_0_280"/>
          <p:cNvGraphicFramePr/>
          <p:nvPr/>
        </p:nvGraphicFramePr>
        <p:xfrm>
          <a:off x="2590800" y="259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{6D677981-2FDE-4E75-81FC-311ABA5FE5BD}</a:tableStyleId>
              </a:tblPr>
              <a:tblGrid>
                <a:gridCol w="1975125"/>
                <a:gridCol w="2043250"/>
                <a:gridCol w="1634600"/>
                <a:gridCol w="2043250"/>
              </a:tblGrid>
              <a:tr h="49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[HC</a:t>
                      </a:r>
                      <a:r>
                        <a:rPr baseline="-25000" lang="en-US" sz="2400" u="none" cap="none" strike="noStrike"/>
                        <a:t>2</a:t>
                      </a:r>
                      <a:r>
                        <a:rPr lang="en-US" sz="2400" u="none" cap="none" strike="noStrike"/>
                        <a:t>H</a:t>
                      </a:r>
                      <a:r>
                        <a:rPr baseline="-25000" lang="en-US" sz="2400" u="none" cap="none" strike="noStrike"/>
                        <a:t>3</a:t>
                      </a:r>
                      <a:r>
                        <a:rPr lang="en-US" sz="2400" u="none" cap="none" strike="noStrike"/>
                        <a:t>O</a:t>
                      </a:r>
                      <a:r>
                        <a:rPr baseline="-25000" lang="en-US" sz="2400" u="none" cap="none" strike="noStrike"/>
                        <a:t>2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[H</a:t>
                      </a:r>
                      <a:r>
                        <a:rPr baseline="-25000" lang="en-US" sz="2400" u="none" cap="none" strike="noStrike"/>
                        <a:t>3</a:t>
                      </a:r>
                      <a:r>
                        <a:rPr lang="en-US" sz="2400" u="none" cap="none" strike="noStrike"/>
                        <a:t>O</a:t>
                      </a:r>
                      <a:r>
                        <a:rPr baseline="30000" lang="en-US" sz="2400" u="none" cap="none" strike="noStrike"/>
                        <a:t>+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[C</a:t>
                      </a:r>
                      <a:r>
                        <a:rPr baseline="-25000" lang="en-US" sz="2400" u="none" cap="none" strike="noStrike"/>
                        <a:t>2</a:t>
                      </a:r>
                      <a:r>
                        <a:rPr lang="en-US" sz="2400" u="none" cap="none" strike="noStrike"/>
                        <a:t>H</a:t>
                      </a:r>
                      <a:r>
                        <a:rPr baseline="-25000" lang="en-US" sz="2400" u="none" cap="none" strike="noStrike"/>
                        <a:t>3</a:t>
                      </a:r>
                      <a:r>
                        <a:rPr lang="en-US" sz="2400" u="none" cap="none" strike="noStrike"/>
                        <a:t>O</a:t>
                      </a:r>
                      <a:r>
                        <a:rPr baseline="-25000" lang="en-US" sz="2400" u="none" cap="none" strike="noStrike"/>
                        <a:t>2</a:t>
                      </a:r>
                      <a:r>
                        <a:rPr baseline="30000" lang="en-US" sz="2400" u="none" cap="none" strike="noStrike"/>
                        <a:t>−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57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Initially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0.30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Change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−x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+x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+x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57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Equilibrium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0.30 − x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444" name="Google Shape;444;g244f46875aa_0_280"/>
          <p:cNvGrpSpPr/>
          <p:nvPr/>
        </p:nvGrpSpPr>
        <p:grpSpPr>
          <a:xfrm>
            <a:off x="4038600" y="1295403"/>
            <a:ext cx="4019551" cy="952500"/>
            <a:chOff x="1824" y="2321"/>
            <a:chExt cx="2532" cy="600"/>
          </a:xfrm>
        </p:grpSpPr>
        <p:grpSp>
          <p:nvGrpSpPr>
            <p:cNvPr id="445" name="Google Shape;445;g244f46875aa_0_280"/>
            <p:cNvGrpSpPr/>
            <p:nvPr/>
          </p:nvGrpSpPr>
          <p:grpSpPr>
            <a:xfrm>
              <a:off x="2516" y="2321"/>
              <a:ext cx="1840" cy="600"/>
              <a:chOff x="2312" y="2321"/>
              <a:chExt cx="1840" cy="600"/>
            </a:xfrm>
          </p:grpSpPr>
          <p:sp>
            <p:nvSpPr>
              <p:cNvPr id="446" name="Google Shape;446;g244f46875aa_0_280"/>
              <p:cNvSpPr/>
              <p:nvPr/>
            </p:nvSpPr>
            <p:spPr>
              <a:xfrm>
                <a:off x="2312" y="2321"/>
                <a:ext cx="18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[H</a:t>
                </a:r>
                <a:r>
                  <a:rPr b="0" baseline="-25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</a:t>
                </a:r>
                <a:r>
                  <a:rPr b="0" baseline="30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 [C</a:t>
                </a:r>
                <a:r>
                  <a:rPr b="0" baseline="-25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</a:t>
                </a:r>
                <a:r>
                  <a:rPr b="0" baseline="-25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</a:t>
                </a:r>
                <a:r>
                  <a:rPr b="0" baseline="-25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 b="0" baseline="30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[HC</a:t>
                </a:r>
                <a:r>
                  <a:rPr b="0" baseline="-25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</a:t>
                </a:r>
                <a:r>
                  <a:rPr b="0" baseline="-25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</a:t>
                </a:r>
                <a:r>
                  <a:rPr b="0" baseline="-25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7" name="Google Shape;447;g244f46875aa_0_280"/>
              <p:cNvCxnSpPr/>
              <p:nvPr/>
            </p:nvCxnSpPr>
            <p:spPr>
              <a:xfrm>
                <a:off x="2352" y="2671"/>
                <a:ext cx="1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82E3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48" name="Google Shape;448;g244f46875aa_0_280"/>
            <p:cNvSpPr/>
            <p:nvPr/>
          </p:nvSpPr>
          <p:spPr>
            <a:xfrm>
              <a:off x="1824" y="2456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1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r>
                <a:rPr b="0" baseline="-25000" i="1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 b="0" i="1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44f46875aa_0_291"/>
          <p:cNvSpPr txBox="1"/>
          <p:nvPr>
            <p:ph type="title"/>
          </p:nvPr>
        </p:nvSpPr>
        <p:spPr>
          <a:xfrm>
            <a:off x="2092961" y="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Calculating pH from </a:t>
            </a:r>
            <a:r>
              <a:rPr i="1" lang="en-US"/>
              <a:t>K</a:t>
            </a:r>
            <a:r>
              <a:rPr baseline="-25000" i="1" lang="en-US"/>
              <a:t>a</a:t>
            </a:r>
            <a:endParaRPr/>
          </a:p>
        </p:txBody>
      </p:sp>
      <p:grpSp>
        <p:nvGrpSpPr>
          <p:cNvPr id="455" name="Google Shape;455;g244f46875aa_0_291"/>
          <p:cNvGrpSpPr/>
          <p:nvPr/>
        </p:nvGrpSpPr>
        <p:grpSpPr>
          <a:xfrm>
            <a:off x="3733800" y="1066801"/>
            <a:ext cx="3741738" cy="952500"/>
            <a:chOff x="624" y="2064"/>
            <a:chExt cx="2357" cy="600"/>
          </a:xfrm>
        </p:grpSpPr>
        <p:grpSp>
          <p:nvGrpSpPr>
            <p:cNvPr id="456" name="Google Shape;456;g244f46875aa_0_291"/>
            <p:cNvGrpSpPr/>
            <p:nvPr/>
          </p:nvGrpSpPr>
          <p:grpSpPr>
            <a:xfrm>
              <a:off x="2064" y="2064"/>
              <a:ext cx="917" cy="600"/>
              <a:chOff x="1440" y="2635"/>
              <a:chExt cx="917" cy="600"/>
            </a:xfrm>
          </p:grpSpPr>
          <p:sp>
            <p:nvSpPr>
              <p:cNvPr id="457" name="Google Shape;457;g244f46875aa_0_291"/>
              <p:cNvSpPr/>
              <p:nvPr/>
            </p:nvSpPr>
            <p:spPr>
              <a:xfrm>
                <a:off x="1457" y="2635"/>
                <a:ext cx="9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b="0" i="1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b="0" baseline="30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0" i="0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(0.30-x)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8" name="Google Shape;458;g244f46875aa_0_291"/>
              <p:cNvCxnSpPr/>
              <p:nvPr/>
            </p:nvCxnSpPr>
            <p:spPr>
              <a:xfrm>
                <a:off x="1440" y="3000"/>
                <a:ext cx="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82E3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59" name="Google Shape;459;g244f46875aa_0_291"/>
            <p:cNvSpPr/>
            <p:nvPr/>
          </p:nvSpPr>
          <p:spPr>
            <a:xfrm>
              <a:off x="624" y="2218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1.8 × 10</a:t>
              </a:r>
              <a:r>
                <a:rPr b="0" baseline="3000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−5</a:t>
              </a: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g244f46875aa_0_291"/>
          <p:cNvSpPr/>
          <p:nvPr/>
        </p:nvSpPr>
        <p:spPr>
          <a:xfrm>
            <a:off x="3564860" y="3196631"/>
            <a:ext cx="3975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(1.8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−5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(0.30) =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2.3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−3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244f46875aa_0_291"/>
          <p:cNvSpPr/>
          <p:nvPr/>
        </p:nvSpPr>
        <p:spPr>
          <a:xfrm>
            <a:off x="3002280" y="4646614"/>
            <a:ext cx="70104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 = −log [H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= −log (2.3 × 10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−3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2.64</a:t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244f46875aa_0_291"/>
          <p:cNvSpPr/>
          <p:nvPr/>
        </p:nvSpPr>
        <p:spPr>
          <a:xfrm>
            <a:off x="851337" y="2362201"/>
            <a:ext cx="1081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are assuming that </a:t>
            </a:r>
            <a:r>
              <a:rPr b="0" i="1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will be very small compared to 0.30 and can be ignored.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44f46875aa_0_304"/>
          <p:cNvSpPr txBox="1"/>
          <p:nvPr>
            <p:ph idx="1" type="body"/>
          </p:nvPr>
        </p:nvSpPr>
        <p:spPr>
          <a:xfrm>
            <a:off x="141890" y="0"/>
            <a:ext cx="11540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/>
              <a:t>Calculate the pH of 0.50M HF. (Ka=6.8x10</a:t>
            </a:r>
            <a:r>
              <a:rPr b="1" baseline="30000" lang="en-US" sz="4400"/>
              <a:t>-4</a:t>
            </a:r>
            <a:r>
              <a:rPr b="1" lang="en-US" sz="4400"/>
              <a:t>)</a:t>
            </a:r>
            <a:endParaRPr/>
          </a:p>
          <a:p>
            <a:pPr indent="0" lvl="0" marL="8229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		HF + H</a:t>
            </a:r>
            <a:r>
              <a:rPr baseline="-25000" lang="en-US" sz="2800"/>
              <a:t>2</a:t>
            </a:r>
            <a:r>
              <a:rPr lang="en-US" sz="2800"/>
              <a:t>O &lt;-&gt; H</a:t>
            </a:r>
            <a:r>
              <a:rPr baseline="-25000" lang="en-US" sz="2800"/>
              <a:t>3</a:t>
            </a:r>
            <a:r>
              <a:rPr lang="en-US" sz="2800"/>
              <a:t>O</a:t>
            </a:r>
            <a:r>
              <a:rPr baseline="30000" lang="en-US" sz="2800"/>
              <a:t>+</a:t>
            </a:r>
            <a:r>
              <a:rPr lang="en-US" sz="2800"/>
              <a:t> + F</a:t>
            </a:r>
            <a:r>
              <a:rPr baseline="30000" lang="en-US" sz="2800"/>
              <a:t>-</a:t>
            </a:r>
            <a:endParaRPr baseline="30000"/>
          </a:p>
        </p:txBody>
      </p:sp>
      <p:grpSp>
        <p:nvGrpSpPr>
          <p:cNvPr id="468" name="Google Shape;468;g244f46875aa_0_304"/>
          <p:cNvGrpSpPr/>
          <p:nvPr/>
        </p:nvGrpSpPr>
        <p:grpSpPr>
          <a:xfrm>
            <a:off x="1787627" y="3588896"/>
            <a:ext cx="3714750" cy="952500"/>
            <a:chOff x="624" y="2064"/>
            <a:chExt cx="2340" cy="600"/>
          </a:xfrm>
        </p:grpSpPr>
        <p:grpSp>
          <p:nvGrpSpPr>
            <p:cNvPr id="469" name="Google Shape;469;g244f46875aa_0_304"/>
            <p:cNvGrpSpPr/>
            <p:nvPr/>
          </p:nvGrpSpPr>
          <p:grpSpPr>
            <a:xfrm>
              <a:off x="2064" y="2064"/>
              <a:ext cx="900" cy="600"/>
              <a:chOff x="1440" y="2635"/>
              <a:chExt cx="900" cy="600"/>
            </a:xfrm>
          </p:grpSpPr>
          <p:sp>
            <p:nvSpPr>
              <p:cNvPr id="470" name="Google Shape;470;g244f46875aa_0_304"/>
              <p:cNvSpPr/>
              <p:nvPr/>
            </p:nvSpPr>
            <p:spPr>
              <a:xfrm>
                <a:off x="1523" y="2635"/>
                <a:ext cx="6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b="0" i="1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b="0" baseline="30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0" i="0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(0.5)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1" name="Google Shape;471;g244f46875aa_0_304"/>
              <p:cNvCxnSpPr/>
              <p:nvPr/>
            </p:nvCxnSpPr>
            <p:spPr>
              <a:xfrm>
                <a:off x="1440" y="3000"/>
                <a:ext cx="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82E3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72" name="Google Shape;472;g244f46875aa_0_304"/>
            <p:cNvSpPr/>
            <p:nvPr/>
          </p:nvSpPr>
          <p:spPr>
            <a:xfrm>
              <a:off x="624" y="2218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6.8 × 10</a:t>
              </a:r>
              <a:r>
                <a:rPr b="0" baseline="3000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−4</a:t>
              </a: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" name="Google Shape;473;g244f46875aa_0_304"/>
          <p:cNvSpPr txBox="1"/>
          <p:nvPr/>
        </p:nvSpPr>
        <p:spPr>
          <a:xfrm>
            <a:off x="6858000" y="3503171"/>
            <a:ext cx="441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(6.8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−4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(0.5) =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464" lvl="0" marL="36576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3.4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−5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464" lvl="0" marL="36576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5.8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−3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244f46875aa_0_304"/>
          <p:cNvSpPr txBox="1"/>
          <p:nvPr/>
        </p:nvSpPr>
        <p:spPr>
          <a:xfrm>
            <a:off x="2971800" y="5267469"/>
            <a:ext cx="56388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65250" lvl="0" marL="136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[H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= 5.8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−3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5250" lvl="0" marL="13652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 = −log (5.8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−3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)=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5" name="Google Shape;475;g244f46875aa_0_304"/>
          <p:cNvGraphicFramePr/>
          <p:nvPr/>
        </p:nvGraphicFramePr>
        <p:xfrm>
          <a:off x="4560916" y="12050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{6F226C30-64F9-40F9-A508-2D0CC7E8CE95}</a:tableStyleId>
              </a:tblPr>
              <a:tblGrid>
                <a:gridCol w="257525"/>
                <a:gridCol w="1506150"/>
                <a:gridCol w="1600200"/>
                <a:gridCol w="1143000"/>
              </a:tblGrid>
              <a:tr h="33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[HF], M</a:t>
                      </a:r>
                      <a:endParaRPr b="0" i="1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[H</a:t>
                      </a:r>
                      <a:r>
                        <a:rPr baseline="-25000" lang="en-US" sz="2400" u="none" cap="none" strike="noStrike"/>
                        <a:t>3</a:t>
                      </a:r>
                      <a:r>
                        <a:rPr lang="en-US" sz="2400" u="none" cap="none" strike="noStrike"/>
                        <a:t>O</a:t>
                      </a:r>
                      <a:r>
                        <a:rPr baseline="30000" lang="en-US" sz="2400" u="none" cap="none" strike="noStrike"/>
                        <a:t>+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[F</a:t>
                      </a:r>
                      <a:r>
                        <a:rPr baseline="30000" lang="en-US" sz="2400" u="none" cap="none" strike="noStrike"/>
                        <a:t>−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I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0.50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6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C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−x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+x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+x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E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0.50 − x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44f46875aa_0_316"/>
          <p:cNvSpPr txBox="1"/>
          <p:nvPr>
            <p:ph idx="1" type="body"/>
          </p:nvPr>
        </p:nvSpPr>
        <p:spPr>
          <a:xfrm>
            <a:off x="772510" y="0"/>
            <a:ext cx="108783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/>
              <a:t>Calculate the pH of 0.90M HF. (Ka=6.8x10</a:t>
            </a:r>
            <a:r>
              <a:rPr b="1" baseline="30000" lang="en-US" sz="4400"/>
              <a:t>-4</a:t>
            </a:r>
            <a:r>
              <a:rPr b="1" lang="en-US" sz="4400"/>
              <a:t>)</a:t>
            </a:r>
            <a:endParaRPr/>
          </a:p>
        </p:txBody>
      </p:sp>
      <p:grpSp>
        <p:nvGrpSpPr>
          <p:cNvPr id="481" name="Google Shape;481;g244f46875aa_0_316"/>
          <p:cNvGrpSpPr/>
          <p:nvPr/>
        </p:nvGrpSpPr>
        <p:grpSpPr>
          <a:xfrm>
            <a:off x="1016159" y="3630712"/>
            <a:ext cx="3714750" cy="952500"/>
            <a:chOff x="624" y="2064"/>
            <a:chExt cx="2340" cy="600"/>
          </a:xfrm>
        </p:grpSpPr>
        <p:grpSp>
          <p:nvGrpSpPr>
            <p:cNvPr id="482" name="Google Shape;482;g244f46875aa_0_316"/>
            <p:cNvGrpSpPr/>
            <p:nvPr/>
          </p:nvGrpSpPr>
          <p:grpSpPr>
            <a:xfrm>
              <a:off x="2064" y="2064"/>
              <a:ext cx="900" cy="600"/>
              <a:chOff x="1440" y="2635"/>
              <a:chExt cx="900" cy="600"/>
            </a:xfrm>
          </p:grpSpPr>
          <p:sp>
            <p:nvSpPr>
              <p:cNvPr id="483" name="Google Shape;483;g244f46875aa_0_316"/>
              <p:cNvSpPr/>
              <p:nvPr/>
            </p:nvSpPr>
            <p:spPr>
              <a:xfrm>
                <a:off x="1524" y="2635"/>
                <a:ext cx="6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b="0" i="1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b="0" baseline="30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0" i="0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(0.9)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4" name="Google Shape;484;g244f46875aa_0_316"/>
              <p:cNvCxnSpPr/>
              <p:nvPr/>
            </p:nvCxnSpPr>
            <p:spPr>
              <a:xfrm>
                <a:off x="1440" y="3000"/>
                <a:ext cx="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82E3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85" name="Google Shape;485;g244f46875aa_0_316"/>
            <p:cNvSpPr/>
            <p:nvPr/>
          </p:nvSpPr>
          <p:spPr>
            <a:xfrm>
              <a:off x="624" y="2218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6.8 × 10</a:t>
              </a:r>
              <a:r>
                <a:rPr b="0" baseline="3000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−4</a:t>
              </a: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6" name="Google Shape;486;g244f46875aa_0_316"/>
          <p:cNvSpPr txBox="1"/>
          <p:nvPr/>
        </p:nvSpPr>
        <p:spPr>
          <a:xfrm>
            <a:off x="7260558" y="3487599"/>
            <a:ext cx="441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(6.8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−4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(0.9) =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464" lvl="0" marL="36576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6.1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−4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464" lvl="0" marL="36576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2.4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−2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244f46875aa_0_316"/>
          <p:cNvSpPr txBox="1"/>
          <p:nvPr/>
        </p:nvSpPr>
        <p:spPr>
          <a:xfrm>
            <a:off x="2576945" y="4884738"/>
            <a:ext cx="80010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1365250" lvl="0" marL="136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[H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= 2.4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−2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5250" lvl="0" marL="13652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 = −log (2.4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−2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)=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1.61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5250" lvl="0" marL="13652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Notice increasing the concentration decreased the pH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244f46875aa_0_316"/>
          <p:cNvSpPr/>
          <p:nvPr/>
        </p:nvSpPr>
        <p:spPr>
          <a:xfrm>
            <a:off x="4193838" y="669393"/>
            <a:ext cx="4381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HF + H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&lt;-&gt; H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F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baseline="3000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9" name="Google Shape;489;g244f46875aa_0_316"/>
          <p:cNvGraphicFramePr/>
          <p:nvPr/>
        </p:nvGraphicFramePr>
        <p:xfrm>
          <a:off x="4136748" y="13342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{6F226C30-64F9-40F9-A508-2D0CC7E8CE95}</a:tableStyleId>
              </a:tblPr>
              <a:tblGrid>
                <a:gridCol w="257525"/>
                <a:gridCol w="1506150"/>
                <a:gridCol w="1600200"/>
                <a:gridCol w="1143000"/>
              </a:tblGrid>
              <a:tr h="33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[HF], M</a:t>
                      </a:r>
                      <a:endParaRPr b="0" i="1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[H</a:t>
                      </a:r>
                      <a:r>
                        <a:rPr baseline="-25000" lang="en-US" sz="2400" u="none" cap="none" strike="noStrike"/>
                        <a:t>3</a:t>
                      </a:r>
                      <a:r>
                        <a:rPr lang="en-US" sz="2400" u="none" cap="none" strike="noStrike"/>
                        <a:t>O</a:t>
                      </a:r>
                      <a:r>
                        <a:rPr baseline="30000" lang="en-US" sz="2400" u="none" cap="none" strike="noStrike"/>
                        <a:t>+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[F</a:t>
                      </a:r>
                      <a:r>
                        <a:rPr baseline="30000" lang="en-US" sz="2400" u="none" cap="none" strike="noStrike"/>
                        <a:t>−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I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0.90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6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C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−x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+x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+x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E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0.90 − x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44f46875aa_0_329"/>
          <p:cNvSpPr txBox="1"/>
          <p:nvPr>
            <p:ph idx="1" type="body"/>
          </p:nvPr>
        </p:nvSpPr>
        <p:spPr>
          <a:xfrm>
            <a:off x="772510" y="34636"/>
            <a:ext cx="114195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/>
              <a:t>Calculate the pH of 0.36M HNO</a:t>
            </a:r>
            <a:r>
              <a:rPr b="1" baseline="-25000" lang="en-US" sz="4400"/>
              <a:t>2</a:t>
            </a:r>
            <a:r>
              <a:rPr b="1" lang="en-US" sz="4400"/>
              <a:t>. (Ka=4.5x10</a:t>
            </a:r>
            <a:r>
              <a:rPr b="1" baseline="30000" lang="en-US" sz="4400"/>
              <a:t>-4</a:t>
            </a:r>
            <a:r>
              <a:rPr b="1" lang="en-US" sz="4400"/>
              <a:t>)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		        HNO</a:t>
            </a:r>
            <a:r>
              <a:rPr baseline="-25000" lang="en-US" sz="2800"/>
              <a:t>2</a:t>
            </a:r>
            <a:r>
              <a:rPr lang="en-US" sz="2800"/>
              <a:t> + H</a:t>
            </a:r>
            <a:r>
              <a:rPr baseline="-25000" lang="en-US" sz="2800"/>
              <a:t>2</a:t>
            </a:r>
            <a:r>
              <a:rPr lang="en-US" sz="2800"/>
              <a:t>O &lt;-&gt; H</a:t>
            </a:r>
            <a:r>
              <a:rPr baseline="-25000" lang="en-US" sz="2800"/>
              <a:t>3</a:t>
            </a:r>
            <a:r>
              <a:rPr lang="en-US" sz="2800"/>
              <a:t>O</a:t>
            </a:r>
            <a:r>
              <a:rPr baseline="30000" lang="en-US" sz="2800"/>
              <a:t>+</a:t>
            </a:r>
            <a:r>
              <a:rPr lang="en-US" sz="2800"/>
              <a:t> + NO</a:t>
            </a:r>
            <a:r>
              <a:rPr baseline="-25000" lang="en-US" sz="2800"/>
              <a:t>2</a:t>
            </a:r>
            <a:r>
              <a:rPr baseline="30000" lang="en-US" sz="2800"/>
              <a:t>-</a:t>
            </a:r>
            <a:endParaRPr baseline="30000"/>
          </a:p>
        </p:txBody>
      </p:sp>
      <p:grpSp>
        <p:nvGrpSpPr>
          <p:cNvPr id="495" name="Google Shape;495;g244f46875aa_0_329"/>
          <p:cNvGrpSpPr/>
          <p:nvPr/>
        </p:nvGrpSpPr>
        <p:grpSpPr>
          <a:xfrm>
            <a:off x="1125618" y="3893537"/>
            <a:ext cx="3714750" cy="952500"/>
            <a:chOff x="624" y="2064"/>
            <a:chExt cx="2340" cy="600"/>
          </a:xfrm>
        </p:grpSpPr>
        <p:grpSp>
          <p:nvGrpSpPr>
            <p:cNvPr id="496" name="Google Shape;496;g244f46875aa_0_329"/>
            <p:cNvGrpSpPr/>
            <p:nvPr/>
          </p:nvGrpSpPr>
          <p:grpSpPr>
            <a:xfrm>
              <a:off x="2064" y="2064"/>
              <a:ext cx="900" cy="600"/>
              <a:chOff x="1440" y="2635"/>
              <a:chExt cx="900" cy="600"/>
            </a:xfrm>
          </p:grpSpPr>
          <p:sp>
            <p:nvSpPr>
              <p:cNvPr id="497" name="Google Shape;497;g244f46875aa_0_329"/>
              <p:cNvSpPr/>
              <p:nvPr/>
            </p:nvSpPr>
            <p:spPr>
              <a:xfrm>
                <a:off x="1460" y="2635"/>
                <a:ext cx="6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b="0" i="1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b="0" baseline="3000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0" i="0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(0.36)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98" name="Google Shape;498;g244f46875aa_0_329"/>
              <p:cNvCxnSpPr/>
              <p:nvPr/>
            </p:nvCxnSpPr>
            <p:spPr>
              <a:xfrm>
                <a:off x="1440" y="3000"/>
                <a:ext cx="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82E3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99" name="Google Shape;499;g244f46875aa_0_329"/>
            <p:cNvSpPr/>
            <p:nvPr/>
          </p:nvSpPr>
          <p:spPr>
            <a:xfrm>
              <a:off x="624" y="2218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4.5 × 10</a:t>
              </a:r>
              <a:r>
                <a:rPr b="0" baseline="3000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−4</a:t>
              </a: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g244f46875aa_0_329"/>
          <p:cNvSpPr txBox="1"/>
          <p:nvPr/>
        </p:nvSpPr>
        <p:spPr>
          <a:xfrm>
            <a:off x="7269926" y="3786266"/>
            <a:ext cx="441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(4.5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−4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(0.36) =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464" lvl="0" marL="36576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1.6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−4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464" lvl="0" marL="36576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1.3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−2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244f46875aa_0_329"/>
          <p:cNvSpPr txBox="1"/>
          <p:nvPr/>
        </p:nvSpPr>
        <p:spPr>
          <a:xfrm>
            <a:off x="3443368" y="5052414"/>
            <a:ext cx="80010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65250" lvl="0" marL="136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[H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= 1.3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−2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5250" lvl="0" marL="13652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 = −log (1.3 × 10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−2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)=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1.90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2" name="Google Shape;502;g244f46875aa_0_329"/>
          <p:cNvGraphicFramePr/>
          <p:nvPr/>
        </p:nvGraphicFramePr>
        <p:xfrm>
          <a:off x="3078941" y="1297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{6F226C30-64F9-40F9-A508-2D0CC7E8CE95}</a:tableStyleId>
              </a:tblPr>
              <a:tblGrid>
                <a:gridCol w="270600"/>
                <a:gridCol w="1662600"/>
                <a:gridCol w="1601300"/>
                <a:gridCol w="1200975"/>
              </a:tblGrid>
              <a:tr h="77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[HNO</a:t>
                      </a:r>
                      <a:r>
                        <a:rPr baseline="-25000" lang="en-US" sz="2400" u="none" cap="none" strike="noStrike"/>
                        <a:t>2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[H</a:t>
                      </a:r>
                      <a:r>
                        <a:rPr baseline="-25000" lang="en-US" sz="2400" u="none" cap="none" strike="noStrike"/>
                        <a:t>3</a:t>
                      </a:r>
                      <a:r>
                        <a:rPr lang="en-US" sz="2400" u="none" cap="none" strike="noStrike"/>
                        <a:t>O</a:t>
                      </a:r>
                      <a:r>
                        <a:rPr baseline="30000" lang="en-US" sz="2400" u="none" cap="none" strike="noStrike"/>
                        <a:t>+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[NO</a:t>
                      </a:r>
                      <a:r>
                        <a:rPr baseline="-25000" lang="en-US" sz="2400" u="none" cap="none" strike="noStrike"/>
                        <a:t>2</a:t>
                      </a:r>
                      <a:r>
                        <a:rPr baseline="30000" lang="en-US" sz="2400" u="none" cap="none" strike="noStrike"/>
                        <a:t>−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I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0.36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6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C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−x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+x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+x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E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0.36 − x</a:t>
                      </a:r>
                      <a:endParaRPr b="0" i="0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/>
                        <a:t>x</a:t>
                      </a:r>
                      <a:endParaRPr b="0" i="1" sz="28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4f46875aa_0_34"/>
          <p:cNvSpPr txBox="1"/>
          <p:nvPr>
            <p:ph type="title"/>
          </p:nvPr>
        </p:nvSpPr>
        <p:spPr>
          <a:xfrm>
            <a:off x="2514600" y="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Brønsted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/>
              <a:t>Lowry :   </a:t>
            </a:r>
            <a:r>
              <a:rPr lang="en-US">
                <a:solidFill>
                  <a:schemeClr val="accent1"/>
                </a:solidFill>
              </a:rPr>
              <a:t>BA</a:t>
            </a:r>
            <a:r>
              <a:rPr lang="en-US">
                <a:solidFill>
                  <a:srgbClr val="FF0000"/>
                </a:solidFill>
              </a:rPr>
              <a:t>AD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1" name="Google Shape;121;g244f46875aa_0_34"/>
          <p:cNvSpPr txBox="1"/>
          <p:nvPr>
            <p:ph idx="1" type="body"/>
          </p:nvPr>
        </p:nvSpPr>
        <p:spPr>
          <a:xfrm>
            <a:off x="898634" y="1497724"/>
            <a:ext cx="10972800" cy="53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Char char="•"/>
            </a:pPr>
            <a:r>
              <a:rPr lang="en-US" sz="4400" u="sng">
                <a:solidFill>
                  <a:srgbClr val="FF0000"/>
                </a:solidFill>
              </a:rPr>
              <a:t>Acid</a:t>
            </a:r>
            <a:r>
              <a:rPr lang="en-US" sz="4400">
                <a:solidFill>
                  <a:srgbClr val="FF0000"/>
                </a:solidFill>
              </a:rPr>
              <a:t>:	</a:t>
            </a:r>
            <a:r>
              <a:rPr lang="en-US" sz="4400"/>
              <a:t>Proton donor</a:t>
            </a:r>
            <a:endParaRPr/>
          </a:p>
          <a:p>
            <a:pPr indent="-2794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Char char="•"/>
            </a:pPr>
            <a:r>
              <a:rPr lang="en-US" sz="4400" u="sng">
                <a:solidFill>
                  <a:schemeClr val="accent1"/>
                </a:solidFill>
              </a:rPr>
              <a:t>Base</a:t>
            </a:r>
            <a:r>
              <a:rPr lang="en-US" sz="4400">
                <a:solidFill>
                  <a:schemeClr val="accent1"/>
                </a:solidFill>
              </a:rPr>
              <a:t>:</a:t>
            </a:r>
            <a:r>
              <a:rPr lang="en-US" sz="4400"/>
              <a:t>	Proton acceptor</a:t>
            </a:r>
            <a:endParaRPr/>
          </a:p>
        </p:txBody>
      </p:sp>
      <p:sp>
        <p:nvSpPr>
          <p:cNvPr id="122" name="Google Shape;122;g244f46875aa_0_34"/>
          <p:cNvSpPr txBox="1"/>
          <p:nvPr/>
        </p:nvSpPr>
        <p:spPr>
          <a:xfrm>
            <a:off x="3352800" y="3200401"/>
            <a:ext cx="655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Protons refer to hydrogen 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44f46875aa_0_34"/>
          <p:cNvSpPr/>
          <p:nvPr/>
        </p:nvSpPr>
        <p:spPr>
          <a:xfrm>
            <a:off x="3657600" y="4267200"/>
            <a:ext cx="1752600" cy="1676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44f46875aa_0_34"/>
          <p:cNvSpPr/>
          <p:nvPr/>
        </p:nvSpPr>
        <p:spPr>
          <a:xfrm>
            <a:off x="4419600" y="4953000"/>
            <a:ext cx="304800" cy="3048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44f46875aa_0_34"/>
          <p:cNvSpPr/>
          <p:nvPr/>
        </p:nvSpPr>
        <p:spPr>
          <a:xfrm>
            <a:off x="4876800" y="4267200"/>
            <a:ext cx="152400" cy="152400"/>
          </a:xfrm>
          <a:prstGeom prst="ellipse">
            <a:avLst/>
          </a:prstGeom>
          <a:solidFill>
            <a:srgbClr val="0070C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44f46875aa_0_34"/>
          <p:cNvSpPr/>
          <p:nvPr/>
        </p:nvSpPr>
        <p:spPr>
          <a:xfrm>
            <a:off x="6934200" y="4267200"/>
            <a:ext cx="1752600" cy="1676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44f46875aa_0_34"/>
          <p:cNvSpPr/>
          <p:nvPr/>
        </p:nvSpPr>
        <p:spPr>
          <a:xfrm>
            <a:off x="7696200" y="4953000"/>
            <a:ext cx="304800" cy="3048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44f46875aa_0_34"/>
          <p:cNvSpPr txBox="1"/>
          <p:nvPr/>
        </p:nvSpPr>
        <p:spPr>
          <a:xfrm>
            <a:off x="3048000" y="4191001"/>
            <a:ext cx="68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44f46875aa_0_34"/>
          <p:cNvSpPr txBox="1"/>
          <p:nvPr/>
        </p:nvSpPr>
        <p:spPr>
          <a:xfrm>
            <a:off x="6553200" y="4114801"/>
            <a:ext cx="68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g244f46875aa_0_34"/>
          <p:cNvCxnSpPr/>
          <p:nvPr/>
        </p:nvCxnSpPr>
        <p:spPr>
          <a:xfrm>
            <a:off x="5791200" y="5105400"/>
            <a:ext cx="76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44f46875aa_0_341"/>
          <p:cNvSpPr txBox="1"/>
          <p:nvPr>
            <p:ph idx="1" type="body"/>
          </p:nvPr>
        </p:nvSpPr>
        <p:spPr>
          <a:xfrm>
            <a:off x="536027" y="304800"/>
            <a:ext cx="110517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/>
              <a:t>Predict the favored direction of:</a:t>
            </a:r>
            <a:endParaRPr/>
          </a:p>
          <a:p>
            <a:pPr indent="-514350" lvl="0" marL="59664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/>
              <a:t>		HNO</a:t>
            </a:r>
            <a:r>
              <a:rPr b="1" baseline="-25000" lang="en-US" sz="4400"/>
              <a:t>2</a:t>
            </a:r>
            <a:r>
              <a:rPr b="1" lang="en-US" sz="4400"/>
              <a:t> + F</a:t>
            </a:r>
            <a:r>
              <a:rPr b="1" baseline="30000" lang="en-US" sz="4400"/>
              <a:t>-</a:t>
            </a:r>
            <a:r>
              <a:rPr b="1" lang="en-US" sz="4400"/>
              <a:t> 🡨 🡪 NO</a:t>
            </a:r>
            <a:r>
              <a:rPr b="1" baseline="-25000" lang="en-US" sz="4400"/>
              <a:t>2</a:t>
            </a:r>
            <a:r>
              <a:rPr b="1" baseline="30000" lang="en-US" sz="4400"/>
              <a:t>-</a:t>
            </a:r>
            <a:r>
              <a:rPr b="1" lang="en-US" sz="4400"/>
              <a:t> + HF</a:t>
            </a:r>
            <a:endParaRPr/>
          </a:p>
          <a:p>
            <a:pPr indent="-514350" lvl="0" marL="59664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14350" lvl="0" marL="59664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HF (Ka=6.8x10</a:t>
            </a:r>
            <a:r>
              <a:rPr baseline="30000" lang="en-US">
                <a:solidFill>
                  <a:srgbClr val="FF0000"/>
                </a:solidFill>
              </a:rPr>
              <a:t>-4</a:t>
            </a:r>
            <a:r>
              <a:rPr lang="en-US">
                <a:solidFill>
                  <a:srgbClr val="FF0000"/>
                </a:solidFill>
              </a:rPr>
              <a:t>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HNO</a:t>
            </a:r>
            <a:r>
              <a:rPr baseline="-25000" lang="en-US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(Ka=4.5x10</a:t>
            </a:r>
            <a:r>
              <a:rPr baseline="30000" lang="en-US">
                <a:solidFill>
                  <a:srgbClr val="FF0000"/>
                </a:solidFill>
              </a:rPr>
              <a:t>-4</a:t>
            </a:r>
            <a:r>
              <a:rPr lang="en-US">
                <a:solidFill>
                  <a:srgbClr val="FF0000"/>
                </a:solidFill>
              </a:rPr>
              <a:t>)</a:t>
            </a:r>
            <a:endParaRPr/>
          </a:p>
          <a:p>
            <a:pPr indent="-762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44f46875aa_0_345"/>
          <p:cNvSpPr txBox="1"/>
          <p:nvPr>
            <p:ph type="title"/>
          </p:nvPr>
        </p:nvSpPr>
        <p:spPr>
          <a:xfrm>
            <a:off x="2514600" y="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Calculating Percent Ionization</a:t>
            </a:r>
            <a:endParaRPr/>
          </a:p>
        </p:txBody>
      </p:sp>
      <p:sp>
        <p:nvSpPr>
          <p:cNvPr id="514" name="Google Shape;514;g244f46875aa_0_345"/>
          <p:cNvSpPr txBox="1"/>
          <p:nvPr>
            <p:ph idx="1" type="body"/>
          </p:nvPr>
        </p:nvSpPr>
        <p:spPr>
          <a:xfrm>
            <a:off x="1040524" y="1752600"/>
            <a:ext cx="10310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Percent Ionization =		                 × 100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grpSp>
        <p:nvGrpSpPr>
          <p:cNvPr id="515" name="Google Shape;515;g244f46875aa_0_345"/>
          <p:cNvGrpSpPr/>
          <p:nvPr/>
        </p:nvGrpSpPr>
        <p:grpSpPr>
          <a:xfrm>
            <a:off x="3990586" y="1441414"/>
            <a:ext cx="1905001" cy="952500"/>
            <a:chOff x="1824" y="2424"/>
            <a:chExt cx="1200" cy="600"/>
          </a:xfrm>
        </p:grpSpPr>
        <p:sp>
          <p:nvSpPr>
            <p:cNvPr id="516" name="Google Shape;516;g244f46875aa_0_345"/>
            <p:cNvSpPr/>
            <p:nvPr/>
          </p:nvSpPr>
          <p:spPr>
            <a:xfrm>
              <a:off x="1909" y="2424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[H</a:t>
              </a:r>
              <a:r>
                <a:rPr b="0" baseline="-2500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baseline="3000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]</a:t>
              </a:r>
              <a:r>
                <a:rPr b="0" baseline="-2500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eq</a:t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[HA]</a:t>
              </a:r>
              <a:r>
                <a:rPr b="0" baseline="-2500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initial</a:t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7" name="Google Shape;517;g244f46875aa_0_345"/>
            <p:cNvCxnSpPr/>
            <p:nvPr/>
          </p:nvCxnSpPr>
          <p:spPr>
            <a:xfrm>
              <a:off x="1824" y="2792"/>
              <a:ext cx="1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18" name="Google Shape;518;g244f46875aa_0_345"/>
          <p:cNvSpPr txBox="1"/>
          <p:nvPr/>
        </p:nvSpPr>
        <p:spPr>
          <a:xfrm>
            <a:off x="1426062" y="3178851"/>
            <a:ext cx="9144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previous example 0.36M HNO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1.3x10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H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1.3x10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x 100 =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3.6% ionized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0.36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Weak acids tend to ionize less than 5% of the time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9" name="Google Shape;519;g244f46875aa_0_345"/>
          <p:cNvPicPr preferRelativeResize="0"/>
          <p:nvPr/>
        </p:nvPicPr>
        <p:blipFill rotWithShape="1">
          <a:blip r:embed="rId3">
            <a:alphaModFix/>
          </a:blip>
          <a:srcRect b="3223" l="59621" r="10655" t="56681"/>
          <a:stretch/>
        </p:blipFill>
        <p:spPr>
          <a:xfrm>
            <a:off x="9214227" y="1912882"/>
            <a:ext cx="2711669" cy="274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44f46875aa_0_356"/>
          <p:cNvSpPr txBox="1"/>
          <p:nvPr>
            <p:ph type="title"/>
          </p:nvPr>
        </p:nvSpPr>
        <p:spPr>
          <a:xfrm>
            <a:off x="2514600" y="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Weak Bases</a:t>
            </a:r>
            <a:endParaRPr/>
          </a:p>
        </p:txBody>
      </p:sp>
      <p:sp>
        <p:nvSpPr>
          <p:cNvPr id="526" name="Google Shape;526;g244f46875aa_0_356"/>
          <p:cNvSpPr txBox="1"/>
          <p:nvPr>
            <p:ph idx="1" type="body"/>
          </p:nvPr>
        </p:nvSpPr>
        <p:spPr>
          <a:xfrm>
            <a:off x="2590800" y="1143000"/>
            <a:ext cx="7848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	Bases react with water to produce hydroxide ion.</a:t>
            </a:r>
            <a:endParaRPr/>
          </a:p>
        </p:txBody>
      </p:sp>
      <p:pic>
        <p:nvPicPr>
          <p:cNvPr descr="16_03-02UN" id="527" name="Google Shape;527;g244f46875aa_0_35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5015" l="0" r="0" t="0"/>
          <a:stretch/>
        </p:blipFill>
        <p:spPr>
          <a:xfrm>
            <a:off x="2971800" y="1752600"/>
            <a:ext cx="7239000" cy="2514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" name="Google Shape;528;g244f46875aa_0_356"/>
          <p:cNvGrpSpPr/>
          <p:nvPr/>
        </p:nvGrpSpPr>
        <p:grpSpPr>
          <a:xfrm>
            <a:off x="4876800" y="4724403"/>
            <a:ext cx="2916238" cy="952500"/>
            <a:chOff x="2040" y="2129"/>
            <a:chExt cx="1837" cy="600"/>
          </a:xfrm>
        </p:grpSpPr>
        <p:sp>
          <p:nvSpPr>
            <p:cNvPr id="529" name="Google Shape;529;g244f46875aa_0_356"/>
            <p:cNvSpPr/>
            <p:nvPr/>
          </p:nvSpPr>
          <p:spPr>
            <a:xfrm>
              <a:off x="2677" y="2129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[HB] [OH</a:t>
              </a:r>
              <a:r>
                <a:rPr b="0" baseline="30000" i="0" lang="en-US" sz="3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−</a:t>
              </a:r>
              <a:r>
                <a:rPr b="0" i="0" lang="en-US" sz="3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]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[B</a:t>
              </a:r>
              <a:r>
                <a:rPr b="0" baseline="30000" i="0" lang="en-US" sz="3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−</a:t>
              </a:r>
              <a:r>
                <a:rPr b="0" i="0" lang="en-US" sz="3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]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0" name="Google Shape;530;g244f46875aa_0_356"/>
            <p:cNvCxnSpPr/>
            <p:nvPr/>
          </p:nvCxnSpPr>
          <p:spPr>
            <a:xfrm>
              <a:off x="2648" y="2481"/>
              <a:ext cx="1200" cy="0"/>
            </a:xfrm>
            <a:prstGeom prst="straightConnector1">
              <a:avLst/>
            </a:prstGeom>
            <a:noFill/>
            <a:ln cap="flat" cmpd="sng" w="19050">
              <a:solidFill>
                <a:srgbClr val="C82E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1" name="Google Shape;531;g244f46875aa_0_356"/>
            <p:cNvSpPr/>
            <p:nvPr/>
          </p:nvSpPr>
          <p:spPr>
            <a:xfrm>
              <a:off x="2040" y="2282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1" lang="en-US" sz="3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r>
                <a:rPr b="0" baseline="-25000" i="1" lang="en-US" sz="3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b="0" i="0" lang="en-US" sz="3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 b="0" i="1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44f46875aa_0_367"/>
          <p:cNvSpPr txBox="1"/>
          <p:nvPr>
            <p:ph type="title"/>
          </p:nvPr>
        </p:nvSpPr>
        <p:spPr>
          <a:xfrm>
            <a:off x="2514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Weak Bases</a:t>
            </a:r>
            <a:endParaRPr/>
          </a:p>
        </p:txBody>
      </p:sp>
      <p:sp>
        <p:nvSpPr>
          <p:cNvPr id="538" name="Google Shape;538;g244f46875aa_0_367"/>
          <p:cNvSpPr txBox="1"/>
          <p:nvPr>
            <p:ph idx="1" type="body"/>
          </p:nvPr>
        </p:nvSpPr>
        <p:spPr>
          <a:xfrm>
            <a:off x="1166647" y="914400"/>
            <a:ext cx="105471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i="1" lang="en-US" sz="2800"/>
              <a:t>K</a:t>
            </a:r>
            <a:r>
              <a:rPr baseline="-25000" i="1" lang="en-US" sz="2800"/>
              <a:t>b</a:t>
            </a:r>
            <a:r>
              <a:rPr lang="en-US" sz="2800"/>
              <a:t> can be used to find [OH</a:t>
            </a:r>
            <a:r>
              <a:rPr baseline="30000" lang="en-US" sz="2800"/>
              <a:t>−</a:t>
            </a:r>
            <a:r>
              <a:rPr lang="en-US" sz="2800"/>
              <a:t>] and, through it, pH of </a:t>
            </a:r>
            <a:r>
              <a:rPr lang="en-US" sz="2800">
                <a:solidFill>
                  <a:schemeClr val="accent1"/>
                </a:solidFill>
              </a:rPr>
              <a:t>weak bases</a:t>
            </a:r>
            <a:r>
              <a:rPr lang="en-US" sz="2800"/>
              <a:t>.</a:t>
            </a:r>
            <a:endParaRPr i="1" sz="2800"/>
          </a:p>
        </p:txBody>
      </p:sp>
      <p:pic>
        <p:nvPicPr>
          <p:cNvPr descr="16_T04" id="539" name="Google Shape;539;g244f46875aa_0_36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4802" l="0" r="0" t="7076"/>
          <a:stretch/>
        </p:blipFill>
        <p:spPr>
          <a:xfrm>
            <a:off x="2819400" y="2057400"/>
            <a:ext cx="73914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44f46875aa_0_374"/>
          <p:cNvSpPr txBox="1"/>
          <p:nvPr>
            <p:ph idx="1" type="body"/>
          </p:nvPr>
        </p:nvSpPr>
        <p:spPr>
          <a:xfrm>
            <a:off x="772510" y="0"/>
            <a:ext cx="1034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What is the pH of a 0.15 </a:t>
            </a:r>
            <a:r>
              <a:rPr b="1" i="1" lang="en-US" sz="4000"/>
              <a:t>M</a:t>
            </a:r>
            <a:r>
              <a:rPr b="1" lang="en-US" sz="4000"/>
              <a:t> solution of NH</a:t>
            </a:r>
            <a:r>
              <a:rPr b="1" baseline="-25000" lang="en-US" sz="4000"/>
              <a:t>3</a:t>
            </a:r>
            <a:r>
              <a:rPr b="1" lang="en-US" sz="4000"/>
              <a:t>?</a:t>
            </a:r>
            <a:endParaRPr/>
          </a:p>
        </p:txBody>
      </p:sp>
      <p:grpSp>
        <p:nvGrpSpPr>
          <p:cNvPr id="546" name="Google Shape;546;g244f46875aa_0_374"/>
          <p:cNvGrpSpPr/>
          <p:nvPr/>
        </p:nvGrpSpPr>
        <p:grpSpPr>
          <a:xfrm>
            <a:off x="7507438" y="736228"/>
            <a:ext cx="4723928" cy="1175547"/>
            <a:chOff x="1632" y="2400"/>
            <a:chExt cx="3960" cy="1200"/>
          </a:xfrm>
        </p:grpSpPr>
        <p:grpSp>
          <p:nvGrpSpPr>
            <p:cNvPr id="547" name="Google Shape;547;g244f46875aa_0_374"/>
            <p:cNvGrpSpPr/>
            <p:nvPr/>
          </p:nvGrpSpPr>
          <p:grpSpPr>
            <a:xfrm>
              <a:off x="1632" y="2400"/>
              <a:ext cx="2282" cy="1200"/>
              <a:chOff x="2208" y="2465"/>
              <a:chExt cx="2282" cy="1200"/>
            </a:xfrm>
          </p:grpSpPr>
          <p:sp>
            <p:nvSpPr>
              <p:cNvPr id="548" name="Google Shape;548;g244f46875aa_0_374"/>
              <p:cNvSpPr/>
              <p:nvPr/>
            </p:nvSpPr>
            <p:spPr>
              <a:xfrm>
                <a:off x="2690" y="2465"/>
                <a:ext cx="1800" cy="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[NH</a:t>
                </a:r>
                <a:r>
                  <a:rPr b="0" baseline="-2500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r>
                  <a:rPr b="0" baseline="3000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  <a:r>
                  <a:rPr b="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 [OH</a:t>
                </a:r>
                <a:r>
                  <a:rPr b="0" baseline="3000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r>
                  <a:rPr b="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[NH</a:t>
                </a:r>
                <a:r>
                  <a:rPr b="0" baseline="-2500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r>
                  <a:rPr b="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49" name="Google Shape;549;g244f46875aa_0_374"/>
              <p:cNvCxnSpPr/>
              <p:nvPr/>
            </p:nvCxnSpPr>
            <p:spPr>
              <a:xfrm>
                <a:off x="2897" y="3019"/>
                <a:ext cx="1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550" name="Google Shape;550;g244f46875aa_0_374"/>
              <p:cNvSpPr/>
              <p:nvPr/>
            </p:nvSpPr>
            <p:spPr>
              <a:xfrm>
                <a:off x="2208" y="2600"/>
                <a:ext cx="6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1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r>
                  <a:rPr b="0" baseline="-25000" i="1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r>
                  <a:rPr b="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=</a:t>
                </a:r>
                <a:endParaRPr b="0" i="1" sz="32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1" name="Google Shape;551;g244f46875aa_0_374"/>
            <p:cNvSpPr/>
            <p:nvPr/>
          </p:nvSpPr>
          <p:spPr>
            <a:xfrm>
              <a:off x="3792" y="2554"/>
              <a:ext cx="18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= 1.8 × 10</a:t>
              </a:r>
              <a:r>
                <a:rPr b="0" baseline="30000" i="0" lang="en-US" sz="32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−5</a:t>
              </a:r>
              <a:endParaRPr b="0" i="0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g244f46875aa_0_374"/>
          <p:cNvGrpSpPr/>
          <p:nvPr/>
        </p:nvGrpSpPr>
        <p:grpSpPr>
          <a:xfrm>
            <a:off x="362608" y="869949"/>
            <a:ext cx="6580027" cy="476251"/>
            <a:chOff x="632" y="1832"/>
            <a:chExt cx="4188" cy="300"/>
          </a:xfrm>
        </p:grpSpPr>
        <p:sp>
          <p:nvSpPr>
            <p:cNvPr id="553" name="Google Shape;553;g244f46875aa_0_374"/>
            <p:cNvSpPr/>
            <p:nvPr/>
          </p:nvSpPr>
          <p:spPr>
            <a:xfrm>
              <a:off x="632" y="1832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NH</a:t>
              </a:r>
              <a:r>
                <a:rPr b="0" baseline="-2500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0" i="1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aq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+ H</a:t>
              </a:r>
              <a:r>
                <a:rPr b="0" baseline="-2500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0" i="1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g244f46875aa_0_374"/>
            <p:cNvSpPr/>
            <p:nvPr/>
          </p:nvSpPr>
          <p:spPr>
            <a:xfrm>
              <a:off x="3320" y="1832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NH</a:t>
              </a:r>
              <a:r>
                <a:rPr b="0" baseline="-2500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b="0" baseline="3000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0" i="1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aq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+ OH</a:t>
              </a:r>
              <a:r>
                <a:rPr b="0" baseline="3000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−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0" i="1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aq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equilibrium" id="555" name="Google Shape;555;g244f46875aa_0_3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98" y="1920"/>
              <a:ext cx="1000" cy="152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556" name="Google Shape;556;g244f46875aa_0_374"/>
          <p:cNvGraphicFramePr/>
          <p:nvPr/>
        </p:nvGraphicFramePr>
        <p:xfrm>
          <a:off x="362608" y="17979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{6F226C30-64F9-40F9-A508-2D0CC7E8CE95}</a:tableStyleId>
              </a:tblPr>
              <a:tblGrid>
                <a:gridCol w="1612275"/>
                <a:gridCol w="1166650"/>
                <a:gridCol w="1040525"/>
                <a:gridCol w="1103575"/>
              </a:tblGrid>
              <a:tr h="92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[NH</a:t>
                      </a:r>
                      <a:r>
                        <a:rPr baseline="-25000" lang="en-US" sz="2400" u="none" cap="none" strike="noStrike"/>
                        <a:t>3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[NH</a:t>
                      </a:r>
                      <a:r>
                        <a:rPr baseline="-25000" lang="en-US" sz="2400" u="none" cap="none" strike="noStrike"/>
                        <a:t>4</a:t>
                      </a:r>
                      <a:r>
                        <a:rPr baseline="30000" lang="en-US" sz="2400" u="none" cap="none" strike="noStrike"/>
                        <a:t>+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[OH</a:t>
                      </a:r>
                      <a:r>
                        <a:rPr baseline="30000" lang="en-US" sz="2400" u="none" cap="none" strike="noStrike"/>
                        <a:t>−</a:t>
                      </a:r>
                      <a:r>
                        <a:rPr lang="en-US" sz="2400" u="none" cap="none" strike="noStrike"/>
                        <a:t>], M</a:t>
                      </a:r>
                      <a:endParaRPr b="0" i="1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66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Initially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0.15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0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0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92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Change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-x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+x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+x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92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Equili-brium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0.15 - x ≈ 0.15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x</a:t>
                      </a:r>
                      <a:endParaRPr b="0" i="1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x</a:t>
                      </a:r>
                      <a:endParaRPr b="0" i="1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557" name="Google Shape;557;g244f46875aa_0_374"/>
          <p:cNvGrpSpPr/>
          <p:nvPr/>
        </p:nvGrpSpPr>
        <p:grpSpPr>
          <a:xfrm>
            <a:off x="8293426" y="1835056"/>
            <a:ext cx="2978150" cy="952501"/>
            <a:chOff x="624" y="2071"/>
            <a:chExt cx="1876" cy="600"/>
          </a:xfrm>
        </p:grpSpPr>
        <p:grpSp>
          <p:nvGrpSpPr>
            <p:cNvPr id="558" name="Google Shape;558;g244f46875aa_0_374"/>
            <p:cNvGrpSpPr/>
            <p:nvPr/>
          </p:nvGrpSpPr>
          <p:grpSpPr>
            <a:xfrm>
              <a:off x="1600" y="2071"/>
              <a:ext cx="900" cy="600"/>
              <a:chOff x="976" y="2642"/>
              <a:chExt cx="900" cy="600"/>
            </a:xfrm>
          </p:grpSpPr>
          <p:sp>
            <p:nvSpPr>
              <p:cNvPr id="559" name="Google Shape;559;g244f46875aa_0_374"/>
              <p:cNvSpPr/>
              <p:nvPr/>
            </p:nvSpPr>
            <p:spPr>
              <a:xfrm>
                <a:off x="994" y="2642"/>
                <a:ext cx="6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US" sz="2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b="0" i="1" lang="en-US" sz="2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r>
                  <a:rPr b="0" i="0" lang="en-US" sz="2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b="0" baseline="30000" i="0" lang="en-US" sz="2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0" i="0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US" sz="2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(0.15)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60" name="Google Shape;560;g244f46875aa_0_374"/>
              <p:cNvCxnSpPr/>
              <p:nvPr/>
            </p:nvCxnSpPr>
            <p:spPr>
              <a:xfrm>
                <a:off x="976" y="2934"/>
                <a:ext cx="9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61" name="Google Shape;561;g244f46875aa_0_374"/>
            <p:cNvSpPr/>
            <p:nvPr/>
          </p:nvSpPr>
          <p:spPr>
            <a:xfrm>
              <a:off x="624" y="2218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1.8 × 10</a:t>
              </a:r>
              <a:r>
                <a:rPr b="0" baseline="30000" i="0" lang="en-US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−5</a:t>
              </a:r>
              <a:r>
                <a:rPr b="0" i="0" lang="en-US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" name="Google Shape;562;g244f46875aa_0_374"/>
          <p:cNvSpPr txBox="1"/>
          <p:nvPr/>
        </p:nvSpPr>
        <p:spPr>
          <a:xfrm>
            <a:off x="6695090" y="2864715"/>
            <a:ext cx="44196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(1.8 × 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−5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(0.15) = </a:t>
            </a:r>
            <a:r>
              <a:rPr b="0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2.7 × 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−6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0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1.6 × 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−3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0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g244f46875aa_0_374"/>
          <p:cNvSpPr txBox="1"/>
          <p:nvPr/>
        </p:nvSpPr>
        <p:spPr>
          <a:xfrm>
            <a:off x="5894990" y="4259405"/>
            <a:ext cx="6019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65250" lvl="0" marL="136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[OH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−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= 1.6 × 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−3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5250" lvl="0" marL="13652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pOH = −log (1.6 × 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−3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)= 2.80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5250" lvl="0" marL="13652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 = 14.00 − 2.80  = 11.20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44f46875aa_0_397"/>
          <p:cNvSpPr txBox="1"/>
          <p:nvPr>
            <p:ph type="title"/>
          </p:nvPr>
        </p:nvSpPr>
        <p:spPr>
          <a:xfrm>
            <a:off x="2514600" y="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i="1" lang="en-US"/>
              <a:t>K</a:t>
            </a:r>
            <a:r>
              <a:rPr baseline="-25000" i="1" lang="en-US"/>
              <a:t>a</a:t>
            </a:r>
            <a:r>
              <a:rPr i="1" lang="en-US"/>
              <a:t> </a:t>
            </a:r>
            <a:r>
              <a:rPr lang="en-US"/>
              <a:t>and</a:t>
            </a:r>
            <a:r>
              <a:rPr i="1" lang="en-US"/>
              <a:t> K</a:t>
            </a:r>
            <a:r>
              <a:rPr baseline="-25000" i="1" lang="en-US"/>
              <a:t>b</a:t>
            </a:r>
            <a:endParaRPr i="1"/>
          </a:p>
        </p:txBody>
      </p:sp>
      <p:pic>
        <p:nvPicPr>
          <p:cNvPr descr="16_T05" id="570" name="Google Shape;570;g244f46875aa_0_39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953" l="0" r="0" t="16629"/>
          <a:stretch/>
        </p:blipFill>
        <p:spPr>
          <a:xfrm>
            <a:off x="2476500" y="1219200"/>
            <a:ext cx="81534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g244f46875aa_0_397"/>
          <p:cNvSpPr txBox="1"/>
          <p:nvPr>
            <p:ph idx="2" type="body"/>
          </p:nvPr>
        </p:nvSpPr>
        <p:spPr>
          <a:xfrm>
            <a:off x="2514600" y="5065987"/>
            <a:ext cx="6858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i="1" lang="en-US" sz="2800">
                <a:solidFill>
                  <a:srgbClr val="FF0000"/>
                </a:solidFill>
              </a:rPr>
              <a:t>K</a:t>
            </a:r>
            <a:r>
              <a:rPr baseline="-25000" i="1" lang="en-US" sz="2800">
                <a:solidFill>
                  <a:srgbClr val="FF0000"/>
                </a:solidFill>
              </a:rPr>
              <a:t>a</a:t>
            </a:r>
            <a:r>
              <a:rPr lang="en-US" sz="2800">
                <a:solidFill>
                  <a:schemeClr val="dk2"/>
                </a:solidFill>
              </a:rPr>
              <a:t> </a:t>
            </a:r>
            <a:r>
              <a:rPr lang="en-US" sz="2800"/>
              <a:t>×</a:t>
            </a:r>
            <a:r>
              <a:rPr lang="en-US" sz="2800">
                <a:solidFill>
                  <a:schemeClr val="dk2"/>
                </a:solidFill>
              </a:rPr>
              <a:t> </a:t>
            </a:r>
            <a:r>
              <a:rPr i="1" lang="en-US" sz="2800">
                <a:solidFill>
                  <a:schemeClr val="accent1"/>
                </a:solidFill>
              </a:rPr>
              <a:t>K</a:t>
            </a:r>
            <a:r>
              <a:rPr baseline="-25000" i="1" lang="en-US" sz="2800">
                <a:solidFill>
                  <a:schemeClr val="accent1"/>
                </a:solidFill>
              </a:rPr>
              <a:t>b</a:t>
            </a:r>
            <a:r>
              <a:rPr lang="en-US" sz="2800">
                <a:solidFill>
                  <a:schemeClr val="dk2"/>
                </a:solidFill>
              </a:rPr>
              <a:t> </a:t>
            </a:r>
            <a:r>
              <a:rPr lang="en-US" sz="2800"/>
              <a:t>= </a:t>
            </a:r>
            <a:r>
              <a:rPr i="1" lang="en-US" sz="2800"/>
              <a:t>K</a:t>
            </a:r>
            <a:r>
              <a:rPr baseline="-25000" i="1" lang="en-US" sz="2800"/>
              <a:t>w </a:t>
            </a:r>
            <a:r>
              <a:rPr i="1" lang="en-US" sz="2800"/>
              <a:t>= 1.0x10</a:t>
            </a:r>
            <a:r>
              <a:rPr baseline="30000" i="1" lang="en-US" sz="2800"/>
              <a:t>-14</a:t>
            </a:r>
            <a:endParaRPr baseline="30000" sz="2800"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44f46875aa_0_435"/>
          <p:cNvSpPr txBox="1"/>
          <p:nvPr>
            <p:ph type="title"/>
          </p:nvPr>
        </p:nvSpPr>
        <p:spPr>
          <a:xfrm>
            <a:off x="2514600" y="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Calculating </a:t>
            </a:r>
            <a:r>
              <a:rPr i="1" lang="en-US"/>
              <a:t>K</a:t>
            </a:r>
            <a:r>
              <a:rPr baseline="-25000" i="1" lang="en-US"/>
              <a:t>a</a:t>
            </a:r>
            <a:r>
              <a:rPr lang="en-US"/>
              <a:t> from the pH</a:t>
            </a:r>
            <a:endParaRPr/>
          </a:p>
        </p:txBody>
      </p:sp>
      <p:sp>
        <p:nvSpPr>
          <p:cNvPr id="578" name="Google Shape;578;g244f46875aa_0_435"/>
          <p:cNvSpPr txBox="1"/>
          <p:nvPr>
            <p:ph idx="1" type="body"/>
          </p:nvPr>
        </p:nvSpPr>
        <p:spPr>
          <a:xfrm>
            <a:off x="867103" y="1066800"/>
            <a:ext cx="107835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The pH of a 0.10 </a:t>
            </a:r>
            <a:r>
              <a:rPr i="1" lang="en-US" sz="2800"/>
              <a:t>M</a:t>
            </a:r>
            <a:r>
              <a:rPr lang="en-US" sz="2800"/>
              <a:t> solution of HCOOH, at 25°C is 2.38.  Calculate </a:t>
            </a:r>
            <a:r>
              <a:rPr i="1" lang="en-US" sz="2800"/>
              <a:t>K</a:t>
            </a:r>
            <a:r>
              <a:rPr baseline="-25000" i="1" lang="en-US" sz="2800"/>
              <a:t>a</a:t>
            </a:r>
            <a:r>
              <a:rPr lang="en-US" sz="2800"/>
              <a:t> for formic acid.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grpSp>
        <p:nvGrpSpPr>
          <p:cNvPr id="579" name="Google Shape;579;g244f46875aa_0_435"/>
          <p:cNvGrpSpPr/>
          <p:nvPr/>
        </p:nvGrpSpPr>
        <p:grpSpPr>
          <a:xfrm>
            <a:off x="4078015" y="1672405"/>
            <a:ext cx="3532188" cy="952500"/>
            <a:chOff x="1872" y="2832"/>
            <a:chExt cx="2225" cy="600"/>
          </a:xfrm>
        </p:grpSpPr>
        <p:grpSp>
          <p:nvGrpSpPr>
            <p:cNvPr id="580" name="Google Shape;580;g244f46875aa_0_435"/>
            <p:cNvGrpSpPr/>
            <p:nvPr/>
          </p:nvGrpSpPr>
          <p:grpSpPr>
            <a:xfrm>
              <a:off x="2568" y="2832"/>
              <a:ext cx="1529" cy="600"/>
              <a:chOff x="2352" y="2832"/>
              <a:chExt cx="1529" cy="600"/>
            </a:xfrm>
          </p:grpSpPr>
          <p:sp>
            <p:nvSpPr>
              <p:cNvPr id="581" name="Google Shape;581;g244f46875aa_0_435"/>
              <p:cNvSpPr/>
              <p:nvPr/>
            </p:nvSpPr>
            <p:spPr>
              <a:xfrm>
                <a:off x="2381" y="2832"/>
                <a:ext cx="15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0" i="0" lang="en-US" sz="2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[H</a:t>
                </a:r>
                <a:r>
                  <a:rPr b="0" baseline="-25000" i="0" lang="en-US" sz="2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r>
                  <a:rPr b="0" i="0" lang="en-US" sz="2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</a:t>
                </a:r>
                <a:r>
                  <a:rPr b="0" baseline="30000" i="0" lang="en-US" sz="2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  <a:r>
                  <a:rPr b="0" i="0" lang="en-US" sz="2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 [HCOO</a:t>
                </a:r>
                <a:r>
                  <a:rPr b="0" baseline="30000" i="0" lang="en-US" sz="2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r>
                  <a:rPr b="0" i="0" lang="en-US" sz="2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0" i="0" lang="en-US" sz="2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[HCOOH]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82" name="Google Shape;582;g244f46875aa_0_435"/>
              <p:cNvCxnSpPr/>
              <p:nvPr/>
            </p:nvCxnSpPr>
            <p:spPr>
              <a:xfrm>
                <a:off x="2352" y="3151"/>
                <a:ext cx="1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82E3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83" name="Google Shape;583;g244f46875aa_0_435"/>
            <p:cNvSpPr/>
            <p:nvPr/>
          </p:nvSpPr>
          <p:spPr>
            <a:xfrm>
              <a:off x="1872" y="2967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1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r>
                <a:rPr b="0" baseline="-25000" i="1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 b="0" i="1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g244f46875aa_0_435"/>
          <p:cNvSpPr txBox="1"/>
          <p:nvPr/>
        </p:nvSpPr>
        <p:spPr>
          <a:xfrm>
            <a:off x="567559" y="2596657"/>
            <a:ext cx="9695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 can find the [H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from the pH.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Remember that the [H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= [HCOO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44f46875aa_0_435"/>
          <p:cNvSpPr txBox="1"/>
          <p:nvPr/>
        </p:nvSpPr>
        <p:spPr>
          <a:xfrm>
            <a:off x="5228953" y="2796241"/>
            <a:ext cx="586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−2.38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[H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=4.2 × 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−3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6" name="Google Shape;586;g244f46875aa_0_435"/>
          <p:cNvGraphicFramePr/>
          <p:nvPr/>
        </p:nvGraphicFramePr>
        <p:xfrm>
          <a:off x="1450594" y="33888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{6F226C30-64F9-40F9-A508-2D0CC7E8CE95}</a:tableStyleId>
              </a:tblPr>
              <a:tblGrid>
                <a:gridCol w="1604025"/>
                <a:gridCol w="2160550"/>
                <a:gridCol w="1427950"/>
                <a:gridCol w="1557750"/>
              </a:tblGrid>
              <a:tr h="95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[HCOOH], M</a:t>
                      </a:r>
                      <a:endParaRPr b="0" i="0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[H</a:t>
                      </a:r>
                      <a:r>
                        <a:rPr baseline="-25000" lang="en-US" sz="2400" u="none" cap="none" strike="noStrike"/>
                        <a:t>3</a:t>
                      </a:r>
                      <a:r>
                        <a:rPr lang="en-US" sz="2400" u="none" cap="none" strike="noStrike"/>
                        <a:t>O</a:t>
                      </a:r>
                      <a:r>
                        <a:rPr baseline="30000" lang="en-US" sz="2400" u="none" cap="none" strike="noStrike"/>
                        <a:t>+</a:t>
                      </a:r>
                      <a:r>
                        <a:rPr lang="en-US" sz="2400" u="none" cap="none" strike="noStrike"/>
                        <a:t>], M</a:t>
                      </a:r>
                      <a:endParaRPr b="0" i="0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[HCOO</a:t>
                      </a:r>
                      <a:r>
                        <a:rPr baseline="30000" lang="en-US" sz="2400" u="none" cap="none" strike="noStrike"/>
                        <a:t>−</a:t>
                      </a:r>
                      <a:r>
                        <a:rPr lang="en-US" sz="2400" u="none" cap="none" strike="noStrike"/>
                        <a:t>], M</a:t>
                      </a:r>
                      <a:endParaRPr b="0" i="0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0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Initially</a:t>
                      </a:r>
                      <a:endParaRPr b="0" i="0" sz="24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0.10</a:t>
                      </a:r>
                      <a:endParaRPr b="0" i="0" sz="24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0</a:t>
                      </a:r>
                      <a:endParaRPr b="0" i="0" sz="24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0</a:t>
                      </a:r>
                      <a:endParaRPr b="0" i="0" sz="24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0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Change</a:t>
                      </a:r>
                      <a:endParaRPr b="0" i="0" sz="24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−x</a:t>
                      </a:r>
                      <a:endParaRPr b="0" i="0" sz="24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+x</a:t>
                      </a:r>
                      <a:endParaRPr b="0" i="0" sz="24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+x</a:t>
                      </a:r>
                      <a:endParaRPr b="0" baseline="30000" i="0" sz="24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106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Equilibrium</a:t>
                      </a:r>
                      <a:endParaRPr b="0" i="0" sz="24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0.10 − 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x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2"/>
                          </a:solidFill>
                        </a:rPr>
                        <a:t>4.2 × 10</a:t>
                      </a:r>
                      <a:r>
                        <a:rPr baseline="30000" lang="en-US" sz="2400" u="none" cap="none" strike="noStrike">
                          <a:solidFill>
                            <a:schemeClr val="dk2"/>
                          </a:solidFill>
                        </a:rPr>
                        <a:t>−3</a:t>
                      </a:r>
                      <a:r>
                        <a:rPr lang="en-US" sz="2400" u="none" cap="none" strike="noStrike">
                          <a:solidFill>
                            <a:schemeClr val="dk2"/>
                          </a:solidFill>
                        </a:rPr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baseline="30000" i="0" sz="24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x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2"/>
                          </a:solidFill>
                        </a:rPr>
                        <a:t>4.2 × 10</a:t>
                      </a:r>
                      <a:r>
                        <a:rPr baseline="30000" lang="en-US" sz="2400" u="none" cap="none" strike="noStrike">
                          <a:solidFill>
                            <a:schemeClr val="dk2"/>
                          </a:solidFill>
                        </a:rPr>
                        <a:t>−3</a:t>
                      </a:r>
                      <a:r>
                        <a:rPr lang="en-US" sz="2400" u="none" cap="none" strike="noStrike">
                          <a:solidFill>
                            <a:schemeClr val="dk2"/>
                          </a:solidFill>
                        </a:rPr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baseline="30000" i="0" sz="2400" u="none" cap="none" strike="noStrike">
                        <a:solidFill>
                          <a:srgbClr val="C82E3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587" name="Google Shape;587;g244f46875aa_0_435"/>
          <p:cNvGrpSpPr/>
          <p:nvPr/>
        </p:nvGrpSpPr>
        <p:grpSpPr>
          <a:xfrm>
            <a:off x="8247774" y="3469394"/>
            <a:ext cx="3550081" cy="828485"/>
            <a:chOff x="1392" y="1878"/>
            <a:chExt cx="2935" cy="900"/>
          </a:xfrm>
        </p:grpSpPr>
        <p:sp>
          <p:nvSpPr>
            <p:cNvPr id="588" name="Google Shape;588;g244f46875aa_0_435"/>
            <p:cNvSpPr/>
            <p:nvPr/>
          </p:nvSpPr>
          <p:spPr>
            <a:xfrm>
              <a:off x="1927" y="1878"/>
              <a:ext cx="24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[4.2 × 10</a:t>
              </a:r>
              <a:r>
                <a:rPr b="0" baseline="30000" i="0" lang="en-US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−3</a:t>
              </a:r>
              <a:r>
                <a:rPr b="0" i="0" lang="en-US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] [4.2 × 10</a:t>
              </a:r>
              <a:r>
                <a:rPr b="0" baseline="30000" i="0" lang="en-US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−3</a:t>
              </a:r>
              <a:r>
                <a:rPr b="0" i="0" lang="en-US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]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[0.10]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9" name="Google Shape;589;g244f46875aa_0_435"/>
            <p:cNvCxnSpPr/>
            <p:nvPr/>
          </p:nvCxnSpPr>
          <p:spPr>
            <a:xfrm>
              <a:off x="2086" y="2337"/>
              <a:ext cx="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90" name="Google Shape;590;g244f46875aa_0_435"/>
            <p:cNvSpPr/>
            <p:nvPr/>
          </p:nvSpPr>
          <p:spPr>
            <a:xfrm>
              <a:off x="1392" y="1997"/>
              <a:ext cx="6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1" lang="en-US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r>
                <a:rPr b="0" baseline="-25000" i="1" lang="en-US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0" i="0" lang="en-US" sz="2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 b="0" i="1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1" name="Google Shape;591;g244f46875aa_0_435"/>
          <p:cNvSpPr/>
          <p:nvPr/>
        </p:nvSpPr>
        <p:spPr>
          <a:xfrm>
            <a:off x="9187195" y="4864507"/>
            <a:ext cx="161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1.8 × 10</a:t>
            </a:r>
            <a:r>
              <a:rPr b="0" baseline="3000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−4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44f46875aa_0_454"/>
          <p:cNvSpPr txBox="1"/>
          <p:nvPr>
            <p:ph type="title"/>
          </p:nvPr>
        </p:nvSpPr>
        <p:spPr>
          <a:xfrm>
            <a:off x="520262" y="365125"/>
            <a:ext cx="11304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Calculate the Ka of 2.0M acid with a pH of 5.45</a:t>
            </a:r>
            <a:endParaRPr/>
          </a:p>
        </p:txBody>
      </p:sp>
      <p:sp>
        <p:nvSpPr>
          <p:cNvPr id="597" name="Google Shape;597;g244f46875aa_0_45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pH = 5.45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[H+] = 10</a:t>
            </a:r>
            <a:r>
              <a:rPr baseline="30000" lang="en-US"/>
              <a:t>-5.45  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Ka = x</a:t>
            </a:r>
            <a:r>
              <a:rPr baseline="30000" lang="en-US"/>
              <a:t>2</a:t>
            </a:r>
            <a:r>
              <a:rPr lang="en-US"/>
              <a:t>/M  = (10</a:t>
            </a:r>
            <a:r>
              <a:rPr baseline="30000" lang="en-US"/>
              <a:t>-5.45</a:t>
            </a:r>
            <a:r>
              <a:rPr lang="en-US"/>
              <a:t>)</a:t>
            </a:r>
            <a:r>
              <a:rPr baseline="30000" lang="en-US"/>
              <a:t>2</a:t>
            </a:r>
            <a:r>
              <a:rPr lang="en-US"/>
              <a:t>/2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Ka = 6.3x10</a:t>
            </a:r>
            <a:r>
              <a:rPr baseline="30000" lang="en-US">
                <a:solidFill>
                  <a:srgbClr val="FF0000"/>
                </a:solidFill>
              </a:rPr>
              <a:t>-12</a:t>
            </a:r>
            <a:endParaRPr baseline="30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44f46875aa_0_459"/>
          <p:cNvSpPr txBox="1"/>
          <p:nvPr>
            <p:ph type="title"/>
          </p:nvPr>
        </p:nvSpPr>
        <p:spPr>
          <a:xfrm>
            <a:off x="2514600" y="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Polyprotic Acids</a:t>
            </a:r>
            <a:endParaRPr/>
          </a:p>
        </p:txBody>
      </p:sp>
      <p:sp>
        <p:nvSpPr>
          <p:cNvPr id="604" name="Google Shape;604;g244f46875aa_0_459"/>
          <p:cNvSpPr txBox="1"/>
          <p:nvPr>
            <p:ph idx="1" type="body"/>
          </p:nvPr>
        </p:nvSpPr>
        <p:spPr>
          <a:xfrm>
            <a:off x="709447" y="990600"/>
            <a:ext cx="11020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the difference between the </a:t>
            </a:r>
            <a:r>
              <a:rPr i="1" lang="en-US"/>
              <a:t>K</a:t>
            </a:r>
            <a:r>
              <a:rPr baseline="-25000" i="1" lang="en-US"/>
              <a:t>a</a:t>
            </a:r>
            <a:r>
              <a:rPr lang="en-US"/>
              <a:t> for the first dissociation and subsequent </a:t>
            </a:r>
            <a:r>
              <a:rPr i="1" lang="en-US"/>
              <a:t>K</a:t>
            </a:r>
            <a:r>
              <a:rPr baseline="-25000" i="1" lang="en-US"/>
              <a:t>a</a:t>
            </a:r>
            <a:r>
              <a:rPr lang="en-US"/>
              <a:t> values is 10</a:t>
            </a:r>
            <a:r>
              <a:rPr baseline="30000" lang="en-US"/>
              <a:t>3</a:t>
            </a:r>
            <a:r>
              <a:rPr lang="en-US"/>
              <a:t> or more, the pH generally depends </a:t>
            </a:r>
            <a:r>
              <a:rPr i="1" lang="en-US"/>
              <a:t>only</a:t>
            </a:r>
            <a:r>
              <a:rPr lang="en-US"/>
              <a:t> on the first dissociation.</a:t>
            </a:r>
            <a:endParaRPr/>
          </a:p>
        </p:txBody>
      </p:sp>
      <p:pic>
        <p:nvPicPr>
          <p:cNvPr descr="16_T03" id="605" name="Google Shape;605;g244f46875aa_0_45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7728" l="0" r="0" t="13244"/>
          <a:stretch/>
        </p:blipFill>
        <p:spPr>
          <a:xfrm>
            <a:off x="2133600" y="1768365"/>
            <a:ext cx="80772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44f46875aa_0_466"/>
          <p:cNvSpPr txBox="1"/>
          <p:nvPr>
            <p:ph type="title"/>
          </p:nvPr>
        </p:nvSpPr>
        <p:spPr>
          <a:xfrm>
            <a:off x="2514600" y="252248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Calculate the pH of 0.10M H</a:t>
            </a:r>
            <a:r>
              <a:rPr baseline="-25000" lang="en-US"/>
              <a:t>2</a:t>
            </a:r>
            <a:r>
              <a:rPr lang="en-US"/>
              <a:t>SO</a:t>
            </a:r>
            <a:r>
              <a:rPr baseline="-25000" lang="en-US"/>
              <a:t>4</a:t>
            </a:r>
            <a:r>
              <a:rPr lang="en-US"/>
              <a:t> assuming it ionizes only once.</a:t>
            </a:r>
            <a:endParaRPr/>
          </a:p>
        </p:txBody>
      </p:sp>
      <p:sp>
        <p:nvSpPr>
          <p:cNvPr id="611" name="Google Shape;611;g244f46875aa_0_466"/>
          <p:cNvSpPr txBox="1"/>
          <p:nvPr>
            <p:ph idx="1" type="body"/>
          </p:nvPr>
        </p:nvSpPr>
        <p:spPr>
          <a:xfrm>
            <a:off x="1797269" y="1647495"/>
            <a:ext cx="9753600" cy="2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H</a:t>
            </a:r>
            <a:r>
              <a:rPr baseline="-25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SO</a:t>
            </a:r>
            <a:r>
              <a:rPr baseline="-25000" lang="en-US">
                <a:solidFill>
                  <a:schemeClr val="accent1"/>
                </a:solidFill>
              </a:rPr>
              <a:t>4</a:t>
            </a:r>
            <a:r>
              <a:rPr lang="en-US">
                <a:solidFill>
                  <a:schemeClr val="accent1"/>
                </a:solidFill>
              </a:rPr>
              <a:t> 🡪 H</a:t>
            </a:r>
            <a:r>
              <a:rPr baseline="30000"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chemeClr val="accent1"/>
                </a:solidFill>
              </a:rPr>
              <a:t> + HSO</a:t>
            </a:r>
            <a:r>
              <a:rPr baseline="-25000" lang="en-US">
                <a:solidFill>
                  <a:schemeClr val="accent1"/>
                </a:solidFill>
              </a:rPr>
              <a:t>4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30000">
              <a:solidFill>
                <a:schemeClr val="accent1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pH = -log(0.10) = </a:t>
            </a:r>
            <a:r>
              <a:rPr lang="en-US">
                <a:solidFill>
                  <a:srgbClr val="FF0000"/>
                </a:solidFill>
              </a:rPr>
              <a:t>1.0</a:t>
            </a:r>
            <a:endParaRPr/>
          </a:p>
        </p:txBody>
      </p:sp>
      <p:pic>
        <p:nvPicPr>
          <p:cNvPr id="612" name="Google Shape;612;g244f46875aa_0_466"/>
          <p:cNvPicPr preferRelativeResize="0"/>
          <p:nvPr/>
        </p:nvPicPr>
        <p:blipFill rotWithShape="1">
          <a:blip r:embed="rId3">
            <a:alphaModFix/>
          </a:blip>
          <a:srcRect b="517" l="0" r="50433" t="0"/>
          <a:stretch/>
        </p:blipFill>
        <p:spPr>
          <a:xfrm>
            <a:off x="5967904" y="1868212"/>
            <a:ext cx="3002674" cy="2710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4f46875aa_0_49"/>
          <p:cNvSpPr txBox="1"/>
          <p:nvPr>
            <p:ph type="title"/>
          </p:nvPr>
        </p:nvSpPr>
        <p:spPr>
          <a:xfrm>
            <a:off x="1898483" y="0"/>
            <a:ext cx="7943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>If it can be either it is </a:t>
            </a:r>
            <a:r>
              <a:rPr lang="en-US" sz="4000">
                <a:solidFill>
                  <a:srgbClr val="FF0000"/>
                </a:solidFill>
              </a:rPr>
              <a:t>amphi</a:t>
            </a:r>
            <a:r>
              <a:rPr lang="en-US" sz="4000">
                <a:solidFill>
                  <a:schemeClr val="accent1"/>
                </a:solidFill>
              </a:rPr>
              <a:t>protic</a:t>
            </a:r>
            <a:r>
              <a:rPr lang="en-US" sz="4000"/>
              <a:t>.</a:t>
            </a:r>
            <a:br>
              <a:rPr lang="en-US" sz="4000"/>
            </a:br>
            <a:endParaRPr sz="4000"/>
          </a:p>
        </p:txBody>
      </p:sp>
      <p:sp>
        <p:nvSpPr>
          <p:cNvPr id="137" name="Google Shape;137;g244f46875aa_0_49"/>
          <p:cNvSpPr txBox="1"/>
          <p:nvPr>
            <p:ph idx="1" type="body"/>
          </p:nvPr>
        </p:nvSpPr>
        <p:spPr>
          <a:xfrm>
            <a:off x="1072055" y="609600"/>
            <a:ext cx="95958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HCO</a:t>
            </a:r>
            <a:r>
              <a:rPr baseline="-25000" lang="en-US" sz="4000"/>
              <a:t>3</a:t>
            </a:r>
            <a:r>
              <a:rPr baseline="30000" lang="en-US" sz="5400"/>
              <a:t>−</a:t>
            </a:r>
            <a:endParaRPr baseline="30000" sz="400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HSO</a:t>
            </a:r>
            <a:r>
              <a:rPr baseline="-25000" lang="en-US" sz="4000"/>
              <a:t>4</a:t>
            </a:r>
            <a:r>
              <a:rPr baseline="30000" lang="en-US" sz="5400"/>
              <a:t>−</a:t>
            </a:r>
            <a:endParaRPr sz="540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H</a:t>
            </a:r>
            <a:r>
              <a:rPr baseline="-25000" lang="en-US" sz="4000"/>
              <a:t>2</a:t>
            </a:r>
            <a:r>
              <a:rPr lang="en-US" sz="4000"/>
              <a:t>O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sz="400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These all have hydrogen ions to donate and a negative charge.</a:t>
            </a:r>
            <a:endParaRPr/>
          </a:p>
        </p:txBody>
      </p:sp>
      <p:pic>
        <p:nvPicPr>
          <p:cNvPr descr="Image result for amphibian" id="138" name="Google Shape;138;g244f46875aa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8430" y="1143000"/>
            <a:ext cx="3565087" cy="2432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44f46875aa_0_47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Calculate the pH of 0.10M H</a:t>
            </a:r>
            <a:r>
              <a:rPr baseline="-25000" lang="en-US"/>
              <a:t>2</a:t>
            </a:r>
            <a:r>
              <a:rPr lang="en-US"/>
              <a:t>SO</a:t>
            </a:r>
            <a:r>
              <a:rPr baseline="-25000" lang="en-US"/>
              <a:t>4</a:t>
            </a:r>
            <a:r>
              <a:rPr lang="en-US"/>
              <a:t> assuming it fully ionizes.</a:t>
            </a:r>
            <a:endParaRPr/>
          </a:p>
        </p:txBody>
      </p:sp>
      <p:sp>
        <p:nvSpPr>
          <p:cNvPr id="618" name="Google Shape;618;g244f46875aa_0_472"/>
          <p:cNvSpPr txBox="1"/>
          <p:nvPr>
            <p:ph idx="1" type="body"/>
          </p:nvPr>
        </p:nvSpPr>
        <p:spPr>
          <a:xfrm>
            <a:off x="2162503" y="2424715"/>
            <a:ext cx="53577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H</a:t>
            </a:r>
            <a:r>
              <a:rPr baseline="-25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SO</a:t>
            </a:r>
            <a:r>
              <a:rPr baseline="-25000" lang="en-US">
                <a:solidFill>
                  <a:schemeClr val="accent1"/>
                </a:solidFill>
              </a:rPr>
              <a:t>4</a:t>
            </a:r>
            <a:r>
              <a:rPr lang="en-US">
                <a:solidFill>
                  <a:schemeClr val="accent1"/>
                </a:solidFill>
              </a:rPr>
              <a:t> 🡪 2H</a:t>
            </a:r>
            <a:r>
              <a:rPr baseline="30000"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chemeClr val="accent1"/>
                </a:solidFill>
              </a:rPr>
              <a:t> + SO</a:t>
            </a:r>
            <a:r>
              <a:rPr baseline="-25000" lang="en-US">
                <a:solidFill>
                  <a:schemeClr val="accent1"/>
                </a:solidFill>
              </a:rPr>
              <a:t>4</a:t>
            </a:r>
            <a:r>
              <a:rPr baseline="30000" lang="en-US">
                <a:solidFill>
                  <a:schemeClr val="accent1"/>
                </a:solidFill>
              </a:rPr>
              <a:t>-2</a:t>
            </a:r>
            <a:endParaRPr baseline="30000">
              <a:solidFill>
                <a:schemeClr val="accent1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pH = -log(0.20) = </a:t>
            </a:r>
            <a:r>
              <a:rPr lang="en-US">
                <a:solidFill>
                  <a:srgbClr val="FF0000"/>
                </a:solidFill>
              </a:rPr>
              <a:t>0.70</a:t>
            </a:r>
            <a:endParaRPr>
              <a:solidFill>
                <a:srgbClr val="FF0000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619" name="Google Shape;619;g244f46875aa_0_472"/>
          <p:cNvPicPr preferRelativeResize="0"/>
          <p:nvPr/>
        </p:nvPicPr>
        <p:blipFill rotWithShape="1">
          <a:blip r:embed="rId3">
            <a:alphaModFix/>
          </a:blip>
          <a:srcRect b="517" l="0" r="50433" t="0"/>
          <a:stretch/>
        </p:blipFill>
        <p:spPr>
          <a:xfrm>
            <a:off x="6096000" y="1804384"/>
            <a:ext cx="3002674" cy="2710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44f46875aa_0_47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Calculate the actual pH of 0.10M H</a:t>
            </a:r>
            <a:r>
              <a:rPr baseline="-25000" lang="en-US"/>
              <a:t>2</a:t>
            </a:r>
            <a:r>
              <a:rPr lang="en-US"/>
              <a:t>SO</a:t>
            </a:r>
            <a:r>
              <a:rPr baseline="-25000" lang="en-US"/>
              <a:t>4</a:t>
            </a:r>
            <a:r>
              <a:rPr lang="en-US"/>
              <a:t> (Ka</a:t>
            </a:r>
            <a:r>
              <a:rPr baseline="-25000" lang="en-US"/>
              <a:t>2</a:t>
            </a:r>
            <a:r>
              <a:rPr lang="en-US"/>
              <a:t>= 1.2x10</a:t>
            </a:r>
            <a:r>
              <a:rPr baseline="30000" lang="en-US"/>
              <a:t>-2</a:t>
            </a:r>
            <a:r>
              <a:rPr lang="en-US"/>
              <a:t>)</a:t>
            </a:r>
            <a:endParaRPr/>
          </a:p>
        </p:txBody>
      </p:sp>
      <p:sp>
        <p:nvSpPr>
          <p:cNvPr id="625" name="Google Shape;625;g244f46875aa_0_478"/>
          <p:cNvSpPr txBox="1"/>
          <p:nvPr>
            <p:ph idx="1" type="body"/>
          </p:nvPr>
        </p:nvSpPr>
        <p:spPr>
          <a:xfrm>
            <a:off x="2438400" y="1690688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8229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H</a:t>
            </a:r>
            <a:r>
              <a:rPr baseline="-25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SO</a:t>
            </a:r>
            <a:r>
              <a:rPr baseline="-25000" lang="en-US">
                <a:solidFill>
                  <a:schemeClr val="accent1"/>
                </a:solidFill>
              </a:rPr>
              <a:t>4</a:t>
            </a:r>
            <a:r>
              <a:rPr lang="en-US">
                <a:solidFill>
                  <a:schemeClr val="accent1"/>
                </a:solidFill>
              </a:rPr>
              <a:t> 🡪 H</a:t>
            </a:r>
            <a:r>
              <a:rPr baseline="30000"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chemeClr val="accent1"/>
                </a:solidFill>
              </a:rPr>
              <a:t> + HSO</a:t>
            </a:r>
            <a:r>
              <a:rPr baseline="-25000" lang="en-US">
                <a:solidFill>
                  <a:schemeClr val="accent1"/>
                </a:solidFill>
              </a:rPr>
              <a:t>4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chemeClr val="accent1"/>
                </a:solidFill>
              </a:rPr>
              <a:t>	          Strong acid fully ionizes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0.10</a:t>
            </a:r>
            <a:r>
              <a:rPr baseline="30000" lang="en-US">
                <a:solidFill>
                  <a:schemeClr val="accent1"/>
                </a:solidFill>
              </a:rPr>
              <a:t>	</a:t>
            </a:r>
            <a:r>
              <a:rPr lang="en-US">
                <a:solidFill>
                  <a:schemeClr val="accent1"/>
                </a:solidFill>
              </a:rPr>
              <a:t>     0.10    0.10	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30000">
              <a:solidFill>
                <a:schemeClr val="accent1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HSO</a:t>
            </a:r>
            <a:r>
              <a:rPr baseline="-25000" lang="en-US">
                <a:solidFill>
                  <a:schemeClr val="accent1"/>
                </a:solidFill>
              </a:rPr>
              <a:t>4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chemeClr val="accent1"/>
                </a:solidFill>
              </a:rPr>
              <a:t> 🡪 H</a:t>
            </a:r>
            <a:r>
              <a:rPr baseline="30000"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chemeClr val="accent1"/>
                </a:solidFill>
              </a:rPr>
              <a:t> + SO</a:t>
            </a:r>
            <a:r>
              <a:rPr baseline="-25000" lang="en-US">
                <a:solidFill>
                  <a:schemeClr val="accent1"/>
                </a:solidFill>
              </a:rPr>
              <a:t>4</a:t>
            </a:r>
            <a:r>
              <a:rPr baseline="30000" lang="en-US">
                <a:solidFill>
                  <a:schemeClr val="accent1"/>
                </a:solidFill>
              </a:rPr>
              <a:t>-2</a:t>
            </a:r>
            <a:r>
              <a:rPr lang="en-US">
                <a:solidFill>
                  <a:schemeClr val="accent1"/>
                </a:solidFill>
              </a:rPr>
              <a:t>		Weak acid ice box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0.10	     0.10       0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-x             +x         +x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0.10-x     0.10+x    x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[x(0.10+x)]/(0.10-x) = 1.2x10</a:t>
            </a:r>
            <a:r>
              <a:rPr baseline="30000" lang="en-US">
                <a:solidFill>
                  <a:schemeClr val="accent1"/>
                </a:solidFill>
              </a:rPr>
              <a:t>-2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0.10x/0.10 = 1.2x10</a:t>
            </a:r>
            <a:r>
              <a:rPr baseline="30000" lang="en-US">
                <a:solidFill>
                  <a:schemeClr val="accent1"/>
                </a:solidFill>
              </a:rPr>
              <a:t>-2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X = 1.2x10</a:t>
            </a:r>
            <a:r>
              <a:rPr baseline="30000" lang="en-US">
                <a:solidFill>
                  <a:schemeClr val="accent1"/>
                </a:solidFill>
              </a:rPr>
              <a:t>-2</a:t>
            </a:r>
            <a:endParaRPr baseline="30000">
              <a:solidFill>
                <a:schemeClr val="accen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26" name="Google Shape;626;g244f46875aa_0_478"/>
          <p:cNvSpPr/>
          <p:nvPr/>
        </p:nvSpPr>
        <p:spPr>
          <a:xfrm>
            <a:off x="3404754" y="5024662"/>
            <a:ext cx="381000" cy="304800"/>
          </a:xfrm>
          <a:prstGeom prst="ellipse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g244f46875aa_0_478"/>
          <p:cNvSpPr/>
          <p:nvPr/>
        </p:nvSpPr>
        <p:spPr>
          <a:xfrm>
            <a:off x="4561608" y="5005074"/>
            <a:ext cx="381000" cy="304800"/>
          </a:xfrm>
          <a:prstGeom prst="ellipse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g244f46875aa_0_478"/>
          <p:cNvSpPr txBox="1"/>
          <p:nvPr/>
        </p:nvSpPr>
        <p:spPr>
          <a:xfrm>
            <a:off x="7238999" y="4286310"/>
            <a:ext cx="395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[H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= 0.10 +1.2x10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0.112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 = -log(0.112) = .95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44f46875aa_0_48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8229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Calculate the pH of 0.10M H</a:t>
            </a:r>
            <a:r>
              <a:rPr baseline="-25000" lang="en-US"/>
              <a:t>2</a:t>
            </a:r>
            <a:r>
              <a:rPr lang="en-US"/>
              <a:t>SO</a:t>
            </a:r>
            <a:r>
              <a:rPr baseline="-25000" lang="en-US"/>
              <a:t>3</a:t>
            </a:r>
            <a:r>
              <a:rPr lang="en-US"/>
              <a:t> assuming it ionizes twice, Ka</a:t>
            </a:r>
            <a:r>
              <a:rPr baseline="-25000" lang="en-US"/>
              <a:t>1</a:t>
            </a:r>
            <a:r>
              <a:rPr lang="en-US"/>
              <a:t>=1.7x10</a:t>
            </a:r>
            <a:r>
              <a:rPr baseline="30000" lang="en-US"/>
              <a:t>-2</a:t>
            </a:r>
            <a:r>
              <a:rPr lang="en-US"/>
              <a:t> and Ka</a:t>
            </a:r>
            <a:r>
              <a:rPr baseline="-25000" lang="en-US"/>
              <a:t>2</a:t>
            </a:r>
            <a:r>
              <a:rPr lang="en-US"/>
              <a:t>=6.4x10</a:t>
            </a:r>
            <a:r>
              <a:rPr baseline="30000" lang="en-US"/>
              <a:t>-8</a:t>
            </a:r>
            <a:endParaRPr/>
          </a:p>
        </p:txBody>
      </p:sp>
      <p:sp>
        <p:nvSpPr>
          <p:cNvPr id="634" name="Google Shape;634;g244f46875aa_0_48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8229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800">
                <a:solidFill>
                  <a:schemeClr val="accent1"/>
                </a:solidFill>
              </a:rPr>
              <a:t>Ice box both ☹ 		  			        				</a:t>
            </a:r>
            <a:endParaRPr>
              <a:solidFill>
                <a:srgbClr val="FF0000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	OR just remember to add the second Ka value to your x!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35" name="Google Shape;635;g244f46875aa_0_486"/>
          <p:cNvSpPr/>
          <p:nvPr/>
        </p:nvSpPr>
        <p:spPr>
          <a:xfrm>
            <a:off x="838200" y="2364867"/>
            <a:ext cx="37497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🡪 H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+ HSO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0.10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  0        0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-x              +x       +x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0.10-x         x         x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x=1.7x10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0" baseline="3000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g244f46875aa_0_486"/>
          <p:cNvSpPr/>
          <p:nvPr/>
        </p:nvSpPr>
        <p:spPr>
          <a:xfrm>
            <a:off x="8305800" y="4717553"/>
            <a:ext cx="60960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1.7x10</a:t>
            </a:r>
            <a:r>
              <a:rPr b="0" baseline="3000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+ 6.4x10</a:t>
            </a:r>
            <a:r>
              <a:rPr b="0" baseline="3000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-8 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1.7x10</a:t>
            </a:r>
            <a:r>
              <a:rPr b="0" baseline="3000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 = - log(1.7x10</a:t>
            </a:r>
            <a:r>
              <a:rPr b="0" baseline="3000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= 2.77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baseline="3000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baseline="3000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g244f46875aa_0_486"/>
          <p:cNvSpPr/>
          <p:nvPr/>
        </p:nvSpPr>
        <p:spPr>
          <a:xfrm>
            <a:off x="3987362" y="2058986"/>
            <a:ext cx="60960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baseline="3000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HSO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🡪 H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+          SO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1.7x10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1.7x10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-x             +x             +x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1.7x10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-x  1.7x10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+x    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[x(1.7x10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+x)]/(1.7x10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-x) = 6.4x10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1.7x10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x/ 1.7x10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= 6.4x10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 = 6.4x10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baseline="3000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baseline="3000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44f46875aa_0_523"/>
          <p:cNvSpPr txBox="1"/>
          <p:nvPr>
            <p:ph type="title"/>
          </p:nvPr>
        </p:nvSpPr>
        <p:spPr>
          <a:xfrm>
            <a:off x="2514600" y="0"/>
            <a:ext cx="7734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Factors Affecting Acid Strength</a:t>
            </a:r>
            <a:endParaRPr/>
          </a:p>
        </p:txBody>
      </p:sp>
      <p:pic>
        <p:nvPicPr>
          <p:cNvPr descr="16_12" id="644" name="Google Shape;644;g244f46875aa_0_5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166" l="0" r="0" t="0"/>
          <a:stretch/>
        </p:blipFill>
        <p:spPr>
          <a:xfrm>
            <a:off x="2514600" y="914400"/>
            <a:ext cx="81534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g244f46875aa_0_523"/>
          <p:cNvSpPr txBox="1"/>
          <p:nvPr>
            <p:ph idx="2" type="body"/>
          </p:nvPr>
        </p:nvSpPr>
        <p:spPr>
          <a:xfrm>
            <a:off x="2514600" y="4114800"/>
            <a:ext cx="8153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more polar the bond between H and it’s neighboring element (or the weaker the H-X bond/IMF) the more </a:t>
            </a:r>
            <a:r>
              <a:rPr lang="en-US">
                <a:solidFill>
                  <a:srgbClr val="FF0000"/>
                </a:solidFill>
              </a:rPr>
              <a:t>acidic</a:t>
            </a:r>
            <a:r>
              <a:rPr lang="en-US"/>
              <a:t> the compound (it will lose H</a:t>
            </a:r>
            <a:r>
              <a:rPr baseline="30000" lang="en-US"/>
              <a:t>+</a:t>
            </a:r>
            <a:r>
              <a:rPr lang="en-US"/>
              <a:t> better because the other bond is more attracted).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44f46875aa_0_530"/>
          <p:cNvSpPr txBox="1"/>
          <p:nvPr>
            <p:ph type="title"/>
          </p:nvPr>
        </p:nvSpPr>
        <p:spPr>
          <a:xfrm>
            <a:off x="2514600" y="0"/>
            <a:ext cx="7658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Factors Affecting Acid Strength</a:t>
            </a:r>
            <a:endParaRPr/>
          </a:p>
        </p:txBody>
      </p:sp>
      <p:sp>
        <p:nvSpPr>
          <p:cNvPr id="652" name="Google Shape;652;g244f46875aa_0_530"/>
          <p:cNvSpPr txBox="1"/>
          <p:nvPr>
            <p:ph idx="1" type="body"/>
          </p:nvPr>
        </p:nvSpPr>
        <p:spPr>
          <a:xfrm>
            <a:off x="1277007" y="838200"/>
            <a:ext cx="102477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In </a:t>
            </a:r>
            <a:r>
              <a:rPr lang="en-US">
                <a:solidFill>
                  <a:srgbClr val="FF0000"/>
                </a:solidFill>
              </a:rPr>
              <a:t>oxyacids</a:t>
            </a:r>
            <a:r>
              <a:rPr lang="en-US"/>
              <a:t>, in which an OH is bonded to another atom,  Y,  the more electronegative Y is, the more </a:t>
            </a:r>
            <a:r>
              <a:rPr lang="en-US">
                <a:solidFill>
                  <a:srgbClr val="FF0000"/>
                </a:solidFill>
              </a:rPr>
              <a:t>acidic</a:t>
            </a:r>
            <a:r>
              <a:rPr lang="en-US"/>
              <a:t> the </a:t>
            </a:r>
            <a:r>
              <a:rPr lang="en-US">
                <a:solidFill>
                  <a:srgbClr val="FF0000"/>
                </a:solidFill>
              </a:rPr>
              <a:t>acid</a:t>
            </a:r>
            <a:r>
              <a:rPr lang="en-US"/>
              <a:t>.</a:t>
            </a:r>
            <a:endParaRPr/>
          </a:p>
        </p:txBody>
      </p:sp>
      <p:pic>
        <p:nvPicPr>
          <p:cNvPr descr="16_13" id="653" name="Google Shape;653;g244f46875aa_0_53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5580" l="0" r="0" t="0"/>
          <a:stretch/>
        </p:blipFill>
        <p:spPr>
          <a:xfrm>
            <a:off x="2324100" y="1918137"/>
            <a:ext cx="81534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44f46875aa_0_537"/>
          <p:cNvSpPr txBox="1"/>
          <p:nvPr>
            <p:ph type="title"/>
          </p:nvPr>
        </p:nvSpPr>
        <p:spPr>
          <a:xfrm>
            <a:off x="2438400" y="0"/>
            <a:ext cx="7581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Factors Affecting Acid Strength</a:t>
            </a:r>
            <a:endParaRPr/>
          </a:p>
        </p:txBody>
      </p:sp>
      <p:pic>
        <p:nvPicPr>
          <p:cNvPr descr="16_13-01UN" id="660" name="Google Shape;660;g244f46875aa_0_5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612" l="0" r="0" t="0"/>
          <a:stretch/>
        </p:blipFill>
        <p:spPr>
          <a:xfrm>
            <a:off x="2514601" y="1066800"/>
            <a:ext cx="81534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g244f46875aa_0_537"/>
          <p:cNvSpPr txBox="1"/>
          <p:nvPr>
            <p:ph idx="2" type="body"/>
          </p:nvPr>
        </p:nvSpPr>
        <p:spPr>
          <a:xfrm>
            <a:off x="2152650" y="4784834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800"/>
              <a:t>	For a series of </a:t>
            </a:r>
            <a:r>
              <a:rPr lang="en-US" sz="2800">
                <a:solidFill>
                  <a:srgbClr val="FF0000"/>
                </a:solidFill>
              </a:rPr>
              <a:t>oxyacids</a:t>
            </a:r>
            <a:r>
              <a:rPr lang="en-US" sz="2800"/>
              <a:t>, acidity increases with the number of oxygens atoms. The increased polarity and strength of the O-X bonds makes the O-H bonds will be weaker and lose H</a:t>
            </a:r>
            <a:r>
              <a:rPr baseline="30000" lang="en-US" sz="2800"/>
              <a:t>+</a:t>
            </a:r>
            <a:r>
              <a:rPr lang="en-US" sz="2800"/>
              <a:t> easier.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44f46875aa_0_557"/>
          <p:cNvSpPr txBox="1"/>
          <p:nvPr>
            <p:ph type="title"/>
          </p:nvPr>
        </p:nvSpPr>
        <p:spPr>
          <a:xfrm>
            <a:off x="2514600" y="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 of salts</a:t>
            </a:r>
            <a:endParaRPr/>
          </a:p>
        </p:txBody>
      </p:sp>
      <p:sp>
        <p:nvSpPr>
          <p:cNvPr id="667" name="Google Shape;667;g244f46875aa_0_557"/>
          <p:cNvSpPr txBox="1"/>
          <p:nvPr>
            <p:ph idx="1" type="body"/>
          </p:nvPr>
        </p:nvSpPr>
        <p:spPr>
          <a:xfrm>
            <a:off x="1150883" y="990600"/>
            <a:ext cx="108309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cation of a salt comes from the base in a reaction. The anion of the salt comes from the acid.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r>
              <a:rPr lang="en-US">
                <a:solidFill>
                  <a:schemeClr val="dk2"/>
                </a:solidFill>
              </a:rPr>
              <a:t>	NaOH + HCl 🡪 NaCl + H</a:t>
            </a:r>
            <a:r>
              <a:rPr baseline="-25000" lang="en-US">
                <a:solidFill>
                  <a:schemeClr val="dk2"/>
                </a:solidFill>
              </a:rPr>
              <a:t>2</a:t>
            </a:r>
            <a:r>
              <a:rPr lang="en-US">
                <a:solidFill>
                  <a:schemeClr val="dk2"/>
                </a:solidFill>
              </a:rPr>
              <a:t>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SA + SB 🡪 Neutral Salt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WA + SB 🡪 </a:t>
            </a:r>
            <a:r>
              <a:rPr lang="en-US">
                <a:solidFill>
                  <a:schemeClr val="accent1"/>
                </a:solidFill>
              </a:rPr>
              <a:t>Basic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Salt</a:t>
            </a:r>
            <a:endParaRPr>
              <a:solidFill>
                <a:schemeClr val="accen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SA+WB🡪 </a:t>
            </a:r>
            <a:r>
              <a:rPr lang="en-US">
                <a:solidFill>
                  <a:srgbClr val="FF0000"/>
                </a:solidFill>
              </a:rPr>
              <a:t>Acidic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Salt</a:t>
            </a:r>
            <a:endParaRPr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WA + WB🡪 depends on Ka and Kb values.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Any weak particles will react with the water (hydrolysis)</a:t>
            </a:r>
            <a:endParaRPr/>
          </a:p>
        </p:txBody>
      </p:sp>
      <p:sp>
        <p:nvSpPr>
          <p:cNvPr id="668" name="Google Shape;668;g244f46875aa_0_557"/>
          <p:cNvSpPr/>
          <p:nvPr/>
        </p:nvSpPr>
        <p:spPr>
          <a:xfrm>
            <a:off x="2257096" y="2133600"/>
            <a:ext cx="2046900" cy="6096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70C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g244f46875aa_0_557"/>
          <p:cNvSpPr/>
          <p:nvPr/>
        </p:nvSpPr>
        <p:spPr>
          <a:xfrm>
            <a:off x="3280541" y="2120462"/>
            <a:ext cx="1447800" cy="3810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g244f46875aa_0_5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4375" y="1732236"/>
            <a:ext cx="28384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44f46875aa_0_5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 of salts</a:t>
            </a:r>
            <a:endParaRPr/>
          </a:p>
        </p:txBody>
      </p:sp>
      <p:sp>
        <p:nvSpPr>
          <p:cNvPr id="676" name="Google Shape;676;g244f46875aa_0_56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Are these salts acidic, basic, or neutral?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NaBr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</a:t>
            </a:r>
            <a:r>
              <a:rPr baseline="-25000" lang="en-US"/>
              <a:t>2</a:t>
            </a:r>
            <a:r>
              <a:rPr lang="en-US"/>
              <a:t>CO</a:t>
            </a:r>
            <a:r>
              <a:rPr baseline="-25000" lang="en-US"/>
              <a:t>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KF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Mg(NO</a:t>
            </a:r>
            <a:r>
              <a:rPr baseline="-25000" lang="en-US"/>
              <a:t>3</a:t>
            </a:r>
            <a:r>
              <a:rPr lang="en-US"/>
              <a:t>)</a:t>
            </a:r>
            <a:r>
              <a:rPr baseline="-25000" lang="en-US"/>
              <a:t>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CaCl</a:t>
            </a:r>
            <a:r>
              <a:rPr baseline="-25000" lang="en-US"/>
              <a:t>2</a:t>
            </a:r>
            <a:endParaRPr baseline="-25000"/>
          </a:p>
        </p:txBody>
      </p:sp>
      <p:sp>
        <p:nvSpPr>
          <p:cNvPr id="677" name="Google Shape;677;g244f46875aa_0_56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NaOH and HBr	SB/SA	</a:t>
            </a:r>
            <a:r>
              <a:rPr lang="en-US">
                <a:solidFill>
                  <a:srgbClr val="FF0000"/>
                </a:solidFill>
              </a:rPr>
              <a:t>Neutral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LiOH and H</a:t>
            </a:r>
            <a:r>
              <a:rPr baseline="-25000" lang="en-US"/>
              <a:t>2</a:t>
            </a:r>
            <a:r>
              <a:rPr lang="en-US"/>
              <a:t>CO</a:t>
            </a:r>
            <a:r>
              <a:rPr baseline="-25000" lang="en-US"/>
              <a:t>3</a:t>
            </a:r>
            <a:r>
              <a:rPr lang="en-US"/>
              <a:t>	SB/WA	 </a:t>
            </a:r>
            <a:r>
              <a:rPr lang="en-US">
                <a:solidFill>
                  <a:srgbClr val="FF0000"/>
                </a:solidFill>
              </a:rPr>
              <a:t>Basic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KOH and HF		SB/WA	 </a:t>
            </a:r>
            <a:r>
              <a:rPr lang="en-US">
                <a:solidFill>
                  <a:srgbClr val="FF0000"/>
                </a:solidFill>
              </a:rPr>
              <a:t>Basic</a:t>
            </a:r>
            <a:endParaRPr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Mg(OH)</a:t>
            </a:r>
            <a:r>
              <a:rPr baseline="-25000" lang="en-US"/>
              <a:t>2</a:t>
            </a:r>
            <a:r>
              <a:rPr lang="en-US"/>
              <a:t> and HNO</a:t>
            </a:r>
            <a:r>
              <a:rPr baseline="-25000" lang="en-US"/>
              <a:t>3</a:t>
            </a:r>
            <a:r>
              <a:rPr lang="en-US"/>
              <a:t>	WB/SA  </a:t>
            </a:r>
            <a:r>
              <a:rPr lang="en-US">
                <a:solidFill>
                  <a:srgbClr val="FF0000"/>
                </a:solidFill>
              </a:rPr>
              <a:t>Acidic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Ca(OH)</a:t>
            </a:r>
            <a:r>
              <a:rPr baseline="-25000" lang="en-US"/>
              <a:t>2</a:t>
            </a:r>
            <a:r>
              <a:rPr lang="en-US"/>
              <a:t> and HCl	SA/SB   </a:t>
            </a:r>
            <a:r>
              <a:rPr lang="en-US">
                <a:solidFill>
                  <a:srgbClr val="FF0000"/>
                </a:solidFill>
              </a:rPr>
              <a:t>Neutral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44f46875aa_0_571"/>
          <p:cNvSpPr txBox="1"/>
          <p:nvPr>
            <p:ph type="title"/>
          </p:nvPr>
        </p:nvSpPr>
        <p:spPr>
          <a:xfrm>
            <a:off x="2514600" y="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Calculate the pH of 0.15M CH</a:t>
            </a:r>
            <a:r>
              <a:rPr baseline="-25000" lang="en-US" sz="3200"/>
              <a:t>3</a:t>
            </a:r>
            <a:r>
              <a:rPr lang="en-US" sz="3200"/>
              <a:t>COONa and the % hydrolysis. Ka= 1.8x10</a:t>
            </a:r>
            <a:r>
              <a:rPr baseline="30000" lang="en-US" sz="3200"/>
              <a:t>-5</a:t>
            </a:r>
            <a:endParaRPr/>
          </a:p>
        </p:txBody>
      </p:sp>
      <p:sp>
        <p:nvSpPr>
          <p:cNvPr id="683" name="Google Shape;683;g244f46875aa_0_571"/>
          <p:cNvSpPr txBox="1"/>
          <p:nvPr>
            <p:ph idx="1" type="body"/>
          </p:nvPr>
        </p:nvSpPr>
        <p:spPr>
          <a:xfrm>
            <a:off x="2514600" y="1143000"/>
            <a:ext cx="8153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CH</a:t>
            </a:r>
            <a:r>
              <a:rPr baseline="-25000" lang="en-US"/>
              <a:t>3</a:t>
            </a:r>
            <a:r>
              <a:rPr lang="en-US"/>
              <a:t>COONa +   H</a:t>
            </a:r>
            <a:r>
              <a:rPr baseline="-25000" lang="en-US"/>
              <a:t>2</a:t>
            </a:r>
            <a:r>
              <a:rPr lang="en-US"/>
              <a:t>O  🡪 CH</a:t>
            </a:r>
            <a:r>
              <a:rPr baseline="-25000" lang="en-US"/>
              <a:t>3</a:t>
            </a:r>
            <a:r>
              <a:rPr lang="en-US"/>
              <a:t>COO</a:t>
            </a:r>
            <a:r>
              <a:rPr baseline="30000" lang="en-US"/>
              <a:t>-</a:t>
            </a:r>
            <a:r>
              <a:rPr lang="en-US"/>
              <a:t>   +   Na</a:t>
            </a:r>
            <a:r>
              <a:rPr baseline="30000" lang="en-US"/>
              <a:t>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CH</a:t>
            </a:r>
            <a:r>
              <a:rPr baseline="-25000" lang="en-US"/>
              <a:t>3</a:t>
            </a:r>
            <a:r>
              <a:rPr lang="en-US"/>
              <a:t>COO</a:t>
            </a:r>
            <a:r>
              <a:rPr baseline="30000" lang="en-US"/>
              <a:t>-       </a:t>
            </a:r>
            <a:r>
              <a:rPr lang="en-US"/>
              <a:t>+    H</a:t>
            </a:r>
            <a:r>
              <a:rPr baseline="-25000" lang="en-US"/>
              <a:t>2</a:t>
            </a:r>
            <a:r>
              <a:rPr lang="en-US"/>
              <a:t>O 🡪 CH</a:t>
            </a:r>
            <a:r>
              <a:rPr baseline="-25000" lang="en-US"/>
              <a:t>3</a:t>
            </a:r>
            <a:r>
              <a:rPr lang="en-US"/>
              <a:t>COOH +   OH</a:t>
            </a:r>
            <a:r>
              <a:rPr baseline="30000" lang="en-US"/>
              <a:t>-</a:t>
            </a:r>
            <a:endParaRPr/>
          </a:p>
        </p:txBody>
      </p:sp>
      <p:graphicFrame>
        <p:nvGraphicFramePr>
          <p:cNvPr id="684" name="Google Shape;684;g244f46875aa_0_571"/>
          <p:cNvGraphicFramePr/>
          <p:nvPr/>
        </p:nvGraphicFramePr>
        <p:xfrm>
          <a:off x="2590800" y="2057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{8E77AB29-F024-419A-A0E6-CFB7DE7BBCCD}</a:tableStyleId>
              </a:tblPr>
              <a:tblGrid>
                <a:gridCol w="582150"/>
                <a:gridCol w="2002575"/>
                <a:gridCol w="2827025"/>
                <a:gridCol w="12923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I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.15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-x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+x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+x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E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.15-x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685" name="Google Shape;685;g244f46875aa_0_571"/>
          <p:cNvGrpSpPr/>
          <p:nvPr/>
        </p:nvGrpSpPr>
        <p:grpSpPr>
          <a:xfrm>
            <a:off x="1828038" y="3886200"/>
            <a:ext cx="4268011" cy="952500"/>
            <a:chOff x="624" y="2064"/>
            <a:chExt cx="2340" cy="600"/>
          </a:xfrm>
        </p:grpSpPr>
        <p:grpSp>
          <p:nvGrpSpPr>
            <p:cNvPr id="686" name="Google Shape;686;g244f46875aa_0_571"/>
            <p:cNvGrpSpPr/>
            <p:nvPr/>
          </p:nvGrpSpPr>
          <p:grpSpPr>
            <a:xfrm>
              <a:off x="2064" y="2064"/>
              <a:ext cx="900" cy="600"/>
              <a:chOff x="1440" y="2635"/>
              <a:chExt cx="900" cy="600"/>
            </a:xfrm>
          </p:grpSpPr>
          <p:sp>
            <p:nvSpPr>
              <p:cNvPr id="687" name="Google Shape;687;g244f46875aa_0_571"/>
              <p:cNvSpPr/>
              <p:nvPr/>
            </p:nvSpPr>
            <p:spPr>
              <a:xfrm>
                <a:off x="1503" y="2635"/>
                <a:ext cx="6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b="0" i="1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r>
                  <a:rPr b="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b="0" baseline="3000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0" i="0" sz="32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(0.15)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88" name="Google Shape;688;g244f46875aa_0_571"/>
              <p:cNvCxnSpPr/>
              <p:nvPr/>
            </p:nvCxnSpPr>
            <p:spPr>
              <a:xfrm>
                <a:off x="1440" y="3000"/>
                <a:ext cx="9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689" name="Google Shape;689;g244f46875aa_0_571"/>
            <p:cNvSpPr/>
            <p:nvPr/>
          </p:nvSpPr>
          <p:spPr>
            <a:xfrm>
              <a:off x="624" y="2218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Kb=5.6 × 10</a:t>
              </a:r>
              <a:r>
                <a:rPr b="0" baseline="30000" i="0" lang="en-US" sz="32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−10</a:t>
              </a:r>
              <a:r>
                <a:rPr b="0" i="0" lang="en-US" sz="32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0" name="Google Shape;690;g244f46875aa_0_571"/>
          <p:cNvSpPr txBox="1"/>
          <p:nvPr/>
        </p:nvSpPr>
        <p:spPr>
          <a:xfrm>
            <a:off x="7062952" y="3665483"/>
            <a:ext cx="2514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 = 9.2x10</a:t>
            </a:r>
            <a:r>
              <a:rPr b="0" baseline="3000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pOH = 5.04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 = 8.96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%H = 0.0060%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44f46875aa_0_583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696" name="Google Shape;696;g244f46875aa_0_583"/>
          <p:cNvSpPr txBox="1"/>
          <p:nvPr>
            <p:ph idx="1" type="body"/>
          </p:nvPr>
        </p:nvSpPr>
        <p:spPr>
          <a:xfrm>
            <a:off x="195943" y="1066801"/>
            <a:ext cx="9604800" cy="44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The active ingredient in bleach is sodium hypochlorite. Is bleach acidic, basic, or neutral?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	Na</a:t>
            </a:r>
            <a:r>
              <a:rPr lang="en-US">
                <a:solidFill>
                  <a:srgbClr val="FF0000"/>
                </a:solidFill>
              </a:rPr>
              <a:t>OCl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from Na</a:t>
            </a:r>
            <a:r>
              <a:rPr lang="en-US">
                <a:solidFill>
                  <a:schemeClr val="accent1"/>
                </a:solidFill>
              </a:rPr>
              <a:t>OH</a:t>
            </a:r>
            <a:r>
              <a:rPr lang="en-US"/>
              <a:t> (</a:t>
            </a:r>
            <a:r>
              <a:rPr lang="en-US">
                <a:solidFill>
                  <a:schemeClr val="accent1"/>
                </a:solidFill>
              </a:rPr>
              <a:t>Strong base</a:t>
            </a:r>
            <a:r>
              <a:rPr lang="en-US"/>
              <a:t>) and 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/>
              <a:t>OCl (</a:t>
            </a:r>
            <a:r>
              <a:rPr lang="en-US">
                <a:solidFill>
                  <a:srgbClr val="FF0000"/>
                </a:solidFill>
              </a:rPr>
              <a:t>weak acid)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	Basic solution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/>
              <a:t>HOW BASIC IS A STANDARD 1M SOLUTION OF BLEACH?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	Ka = 2.9x10</a:t>
            </a:r>
            <a:r>
              <a:rPr baseline="30000" lang="en-US">
                <a:solidFill>
                  <a:schemeClr val="accent1"/>
                </a:solidFill>
              </a:rPr>
              <a:t>-8</a:t>
            </a:r>
            <a:r>
              <a:rPr lang="en-US">
                <a:solidFill>
                  <a:schemeClr val="accent1"/>
                </a:solidFill>
              </a:rPr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	Kb = Kw/Ka = 1x10</a:t>
            </a:r>
            <a:r>
              <a:rPr baseline="30000" lang="en-US">
                <a:solidFill>
                  <a:schemeClr val="accent1"/>
                </a:solidFill>
              </a:rPr>
              <a:t>-14</a:t>
            </a:r>
            <a:r>
              <a:rPr lang="en-US">
                <a:solidFill>
                  <a:schemeClr val="accent1"/>
                </a:solidFill>
              </a:rPr>
              <a:t>/2.9x10</a:t>
            </a:r>
            <a:r>
              <a:rPr baseline="30000" lang="en-US">
                <a:solidFill>
                  <a:schemeClr val="accent1"/>
                </a:solidFill>
              </a:rPr>
              <a:t>-8</a:t>
            </a:r>
            <a:r>
              <a:rPr lang="en-US">
                <a:solidFill>
                  <a:schemeClr val="accent1"/>
                </a:solidFill>
              </a:rPr>
              <a:t> = 3.45x10</a:t>
            </a:r>
            <a:r>
              <a:rPr baseline="30000" lang="en-US">
                <a:solidFill>
                  <a:schemeClr val="accent1"/>
                </a:solidFill>
              </a:rPr>
              <a:t>-7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	Kb = 3.45x10</a:t>
            </a:r>
            <a:r>
              <a:rPr baseline="30000" lang="en-US">
                <a:solidFill>
                  <a:schemeClr val="accent1"/>
                </a:solidFill>
              </a:rPr>
              <a:t>-7</a:t>
            </a:r>
            <a:r>
              <a:rPr lang="en-US">
                <a:solidFill>
                  <a:schemeClr val="accent1"/>
                </a:solidFill>
              </a:rPr>
              <a:t> = x</a:t>
            </a:r>
            <a:r>
              <a:rPr baseline="30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/1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	x = 5.87x10</a:t>
            </a:r>
            <a:r>
              <a:rPr baseline="30000" lang="en-US">
                <a:solidFill>
                  <a:schemeClr val="accent1"/>
                </a:solidFill>
              </a:rPr>
              <a:t>-4</a:t>
            </a:r>
            <a:r>
              <a:rPr lang="en-US">
                <a:solidFill>
                  <a:schemeClr val="accent1"/>
                </a:solidFill>
              </a:rPr>
              <a:t> = [OH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chemeClr val="accent1"/>
                </a:solidFill>
              </a:rPr>
              <a:t>]			pH = 14- -log(5.87x10</a:t>
            </a:r>
            <a:r>
              <a:rPr baseline="30000" lang="en-US">
                <a:solidFill>
                  <a:schemeClr val="accent1"/>
                </a:solidFill>
              </a:rPr>
              <a:t>-4</a:t>
            </a:r>
            <a:r>
              <a:rPr lang="en-US">
                <a:solidFill>
                  <a:schemeClr val="accent1"/>
                </a:solidFill>
              </a:rPr>
              <a:t>) </a:t>
            </a:r>
            <a:r>
              <a:rPr b="1" lang="en-US">
                <a:solidFill>
                  <a:schemeClr val="accent1"/>
                </a:solidFill>
              </a:rPr>
              <a:t>= 10.77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Related image" id="697" name="Google Shape;697;g244f46875aa_0_58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0775" y="0"/>
            <a:ext cx="2391300" cy="23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4f46875aa_0_56"/>
          <p:cNvSpPr txBox="1"/>
          <p:nvPr>
            <p:ph type="title"/>
          </p:nvPr>
        </p:nvSpPr>
        <p:spPr>
          <a:xfrm>
            <a:off x="346841" y="0"/>
            <a:ext cx="11256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What Happens When an Acid Dissolves in Water?</a:t>
            </a:r>
            <a:endParaRPr/>
          </a:p>
        </p:txBody>
      </p:sp>
      <p:pic>
        <p:nvPicPr>
          <p:cNvPr descr="16_02" id="145" name="Google Shape;145;g244f46875aa_0_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362" l="0" r="0" t="0"/>
          <a:stretch/>
        </p:blipFill>
        <p:spPr>
          <a:xfrm>
            <a:off x="1111469" y="1295401"/>
            <a:ext cx="4419600" cy="4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44f46875aa_0_56"/>
          <p:cNvSpPr txBox="1"/>
          <p:nvPr>
            <p:ph idx="2" type="body"/>
          </p:nvPr>
        </p:nvSpPr>
        <p:spPr>
          <a:xfrm>
            <a:off x="6006662" y="1907628"/>
            <a:ext cx="4661400" cy="4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Water acts as a </a:t>
            </a:r>
            <a:r>
              <a:rPr lang="en-US" sz="2800">
                <a:solidFill>
                  <a:schemeClr val="accent1"/>
                </a:solidFill>
              </a:rPr>
              <a:t>Brønsted</a:t>
            </a: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800">
                <a:solidFill>
                  <a:schemeClr val="accent1"/>
                </a:solidFill>
              </a:rPr>
              <a:t>Lowry base </a:t>
            </a:r>
            <a:r>
              <a:rPr lang="en-US" sz="2800"/>
              <a:t>and abstracts a proton (H</a:t>
            </a:r>
            <a:r>
              <a:rPr baseline="30000" lang="en-US" sz="2800"/>
              <a:t>+</a:t>
            </a:r>
            <a:r>
              <a:rPr lang="en-US" sz="2800"/>
              <a:t>) from the </a:t>
            </a:r>
            <a:r>
              <a:rPr lang="en-US" sz="2800">
                <a:solidFill>
                  <a:srgbClr val="FF0000"/>
                </a:solidFill>
              </a:rPr>
              <a:t>acid</a:t>
            </a:r>
            <a:r>
              <a:rPr lang="en-US" sz="2800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As a result, the </a:t>
            </a:r>
            <a:r>
              <a:rPr lang="en-US" sz="2800">
                <a:solidFill>
                  <a:schemeClr val="accent1"/>
                </a:solidFill>
              </a:rPr>
              <a:t>conjugate base </a:t>
            </a:r>
            <a:r>
              <a:rPr lang="en-US" sz="2800"/>
              <a:t>of the acid and a </a:t>
            </a:r>
            <a:r>
              <a:rPr lang="en-US" sz="2800">
                <a:solidFill>
                  <a:srgbClr val="FF0000"/>
                </a:solidFill>
              </a:rPr>
              <a:t>hydronium</a:t>
            </a:r>
            <a:r>
              <a:rPr lang="en-US" sz="2800">
                <a:solidFill>
                  <a:srgbClr val="00006C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ion</a:t>
            </a:r>
            <a:r>
              <a:rPr lang="en-US" sz="2800"/>
              <a:t> are formed.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44f46875aa_0_589"/>
          <p:cNvSpPr txBox="1"/>
          <p:nvPr>
            <p:ph type="title"/>
          </p:nvPr>
        </p:nvSpPr>
        <p:spPr>
          <a:xfrm>
            <a:off x="2438400" y="22860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</a:t>
            </a:r>
            <a:endParaRPr/>
          </a:p>
        </p:txBody>
      </p:sp>
      <p:sp>
        <p:nvSpPr>
          <p:cNvPr id="703" name="Google Shape;703;g244f46875aa_0_589"/>
          <p:cNvSpPr txBox="1"/>
          <p:nvPr>
            <p:ph idx="1" type="body"/>
          </p:nvPr>
        </p:nvSpPr>
        <p:spPr>
          <a:xfrm>
            <a:off x="2286000" y="1447800"/>
            <a:ext cx="7498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Explain what factors affect acid strength.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 Lewis theory to determine if a substance is acidic or basic.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Characterize salts as acidic or basic.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704" name="Google Shape;704;g244f46875aa_0_5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9650" y="6116638"/>
            <a:ext cx="742950" cy="766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eck for understanding" id="705" name="Google Shape;705;g244f46875aa_0_589"/>
          <p:cNvPicPr preferRelativeResize="0"/>
          <p:nvPr/>
        </p:nvPicPr>
        <p:blipFill rotWithShape="1">
          <a:blip r:embed="rId4">
            <a:alphaModFix/>
          </a:blip>
          <a:srcRect b="2286" l="0" r="50605" t="0"/>
          <a:stretch/>
        </p:blipFill>
        <p:spPr>
          <a:xfrm>
            <a:off x="8542828" y="2324209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Strong Acid/Base Titrations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718" name="Google Shape;718;p3"/>
          <p:cNvSpPr txBox="1"/>
          <p:nvPr>
            <p:ph idx="1" type="body"/>
          </p:nvPr>
        </p:nvSpPr>
        <p:spPr>
          <a:xfrm>
            <a:off x="1695451" y="1600201"/>
            <a:ext cx="878919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concentration, pH or K for any acid or base.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Describe titration set-ups and purpose.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Read and explain a strong A/B titration graph.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at any point during a strong acid and strong base reaction.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"/>
          <p:cNvSpPr txBox="1"/>
          <p:nvPr>
            <p:ph type="title"/>
          </p:nvPr>
        </p:nvSpPr>
        <p:spPr>
          <a:xfrm>
            <a:off x="838200" y="-1493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724" name="Google Shape;724;p4"/>
          <p:cNvSpPr txBox="1"/>
          <p:nvPr>
            <p:ph idx="1" type="body"/>
          </p:nvPr>
        </p:nvSpPr>
        <p:spPr>
          <a:xfrm>
            <a:off x="838200" y="8241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Why is it so important to titrate slowly?</a:t>
            </a:r>
            <a:endParaRPr sz="2800"/>
          </a:p>
        </p:txBody>
      </p:sp>
      <p:pic>
        <p:nvPicPr>
          <p:cNvPr descr="Related image" id="725" name="Google Shape;725;p4"/>
          <p:cNvPicPr preferRelativeResize="0"/>
          <p:nvPr/>
        </p:nvPicPr>
        <p:blipFill rotWithShape="1">
          <a:blip r:embed="rId3">
            <a:alphaModFix/>
          </a:blip>
          <a:srcRect b="12752" l="0" r="0" t="0"/>
          <a:stretch/>
        </p:blipFill>
        <p:spPr>
          <a:xfrm>
            <a:off x="3965576" y="1719319"/>
            <a:ext cx="4612368" cy="4419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"/>
          <p:cNvSpPr txBox="1"/>
          <p:nvPr>
            <p:ph type="title"/>
          </p:nvPr>
        </p:nvSpPr>
        <p:spPr>
          <a:xfrm>
            <a:off x="2514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Titration Definitions</a:t>
            </a:r>
            <a:endParaRPr/>
          </a:p>
        </p:txBody>
      </p:sp>
      <p:pic>
        <p:nvPicPr>
          <p:cNvPr descr="17_05" id="732" name="Google Shape;73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447" l="0" r="0" t="0"/>
          <a:stretch/>
        </p:blipFill>
        <p:spPr>
          <a:xfrm>
            <a:off x="1376854" y="792216"/>
            <a:ext cx="3920359" cy="4347329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5"/>
          <p:cNvSpPr txBox="1"/>
          <p:nvPr>
            <p:ph idx="2" type="body"/>
          </p:nvPr>
        </p:nvSpPr>
        <p:spPr>
          <a:xfrm>
            <a:off x="6434959" y="1387366"/>
            <a:ext cx="4853151" cy="4403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known concentration of base (or acid) is slowly added to a solution of an unknown acid (or base) to determine it’s concentration.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This is also known as </a:t>
            </a:r>
            <a:r>
              <a:rPr lang="en-US">
                <a:solidFill>
                  <a:srgbClr val="FF0000"/>
                </a:solidFill>
              </a:rPr>
              <a:t>standardization</a:t>
            </a:r>
            <a:r>
              <a:rPr lang="en-US"/>
              <a:t> if a primary standard (</a:t>
            </a:r>
            <a:r>
              <a:rPr lang="en-US" u="sng"/>
              <a:t>solid, where the moles are constant</a:t>
            </a:r>
            <a:r>
              <a:rPr lang="en-US"/>
              <a:t>) is used to determine the molarity of a substance.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"/>
          <p:cNvSpPr txBox="1"/>
          <p:nvPr>
            <p:ph type="title"/>
          </p:nvPr>
        </p:nvSpPr>
        <p:spPr>
          <a:xfrm>
            <a:off x="25146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Titration Methods</a:t>
            </a:r>
            <a:endParaRPr/>
          </a:p>
        </p:txBody>
      </p:sp>
      <p:sp>
        <p:nvSpPr>
          <p:cNvPr id="740" name="Google Shape;740;p6"/>
          <p:cNvSpPr txBox="1"/>
          <p:nvPr>
            <p:ph idx="1" type="body"/>
          </p:nvPr>
        </p:nvSpPr>
        <p:spPr>
          <a:xfrm>
            <a:off x="346841" y="1481958"/>
            <a:ext cx="5328745" cy="4080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pH meter or indicators are used to determine when the solution has reached the </a:t>
            </a:r>
            <a:r>
              <a:rPr lang="en-US">
                <a:solidFill>
                  <a:srgbClr val="FF0000"/>
                </a:solidFill>
              </a:rPr>
              <a:t>equivalence point, </a:t>
            </a:r>
            <a:r>
              <a:rPr lang="en-US"/>
              <a:t>or neutralization point, at which the moles of acid equals that of base.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endpoint </a:t>
            </a:r>
            <a:r>
              <a:rPr lang="en-US"/>
              <a:t>is when the indicator actually changes color. You want the endpoint close to the equivalence point.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FF0000"/>
              </a:solidFill>
            </a:endParaRPr>
          </a:p>
        </p:txBody>
      </p:sp>
      <p:pic>
        <p:nvPicPr>
          <p:cNvPr descr="17_07" id="741" name="Google Shape;741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06" l="0" r="0" t="0"/>
          <a:stretch/>
        </p:blipFill>
        <p:spPr>
          <a:xfrm>
            <a:off x="6013230" y="1056353"/>
            <a:ext cx="5043652" cy="493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Equivalence during a Titration</a:t>
            </a:r>
            <a:endParaRPr/>
          </a:p>
        </p:txBody>
      </p:sp>
      <p:sp>
        <p:nvSpPr>
          <p:cNvPr id="747" name="Google Shape;74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Using the M=mol/L formula, MV = moles.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At this equivalence point </a:t>
            </a:r>
            <a:r>
              <a:rPr lang="en-US">
                <a:solidFill>
                  <a:srgbClr val="FF0000"/>
                </a:solidFill>
              </a:rPr>
              <a:t>ONLY</a:t>
            </a:r>
            <a:r>
              <a:rPr lang="en-US"/>
              <a:t>, 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moles of acid = the moles of base.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Therefore, you can use </a:t>
            </a:r>
            <a:r>
              <a:rPr lang="en-US">
                <a:solidFill>
                  <a:srgbClr val="FF0000"/>
                </a:solidFill>
              </a:rPr>
              <a:t>M</a:t>
            </a:r>
            <a:r>
              <a:rPr baseline="-25000" lang="en-US">
                <a:solidFill>
                  <a:srgbClr val="FF0000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V</a:t>
            </a:r>
            <a:r>
              <a:rPr baseline="-25000" lang="en-US">
                <a:solidFill>
                  <a:srgbClr val="FF0000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=M</a:t>
            </a:r>
            <a:r>
              <a:rPr baseline="-25000" lang="en-US">
                <a:solidFill>
                  <a:srgbClr val="FF0000"/>
                </a:solidFill>
              </a:rPr>
              <a:t>B</a:t>
            </a:r>
            <a:r>
              <a:rPr lang="en-US">
                <a:solidFill>
                  <a:srgbClr val="FF0000"/>
                </a:solidFill>
              </a:rPr>
              <a:t>V</a:t>
            </a:r>
            <a:r>
              <a:rPr baseline="-25000" lang="en-US">
                <a:solidFill>
                  <a:srgbClr val="FF0000"/>
                </a:solidFill>
              </a:rPr>
              <a:t>B</a:t>
            </a:r>
            <a:r>
              <a:rPr lang="en-US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to determine the molarity of the unknown 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solution at the equivalence point only.</a:t>
            </a:r>
            <a:endParaRPr/>
          </a:p>
        </p:txBody>
      </p:sp>
      <p:pic>
        <p:nvPicPr>
          <p:cNvPr descr="Image result for titration" id="748" name="Google Shape;748;p7"/>
          <p:cNvPicPr preferRelativeResize="0"/>
          <p:nvPr/>
        </p:nvPicPr>
        <p:blipFill rotWithShape="1">
          <a:blip r:embed="rId3">
            <a:alphaModFix/>
          </a:blip>
          <a:srcRect b="0" l="0" r="0" t="29947"/>
          <a:stretch/>
        </p:blipFill>
        <p:spPr>
          <a:xfrm>
            <a:off x="6829752" y="1825625"/>
            <a:ext cx="4783405" cy="324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at Equivalence</a:t>
            </a:r>
            <a:endParaRPr/>
          </a:p>
        </p:txBody>
      </p:sp>
      <p:sp>
        <p:nvSpPr>
          <p:cNvPr id="754" name="Google Shape;754;p8"/>
          <p:cNvSpPr txBox="1"/>
          <p:nvPr>
            <p:ph idx="1" type="body"/>
          </p:nvPr>
        </p:nvSpPr>
        <p:spPr>
          <a:xfrm>
            <a:off x="838200" y="14835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	An unknown concentration of NaOH was found in the stockroom. I measured 20.00mL of the 2.00M HCl into a flask and added a few drops of phenolphthalein. I filled a clean 50.00mL buret with unknown NaOH and began the titration, slowly adding NaOH drop wise until a faint pink color appeared. Initially the volume of base read 0.15mL but when the titration was complete, the volume read 35.45mL. What is the concentration of the base? </a:t>
            </a:r>
            <a:endParaRPr/>
          </a:p>
        </p:txBody>
      </p:sp>
      <p:sp>
        <p:nvSpPr>
          <p:cNvPr id="755" name="Google Shape;755;p8"/>
          <p:cNvSpPr txBox="1"/>
          <p:nvPr/>
        </p:nvSpPr>
        <p:spPr>
          <a:xfrm>
            <a:off x="3176752" y="3587821"/>
            <a:ext cx="6096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(2.00M)(0.02000L) = 0.0400 moles of HCl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8"/>
          <p:cNvSpPr txBox="1"/>
          <p:nvPr/>
        </p:nvSpPr>
        <p:spPr>
          <a:xfrm>
            <a:off x="2798379" y="4034634"/>
            <a:ext cx="54292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0.0400 moles of HCl = moles of NaOH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8"/>
          <p:cNvSpPr txBox="1"/>
          <p:nvPr/>
        </p:nvSpPr>
        <p:spPr>
          <a:xfrm>
            <a:off x="2605252" y="4496735"/>
            <a:ext cx="7239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0.0400moles of NaOH/(0.03545-0.00015) =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1.13M  </a:t>
            </a:r>
            <a:endParaRPr/>
          </a:p>
        </p:txBody>
      </p:sp>
      <p:sp>
        <p:nvSpPr>
          <p:cNvPr id="758" name="Google Shape;758;p8"/>
          <p:cNvSpPr txBox="1"/>
          <p:nvPr/>
        </p:nvSpPr>
        <p:spPr>
          <a:xfrm>
            <a:off x="2605252" y="5141985"/>
            <a:ext cx="7239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(2.00M)(20.00mL) = (x)(35.45-0.15mL) =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1.13M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ration curve.gif" id="764" name="Google Shape;764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3676" y="953814"/>
            <a:ext cx="4495800" cy="5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9"/>
          <p:cNvSpPr txBox="1"/>
          <p:nvPr>
            <p:ph type="title"/>
          </p:nvPr>
        </p:nvSpPr>
        <p:spPr>
          <a:xfrm>
            <a:off x="662152" y="0"/>
            <a:ext cx="112092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Titration of a Strong Acid with a Strong Base</a:t>
            </a:r>
            <a:endParaRPr/>
          </a:p>
        </p:txBody>
      </p:sp>
      <p:sp>
        <p:nvSpPr>
          <p:cNvPr id="766" name="Google Shape;766;p9"/>
          <p:cNvSpPr txBox="1"/>
          <p:nvPr>
            <p:ph idx="1" type="body"/>
          </p:nvPr>
        </p:nvSpPr>
        <p:spPr>
          <a:xfrm>
            <a:off x="1604142" y="1269016"/>
            <a:ext cx="3048000" cy="3744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From the start of the titration to near the equivalence point, the pH goes up slowly.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Just before and after the equivalence point, the pH increases rapidly.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ration curve.gif" id="772" name="Google Shape;772;p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9750" y="838200"/>
            <a:ext cx="504825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10"/>
          <p:cNvSpPr txBox="1"/>
          <p:nvPr>
            <p:ph type="title"/>
          </p:nvPr>
        </p:nvSpPr>
        <p:spPr>
          <a:xfrm>
            <a:off x="882869" y="0"/>
            <a:ext cx="105628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Titration of a Strong Acid with a Strong Base</a:t>
            </a:r>
            <a:endParaRPr/>
          </a:p>
        </p:txBody>
      </p:sp>
      <p:sp>
        <p:nvSpPr>
          <p:cNvPr id="774" name="Google Shape;774;p10"/>
          <p:cNvSpPr txBox="1"/>
          <p:nvPr>
            <p:ph idx="1" type="body"/>
          </p:nvPr>
        </p:nvSpPr>
        <p:spPr>
          <a:xfrm>
            <a:off x="1251881" y="1485900"/>
            <a:ext cx="30480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At the equivalence point, </a:t>
            </a:r>
            <a:r>
              <a:rPr lang="en-US">
                <a:solidFill>
                  <a:srgbClr val="FF0000"/>
                </a:solidFill>
              </a:rPr>
              <a:t>moles acid = moles base</a:t>
            </a:r>
            <a:r>
              <a:rPr lang="en-US"/>
              <a:t>, and the solution contains only water and the neutral salt. The pH equals 7.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8839200" y="2743200"/>
            <a:ext cx="838200" cy="609600"/>
          </a:xfrm>
          <a:prstGeom prst="ellipse">
            <a:avLst/>
          </a:prstGeom>
          <a:solidFill>
            <a:srgbClr val="FFFF00">
              <a:alpha val="20000"/>
            </a:srgbClr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4f46875aa_0_63"/>
          <p:cNvSpPr txBox="1"/>
          <p:nvPr>
            <p:ph type="title"/>
          </p:nvPr>
        </p:nvSpPr>
        <p:spPr>
          <a:xfrm>
            <a:off x="2438400" y="0"/>
            <a:ext cx="7391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Conjugate Acids and Bases</a:t>
            </a:r>
            <a:endParaRPr/>
          </a:p>
        </p:txBody>
      </p:sp>
      <p:sp>
        <p:nvSpPr>
          <p:cNvPr id="153" name="Google Shape;153;g244f46875aa_0_63"/>
          <p:cNvSpPr txBox="1"/>
          <p:nvPr>
            <p:ph idx="1" type="body"/>
          </p:nvPr>
        </p:nvSpPr>
        <p:spPr>
          <a:xfrm>
            <a:off x="1024759" y="990600"/>
            <a:ext cx="10484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Reactions between acids and bases always yield their conjugate bases and acids.</a:t>
            </a:r>
            <a:endParaRPr/>
          </a:p>
        </p:txBody>
      </p:sp>
      <p:pic>
        <p:nvPicPr>
          <p:cNvPr descr="16_03-01UN" id="154" name="Google Shape;154;g244f46875aa_0_6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6445" l="0" r="0" t="0"/>
          <a:stretch/>
        </p:blipFill>
        <p:spPr>
          <a:xfrm>
            <a:off x="1915511" y="1600200"/>
            <a:ext cx="8153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1"/>
          <p:cNvSpPr txBox="1"/>
          <p:nvPr>
            <p:ph type="title"/>
          </p:nvPr>
        </p:nvSpPr>
        <p:spPr>
          <a:xfrm>
            <a:off x="838200" y="1374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Strong Acid Base Titration</a:t>
            </a:r>
            <a:endParaRPr/>
          </a:p>
        </p:txBody>
      </p:sp>
      <p:sp>
        <p:nvSpPr>
          <p:cNvPr id="781" name="Google Shape;781;p11"/>
          <p:cNvSpPr txBox="1"/>
          <p:nvPr>
            <p:ph idx="1" type="body"/>
          </p:nvPr>
        </p:nvSpPr>
        <p:spPr>
          <a:xfrm>
            <a:off x="838200" y="146301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Once the concentrations are known, the pH can be calculated at any point during the titration.</a:t>
            </a:r>
            <a:endParaRPr u="sng"/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Write the reaction. </a:t>
            </a:r>
            <a:r>
              <a:rPr lang="en-US">
                <a:solidFill>
                  <a:srgbClr val="FF0000"/>
                </a:solidFill>
              </a:rPr>
              <a:t>Single arrow if both species are strong. </a:t>
            </a:r>
            <a:endParaRPr>
              <a:solidFill>
                <a:srgbClr val="FF0000"/>
              </a:solidFill>
            </a:endParaRPr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Start an ICE box, with initial values in</a:t>
            </a:r>
            <a:r>
              <a:rPr b="1" lang="en-US"/>
              <a:t> </a:t>
            </a:r>
            <a:r>
              <a:rPr lang="en-US">
                <a:solidFill>
                  <a:srgbClr val="FF0000"/>
                </a:solidFill>
              </a:rPr>
              <a:t>moles</a:t>
            </a:r>
            <a:r>
              <a:rPr lang="en-US"/>
              <a:t>. </a:t>
            </a:r>
            <a:endParaRPr/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Determine changes in mole ratios: </a:t>
            </a:r>
            <a:r>
              <a:rPr lang="en-US">
                <a:solidFill>
                  <a:srgbClr val="FF0000"/>
                </a:solidFill>
              </a:rPr>
              <a:t>the x value will be equal to the lowest initial value. </a:t>
            </a:r>
            <a:endParaRPr>
              <a:solidFill>
                <a:srgbClr val="FF0000"/>
              </a:solidFill>
            </a:endParaRPr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Determine equilibrium values by subtraction and addition. </a:t>
            </a:r>
            <a:endParaRPr/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If a strong acid or strong base is left over, divide the left over by the </a:t>
            </a:r>
            <a:r>
              <a:rPr b="1" lang="en-US">
                <a:solidFill>
                  <a:srgbClr val="FF0000"/>
                </a:solidFill>
              </a:rPr>
              <a:t>TOTAL</a:t>
            </a:r>
            <a:r>
              <a:rPr b="1" lang="en-US"/>
              <a:t> </a:t>
            </a:r>
            <a:r>
              <a:rPr b="1" lang="en-US">
                <a:solidFill>
                  <a:srgbClr val="FF0000"/>
                </a:solidFill>
              </a:rPr>
              <a:t>VOLUME</a:t>
            </a:r>
            <a:r>
              <a:rPr b="1" lang="en-US"/>
              <a:t> </a:t>
            </a:r>
            <a:r>
              <a:rPr lang="en-US"/>
              <a:t>used because they are in the same container, diluted by one another.</a:t>
            </a:r>
            <a:endParaRPr/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Calculate the pH.            (-log[H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30000" lang="en-US"/>
              <a:t>+</a:t>
            </a:r>
            <a:r>
              <a:rPr lang="en-US"/>
              <a:t>])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2"/>
          <p:cNvSpPr txBox="1"/>
          <p:nvPr>
            <p:ph idx="1" type="body"/>
          </p:nvPr>
        </p:nvSpPr>
        <p:spPr>
          <a:xfrm>
            <a:off x="425669" y="1600199"/>
            <a:ext cx="11766331" cy="544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09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Calculate the pH when 25.0mL of 0.10M HCl is titrated with 10.0mL of 0.10M NaOH.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HCl     + 	NaOH    🡪    NaCl     +	 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	.0025		.001	  	  0		   0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	-.001		-.001		+.001	    +.001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	.0015		0		    .001		     .001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-log (.0015/(.025+.01)) = </a:t>
            </a:r>
            <a:r>
              <a:rPr lang="en-US">
                <a:solidFill>
                  <a:srgbClr val="FF0000"/>
                </a:solidFill>
              </a:rPr>
              <a:t>1.37</a:t>
            </a:r>
            <a:endParaRPr>
              <a:solidFill>
                <a:srgbClr val="FF0000"/>
              </a:solidFill>
            </a:endParaRPr>
          </a:p>
          <a:p>
            <a:pPr indent="0" lvl="1" marL="355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61950" lvl="1" marL="869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787" name="Google Shape;787;p12"/>
          <p:cNvSpPr txBox="1"/>
          <p:nvPr/>
        </p:nvSpPr>
        <p:spPr>
          <a:xfrm>
            <a:off x="3100549" y="1347450"/>
            <a:ext cx="366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.025L x 0.10M = .0025 mol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2"/>
          <p:cNvSpPr txBox="1"/>
          <p:nvPr/>
        </p:nvSpPr>
        <p:spPr>
          <a:xfrm>
            <a:off x="7935311" y="1860822"/>
            <a:ext cx="28956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.010L x 0.10M = .001 mol</a:t>
            </a:r>
            <a:endParaRPr/>
          </a:p>
        </p:txBody>
      </p:sp>
      <p:sp>
        <p:nvSpPr>
          <p:cNvPr id="789" name="Google Shape;789;p12"/>
          <p:cNvSpPr txBox="1"/>
          <p:nvPr>
            <p:ph type="title"/>
          </p:nvPr>
        </p:nvSpPr>
        <p:spPr>
          <a:xfrm>
            <a:off x="1277007" y="0"/>
            <a:ext cx="955390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Strong Species before Neutralization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3"/>
          <p:cNvSpPr txBox="1"/>
          <p:nvPr>
            <p:ph type="title"/>
          </p:nvPr>
        </p:nvSpPr>
        <p:spPr>
          <a:xfrm>
            <a:off x="2514600" y="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Strong Species at Neutralization</a:t>
            </a:r>
            <a:endParaRPr/>
          </a:p>
        </p:txBody>
      </p:sp>
      <p:sp>
        <p:nvSpPr>
          <p:cNvPr id="795" name="Google Shape;795;p13"/>
          <p:cNvSpPr txBox="1"/>
          <p:nvPr>
            <p:ph idx="1" type="body"/>
          </p:nvPr>
        </p:nvSpPr>
        <p:spPr>
          <a:xfrm>
            <a:off x="1261241" y="990600"/>
            <a:ext cx="1020029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09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Calculate the pH when 25.0mL of 0.10M HCl is titrated with 25.0mL of 0.10M NaOH.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HCl     + 	NaOH 🡪    NaCl     +	 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	.0025		.0025	         0		   0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	-.0025	       -.0025	      +.0025	   +.0025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	0		0	  .00125	.0025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Only salt and water left pH = </a:t>
            </a:r>
            <a:r>
              <a:rPr lang="en-US">
                <a:solidFill>
                  <a:srgbClr val="FF0000"/>
                </a:solidFill>
              </a:rPr>
              <a:t>7</a:t>
            </a:r>
            <a:endParaRPr>
              <a:solidFill>
                <a:srgbClr val="FF0000"/>
              </a:solidFill>
            </a:endParaRPr>
          </a:p>
          <a:p>
            <a:pPr indent="-361950" lvl="1" marL="869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/>
          </a:p>
          <a:p>
            <a:pPr indent="-361950" lvl="1" marL="869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796" name="Google Shape;796;p13"/>
          <p:cNvSpPr txBox="1"/>
          <p:nvPr/>
        </p:nvSpPr>
        <p:spPr>
          <a:xfrm>
            <a:off x="4046474" y="1331700"/>
            <a:ext cx="332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.025L x 0.10M = .0025 mol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"/>
          <p:cNvSpPr txBox="1"/>
          <p:nvPr>
            <p:ph type="title"/>
          </p:nvPr>
        </p:nvSpPr>
        <p:spPr>
          <a:xfrm>
            <a:off x="819807" y="0"/>
            <a:ext cx="1078361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Strong Species near the end of a Titration</a:t>
            </a:r>
            <a:endParaRPr/>
          </a:p>
        </p:txBody>
      </p:sp>
      <p:sp>
        <p:nvSpPr>
          <p:cNvPr id="802" name="Google Shape;802;p14"/>
          <p:cNvSpPr txBox="1"/>
          <p:nvPr>
            <p:ph idx="1" type="body"/>
          </p:nvPr>
        </p:nvSpPr>
        <p:spPr>
          <a:xfrm>
            <a:off x="819807" y="1235075"/>
            <a:ext cx="10310648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09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Calculate the pH when 25.0mL of 0.10M HCl is titrated with 35.0mL of 0.10M NaOH.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HCl     + 	NaOH 🡪 NaCl     +	 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	.0025		.0035	  	  0		   0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	-.0025		-.0025		+.0025		+.0025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	0		       .001		.0025		.0025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14-[-log (.001/(.025+.035))] = </a:t>
            </a:r>
            <a:r>
              <a:rPr lang="en-US">
                <a:solidFill>
                  <a:srgbClr val="FF0000"/>
                </a:solidFill>
              </a:rPr>
              <a:t>12.22</a:t>
            </a:r>
            <a:endParaRPr/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809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03" name="Google Shape;803;p14"/>
          <p:cNvSpPr txBox="1"/>
          <p:nvPr/>
        </p:nvSpPr>
        <p:spPr>
          <a:xfrm>
            <a:off x="3810000" y="958850"/>
            <a:ext cx="358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.025L x 0.10M = .0025 mol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4"/>
          <p:cNvSpPr txBox="1"/>
          <p:nvPr/>
        </p:nvSpPr>
        <p:spPr>
          <a:xfrm>
            <a:off x="7945525" y="1568175"/>
            <a:ext cx="3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.035L x 0.10M = .0035 mol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5"/>
          <p:cNvSpPr txBox="1"/>
          <p:nvPr>
            <p:ph type="title"/>
          </p:nvPr>
        </p:nvSpPr>
        <p:spPr>
          <a:xfrm>
            <a:off x="838200" y="-1493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810" name="Google Shape;810;p15"/>
          <p:cNvSpPr txBox="1"/>
          <p:nvPr>
            <p:ph idx="1" type="body"/>
          </p:nvPr>
        </p:nvSpPr>
        <p:spPr>
          <a:xfrm>
            <a:off x="838200" y="8241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Why is it so important to titrate slowly?</a:t>
            </a:r>
            <a:endParaRPr sz="2800"/>
          </a:p>
        </p:txBody>
      </p:sp>
      <p:pic>
        <p:nvPicPr>
          <p:cNvPr descr="titration curve.gif" id="811" name="Google Shape;8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371" y="1621494"/>
            <a:ext cx="3496055" cy="3482863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15"/>
          <p:cNvSpPr txBox="1"/>
          <p:nvPr/>
        </p:nvSpPr>
        <p:spPr>
          <a:xfrm>
            <a:off x="3746427" y="1255309"/>
            <a:ext cx="8195202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equivalence point is at pH = 7 and 35 mL of 1.0M NaOH was used to neutralize 20 mL of unknown acid. What is the concentration of the acid?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1.0M (0.035L) = 0.035mole base used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0.035moles of acid/ 0.020L = 1.75M acid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the pH at 34mL?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1.75M (0.020L) = 0.035moles of acid still in solution.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1.0M  (0.034L)  = 0.034moles of base added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0.001 moles SA in (0.020L + 0.034L)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[H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= 0.0185M 	pH= -log(0.0185) = 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1.73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6"/>
          <p:cNvSpPr txBox="1"/>
          <p:nvPr>
            <p:ph type="title"/>
          </p:nvPr>
        </p:nvSpPr>
        <p:spPr>
          <a:xfrm>
            <a:off x="2362200" y="22860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TO:</a:t>
            </a:r>
            <a:endParaRPr/>
          </a:p>
        </p:txBody>
      </p:sp>
      <p:sp>
        <p:nvSpPr>
          <p:cNvPr id="818" name="Google Shape;818;p16"/>
          <p:cNvSpPr txBox="1"/>
          <p:nvPr>
            <p:ph idx="1" type="body"/>
          </p:nvPr>
        </p:nvSpPr>
        <p:spPr>
          <a:xfrm>
            <a:off x="22860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Describe the titration set-up and explain its purpose.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Read and explain points on a Strong Acid/Strong Base titration graph.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during any point of a strong acid and strong base reaction. 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pic>
        <p:nvPicPr>
          <p:cNvPr descr="Image result for check for understanding" id="819" name="Google Shape;819;p16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418786" y="3402219"/>
            <a:ext cx="2425013" cy="2525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Buffers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832" name="Google Shape;832;p18"/>
          <p:cNvSpPr txBox="1"/>
          <p:nvPr>
            <p:ph idx="1" type="body"/>
          </p:nvPr>
        </p:nvSpPr>
        <p:spPr>
          <a:xfrm>
            <a:off x="1695451" y="1600201"/>
            <a:ext cx="878919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acids, bases and salts.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pH from hydronium and hydroxide concentrations.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and explain buffer systems.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of a buffer.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9"/>
          <p:cNvSpPr txBox="1"/>
          <p:nvPr>
            <p:ph type="title"/>
          </p:nvPr>
        </p:nvSpPr>
        <p:spPr>
          <a:xfrm>
            <a:off x="892629" y="323456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Question of the Video:</a:t>
            </a:r>
            <a:br>
              <a:rPr lang="en-US"/>
            </a:br>
            <a:r>
              <a:rPr b="0" lang="en-US"/>
              <a:t>What chemical property do these household products have in common?</a:t>
            </a:r>
            <a:endParaRPr b="0"/>
          </a:p>
        </p:txBody>
      </p:sp>
      <p:pic>
        <p:nvPicPr>
          <p:cNvPr descr="Image result for shampoo" id="838" name="Google Shape;8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272" y="1752600"/>
            <a:ext cx="3974991" cy="3974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tion" id="839" name="Google Shape;83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5789" y="1728132"/>
            <a:ext cx="2942337" cy="3999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ntact lens solution" id="840" name="Google Shape;84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338" y="2447428"/>
            <a:ext cx="3381375" cy="29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0"/>
          <p:cNvSpPr txBox="1"/>
          <p:nvPr>
            <p:ph type="title"/>
          </p:nvPr>
        </p:nvSpPr>
        <p:spPr>
          <a:xfrm>
            <a:off x="2514600" y="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Common-Ion Effect</a:t>
            </a:r>
            <a:endParaRPr/>
          </a:p>
        </p:txBody>
      </p:sp>
      <p:sp>
        <p:nvSpPr>
          <p:cNvPr id="847" name="Google Shape;847;p20"/>
          <p:cNvSpPr txBox="1"/>
          <p:nvPr>
            <p:ph idx="1" type="body"/>
          </p:nvPr>
        </p:nvSpPr>
        <p:spPr>
          <a:xfrm>
            <a:off x="1403131" y="1905000"/>
            <a:ext cx="10121462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If acetate ion is added to the solution, LeChâtelier says the equilibrium will shift to the _______.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 weak acid ionizes______when  a common ion is added to the solution.</a:t>
            </a:r>
            <a:endParaRPr/>
          </a:p>
        </p:txBody>
      </p:sp>
      <p:grpSp>
        <p:nvGrpSpPr>
          <p:cNvPr id="848" name="Google Shape;848;p20"/>
          <p:cNvGrpSpPr/>
          <p:nvPr/>
        </p:nvGrpSpPr>
        <p:grpSpPr>
          <a:xfrm>
            <a:off x="2940843" y="1143000"/>
            <a:ext cx="6932613" cy="523875"/>
            <a:chOff x="1002" y="1872"/>
            <a:chExt cx="3521" cy="330"/>
          </a:xfrm>
        </p:grpSpPr>
        <p:sp>
          <p:nvSpPr>
            <p:cNvPr id="849" name="Google Shape;849;p20"/>
            <p:cNvSpPr/>
            <p:nvPr/>
          </p:nvSpPr>
          <p:spPr>
            <a:xfrm>
              <a:off x="1002" y="1872"/>
              <a:ext cx="1583" cy="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HC</a:t>
              </a:r>
              <a:r>
                <a:rPr baseline="-25000"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H</a:t>
              </a:r>
              <a:r>
                <a:rPr baseline="-25000"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3</a:t>
              </a:r>
              <a:r>
                <a:rPr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O</a:t>
              </a:r>
              <a:r>
                <a:rPr baseline="-25000"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 + H</a:t>
              </a:r>
              <a:r>
                <a:rPr baseline="-25000"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O(</a:t>
              </a:r>
              <a:r>
                <a:rPr i="1"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l</a:t>
              </a:r>
              <a:r>
                <a:rPr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)</a:t>
              </a:r>
              <a:endParaRPr sz="28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3112" y="1872"/>
              <a:ext cx="1411" cy="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H</a:t>
              </a:r>
              <a:r>
                <a:rPr baseline="-25000"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3</a:t>
              </a:r>
              <a:r>
                <a:rPr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O</a:t>
              </a:r>
              <a:r>
                <a:rPr baseline="30000"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+</a:t>
              </a:r>
              <a:r>
                <a:rPr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 + C</a:t>
              </a:r>
              <a:r>
                <a:rPr baseline="-25000"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H</a:t>
              </a:r>
              <a:r>
                <a:rPr baseline="-25000"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3</a:t>
              </a:r>
              <a:r>
                <a:rPr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O</a:t>
              </a:r>
              <a:r>
                <a:rPr baseline="-25000"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r>
                <a:rPr baseline="30000" lang="en-US" sz="28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−</a:t>
              </a:r>
              <a:endParaRPr sz="28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equilibrium" id="851" name="Google Shape;851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26" y="1968"/>
              <a:ext cx="632" cy="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2" name="Google Shape;852;p20"/>
          <p:cNvSpPr txBox="1"/>
          <p:nvPr/>
        </p:nvSpPr>
        <p:spPr>
          <a:xfrm>
            <a:off x="5774876" y="2725736"/>
            <a:ext cx="1295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endParaRPr/>
          </a:p>
        </p:txBody>
      </p:sp>
      <p:sp>
        <p:nvSpPr>
          <p:cNvPr id="853" name="Google Shape;853;p20"/>
          <p:cNvSpPr txBox="1"/>
          <p:nvPr/>
        </p:nvSpPr>
        <p:spPr>
          <a:xfrm>
            <a:off x="4479476" y="3704432"/>
            <a:ext cx="1295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4f46875aa_0_70"/>
          <p:cNvSpPr txBox="1"/>
          <p:nvPr>
            <p:ph type="title"/>
          </p:nvPr>
        </p:nvSpPr>
        <p:spPr>
          <a:xfrm>
            <a:off x="2514600" y="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Acid and Base Strength</a:t>
            </a:r>
            <a:endParaRPr/>
          </a:p>
        </p:txBody>
      </p:sp>
      <p:pic>
        <p:nvPicPr>
          <p:cNvPr descr="16_04" id="161" name="Google Shape;161;g244f46875aa_0_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72" l="0" r="0" t="0"/>
          <a:stretch/>
        </p:blipFill>
        <p:spPr>
          <a:xfrm>
            <a:off x="2514600" y="838200"/>
            <a:ext cx="41148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44f46875aa_0_70"/>
          <p:cNvSpPr txBox="1"/>
          <p:nvPr>
            <p:ph idx="2" type="body"/>
          </p:nvPr>
        </p:nvSpPr>
        <p:spPr>
          <a:xfrm>
            <a:off x="6705600" y="1813034"/>
            <a:ext cx="3962400" cy="50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Strong acids </a:t>
            </a:r>
            <a:r>
              <a:rPr lang="en-US"/>
              <a:t>are completely dissociated in water. Their </a:t>
            </a:r>
            <a:r>
              <a:rPr lang="en-US">
                <a:solidFill>
                  <a:schemeClr val="accent1"/>
                </a:solidFill>
              </a:rPr>
              <a:t>conjugate bases </a:t>
            </a:r>
            <a:r>
              <a:rPr lang="en-US"/>
              <a:t>are quite weak.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Weak acids </a:t>
            </a:r>
            <a:r>
              <a:rPr lang="en-US"/>
              <a:t>only dissociate partially in water. Their </a:t>
            </a:r>
            <a:r>
              <a:rPr lang="en-US">
                <a:solidFill>
                  <a:schemeClr val="accent1"/>
                </a:solidFill>
              </a:rPr>
              <a:t>conjugate bases </a:t>
            </a:r>
            <a:r>
              <a:rPr lang="en-US"/>
              <a:t>are weak bases.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1"/>
          <p:cNvSpPr txBox="1"/>
          <p:nvPr>
            <p:ph type="title"/>
          </p:nvPr>
        </p:nvSpPr>
        <p:spPr>
          <a:xfrm>
            <a:off x="25146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Buffers</a:t>
            </a:r>
            <a:endParaRPr/>
          </a:p>
        </p:txBody>
      </p:sp>
      <p:pic>
        <p:nvPicPr>
          <p:cNvPr descr="17_01" id="860" name="Google Shape;860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372" l="0" r="0" t="0"/>
          <a:stretch/>
        </p:blipFill>
        <p:spPr>
          <a:xfrm>
            <a:off x="2057400" y="1143000"/>
            <a:ext cx="38862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21"/>
          <p:cNvSpPr txBox="1"/>
          <p:nvPr>
            <p:ph idx="2" type="body"/>
          </p:nvPr>
        </p:nvSpPr>
        <p:spPr>
          <a:xfrm>
            <a:off x="6274675" y="1371600"/>
            <a:ext cx="5060731" cy="3894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Buffers are solutions of a</a:t>
            </a:r>
            <a:r>
              <a:rPr lang="en-US">
                <a:solidFill>
                  <a:schemeClr val="dk2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weak</a:t>
            </a:r>
            <a:r>
              <a:rPr lang="en-US">
                <a:solidFill>
                  <a:schemeClr val="dk2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conjugate acid-base pair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They are </a:t>
            </a:r>
            <a:r>
              <a:rPr lang="en-US">
                <a:solidFill>
                  <a:srgbClr val="FF0000"/>
                </a:solidFill>
              </a:rPr>
              <a:t>resistant to pH changes</a:t>
            </a:r>
            <a:r>
              <a:rPr lang="en-US"/>
              <a:t>, even when strong acid or base is added.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Buffers are used to </a:t>
            </a:r>
            <a:r>
              <a:rPr lang="en-US">
                <a:solidFill>
                  <a:srgbClr val="FF0000"/>
                </a:solidFill>
              </a:rPr>
              <a:t>maintain pH </a:t>
            </a:r>
            <a:r>
              <a:rPr lang="en-US"/>
              <a:t>balances 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Effectiveness depends on volume used.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2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Buffer pH may change slightly with the addition of chemicals but not drastically.</a:t>
            </a:r>
            <a:endParaRPr/>
          </a:p>
        </p:txBody>
      </p:sp>
      <p:pic>
        <p:nvPicPr>
          <p:cNvPr descr="Image result for chemistry buffer" id="867" name="Google Shape;867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7792" y="1863164"/>
            <a:ext cx="6180083" cy="4334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3"/>
          <p:cNvSpPr txBox="1"/>
          <p:nvPr>
            <p:ph type="title"/>
          </p:nvPr>
        </p:nvSpPr>
        <p:spPr>
          <a:xfrm>
            <a:off x="25146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Buffers</a:t>
            </a:r>
            <a:endParaRPr/>
          </a:p>
        </p:txBody>
      </p:sp>
      <p:pic>
        <p:nvPicPr>
          <p:cNvPr descr="17_02base" id="874" name="Google Shape;874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1048" y="1308538"/>
            <a:ext cx="57912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23"/>
          <p:cNvSpPr txBox="1"/>
          <p:nvPr>
            <p:ph idx="2" type="body"/>
          </p:nvPr>
        </p:nvSpPr>
        <p:spPr>
          <a:xfrm>
            <a:off x="980089" y="1668516"/>
            <a:ext cx="4301359" cy="3723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If a small amount of hydroxide is added to an equimolar solution of HF in NaF, for example, the HF reacts with the OH</a:t>
            </a:r>
            <a:r>
              <a:rPr baseline="30000" lang="en-US"/>
              <a:t>−</a:t>
            </a:r>
            <a:r>
              <a:rPr lang="en-US"/>
              <a:t> to make F</a:t>
            </a:r>
            <a:r>
              <a:rPr baseline="30000" lang="en-US"/>
              <a:t>−</a:t>
            </a:r>
            <a:r>
              <a:rPr lang="en-US"/>
              <a:t> and water.</a:t>
            </a:r>
            <a:endParaRPr sz="2800"/>
          </a:p>
        </p:txBody>
      </p:sp>
    </p:spTree>
  </p:cSld>
  <p:clrMapOvr>
    <a:masterClrMapping/>
  </p:clrMapOvr>
  <p:transition spd="slow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4"/>
          <p:cNvSpPr txBox="1"/>
          <p:nvPr>
            <p:ph type="title"/>
          </p:nvPr>
        </p:nvSpPr>
        <p:spPr>
          <a:xfrm>
            <a:off x="25146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Buffers</a:t>
            </a:r>
            <a:endParaRPr/>
          </a:p>
        </p:txBody>
      </p:sp>
      <p:pic>
        <p:nvPicPr>
          <p:cNvPr descr="17_02acid" id="882" name="Google Shape;882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476" y="1143000"/>
            <a:ext cx="55626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24"/>
          <p:cNvSpPr txBox="1"/>
          <p:nvPr>
            <p:ph idx="2" type="body"/>
          </p:nvPr>
        </p:nvSpPr>
        <p:spPr>
          <a:xfrm>
            <a:off x="811925" y="1915510"/>
            <a:ext cx="3728544" cy="2341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If acid is added, the F</a:t>
            </a:r>
            <a:r>
              <a:rPr baseline="30000" lang="en-US"/>
              <a:t>−</a:t>
            </a:r>
            <a:r>
              <a:rPr lang="en-US"/>
              <a:t> reacts to form HF and water.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Which are buffer systems?</a:t>
            </a:r>
            <a:endParaRPr/>
          </a:p>
        </p:txBody>
      </p:sp>
      <p:sp>
        <p:nvSpPr>
          <p:cNvPr id="889" name="Google Shape;889;p25"/>
          <p:cNvSpPr txBox="1"/>
          <p:nvPr>
            <p:ph idx="1" type="body"/>
          </p:nvPr>
        </p:nvSpPr>
        <p:spPr>
          <a:xfrm>
            <a:off x="1472187" y="1690688"/>
            <a:ext cx="9247626" cy="3849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KH</a:t>
            </a:r>
            <a:r>
              <a:rPr baseline="-25000" lang="en-US"/>
              <a:t>2</a:t>
            </a:r>
            <a:r>
              <a:rPr lang="en-US"/>
              <a:t>PO</a:t>
            </a:r>
            <a:r>
              <a:rPr baseline="-25000" lang="en-US"/>
              <a:t>4</a:t>
            </a:r>
            <a:r>
              <a:rPr lang="en-US"/>
              <a:t>/H</a:t>
            </a:r>
            <a:r>
              <a:rPr baseline="-25000" lang="en-US"/>
              <a:t>3</a:t>
            </a:r>
            <a:r>
              <a:rPr lang="en-US"/>
              <a:t>PO</a:t>
            </a:r>
            <a:r>
              <a:rPr baseline="-25000" lang="en-US"/>
              <a:t>4</a:t>
            </a:r>
            <a:endParaRPr baseline="-25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NaClO</a:t>
            </a:r>
            <a:r>
              <a:rPr baseline="-25000" lang="en-US"/>
              <a:t>3</a:t>
            </a:r>
            <a:r>
              <a:rPr lang="en-US"/>
              <a:t>/HClO</a:t>
            </a:r>
            <a:r>
              <a:rPr baseline="-25000" lang="en-US"/>
              <a:t>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CH</a:t>
            </a:r>
            <a:r>
              <a:rPr baseline="-25000" lang="en-US"/>
              <a:t>3</a:t>
            </a:r>
            <a:r>
              <a:rPr lang="en-US"/>
              <a:t>COOH/CH</a:t>
            </a:r>
            <a:r>
              <a:rPr baseline="-25000" lang="en-US"/>
              <a:t>3</a:t>
            </a:r>
            <a:r>
              <a:rPr lang="en-US"/>
              <a:t>COONa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NH</a:t>
            </a:r>
            <a:r>
              <a:rPr baseline="-25000" lang="en-US"/>
              <a:t>3</a:t>
            </a:r>
            <a:r>
              <a:rPr lang="en-US"/>
              <a:t>/NH</a:t>
            </a:r>
            <a:r>
              <a:rPr baseline="-25000" lang="en-US"/>
              <a:t>4</a:t>
            </a:r>
            <a:r>
              <a:rPr baseline="30000" lang="en-US"/>
              <a:t>+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NaOH/NaCl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Buffers must contain weak acids or bases and their conjugates.</a:t>
            </a:r>
            <a:endParaRPr/>
          </a:p>
        </p:txBody>
      </p:sp>
      <p:sp>
        <p:nvSpPr>
          <p:cNvPr id="890" name="Google Shape;890;p25"/>
          <p:cNvSpPr txBox="1"/>
          <p:nvPr/>
        </p:nvSpPr>
        <p:spPr>
          <a:xfrm>
            <a:off x="5344511" y="1676403"/>
            <a:ext cx="515532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No, strong acid present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 acidic buffer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 acidic buffer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 basic buffer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No, strong base present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6"/>
          <p:cNvSpPr txBox="1"/>
          <p:nvPr>
            <p:ph type="title"/>
          </p:nvPr>
        </p:nvSpPr>
        <p:spPr>
          <a:xfrm>
            <a:off x="0" y="0"/>
            <a:ext cx="12192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Calculate the pH of a buffer using 0.20M HF and 0.10M NaF.  </a:t>
            </a:r>
            <a:br>
              <a:rPr lang="en-US" sz="3600"/>
            </a:br>
            <a:r>
              <a:rPr lang="en-US" sz="3600"/>
              <a:t>Ka = 6.8x10</a:t>
            </a:r>
            <a:r>
              <a:rPr baseline="30000" lang="en-US" sz="3600"/>
              <a:t>-4</a:t>
            </a:r>
            <a:endParaRPr/>
          </a:p>
        </p:txBody>
      </p:sp>
      <p:graphicFrame>
        <p:nvGraphicFramePr>
          <p:cNvPr id="896" name="Google Shape;896;p26"/>
          <p:cNvGraphicFramePr/>
          <p:nvPr/>
        </p:nvGraphicFramePr>
        <p:xfrm>
          <a:off x="2664372" y="14706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{6CE9868D-3234-4379-B355-16925DD2877D}</a:tableStyleId>
              </a:tblPr>
              <a:tblGrid>
                <a:gridCol w="546100"/>
                <a:gridCol w="3203575"/>
                <a:gridCol w="1874850"/>
                <a:gridCol w="1874850"/>
              </a:tblGrid>
              <a:tr h="552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HF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H</a:t>
                      </a:r>
                      <a:r>
                        <a:rPr baseline="30000" lang="en-US" sz="2400" u="none" cap="none" strike="noStrike"/>
                        <a:t>+</a:t>
                      </a:r>
                      <a:endParaRPr baseline="30000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F</a:t>
                      </a:r>
                      <a:r>
                        <a:rPr baseline="30000" lang="en-US" sz="2400" u="none" cap="none" strike="noStrike"/>
                        <a:t>-</a:t>
                      </a:r>
                      <a:endParaRPr baseline="30000" sz="2400" u="none" cap="none" strike="noStrike"/>
                    </a:p>
                  </a:txBody>
                  <a:tcPr marT="45725" marB="45725" marR="91450" marL="91450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0.2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0.1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-x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+x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+x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0.2-x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0.1+x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97" name="Google Shape;897;p26"/>
          <p:cNvSpPr txBox="1"/>
          <p:nvPr/>
        </p:nvSpPr>
        <p:spPr>
          <a:xfrm>
            <a:off x="3861347" y="3770081"/>
            <a:ext cx="51054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Ka = </a:t>
            </a:r>
            <a:r>
              <a:rPr lang="en-US" sz="24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(.1+x)(x)  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= 6.8x10</a:t>
            </a:r>
            <a:r>
              <a:rPr baseline="30000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aseline="30000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(.2-x)</a:t>
            </a:r>
            <a:endParaRPr/>
          </a:p>
        </p:txBody>
      </p:sp>
      <p:sp>
        <p:nvSpPr>
          <p:cNvPr id="898" name="Google Shape;898;p26"/>
          <p:cNvSpPr txBox="1"/>
          <p:nvPr/>
        </p:nvSpPr>
        <p:spPr>
          <a:xfrm>
            <a:off x="4166147" y="4704352"/>
            <a:ext cx="48006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Ka = </a:t>
            </a:r>
            <a:r>
              <a:rPr lang="en-US" sz="24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(.1)(x)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= 6.8x10</a:t>
            </a:r>
            <a:r>
              <a:rPr baseline="30000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(.2)</a:t>
            </a:r>
            <a:endParaRPr/>
          </a:p>
        </p:txBody>
      </p:sp>
      <p:sp>
        <p:nvSpPr>
          <p:cNvPr id="899" name="Google Shape;899;p26"/>
          <p:cNvSpPr txBox="1"/>
          <p:nvPr/>
        </p:nvSpPr>
        <p:spPr>
          <a:xfrm>
            <a:off x="3325813" y="5506041"/>
            <a:ext cx="36576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 = 1.36x10</a:t>
            </a:r>
            <a:r>
              <a:rPr baseline="30000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-3</a:t>
            </a:r>
            <a:endParaRPr/>
          </a:p>
        </p:txBody>
      </p:sp>
      <p:sp>
        <p:nvSpPr>
          <p:cNvPr id="900" name="Google Shape;900;p26"/>
          <p:cNvSpPr txBox="1"/>
          <p:nvPr/>
        </p:nvSpPr>
        <p:spPr>
          <a:xfrm>
            <a:off x="6983413" y="5489498"/>
            <a:ext cx="36576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pH = 2.87</a:t>
            </a:r>
            <a:endParaRPr baseline="30000" sz="24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27"/>
          <p:cNvSpPr txBox="1"/>
          <p:nvPr>
            <p:ph type="title"/>
          </p:nvPr>
        </p:nvSpPr>
        <p:spPr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Calculate the pH of a buffer using 0.250M CH</a:t>
            </a:r>
            <a:r>
              <a:rPr baseline="-25000" lang="en-US"/>
              <a:t>3</a:t>
            </a:r>
            <a:r>
              <a:rPr lang="en-US"/>
              <a:t>COOH and 0.150M CH</a:t>
            </a:r>
            <a:r>
              <a:rPr baseline="-25000" lang="en-US"/>
              <a:t>3</a:t>
            </a:r>
            <a:r>
              <a:rPr lang="en-US"/>
              <a:t>COONa.    Ka = 1.8x10</a:t>
            </a:r>
            <a:r>
              <a:rPr baseline="30000" lang="en-US"/>
              <a:t>-5</a:t>
            </a:r>
            <a:endParaRPr baseline="30000"/>
          </a:p>
        </p:txBody>
      </p:sp>
      <p:graphicFrame>
        <p:nvGraphicFramePr>
          <p:cNvPr id="906" name="Google Shape;906;p27"/>
          <p:cNvGraphicFramePr/>
          <p:nvPr/>
        </p:nvGraphicFramePr>
        <p:xfrm>
          <a:off x="2667000" y="18288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{6CE9868D-3234-4379-B355-16925DD2877D}</a:tableStyleId>
              </a:tblPr>
              <a:tblGrid>
                <a:gridCol w="546100"/>
                <a:gridCol w="2806700"/>
                <a:gridCol w="1905000"/>
                <a:gridCol w="2241550"/>
              </a:tblGrid>
              <a:tr h="5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CH</a:t>
                      </a:r>
                      <a:r>
                        <a:rPr baseline="-25000" lang="en-US" sz="2400" u="none" cap="none" strike="noStrike"/>
                        <a:t>3</a:t>
                      </a:r>
                      <a:r>
                        <a:rPr lang="en-US" sz="2400" u="none" cap="none" strike="noStrike"/>
                        <a:t>COOH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H</a:t>
                      </a:r>
                      <a:r>
                        <a:rPr baseline="30000" lang="en-US" sz="2400" u="none" cap="none" strike="noStrike"/>
                        <a:t>+</a:t>
                      </a:r>
                      <a:endParaRPr baseline="30000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CH</a:t>
                      </a:r>
                      <a:r>
                        <a:rPr baseline="-25000" lang="en-US" sz="2400" u="none" cap="none" strike="noStrike"/>
                        <a:t>3</a:t>
                      </a:r>
                      <a:r>
                        <a:rPr lang="en-US" sz="2400" u="none" cap="none" strike="noStrike"/>
                        <a:t>COO</a:t>
                      </a:r>
                      <a:r>
                        <a:rPr baseline="30000" lang="en-US" sz="2400" u="none" cap="none" strike="noStrike"/>
                        <a:t>-</a:t>
                      </a:r>
                      <a:endParaRPr baseline="30000" sz="2400" u="none" cap="none" strike="noStrike"/>
                    </a:p>
                  </a:txBody>
                  <a:tcPr marT="45725" marB="45725" marR="91450" marL="91450"/>
                </a:tc>
              </a:tr>
              <a:tr h="5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0.250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0.150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5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-x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+x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+x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5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0.25-x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0.150+x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07" name="Google Shape;907;p27"/>
          <p:cNvSpPr txBox="1"/>
          <p:nvPr/>
        </p:nvSpPr>
        <p:spPr>
          <a:xfrm>
            <a:off x="4381500" y="4027488"/>
            <a:ext cx="51054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Ka = </a:t>
            </a:r>
            <a:r>
              <a:rPr lang="en-US" sz="24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(.15+x)(x)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= 1.8x10</a:t>
            </a:r>
            <a:r>
              <a:rPr baseline="30000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(.25-x)</a:t>
            </a:r>
            <a:endParaRPr/>
          </a:p>
        </p:txBody>
      </p:sp>
      <p:sp>
        <p:nvSpPr>
          <p:cNvPr id="908" name="Google Shape;908;p27"/>
          <p:cNvSpPr txBox="1"/>
          <p:nvPr/>
        </p:nvSpPr>
        <p:spPr>
          <a:xfrm>
            <a:off x="4648200" y="4876912"/>
            <a:ext cx="45720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Ka = </a:t>
            </a:r>
            <a:r>
              <a:rPr lang="en-US" sz="24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(.15)(x)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= 1.8x10</a:t>
            </a:r>
            <a:r>
              <a:rPr baseline="30000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(.25)</a:t>
            </a:r>
            <a:endParaRPr/>
          </a:p>
        </p:txBody>
      </p:sp>
      <p:sp>
        <p:nvSpPr>
          <p:cNvPr id="909" name="Google Shape;909;p27"/>
          <p:cNvSpPr txBox="1"/>
          <p:nvPr/>
        </p:nvSpPr>
        <p:spPr>
          <a:xfrm>
            <a:off x="5105400" y="5726336"/>
            <a:ext cx="36576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 = 3x10</a:t>
            </a:r>
            <a:r>
              <a:rPr baseline="30000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-5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aseline="30000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0" name="Google Shape;910;p27"/>
          <p:cNvSpPr txBox="1"/>
          <p:nvPr/>
        </p:nvSpPr>
        <p:spPr>
          <a:xfrm>
            <a:off x="7186448" y="5707175"/>
            <a:ext cx="36576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pH = 4.52 </a:t>
            </a:r>
            <a:endParaRPr baseline="30000" sz="24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8"/>
          <p:cNvSpPr txBox="1"/>
          <p:nvPr>
            <p:ph type="title"/>
          </p:nvPr>
        </p:nvSpPr>
        <p:spPr>
          <a:xfrm>
            <a:off x="2514600" y="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Buffer Calculations</a:t>
            </a:r>
            <a:endParaRPr/>
          </a:p>
        </p:txBody>
      </p:sp>
      <p:sp>
        <p:nvSpPr>
          <p:cNvPr id="917" name="Google Shape;917;p28"/>
          <p:cNvSpPr/>
          <p:nvPr/>
        </p:nvSpPr>
        <p:spPr>
          <a:xfrm>
            <a:off x="693683" y="1233489"/>
            <a:ext cx="11035862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4488" lvl="0" marL="3444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Rearranging your calculations you can use the Henderson-Hasselbalch equation found on your reference table: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918" name="Google Shape;918;p28"/>
          <p:cNvGrpSpPr/>
          <p:nvPr/>
        </p:nvGrpSpPr>
        <p:grpSpPr>
          <a:xfrm>
            <a:off x="3762375" y="3838576"/>
            <a:ext cx="4260372" cy="1077913"/>
            <a:chOff x="1344" y="2400"/>
            <a:chExt cx="2496" cy="679"/>
          </a:xfrm>
        </p:grpSpPr>
        <p:sp>
          <p:nvSpPr>
            <p:cNvPr id="919" name="Google Shape;919;p28"/>
            <p:cNvSpPr/>
            <p:nvPr/>
          </p:nvSpPr>
          <p:spPr>
            <a:xfrm>
              <a:off x="1344" y="2554"/>
              <a:ext cx="1769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pOH = p</a:t>
              </a:r>
              <a:r>
                <a:rPr i="1" lang="en-US" sz="320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K</a:t>
              </a:r>
              <a:r>
                <a:rPr baseline="-25000" i="1" lang="en-US" sz="320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b</a:t>
              </a:r>
              <a:r>
                <a:rPr lang="en-US" sz="320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 + log</a:t>
              </a:r>
              <a:endParaRPr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3119" y="2400"/>
              <a:ext cx="699" cy="6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[acid]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[base]</a:t>
              </a:r>
              <a:endParaRPr/>
            </a:p>
          </p:txBody>
        </p:sp>
        <p:cxnSp>
          <p:nvCxnSpPr>
            <p:cNvPr id="921" name="Google Shape;921;p28"/>
            <p:cNvCxnSpPr/>
            <p:nvPr/>
          </p:nvCxnSpPr>
          <p:spPr>
            <a:xfrm>
              <a:off x="3120" y="2759"/>
              <a:ext cx="72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922" name="Google Shape;922;p28"/>
          <p:cNvGrpSpPr/>
          <p:nvPr/>
        </p:nvGrpSpPr>
        <p:grpSpPr>
          <a:xfrm>
            <a:off x="3962401" y="2432053"/>
            <a:ext cx="4017963" cy="1077913"/>
            <a:chOff x="1344" y="2400"/>
            <a:chExt cx="2531" cy="679"/>
          </a:xfrm>
        </p:grpSpPr>
        <p:sp>
          <p:nvSpPr>
            <p:cNvPr id="923" name="Google Shape;923;p28"/>
            <p:cNvSpPr/>
            <p:nvPr/>
          </p:nvSpPr>
          <p:spPr>
            <a:xfrm>
              <a:off x="1344" y="2554"/>
              <a:ext cx="1689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pH = p</a:t>
              </a:r>
              <a:r>
                <a:rPr i="1" lang="en-US" sz="32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K</a:t>
              </a:r>
              <a:r>
                <a:rPr baseline="-25000" i="1" lang="en-US" sz="32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a</a:t>
              </a:r>
              <a:r>
                <a:rPr lang="en-US" sz="32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 + log</a:t>
              </a:r>
              <a:endParaRPr/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3124" y="2400"/>
              <a:ext cx="751" cy="6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[base]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[acid]</a:t>
              </a:r>
              <a:endParaRPr/>
            </a:p>
          </p:txBody>
        </p:sp>
        <p:cxnSp>
          <p:nvCxnSpPr>
            <p:cNvPr id="925" name="Google Shape;925;p28"/>
            <p:cNvCxnSpPr/>
            <p:nvPr/>
          </p:nvCxnSpPr>
          <p:spPr>
            <a:xfrm>
              <a:off x="3120" y="2759"/>
              <a:ext cx="720" cy="0"/>
            </a:xfrm>
            <a:prstGeom prst="straightConnector1">
              <a:avLst/>
            </a:prstGeom>
            <a:noFill/>
            <a:ln cap="flat" cmpd="sng" w="22225">
              <a:solidFill>
                <a:srgbClr val="C82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Image result for buffer hasselhoff" id="926" name="Google Shape;9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6172" y="2278065"/>
            <a:ext cx="1715555" cy="265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29"/>
          <p:cNvSpPr txBox="1"/>
          <p:nvPr>
            <p:ph type="title"/>
          </p:nvPr>
        </p:nvSpPr>
        <p:spPr>
          <a:xfrm>
            <a:off x="2514600" y="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Henderson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4000"/>
              <a:t>Hasselbalch Equation</a:t>
            </a:r>
            <a:endParaRPr/>
          </a:p>
        </p:txBody>
      </p:sp>
      <p:sp>
        <p:nvSpPr>
          <p:cNvPr id="933" name="Google Shape;933;p29"/>
          <p:cNvSpPr txBox="1"/>
          <p:nvPr>
            <p:ph idx="1" type="body"/>
          </p:nvPr>
        </p:nvSpPr>
        <p:spPr>
          <a:xfrm>
            <a:off x="882869" y="1198563"/>
            <a:ext cx="1065749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is the pH of a buffer that is 0.12 </a:t>
            </a:r>
            <a:r>
              <a:rPr i="1" lang="en-US"/>
              <a:t>M</a:t>
            </a:r>
            <a:r>
              <a:rPr lang="en-US"/>
              <a:t> in lactic acid, HC</a:t>
            </a:r>
            <a:r>
              <a:rPr baseline="-25000" lang="en-US"/>
              <a:t>3</a:t>
            </a:r>
            <a:r>
              <a:rPr lang="en-US"/>
              <a:t>H</a:t>
            </a:r>
            <a:r>
              <a:rPr baseline="-25000" lang="en-US"/>
              <a:t>5</a:t>
            </a:r>
            <a:r>
              <a:rPr lang="en-US"/>
              <a:t>O</a:t>
            </a:r>
            <a:r>
              <a:rPr baseline="-25000" lang="en-US"/>
              <a:t>3</a:t>
            </a:r>
            <a:r>
              <a:rPr lang="en-US"/>
              <a:t>, and 0.10 </a:t>
            </a:r>
            <a:r>
              <a:rPr i="1" lang="en-US"/>
              <a:t>M</a:t>
            </a:r>
            <a:r>
              <a:rPr lang="en-US"/>
              <a:t> in sodium lactate?  </a:t>
            </a:r>
            <a:r>
              <a:rPr i="1" lang="en-US"/>
              <a:t>K</a:t>
            </a:r>
            <a:r>
              <a:rPr baseline="-25000" i="1" lang="en-US"/>
              <a:t>a</a:t>
            </a:r>
            <a:r>
              <a:rPr lang="en-US"/>
              <a:t> for lactic acid is1.4 × 10</a:t>
            </a:r>
            <a:r>
              <a:rPr baseline="30000" lang="en-US"/>
              <a:t>−4</a:t>
            </a:r>
            <a:r>
              <a:rPr lang="en-US"/>
              <a:t>.</a:t>
            </a:r>
            <a:endParaRPr/>
          </a:p>
        </p:txBody>
      </p:sp>
      <p:grpSp>
        <p:nvGrpSpPr>
          <p:cNvPr id="934" name="Google Shape;934;p29"/>
          <p:cNvGrpSpPr/>
          <p:nvPr/>
        </p:nvGrpSpPr>
        <p:grpSpPr>
          <a:xfrm>
            <a:off x="3733800" y="2197102"/>
            <a:ext cx="4060825" cy="1077913"/>
            <a:chOff x="1138" y="1680"/>
            <a:chExt cx="2558" cy="679"/>
          </a:xfrm>
        </p:grpSpPr>
        <p:sp>
          <p:nvSpPr>
            <p:cNvPr id="935" name="Google Shape;935;p29"/>
            <p:cNvSpPr/>
            <p:nvPr/>
          </p:nvSpPr>
          <p:spPr>
            <a:xfrm>
              <a:off x="1138" y="1834"/>
              <a:ext cx="1689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pH = p</a:t>
              </a:r>
              <a:r>
                <a:rPr i="1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K</a:t>
              </a:r>
              <a:r>
                <a:rPr baseline="-25000" i="1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a</a:t>
              </a: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 + log</a:t>
              </a:r>
              <a:endParaRPr/>
            </a:p>
          </p:txBody>
        </p:sp>
        <p:grpSp>
          <p:nvGrpSpPr>
            <p:cNvPr id="936" name="Google Shape;936;p29"/>
            <p:cNvGrpSpPr/>
            <p:nvPr/>
          </p:nvGrpSpPr>
          <p:grpSpPr>
            <a:xfrm>
              <a:off x="2880" y="1680"/>
              <a:ext cx="816" cy="679"/>
              <a:chOff x="3100" y="1561"/>
              <a:chExt cx="816" cy="679"/>
            </a:xfrm>
          </p:grpSpPr>
          <p:sp>
            <p:nvSpPr>
              <p:cNvPr id="937" name="Google Shape;937;p29"/>
              <p:cNvSpPr/>
              <p:nvPr/>
            </p:nvSpPr>
            <p:spPr>
              <a:xfrm>
                <a:off x="3138" y="1561"/>
                <a:ext cx="751" cy="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C82E32"/>
                  </a:buClr>
                  <a:buSzPts val="3200"/>
                  <a:buFont typeface="Noto Sans Symbols"/>
                  <a:buNone/>
                </a:pPr>
                <a:r>
                  <a:rPr lang="en-US" sz="3200">
                    <a:solidFill>
                      <a:srgbClr val="C82E32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[base]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C82E32"/>
                  </a:buClr>
                  <a:buSzPts val="3200"/>
                  <a:buFont typeface="Noto Sans Symbols"/>
                  <a:buNone/>
                </a:pPr>
                <a:r>
                  <a:rPr lang="en-US" sz="3200">
                    <a:solidFill>
                      <a:srgbClr val="C82E32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[acid]</a:t>
                </a:r>
                <a:endParaRPr/>
              </a:p>
            </p:txBody>
          </p:sp>
          <p:cxnSp>
            <p:nvCxnSpPr>
              <p:cNvPr id="938" name="Google Shape;938;p29"/>
              <p:cNvCxnSpPr/>
              <p:nvPr/>
            </p:nvCxnSpPr>
            <p:spPr>
              <a:xfrm>
                <a:off x="3100" y="1920"/>
                <a:ext cx="816" cy="0"/>
              </a:xfrm>
              <a:prstGeom prst="straightConnector1">
                <a:avLst/>
              </a:prstGeom>
              <a:noFill/>
              <a:ln cap="flat" cmpd="sng" w="22225">
                <a:solidFill>
                  <a:srgbClr val="C82E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39" name="Google Shape;939;p29"/>
          <p:cNvGrpSpPr/>
          <p:nvPr/>
        </p:nvGrpSpPr>
        <p:grpSpPr>
          <a:xfrm>
            <a:off x="3733800" y="3200402"/>
            <a:ext cx="5867400" cy="1077913"/>
            <a:chOff x="1392" y="1824"/>
            <a:chExt cx="3696" cy="679"/>
          </a:xfrm>
        </p:grpSpPr>
        <p:sp>
          <p:nvSpPr>
            <p:cNvPr id="940" name="Google Shape;940;p29"/>
            <p:cNvSpPr/>
            <p:nvPr/>
          </p:nvSpPr>
          <p:spPr>
            <a:xfrm>
              <a:off x="1392" y="2003"/>
              <a:ext cx="3007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pH </a:t>
              </a: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= −log (1.4×10</a:t>
              </a:r>
              <a:r>
                <a:rPr baseline="30000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−4</a:t>
              </a: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) + log</a:t>
              </a:r>
              <a:endParaRPr/>
            </a:p>
          </p:txBody>
        </p:sp>
        <p:grpSp>
          <p:nvGrpSpPr>
            <p:cNvPr id="941" name="Google Shape;941;p29"/>
            <p:cNvGrpSpPr/>
            <p:nvPr/>
          </p:nvGrpSpPr>
          <p:grpSpPr>
            <a:xfrm>
              <a:off x="4272" y="1824"/>
              <a:ext cx="816" cy="679"/>
              <a:chOff x="2860" y="1561"/>
              <a:chExt cx="816" cy="679"/>
            </a:xfrm>
          </p:grpSpPr>
          <p:sp>
            <p:nvSpPr>
              <p:cNvPr id="942" name="Google Shape;942;p29"/>
              <p:cNvSpPr/>
              <p:nvPr/>
            </p:nvSpPr>
            <p:spPr>
              <a:xfrm>
                <a:off x="2888" y="1561"/>
                <a:ext cx="728" cy="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C82E32"/>
                  </a:buClr>
                  <a:buSzPts val="3200"/>
                  <a:buFont typeface="Noto Sans Symbols"/>
                  <a:buNone/>
                </a:pPr>
                <a:r>
                  <a:rPr lang="en-US" sz="3200">
                    <a:solidFill>
                      <a:srgbClr val="C82E32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(0.10)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C82E32"/>
                  </a:buClr>
                  <a:buSzPts val="3200"/>
                  <a:buFont typeface="Noto Sans Symbols"/>
                  <a:buNone/>
                </a:pPr>
                <a:r>
                  <a:rPr lang="en-US" sz="3200">
                    <a:solidFill>
                      <a:srgbClr val="C82E32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(0.12)</a:t>
                </a:r>
                <a:endParaRPr/>
              </a:p>
            </p:txBody>
          </p:sp>
          <p:cxnSp>
            <p:nvCxnSpPr>
              <p:cNvPr id="943" name="Google Shape;943;p29"/>
              <p:cNvCxnSpPr/>
              <p:nvPr/>
            </p:nvCxnSpPr>
            <p:spPr>
              <a:xfrm>
                <a:off x="2860" y="1945"/>
                <a:ext cx="816" cy="0"/>
              </a:xfrm>
              <a:prstGeom prst="straightConnector1">
                <a:avLst/>
              </a:prstGeom>
              <a:noFill/>
              <a:ln cap="flat" cmpd="sng" w="22225">
                <a:solidFill>
                  <a:srgbClr val="C82E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944" name="Google Shape;944;p29"/>
          <p:cNvSpPr/>
          <p:nvPr/>
        </p:nvSpPr>
        <p:spPr>
          <a:xfrm>
            <a:off x="3733800" y="4194177"/>
            <a:ext cx="3719513" cy="107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rPr lang="en-US" sz="3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pH </a:t>
            </a:r>
            <a:r>
              <a:rPr lang="en-US" sz="3200">
                <a:solidFill>
                  <a:srgbClr val="C82E32"/>
                </a:solidFill>
                <a:latin typeface="Gill Sans"/>
                <a:ea typeface="Gill Sans"/>
                <a:cs typeface="Gill Sans"/>
                <a:sym typeface="Gill Sans"/>
              </a:rPr>
              <a:t>= 3.85 + (−0.08)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rPr lang="en-US" sz="3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pH </a:t>
            </a:r>
            <a:r>
              <a:rPr lang="en-US" sz="3200">
                <a:solidFill>
                  <a:srgbClr val="C82E32"/>
                </a:solidFill>
                <a:latin typeface="Gill Sans"/>
                <a:ea typeface="Gill Sans"/>
                <a:cs typeface="Gill Sans"/>
                <a:sym typeface="Gill Sans"/>
              </a:rPr>
              <a:t>= 3.77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0"/>
          <p:cNvSpPr txBox="1"/>
          <p:nvPr>
            <p:ph type="title"/>
          </p:nvPr>
        </p:nvSpPr>
        <p:spPr>
          <a:xfrm>
            <a:off x="2514600" y="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 Range</a:t>
            </a:r>
            <a:endParaRPr/>
          </a:p>
        </p:txBody>
      </p:sp>
      <p:sp>
        <p:nvSpPr>
          <p:cNvPr id="951" name="Google Shape;951;p30"/>
          <p:cNvSpPr txBox="1"/>
          <p:nvPr>
            <p:ph idx="1" type="body"/>
          </p:nvPr>
        </p:nvSpPr>
        <p:spPr>
          <a:xfrm>
            <a:off x="1095704" y="1529254"/>
            <a:ext cx="10460420" cy="4914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pH range is the range of pH values over which a buffer system works effectively.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It is best to choose an acid with a p</a:t>
            </a:r>
            <a:r>
              <a:rPr i="1" lang="en-US"/>
              <a:t>K</a:t>
            </a:r>
            <a:r>
              <a:rPr baseline="-25000" i="1" lang="en-US"/>
              <a:t>a</a:t>
            </a:r>
            <a:r>
              <a:rPr lang="en-US"/>
              <a:t> close to the desired pH. This means the [H</a:t>
            </a:r>
            <a:r>
              <a:rPr baseline="30000" lang="en-US"/>
              <a:t>+</a:t>
            </a:r>
            <a:r>
              <a:rPr lang="en-US"/>
              <a:t>] equals Ka. Why?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Because the amounts of the acid and base will be equal so they can both 	sufficiently counterbalance additions of solutions.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grpSp>
        <p:nvGrpSpPr>
          <p:cNvPr id="952" name="Google Shape;952;p30"/>
          <p:cNvGrpSpPr/>
          <p:nvPr/>
        </p:nvGrpSpPr>
        <p:grpSpPr>
          <a:xfrm>
            <a:off x="4230689" y="3054353"/>
            <a:ext cx="4017963" cy="1077913"/>
            <a:chOff x="1344" y="2400"/>
            <a:chExt cx="2531" cy="679"/>
          </a:xfrm>
        </p:grpSpPr>
        <p:sp>
          <p:nvSpPr>
            <p:cNvPr id="953" name="Google Shape;953;p30"/>
            <p:cNvSpPr/>
            <p:nvPr/>
          </p:nvSpPr>
          <p:spPr>
            <a:xfrm>
              <a:off x="1344" y="2554"/>
              <a:ext cx="1689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pH = p</a:t>
              </a:r>
              <a:r>
                <a:rPr i="1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K</a:t>
              </a:r>
              <a:r>
                <a:rPr baseline="-25000" i="1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a</a:t>
              </a: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 + log</a:t>
              </a: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3124" y="2400"/>
              <a:ext cx="751" cy="6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[base]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[acid]</a:t>
              </a:r>
              <a:endParaRPr/>
            </a:p>
          </p:txBody>
        </p:sp>
        <p:cxnSp>
          <p:nvCxnSpPr>
            <p:cNvPr id="955" name="Google Shape;955;p30"/>
            <p:cNvCxnSpPr/>
            <p:nvPr/>
          </p:nvCxnSpPr>
          <p:spPr>
            <a:xfrm>
              <a:off x="3120" y="2759"/>
              <a:ext cx="720" cy="0"/>
            </a:xfrm>
            <a:prstGeom prst="straightConnector1">
              <a:avLst/>
            </a:prstGeom>
            <a:noFill/>
            <a:ln cap="flat" cmpd="sng" w="22225">
              <a:solidFill>
                <a:srgbClr val="C82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2019-09-04T15:16:27Z</dcterms:created>
  <dc:creator>Administrator</dc:creator>
</cp:coreProperties>
</file>