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4" r:id="rId9"/>
    <p:sldId id="275" r:id="rId10"/>
    <p:sldId id="274" r:id="rId11"/>
    <p:sldId id="268" r:id="rId12"/>
    <p:sldId id="262" r:id="rId13"/>
    <p:sldId id="276" r:id="rId14"/>
    <p:sldId id="263" r:id="rId15"/>
    <p:sldId id="277" r:id="rId16"/>
    <p:sldId id="278" r:id="rId17"/>
    <p:sldId id="265" r:id="rId18"/>
    <p:sldId id="280" r:id="rId19"/>
    <p:sldId id="266" r:id="rId20"/>
    <p:sldId id="291" r:id="rId21"/>
    <p:sldId id="29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71" autoAdjust="0"/>
  </p:normalViewPr>
  <p:slideViewPr>
    <p:cSldViewPr>
      <p:cViewPr>
        <p:scale>
          <a:sx n="76" d="100"/>
          <a:sy n="76" d="100"/>
        </p:scale>
        <p:origin x="-336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99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88DDF-4D59-4BD3-8E3A-26292212514A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C17C2-69FD-46AE-83C4-97AB87C03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2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C17C2-69FD-46AE-83C4-97AB87C0333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0555ECCE-7691-45E3-A22C-B0D61EAD8731}" type="datetimeFigureOut">
              <a:rPr lang="en-US" smtClean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1388" y="5476098"/>
            <a:ext cx="1483056" cy="851848"/>
          </a:xfrm>
          <a:prstGeom prst="rect">
            <a:avLst/>
          </a:prstGeom>
        </p:spPr>
        <p:txBody>
          <a:bodyPr lIns="91430" tIns="45715" rIns="91430" bIns="45715"/>
          <a:lstStyle/>
          <a:p>
            <a:fld id="{88CC38A1-65E6-4A1F-B8DB-E13E2BF62D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0555ECCE-7691-45E3-A22C-B0D61EAD8731}" type="datetimeFigureOut">
              <a:rPr lang="en-US" smtClean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8CC38A1-65E6-4A1F-B8DB-E13E2BF62D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126" y="503238"/>
            <a:ext cx="7313613" cy="868362"/>
          </a:xfrm>
          <a:prstGeom prst="rect">
            <a:avLst/>
          </a:prstGeom>
        </p:spPr>
        <p:txBody>
          <a:bodyPr vert="horz" lIns="91430" tIns="45715" rIns="91430" bIns="45715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2895600" y="6173788"/>
            <a:ext cx="2895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 descr="Screen Shot 2013-10-05 at 3.36.33 P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44160" y="249146"/>
            <a:ext cx="1382400" cy="125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16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91430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02" indent="-463502" algn="l" defTabSz="914305" rtl="0" eaLnBrk="1" latinLnBrk="0" hangingPunct="1">
        <a:spcBef>
          <a:spcPts val="2000"/>
        </a:spcBef>
        <a:buSzPct val="90000"/>
        <a:buFontTx/>
        <a:buBlip>
          <a:blip r:embed="rId5"/>
        </a:buBlip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05" indent="-457153" algn="l" defTabSz="914305" rtl="0" eaLnBrk="1" latinLnBrk="0" hangingPunct="1">
        <a:spcBef>
          <a:spcPts val="600"/>
        </a:spcBef>
        <a:buSzPct val="90000"/>
        <a:buFontTx/>
        <a:buBlip>
          <a:blip r:embed="rId6"/>
        </a:buBlip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582" indent="-341277" algn="l" defTabSz="914305" rtl="0" eaLnBrk="1" latinLnBrk="0" hangingPunct="1">
        <a:spcBef>
          <a:spcPts val="600"/>
        </a:spcBef>
        <a:buSzPct val="90000"/>
        <a:buFontTx/>
        <a:buBlip>
          <a:blip r:embed="rId7"/>
        </a:buBlip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596860" indent="-341277" algn="l" defTabSz="914305" rtl="0" eaLnBrk="1" latinLnBrk="0" hangingPunct="1">
        <a:spcBef>
          <a:spcPts val="600"/>
        </a:spcBef>
        <a:buSzPct val="90000"/>
        <a:buFontTx/>
        <a:buBlip>
          <a:blip r:embed="rId7"/>
        </a:buBlip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137" indent="-341277" algn="l" defTabSz="914305" rtl="0" eaLnBrk="1" latinLnBrk="0" hangingPunct="1">
        <a:spcBef>
          <a:spcPts val="600"/>
        </a:spcBef>
        <a:buSzPct val="90000"/>
        <a:buFontTx/>
        <a:buBlip>
          <a:blip r:embed="rId7"/>
        </a:buBlip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0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7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.about.com/history1900s/The-Oklahoma-City-Bombing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fM1pHuILhk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isa\AppData\Local\Microsoft\Windows\Temporary Internet Files\Content.IE5\8BH3XJOV\MC90005467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352800"/>
            <a:ext cx="2069209" cy="2690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655" y="1219200"/>
            <a:ext cx="6139545" cy="22098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ARSON</a:t>
            </a:r>
            <a:endParaRPr lang="en-US" sz="9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55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 dirty="0">
                <a:latin typeface="Times New Roman" pitchFamily="18" charset="0"/>
                <a:cs typeface="Times New Roman" panose="02020603050405020304" pitchFamily="18" charset="0"/>
              </a:rPr>
              <a:t>Collect evidence (accelerant samples, fire items, and other crime scene evidence</a:t>
            </a:r>
            <a:r>
              <a:rPr lang="en-US" altLang="en-US" sz="2800" dirty="0" smtClean="0">
                <a:latin typeface="Times New Roman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en-US" altLang="en-US" sz="2800" dirty="0" smtClean="0">
                <a:latin typeface="Times New Roman" pitchFamily="18" charset="0"/>
                <a:cs typeface="Times New Roman" panose="02020603050405020304" pitchFamily="18" charset="0"/>
              </a:rPr>
              <a:t>Determine </a:t>
            </a:r>
            <a:r>
              <a:rPr lang="en-US" altLang="en-US" sz="2800" dirty="0">
                <a:latin typeface="Times New Roman" pitchFamily="18" charset="0"/>
                <a:cs typeface="Times New Roman" panose="02020603050405020304" pitchFamily="18" charset="0"/>
              </a:rPr>
              <a:t>the point of origin.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Establish point of origin – the area where the fire started will tend to burn for a longer period of time and have the worst damage</a:t>
            </a:r>
            <a:endParaRPr lang="en-US" altLang="en-US" sz="2800" dirty="0">
              <a:latin typeface="Times New Roman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dirty="0">
                <a:latin typeface="Times New Roman" pitchFamily="18" charset="0"/>
                <a:cs typeface="Times New Roman" panose="02020603050405020304" pitchFamily="18" charset="0"/>
              </a:rPr>
              <a:t>Determine the heat source(s).</a:t>
            </a:r>
          </a:p>
          <a:p>
            <a:r>
              <a:rPr lang="en-US" altLang="en-US" sz="2800" dirty="0">
                <a:latin typeface="Times New Roman" pitchFamily="18" charset="0"/>
                <a:cs typeface="Times New Roman" panose="02020603050405020304" pitchFamily="18" charset="0"/>
              </a:rPr>
              <a:t>Hypothesize the reasons for the fire.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607378"/>
            <a:ext cx="7057873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B0F0"/>
                </a:solidFill>
              </a:rPr>
              <a:t>Objectives</a:t>
            </a:r>
            <a:r>
              <a:rPr lang="en-US" sz="2800" dirty="0" smtClean="0"/>
              <a:t>:  </a:t>
            </a:r>
            <a:r>
              <a:rPr lang="en-US" sz="2800" b="1" dirty="0"/>
              <a:t>Identify  Fire Investigation </a:t>
            </a:r>
            <a:r>
              <a:rPr lang="en-US" sz="2800" b="1" dirty="0" smtClean="0"/>
              <a:t>Protocol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024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38401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Bureau of Alcohol, Tobacco, Firearms and Explosives (ATF)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a Federal Agency responsible for: 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administering and enforcing the criminal and regulatory Federal laws pertaining to destructive devices (bombs), explosives, and arson. </a:t>
            </a:r>
          </a:p>
          <a:p>
            <a:r>
              <a:rPr lang="en-US" dirty="0"/>
              <a:t>s</a:t>
            </a:r>
            <a:r>
              <a:rPr lang="en-US" dirty="0" smtClean="0"/>
              <a:t>tudies science and technology related to detecting explosives, effects of explosives, behavior of explosives and explosive devices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533400"/>
            <a:ext cx="7313613" cy="8683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B0F0"/>
                </a:solidFill>
              </a:rPr>
              <a:t>Objectives</a:t>
            </a:r>
            <a:r>
              <a:rPr lang="en-US" sz="2800" dirty="0" smtClean="0"/>
              <a:t>:  </a:t>
            </a:r>
            <a:r>
              <a:rPr lang="en-US" sz="2800" b="1" dirty="0"/>
              <a:t>Identify  Fire Investigation </a:t>
            </a:r>
            <a:r>
              <a:rPr lang="en-US" sz="2800" b="1" dirty="0" smtClean="0"/>
              <a:t>Protocol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793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Point of Origin 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lvl="1" algn="just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Burn patterns and other damage can help determine the point of origin, or the location where the fire started.</a:t>
            </a:r>
          </a:p>
          <a:p>
            <a:pPr algn="just">
              <a:lnSpc>
                <a:spcPct val="80000"/>
              </a:lnSpc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Char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Patterns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lvl="1" algn="just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Created by very hot fires that burn very quickly and move fast along its path, so that there can be sharp lines between what is burned and what isn't. </a:t>
            </a:r>
          </a:p>
          <a:p>
            <a:pPr lvl="1" algn="just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A char pattern on a door would help an investigator determine which side of the door the fire was on.</a:t>
            </a:r>
          </a:p>
          <a:p>
            <a:pPr lvl="1" algn="just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A char pattern on the floor would help investigators determine the use of an accelerant and its path.</a:t>
            </a:r>
          </a:p>
          <a:p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B0F0"/>
                </a:solidFill>
              </a:rPr>
              <a:t>Objectives</a:t>
            </a:r>
            <a:r>
              <a:rPr lang="en-US" sz="2800" dirty="0" smtClean="0"/>
              <a:t>:  </a:t>
            </a:r>
            <a:r>
              <a:rPr lang="en-US" sz="2800" b="1" dirty="0"/>
              <a:t>Identify  Fire Investigation </a:t>
            </a:r>
            <a:r>
              <a:rPr lang="en-US" sz="2800" b="1" dirty="0" smtClean="0"/>
              <a:t>Protocol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00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35138"/>
            <a:ext cx="8686800" cy="4056062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V-Patterns</a:t>
            </a:r>
            <a:r>
              <a:rPr lang="en-US" altLang="en-US" sz="2800" dirty="0">
                <a:latin typeface="Times New Roman" pitchFamily="18" charset="0"/>
              </a:rPr>
              <a:t> - Fire burns up, in a V-shaped pattern, so a fire that starts at an outlet against a wall leaves a char pattern that points to the origin. </a:t>
            </a:r>
            <a:endParaRPr lang="en-US" altLang="en-US" sz="2800" dirty="0" smtClean="0">
              <a:latin typeface="Times New Roman" pitchFamily="18" charset="0"/>
            </a:endParaRPr>
          </a:p>
          <a:p>
            <a:pPr lvl="1" algn="just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A </a:t>
            </a:r>
            <a:r>
              <a:rPr lang="en-US" altLang="en-US" sz="2800" dirty="0">
                <a:latin typeface="Times New Roman" pitchFamily="18" charset="0"/>
              </a:rPr>
              <a:t>very narrow V-shape might indicate a fire that was hotter than normal, such as one helped along by an accelerant</a:t>
            </a:r>
            <a:r>
              <a:rPr lang="en-US" altLang="en-US" sz="2800" dirty="0" smtClean="0">
                <a:latin typeface="Times New Roman" pitchFamily="18" charset="0"/>
              </a:rPr>
              <a:t>.</a:t>
            </a:r>
          </a:p>
          <a:p>
            <a:pPr lvl="1" algn="just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A </a:t>
            </a:r>
            <a:r>
              <a:rPr lang="en-US" altLang="en-US" sz="2800" dirty="0">
                <a:latin typeface="Times New Roman" pitchFamily="18" charset="0"/>
              </a:rPr>
              <a:t>wide V-shape might indicate a fire that was slow burning</a:t>
            </a:r>
            <a:r>
              <a:rPr lang="en-US" altLang="en-US" sz="2800" dirty="0" smtClean="0">
                <a:latin typeface="Times New Roman" pitchFamily="18" charset="0"/>
              </a:rPr>
              <a:t>.</a:t>
            </a:r>
          </a:p>
          <a:p>
            <a:pPr lvl="1" algn="just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A </a:t>
            </a:r>
            <a:r>
              <a:rPr lang="en-US" altLang="en-US" sz="2800" dirty="0">
                <a:latin typeface="Times New Roman" pitchFamily="18" charset="0"/>
              </a:rPr>
              <a:t>U-shape could indicate that there was a "pool of origin" rather than a point of origin, such as might be caused by, say, a puddle of gasoline. </a:t>
            </a:r>
          </a:p>
          <a:p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B0F0"/>
                </a:solidFill>
              </a:rPr>
              <a:t>Objectives</a:t>
            </a:r>
            <a:r>
              <a:rPr lang="en-US" sz="2800" dirty="0" smtClean="0"/>
              <a:t>:  </a:t>
            </a:r>
            <a:r>
              <a:rPr lang="en-US" sz="2800" b="1" dirty="0"/>
              <a:t>Identify  Fire Investigation </a:t>
            </a:r>
            <a:r>
              <a:rPr lang="en-US" sz="2800" b="1" dirty="0" smtClean="0"/>
              <a:t>Protocol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629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5138"/>
            <a:ext cx="7770813" cy="4360862"/>
          </a:xfrm>
        </p:spPr>
        <p:txBody>
          <a:bodyPr>
            <a:noAutofit/>
          </a:bodyPr>
          <a:lstStyle/>
          <a:p>
            <a:r>
              <a:rPr lang="en-US" altLang="en-US" sz="2000" b="1" dirty="0" smtClean="0">
                <a:solidFill>
                  <a:srgbClr val="FF0000"/>
                </a:solidFill>
                <a:latin typeface="Times New Roman" pitchFamily="18" charset="0"/>
              </a:rPr>
              <a:t>Heat Shadows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000" dirty="0" smtClean="0">
                <a:latin typeface="Times New Roman" pitchFamily="18" charset="0"/>
              </a:rPr>
              <a:t>- Occur when heavy furniture shields part of a wall; can help determine the origin point. </a:t>
            </a:r>
          </a:p>
          <a:p>
            <a:r>
              <a:rPr lang="en-US" altLang="en-US" sz="2000" b="1" dirty="0" smtClean="0">
                <a:solidFill>
                  <a:srgbClr val="FF0000"/>
                </a:solidFill>
                <a:latin typeface="Times New Roman" pitchFamily="18" charset="0"/>
              </a:rPr>
              <a:t>Glass</a:t>
            </a:r>
            <a:r>
              <a:rPr lang="en-US" altLang="en-US" sz="2000" b="1" dirty="0" smtClean="0">
                <a:latin typeface="Times New Roman" pitchFamily="18" charset="0"/>
              </a:rPr>
              <a:t> - </a:t>
            </a:r>
            <a:r>
              <a:rPr lang="en-US" altLang="en-US" sz="2000" dirty="0" smtClean="0">
                <a:latin typeface="Times New Roman" pitchFamily="18" charset="0"/>
              </a:rPr>
              <a:t>Glass fragments, windows, and light bulbs can provide clues to a fire.</a:t>
            </a:r>
          </a:p>
          <a:p>
            <a:pPr lvl="1"/>
            <a:r>
              <a:rPr lang="en-US" altLang="en-US" sz="2000" dirty="0" smtClean="0">
                <a:latin typeface="Times New Roman" pitchFamily="18" charset="0"/>
              </a:rPr>
              <a:t>Light bulbs tend to melt toward the heat source, so the "direction of melt" can indicate the direction of the fire. </a:t>
            </a:r>
          </a:p>
          <a:p>
            <a:pPr lvl="1"/>
            <a:r>
              <a:rPr lang="en-US" altLang="en-US" sz="2000" dirty="0" smtClean="0">
                <a:latin typeface="Times New Roman" pitchFamily="18" charset="0"/>
              </a:rPr>
              <a:t>The shattered or cracked glass of the windows can provide indications as to how a fire burned. </a:t>
            </a:r>
          </a:p>
          <a:p>
            <a:pPr lvl="1"/>
            <a:r>
              <a:rPr lang="en-US" altLang="en-US" sz="2000" dirty="0" smtClean="0">
                <a:latin typeface="Times New Roman" pitchFamily="18" charset="0"/>
              </a:rPr>
              <a:t>A dark soot layer on the glass could indicate a slow, smoldering fire. </a:t>
            </a:r>
          </a:p>
          <a:p>
            <a:pPr lvl="1"/>
            <a:r>
              <a:rPr lang="en-US" altLang="en-US" sz="2000" dirty="0" smtClean="0">
                <a:latin typeface="Times New Roman" pitchFamily="18" charset="0"/>
              </a:rPr>
              <a:t>Clear glass with an abnormal pattern of cracking could imply a very hot fire, possibly due to an accelerant. </a:t>
            </a:r>
          </a:p>
          <a:p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533400"/>
            <a:ext cx="7313613" cy="8683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B0F0"/>
                </a:solidFill>
              </a:rPr>
              <a:t>Objectives</a:t>
            </a:r>
            <a:r>
              <a:rPr lang="en-US" sz="2800" dirty="0" smtClean="0"/>
              <a:t>:  </a:t>
            </a:r>
            <a:r>
              <a:rPr lang="en-US" sz="2800" b="1" dirty="0"/>
              <a:t>Identify  Fire Investigation </a:t>
            </a:r>
            <a:r>
              <a:rPr lang="en-US" sz="2800" b="1" dirty="0" smtClean="0"/>
              <a:t>Protocol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064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Chimney Effect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smtClean="0">
                <a:latin typeface="Times New Roman" pitchFamily="18" charset="0"/>
              </a:rPr>
              <a:t>– Since </a:t>
            </a:r>
            <a:r>
              <a:rPr lang="en-US" altLang="en-US" sz="2800" dirty="0">
                <a:latin typeface="Times New Roman" pitchFamily="18" charset="0"/>
              </a:rPr>
              <a:t>fire burns upwards, there can be a "chimney effect" where the fire ignites at a point, the superheated gases rise upward and form a fireball, which continues straight up to burn a hole in the ceiling. If the roof is not entirely burnt, and the fire investigator finds such a hole, the origin of the fire could be directly underneath. </a:t>
            </a:r>
          </a:p>
        </p:txBody>
      </p:sp>
      <p:pic>
        <p:nvPicPr>
          <p:cNvPr id="1026" name="Picture 2" descr="C:\Users\Lisa\AppData\Local\Microsoft\Windows\Temporary Internet Files\Content.IE5\YS4I3418\MC9002831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548" y="4953000"/>
            <a:ext cx="1757363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B0F0"/>
                </a:solidFill>
              </a:rPr>
              <a:t>Objectives</a:t>
            </a:r>
            <a:r>
              <a:rPr lang="en-US" sz="2800" dirty="0" smtClean="0"/>
              <a:t>:  </a:t>
            </a:r>
            <a:r>
              <a:rPr lang="en-US" sz="2800" b="1" dirty="0"/>
              <a:t>Identify  Fire Investigation </a:t>
            </a:r>
            <a:r>
              <a:rPr lang="en-US" sz="2800" b="1" dirty="0" smtClean="0"/>
              <a:t>Protocol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365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Color of smoke </a:t>
            </a:r>
            <a:r>
              <a:rPr lang="en-US" altLang="en-US" sz="2800" dirty="0">
                <a:latin typeface="Times New Roman" pitchFamily="18" charset="0"/>
              </a:rPr>
              <a:t>– Determine what type material was burning </a:t>
            </a:r>
            <a:endParaRPr lang="en-US" altLang="en-US" sz="2800" b="1" u="sng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Color of flames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>
                <a:latin typeface="Times New Roman" pitchFamily="18" charset="0"/>
              </a:rPr>
              <a:t>– Indicates at what temperature and chemicals were burning during the fire.  </a:t>
            </a:r>
            <a:endParaRPr lang="en-US" altLang="en-US" sz="28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u="sng" dirty="0" smtClean="0">
                <a:latin typeface="Times New Roman" pitchFamily="18" charset="0"/>
              </a:rPr>
              <a:t>Example</a:t>
            </a:r>
            <a:r>
              <a:rPr lang="en-US" altLang="en-US" sz="2800" dirty="0">
                <a:latin typeface="Times New Roman" pitchFamily="18" charset="0"/>
              </a:rPr>
              <a:t>:  red/orange/yellow flame – carbon was present, inorganic substances vary in color. </a:t>
            </a:r>
            <a:endParaRPr lang="en-US" altLang="en-US" sz="28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800" dirty="0">
              <a:latin typeface="Times New Roman" pitchFamily="18" charset="0"/>
            </a:endParaRP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B0F0"/>
                </a:solidFill>
              </a:rPr>
              <a:t>Objectives</a:t>
            </a:r>
            <a:r>
              <a:rPr lang="en-US" sz="2800" dirty="0" smtClean="0"/>
              <a:t>:  </a:t>
            </a:r>
            <a:r>
              <a:rPr lang="en-US" sz="2800" b="1" dirty="0"/>
              <a:t>Identify  Fire Investigation </a:t>
            </a:r>
            <a:r>
              <a:rPr lang="en-US" sz="2800" b="1" dirty="0" smtClean="0"/>
              <a:t>Protocol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705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313613" cy="4056062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Accidental Nature of Fires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Heating System 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Electrical appliances 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Lightning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Children playing with matches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Smoking</a:t>
            </a:r>
          </a:p>
          <a:p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533400"/>
            <a:ext cx="7313613" cy="8683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B0F0"/>
                </a:solidFill>
              </a:rPr>
              <a:t>Objectives</a:t>
            </a:r>
            <a:r>
              <a:rPr lang="en-US" sz="2800" dirty="0" smtClean="0"/>
              <a:t>:  </a:t>
            </a:r>
            <a:r>
              <a:rPr lang="en-US" sz="2800" b="1" dirty="0"/>
              <a:t>Identify  Fire Investigation </a:t>
            </a:r>
            <a:r>
              <a:rPr lang="en-US" sz="2800" b="1" dirty="0" smtClean="0"/>
              <a:t>Protocol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97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5138"/>
            <a:ext cx="7770813" cy="466566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Non-Accident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Odors – </a:t>
            </a:r>
            <a:r>
              <a:rPr lang="en-US" altLang="en-US" sz="2800" dirty="0">
                <a:latin typeface="Times New Roman" pitchFamily="18" charset="0"/>
              </a:rPr>
              <a:t>Gas, kerosene, or other accelerants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Furnishing </a:t>
            </a:r>
            <a:r>
              <a:rPr lang="en-US" altLang="en-US" sz="2800" dirty="0">
                <a:latin typeface="Times New Roman" pitchFamily="18" charset="0"/>
              </a:rPr>
              <a:t>– Removal of personal objects and valuables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 smtClean="0">
                <a:latin typeface="Times New Roman" pitchFamily="18" charset="0"/>
              </a:rPr>
              <a:t>Clothing </a:t>
            </a:r>
            <a:r>
              <a:rPr lang="en-US" altLang="en-US" sz="2800" dirty="0">
                <a:latin typeface="Times New Roman" pitchFamily="18" charset="0"/>
              </a:rPr>
              <a:t>– Check debris for buttons, zippers, </a:t>
            </a:r>
            <a:r>
              <a:rPr lang="en-US" altLang="en-US" sz="2800" dirty="0" smtClean="0">
                <a:latin typeface="Times New Roman" pitchFamily="18" charset="0"/>
              </a:rPr>
              <a:t>etc.</a:t>
            </a:r>
            <a:endParaRPr lang="en-US" altLang="en-US" sz="2800" dirty="0"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2800" dirty="0">
                <a:latin typeface="Times New Roman" pitchFamily="18" charset="0"/>
              </a:rPr>
              <a:t>Locked windows, blocked doors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>
                <a:latin typeface="Times New Roman" pitchFamily="18" charset="0"/>
              </a:rPr>
              <a:t>Two or more points of origin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>
                <a:latin typeface="Times New Roman" pitchFamily="18" charset="0"/>
              </a:rPr>
              <a:t>Look for inverted v-patterns (can be a sign that an accelerant was used)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>
                <a:latin typeface="Times New Roman" pitchFamily="18" charset="0"/>
              </a:rPr>
              <a:t>Floors charred –Can indicate use of an accelerant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>
                <a:latin typeface="Times New Roman" pitchFamily="18" charset="0"/>
              </a:rPr>
              <a:t>Trailers that lead the fire from one place to another 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457200"/>
            <a:ext cx="7313613" cy="8683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B0F0"/>
                </a:solidFill>
              </a:rPr>
              <a:t>Objectives</a:t>
            </a:r>
            <a:r>
              <a:rPr lang="en-US" sz="2800" dirty="0" smtClean="0"/>
              <a:t>:  </a:t>
            </a:r>
            <a:r>
              <a:rPr lang="en-US" sz="2800" b="1" dirty="0"/>
              <a:t>Identify  Fire Investigation </a:t>
            </a:r>
            <a:r>
              <a:rPr lang="en-US" sz="2800" b="1" dirty="0" smtClean="0"/>
              <a:t>Protocol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488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05400"/>
          </a:xfrm>
        </p:spPr>
        <p:txBody>
          <a:bodyPr>
            <a:normAutofit fontScale="32500" lnSpcReduction="20000"/>
          </a:bodyPr>
          <a:lstStyle/>
          <a:p>
            <a:pPr algn="just">
              <a:spcBef>
                <a:spcPct val="50000"/>
              </a:spcBef>
              <a:buNone/>
            </a:pPr>
            <a:r>
              <a:rPr lang="en-US" altLang="en-US" sz="6700" b="1" dirty="0" smtClean="0">
                <a:solidFill>
                  <a:srgbClr val="FF0000"/>
                </a:solidFill>
                <a:latin typeface="Times New Roman" pitchFamily="18" charset="0"/>
              </a:rPr>
              <a:t>Motives For Arson</a:t>
            </a:r>
          </a:p>
          <a:p>
            <a:pPr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Crime concealment</a:t>
            </a:r>
            <a:r>
              <a:rPr lang="en-US" altLang="en-US" sz="6000" dirty="0" smtClean="0">
                <a:latin typeface="Times New Roman" pitchFamily="18" charset="0"/>
              </a:rPr>
              <a:t>: To conceal another crime such as murder, burglary, or vehicle.</a:t>
            </a:r>
          </a:p>
          <a:p>
            <a:pPr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Revenge or spite</a:t>
            </a:r>
            <a:r>
              <a:rPr lang="en-US" altLang="en-US" sz="6000" dirty="0" smtClean="0">
                <a:latin typeface="Times New Roman" pitchFamily="18" charset="0"/>
              </a:rPr>
              <a:t>: To get back at someone for a perceived injustice.</a:t>
            </a:r>
          </a:p>
          <a:p>
            <a:pPr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Monetary Gain</a:t>
            </a:r>
            <a:r>
              <a:rPr lang="en-US" altLang="en-US" sz="6000" dirty="0" smtClean="0">
                <a:latin typeface="Times New Roman" pitchFamily="18" charset="0"/>
              </a:rPr>
              <a:t>: Arson-for-Profit fires are set to burn a building, vehicle, or some other object in order to gain profit from the fire. The profit may come in several forms; from insurance coverage on the property, or from putting a competitor out of business</a:t>
            </a:r>
          </a:p>
          <a:p>
            <a:pPr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Malicious Vandalism</a:t>
            </a:r>
            <a:r>
              <a:rPr lang="en-US" altLang="en-US" sz="6000" dirty="0" smtClean="0">
                <a:latin typeface="Times New Roman" pitchFamily="18" charset="0"/>
              </a:rPr>
              <a:t>: Fire set to someone’s property, just to destroy it. Malicious vandalism fires account for the largest percentage of arson fires. These fires are frequently set by juveniles.</a:t>
            </a:r>
          </a:p>
          <a:p>
            <a:pPr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6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Mentally Disturbed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altLang="en-US" sz="6000" dirty="0" smtClean="0">
                <a:latin typeface="Times New Roman" pitchFamily="18" charset="0"/>
              </a:rPr>
              <a:t>Some persons have been found to have an irresistible </a:t>
            </a:r>
            <a:r>
              <a:rPr lang="en-US" altLang="en-US" sz="6000" dirty="0" smtClean="0">
                <a:latin typeface="Times New Roman" pitchFamily="18" charset="0"/>
              </a:rPr>
              <a:t>impulse to </a:t>
            </a:r>
            <a:r>
              <a:rPr lang="en-US" altLang="en-US" sz="6000" dirty="0" smtClean="0">
                <a:latin typeface="Times New Roman" pitchFamily="18" charset="0"/>
              </a:rPr>
              <a:t>set fires. – Pyromaniac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457200"/>
            <a:ext cx="7313613" cy="8683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B0F0"/>
                </a:solidFill>
              </a:rPr>
              <a:t>Objectives</a:t>
            </a:r>
            <a:r>
              <a:rPr lang="en-US" sz="2800" dirty="0" smtClean="0"/>
              <a:t>:  </a:t>
            </a:r>
            <a:r>
              <a:rPr lang="en-US" sz="2800" b="1" dirty="0"/>
              <a:t>Identify  Fire Investigation </a:t>
            </a:r>
            <a:r>
              <a:rPr lang="en-US" sz="2800" b="1" dirty="0" smtClean="0"/>
              <a:t>Protocol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953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35138"/>
            <a:ext cx="7618413" cy="405606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Fire </a:t>
            </a:r>
          </a:p>
          <a:p>
            <a:pPr lvl="1"/>
            <a:r>
              <a:rPr lang="en-US" sz="2800" dirty="0" smtClean="0"/>
              <a:t>Produced when a substance undergoes rapid oxidation involving heat and light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Arson</a:t>
            </a:r>
          </a:p>
          <a:p>
            <a:pPr lvl="1"/>
            <a:r>
              <a:rPr lang="en-US" sz="2800" dirty="0" smtClean="0"/>
              <a:t>The deliberate or purposeful act of starting or accelerating a fire</a:t>
            </a:r>
          </a:p>
          <a:p>
            <a:pPr lvl="1"/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28600" y="381000"/>
            <a:ext cx="7057873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B0F0"/>
                </a:solidFill>
              </a:rPr>
              <a:t>Objectives</a:t>
            </a:r>
            <a:r>
              <a:rPr lang="en-US" sz="2800" dirty="0" smtClean="0"/>
              <a:t>: Identify the Mechanism for Arson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785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What can the V shaped pattern tell you about a fire?</a:t>
            </a:r>
          </a:p>
          <a:p>
            <a:r>
              <a:rPr lang="en-US" sz="3200" dirty="0">
                <a:hlinkClick r:id="rId3"/>
              </a:rPr>
              <a:t>http://</a:t>
            </a:r>
            <a:r>
              <a:rPr lang="en-US" sz="3200" dirty="0" smtClean="0">
                <a:hlinkClick r:id="rId3"/>
              </a:rPr>
              <a:t>video.about.com/history1900s/The-Oklahoma-City-Bombing.htm</a:t>
            </a:r>
            <a:endParaRPr lang="en-US" sz="3200" dirty="0" smtClean="0"/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304800" y="381000"/>
            <a:ext cx="7313613" cy="8683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B0F0"/>
                </a:solidFill>
              </a:rPr>
              <a:t>Objectives</a:t>
            </a:r>
            <a:r>
              <a:rPr lang="en-US" sz="2800" dirty="0" smtClean="0"/>
              <a:t>:  </a:t>
            </a:r>
            <a:r>
              <a:rPr lang="en-US" sz="2800" b="1" dirty="0"/>
              <a:t>Identify  Fire Investigation </a:t>
            </a:r>
            <a:r>
              <a:rPr lang="en-US" sz="2800" b="1" dirty="0" smtClean="0"/>
              <a:t>Protocol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540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Links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 of Origin Forensics Files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www.youtube.com/watch?v=ffM1pHuILhk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65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 2010, 384,000 fires occurred in homes in the United States</a:t>
            </a:r>
          </a:p>
          <a:p>
            <a:r>
              <a:rPr lang="en-US" sz="2800" dirty="0" smtClean="0"/>
              <a:t>Most victims die from smoke or toxic gases and not from burns</a:t>
            </a:r>
          </a:p>
          <a:p>
            <a:r>
              <a:rPr lang="en-US" sz="2800" dirty="0" smtClean="0"/>
              <a:t>Smoking is the leading cause of fire related deaths</a:t>
            </a:r>
          </a:p>
          <a:p>
            <a:r>
              <a:rPr lang="en-US" sz="2800" dirty="0" smtClean="0"/>
              <a:t>Cooking is the major cause of house fires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28600" y="619904"/>
            <a:ext cx="7057873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B0F0"/>
                </a:solidFill>
              </a:rPr>
              <a:t>Objectives</a:t>
            </a:r>
            <a:r>
              <a:rPr lang="en-US" sz="2800" dirty="0" smtClean="0"/>
              <a:t>: Identify the Mechanism for Arson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1371600"/>
            <a:ext cx="3071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Facts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57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73896"/>
            <a:ext cx="7313613" cy="8683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Fuel + Oxygen + Heat = Fire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21141"/>
            <a:ext cx="8534400" cy="40560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b="1" dirty="0" smtClean="0"/>
              <a:t>Fire Triangle </a:t>
            </a:r>
            <a:r>
              <a:rPr lang="en-US" sz="2800" dirty="0" smtClean="0"/>
              <a:t>represents the </a:t>
            </a:r>
            <a:r>
              <a:rPr lang="en-US" sz="2800" b="1" dirty="0" smtClean="0"/>
              <a:t>three </a:t>
            </a:r>
            <a:r>
              <a:rPr lang="en-US" sz="2800" dirty="0" smtClean="0"/>
              <a:t>elements needed for fire to occur:  heat, fuel, and oxygen.</a:t>
            </a:r>
            <a:endParaRPr lang="en-US" sz="2800" dirty="0"/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798529" y="3776597"/>
            <a:ext cx="5254303" cy="2453688"/>
            <a:chOff x="912" y="1584"/>
            <a:chExt cx="3456" cy="2028"/>
          </a:xfrm>
        </p:grpSpPr>
        <p:sp>
          <p:nvSpPr>
            <p:cNvPr id="5" name="AutoShape 19"/>
            <p:cNvSpPr>
              <a:spLocks noChangeArrowheads="1"/>
            </p:cNvSpPr>
            <p:nvPr/>
          </p:nvSpPr>
          <p:spPr bwMode="auto">
            <a:xfrm>
              <a:off x="1488" y="1728"/>
              <a:ext cx="2304" cy="177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6" name="Text Box 20"/>
            <p:cNvSpPr txBox="1">
              <a:spLocks noChangeArrowheads="1"/>
            </p:cNvSpPr>
            <p:nvPr/>
          </p:nvSpPr>
          <p:spPr bwMode="auto">
            <a:xfrm>
              <a:off x="2208" y="1584"/>
              <a:ext cx="864" cy="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dirty="0">
                  <a:latin typeface="Times New Roman" pitchFamily="18" charset="0"/>
                </a:rPr>
                <a:t>FUEL</a:t>
              </a:r>
            </a:p>
          </p:txBody>
        </p: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912" y="3312"/>
              <a:ext cx="3456" cy="300"/>
              <a:chOff x="912" y="3312"/>
              <a:chExt cx="3456" cy="300"/>
            </a:xfrm>
          </p:grpSpPr>
          <p:sp>
            <p:nvSpPr>
              <p:cNvPr id="8" name="Text Box 22"/>
              <p:cNvSpPr txBox="1">
                <a:spLocks noChangeArrowheads="1"/>
              </p:cNvSpPr>
              <p:nvPr/>
            </p:nvSpPr>
            <p:spPr bwMode="auto">
              <a:xfrm>
                <a:off x="3312" y="3312"/>
                <a:ext cx="1056" cy="3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dirty="0">
                    <a:latin typeface="Times New Roman" pitchFamily="18" charset="0"/>
                  </a:rPr>
                  <a:t>OXYGEN</a:t>
                </a:r>
              </a:p>
            </p:txBody>
          </p:sp>
          <p:sp>
            <p:nvSpPr>
              <p:cNvPr id="9" name="Text Box 23"/>
              <p:cNvSpPr txBox="1">
                <a:spLocks noChangeArrowheads="1"/>
              </p:cNvSpPr>
              <p:nvPr/>
            </p:nvSpPr>
            <p:spPr bwMode="auto">
              <a:xfrm>
                <a:off x="912" y="3312"/>
                <a:ext cx="864" cy="3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dirty="0">
                    <a:latin typeface="Times New Roman" pitchFamily="18" charset="0"/>
                  </a:rPr>
                  <a:t>HEAT</a:t>
                </a:r>
              </a:p>
            </p:txBody>
          </p:sp>
        </p:grpSp>
      </p:grpSp>
      <p:sp>
        <p:nvSpPr>
          <p:cNvPr id="10" name="Rectangle 9"/>
          <p:cNvSpPr/>
          <p:nvPr/>
        </p:nvSpPr>
        <p:spPr>
          <a:xfrm>
            <a:off x="228599" y="642610"/>
            <a:ext cx="7057873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B0F0"/>
                </a:solidFill>
              </a:rPr>
              <a:t>Objectives</a:t>
            </a:r>
            <a:r>
              <a:rPr lang="en-US" sz="2800" dirty="0" smtClean="0"/>
              <a:t>: Identify the Mechanism for Arson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136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7313613" cy="8683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Fuel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382000" cy="4056062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Fuel can be any combustible (substance that easily catches fire) material in any state of matter - solid, liquid, or gas.  </a:t>
            </a:r>
          </a:p>
          <a:p>
            <a:r>
              <a:rPr lang="en-US" altLang="en-US" sz="2800" dirty="0" smtClean="0"/>
              <a:t>Most solids and liquids become a vapor or gas before they will burn.  </a:t>
            </a:r>
          </a:p>
          <a:p>
            <a:r>
              <a:rPr lang="en-US" altLang="en-US" sz="2800" u="sng" dirty="0" smtClean="0"/>
              <a:t>Examples</a:t>
            </a:r>
            <a:r>
              <a:rPr lang="en-US" altLang="en-US" sz="2800" dirty="0" smtClean="0"/>
              <a:t>:  Clothing, furniture, curtains, flammable liquids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8600" y="381000"/>
            <a:ext cx="7057873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B0F0"/>
                </a:solidFill>
              </a:rPr>
              <a:t>Objectives</a:t>
            </a:r>
            <a:r>
              <a:rPr lang="en-US" sz="2800" dirty="0" smtClean="0"/>
              <a:t>: Identify the Mechanism for Arson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98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313613" cy="8683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Oxygen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488461" cy="4056062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The air we breathe is about 21% oxygen.  Fire requires an atmosphere with at least 16% oxygen. </a:t>
            </a:r>
          </a:p>
          <a:p>
            <a:endParaRPr lang="en-US" sz="1800" dirty="0"/>
          </a:p>
        </p:txBody>
      </p:sp>
      <p:pic>
        <p:nvPicPr>
          <p:cNvPr id="4" name="Picture 2" descr="C:\Users\Lisa\AppData\Local\Microsoft\Windows\Temporary Internet Files\Content.IE5\YS4I3418\MC90034028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038600"/>
            <a:ext cx="1570939" cy="186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381000"/>
            <a:ext cx="7057873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B0F0"/>
                </a:solidFill>
              </a:rPr>
              <a:t>Objectives</a:t>
            </a:r>
            <a:r>
              <a:rPr lang="en-US" sz="2800" dirty="0" smtClean="0"/>
              <a:t>: Identify the Mechanism for Arson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975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068763"/>
          </a:xfrm>
        </p:spPr>
        <p:txBody>
          <a:bodyPr>
            <a:noAutofit/>
          </a:bodyPr>
          <a:lstStyle/>
          <a:p>
            <a:r>
              <a:rPr lang="en-US" altLang="en-US" sz="2800" dirty="0" smtClean="0">
                <a:solidFill>
                  <a:srgbClr val="FF0000"/>
                </a:solidFill>
              </a:rPr>
              <a:t>Heat</a:t>
            </a:r>
            <a:r>
              <a:rPr lang="en-US" altLang="en-US" sz="2800" dirty="0" smtClean="0"/>
              <a:t> is the energy necessary to increase the temperature of the fuel to a point where sufficient vapors are given off for ignition (spark that starts the fire) to occur.  </a:t>
            </a:r>
          </a:p>
          <a:p>
            <a:r>
              <a:rPr lang="en-US" altLang="en-US" sz="2800" u="sng" dirty="0" smtClean="0"/>
              <a:t>Examples</a:t>
            </a:r>
            <a:r>
              <a:rPr lang="en-US" altLang="en-US" sz="2800" dirty="0" smtClean="0"/>
              <a:t>: Stoves, heating appliances, fireplaces, damaged wiring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28600" y="642610"/>
            <a:ext cx="7057873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B0F0"/>
                </a:solidFill>
              </a:rPr>
              <a:t>Objectives</a:t>
            </a:r>
            <a:r>
              <a:rPr lang="en-US" sz="2800" dirty="0" smtClean="0"/>
              <a:t>: Identify the Mechanism for Arson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232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8180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Role of Fire Investigator:</a:t>
            </a:r>
          </a:p>
          <a:p>
            <a:r>
              <a:rPr lang="en-US" altLang="en-US" sz="2800" dirty="0" smtClean="0">
                <a:latin typeface="Times New Roman" pitchFamily="18" charset="0"/>
              </a:rPr>
              <a:t>Is the scene safe?  </a:t>
            </a:r>
          </a:p>
          <a:p>
            <a:pPr lvl="1"/>
            <a:r>
              <a:rPr lang="en-US" altLang="en-US" sz="2800" dirty="0" smtClean="0">
                <a:latin typeface="Times New Roman" pitchFamily="18" charset="0"/>
              </a:rPr>
              <a:t>Evacuate the scene</a:t>
            </a:r>
          </a:p>
          <a:p>
            <a:pPr lvl="1"/>
            <a:r>
              <a:rPr lang="en-US" altLang="en-US" sz="2800" dirty="0" smtClean="0">
                <a:latin typeface="Times New Roman" pitchFamily="18" charset="0"/>
              </a:rPr>
              <a:t>Protective clothing</a:t>
            </a:r>
          </a:p>
          <a:p>
            <a:pPr lvl="1"/>
            <a:r>
              <a:rPr lang="en-US" altLang="en-US" sz="2800" dirty="0" smtClean="0">
                <a:latin typeface="Times New Roman" pitchFamily="18" charset="0"/>
              </a:rPr>
              <a:t>Turn off gas and electricity</a:t>
            </a:r>
          </a:p>
          <a:p>
            <a:r>
              <a:rPr lang="en-US" altLang="en-US" sz="2800" dirty="0">
                <a:latin typeface="Times New Roman" pitchFamily="18" charset="0"/>
              </a:rPr>
              <a:t>Interview witnesses</a:t>
            </a:r>
          </a:p>
          <a:p>
            <a:pPr lvl="1"/>
            <a:r>
              <a:rPr lang="en-US" altLang="en-US" sz="2800" dirty="0">
                <a:latin typeface="Times New Roman" pitchFamily="18" charset="0"/>
              </a:rPr>
              <a:t>Suspicious activity</a:t>
            </a:r>
          </a:p>
          <a:p>
            <a:pPr lvl="1"/>
            <a:r>
              <a:rPr lang="en-US" altLang="en-US" sz="2800" dirty="0">
                <a:latin typeface="Times New Roman" pitchFamily="18" charset="0"/>
              </a:rPr>
              <a:t>Color of fire or smoke</a:t>
            </a:r>
          </a:p>
          <a:p>
            <a:pPr lvl="1"/>
            <a:r>
              <a:rPr lang="en-US" altLang="en-US" sz="2800" dirty="0">
                <a:latin typeface="Times New Roman" pitchFamily="18" charset="0"/>
              </a:rPr>
              <a:t>Video and photographs</a:t>
            </a:r>
          </a:p>
          <a:p>
            <a:pPr lvl="1"/>
            <a:endParaRPr lang="en-US" altLang="en-US" dirty="0" smtClean="0">
              <a:latin typeface="Times New Roman" pitchFamily="18" charset="0"/>
            </a:endParaRPr>
          </a:p>
          <a:p>
            <a:pPr lvl="1"/>
            <a:endParaRPr lang="en-US" altLang="en-US" dirty="0" smtClean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607378"/>
            <a:ext cx="7057873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B0F0"/>
                </a:solidFill>
              </a:rPr>
              <a:t>Objectives</a:t>
            </a:r>
            <a:r>
              <a:rPr lang="en-US" sz="2800" dirty="0" smtClean="0"/>
              <a:t>:  </a:t>
            </a:r>
            <a:r>
              <a:rPr lang="en-US" sz="2800" b="1" dirty="0"/>
              <a:t>Identify  Fire Investigation </a:t>
            </a:r>
            <a:r>
              <a:rPr lang="en-US" sz="2800" b="1" dirty="0" smtClean="0"/>
              <a:t>Protocol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426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35138"/>
            <a:ext cx="7618413" cy="4056062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latin typeface="Times New Roman" pitchFamily="18" charset="0"/>
              </a:rPr>
              <a:t>Work from the least damaged areas to the most heavily damaged areas.</a:t>
            </a:r>
          </a:p>
          <a:p>
            <a:r>
              <a:rPr lang="en-US" altLang="en-US" sz="2800" dirty="0">
                <a:latin typeface="Times New Roman" pitchFamily="18" charset="0"/>
              </a:rPr>
              <a:t>Document with notes, photographs, and videos.</a:t>
            </a:r>
          </a:p>
          <a:p>
            <a:pPr lvl="1"/>
            <a:r>
              <a:rPr lang="en-US" sz="2800" dirty="0"/>
              <a:t>Examine doors, windows to see whether or not they were locked during the fire</a:t>
            </a:r>
          </a:p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28600" y="607378"/>
            <a:ext cx="7057873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00B0F0"/>
                </a:solidFill>
              </a:rPr>
              <a:t>Objectives</a:t>
            </a:r>
            <a:r>
              <a:rPr lang="en-US" sz="2800" dirty="0" smtClean="0"/>
              <a:t>:  </a:t>
            </a:r>
            <a:r>
              <a:rPr lang="en-US" sz="2800" b="1" dirty="0"/>
              <a:t>Identify  Fire Investigation </a:t>
            </a:r>
            <a:r>
              <a:rPr lang="en-US" sz="2800" b="1" dirty="0" smtClean="0"/>
              <a:t>Protocol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453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pptDE03.tmp</Template>
  <TotalTime>6972</TotalTime>
  <Words>1122</Words>
  <Application>Microsoft Office PowerPoint</Application>
  <PresentationFormat>On-screen Show (4:3)</PresentationFormat>
  <Paragraphs>110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Inkwell</vt:lpstr>
      <vt:lpstr>ARSON</vt:lpstr>
      <vt:lpstr>PowerPoint Presentation</vt:lpstr>
      <vt:lpstr>PowerPoint Presentation</vt:lpstr>
      <vt:lpstr>Fuel + Oxygen + Heat = Fire</vt:lpstr>
      <vt:lpstr>Fuel</vt:lpstr>
      <vt:lpstr>Oxygen</vt:lpstr>
      <vt:lpstr>PowerPoint Presentation</vt:lpstr>
      <vt:lpstr>PowerPoint Presentation</vt:lpstr>
      <vt:lpstr>PowerPoint Presentation</vt:lpstr>
      <vt:lpstr>PowerPoint Presentation</vt:lpstr>
      <vt:lpstr>Objectives:  Identify  Fire Investigation Protocol</vt:lpstr>
      <vt:lpstr>Objectives:  Identify  Fire Investigation Protocol</vt:lpstr>
      <vt:lpstr>Objectives:  Identify  Fire Investigation Protocol</vt:lpstr>
      <vt:lpstr>Objectives:  Identify  Fire Investigation Protocol</vt:lpstr>
      <vt:lpstr>Objectives:  Identify  Fire Investigation Protocol</vt:lpstr>
      <vt:lpstr>Objectives:  Identify  Fire Investigation Protocol</vt:lpstr>
      <vt:lpstr>Objectives:  Identify  Fire Investigation Protocol</vt:lpstr>
      <vt:lpstr>Objectives:  Identify  Fire Investigation Protocol</vt:lpstr>
      <vt:lpstr>Objectives:  Identify  Fire Investigation Protocol</vt:lpstr>
      <vt:lpstr>Objectives:  Identify  Fire Investigation Protocol</vt:lpstr>
      <vt:lpstr>Links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ARSON</dc:title>
  <dc:creator>Columbia University</dc:creator>
  <cp:lastModifiedBy>WFSD</cp:lastModifiedBy>
  <cp:revision>137</cp:revision>
  <dcterms:created xsi:type="dcterms:W3CDTF">2014-04-19T13:21:25Z</dcterms:created>
  <dcterms:modified xsi:type="dcterms:W3CDTF">2016-04-15T12:15:31Z</dcterms:modified>
</cp:coreProperties>
</file>