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Lst>
  <p:sldSz cy="6858000" cx="12192000"/>
  <p:notesSz cx="6858000" cy="9144000"/>
  <p:embeddedFontLst>
    <p:embeddedFont>
      <p:font typeface="Corsiva"/>
      <p:regular r:id="rId126"/>
      <p:bold r:id="rId127"/>
      <p:italic r:id="rId128"/>
      <p:boldItalic r:id="rId1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30" roundtripDataSignature="AMtx7mjde4im2qytQ1fH/VNHH+au0TV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font" Target="fonts/Corsiva-boldItalic.fntdata"/><Relationship Id="rId128" Type="http://schemas.openxmlformats.org/officeDocument/2006/relationships/font" Target="fonts/Corsiva-italic.fntdata"/><Relationship Id="rId127" Type="http://schemas.openxmlformats.org/officeDocument/2006/relationships/font" Target="fonts/Corsiva-bold.fntdata"/><Relationship Id="rId126" Type="http://schemas.openxmlformats.org/officeDocument/2006/relationships/font" Target="fonts/Corsiva-regular.fntdata"/><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0" Type="http://customschemas.google.com/relationships/presentationmetadata" Target="meta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574f786590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g2574f786590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574f786590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g2574f786590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574f786590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2574f786590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574f786590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g2574f786590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574f786590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g2574f786590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574f786590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g2574f786590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574f786590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g2574f786590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574f786590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g2574f786590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574f786590_0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g2574f786590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574f786590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g2574f786590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574f786590_0_1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g2574f786590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2574f786590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g2574f786590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574f786590_0_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g2574f786590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574f786590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g2574f786590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574f786590_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g2574f786590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2574f786590_0_2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g2574f786590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574f786590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9" name="Google Shape;949;g2574f786590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2574f786590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g2574f786590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574f786590_0_2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g2574f786590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574f786590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g2574f786590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2574f786590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g2574f786590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g2574f786590_0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574f78659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2574f78659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g2574f78659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574f786590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g2574f786590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2574f786590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574f786590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g2574f78659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574f78659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g2574f78659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574f786590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g2574f786590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574f786590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g2574f786590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574f786590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g2574f786590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574f786590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2574f786590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574f786590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g2574f786590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574f786590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g2574f786590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574f786590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g2574f786590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574f786590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g2574f786590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574f786590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g2574f786590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574f786590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g2574f786590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g2574f786590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2574f786590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g2574f786590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2574f786590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g2574f786590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g2574f786590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574f786590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g2574f786590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8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8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drury[1]" id="19" name="Google Shape;19;p84"/>
          <p:cNvPicPr preferRelativeResize="0"/>
          <p:nvPr/>
        </p:nvPicPr>
        <p:blipFill rotWithShape="1">
          <a:blip r:embed="rId2">
            <a:alphaModFix/>
          </a:blip>
          <a:srcRect b="0" l="0" r="0" t="0"/>
          <a:stretch/>
        </p:blipFill>
        <p:spPr>
          <a:xfrm>
            <a:off x="0" y="5511691"/>
            <a:ext cx="1292232" cy="13353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20" name="Shape 20"/>
        <p:cNvGrpSpPr/>
        <p:nvPr/>
      </p:nvGrpSpPr>
      <p:grpSpPr>
        <a:xfrm>
          <a:off x="0" y="0"/>
          <a:ext cx="0" cy="0"/>
          <a:chOff x="0" y="0"/>
          <a:chExt cx="0" cy="0"/>
        </a:xfrm>
      </p:grpSpPr>
      <p:sp>
        <p:nvSpPr>
          <p:cNvPr id="21" name="Google Shape;21;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descr="drury[1]" id="23" name="Google Shape;23;p85"/>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a:latin typeface="Calibri"/>
                <a:ea typeface="Calibri"/>
                <a:cs typeface="Calibri"/>
                <a:sym typeface="Calibri"/>
              </a:defRPr>
            </a:lvl3pPr>
            <a:lvl4pPr indent="-381000" lvl="3" marL="1828800" algn="l">
              <a:lnSpc>
                <a:spcPct val="90000"/>
              </a:lnSpc>
              <a:spcBef>
                <a:spcPts val="500"/>
              </a:spcBef>
              <a:spcAft>
                <a:spcPts val="0"/>
              </a:spcAft>
              <a:buClr>
                <a:schemeClr val="dk1"/>
              </a:buClr>
              <a:buSzPts val="2400"/>
              <a:buChar char="•"/>
              <a:defRPr>
                <a:latin typeface="Calibri"/>
                <a:ea typeface="Calibri"/>
                <a:cs typeface="Calibri"/>
                <a:sym typeface="Calibri"/>
              </a:defRPr>
            </a:lvl4pPr>
            <a:lvl5pPr indent="-381000" lvl="4" marL="2286000" algn="l">
              <a:lnSpc>
                <a:spcPct val="90000"/>
              </a:lnSpc>
              <a:spcBef>
                <a:spcPts val="500"/>
              </a:spcBef>
              <a:spcAft>
                <a:spcPts val="0"/>
              </a:spcAft>
              <a:buClr>
                <a:schemeClr val="dk1"/>
              </a:buClr>
              <a:buSzPts val="24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drury[1]" id="27" name="Google Shape;27;p86"/>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pic>
        <p:nvPicPr>
          <p:cNvPr descr="drury[1]" id="29" name="Google Shape;29;p87"/>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8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a:latin typeface="Calibri"/>
                <a:ea typeface="Calibri"/>
                <a:cs typeface="Calibri"/>
                <a:sym typeface="Calibri"/>
              </a:defRPr>
            </a:lvl3pPr>
            <a:lvl4pPr indent="-381000" lvl="3" marL="1828800" algn="l">
              <a:lnSpc>
                <a:spcPct val="90000"/>
              </a:lnSpc>
              <a:spcBef>
                <a:spcPts val="500"/>
              </a:spcBef>
              <a:spcAft>
                <a:spcPts val="0"/>
              </a:spcAft>
              <a:buClr>
                <a:schemeClr val="dk1"/>
              </a:buClr>
              <a:buSzPts val="2400"/>
              <a:buChar char="•"/>
              <a:defRPr>
                <a:latin typeface="Calibri"/>
                <a:ea typeface="Calibri"/>
                <a:cs typeface="Calibri"/>
                <a:sym typeface="Calibri"/>
              </a:defRPr>
            </a:lvl4pPr>
            <a:lvl5pPr indent="-381000" lvl="4" marL="2286000" algn="l">
              <a:lnSpc>
                <a:spcPct val="90000"/>
              </a:lnSpc>
              <a:spcBef>
                <a:spcPts val="500"/>
              </a:spcBef>
              <a:spcAft>
                <a:spcPts val="0"/>
              </a:spcAft>
              <a:buClr>
                <a:schemeClr val="dk1"/>
              </a:buClr>
              <a:buSzPts val="24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Calibri"/>
                <a:ea typeface="Calibri"/>
                <a:cs typeface="Calibri"/>
                <a:sym typeface="Calibri"/>
              </a:defRPr>
            </a:lvl1pPr>
            <a:lvl2pPr indent="-381000" lvl="1" marL="9144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indent="-381000" lvl="2" marL="1371600" algn="l">
              <a:lnSpc>
                <a:spcPct val="90000"/>
              </a:lnSpc>
              <a:spcBef>
                <a:spcPts val="500"/>
              </a:spcBef>
              <a:spcAft>
                <a:spcPts val="0"/>
              </a:spcAft>
              <a:buClr>
                <a:schemeClr val="dk1"/>
              </a:buClr>
              <a:buSzPts val="2400"/>
              <a:buChar char="•"/>
              <a:defRPr>
                <a:latin typeface="Calibri"/>
                <a:ea typeface="Calibri"/>
                <a:cs typeface="Calibri"/>
                <a:sym typeface="Calibri"/>
              </a:defRPr>
            </a:lvl3pPr>
            <a:lvl4pPr indent="-381000" lvl="3" marL="1828800" algn="l">
              <a:lnSpc>
                <a:spcPct val="90000"/>
              </a:lnSpc>
              <a:spcBef>
                <a:spcPts val="500"/>
              </a:spcBef>
              <a:spcAft>
                <a:spcPts val="0"/>
              </a:spcAft>
              <a:buClr>
                <a:schemeClr val="dk1"/>
              </a:buClr>
              <a:buSzPts val="2400"/>
              <a:buChar char="•"/>
              <a:defRPr>
                <a:latin typeface="Calibri"/>
                <a:ea typeface="Calibri"/>
                <a:cs typeface="Calibri"/>
                <a:sym typeface="Calibri"/>
              </a:defRPr>
            </a:lvl4pPr>
            <a:lvl5pPr indent="-381000" lvl="4" marL="2286000" algn="l">
              <a:lnSpc>
                <a:spcPct val="90000"/>
              </a:lnSpc>
              <a:spcBef>
                <a:spcPts val="500"/>
              </a:spcBef>
              <a:spcAft>
                <a:spcPts val="0"/>
              </a:spcAft>
              <a:buClr>
                <a:schemeClr val="dk1"/>
              </a:buClr>
              <a:buSzPts val="24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drury[1]" id="34" name="Google Shape;34;p88"/>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8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8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b="1" sz="3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8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8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b="1" sz="3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8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drury[1]" id="41" name="Google Shape;41;p89"/>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drury[1]" id="44" name="Google Shape;44;p90"/>
          <p:cNvPicPr preferRelativeResize="0"/>
          <p:nvPr/>
        </p:nvPicPr>
        <p:blipFill rotWithShape="1">
          <a:blip r:embed="rId2">
            <a:alphaModFix/>
          </a:blip>
          <a:srcRect b="0" l="0" r="0" t="0"/>
          <a:stretch/>
        </p:blipFill>
        <p:spPr>
          <a:xfrm>
            <a:off x="0" y="5522694"/>
            <a:ext cx="1292232" cy="13353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image" Target="../media/image2.gif"/><Relationship Id="rId3" Type="http://schemas.openxmlformats.org/officeDocument/2006/relationships/hyperlink" Target="http://www.chemisme.com/" TargetMode="External"/><Relationship Id="rId4" Type="http://schemas.openxmlformats.org/officeDocument/2006/relationships/hyperlink" Target="http://www.chemisme.com/ap-chemistry.html" TargetMode="External"/><Relationship Id="rId11" Type="http://schemas.openxmlformats.org/officeDocument/2006/relationships/slideLayout" Target="../slideLayouts/slideLayout7.xml"/><Relationship Id="rId10" Type="http://schemas.openxmlformats.org/officeDocument/2006/relationships/slideLayout" Target="../slideLayouts/slideLayout6.xml"/><Relationship Id="rId12" Type="http://schemas.openxmlformats.org/officeDocument/2006/relationships/theme" Target="../theme/theme1.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drury[1]" id="12" name="Google Shape;12;p83"/>
          <p:cNvPicPr preferRelativeResize="0"/>
          <p:nvPr/>
        </p:nvPicPr>
        <p:blipFill rotWithShape="1">
          <a:blip r:embed="rId1">
            <a:alphaModFix/>
          </a:blip>
          <a:srcRect b="0" l="0" r="0" t="0"/>
          <a:stretch/>
        </p:blipFill>
        <p:spPr>
          <a:xfrm>
            <a:off x="-36516" y="5522694"/>
            <a:ext cx="1292232" cy="1335306"/>
          </a:xfrm>
          <a:prstGeom prst="rect">
            <a:avLst/>
          </a:prstGeom>
          <a:noFill/>
          <a:ln>
            <a:noFill/>
          </a:ln>
        </p:spPr>
      </p:pic>
      <p:pic>
        <p:nvPicPr>
          <p:cNvPr id="13" name="Google Shape;13;p83"/>
          <p:cNvPicPr preferRelativeResize="0"/>
          <p:nvPr/>
        </p:nvPicPr>
        <p:blipFill rotWithShape="1">
          <a:blip r:embed="rId2">
            <a:alphaModFix/>
          </a:blip>
          <a:srcRect b="0" l="0" r="0" t="0"/>
          <a:stretch/>
        </p:blipFill>
        <p:spPr>
          <a:xfrm>
            <a:off x="9766187" y="5379443"/>
            <a:ext cx="2686493" cy="1953813"/>
          </a:xfrm>
          <a:prstGeom prst="rect">
            <a:avLst/>
          </a:prstGeom>
          <a:noFill/>
          <a:ln>
            <a:noFill/>
          </a:ln>
        </p:spPr>
      </p:pic>
      <p:sp>
        <p:nvSpPr>
          <p:cNvPr id="14" name="Google Shape;14;p83">
            <a:hlinkClick r:id="rId3"/>
          </p:cNvPr>
          <p:cNvSpPr txBox="1"/>
          <p:nvPr/>
        </p:nvSpPr>
        <p:spPr>
          <a:xfrm>
            <a:off x="4508938" y="6462830"/>
            <a:ext cx="22071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70C0"/>
                </a:solidFill>
                <a:latin typeface="Calibri"/>
                <a:ea typeface="Calibri"/>
                <a:cs typeface="Calibri"/>
                <a:sym typeface="Calibri"/>
              </a:rPr>
              <a:t>www.chemisme.com </a:t>
            </a:r>
            <a:endParaRPr sz="1800">
              <a:solidFill>
                <a:srgbClr val="0070C0"/>
              </a:solidFill>
              <a:latin typeface="Calibri"/>
              <a:ea typeface="Calibri"/>
              <a:cs typeface="Calibri"/>
              <a:sym typeface="Calibri"/>
            </a:endParaRPr>
          </a:p>
        </p:txBody>
      </p:sp>
      <p:sp>
        <p:nvSpPr>
          <p:cNvPr id="15" name="Google Shape;15;p83">
            <a:hlinkClick r:id="rId4"/>
          </p:cNvPr>
          <p:cNvSpPr txBox="1"/>
          <p:nvPr/>
        </p:nvSpPr>
        <p:spPr>
          <a:xfrm>
            <a:off x="8496792" y="6462830"/>
            <a:ext cx="22071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Calibri"/>
                <a:ea typeface="Calibri"/>
                <a:cs typeface="Calibri"/>
                <a:sym typeface="Calibri"/>
              </a:rPr>
              <a:t>AP Chemistry</a:t>
            </a:r>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10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8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 Id="rId3" Type="http://schemas.openxmlformats.org/officeDocument/2006/relationships/image" Target="../media/image97.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10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91.jpg"/><Relationship Id="rId4" Type="http://schemas.openxmlformats.org/officeDocument/2006/relationships/image" Target="../media/image105.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84.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Relationship Id="rId3" Type="http://schemas.openxmlformats.org/officeDocument/2006/relationships/image" Target="../media/image8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 Id="rId3" Type="http://schemas.openxmlformats.org/officeDocument/2006/relationships/image" Target="../media/image107.png"/><Relationship Id="rId4" Type="http://schemas.openxmlformats.org/officeDocument/2006/relationships/image" Target="../media/image9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1.xml"/><Relationship Id="rId3" Type="http://schemas.openxmlformats.org/officeDocument/2006/relationships/image" Target="../media/image110.gi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2.xml"/><Relationship Id="rId3" Type="http://schemas.openxmlformats.org/officeDocument/2006/relationships/image" Target="../media/image88.gi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90.gi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111.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image" Target="../media/image98.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image" Target="../media/image100.gi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8.xml"/><Relationship Id="rId3" Type="http://schemas.openxmlformats.org/officeDocument/2006/relationships/image" Target="../media/image103.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1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8.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1.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7.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0.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83.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11.jpg"/><Relationship Id="rId5"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9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7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7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6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9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62.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8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82.png"/><Relationship Id="rId4" Type="http://schemas.openxmlformats.org/officeDocument/2006/relationships/image" Target="../media/image10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101.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8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images.google.com/imgres?imgurl=http://farm3.static.flickr.com/2021/2457622122_83f8d1c466_m.jpg&amp;imgrefurl=http://community.livejournal.com/kqaquizzes/93056.html&amp;usg=__zNmwgNFqxcYfSodVoc4MiCR_gg4=&amp;h=240&amp;w=180&amp;sz=17&amp;hl=en&amp;start=15&amp;tbnid=FyA7LZ3xT33_gM:&amp;tbnh=110&amp;tbnw=83&amp;prev=/images?q=planks+constant&amp;gbv=2&amp;hl=en" TargetMode="External"/><Relationship Id="rId4" Type="http://schemas.openxmlformats.org/officeDocument/2006/relationships/image" Target="../media/image10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www.google.com/imgres?imgurl=http://msnbcmedia3.msn.com/j/msnbc/Components/Photos/z_Projects_in_progress/050418_Einstein/050405_einstein_tongue.widec.jpg&amp;imgrefurl=http://www.msnbc.msn.com/id/7318759/&amp;h=371&amp;w=298&amp;sz=21&amp;tbnid=RgRRLzOyJnsD4M:&amp;tbnh=122&amp;tbnw=98&amp;prev=/images?q=einstein&amp;usg=__XygjpVXJF2egoul2El0PgAilRxk=&amp;ei=RuKSSvm5ItDAlAe3z8nBDA&amp;sa=X&amp;oi=image_result&amp;resnum=4&amp;ct=image" TargetMode="External"/><Relationship Id="rId4" Type="http://schemas.openxmlformats.org/officeDocument/2006/relationships/image" Target="../media/image9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images.google.com/imgres?imgurl=http://www.aip.org/history/newsletter/spring2003/images/17306_de_broglie-lg.jpg&amp;imgrefurl=http://www.aip.org/history/newsletter/spring2003/photos-larger.htm&amp;usg=__iaC2G-iFkl5WgoaEEifgMCH6JS0=&amp;h=495&amp;w=400&amp;sz=14&amp;hl=en&amp;start=1&amp;um=1&amp;tbnid=PCEwm5xxZmv3oM:&amp;tbnh=130&amp;tbnw=105&amp;prev=/images?q=debroglie&amp;hl=en&amp;rlz=1T4GGLL_enUS330US331&amp;um=1" TargetMode="External"/><Relationship Id="rId4" Type="http://schemas.openxmlformats.org/officeDocument/2006/relationships/image" Target="../media/image9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6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4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image" Target="../media/image99.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2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6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66.jpg"/><Relationship Id="rId4" Type="http://schemas.openxmlformats.org/officeDocument/2006/relationships/image" Target="../media/image6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40.gi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83.gi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75.gi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31.gi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79.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79.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2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Atomic Theory and Structure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Quantum Mechanical Model</a:t>
            </a:r>
            <a:endParaRPr/>
          </a:p>
        </p:txBody>
      </p:sp>
      <p:sp>
        <p:nvSpPr>
          <p:cNvPr id="119" name="Google Shape;119;p10"/>
          <p:cNvSpPr txBox="1"/>
          <p:nvPr>
            <p:ph idx="1" type="body"/>
          </p:nvPr>
        </p:nvSpPr>
        <p:spPr>
          <a:xfrm>
            <a:off x="838200" y="1825625"/>
            <a:ext cx="368650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letter represents the sublevel the electron is in, which correlates to an area of the periodic table. It will tell you the shape of the orbital. (s is spherical, p is lobes and d has 2 lobes). </a:t>
            </a:r>
            <a:endParaRPr/>
          </a:p>
          <a:p>
            <a:pPr indent="0" lvl="0" marL="0" rtl="0" algn="l">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6600"/>
              <a:buNone/>
            </a:pPr>
            <a:r>
              <a:rPr b="1" lang="en-US" sz="6600"/>
              <a:t>s p d f</a:t>
            </a:r>
            <a:endParaRPr b="1" sz="6600"/>
          </a:p>
        </p:txBody>
      </p:sp>
      <p:pic>
        <p:nvPicPr>
          <p:cNvPr descr="Image result for periodic table electron configuration" id="120" name="Google Shape;120;p10"/>
          <p:cNvPicPr preferRelativeResize="0"/>
          <p:nvPr/>
        </p:nvPicPr>
        <p:blipFill rotWithShape="1">
          <a:blip r:embed="rId3">
            <a:alphaModFix/>
          </a:blip>
          <a:srcRect b="0" l="0" r="0" t="0"/>
          <a:stretch/>
        </p:blipFill>
        <p:spPr>
          <a:xfrm>
            <a:off x="5234152" y="1494549"/>
            <a:ext cx="6351094" cy="3922596"/>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g2574f786590_0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Electronegativity</a:t>
            </a:r>
            <a:endParaRPr/>
          </a:p>
        </p:txBody>
      </p:sp>
      <p:sp>
        <p:nvSpPr>
          <p:cNvPr id="830" name="Google Shape;830;g2574f786590_0_117"/>
          <p:cNvSpPr txBox="1"/>
          <p:nvPr>
            <p:ph idx="1" type="body"/>
          </p:nvPr>
        </p:nvSpPr>
        <p:spPr>
          <a:xfrm>
            <a:off x="457200" y="1295401"/>
            <a:ext cx="10896600" cy="483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Ability of an atom to attract electrons.</a:t>
            </a:r>
            <a:endParaRPr/>
          </a:p>
          <a:p>
            <a:pPr indent="-228600" lvl="1" marL="685800" rtl="0" algn="l">
              <a:lnSpc>
                <a:spcPct val="90000"/>
              </a:lnSpc>
              <a:spcBef>
                <a:spcPts val="500"/>
              </a:spcBef>
              <a:spcAft>
                <a:spcPts val="0"/>
              </a:spcAft>
              <a:buClr>
                <a:srgbClr val="FF0000"/>
              </a:buClr>
              <a:buSzPts val="2400"/>
              <a:buChar char="•"/>
            </a:pPr>
            <a:r>
              <a:rPr lang="en-US">
                <a:solidFill>
                  <a:srgbClr val="FF0000"/>
                </a:solidFill>
              </a:rPr>
              <a:t>Across a period, electronegativity increases due to stronger nuclear charge and  needing to fill the octet.</a:t>
            </a:r>
            <a:endParaRPr/>
          </a:p>
          <a:p>
            <a:pPr indent="-228600" lvl="1" marL="685800" rtl="0" algn="l">
              <a:lnSpc>
                <a:spcPct val="90000"/>
              </a:lnSpc>
              <a:spcBef>
                <a:spcPts val="500"/>
              </a:spcBef>
              <a:spcAft>
                <a:spcPts val="0"/>
              </a:spcAft>
              <a:buClr>
                <a:srgbClr val="FF0000"/>
              </a:buClr>
              <a:buSzPts val="2400"/>
              <a:buChar char="•"/>
            </a:pPr>
            <a:r>
              <a:rPr lang="en-US">
                <a:solidFill>
                  <a:srgbClr val="FF0000"/>
                </a:solidFill>
              </a:rPr>
              <a:t>Down a group, electronegativity decreases due to higher shielding from the nucleus by inner electrons.</a:t>
            </a:r>
            <a:endParaRPr/>
          </a:p>
          <a:p>
            <a:pPr indent="-228600" lvl="0" marL="228600" rtl="0" algn="l">
              <a:lnSpc>
                <a:spcPct val="90000"/>
              </a:lnSpc>
              <a:spcBef>
                <a:spcPts val="1000"/>
              </a:spcBef>
              <a:spcAft>
                <a:spcPts val="0"/>
              </a:spcAft>
              <a:buClr>
                <a:schemeClr val="dk1"/>
              </a:buClr>
              <a:buSzPts val="2400"/>
              <a:buChar char="•"/>
            </a:pPr>
            <a:r>
              <a:rPr lang="en-US"/>
              <a:t>These values range from 0-4 and are not energy values.</a:t>
            </a:r>
            <a:endParaRPr/>
          </a:p>
          <a:p>
            <a:pPr indent="-228600" lvl="0" marL="228600" rtl="0" algn="l">
              <a:lnSpc>
                <a:spcPct val="90000"/>
              </a:lnSpc>
              <a:spcBef>
                <a:spcPts val="1000"/>
              </a:spcBef>
              <a:spcAft>
                <a:spcPts val="0"/>
              </a:spcAft>
              <a:buClr>
                <a:schemeClr val="dk1"/>
              </a:buClr>
              <a:buSzPts val="2400"/>
              <a:buChar char="•"/>
            </a:pPr>
            <a:r>
              <a:rPr lang="en-US"/>
              <a:t>Notice the trend and explanations are similar to IE.</a:t>
            </a:r>
            <a:endParaRPr/>
          </a:p>
          <a:p>
            <a:pPr indent="-228600" lvl="0" marL="228600" rtl="0" algn="l">
              <a:lnSpc>
                <a:spcPct val="90000"/>
              </a:lnSpc>
              <a:spcBef>
                <a:spcPts val="1000"/>
              </a:spcBef>
              <a:spcAft>
                <a:spcPts val="0"/>
              </a:spcAft>
              <a:buClr>
                <a:schemeClr val="accent1"/>
              </a:buClr>
              <a:buSzPts val="2400"/>
              <a:buNone/>
            </a:pPr>
            <a:r>
              <a:rPr lang="en-US">
                <a:solidFill>
                  <a:schemeClr val="accent1"/>
                </a:solidFill>
              </a:rPr>
              <a:t>	  Example:   X + e</a:t>
            </a:r>
            <a:r>
              <a:rPr baseline="30000" lang="en-US">
                <a:solidFill>
                  <a:schemeClr val="accent1"/>
                </a:solidFill>
              </a:rPr>
              <a:t>-</a:t>
            </a:r>
            <a:r>
              <a:rPr lang="en-US">
                <a:solidFill>
                  <a:schemeClr val="accent1"/>
                </a:solidFill>
              </a:rPr>
              <a:t> 🡪 X</a:t>
            </a:r>
            <a:r>
              <a:rPr baseline="30000" lang="en-US">
                <a:solidFill>
                  <a:schemeClr val="accent1"/>
                </a:solidFill>
              </a:rPr>
              <a:t>-</a:t>
            </a:r>
            <a:r>
              <a:rPr lang="en-US">
                <a:solidFill>
                  <a:schemeClr val="accent1"/>
                </a:solidFill>
              </a:rPr>
              <a:t>     or    X</a:t>
            </a:r>
            <a:r>
              <a:rPr baseline="30000" lang="en-US">
                <a:solidFill>
                  <a:schemeClr val="accent1"/>
                </a:solidFill>
              </a:rPr>
              <a:t>+</a:t>
            </a:r>
            <a:r>
              <a:rPr lang="en-US">
                <a:solidFill>
                  <a:schemeClr val="accent1"/>
                </a:solidFill>
              </a:rPr>
              <a:t> + e</a:t>
            </a:r>
            <a:r>
              <a:rPr baseline="30000" lang="en-US">
                <a:solidFill>
                  <a:schemeClr val="accent1"/>
                </a:solidFill>
              </a:rPr>
              <a:t>-</a:t>
            </a:r>
            <a:r>
              <a:rPr lang="en-US">
                <a:solidFill>
                  <a:schemeClr val="accent1"/>
                </a:solidFill>
              </a:rPr>
              <a:t> 🡪 X</a:t>
            </a:r>
            <a:endParaRPr baseline="30000">
              <a:solidFill>
                <a:schemeClr val="accent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g2574f786590_0_1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Electronegativity</a:t>
            </a:r>
            <a:endParaRPr/>
          </a:p>
        </p:txBody>
      </p:sp>
      <p:sp>
        <p:nvSpPr>
          <p:cNvPr id="836" name="Google Shape;836;g2574f786590_0_122"/>
          <p:cNvSpPr txBox="1"/>
          <p:nvPr>
            <p:ph idx="1" type="body"/>
          </p:nvPr>
        </p:nvSpPr>
        <p:spPr>
          <a:xfrm>
            <a:off x="838200" y="1429785"/>
            <a:ext cx="10515600" cy="4351200"/>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lang="en-US"/>
              <a:t>Fluorine has the highest electronegativity, and one of the highest IE so the trends increase across a period and decrease down a group. BUT THAT IS JUST A MEMORIZATION TOOL! If you are asked to explain you must recite the reasons using nuclear charge and shielding/energy levels.</a:t>
            </a:r>
            <a:endParaRPr/>
          </a:p>
        </p:txBody>
      </p:sp>
      <p:pic>
        <p:nvPicPr>
          <p:cNvPr descr="ptable.png" id="837" name="Google Shape;837;g2574f786590_0_122"/>
          <p:cNvPicPr preferRelativeResize="0"/>
          <p:nvPr/>
        </p:nvPicPr>
        <p:blipFill rotWithShape="1">
          <a:blip r:embed="rId3">
            <a:alphaModFix/>
          </a:blip>
          <a:srcRect b="0" l="-7195" r="-7207" t="0"/>
          <a:stretch/>
        </p:blipFill>
        <p:spPr>
          <a:xfrm>
            <a:off x="2351690" y="3023363"/>
            <a:ext cx="6855371" cy="3226716"/>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g2574f786590_0_1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D050"/>
              </a:buClr>
              <a:buSzPts val="4400"/>
              <a:buFont typeface="Calibri"/>
              <a:buNone/>
            </a:pPr>
            <a:r>
              <a:rPr lang="en-US">
                <a:solidFill>
                  <a:srgbClr val="92D050"/>
                </a:solidFill>
              </a:rPr>
              <a:t>Electronegativity</a:t>
            </a:r>
            <a:endParaRPr>
              <a:solidFill>
                <a:srgbClr val="92D050"/>
              </a:solidFill>
            </a:endParaRPr>
          </a:p>
        </p:txBody>
      </p:sp>
      <p:sp>
        <p:nvSpPr>
          <p:cNvPr id="843" name="Google Shape;843;g2574f786590_0_128"/>
          <p:cNvSpPr txBox="1"/>
          <p:nvPr>
            <p:ph idx="1" type="body"/>
          </p:nvPr>
        </p:nvSpPr>
        <p:spPr>
          <a:xfrm>
            <a:off x="520262" y="1600202"/>
            <a:ext cx="11508900" cy="3854700"/>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000"/>
              <a:buNone/>
            </a:pPr>
            <a:r>
              <a:t/>
            </a:r>
            <a:endParaRPr sz="2000">
              <a:solidFill>
                <a:srgbClr val="FFFF00"/>
              </a:solidFill>
            </a:endParaRPr>
          </a:p>
          <a:p>
            <a:pPr indent="0" lvl="0" marL="36576" rtl="0" algn="l">
              <a:lnSpc>
                <a:spcPct val="90000"/>
              </a:lnSpc>
              <a:spcBef>
                <a:spcPts val="1000"/>
              </a:spcBef>
              <a:spcAft>
                <a:spcPts val="0"/>
              </a:spcAft>
              <a:buClr>
                <a:srgbClr val="FF0000"/>
              </a:buClr>
              <a:buSzPts val="2000"/>
              <a:buNone/>
            </a:pPr>
            <a:r>
              <a:rPr lang="en-US" sz="2000">
                <a:solidFill>
                  <a:srgbClr val="FF0000"/>
                </a:solidFill>
              </a:rPr>
              <a:t>	0	      .4</a:t>
            </a:r>
            <a:r>
              <a:rPr lang="en-US" sz="2000">
                <a:solidFill>
                  <a:srgbClr val="FFFF00"/>
                </a:solidFill>
              </a:rPr>
              <a:t>	</a:t>
            </a:r>
            <a:r>
              <a:rPr lang="en-US" sz="2000">
                <a:solidFill>
                  <a:srgbClr val="00B0F0"/>
                </a:solidFill>
              </a:rPr>
              <a:t>                 </a:t>
            </a:r>
            <a:r>
              <a:rPr lang="en-US" sz="2000">
                <a:solidFill>
                  <a:srgbClr val="00B050"/>
                </a:solidFill>
              </a:rPr>
              <a:t>.5	       1.7</a:t>
            </a:r>
            <a:r>
              <a:rPr lang="en-US" sz="2000">
                <a:solidFill>
                  <a:srgbClr val="00B0F0"/>
                </a:solidFill>
              </a:rPr>
              <a:t>				1.8                       4</a:t>
            </a:r>
            <a:endParaRPr/>
          </a:p>
          <a:p>
            <a:pPr indent="0" lvl="0" marL="36576" rtl="0" algn="l">
              <a:lnSpc>
                <a:spcPct val="90000"/>
              </a:lnSpc>
              <a:spcBef>
                <a:spcPts val="1000"/>
              </a:spcBef>
              <a:spcAft>
                <a:spcPts val="0"/>
              </a:spcAft>
              <a:buClr>
                <a:schemeClr val="dk1"/>
              </a:buClr>
              <a:buSzPts val="2000"/>
              <a:buNone/>
            </a:pPr>
            <a:r>
              <a:t/>
            </a:r>
            <a:endParaRPr sz="2000">
              <a:solidFill>
                <a:srgbClr val="FF0000"/>
              </a:solidFill>
            </a:endParaRPr>
          </a:p>
          <a:p>
            <a:pPr indent="0" lvl="0" marL="36576" rtl="0" algn="l">
              <a:lnSpc>
                <a:spcPct val="90000"/>
              </a:lnSpc>
              <a:spcBef>
                <a:spcPts val="1000"/>
              </a:spcBef>
              <a:spcAft>
                <a:spcPts val="0"/>
              </a:spcAft>
              <a:buClr>
                <a:srgbClr val="FF0000"/>
              </a:buClr>
              <a:buSzPts val="2000"/>
              <a:buNone/>
            </a:pPr>
            <a:r>
              <a:rPr lang="en-US" sz="2000">
                <a:solidFill>
                  <a:srgbClr val="FF0000"/>
                </a:solidFill>
              </a:rPr>
              <a:t>Non-Polar Covalent </a:t>
            </a:r>
            <a:r>
              <a:rPr lang="en-US" sz="2000">
                <a:solidFill>
                  <a:srgbClr val="FFFF00"/>
                </a:solidFill>
              </a:rPr>
              <a:t>		</a:t>
            </a:r>
            <a:r>
              <a:rPr lang="en-US" sz="2000">
                <a:solidFill>
                  <a:srgbClr val="00B050"/>
                </a:solidFill>
              </a:rPr>
              <a:t>Polar Covalent</a:t>
            </a:r>
            <a:r>
              <a:rPr lang="en-US" sz="2000">
                <a:solidFill>
                  <a:srgbClr val="FFFF00"/>
                </a:solidFill>
              </a:rPr>
              <a:t>					</a:t>
            </a:r>
            <a:r>
              <a:rPr lang="en-US" sz="2000">
                <a:solidFill>
                  <a:srgbClr val="00B0F0"/>
                </a:solidFill>
              </a:rPr>
              <a:t>Ionic </a:t>
            </a:r>
            <a:endParaRPr/>
          </a:p>
          <a:p>
            <a:pPr indent="0" lvl="0" marL="36576" rtl="0" algn="l">
              <a:lnSpc>
                <a:spcPct val="90000"/>
              </a:lnSpc>
              <a:spcBef>
                <a:spcPts val="1000"/>
              </a:spcBef>
              <a:spcAft>
                <a:spcPts val="0"/>
              </a:spcAft>
              <a:buClr>
                <a:schemeClr val="dk1"/>
              </a:buClr>
              <a:buSzPts val="2000"/>
              <a:buNone/>
            </a:pPr>
            <a:r>
              <a:rPr lang="en-US" sz="2000"/>
              <a:t>(shares e- equally 		(shares e- unequally			(transfers e- from </a:t>
            </a:r>
            <a:endParaRPr/>
          </a:p>
          <a:p>
            <a:pPr indent="0" lvl="0" marL="36576" rtl="0" algn="l">
              <a:lnSpc>
                <a:spcPct val="90000"/>
              </a:lnSpc>
              <a:spcBef>
                <a:spcPts val="1000"/>
              </a:spcBef>
              <a:spcAft>
                <a:spcPts val="0"/>
              </a:spcAft>
              <a:buClr>
                <a:schemeClr val="dk1"/>
              </a:buClr>
              <a:buSzPts val="2000"/>
              <a:buNone/>
            </a:pPr>
            <a:r>
              <a:rPr lang="en-US" sz="2000"/>
              <a:t>due to similar EN 		due to a small difference		               metal to nonmetal due to</a:t>
            </a:r>
            <a:endParaRPr/>
          </a:p>
          <a:p>
            <a:pPr indent="0" lvl="0" marL="36576" rtl="0" algn="l">
              <a:lnSpc>
                <a:spcPct val="90000"/>
              </a:lnSpc>
              <a:spcBef>
                <a:spcPts val="1000"/>
              </a:spcBef>
              <a:spcAft>
                <a:spcPts val="0"/>
              </a:spcAft>
              <a:buClr>
                <a:schemeClr val="dk1"/>
              </a:buClr>
              <a:buSzPts val="2000"/>
              <a:buNone/>
            </a:pPr>
            <a:r>
              <a:rPr lang="en-US" sz="2000"/>
              <a:t>values)				in EN values)				great EN differences,</a:t>
            </a:r>
            <a:endParaRPr sz="2000"/>
          </a:p>
        </p:txBody>
      </p:sp>
      <p:cxnSp>
        <p:nvCxnSpPr>
          <p:cNvPr id="844" name="Google Shape;844;g2574f786590_0_128"/>
          <p:cNvCxnSpPr/>
          <p:nvPr/>
        </p:nvCxnSpPr>
        <p:spPr>
          <a:xfrm flipH="1" rot="10800000">
            <a:off x="520262" y="1844598"/>
            <a:ext cx="11508900" cy="31500"/>
          </a:xfrm>
          <a:prstGeom prst="straightConnector1">
            <a:avLst/>
          </a:prstGeom>
          <a:noFill/>
          <a:ln cap="flat" cmpd="sng" w="44450">
            <a:solidFill>
              <a:schemeClr val="dk1"/>
            </a:solidFill>
            <a:prstDash val="solid"/>
            <a:miter lim="800000"/>
            <a:headEnd len="med" w="med" type="stealth"/>
            <a:tailEnd len="med" w="med" type="stealth"/>
          </a:ln>
        </p:spPr>
      </p:cxn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g2574f786590_0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lang="en-US" sz="2800"/>
              <a:t>Using the Regents reference tables determine the electronegativity differences required to make a compound polar, nonpolar, or ionic.</a:t>
            </a:r>
            <a:endParaRPr/>
          </a:p>
        </p:txBody>
      </p:sp>
      <p:sp>
        <p:nvSpPr>
          <p:cNvPr id="850" name="Google Shape;850;g2574f786590_0_134"/>
          <p:cNvSpPr txBox="1"/>
          <p:nvPr>
            <p:ph idx="1" type="body"/>
          </p:nvPr>
        </p:nvSpPr>
        <p:spPr>
          <a:xfrm>
            <a:off x="2217683" y="1847193"/>
            <a:ext cx="3657600" cy="4648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Clr>
                <a:srgbClr val="FF0000"/>
              </a:buClr>
              <a:buSzPts val="2400"/>
              <a:buNone/>
            </a:pPr>
            <a:r>
              <a:rPr lang="en-US">
                <a:solidFill>
                  <a:srgbClr val="FF0000"/>
                </a:solidFill>
              </a:rPr>
              <a:t>Examples:</a:t>
            </a:r>
            <a:endParaRPr/>
          </a:p>
          <a:p>
            <a:pPr indent="0" lvl="0" marL="0" rtl="0" algn="l">
              <a:lnSpc>
                <a:spcPct val="110000"/>
              </a:lnSpc>
              <a:spcBef>
                <a:spcPts val="0"/>
              </a:spcBef>
              <a:spcAft>
                <a:spcPts val="0"/>
              </a:spcAft>
              <a:buClr>
                <a:schemeClr val="dk1"/>
              </a:buClr>
              <a:buSzPts val="2400"/>
              <a:buNone/>
            </a:pPr>
            <a:r>
              <a:rPr lang="en-US"/>
              <a:t>H</a:t>
            </a:r>
            <a:r>
              <a:rPr baseline="-25000" lang="en-US"/>
              <a:t>2</a:t>
            </a:r>
            <a:r>
              <a:rPr lang="en-US"/>
              <a:t> has nonpolar bonds</a:t>
            </a:r>
            <a:endParaRPr/>
          </a:p>
          <a:p>
            <a:pPr indent="0" lvl="0" marL="0" rtl="0" algn="l">
              <a:lnSpc>
                <a:spcPct val="110000"/>
              </a:lnSpc>
              <a:spcBef>
                <a:spcPts val="0"/>
              </a:spcBef>
              <a:spcAft>
                <a:spcPts val="0"/>
              </a:spcAft>
              <a:buClr>
                <a:schemeClr val="dk1"/>
              </a:buClr>
              <a:buSzPts val="2400"/>
              <a:buNone/>
            </a:pPr>
            <a:r>
              <a:rPr lang="en-US"/>
              <a:t>CH</a:t>
            </a:r>
            <a:r>
              <a:rPr baseline="-25000" lang="en-US"/>
              <a:t>4</a:t>
            </a:r>
            <a:r>
              <a:rPr lang="en-US"/>
              <a:t> has nonpolar bonds</a:t>
            </a:r>
            <a:endParaRPr/>
          </a:p>
          <a:p>
            <a:pPr indent="0" lvl="0" marL="0" rtl="0" algn="l">
              <a:lnSpc>
                <a:spcPct val="110000"/>
              </a:lnSpc>
              <a:spcBef>
                <a:spcPts val="0"/>
              </a:spcBef>
              <a:spcAft>
                <a:spcPts val="0"/>
              </a:spcAft>
              <a:buClr>
                <a:schemeClr val="dk1"/>
              </a:buClr>
              <a:buSzPts val="2400"/>
              <a:buNone/>
            </a:pPr>
            <a:r>
              <a:rPr lang="en-US"/>
              <a:t>HCN has nonpolar bonds</a:t>
            </a:r>
            <a:endParaRPr/>
          </a:p>
          <a:p>
            <a:pPr indent="0" lvl="0" marL="0" rtl="0" algn="l">
              <a:lnSpc>
                <a:spcPct val="110000"/>
              </a:lnSpc>
              <a:spcBef>
                <a:spcPts val="0"/>
              </a:spcBef>
              <a:spcAft>
                <a:spcPts val="0"/>
              </a:spcAft>
              <a:buClr>
                <a:schemeClr val="dk1"/>
              </a:buClr>
              <a:buSzPts val="2400"/>
              <a:buNone/>
            </a:pPr>
            <a:r>
              <a:rPr lang="en-US"/>
              <a:t>CO</a:t>
            </a:r>
            <a:r>
              <a:rPr baseline="-25000" lang="en-US"/>
              <a:t>2</a:t>
            </a:r>
            <a:r>
              <a:rPr lang="en-US"/>
              <a:t> has polar bonds</a:t>
            </a:r>
            <a:endParaRPr/>
          </a:p>
          <a:p>
            <a:pPr indent="0" lvl="0" marL="0" rtl="0" algn="l">
              <a:lnSpc>
                <a:spcPct val="110000"/>
              </a:lnSpc>
              <a:spcBef>
                <a:spcPts val="0"/>
              </a:spcBef>
              <a:spcAft>
                <a:spcPts val="0"/>
              </a:spcAft>
              <a:buClr>
                <a:schemeClr val="dk1"/>
              </a:buClr>
              <a:buSzPts val="2400"/>
              <a:buNone/>
            </a:pPr>
            <a:r>
              <a:rPr lang="en-US"/>
              <a:t>CCl</a:t>
            </a:r>
            <a:r>
              <a:rPr baseline="-25000" lang="en-US"/>
              <a:t>4</a:t>
            </a:r>
            <a:r>
              <a:rPr lang="en-US"/>
              <a:t> has polar bonds</a:t>
            </a:r>
            <a:endParaRPr/>
          </a:p>
          <a:p>
            <a:pPr indent="0" lvl="0" marL="0" rtl="0" algn="l">
              <a:lnSpc>
                <a:spcPct val="110000"/>
              </a:lnSpc>
              <a:spcBef>
                <a:spcPts val="0"/>
              </a:spcBef>
              <a:spcAft>
                <a:spcPts val="0"/>
              </a:spcAft>
              <a:buClr>
                <a:schemeClr val="dk1"/>
              </a:buClr>
              <a:buSzPts val="2400"/>
              <a:buNone/>
            </a:pPr>
            <a:r>
              <a:rPr lang="en-US"/>
              <a:t>HF has polar bonds</a:t>
            </a:r>
            <a:endParaRPr/>
          </a:p>
          <a:p>
            <a:pPr indent="0" lvl="0" marL="0" rtl="0" algn="l">
              <a:lnSpc>
                <a:spcPct val="110000"/>
              </a:lnSpc>
              <a:spcBef>
                <a:spcPts val="0"/>
              </a:spcBef>
              <a:spcAft>
                <a:spcPts val="0"/>
              </a:spcAft>
              <a:buClr>
                <a:schemeClr val="dk1"/>
              </a:buClr>
              <a:buSzPts val="2400"/>
              <a:buNone/>
            </a:pPr>
            <a:r>
              <a:rPr lang="en-US"/>
              <a:t>NaI has ionic bonds</a:t>
            </a:r>
            <a:endParaRPr/>
          </a:p>
          <a:p>
            <a:pPr indent="0" lvl="0" marL="0" rtl="0" algn="l">
              <a:lnSpc>
                <a:spcPct val="110000"/>
              </a:lnSpc>
              <a:spcBef>
                <a:spcPts val="0"/>
              </a:spcBef>
              <a:spcAft>
                <a:spcPts val="0"/>
              </a:spcAft>
              <a:buClr>
                <a:schemeClr val="dk1"/>
              </a:buClr>
              <a:buSzPts val="2400"/>
              <a:buNone/>
            </a:pPr>
            <a:r>
              <a:rPr lang="en-US"/>
              <a:t>KF has ionic bonds</a:t>
            </a:r>
            <a:endParaRPr/>
          </a:p>
          <a:p>
            <a:pPr indent="0" lvl="0" marL="0" rtl="0" algn="l">
              <a:lnSpc>
                <a:spcPct val="90000"/>
              </a:lnSpc>
              <a:spcBef>
                <a:spcPts val="0"/>
              </a:spcBef>
              <a:spcAft>
                <a:spcPts val="0"/>
              </a:spcAft>
              <a:buClr>
                <a:schemeClr val="dk1"/>
              </a:buClr>
              <a:buSzPts val="2400"/>
              <a:buNone/>
            </a:pPr>
            <a:r>
              <a:t/>
            </a:r>
            <a:endParaRPr/>
          </a:p>
          <a:p>
            <a:pPr indent="0" lvl="0" marL="0" rtl="0" algn="l">
              <a:lnSpc>
                <a:spcPct val="90000"/>
              </a:lnSpc>
              <a:spcBef>
                <a:spcPts val="0"/>
              </a:spcBef>
              <a:spcAft>
                <a:spcPts val="0"/>
              </a:spcAft>
              <a:buClr>
                <a:schemeClr val="dk1"/>
              </a:buClr>
              <a:buSzPts val="2400"/>
              <a:buNone/>
            </a:pPr>
            <a:r>
              <a:t/>
            </a:r>
            <a:endParaRPr/>
          </a:p>
          <a:p>
            <a:pPr indent="0" lvl="0" marL="0" rtl="0" algn="l">
              <a:lnSpc>
                <a:spcPct val="90000"/>
              </a:lnSpc>
              <a:spcBef>
                <a:spcPts val="0"/>
              </a:spcBef>
              <a:spcAft>
                <a:spcPts val="0"/>
              </a:spcAft>
              <a:buClr>
                <a:schemeClr val="dk1"/>
              </a:buClr>
              <a:buSzPts val="2400"/>
              <a:buNone/>
            </a:pPr>
            <a:r>
              <a:t/>
            </a:r>
            <a:endParaRPr/>
          </a:p>
          <a:p>
            <a:pPr indent="0" lvl="0" marL="0" rtl="0" algn="l">
              <a:lnSpc>
                <a:spcPct val="90000"/>
              </a:lnSpc>
              <a:spcBef>
                <a:spcPts val="0"/>
              </a:spcBef>
              <a:spcAft>
                <a:spcPts val="0"/>
              </a:spcAft>
              <a:buClr>
                <a:schemeClr val="dk1"/>
              </a:buClr>
              <a:buSzPts val="2400"/>
              <a:buNone/>
            </a:pPr>
            <a:r>
              <a:t/>
            </a:r>
            <a:endParaRPr/>
          </a:p>
        </p:txBody>
      </p:sp>
      <p:sp>
        <p:nvSpPr>
          <p:cNvPr id="851" name="Google Shape;851;g2574f786590_0_134"/>
          <p:cNvSpPr txBox="1"/>
          <p:nvPr/>
        </p:nvSpPr>
        <p:spPr>
          <a:xfrm>
            <a:off x="5875283" y="1847193"/>
            <a:ext cx="21336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Differences:</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0.0</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0.4</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0.4</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0.8</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0.6</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1.8</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1.8</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3.2</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Image result for polarity of compounds" id="852" name="Google Shape;852;g2574f786590_0_134"/>
          <p:cNvPicPr preferRelativeResize="0"/>
          <p:nvPr/>
        </p:nvPicPr>
        <p:blipFill rotWithShape="1">
          <a:blip r:embed="rId3">
            <a:alphaModFix/>
          </a:blip>
          <a:srcRect b="0" l="0" r="0" t="0"/>
          <a:stretch/>
        </p:blipFill>
        <p:spPr>
          <a:xfrm>
            <a:off x="6942083" y="2511730"/>
            <a:ext cx="3707588" cy="312111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g2574f786590_0_1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Octet Rule</a:t>
            </a:r>
            <a:endParaRPr/>
          </a:p>
        </p:txBody>
      </p:sp>
      <p:sp>
        <p:nvSpPr>
          <p:cNvPr id="858" name="Google Shape;858;g2574f786590_0_141"/>
          <p:cNvSpPr txBox="1"/>
          <p:nvPr>
            <p:ph idx="1" type="body"/>
          </p:nvPr>
        </p:nvSpPr>
        <p:spPr>
          <a:xfrm>
            <a:off x="1752600" y="1600201"/>
            <a:ext cx="8915400" cy="4526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None/>
            </a:pPr>
            <a:r>
              <a:rPr lang="en-US"/>
              <a:t>Atoms bond with other atoms by sharing or transferring electrons in order to achieve a </a:t>
            </a:r>
            <a:r>
              <a:rPr lang="en-US">
                <a:solidFill>
                  <a:srgbClr val="FF0000"/>
                </a:solidFill>
              </a:rPr>
              <a:t>stable octet </a:t>
            </a:r>
            <a:r>
              <a:rPr lang="en-US"/>
              <a:t>(8 valence electrons).</a:t>
            </a:r>
            <a:endParaRPr/>
          </a:p>
          <a:p>
            <a:pPr indent="-2286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None/>
            </a:pPr>
            <a:r>
              <a:rPr lang="en-US"/>
              <a:t>When bonds are formed energy is ___________.</a:t>
            </a:r>
            <a:endParaRPr/>
          </a:p>
          <a:p>
            <a:pPr indent="-2286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None/>
            </a:pPr>
            <a:r>
              <a:rPr lang="en-US"/>
              <a:t>When bonds are broken energy is ___________.</a:t>
            </a:r>
            <a:endParaRPr/>
          </a:p>
        </p:txBody>
      </p:sp>
      <p:sp>
        <p:nvSpPr>
          <p:cNvPr id="859" name="Google Shape;859;g2574f786590_0_141"/>
          <p:cNvSpPr txBox="1"/>
          <p:nvPr/>
        </p:nvSpPr>
        <p:spPr>
          <a:xfrm>
            <a:off x="6210300" y="2694931"/>
            <a:ext cx="2209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released</a:t>
            </a:r>
            <a:endParaRPr/>
          </a:p>
        </p:txBody>
      </p:sp>
      <p:sp>
        <p:nvSpPr>
          <p:cNvPr id="860" name="Google Shape;860;g2574f786590_0_141"/>
          <p:cNvSpPr txBox="1"/>
          <p:nvPr/>
        </p:nvSpPr>
        <p:spPr>
          <a:xfrm>
            <a:off x="6210300" y="3632349"/>
            <a:ext cx="198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absorbed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xEl>
                                              <p:pRg end="0" st="0"/>
                                            </p:txEl>
                                          </p:spTgt>
                                        </p:tgtEl>
                                        <p:attrNameLst>
                                          <p:attrName>style.visibility</p:attrName>
                                        </p:attrNameLst>
                                      </p:cBhvr>
                                      <p:to>
                                        <p:strVal val="visible"/>
                                      </p:to>
                                    </p:set>
                                    <p:animEffect filter="fade" transition="in">
                                      <p:cBhvr>
                                        <p:cTn dur="500"/>
                                        <p:tgtEl>
                                          <p:spTgt spid="8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xEl>
                                              <p:pRg end="0" st="0"/>
                                            </p:txEl>
                                          </p:spTgt>
                                        </p:tgtEl>
                                        <p:attrNameLst>
                                          <p:attrName>style.visibility</p:attrName>
                                        </p:attrNameLst>
                                      </p:cBhvr>
                                      <p:to>
                                        <p:strVal val="visible"/>
                                      </p:to>
                                    </p:set>
                                    <p:animEffect filter="fade" transition="in">
                                      <p:cBhvr>
                                        <p:cTn dur="500"/>
                                        <p:tgtEl>
                                          <p:spTgt spid="86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g2574f786590_0_1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Ionic Bonds</a:t>
            </a:r>
            <a:endParaRPr/>
          </a:p>
        </p:txBody>
      </p:sp>
      <p:sp>
        <p:nvSpPr>
          <p:cNvPr id="866" name="Google Shape;866;g2574f786590_0_14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Transfer e-</a:t>
            </a:r>
            <a:endParaRPr/>
          </a:p>
          <a:p>
            <a:pPr indent="-228600" lvl="0" marL="228600" rtl="0" algn="l">
              <a:lnSpc>
                <a:spcPct val="90000"/>
              </a:lnSpc>
              <a:spcBef>
                <a:spcPts val="1000"/>
              </a:spcBef>
              <a:spcAft>
                <a:spcPts val="0"/>
              </a:spcAft>
              <a:buClr>
                <a:schemeClr val="dk1"/>
              </a:buClr>
              <a:buSzPts val="2400"/>
              <a:buChar char="•"/>
            </a:pPr>
            <a:r>
              <a:rPr lang="en-US"/>
              <a:t>Metals and</a:t>
            </a:r>
            <a:endParaRPr/>
          </a:p>
          <a:p>
            <a:pPr indent="-228600" lvl="0" marL="228600" rtl="0" algn="l">
              <a:lnSpc>
                <a:spcPct val="90000"/>
              </a:lnSpc>
              <a:spcBef>
                <a:spcPts val="1000"/>
              </a:spcBef>
              <a:spcAft>
                <a:spcPts val="0"/>
              </a:spcAft>
              <a:buClr>
                <a:schemeClr val="dk1"/>
              </a:buClr>
              <a:buSzPts val="2400"/>
              <a:buNone/>
            </a:pPr>
            <a:r>
              <a:rPr lang="en-US"/>
              <a:t>    nonmetals</a:t>
            </a:r>
            <a:endParaRPr/>
          </a:p>
          <a:p>
            <a:pPr indent="-228600" lvl="0" marL="228600" rtl="0" algn="l">
              <a:lnSpc>
                <a:spcPct val="90000"/>
              </a:lnSpc>
              <a:spcBef>
                <a:spcPts val="1000"/>
              </a:spcBef>
              <a:spcAft>
                <a:spcPts val="0"/>
              </a:spcAft>
              <a:buClr>
                <a:schemeClr val="dk1"/>
              </a:buClr>
              <a:buSzPts val="2400"/>
              <a:buChar char="•"/>
            </a:pPr>
            <a:r>
              <a:rPr lang="en-US"/>
              <a:t>High mp and bp</a:t>
            </a:r>
            <a:endParaRPr/>
          </a:p>
          <a:p>
            <a:pPr indent="-228600" lvl="0" marL="228600" rtl="0" algn="l">
              <a:lnSpc>
                <a:spcPct val="90000"/>
              </a:lnSpc>
              <a:spcBef>
                <a:spcPts val="1000"/>
              </a:spcBef>
              <a:spcAft>
                <a:spcPts val="0"/>
              </a:spcAft>
              <a:buClr>
                <a:schemeClr val="dk1"/>
              </a:buClr>
              <a:buSzPts val="2400"/>
              <a:buChar char="•"/>
            </a:pPr>
            <a:r>
              <a:rPr lang="en-US"/>
              <a:t>Soluble</a:t>
            </a:r>
            <a:endParaRPr/>
          </a:p>
          <a:p>
            <a:pPr indent="-228600" lvl="0" marL="228600" rtl="0" algn="l">
              <a:lnSpc>
                <a:spcPct val="90000"/>
              </a:lnSpc>
              <a:spcBef>
                <a:spcPts val="1000"/>
              </a:spcBef>
              <a:spcAft>
                <a:spcPts val="0"/>
              </a:spcAft>
              <a:buClr>
                <a:schemeClr val="dk1"/>
              </a:buClr>
              <a:buSzPts val="2400"/>
              <a:buChar char="•"/>
            </a:pPr>
            <a:r>
              <a:rPr lang="en-US"/>
              <a:t>Conduct as liquid</a:t>
            </a:r>
            <a:endParaRPr/>
          </a:p>
          <a:p>
            <a:pPr indent="-228600" lvl="0" marL="228600" rtl="0" algn="l">
              <a:lnSpc>
                <a:spcPct val="90000"/>
              </a:lnSpc>
              <a:spcBef>
                <a:spcPts val="1000"/>
              </a:spcBef>
              <a:spcAft>
                <a:spcPts val="0"/>
              </a:spcAft>
              <a:buClr>
                <a:schemeClr val="dk1"/>
              </a:buClr>
              <a:buSzPts val="2400"/>
              <a:buChar char="•"/>
            </a:pPr>
            <a:r>
              <a:rPr lang="en-US"/>
              <a:t>Mostly solid</a:t>
            </a:r>
            <a:endParaRPr/>
          </a:p>
          <a:p>
            <a:pPr indent="-228600" lvl="0" marL="228600" rtl="0" algn="l">
              <a:lnSpc>
                <a:spcPct val="90000"/>
              </a:lnSpc>
              <a:spcBef>
                <a:spcPts val="1000"/>
              </a:spcBef>
              <a:spcAft>
                <a:spcPts val="0"/>
              </a:spcAft>
              <a:buClr>
                <a:schemeClr val="dk1"/>
              </a:buClr>
              <a:buSzPts val="2400"/>
              <a:buNone/>
            </a:pPr>
            <a:r>
              <a:t/>
            </a:r>
            <a:endParaRPr/>
          </a:p>
        </p:txBody>
      </p:sp>
      <p:pic>
        <p:nvPicPr>
          <p:cNvPr descr="ionic%20bonding.jpg" id="867" name="Google Shape;867;g2574f786590_0_148"/>
          <p:cNvPicPr preferRelativeResize="0"/>
          <p:nvPr>
            <p:ph idx="2" type="body"/>
          </p:nvPr>
        </p:nvPicPr>
        <p:blipFill rotWithShape="1">
          <a:blip r:embed="rId3">
            <a:alphaModFix/>
          </a:blip>
          <a:srcRect b="0" l="0" r="0" t="0"/>
          <a:stretch/>
        </p:blipFill>
        <p:spPr>
          <a:xfrm>
            <a:off x="4966138" y="1529254"/>
            <a:ext cx="5513400" cy="43707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2574f786590_0_154"/>
          <p:cNvSpPr txBox="1"/>
          <p:nvPr>
            <p:ph type="title"/>
          </p:nvPr>
        </p:nvSpPr>
        <p:spPr>
          <a:xfrm>
            <a:off x="2590800" y="304800"/>
            <a:ext cx="74676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en-US" sz="3200"/>
              <a:t>Ionic Bonds have a crystalline structure.</a:t>
            </a:r>
            <a:endParaRPr/>
          </a:p>
        </p:txBody>
      </p:sp>
      <p:pic>
        <p:nvPicPr>
          <p:cNvPr descr="NaCl.png" id="873" name="Google Shape;873;g2574f786590_0_154"/>
          <p:cNvPicPr preferRelativeResize="0"/>
          <p:nvPr>
            <p:ph idx="1" type="body"/>
          </p:nvPr>
        </p:nvPicPr>
        <p:blipFill rotWithShape="1">
          <a:blip r:embed="rId3">
            <a:alphaModFix/>
          </a:blip>
          <a:srcRect b="0" l="0" r="0" t="0"/>
          <a:stretch/>
        </p:blipFill>
        <p:spPr>
          <a:xfrm>
            <a:off x="3657600" y="1752601"/>
            <a:ext cx="4191000" cy="37953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descr="Image result for conductivity of compounds" id="878" name="Google Shape;878;g2574f786590_0_159"/>
          <p:cNvPicPr preferRelativeResize="0"/>
          <p:nvPr>
            <p:ph idx="1" type="body"/>
          </p:nvPr>
        </p:nvPicPr>
        <p:blipFill rotWithShape="1">
          <a:blip r:embed="rId3">
            <a:alphaModFix/>
          </a:blip>
          <a:srcRect b="0" l="0" r="0" t="0"/>
          <a:stretch/>
        </p:blipFill>
        <p:spPr>
          <a:xfrm>
            <a:off x="1796458" y="0"/>
            <a:ext cx="4795800" cy="6394200"/>
          </a:xfrm>
          <a:prstGeom prst="rect">
            <a:avLst/>
          </a:prstGeom>
          <a:noFill/>
          <a:ln>
            <a:noFill/>
          </a:ln>
        </p:spPr>
      </p:pic>
      <p:pic>
        <p:nvPicPr>
          <p:cNvPr descr="Image result for conductivity of compounds" id="879" name="Google Shape;879;g2574f786590_0_159"/>
          <p:cNvPicPr preferRelativeResize="0"/>
          <p:nvPr/>
        </p:nvPicPr>
        <p:blipFill rotWithShape="1">
          <a:blip r:embed="rId4">
            <a:alphaModFix/>
          </a:blip>
          <a:srcRect b="0" l="0" r="0" t="0"/>
          <a:stretch/>
        </p:blipFill>
        <p:spPr>
          <a:xfrm>
            <a:off x="6939147" y="1041990"/>
            <a:ext cx="5039686" cy="3779764"/>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g2574f786590_0_1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Solubility</a:t>
            </a:r>
            <a:endParaRPr/>
          </a:p>
        </p:txBody>
      </p:sp>
      <p:pic>
        <p:nvPicPr>
          <p:cNvPr descr="Image result for conductivity of compounds" id="885" name="Google Shape;885;g2574f786590_0_164"/>
          <p:cNvPicPr preferRelativeResize="0"/>
          <p:nvPr/>
        </p:nvPicPr>
        <p:blipFill rotWithShape="1">
          <a:blip r:embed="rId3">
            <a:alphaModFix/>
          </a:blip>
          <a:srcRect b="0" l="0" r="0" t="0"/>
          <a:stretch/>
        </p:blipFill>
        <p:spPr>
          <a:xfrm>
            <a:off x="2490233" y="1286539"/>
            <a:ext cx="7525636" cy="5017091"/>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g2574f786590_0_1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Metallic Bonds</a:t>
            </a:r>
            <a:endParaRPr/>
          </a:p>
        </p:txBody>
      </p:sp>
      <p:sp>
        <p:nvSpPr>
          <p:cNvPr id="891" name="Google Shape;891;g2574f786590_0_16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Sea of e-</a:t>
            </a:r>
            <a:endParaRPr/>
          </a:p>
          <a:p>
            <a:pPr indent="-228600" lvl="0" marL="228600" rtl="0" algn="l">
              <a:lnSpc>
                <a:spcPct val="90000"/>
              </a:lnSpc>
              <a:spcBef>
                <a:spcPts val="1000"/>
              </a:spcBef>
              <a:spcAft>
                <a:spcPts val="0"/>
              </a:spcAft>
              <a:buClr>
                <a:schemeClr val="dk1"/>
              </a:buClr>
              <a:buSzPts val="2400"/>
              <a:buChar char="•"/>
            </a:pPr>
            <a:r>
              <a:rPr lang="en-US"/>
              <a:t>Metals only</a:t>
            </a:r>
            <a:endParaRPr/>
          </a:p>
          <a:p>
            <a:pPr indent="-228600" lvl="0" marL="228600" rtl="0" algn="l">
              <a:lnSpc>
                <a:spcPct val="90000"/>
              </a:lnSpc>
              <a:spcBef>
                <a:spcPts val="1000"/>
              </a:spcBef>
              <a:spcAft>
                <a:spcPts val="0"/>
              </a:spcAft>
              <a:buClr>
                <a:schemeClr val="dk1"/>
              </a:buClr>
              <a:buSzPts val="2400"/>
              <a:buChar char="•"/>
            </a:pPr>
            <a:r>
              <a:rPr lang="en-US"/>
              <a:t>High mp and bp</a:t>
            </a:r>
            <a:endParaRPr/>
          </a:p>
          <a:p>
            <a:pPr indent="-228600" lvl="0" marL="228600" rtl="0" algn="l">
              <a:lnSpc>
                <a:spcPct val="90000"/>
              </a:lnSpc>
              <a:spcBef>
                <a:spcPts val="1000"/>
              </a:spcBef>
              <a:spcAft>
                <a:spcPts val="0"/>
              </a:spcAft>
              <a:buClr>
                <a:schemeClr val="dk1"/>
              </a:buClr>
              <a:buSzPts val="2400"/>
              <a:buChar char="•"/>
            </a:pPr>
            <a:r>
              <a:rPr lang="en-US"/>
              <a:t>Insoluble</a:t>
            </a:r>
            <a:endParaRPr/>
          </a:p>
          <a:p>
            <a:pPr indent="-228600" lvl="0" marL="228600" rtl="0" algn="l">
              <a:lnSpc>
                <a:spcPct val="90000"/>
              </a:lnSpc>
              <a:spcBef>
                <a:spcPts val="1000"/>
              </a:spcBef>
              <a:spcAft>
                <a:spcPts val="0"/>
              </a:spcAft>
              <a:buClr>
                <a:schemeClr val="dk1"/>
              </a:buClr>
              <a:buSzPts val="2400"/>
              <a:buChar char="•"/>
            </a:pPr>
            <a:r>
              <a:rPr lang="en-US"/>
              <a:t>Conduct always</a:t>
            </a:r>
            <a:endParaRPr/>
          </a:p>
          <a:p>
            <a:pPr indent="-228600" lvl="0" marL="228600" rtl="0" algn="l">
              <a:lnSpc>
                <a:spcPct val="90000"/>
              </a:lnSpc>
              <a:spcBef>
                <a:spcPts val="1000"/>
              </a:spcBef>
              <a:spcAft>
                <a:spcPts val="0"/>
              </a:spcAft>
              <a:buClr>
                <a:schemeClr val="dk1"/>
              </a:buClr>
              <a:buSzPts val="2400"/>
              <a:buChar char="•"/>
            </a:pPr>
            <a:r>
              <a:rPr lang="en-US"/>
              <a:t>All other metallic properties</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Metalbond5.gif" id="892" name="Google Shape;892;g2574f786590_0_169"/>
          <p:cNvPicPr preferRelativeResize="0"/>
          <p:nvPr>
            <p:ph idx="4294967295" type="body"/>
          </p:nvPr>
        </p:nvPicPr>
        <p:blipFill rotWithShape="1">
          <a:blip r:embed="rId3">
            <a:alphaModFix/>
          </a:blip>
          <a:srcRect b="0" l="0" r="0" t="0"/>
          <a:stretch/>
        </p:blipFill>
        <p:spPr>
          <a:xfrm>
            <a:off x="5547454" y="1690688"/>
            <a:ext cx="5806200" cy="381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Quantum Mechanical Model</a:t>
            </a:r>
            <a:endParaRPr/>
          </a:p>
        </p:txBody>
      </p:sp>
      <p:sp>
        <p:nvSpPr>
          <p:cNvPr id="126" name="Google Shape;12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The superscript represents the number of electrons in that sublevel.</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periodic table electron configuration" id="127" name="Google Shape;127;p11"/>
          <p:cNvPicPr preferRelativeResize="0"/>
          <p:nvPr/>
        </p:nvPicPr>
        <p:blipFill rotWithShape="1">
          <a:blip r:embed="rId3">
            <a:alphaModFix/>
          </a:blip>
          <a:srcRect b="0" l="0" r="0" t="0"/>
          <a:stretch/>
        </p:blipFill>
        <p:spPr>
          <a:xfrm>
            <a:off x="2898775" y="2435717"/>
            <a:ext cx="6387115" cy="34745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g2574f786590_0_1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Metallic Bonds</a:t>
            </a:r>
            <a:endParaRPr/>
          </a:p>
        </p:txBody>
      </p:sp>
      <p:pic>
        <p:nvPicPr>
          <p:cNvPr descr="Image result for metallic bonds" id="898" name="Google Shape;898;g2574f786590_0_175"/>
          <p:cNvPicPr preferRelativeResize="0"/>
          <p:nvPr/>
        </p:nvPicPr>
        <p:blipFill rotWithShape="1">
          <a:blip r:embed="rId3">
            <a:alphaModFix/>
          </a:blip>
          <a:srcRect b="0" l="0" r="0" t="0"/>
          <a:stretch/>
        </p:blipFill>
        <p:spPr>
          <a:xfrm>
            <a:off x="176840" y="1690688"/>
            <a:ext cx="4807035" cy="3763649"/>
          </a:xfrm>
          <a:prstGeom prst="rect">
            <a:avLst/>
          </a:prstGeom>
          <a:noFill/>
          <a:ln>
            <a:noFill/>
          </a:ln>
        </p:spPr>
      </p:pic>
      <p:pic>
        <p:nvPicPr>
          <p:cNvPr descr="Image result for metallic bonds malleable" id="899" name="Google Shape;899;g2574f786590_0_175"/>
          <p:cNvPicPr preferRelativeResize="0"/>
          <p:nvPr/>
        </p:nvPicPr>
        <p:blipFill rotWithShape="1">
          <a:blip r:embed="rId4">
            <a:alphaModFix/>
          </a:blip>
          <a:srcRect b="13110" l="7613" r="6549" t="48564"/>
          <a:stretch/>
        </p:blipFill>
        <p:spPr>
          <a:xfrm>
            <a:off x="5306744" y="2122075"/>
            <a:ext cx="6885256" cy="2307292"/>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g2574f786590_0_1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Metallic Bonds</a:t>
            </a:r>
            <a:endParaRPr/>
          </a:p>
        </p:txBody>
      </p:sp>
      <p:pic>
        <p:nvPicPr>
          <p:cNvPr descr="Image result for metallic bonds malleable" id="905" name="Google Shape;905;g2574f786590_0_181"/>
          <p:cNvPicPr preferRelativeResize="0"/>
          <p:nvPr/>
        </p:nvPicPr>
        <p:blipFill rotWithShape="1">
          <a:blip r:embed="rId3">
            <a:alphaModFix/>
          </a:blip>
          <a:srcRect b="0" l="0" r="0" t="0"/>
          <a:stretch/>
        </p:blipFill>
        <p:spPr>
          <a:xfrm>
            <a:off x="2185095" y="1522141"/>
            <a:ext cx="7427255" cy="4456354"/>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g2574f786590_0_1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Covalent Bonds (Molecular)</a:t>
            </a:r>
            <a:endParaRPr/>
          </a:p>
        </p:txBody>
      </p:sp>
      <p:sp>
        <p:nvSpPr>
          <p:cNvPr id="911" name="Google Shape;911;g2574f786590_0_18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Share e-</a:t>
            </a:r>
            <a:endParaRPr/>
          </a:p>
          <a:p>
            <a:pPr indent="-228600" lvl="0" marL="228600" rtl="0" algn="l">
              <a:lnSpc>
                <a:spcPct val="90000"/>
              </a:lnSpc>
              <a:spcBef>
                <a:spcPts val="1000"/>
              </a:spcBef>
              <a:spcAft>
                <a:spcPts val="0"/>
              </a:spcAft>
              <a:buClr>
                <a:schemeClr val="dk1"/>
              </a:buClr>
              <a:buSzPts val="2400"/>
              <a:buChar char="•"/>
            </a:pPr>
            <a:r>
              <a:rPr lang="en-US"/>
              <a:t>Nonmetals only</a:t>
            </a:r>
            <a:endParaRPr/>
          </a:p>
          <a:p>
            <a:pPr indent="-228600" lvl="0" marL="228600" rtl="0" algn="l">
              <a:lnSpc>
                <a:spcPct val="90000"/>
              </a:lnSpc>
              <a:spcBef>
                <a:spcPts val="1000"/>
              </a:spcBef>
              <a:spcAft>
                <a:spcPts val="0"/>
              </a:spcAft>
              <a:buClr>
                <a:schemeClr val="dk1"/>
              </a:buClr>
              <a:buSzPts val="2400"/>
              <a:buChar char="•"/>
            </a:pPr>
            <a:r>
              <a:rPr lang="en-US"/>
              <a:t>Low mp and bp</a:t>
            </a:r>
            <a:endParaRPr/>
          </a:p>
          <a:p>
            <a:pPr indent="-228600" lvl="0" marL="228600" rtl="0" algn="l">
              <a:lnSpc>
                <a:spcPct val="90000"/>
              </a:lnSpc>
              <a:spcBef>
                <a:spcPts val="1000"/>
              </a:spcBef>
              <a:spcAft>
                <a:spcPts val="0"/>
              </a:spcAft>
              <a:buClr>
                <a:schemeClr val="dk1"/>
              </a:buClr>
              <a:buSzPts val="2400"/>
              <a:buChar char="•"/>
            </a:pPr>
            <a:r>
              <a:rPr lang="en-US"/>
              <a:t>Insoluble unless polar</a:t>
            </a:r>
            <a:endParaRPr/>
          </a:p>
          <a:p>
            <a:pPr indent="-228600" lvl="0" marL="228600" rtl="0" algn="l">
              <a:lnSpc>
                <a:spcPct val="90000"/>
              </a:lnSpc>
              <a:spcBef>
                <a:spcPts val="1000"/>
              </a:spcBef>
              <a:spcAft>
                <a:spcPts val="0"/>
              </a:spcAft>
              <a:buClr>
                <a:schemeClr val="dk1"/>
              </a:buClr>
              <a:buSzPts val="2400"/>
              <a:buChar char="•"/>
            </a:pPr>
            <a:r>
              <a:rPr lang="en-US"/>
              <a:t>Never conduct</a:t>
            </a:r>
            <a:endParaRPr/>
          </a:p>
          <a:p>
            <a:pPr indent="-228600" lvl="0" marL="228600" rtl="0" algn="l">
              <a:lnSpc>
                <a:spcPct val="90000"/>
              </a:lnSpc>
              <a:spcBef>
                <a:spcPts val="1000"/>
              </a:spcBef>
              <a:spcAft>
                <a:spcPts val="0"/>
              </a:spcAft>
              <a:buClr>
                <a:schemeClr val="dk1"/>
              </a:buClr>
              <a:buSzPts val="2400"/>
              <a:buChar char="•"/>
            </a:pPr>
            <a:r>
              <a:rPr lang="en-US"/>
              <a:t>Creates molecules</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covalent_bonding.gif" id="912" name="Google Shape;912;g2574f786590_0_186"/>
          <p:cNvPicPr preferRelativeResize="0"/>
          <p:nvPr>
            <p:ph idx="2" type="body"/>
          </p:nvPr>
        </p:nvPicPr>
        <p:blipFill rotWithShape="1">
          <a:blip r:embed="rId3">
            <a:alphaModFix/>
          </a:blip>
          <a:srcRect b="0" l="0" r="0" t="0"/>
          <a:stretch/>
        </p:blipFill>
        <p:spPr>
          <a:xfrm>
            <a:off x="4934607" y="2057399"/>
            <a:ext cx="5352300" cy="36771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g2574f786590_0_192"/>
          <p:cNvSpPr txBox="1"/>
          <p:nvPr>
            <p:ph type="title"/>
          </p:nvPr>
        </p:nvSpPr>
        <p:spPr>
          <a:xfrm>
            <a:off x="1981200" y="274638"/>
            <a:ext cx="83820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Ionic, Metallic,Covalent or both I &amp; C?</a:t>
            </a:r>
            <a:endParaRPr/>
          </a:p>
        </p:txBody>
      </p:sp>
      <p:sp>
        <p:nvSpPr>
          <p:cNvPr id="918" name="Google Shape;918;g2574f786590_0_192"/>
          <p:cNvSpPr txBox="1"/>
          <p:nvPr>
            <p:ph idx="1" type="body"/>
          </p:nvPr>
        </p:nvSpPr>
        <p:spPr>
          <a:xfrm>
            <a:off x="2514600" y="1371600"/>
            <a:ext cx="3349800" cy="46818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en-US" sz="3600"/>
              <a:t>NaCl</a:t>
            </a:r>
            <a:endParaRPr sz="3600"/>
          </a:p>
          <a:p>
            <a:pPr indent="-228600" lvl="0" marL="228600" rtl="0" algn="l">
              <a:lnSpc>
                <a:spcPct val="90000"/>
              </a:lnSpc>
              <a:spcBef>
                <a:spcPts val="1000"/>
              </a:spcBef>
              <a:spcAft>
                <a:spcPts val="0"/>
              </a:spcAft>
              <a:buClr>
                <a:schemeClr val="dk1"/>
              </a:buClr>
              <a:buSzPts val="3600"/>
              <a:buChar char="•"/>
            </a:pPr>
            <a:r>
              <a:rPr lang="en-US" sz="3600"/>
              <a:t>Mg</a:t>
            </a:r>
            <a:endParaRPr/>
          </a:p>
          <a:p>
            <a:pPr indent="-228600" lvl="0" marL="228600" rtl="0" algn="l">
              <a:lnSpc>
                <a:spcPct val="90000"/>
              </a:lnSpc>
              <a:spcBef>
                <a:spcPts val="1000"/>
              </a:spcBef>
              <a:spcAft>
                <a:spcPts val="0"/>
              </a:spcAft>
              <a:buClr>
                <a:schemeClr val="dk1"/>
              </a:buClr>
              <a:buSzPts val="3600"/>
              <a:buChar char="•"/>
            </a:pPr>
            <a:r>
              <a:rPr lang="en-US" sz="3600"/>
              <a:t>H</a:t>
            </a:r>
            <a:r>
              <a:rPr baseline="-25000" lang="en-US" sz="3600"/>
              <a:t>2</a:t>
            </a:r>
            <a:r>
              <a:rPr lang="en-US" sz="3600"/>
              <a:t>S</a:t>
            </a:r>
            <a:endParaRPr/>
          </a:p>
          <a:p>
            <a:pPr indent="-228600" lvl="0" marL="228600" rtl="0" algn="l">
              <a:lnSpc>
                <a:spcPct val="90000"/>
              </a:lnSpc>
              <a:spcBef>
                <a:spcPts val="1000"/>
              </a:spcBef>
              <a:spcAft>
                <a:spcPts val="0"/>
              </a:spcAft>
              <a:buClr>
                <a:schemeClr val="dk1"/>
              </a:buClr>
              <a:buSzPts val="3600"/>
              <a:buChar char="•"/>
            </a:pPr>
            <a:r>
              <a:rPr lang="en-US" sz="3600"/>
              <a:t>MgCl</a:t>
            </a:r>
            <a:r>
              <a:rPr baseline="-25000" lang="en-US" sz="3600"/>
              <a:t>2</a:t>
            </a:r>
            <a:endParaRPr/>
          </a:p>
          <a:p>
            <a:pPr indent="-228600" lvl="0" marL="228600" rtl="0" algn="l">
              <a:lnSpc>
                <a:spcPct val="90000"/>
              </a:lnSpc>
              <a:spcBef>
                <a:spcPts val="1000"/>
              </a:spcBef>
              <a:spcAft>
                <a:spcPts val="0"/>
              </a:spcAft>
              <a:buClr>
                <a:schemeClr val="dk1"/>
              </a:buClr>
              <a:buSzPts val="3600"/>
              <a:buChar char="•"/>
            </a:pPr>
            <a:r>
              <a:rPr lang="en-US" sz="3600"/>
              <a:t>HCl</a:t>
            </a:r>
            <a:endParaRPr sz="3600"/>
          </a:p>
          <a:p>
            <a:pPr indent="-228600" lvl="0" marL="228600" rtl="0" algn="l">
              <a:lnSpc>
                <a:spcPct val="90000"/>
              </a:lnSpc>
              <a:spcBef>
                <a:spcPts val="1000"/>
              </a:spcBef>
              <a:spcAft>
                <a:spcPts val="0"/>
              </a:spcAft>
              <a:buClr>
                <a:schemeClr val="dk1"/>
              </a:buClr>
              <a:buSzPts val="3600"/>
              <a:buChar char="•"/>
            </a:pPr>
            <a:r>
              <a:rPr lang="en-US" sz="3600"/>
              <a:t>CH</a:t>
            </a:r>
            <a:r>
              <a:rPr baseline="-25000" lang="en-US" sz="3600"/>
              <a:t>4</a:t>
            </a:r>
            <a:endParaRPr/>
          </a:p>
          <a:p>
            <a:pPr indent="-228600" lvl="0" marL="228600" rtl="0" algn="l">
              <a:lnSpc>
                <a:spcPct val="90000"/>
              </a:lnSpc>
              <a:spcBef>
                <a:spcPts val="1000"/>
              </a:spcBef>
              <a:spcAft>
                <a:spcPts val="0"/>
              </a:spcAft>
              <a:buClr>
                <a:schemeClr val="dk1"/>
              </a:buClr>
              <a:buSzPts val="3600"/>
              <a:buChar char="•"/>
            </a:pPr>
            <a:r>
              <a:rPr lang="en-US" sz="3600"/>
              <a:t>AlCl</a:t>
            </a:r>
            <a:r>
              <a:rPr baseline="-25000" lang="en-US" sz="3600"/>
              <a:t>3</a:t>
            </a:r>
            <a:endParaRPr/>
          </a:p>
          <a:p>
            <a:pPr indent="-76200" lvl="0" marL="228600" rtl="0" algn="l">
              <a:lnSpc>
                <a:spcPct val="90000"/>
              </a:lnSpc>
              <a:spcBef>
                <a:spcPts val="1000"/>
              </a:spcBef>
              <a:spcAft>
                <a:spcPts val="0"/>
              </a:spcAft>
              <a:buClr>
                <a:schemeClr val="dk1"/>
              </a:buClr>
              <a:buSzPts val="2400"/>
              <a:buNone/>
            </a:pPr>
            <a:r>
              <a:t/>
            </a:r>
            <a:endParaRPr/>
          </a:p>
        </p:txBody>
      </p:sp>
      <p:sp>
        <p:nvSpPr>
          <p:cNvPr id="919" name="Google Shape;919;g2574f786590_0_192"/>
          <p:cNvSpPr txBox="1"/>
          <p:nvPr>
            <p:ph idx="2" type="body"/>
          </p:nvPr>
        </p:nvSpPr>
        <p:spPr>
          <a:xfrm>
            <a:off x="6934200" y="1371600"/>
            <a:ext cx="3429000" cy="4681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NH</a:t>
            </a:r>
            <a:r>
              <a:rPr baseline="-25000" lang="en-US" sz="3600"/>
              <a:t>4</a:t>
            </a:r>
            <a:r>
              <a:rPr lang="en-US" sz="3600"/>
              <a:t>Cl</a:t>
            </a:r>
            <a:endParaRPr/>
          </a:p>
          <a:p>
            <a:pPr indent="-228600" lvl="0" marL="228600" rtl="0" algn="l">
              <a:lnSpc>
                <a:spcPct val="90000"/>
              </a:lnSpc>
              <a:spcBef>
                <a:spcPts val="1000"/>
              </a:spcBef>
              <a:spcAft>
                <a:spcPts val="0"/>
              </a:spcAft>
              <a:buClr>
                <a:schemeClr val="dk1"/>
              </a:buClr>
              <a:buSzPts val="3600"/>
              <a:buChar char="•"/>
            </a:pPr>
            <a:r>
              <a:rPr lang="en-US" sz="3600"/>
              <a:t>PBr</a:t>
            </a:r>
            <a:r>
              <a:rPr baseline="-25000" lang="en-US" sz="3600"/>
              <a:t>3</a:t>
            </a:r>
            <a:endParaRPr/>
          </a:p>
          <a:p>
            <a:pPr indent="-228600" lvl="0" marL="228600" rtl="0" algn="l">
              <a:lnSpc>
                <a:spcPct val="90000"/>
              </a:lnSpc>
              <a:spcBef>
                <a:spcPts val="1000"/>
              </a:spcBef>
              <a:spcAft>
                <a:spcPts val="0"/>
              </a:spcAft>
              <a:buClr>
                <a:schemeClr val="dk1"/>
              </a:buClr>
              <a:buSzPts val="3600"/>
              <a:buChar char="•"/>
            </a:pPr>
            <a:r>
              <a:rPr lang="en-US" sz="3600"/>
              <a:t>CuI</a:t>
            </a:r>
            <a:r>
              <a:rPr baseline="-25000" lang="en-US" sz="3600"/>
              <a:t>2</a:t>
            </a:r>
            <a:endParaRPr/>
          </a:p>
          <a:p>
            <a:pPr indent="-228600" lvl="0" marL="228600" rtl="0" algn="l">
              <a:lnSpc>
                <a:spcPct val="90000"/>
              </a:lnSpc>
              <a:spcBef>
                <a:spcPts val="1000"/>
              </a:spcBef>
              <a:spcAft>
                <a:spcPts val="0"/>
              </a:spcAft>
              <a:buClr>
                <a:schemeClr val="dk1"/>
              </a:buClr>
              <a:buSzPts val="3600"/>
              <a:buChar char="•"/>
            </a:pPr>
            <a:r>
              <a:rPr lang="en-US" sz="3600"/>
              <a:t>SiO</a:t>
            </a:r>
            <a:r>
              <a:rPr baseline="-25000" lang="en-US" sz="3600"/>
              <a:t>2</a:t>
            </a:r>
            <a:endParaRPr/>
          </a:p>
          <a:p>
            <a:pPr indent="-228600" lvl="0" marL="228600" rtl="0" algn="l">
              <a:lnSpc>
                <a:spcPct val="90000"/>
              </a:lnSpc>
              <a:spcBef>
                <a:spcPts val="1000"/>
              </a:spcBef>
              <a:spcAft>
                <a:spcPts val="0"/>
              </a:spcAft>
              <a:buClr>
                <a:schemeClr val="dk1"/>
              </a:buClr>
              <a:buSzPts val="3600"/>
              <a:buChar char="•"/>
            </a:pPr>
            <a:r>
              <a:rPr lang="en-US" sz="3600"/>
              <a:t>Au</a:t>
            </a:r>
            <a:endParaRPr/>
          </a:p>
          <a:p>
            <a:pPr indent="-228600" lvl="0" marL="228600" rtl="0" algn="l">
              <a:lnSpc>
                <a:spcPct val="90000"/>
              </a:lnSpc>
              <a:spcBef>
                <a:spcPts val="1000"/>
              </a:spcBef>
              <a:spcAft>
                <a:spcPts val="0"/>
              </a:spcAft>
              <a:buClr>
                <a:schemeClr val="dk1"/>
              </a:buClr>
              <a:buSzPts val="3600"/>
              <a:buChar char="•"/>
            </a:pPr>
            <a:r>
              <a:rPr lang="en-US" sz="3600"/>
              <a:t>O</a:t>
            </a:r>
            <a:r>
              <a:rPr baseline="-25000" lang="en-US" sz="3600"/>
              <a:t>2</a:t>
            </a:r>
            <a:endParaRPr/>
          </a:p>
          <a:p>
            <a:pPr indent="-228600" lvl="0" marL="228600" rtl="0" algn="l">
              <a:lnSpc>
                <a:spcPct val="90000"/>
              </a:lnSpc>
              <a:spcBef>
                <a:spcPts val="1000"/>
              </a:spcBef>
              <a:spcAft>
                <a:spcPts val="0"/>
              </a:spcAft>
              <a:buClr>
                <a:schemeClr val="dk1"/>
              </a:buClr>
              <a:buSzPts val="3600"/>
              <a:buChar char="•"/>
            </a:pPr>
            <a:r>
              <a:rPr lang="en-US" sz="3600"/>
              <a:t>RbF</a:t>
            </a:r>
            <a:endParaRPr sz="3600"/>
          </a:p>
        </p:txBody>
      </p:sp>
      <p:sp>
        <p:nvSpPr>
          <p:cNvPr id="920" name="Google Shape;920;g2574f786590_0_192"/>
          <p:cNvSpPr txBox="1"/>
          <p:nvPr/>
        </p:nvSpPr>
        <p:spPr>
          <a:xfrm>
            <a:off x="3912325" y="1497875"/>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a:t>
            </a:r>
            <a:endParaRPr/>
          </a:p>
        </p:txBody>
      </p:sp>
      <p:sp>
        <p:nvSpPr>
          <p:cNvPr id="921" name="Google Shape;921;g2574f786590_0_192"/>
          <p:cNvSpPr txBox="1"/>
          <p:nvPr/>
        </p:nvSpPr>
        <p:spPr>
          <a:xfrm>
            <a:off x="3612969" y="2076510"/>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M</a:t>
            </a:r>
            <a:endParaRPr/>
          </a:p>
        </p:txBody>
      </p:sp>
      <p:sp>
        <p:nvSpPr>
          <p:cNvPr id="922" name="Google Shape;922;g2574f786590_0_192"/>
          <p:cNvSpPr txBox="1"/>
          <p:nvPr/>
        </p:nvSpPr>
        <p:spPr>
          <a:xfrm>
            <a:off x="3729445" y="2619345"/>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C</a:t>
            </a:r>
            <a:endParaRPr/>
          </a:p>
        </p:txBody>
      </p:sp>
      <p:sp>
        <p:nvSpPr>
          <p:cNvPr id="923" name="Google Shape;923;g2574f786590_0_192"/>
          <p:cNvSpPr txBox="1"/>
          <p:nvPr/>
        </p:nvSpPr>
        <p:spPr>
          <a:xfrm>
            <a:off x="4139837" y="3309499"/>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a:t>
            </a:r>
            <a:endParaRPr/>
          </a:p>
        </p:txBody>
      </p:sp>
      <p:sp>
        <p:nvSpPr>
          <p:cNvPr id="924" name="Google Shape;924;g2574f786590_0_192"/>
          <p:cNvSpPr txBox="1"/>
          <p:nvPr/>
        </p:nvSpPr>
        <p:spPr>
          <a:xfrm>
            <a:off x="3656076" y="3914745"/>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I/C</a:t>
            </a:r>
            <a:endParaRPr/>
          </a:p>
        </p:txBody>
      </p:sp>
      <p:sp>
        <p:nvSpPr>
          <p:cNvPr id="925" name="Google Shape;925;g2574f786590_0_192"/>
          <p:cNvSpPr txBox="1"/>
          <p:nvPr/>
        </p:nvSpPr>
        <p:spPr>
          <a:xfrm>
            <a:off x="3729445" y="4600545"/>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C</a:t>
            </a:r>
            <a:endParaRPr/>
          </a:p>
        </p:txBody>
      </p:sp>
      <p:sp>
        <p:nvSpPr>
          <p:cNvPr id="926" name="Google Shape;926;g2574f786590_0_192"/>
          <p:cNvSpPr txBox="1"/>
          <p:nvPr/>
        </p:nvSpPr>
        <p:spPr>
          <a:xfrm>
            <a:off x="3907971" y="5200710"/>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a:t>
            </a:r>
            <a:endParaRPr/>
          </a:p>
        </p:txBody>
      </p:sp>
      <p:sp>
        <p:nvSpPr>
          <p:cNvPr id="927" name="Google Shape;927;g2574f786590_0_192"/>
          <p:cNvSpPr txBox="1"/>
          <p:nvPr/>
        </p:nvSpPr>
        <p:spPr>
          <a:xfrm>
            <a:off x="8523514" y="1502229"/>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I/C</a:t>
            </a:r>
            <a:endParaRPr/>
          </a:p>
        </p:txBody>
      </p:sp>
      <p:sp>
        <p:nvSpPr>
          <p:cNvPr id="928" name="Google Shape;928;g2574f786590_0_192"/>
          <p:cNvSpPr txBox="1"/>
          <p:nvPr/>
        </p:nvSpPr>
        <p:spPr>
          <a:xfrm>
            <a:off x="8325394" y="2219235"/>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C</a:t>
            </a:r>
            <a:endParaRPr/>
          </a:p>
        </p:txBody>
      </p:sp>
      <p:sp>
        <p:nvSpPr>
          <p:cNvPr id="929" name="Google Shape;929;g2574f786590_0_192"/>
          <p:cNvSpPr txBox="1"/>
          <p:nvPr/>
        </p:nvSpPr>
        <p:spPr>
          <a:xfrm>
            <a:off x="8256814" y="2909389"/>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a:t>
            </a:r>
            <a:endParaRPr/>
          </a:p>
        </p:txBody>
      </p:sp>
      <p:sp>
        <p:nvSpPr>
          <p:cNvPr id="930" name="Google Shape;930;g2574f786590_0_192"/>
          <p:cNvSpPr txBox="1"/>
          <p:nvPr/>
        </p:nvSpPr>
        <p:spPr>
          <a:xfrm>
            <a:off x="8256814" y="3496250"/>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C</a:t>
            </a:r>
            <a:endParaRPr/>
          </a:p>
        </p:txBody>
      </p:sp>
      <p:sp>
        <p:nvSpPr>
          <p:cNvPr id="931" name="Google Shape;931;g2574f786590_0_192"/>
          <p:cNvSpPr txBox="1"/>
          <p:nvPr/>
        </p:nvSpPr>
        <p:spPr>
          <a:xfrm>
            <a:off x="7990114" y="4114800"/>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M</a:t>
            </a:r>
            <a:endParaRPr/>
          </a:p>
        </p:txBody>
      </p:sp>
      <p:sp>
        <p:nvSpPr>
          <p:cNvPr id="932" name="Google Shape;932;g2574f786590_0_192"/>
          <p:cNvSpPr txBox="1"/>
          <p:nvPr/>
        </p:nvSpPr>
        <p:spPr>
          <a:xfrm>
            <a:off x="7959353" y="4600545"/>
            <a:ext cx="594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C</a:t>
            </a:r>
            <a:endParaRPr/>
          </a:p>
        </p:txBody>
      </p:sp>
      <p:sp>
        <p:nvSpPr>
          <p:cNvPr id="933" name="Google Shape;933;g2574f786590_0_192"/>
          <p:cNvSpPr txBox="1"/>
          <p:nvPr/>
        </p:nvSpPr>
        <p:spPr>
          <a:xfrm>
            <a:off x="8132266" y="5198901"/>
            <a:ext cx="533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alibri"/>
                <a:ea typeface="Calibri"/>
                <a:cs typeface="Calibri"/>
                <a:sym typeface="Calibri"/>
              </a:rPr>
              <a:t>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g2574f786590_0_212"/>
          <p:cNvSpPr txBox="1"/>
          <p:nvPr>
            <p:ph type="title"/>
          </p:nvPr>
        </p:nvSpPr>
        <p:spPr>
          <a:xfrm>
            <a:off x="1981200" y="274638"/>
            <a:ext cx="86868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Covalent Bonding (Molecular Bonding)</a:t>
            </a:r>
            <a:endParaRPr/>
          </a:p>
        </p:txBody>
      </p:sp>
      <p:sp>
        <p:nvSpPr>
          <p:cNvPr id="939" name="Google Shape;939;g2574f786590_0_212"/>
          <p:cNvSpPr txBox="1"/>
          <p:nvPr>
            <p:ph idx="1" type="body"/>
          </p:nvPr>
        </p:nvSpPr>
        <p:spPr>
          <a:xfrm>
            <a:off x="672662" y="1417638"/>
            <a:ext cx="3663000" cy="3612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a:p>
            <a:pPr indent="-76200" lvl="0" marL="22860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If 2 atoms or more form a bond with the same electronegativity  the bonds are nonpolar and they share e- equally.</a:t>
            </a:r>
            <a:endParaRPr/>
          </a:p>
        </p:txBody>
      </p:sp>
      <p:pic>
        <p:nvPicPr>
          <p:cNvPr descr="http://www.m2c3.com/chemistry/VLI/M1_Topic3/nonpolar_H2.gif" id="940" name="Google Shape;940;g2574f786590_0_212"/>
          <p:cNvPicPr preferRelativeResize="0"/>
          <p:nvPr/>
        </p:nvPicPr>
        <p:blipFill rotWithShape="1">
          <a:blip r:embed="rId3">
            <a:alphaModFix/>
          </a:blip>
          <a:srcRect b="0" l="0" r="0" t="0"/>
          <a:stretch/>
        </p:blipFill>
        <p:spPr>
          <a:xfrm>
            <a:off x="5383924" y="1793902"/>
            <a:ext cx="5333999" cy="2338032"/>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g2574f786590_0_218"/>
          <p:cNvSpPr txBox="1"/>
          <p:nvPr>
            <p:ph type="title"/>
          </p:nvPr>
        </p:nvSpPr>
        <p:spPr>
          <a:xfrm>
            <a:off x="2438401" y="304801"/>
            <a:ext cx="7125000" cy="924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Equal sharing</a:t>
            </a:r>
            <a:endParaRPr/>
          </a:p>
        </p:txBody>
      </p:sp>
      <p:pic>
        <p:nvPicPr>
          <p:cNvPr descr="covalent-bond-formation.jpg" id="946" name="Google Shape;946;g2574f786590_0_218"/>
          <p:cNvPicPr preferRelativeResize="0"/>
          <p:nvPr>
            <p:ph idx="1" type="body"/>
          </p:nvPr>
        </p:nvPicPr>
        <p:blipFill rotWithShape="1">
          <a:blip r:embed="rId3">
            <a:alphaModFix/>
          </a:blip>
          <a:srcRect b="0" l="0" r="0" t="0"/>
          <a:stretch/>
        </p:blipFill>
        <p:spPr>
          <a:xfrm>
            <a:off x="2819400" y="1371600"/>
            <a:ext cx="6019800" cy="48900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g2574f786590_0_223"/>
          <p:cNvSpPr txBox="1"/>
          <p:nvPr>
            <p:ph idx="1" type="body"/>
          </p:nvPr>
        </p:nvSpPr>
        <p:spPr>
          <a:xfrm>
            <a:off x="1981200" y="381001"/>
            <a:ext cx="7467600" cy="574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If there is an electronegativity difference between bonded atoms, the bonds are polar and e- are pulled toward the more electronegative atom.</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http://s3.amazonaws.com/schooltube-thumbnails/31/42/fc/da/cf/ae/3142fcda-cfae-32e5-1b08-f3357aaa3c0f_lg.jpg" id="952" name="Google Shape;952;g2574f786590_0_223"/>
          <p:cNvPicPr preferRelativeResize="0"/>
          <p:nvPr/>
        </p:nvPicPr>
        <p:blipFill rotWithShape="1">
          <a:blip r:embed="rId3">
            <a:alphaModFix/>
          </a:blip>
          <a:srcRect b="0" l="0" r="0" t="0"/>
          <a:stretch/>
        </p:blipFill>
        <p:spPr>
          <a:xfrm>
            <a:off x="2590800" y="1810407"/>
            <a:ext cx="6629400" cy="405072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http://www.green-planet-solar-energy.com/images/polar-covalent-bond.gif" id="957" name="Google Shape;957;g2574f786590_0_228"/>
          <p:cNvPicPr preferRelativeResize="0"/>
          <p:nvPr>
            <p:ph idx="1" type="body"/>
          </p:nvPr>
        </p:nvPicPr>
        <p:blipFill rotWithShape="1">
          <a:blip r:embed="rId3">
            <a:alphaModFix/>
          </a:blip>
          <a:srcRect b="0" l="0" r="0" t="0"/>
          <a:stretch/>
        </p:blipFill>
        <p:spPr>
          <a:xfrm>
            <a:off x="3276600" y="2209801"/>
            <a:ext cx="4724400" cy="4143600"/>
          </a:xfrm>
          <a:prstGeom prst="rect">
            <a:avLst/>
          </a:prstGeom>
          <a:noFill/>
          <a:ln>
            <a:noFill/>
          </a:ln>
        </p:spPr>
      </p:pic>
      <p:sp>
        <p:nvSpPr>
          <p:cNvPr id="958" name="Google Shape;958;g2574f786590_0_228"/>
          <p:cNvSpPr/>
          <p:nvPr/>
        </p:nvSpPr>
        <p:spPr>
          <a:xfrm>
            <a:off x="1759131" y="381000"/>
            <a:ext cx="85344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If a molecule is polar, it will have a slightly negative and slightly positive side, like 2 poles of a magnet. This is called a dipole moment or a dipolar molecule.</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g2574f786590_0_2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Dipolar Molecules</a:t>
            </a:r>
            <a:endParaRPr/>
          </a:p>
        </p:txBody>
      </p:sp>
      <p:sp>
        <p:nvSpPr>
          <p:cNvPr id="964" name="Google Shape;964;g2574f786590_0_233"/>
          <p:cNvSpPr txBox="1"/>
          <p:nvPr>
            <p:ph idx="1" type="body"/>
          </p:nvPr>
        </p:nvSpPr>
        <p:spPr>
          <a:xfrm>
            <a:off x="838200" y="1825625"/>
            <a:ext cx="3686400" cy="317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As you can see, normally polar molecules are unaligned.</a:t>
            </a:r>
            <a:endParaRPr/>
          </a:p>
          <a:p>
            <a:pPr indent="-228600" lvl="0" marL="22860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When a electric source comes by, the molecules quickly align themselves.</a:t>
            </a:r>
            <a:endParaRPr/>
          </a:p>
        </p:txBody>
      </p:sp>
      <p:pic>
        <p:nvPicPr>
          <p:cNvPr descr="Image result for polar compounds aligned to magnetic field" id="965" name="Google Shape;965;g2574f786590_0_233"/>
          <p:cNvPicPr preferRelativeResize="0"/>
          <p:nvPr/>
        </p:nvPicPr>
        <p:blipFill rotWithShape="1">
          <a:blip r:embed="rId3">
            <a:alphaModFix/>
          </a:blip>
          <a:srcRect b="0" l="0" r="0" t="0"/>
          <a:stretch/>
        </p:blipFill>
        <p:spPr>
          <a:xfrm>
            <a:off x="4524703" y="1185813"/>
            <a:ext cx="7252089" cy="445166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g2574f786590_0_239"/>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Something to think about…</a:t>
            </a:r>
            <a:endParaRPr/>
          </a:p>
        </p:txBody>
      </p:sp>
      <p:sp>
        <p:nvSpPr>
          <p:cNvPr id="971" name="Google Shape;971;g2574f786590_0_239"/>
          <p:cNvSpPr txBox="1"/>
          <p:nvPr>
            <p:ph idx="1" type="body"/>
          </p:nvPr>
        </p:nvSpPr>
        <p:spPr>
          <a:xfrm>
            <a:off x="877521" y="1068881"/>
            <a:ext cx="10515600" cy="4351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B0F0"/>
              </a:buClr>
              <a:buSzPts val="2800"/>
              <a:buNone/>
            </a:pPr>
            <a:r>
              <a:rPr lang="en-US" sz="2800">
                <a:solidFill>
                  <a:srgbClr val="00B0F0"/>
                </a:solidFill>
              </a:rPr>
              <a:t>What even is a bond? Is it a physical thing?</a:t>
            </a:r>
            <a:endParaRPr sz="2800">
              <a:solidFill>
                <a:srgbClr val="00B0F0"/>
              </a:solidFill>
            </a:endParaRPr>
          </a:p>
        </p:txBody>
      </p:sp>
      <p:pic>
        <p:nvPicPr>
          <p:cNvPr descr="Related image" id="972" name="Google Shape;972;g2574f786590_0_239"/>
          <p:cNvPicPr preferRelativeResize="0"/>
          <p:nvPr/>
        </p:nvPicPr>
        <p:blipFill rotWithShape="1">
          <a:blip r:embed="rId3">
            <a:alphaModFix/>
          </a:blip>
          <a:srcRect b="0" l="0" r="0" t="0"/>
          <a:stretch/>
        </p:blipFill>
        <p:spPr>
          <a:xfrm>
            <a:off x="3725732" y="1779313"/>
            <a:ext cx="4911679" cy="45268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 p d orbitals</a:t>
            </a:r>
            <a:endParaRPr/>
          </a:p>
        </p:txBody>
      </p:sp>
      <p:pic>
        <p:nvPicPr>
          <p:cNvPr id="134" name="Google Shape;134;p12"/>
          <p:cNvPicPr preferRelativeResize="0"/>
          <p:nvPr>
            <p:ph idx="1" type="body"/>
          </p:nvPr>
        </p:nvPicPr>
        <p:blipFill rotWithShape="1">
          <a:blip r:embed="rId3">
            <a:alphaModFix/>
          </a:blip>
          <a:srcRect b="0" l="0" r="0" t="0"/>
          <a:stretch/>
        </p:blipFill>
        <p:spPr>
          <a:xfrm>
            <a:off x="1525295" y="1447799"/>
            <a:ext cx="9824116" cy="4243553"/>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g2574f786590_0_2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You must be able to...</a:t>
            </a:r>
            <a:endParaRPr/>
          </a:p>
        </p:txBody>
      </p:sp>
      <p:sp>
        <p:nvSpPr>
          <p:cNvPr id="979" name="Google Shape;979;g2574f786590_0_245"/>
          <p:cNvSpPr txBox="1"/>
          <p:nvPr>
            <p:ph idx="1" type="body"/>
          </p:nvPr>
        </p:nvSpPr>
        <p:spPr>
          <a:xfrm>
            <a:off x="1695450" y="1600201"/>
            <a:ext cx="8788500" cy="4526100"/>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lang="en-US"/>
              <a:t>Describe and compare electronegativity values of atoms. </a:t>
            </a:r>
            <a:endParaRPr/>
          </a:p>
          <a:p>
            <a:pPr indent="-228600" lvl="1" marL="685800" rtl="0" algn="l">
              <a:lnSpc>
                <a:spcPct val="90000"/>
              </a:lnSpc>
              <a:spcBef>
                <a:spcPts val="500"/>
              </a:spcBef>
              <a:spcAft>
                <a:spcPts val="0"/>
              </a:spcAft>
              <a:buClr>
                <a:schemeClr val="dk1"/>
              </a:buClr>
              <a:buSzPts val="2400"/>
              <a:buChar char="•"/>
            </a:pPr>
            <a:r>
              <a:rPr lang="en-US"/>
              <a:t>Identify bonds as covalent, ionic or metallic using electronegativity values and metallic properties. </a:t>
            </a:r>
            <a:endParaRPr/>
          </a:p>
          <a:p>
            <a:pPr indent="-228600" lvl="1" marL="685800" rtl="0" algn="l">
              <a:lnSpc>
                <a:spcPct val="90000"/>
              </a:lnSpc>
              <a:spcBef>
                <a:spcPts val="500"/>
              </a:spcBef>
              <a:spcAft>
                <a:spcPts val="0"/>
              </a:spcAft>
              <a:buClr>
                <a:schemeClr val="dk1"/>
              </a:buClr>
              <a:buSzPts val="2400"/>
              <a:buChar char="•"/>
            </a:pPr>
            <a:r>
              <a:rPr lang="en-US"/>
              <a:t>Identify and explain dipolar molecules.</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 orbitals</a:t>
            </a:r>
            <a:endParaRPr/>
          </a:p>
        </p:txBody>
      </p:sp>
      <p:pic>
        <p:nvPicPr>
          <p:cNvPr id="140" name="Google Shape;140;p13"/>
          <p:cNvPicPr preferRelativeResize="0"/>
          <p:nvPr/>
        </p:nvPicPr>
        <p:blipFill rotWithShape="1">
          <a:blip r:embed="rId3">
            <a:alphaModFix/>
          </a:blip>
          <a:srcRect b="32865" l="4632" r="9213" t="44073"/>
          <a:stretch/>
        </p:blipFill>
        <p:spPr>
          <a:xfrm>
            <a:off x="1686909" y="1375377"/>
            <a:ext cx="8403021" cy="1686911"/>
          </a:xfrm>
          <a:prstGeom prst="rect">
            <a:avLst/>
          </a:prstGeom>
          <a:noFill/>
          <a:ln>
            <a:noFill/>
          </a:ln>
        </p:spPr>
      </p:pic>
      <p:pic>
        <p:nvPicPr>
          <p:cNvPr id="141" name="Google Shape;141;p13"/>
          <p:cNvPicPr preferRelativeResize="0"/>
          <p:nvPr/>
        </p:nvPicPr>
        <p:blipFill rotWithShape="1">
          <a:blip r:embed="rId4">
            <a:alphaModFix/>
          </a:blip>
          <a:srcRect b="22305" l="2372" r="9860" t="54202"/>
          <a:stretch/>
        </p:blipFill>
        <p:spPr>
          <a:xfrm>
            <a:off x="1529255" y="5139559"/>
            <a:ext cx="8560675" cy="1718441"/>
          </a:xfrm>
          <a:prstGeom prst="rect">
            <a:avLst/>
          </a:prstGeom>
          <a:noFill/>
          <a:ln>
            <a:noFill/>
          </a:ln>
        </p:spPr>
      </p:pic>
      <p:pic>
        <p:nvPicPr>
          <p:cNvPr id="142" name="Google Shape;142;p13"/>
          <p:cNvPicPr preferRelativeResize="0"/>
          <p:nvPr/>
        </p:nvPicPr>
        <p:blipFill rotWithShape="1">
          <a:blip r:embed="rId4">
            <a:alphaModFix/>
          </a:blip>
          <a:srcRect b="51832" l="3824" r="9537" t="24677"/>
          <a:stretch/>
        </p:blipFill>
        <p:spPr>
          <a:xfrm>
            <a:off x="1663260" y="3310042"/>
            <a:ext cx="8450317" cy="1718441"/>
          </a:xfrm>
          <a:prstGeom prst="rect">
            <a:avLst/>
          </a:prstGeom>
          <a:noFill/>
          <a:ln>
            <a:noFill/>
          </a:ln>
        </p:spPr>
      </p:pic>
      <p:sp>
        <p:nvSpPr>
          <p:cNvPr id="143" name="Google Shape;143;p13"/>
          <p:cNvSpPr txBox="1"/>
          <p:nvPr/>
        </p:nvSpPr>
        <p:spPr>
          <a:xfrm>
            <a:off x="1269123" y="1363389"/>
            <a:ext cx="52026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2s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3s</a:t>
            </a:r>
            <a:endParaRPr sz="2400">
              <a:solidFill>
                <a:schemeClr val="dk1"/>
              </a:solidFill>
              <a:latin typeface="Calibri"/>
              <a:ea typeface="Calibri"/>
              <a:cs typeface="Calibri"/>
              <a:sym typeface="Calibri"/>
            </a:endParaRPr>
          </a:p>
        </p:txBody>
      </p:sp>
      <p:sp>
        <p:nvSpPr>
          <p:cNvPr id="144" name="Google Shape;144;p13"/>
          <p:cNvSpPr txBox="1"/>
          <p:nvPr/>
        </p:nvSpPr>
        <p:spPr>
          <a:xfrm rot="5400000">
            <a:off x="9704987" y="3373698"/>
            <a:ext cx="20810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F0"/>
                </a:solidFill>
                <a:latin typeface="Calibri"/>
                <a:ea typeface="Calibri"/>
                <a:cs typeface="Calibri"/>
                <a:sym typeface="Calibri"/>
              </a:rPr>
              <a:t>Lowest magnification</a:t>
            </a:r>
            <a:endParaRPr sz="2400">
              <a:solidFill>
                <a:srgbClr val="00B0F0"/>
              </a:solidFill>
              <a:latin typeface="Calibri"/>
              <a:ea typeface="Calibri"/>
              <a:cs typeface="Calibri"/>
              <a:sym typeface="Calibri"/>
            </a:endParaRPr>
          </a:p>
        </p:txBody>
      </p:sp>
      <p:sp>
        <p:nvSpPr>
          <p:cNvPr id="145" name="Google Shape;145;p13"/>
          <p:cNvSpPr txBox="1"/>
          <p:nvPr/>
        </p:nvSpPr>
        <p:spPr>
          <a:xfrm rot="-5400000">
            <a:off x="-201987" y="3210048"/>
            <a:ext cx="20810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F0"/>
                </a:solidFill>
                <a:latin typeface="Calibri"/>
                <a:ea typeface="Calibri"/>
                <a:cs typeface="Calibri"/>
                <a:sym typeface="Calibri"/>
              </a:rPr>
              <a:t>Highest magnification</a:t>
            </a:r>
            <a:endParaRPr sz="2400">
              <a:solidFill>
                <a:srgbClr val="00B0F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 orbitals</a:t>
            </a:r>
            <a:endParaRPr/>
          </a:p>
        </p:txBody>
      </p:sp>
      <p:pic>
        <p:nvPicPr>
          <p:cNvPr id="152" name="Google Shape;152;p14"/>
          <p:cNvPicPr preferRelativeResize="0"/>
          <p:nvPr>
            <p:ph idx="1" type="body"/>
          </p:nvPr>
        </p:nvPicPr>
        <p:blipFill rotWithShape="1">
          <a:blip r:embed="rId3">
            <a:alphaModFix/>
          </a:blip>
          <a:srcRect b="0" l="0" r="0" t="0"/>
          <a:stretch/>
        </p:blipFill>
        <p:spPr>
          <a:xfrm>
            <a:off x="1263869" y="1690688"/>
            <a:ext cx="9340748" cy="36103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 orbitals</a:t>
            </a:r>
            <a:endParaRPr/>
          </a:p>
        </p:txBody>
      </p:sp>
      <p:pic>
        <p:nvPicPr>
          <p:cNvPr id="158" name="Google Shape;158;p15"/>
          <p:cNvPicPr preferRelativeResize="0"/>
          <p:nvPr/>
        </p:nvPicPr>
        <p:blipFill rotWithShape="1">
          <a:blip r:embed="rId3">
            <a:alphaModFix/>
          </a:blip>
          <a:srcRect b="53125" l="4148" r="10343" t="22952"/>
          <a:stretch/>
        </p:blipFill>
        <p:spPr>
          <a:xfrm>
            <a:off x="1926020" y="1277008"/>
            <a:ext cx="8339959" cy="1749972"/>
          </a:xfrm>
          <a:prstGeom prst="rect">
            <a:avLst/>
          </a:prstGeom>
          <a:noFill/>
          <a:ln>
            <a:noFill/>
          </a:ln>
        </p:spPr>
      </p:pic>
      <p:pic>
        <p:nvPicPr>
          <p:cNvPr id="159" name="Google Shape;159;p15"/>
          <p:cNvPicPr preferRelativeResize="0"/>
          <p:nvPr/>
        </p:nvPicPr>
        <p:blipFill rotWithShape="1">
          <a:blip r:embed="rId3">
            <a:alphaModFix/>
          </a:blip>
          <a:srcRect b="22090" l="2692" r="11153" t="54849"/>
          <a:stretch/>
        </p:blipFill>
        <p:spPr>
          <a:xfrm>
            <a:off x="1734208" y="3095408"/>
            <a:ext cx="8403020" cy="1686910"/>
          </a:xfrm>
          <a:prstGeom prst="rect">
            <a:avLst/>
          </a:prstGeom>
          <a:noFill/>
          <a:ln>
            <a:noFill/>
          </a:ln>
        </p:spPr>
      </p:pic>
      <p:pic>
        <p:nvPicPr>
          <p:cNvPr id="160" name="Google Shape;160;p15"/>
          <p:cNvPicPr preferRelativeResize="0"/>
          <p:nvPr/>
        </p:nvPicPr>
        <p:blipFill rotWithShape="1">
          <a:blip r:embed="rId4">
            <a:alphaModFix/>
          </a:blip>
          <a:srcRect b="28770" l="2694" r="10990" t="47737"/>
          <a:stretch/>
        </p:blipFill>
        <p:spPr>
          <a:xfrm>
            <a:off x="1718442" y="4782318"/>
            <a:ext cx="8418786" cy="1718441"/>
          </a:xfrm>
          <a:prstGeom prst="rect">
            <a:avLst/>
          </a:prstGeom>
          <a:noFill/>
          <a:ln>
            <a:noFill/>
          </a:ln>
        </p:spPr>
      </p:pic>
      <p:sp>
        <p:nvSpPr>
          <p:cNvPr id="161" name="Google Shape;161;p15"/>
          <p:cNvSpPr txBox="1"/>
          <p:nvPr/>
        </p:nvSpPr>
        <p:spPr>
          <a:xfrm rot="-5400000">
            <a:off x="-201987" y="3210048"/>
            <a:ext cx="20810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F0"/>
                </a:solidFill>
                <a:latin typeface="Calibri"/>
                <a:ea typeface="Calibri"/>
                <a:cs typeface="Calibri"/>
                <a:sym typeface="Calibri"/>
              </a:rPr>
              <a:t>Highest magnification</a:t>
            </a:r>
            <a:endParaRPr sz="2400">
              <a:solidFill>
                <a:srgbClr val="00B0F0"/>
              </a:solidFill>
              <a:latin typeface="Calibri"/>
              <a:ea typeface="Calibri"/>
              <a:cs typeface="Calibri"/>
              <a:sym typeface="Calibri"/>
            </a:endParaRPr>
          </a:p>
        </p:txBody>
      </p:sp>
      <p:sp>
        <p:nvSpPr>
          <p:cNvPr id="162" name="Google Shape;162;p15"/>
          <p:cNvSpPr txBox="1"/>
          <p:nvPr/>
        </p:nvSpPr>
        <p:spPr>
          <a:xfrm rot="5400000">
            <a:off x="10073831" y="3523365"/>
            <a:ext cx="20810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F0"/>
                </a:solidFill>
                <a:latin typeface="Calibri"/>
                <a:ea typeface="Calibri"/>
                <a:cs typeface="Calibri"/>
                <a:sym typeface="Calibri"/>
              </a:rPr>
              <a:t>Lowest magnification</a:t>
            </a:r>
            <a:endParaRPr sz="2400">
              <a:solidFill>
                <a:srgbClr val="00B0F0"/>
              </a:solidFill>
              <a:latin typeface="Calibri"/>
              <a:ea typeface="Calibri"/>
              <a:cs typeface="Calibri"/>
              <a:sym typeface="Calibri"/>
            </a:endParaRPr>
          </a:p>
        </p:txBody>
      </p:sp>
      <p:sp>
        <p:nvSpPr>
          <p:cNvPr id="163" name="Google Shape;163;p15"/>
          <p:cNvSpPr txBox="1"/>
          <p:nvPr/>
        </p:nvSpPr>
        <p:spPr>
          <a:xfrm>
            <a:off x="1269123" y="1363389"/>
            <a:ext cx="52026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2p</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3p</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4p</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 orbitals</a:t>
            </a:r>
            <a:endParaRPr/>
          </a:p>
        </p:txBody>
      </p:sp>
      <p:pic>
        <p:nvPicPr>
          <p:cNvPr id="170" name="Google Shape;170;p16"/>
          <p:cNvPicPr preferRelativeResize="0"/>
          <p:nvPr>
            <p:ph idx="1" type="body"/>
          </p:nvPr>
        </p:nvPicPr>
        <p:blipFill rotWithShape="1">
          <a:blip r:embed="rId3">
            <a:alphaModFix/>
          </a:blip>
          <a:srcRect b="0" l="0" r="0" t="0"/>
          <a:stretch/>
        </p:blipFill>
        <p:spPr>
          <a:xfrm>
            <a:off x="2743200" y="1497724"/>
            <a:ext cx="6705600" cy="44552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 orbitals</a:t>
            </a:r>
            <a:endParaRPr/>
          </a:p>
        </p:txBody>
      </p:sp>
      <p:pic>
        <p:nvPicPr>
          <p:cNvPr id="176" name="Google Shape;176;p17"/>
          <p:cNvPicPr preferRelativeResize="0"/>
          <p:nvPr/>
        </p:nvPicPr>
        <p:blipFill rotWithShape="1">
          <a:blip r:embed="rId3">
            <a:alphaModFix/>
          </a:blip>
          <a:srcRect b="55280" l="2694" r="10182" t="22089"/>
          <a:stretch/>
        </p:blipFill>
        <p:spPr>
          <a:xfrm>
            <a:off x="1481959" y="1387366"/>
            <a:ext cx="8497614" cy="1655379"/>
          </a:xfrm>
          <a:prstGeom prst="rect">
            <a:avLst/>
          </a:prstGeom>
          <a:noFill/>
          <a:ln>
            <a:noFill/>
          </a:ln>
        </p:spPr>
      </p:pic>
      <p:pic>
        <p:nvPicPr>
          <p:cNvPr id="177" name="Google Shape;177;p17"/>
          <p:cNvPicPr preferRelativeResize="0"/>
          <p:nvPr/>
        </p:nvPicPr>
        <p:blipFill rotWithShape="1">
          <a:blip r:embed="rId3">
            <a:alphaModFix/>
          </a:blip>
          <a:srcRect b="23169" l="2856" r="10991" t="52478"/>
          <a:stretch/>
        </p:blipFill>
        <p:spPr>
          <a:xfrm>
            <a:off x="1481959" y="3326523"/>
            <a:ext cx="8403021" cy="1781505"/>
          </a:xfrm>
          <a:prstGeom prst="rect">
            <a:avLst/>
          </a:prstGeom>
          <a:noFill/>
          <a:ln>
            <a:noFill/>
          </a:ln>
        </p:spPr>
      </p:pic>
      <p:sp>
        <p:nvSpPr>
          <p:cNvPr id="178" name="Google Shape;178;p17"/>
          <p:cNvSpPr txBox="1"/>
          <p:nvPr/>
        </p:nvSpPr>
        <p:spPr>
          <a:xfrm>
            <a:off x="1079937" y="1418898"/>
            <a:ext cx="520263"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3d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4d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9" name="Google Shape;179;p17"/>
          <p:cNvSpPr txBox="1"/>
          <p:nvPr/>
        </p:nvSpPr>
        <p:spPr>
          <a:xfrm rot="-5400000">
            <a:off x="-201987" y="3210048"/>
            <a:ext cx="20810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F0"/>
                </a:solidFill>
                <a:latin typeface="Calibri"/>
                <a:ea typeface="Calibri"/>
                <a:cs typeface="Calibri"/>
                <a:sym typeface="Calibri"/>
              </a:rPr>
              <a:t>Highest magnification</a:t>
            </a:r>
            <a:endParaRPr sz="2400">
              <a:solidFill>
                <a:srgbClr val="00B0F0"/>
              </a:solidFill>
              <a:latin typeface="Calibri"/>
              <a:ea typeface="Calibri"/>
              <a:cs typeface="Calibri"/>
              <a:sym typeface="Calibri"/>
            </a:endParaRPr>
          </a:p>
        </p:txBody>
      </p:sp>
      <p:sp>
        <p:nvSpPr>
          <p:cNvPr id="180" name="Google Shape;180;p17"/>
          <p:cNvSpPr txBox="1"/>
          <p:nvPr/>
        </p:nvSpPr>
        <p:spPr>
          <a:xfrm rot="5400000">
            <a:off x="9756570" y="3210048"/>
            <a:ext cx="20810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F0"/>
                </a:solidFill>
                <a:latin typeface="Calibri"/>
                <a:ea typeface="Calibri"/>
                <a:cs typeface="Calibri"/>
                <a:sym typeface="Calibri"/>
              </a:rPr>
              <a:t>Lowest magnification</a:t>
            </a:r>
            <a:endParaRPr sz="2400">
              <a:solidFill>
                <a:srgbClr val="00B0F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187" name="Google Shape;18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b="1" i="1" lang="en-US"/>
              <a:t>Give the row number and sublevel of each of the following elements:</a:t>
            </a:r>
            <a:endParaRPr/>
          </a:p>
          <a:p>
            <a:pPr indent="0" lvl="0" marL="36576" rtl="0" algn="l">
              <a:lnSpc>
                <a:spcPct val="90000"/>
              </a:lnSpc>
              <a:spcBef>
                <a:spcPts val="1000"/>
              </a:spcBef>
              <a:spcAft>
                <a:spcPts val="0"/>
              </a:spcAft>
              <a:buClr>
                <a:schemeClr val="dk1"/>
              </a:buClr>
              <a:buSzPts val="2400"/>
              <a:buNone/>
            </a:pPr>
            <a:r>
              <a:rPr b="1" i="1" lang="en-US"/>
              <a:t>	a. Fluorine</a:t>
            </a:r>
            <a:endParaRPr/>
          </a:p>
          <a:p>
            <a:pPr indent="0" lvl="0" marL="36576" rtl="0" algn="l">
              <a:lnSpc>
                <a:spcPct val="90000"/>
              </a:lnSpc>
              <a:spcBef>
                <a:spcPts val="1000"/>
              </a:spcBef>
              <a:spcAft>
                <a:spcPts val="0"/>
              </a:spcAft>
              <a:buClr>
                <a:schemeClr val="dk1"/>
              </a:buClr>
              <a:buSzPts val="2400"/>
              <a:buNone/>
            </a:pPr>
            <a:r>
              <a:rPr b="1" i="1" lang="en-US"/>
              <a:t>	b. Carbon</a:t>
            </a:r>
            <a:endParaRPr/>
          </a:p>
          <a:p>
            <a:pPr indent="0" lvl="0" marL="36576" rtl="0" algn="l">
              <a:lnSpc>
                <a:spcPct val="90000"/>
              </a:lnSpc>
              <a:spcBef>
                <a:spcPts val="1000"/>
              </a:spcBef>
              <a:spcAft>
                <a:spcPts val="0"/>
              </a:spcAft>
              <a:buClr>
                <a:schemeClr val="dk1"/>
              </a:buClr>
              <a:buSzPts val="2400"/>
              <a:buNone/>
            </a:pPr>
            <a:r>
              <a:rPr b="1" i="1" lang="en-US"/>
              <a:t>	c. Manganese</a:t>
            </a:r>
            <a:endParaRPr/>
          </a:p>
          <a:p>
            <a:pPr indent="0" lvl="0" marL="36576" rtl="0" algn="l">
              <a:lnSpc>
                <a:spcPct val="90000"/>
              </a:lnSpc>
              <a:spcBef>
                <a:spcPts val="1000"/>
              </a:spcBef>
              <a:spcAft>
                <a:spcPts val="0"/>
              </a:spcAft>
              <a:buClr>
                <a:schemeClr val="dk1"/>
              </a:buClr>
              <a:buSzPts val="2400"/>
              <a:buNone/>
            </a:pPr>
            <a:r>
              <a:rPr b="1" i="1" lang="en-US"/>
              <a:t>	d. Sodium</a:t>
            </a:r>
            <a:endParaRPr/>
          </a:p>
          <a:p>
            <a:pPr indent="0" lvl="0" marL="36576" rtl="0" algn="l">
              <a:lnSpc>
                <a:spcPct val="90000"/>
              </a:lnSpc>
              <a:spcBef>
                <a:spcPts val="1000"/>
              </a:spcBef>
              <a:spcAft>
                <a:spcPts val="0"/>
              </a:spcAft>
              <a:buClr>
                <a:schemeClr val="dk1"/>
              </a:buClr>
              <a:buSzPts val="2400"/>
              <a:buNone/>
            </a:pPr>
            <a:r>
              <a:rPr b="1" i="1" lang="en-US"/>
              <a:t>	e. Phosphorous</a:t>
            </a:r>
            <a:endParaRPr/>
          </a:p>
          <a:p>
            <a:pPr indent="-76200" lvl="0" marL="228600" rtl="0" algn="l">
              <a:lnSpc>
                <a:spcPct val="90000"/>
              </a:lnSpc>
              <a:spcBef>
                <a:spcPts val="1000"/>
              </a:spcBef>
              <a:spcAft>
                <a:spcPts val="0"/>
              </a:spcAft>
              <a:buClr>
                <a:schemeClr val="dk1"/>
              </a:buClr>
              <a:buSzPts val="2400"/>
              <a:buNone/>
            </a:pPr>
            <a:r>
              <a:t/>
            </a:r>
            <a:endParaRPr/>
          </a:p>
        </p:txBody>
      </p:sp>
      <p:sp>
        <p:nvSpPr>
          <p:cNvPr id="188" name="Google Shape;188;p18"/>
          <p:cNvSpPr txBox="1"/>
          <p:nvPr/>
        </p:nvSpPr>
        <p:spPr>
          <a:xfrm>
            <a:off x="3154417" y="3587236"/>
            <a:ext cx="1295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3s</a:t>
            </a:r>
            <a:endParaRPr/>
          </a:p>
        </p:txBody>
      </p:sp>
      <p:sp>
        <p:nvSpPr>
          <p:cNvPr id="189" name="Google Shape;189;p18"/>
          <p:cNvSpPr txBox="1"/>
          <p:nvPr/>
        </p:nvSpPr>
        <p:spPr>
          <a:xfrm>
            <a:off x="3154417" y="2753934"/>
            <a:ext cx="1295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2p</a:t>
            </a:r>
            <a:endParaRPr/>
          </a:p>
        </p:txBody>
      </p:sp>
      <p:sp>
        <p:nvSpPr>
          <p:cNvPr id="190" name="Google Shape;190;p18"/>
          <p:cNvSpPr txBox="1"/>
          <p:nvPr/>
        </p:nvSpPr>
        <p:spPr>
          <a:xfrm>
            <a:off x="3771900" y="3209050"/>
            <a:ext cx="1295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3d</a:t>
            </a:r>
            <a:endParaRPr/>
          </a:p>
        </p:txBody>
      </p:sp>
      <p:sp>
        <p:nvSpPr>
          <p:cNvPr id="191" name="Google Shape;191;p18"/>
          <p:cNvSpPr txBox="1"/>
          <p:nvPr/>
        </p:nvSpPr>
        <p:spPr>
          <a:xfrm>
            <a:off x="3344917" y="2203811"/>
            <a:ext cx="1295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2p</a:t>
            </a:r>
            <a:endParaRPr/>
          </a:p>
        </p:txBody>
      </p:sp>
      <p:sp>
        <p:nvSpPr>
          <p:cNvPr id="192" name="Google Shape;192;p18"/>
          <p:cNvSpPr txBox="1"/>
          <p:nvPr/>
        </p:nvSpPr>
        <p:spPr>
          <a:xfrm>
            <a:off x="3802117" y="4048797"/>
            <a:ext cx="1295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Aufbau Principle</a:t>
            </a:r>
            <a:endParaRPr/>
          </a:p>
        </p:txBody>
      </p:sp>
      <p:sp>
        <p:nvSpPr>
          <p:cNvPr id="199" name="Google Shape;19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rgbClr val="FF0000"/>
              </a:buClr>
              <a:buSzPts val="2400"/>
              <a:buNone/>
            </a:pPr>
            <a:r>
              <a:rPr lang="en-US">
                <a:solidFill>
                  <a:srgbClr val="FF0000"/>
                </a:solidFill>
              </a:rPr>
              <a:t>As protons are added one by one to the nucleus to build up the elements, so are e</a:t>
            </a:r>
            <a:r>
              <a:rPr baseline="30000" lang="en-US">
                <a:solidFill>
                  <a:srgbClr val="FF0000"/>
                </a:solidFill>
              </a:rPr>
              <a:t>-</a:t>
            </a:r>
            <a:r>
              <a:rPr lang="en-US">
                <a:solidFill>
                  <a:srgbClr val="FF0000"/>
                </a:solidFill>
              </a:rPr>
              <a:t>. </a:t>
            </a:r>
            <a:endParaRPr>
              <a:solidFill>
                <a:srgbClr val="FF0000"/>
              </a:solidFill>
            </a:endParaRPr>
          </a:p>
          <a:p>
            <a:pPr indent="0" lvl="0" marL="36576" rtl="0" algn="l">
              <a:lnSpc>
                <a:spcPct val="90000"/>
              </a:lnSpc>
              <a:spcBef>
                <a:spcPts val="1000"/>
              </a:spcBef>
              <a:spcAft>
                <a:spcPts val="0"/>
              </a:spcAft>
              <a:buClr>
                <a:schemeClr val="dk1"/>
              </a:buClr>
              <a:buSzPts val="2400"/>
              <a:buNone/>
            </a:pPr>
            <a:r>
              <a:t/>
            </a:r>
            <a:endParaRPr b="1"/>
          </a:p>
          <a:p>
            <a:pPr indent="0" lvl="0" marL="36576" rtl="0" algn="ctr">
              <a:lnSpc>
                <a:spcPct val="90000"/>
              </a:lnSpc>
              <a:spcBef>
                <a:spcPts val="1000"/>
              </a:spcBef>
              <a:spcAft>
                <a:spcPts val="0"/>
              </a:spcAft>
              <a:buClr>
                <a:schemeClr val="accent1"/>
              </a:buClr>
              <a:buSzPts val="4400"/>
              <a:buNone/>
            </a:pPr>
            <a:r>
              <a:rPr lang="en-US" sz="4400">
                <a:solidFill>
                  <a:schemeClr val="accent1"/>
                </a:solidFill>
              </a:rPr>
              <a:t>1s</a:t>
            </a:r>
            <a:r>
              <a:rPr baseline="30000" lang="en-US" sz="4400">
                <a:solidFill>
                  <a:schemeClr val="accent1"/>
                </a:solidFill>
              </a:rPr>
              <a:t>2 </a:t>
            </a:r>
            <a:r>
              <a:rPr lang="en-US" sz="4400">
                <a:solidFill>
                  <a:schemeClr val="accent1"/>
                </a:solidFill>
              </a:rPr>
              <a:t>2s</a:t>
            </a:r>
            <a:r>
              <a:rPr baseline="30000" lang="en-US" sz="4400">
                <a:solidFill>
                  <a:schemeClr val="accent1"/>
                </a:solidFill>
              </a:rPr>
              <a:t>2 </a:t>
            </a:r>
            <a:r>
              <a:rPr lang="en-US" sz="4400">
                <a:solidFill>
                  <a:schemeClr val="accent1"/>
                </a:solidFill>
              </a:rPr>
              <a:t>2p</a:t>
            </a:r>
            <a:r>
              <a:rPr baseline="30000" lang="en-US" sz="4400">
                <a:solidFill>
                  <a:schemeClr val="accent1"/>
                </a:solidFill>
              </a:rPr>
              <a:t>6 </a:t>
            </a:r>
            <a:r>
              <a:rPr lang="en-US" sz="4400">
                <a:solidFill>
                  <a:schemeClr val="accent1"/>
                </a:solidFill>
              </a:rPr>
              <a:t>3s</a:t>
            </a:r>
            <a:r>
              <a:rPr baseline="30000" lang="en-US" sz="4400">
                <a:solidFill>
                  <a:schemeClr val="accent1"/>
                </a:solidFill>
              </a:rPr>
              <a:t>2 </a:t>
            </a:r>
            <a:r>
              <a:rPr lang="en-US" sz="4400">
                <a:solidFill>
                  <a:schemeClr val="accent1"/>
                </a:solidFill>
              </a:rPr>
              <a:t>3p</a:t>
            </a:r>
            <a:r>
              <a:rPr baseline="30000" lang="en-US" sz="4400">
                <a:solidFill>
                  <a:schemeClr val="accent1"/>
                </a:solidFill>
              </a:rPr>
              <a:t>6 </a:t>
            </a:r>
            <a:r>
              <a:rPr lang="en-US" sz="4400">
                <a:solidFill>
                  <a:schemeClr val="accent1"/>
                </a:solidFill>
              </a:rPr>
              <a:t>4s</a:t>
            </a:r>
            <a:r>
              <a:rPr baseline="30000" lang="en-US" sz="4400">
                <a:solidFill>
                  <a:schemeClr val="accent1"/>
                </a:solidFill>
              </a:rPr>
              <a:t>2 </a:t>
            </a:r>
            <a:r>
              <a:rPr lang="en-US" sz="4400">
                <a:solidFill>
                  <a:schemeClr val="accent1"/>
                </a:solidFill>
              </a:rPr>
              <a:t>3d</a:t>
            </a:r>
            <a:r>
              <a:rPr baseline="30000" lang="en-US" sz="4400">
                <a:solidFill>
                  <a:schemeClr val="accent1"/>
                </a:solidFill>
              </a:rPr>
              <a:t>10 </a:t>
            </a:r>
            <a:r>
              <a:rPr lang="en-US" sz="4400">
                <a:solidFill>
                  <a:schemeClr val="accent1"/>
                </a:solidFill>
              </a:rPr>
              <a:t>4p</a:t>
            </a:r>
            <a:r>
              <a:rPr baseline="30000" lang="en-US" sz="4400">
                <a:solidFill>
                  <a:schemeClr val="accent1"/>
                </a:solidFill>
              </a:rPr>
              <a:t>6 </a:t>
            </a:r>
            <a:r>
              <a:rPr lang="en-US" sz="4400">
                <a:solidFill>
                  <a:schemeClr val="accent1"/>
                </a:solidFill>
              </a:rPr>
              <a:t>5s</a:t>
            </a:r>
            <a:r>
              <a:rPr baseline="30000" lang="en-US" sz="4400">
                <a:solidFill>
                  <a:schemeClr val="accent1"/>
                </a:solidFill>
              </a:rPr>
              <a:t>2 </a:t>
            </a:r>
            <a:r>
              <a:rPr lang="en-US" sz="4400">
                <a:solidFill>
                  <a:schemeClr val="accent1"/>
                </a:solidFill>
              </a:rPr>
              <a:t>4d</a:t>
            </a:r>
            <a:r>
              <a:rPr baseline="30000" lang="en-US" sz="4400">
                <a:solidFill>
                  <a:schemeClr val="accent1"/>
                </a:solidFill>
              </a:rPr>
              <a:t>10 </a:t>
            </a:r>
            <a:r>
              <a:rPr lang="en-US" sz="4400">
                <a:solidFill>
                  <a:schemeClr val="accent1"/>
                </a:solidFill>
              </a:rPr>
              <a:t>5p</a:t>
            </a:r>
            <a:r>
              <a:rPr baseline="30000" lang="en-US" sz="4400">
                <a:solidFill>
                  <a:schemeClr val="accent1"/>
                </a:solidFill>
              </a:rPr>
              <a:t>6 </a:t>
            </a:r>
            <a:r>
              <a:rPr lang="en-US" sz="4400">
                <a:solidFill>
                  <a:schemeClr val="accent1"/>
                </a:solidFill>
              </a:rPr>
              <a:t>6s</a:t>
            </a:r>
            <a:r>
              <a:rPr baseline="30000" lang="en-US" sz="4400">
                <a:solidFill>
                  <a:schemeClr val="accent1"/>
                </a:solidFill>
              </a:rPr>
              <a:t>2 </a:t>
            </a:r>
            <a:r>
              <a:rPr lang="en-US" sz="4400">
                <a:solidFill>
                  <a:schemeClr val="accent1"/>
                </a:solidFill>
              </a:rPr>
              <a:t>4f</a:t>
            </a:r>
            <a:r>
              <a:rPr baseline="30000" lang="en-US" sz="4400">
                <a:solidFill>
                  <a:schemeClr val="accent1"/>
                </a:solidFill>
              </a:rPr>
              <a:t>14 </a:t>
            </a:r>
            <a:r>
              <a:rPr lang="en-US" sz="4400">
                <a:solidFill>
                  <a:schemeClr val="accent1"/>
                </a:solidFill>
              </a:rPr>
              <a:t>5d</a:t>
            </a:r>
            <a:r>
              <a:rPr baseline="30000" lang="en-US" sz="4400">
                <a:solidFill>
                  <a:schemeClr val="accent1"/>
                </a:solidFill>
              </a:rPr>
              <a:t>10 </a:t>
            </a:r>
            <a:r>
              <a:rPr lang="en-US" sz="4400">
                <a:solidFill>
                  <a:schemeClr val="accent1"/>
                </a:solidFill>
              </a:rPr>
              <a:t>6p</a:t>
            </a:r>
            <a:r>
              <a:rPr baseline="30000" lang="en-US" sz="4400">
                <a:solidFill>
                  <a:schemeClr val="accent1"/>
                </a:solidFill>
              </a:rPr>
              <a:t>6 </a:t>
            </a:r>
            <a:r>
              <a:rPr lang="en-US" sz="4400">
                <a:solidFill>
                  <a:schemeClr val="accent1"/>
                </a:solidFill>
              </a:rPr>
              <a:t>7s</a:t>
            </a:r>
            <a:r>
              <a:rPr baseline="30000" lang="en-US" sz="4400">
                <a:solidFill>
                  <a:schemeClr val="accent1"/>
                </a:solidFill>
              </a:rPr>
              <a:t>2 </a:t>
            </a:r>
            <a:r>
              <a:rPr lang="en-US" sz="4400">
                <a:solidFill>
                  <a:schemeClr val="accent1"/>
                </a:solidFill>
              </a:rPr>
              <a:t>5f</a:t>
            </a:r>
            <a:r>
              <a:rPr baseline="30000" lang="en-US" sz="4400">
                <a:solidFill>
                  <a:schemeClr val="accent1"/>
                </a:solidFill>
              </a:rPr>
              <a:t>14 </a:t>
            </a:r>
            <a:r>
              <a:rPr lang="en-US" sz="4400">
                <a:solidFill>
                  <a:schemeClr val="accent1"/>
                </a:solidFill>
              </a:rPr>
              <a:t>6d</a:t>
            </a:r>
            <a:r>
              <a:rPr baseline="30000" lang="en-US" sz="4400">
                <a:solidFill>
                  <a:schemeClr val="accent1"/>
                </a:solidFill>
              </a:rPr>
              <a:t>10 </a:t>
            </a:r>
            <a:r>
              <a:rPr lang="en-US" sz="4400">
                <a:solidFill>
                  <a:schemeClr val="accent1"/>
                </a:solidFill>
              </a:rPr>
              <a:t>7p</a:t>
            </a:r>
            <a:r>
              <a:rPr baseline="30000" lang="en-US" sz="4400">
                <a:solidFill>
                  <a:schemeClr val="accent1"/>
                </a:solidFill>
              </a:rPr>
              <a:t>6</a:t>
            </a:r>
            <a:endParaRPr sz="4400">
              <a:solidFill>
                <a:schemeClr val="accent1"/>
              </a:solidFill>
            </a:endParaRPr>
          </a:p>
          <a:p>
            <a:pPr indent="-76200" lvl="0" marL="228600" rtl="0" algn="l">
              <a:lnSpc>
                <a:spcPct val="90000"/>
              </a:lnSpc>
              <a:spcBef>
                <a:spcPts val="100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Quantum Mechanical Model</a:t>
            </a:r>
            <a:endParaRPr/>
          </a:p>
        </p:txBody>
      </p:sp>
      <p:sp>
        <p:nvSpPr>
          <p:cNvPr id="55" name="Google Shape;55;p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Part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206" name="Google Shape;206;p20"/>
          <p:cNvSpPr txBox="1"/>
          <p:nvPr>
            <p:ph idx="1" type="body"/>
          </p:nvPr>
        </p:nvSpPr>
        <p:spPr>
          <a:xfrm>
            <a:off x="593835" y="1690688"/>
            <a:ext cx="5502165" cy="39655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The configuration for Be ends at 2s and the second element in. </a:t>
            </a:r>
            <a:endParaRPr/>
          </a:p>
          <a:p>
            <a:pPr indent="0" lvl="0" marL="0" rtl="0" algn="l">
              <a:lnSpc>
                <a:spcPct val="90000"/>
              </a:lnSpc>
              <a:spcBef>
                <a:spcPts val="1000"/>
              </a:spcBef>
              <a:spcAft>
                <a:spcPts val="0"/>
              </a:spcAft>
              <a:buClr>
                <a:schemeClr val="dk1"/>
              </a:buClr>
              <a:buSzPts val="2400"/>
              <a:buNone/>
            </a:pPr>
            <a:r>
              <a:rPr lang="en-US"/>
              <a:t>               Be is 1s</a:t>
            </a:r>
            <a:r>
              <a:rPr baseline="30000" lang="en-US"/>
              <a:t>2 </a:t>
            </a:r>
            <a:r>
              <a:rPr lang="en-US"/>
              <a:t>2s</a:t>
            </a:r>
            <a:r>
              <a:rPr baseline="30000" lang="en-US"/>
              <a:t>2</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The configuration for Sulfur ends at 3p</a:t>
            </a:r>
            <a:r>
              <a:rPr baseline="30000" lang="en-US"/>
              <a:t>4</a:t>
            </a:r>
            <a:r>
              <a:rPr lang="en-US"/>
              <a:t>.</a:t>
            </a:r>
            <a:endParaRPr/>
          </a:p>
          <a:p>
            <a:pPr indent="0" lvl="1" marL="457200" rtl="0" algn="l">
              <a:lnSpc>
                <a:spcPct val="90000"/>
              </a:lnSpc>
              <a:spcBef>
                <a:spcPts val="500"/>
              </a:spcBef>
              <a:spcAft>
                <a:spcPts val="0"/>
              </a:spcAft>
              <a:buClr>
                <a:schemeClr val="dk1"/>
              </a:buClr>
              <a:buSzPts val="2400"/>
              <a:buNone/>
            </a:pPr>
            <a:r>
              <a:rPr lang="en-US"/>
              <a:t>         S is 1s</a:t>
            </a:r>
            <a:r>
              <a:rPr baseline="30000" lang="en-US"/>
              <a:t>2 </a:t>
            </a:r>
            <a:r>
              <a:rPr lang="en-US"/>
              <a:t>2s</a:t>
            </a:r>
            <a:r>
              <a:rPr baseline="30000" lang="en-US"/>
              <a:t>2 </a:t>
            </a:r>
            <a:r>
              <a:rPr lang="en-US"/>
              <a:t>2p</a:t>
            </a:r>
            <a:r>
              <a:rPr baseline="30000" lang="en-US"/>
              <a:t>6 </a:t>
            </a:r>
            <a:r>
              <a:rPr lang="en-US"/>
              <a:t>3s</a:t>
            </a:r>
            <a:r>
              <a:rPr baseline="30000" lang="en-US"/>
              <a:t>2 </a:t>
            </a:r>
            <a:r>
              <a:rPr lang="en-US"/>
              <a:t>3p</a:t>
            </a:r>
            <a:r>
              <a:rPr baseline="30000" lang="en-US"/>
              <a:t>4</a:t>
            </a:r>
            <a:endParaRPr/>
          </a:p>
          <a:p>
            <a:pPr indent="-76200" lvl="1" marL="685800" rtl="0" algn="l">
              <a:lnSpc>
                <a:spcPct val="90000"/>
              </a:lnSpc>
              <a:spcBef>
                <a:spcPts val="500"/>
              </a:spcBef>
              <a:spcAft>
                <a:spcPts val="0"/>
              </a:spcAft>
              <a:buClr>
                <a:schemeClr val="dk1"/>
              </a:buClr>
              <a:buSzPts val="2400"/>
              <a:buNone/>
            </a:pPr>
            <a:r>
              <a:t/>
            </a:r>
            <a:endParaRPr baseline="30000"/>
          </a:p>
          <a:p>
            <a:pPr indent="0" lvl="1" marL="457200" rtl="0" algn="l">
              <a:lnSpc>
                <a:spcPct val="90000"/>
              </a:lnSpc>
              <a:spcBef>
                <a:spcPts val="500"/>
              </a:spcBef>
              <a:spcAft>
                <a:spcPts val="0"/>
              </a:spcAft>
              <a:buClr>
                <a:schemeClr val="dk1"/>
              </a:buClr>
              <a:buSzPts val="2400"/>
              <a:buNone/>
            </a:pPr>
            <a:r>
              <a:t/>
            </a:r>
            <a:endParaRPr baseline="30000"/>
          </a:p>
          <a:p>
            <a:pPr indent="0" lvl="1" marL="457200" rtl="0" algn="l">
              <a:lnSpc>
                <a:spcPct val="90000"/>
              </a:lnSpc>
              <a:spcBef>
                <a:spcPts val="500"/>
              </a:spcBef>
              <a:spcAft>
                <a:spcPts val="0"/>
              </a:spcAft>
              <a:buClr>
                <a:schemeClr val="dk1"/>
              </a:buClr>
              <a:buSzPts val="2400"/>
              <a:buNone/>
            </a:pPr>
            <a:r>
              <a:rPr lang="en-US"/>
              <a:t>   Ti is 1s</a:t>
            </a:r>
            <a:r>
              <a:rPr baseline="30000" lang="en-US"/>
              <a:t>2 </a:t>
            </a:r>
            <a:r>
              <a:rPr lang="en-US"/>
              <a:t>2s</a:t>
            </a:r>
            <a:r>
              <a:rPr baseline="30000" lang="en-US"/>
              <a:t>2 </a:t>
            </a:r>
            <a:r>
              <a:rPr lang="en-US"/>
              <a:t>2p</a:t>
            </a:r>
            <a:r>
              <a:rPr baseline="30000" lang="en-US"/>
              <a:t>6 </a:t>
            </a:r>
            <a:r>
              <a:rPr lang="en-US"/>
              <a:t>3s</a:t>
            </a:r>
            <a:r>
              <a:rPr baseline="30000" lang="en-US"/>
              <a:t>2 </a:t>
            </a:r>
            <a:r>
              <a:rPr lang="en-US"/>
              <a:t>3p</a:t>
            </a:r>
            <a:r>
              <a:rPr baseline="30000" lang="en-US"/>
              <a:t>4 </a:t>
            </a:r>
            <a:r>
              <a:rPr lang="en-US"/>
              <a:t>4s</a:t>
            </a:r>
            <a:r>
              <a:rPr baseline="30000" lang="en-US"/>
              <a:t>2</a:t>
            </a:r>
            <a:r>
              <a:rPr lang="en-US"/>
              <a:t> 3d</a:t>
            </a:r>
            <a:r>
              <a:rPr baseline="30000" lang="en-US"/>
              <a:t>1</a:t>
            </a:r>
            <a:endParaRPr baseline="30000"/>
          </a:p>
          <a:p>
            <a:pPr indent="0" lvl="1" marL="4572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baseline="30000">
              <a:solidFill>
                <a:schemeClr val="lt1"/>
              </a:solidFill>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p:txBody>
      </p:sp>
      <p:pic>
        <p:nvPicPr>
          <p:cNvPr id="207" name="Google Shape;207;p20"/>
          <p:cNvPicPr preferRelativeResize="0"/>
          <p:nvPr/>
        </p:nvPicPr>
        <p:blipFill rotWithShape="1">
          <a:blip r:embed="rId3">
            <a:alphaModFix/>
          </a:blip>
          <a:srcRect b="0" l="0" r="0" t="0"/>
          <a:stretch/>
        </p:blipFill>
        <p:spPr>
          <a:xfrm>
            <a:off x="6321971" y="1378946"/>
            <a:ext cx="5659821" cy="40468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Problems?</a:t>
            </a:r>
            <a:endParaRPr/>
          </a:p>
        </p:txBody>
      </p:sp>
      <p:sp>
        <p:nvSpPr>
          <p:cNvPr id="214" name="Google Shape;21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Try to write electron configurations in the order of the periodic table, denoting the increase in overall energy of the sublevels as you progress through an electron configuration.</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This shows that 4s is in fact a lower energy level than 3d.</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thinking" id="215" name="Google Shape;215;p21"/>
          <p:cNvPicPr preferRelativeResize="0"/>
          <p:nvPr/>
        </p:nvPicPr>
        <p:blipFill rotWithShape="1">
          <a:blip r:embed="rId3">
            <a:alphaModFix/>
          </a:blip>
          <a:srcRect b="0" l="0" r="0" t="0"/>
          <a:stretch/>
        </p:blipFill>
        <p:spPr>
          <a:xfrm>
            <a:off x="7202761" y="2709095"/>
            <a:ext cx="4762500" cy="3171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Orbital Energies</a:t>
            </a:r>
            <a:endParaRPr/>
          </a:p>
        </p:txBody>
      </p:sp>
      <p:pic>
        <p:nvPicPr>
          <p:cNvPr id="222" name="Google Shape;222;p22"/>
          <p:cNvPicPr preferRelativeResize="0"/>
          <p:nvPr>
            <p:ph idx="1" type="body"/>
          </p:nvPr>
        </p:nvPicPr>
        <p:blipFill rotWithShape="1">
          <a:blip r:embed="rId3">
            <a:alphaModFix/>
          </a:blip>
          <a:srcRect b="0" l="0" r="0" t="0"/>
          <a:stretch/>
        </p:blipFill>
        <p:spPr>
          <a:xfrm>
            <a:off x="2438400" y="1828800"/>
            <a:ext cx="7391400" cy="42781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TB06_003.gif" id="228" name="Google Shape;228;p23"/>
          <p:cNvPicPr preferRelativeResize="0"/>
          <p:nvPr/>
        </p:nvPicPr>
        <p:blipFill rotWithShape="1">
          <a:blip r:embed="rId3">
            <a:alphaModFix/>
          </a:blip>
          <a:srcRect b="0" l="0" r="0" t="0"/>
          <a:stretch/>
        </p:blipFill>
        <p:spPr>
          <a:xfrm>
            <a:off x="1524000" y="0"/>
            <a:ext cx="92964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Hund’s Rule</a:t>
            </a:r>
            <a:endParaRPr/>
          </a:p>
        </p:txBody>
      </p:sp>
      <p:sp>
        <p:nvSpPr>
          <p:cNvPr id="235" name="Google Shape;23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Notice that Carbon’s 6</a:t>
            </a:r>
            <a:r>
              <a:rPr baseline="30000" lang="en-US"/>
              <a:t>th</a:t>
            </a:r>
            <a:r>
              <a:rPr lang="en-US"/>
              <a:t> arrow is in the second p orbital. </a:t>
            </a:r>
            <a:endParaRPr/>
          </a:p>
          <a:p>
            <a:pPr indent="0" lvl="0" marL="0" rtl="0" algn="l">
              <a:lnSpc>
                <a:spcPct val="90000"/>
              </a:lnSpc>
              <a:spcBef>
                <a:spcPts val="1000"/>
              </a:spcBef>
              <a:spcAft>
                <a:spcPts val="0"/>
              </a:spcAft>
              <a:buClr>
                <a:srgbClr val="FF0000"/>
              </a:buClr>
              <a:buSzPts val="2400"/>
              <a:buNone/>
            </a:pPr>
            <a:r>
              <a:rPr lang="en-US">
                <a:solidFill>
                  <a:srgbClr val="FF0000"/>
                </a:solidFill>
              </a:rPr>
              <a:t>Hund’s Rule states the lowest energy configuration is one having the maximum number of unpaired electrons</a:t>
            </a:r>
            <a:r>
              <a:rPr lang="en-US"/>
              <a:t> allowed by Pauli Principle in a particular set of </a:t>
            </a:r>
            <a:r>
              <a:rPr lang="en-US" u="sng"/>
              <a:t>degenerate</a:t>
            </a:r>
            <a:r>
              <a:rPr lang="en-US"/>
              <a:t> orbitals. They should have parallel spins.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rgbClr val="FF0000"/>
              </a:buClr>
              <a:buSzPts val="2400"/>
              <a:buNone/>
            </a:pPr>
            <a:r>
              <a:rPr lang="en-US">
                <a:solidFill>
                  <a:srgbClr val="FF0000"/>
                </a:solidFill>
              </a:rPr>
              <a:t>In English? Put one up</a:t>
            </a:r>
            <a:endParaRPr/>
          </a:p>
          <a:p>
            <a:pPr indent="0" lvl="0" marL="0" rtl="0" algn="l">
              <a:lnSpc>
                <a:spcPct val="90000"/>
              </a:lnSpc>
              <a:spcBef>
                <a:spcPts val="1000"/>
              </a:spcBef>
              <a:spcAft>
                <a:spcPts val="0"/>
              </a:spcAft>
              <a:buClr>
                <a:srgbClr val="FF0000"/>
              </a:buClr>
              <a:buSzPts val="2400"/>
              <a:buNone/>
            </a:pPr>
            <a:r>
              <a:rPr lang="en-US">
                <a:solidFill>
                  <a:srgbClr val="FF0000"/>
                </a:solidFill>
              </a:rPr>
              <a:t>arrow in each box </a:t>
            </a:r>
            <a:endParaRPr/>
          </a:p>
          <a:p>
            <a:pPr indent="0" lvl="0" marL="0" rtl="0" algn="l">
              <a:lnSpc>
                <a:spcPct val="90000"/>
              </a:lnSpc>
              <a:spcBef>
                <a:spcPts val="1000"/>
              </a:spcBef>
              <a:spcAft>
                <a:spcPts val="0"/>
              </a:spcAft>
              <a:buClr>
                <a:srgbClr val="FF0000"/>
              </a:buClr>
              <a:buSzPts val="2400"/>
              <a:buNone/>
            </a:pPr>
            <a:r>
              <a:rPr lang="en-US">
                <a:solidFill>
                  <a:srgbClr val="FF0000"/>
                </a:solidFill>
              </a:rPr>
              <a:t>before any get two.</a:t>
            </a:r>
            <a:endParaRPr>
              <a:solidFill>
                <a:srgbClr val="FF0000"/>
              </a:solidFill>
            </a:endParaRPr>
          </a:p>
          <a:p>
            <a:pPr indent="-76200" lvl="0" marL="228600" rtl="0" algn="l">
              <a:lnSpc>
                <a:spcPct val="90000"/>
              </a:lnSpc>
              <a:spcBef>
                <a:spcPts val="1000"/>
              </a:spcBef>
              <a:spcAft>
                <a:spcPts val="0"/>
              </a:spcAft>
              <a:buClr>
                <a:schemeClr val="dk1"/>
              </a:buClr>
              <a:buSzPts val="2400"/>
              <a:buNone/>
            </a:pPr>
            <a:r>
              <a:t/>
            </a:r>
            <a:endParaRPr/>
          </a:p>
        </p:txBody>
      </p:sp>
      <p:pic>
        <p:nvPicPr>
          <p:cNvPr descr="TB06_003.gif" id="236" name="Google Shape;236;p24"/>
          <p:cNvPicPr preferRelativeResize="0"/>
          <p:nvPr/>
        </p:nvPicPr>
        <p:blipFill rotWithShape="1">
          <a:blip r:embed="rId3">
            <a:alphaModFix/>
          </a:blip>
          <a:srcRect b="22298" l="1074" r="0" t="46896"/>
          <a:stretch/>
        </p:blipFill>
        <p:spPr>
          <a:xfrm>
            <a:off x="4445875" y="3610303"/>
            <a:ext cx="7083973" cy="16272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243" name="Google Shape;24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How many unpaired electrons does Nitrogen have?</a:t>
            </a:r>
            <a:endParaRPr/>
          </a:p>
          <a:p>
            <a:pPr indent="-76200" lvl="0" marL="228600" rtl="0" algn="l">
              <a:lnSpc>
                <a:spcPct val="90000"/>
              </a:lnSpc>
              <a:spcBef>
                <a:spcPts val="1000"/>
              </a:spcBef>
              <a:spcAft>
                <a:spcPts val="0"/>
              </a:spcAft>
              <a:buClr>
                <a:schemeClr val="dk1"/>
              </a:buClr>
              <a:buSzPts val="2400"/>
              <a:buNone/>
            </a:pPr>
            <a:r>
              <a:t/>
            </a:r>
            <a:endParaRPr/>
          </a:p>
          <a:p>
            <a:pPr indent="0" lvl="0" marL="36576"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How many unpaired electrons does Carbon have?</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244" name="Google Shape;244;p25"/>
          <p:cNvPicPr preferRelativeResize="0"/>
          <p:nvPr/>
        </p:nvPicPr>
        <p:blipFill rotWithShape="1">
          <a:blip r:embed="rId3">
            <a:alphaModFix/>
          </a:blip>
          <a:srcRect b="24596" l="0" r="0" t="63307"/>
          <a:stretch/>
        </p:blipFill>
        <p:spPr>
          <a:xfrm>
            <a:off x="2209800" y="2403646"/>
            <a:ext cx="7658100" cy="685800"/>
          </a:xfrm>
          <a:prstGeom prst="rect">
            <a:avLst/>
          </a:prstGeom>
          <a:noFill/>
          <a:ln>
            <a:noFill/>
          </a:ln>
        </p:spPr>
      </p:pic>
      <p:pic>
        <p:nvPicPr>
          <p:cNvPr id="245" name="Google Shape;245;p25"/>
          <p:cNvPicPr preferRelativeResize="0"/>
          <p:nvPr/>
        </p:nvPicPr>
        <p:blipFill rotWithShape="1">
          <a:blip r:embed="rId3">
            <a:alphaModFix/>
          </a:blip>
          <a:srcRect b="36255" l="0" r="0" t="52496"/>
          <a:stretch/>
        </p:blipFill>
        <p:spPr>
          <a:xfrm>
            <a:off x="2209800" y="3675255"/>
            <a:ext cx="7829740" cy="6520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Valence electrons</a:t>
            </a:r>
            <a:endParaRPr/>
          </a:p>
        </p:txBody>
      </p:sp>
      <p:sp>
        <p:nvSpPr>
          <p:cNvPr id="252" name="Google Shape;252;p26"/>
          <p:cNvSpPr txBox="1"/>
          <p:nvPr>
            <p:ph idx="1" type="body"/>
          </p:nvPr>
        </p:nvSpPr>
        <p:spPr>
          <a:xfrm>
            <a:off x="838200" y="1825625"/>
            <a:ext cx="6429703" cy="4351338"/>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lang="en-US"/>
              <a:t>Valence e</a:t>
            </a:r>
            <a:r>
              <a:rPr baseline="30000" lang="en-US"/>
              <a:t>-</a:t>
            </a:r>
            <a:r>
              <a:rPr lang="en-US"/>
              <a:t> are e</a:t>
            </a:r>
            <a:r>
              <a:rPr baseline="30000" lang="en-US"/>
              <a:t>-</a:t>
            </a:r>
            <a:r>
              <a:rPr lang="en-US"/>
              <a:t> in the outermost principal energy level. The rule still holds: the elements in the same group have the same number of valence e</a:t>
            </a:r>
            <a:r>
              <a:rPr baseline="30000" lang="en-US"/>
              <a:t>-</a:t>
            </a:r>
            <a:r>
              <a:rPr lang="en-US"/>
              <a:t>. Therefore, Nitrogen with a configuration of 1s</a:t>
            </a:r>
            <a:r>
              <a:rPr baseline="30000" lang="en-US"/>
              <a:t>2</a:t>
            </a:r>
            <a:r>
              <a:rPr lang="en-US">
                <a:solidFill>
                  <a:schemeClr val="accent2"/>
                </a:solidFill>
              </a:rPr>
              <a:t>2s</a:t>
            </a:r>
            <a:r>
              <a:rPr baseline="30000" lang="en-US">
                <a:solidFill>
                  <a:schemeClr val="accent2"/>
                </a:solidFill>
              </a:rPr>
              <a:t>2</a:t>
            </a:r>
            <a:r>
              <a:rPr lang="en-US">
                <a:solidFill>
                  <a:schemeClr val="accent2"/>
                </a:solidFill>
              </a:rPr>
              <a:t>2p</a:t>
            </a:r>
            <a:r>
              <a:rPr baseline="30000" lang="en-US">
                <a:solidFill>
                  <a:schemeClr val="accent2"/>
                </a:solidFill>
              </a:rPr>
              <a:t>3 </a:t>
            </a:r>
            <a:r>
              <a:rPr lang="en-US"/>
              <a:t>and Phosphorous with a configuration of 1s</a:t>
            </a:r>
            <a:r>
              <a:rPr baseline="30000" lang="en-US"/>
              <a:t>2</a:t>
            </a:r>
            <a:r>
              <a:rPr lang="en-US"/>
              <a:t>2s</a:t>
            </a:r>
            <a:r>
              <a:rPr baseline="30000" lang="en-US"/>
              <a:t>2</a:t>
            </a:r>
            <a:r>
              <a:rPr lang="en-US"/>
              <a:t>2p</a:t>
            </a:r>
            <a:r>
              <a:rPr baseline="30000" lang="en-US"/>
              <a:t>6</a:t>
            </a:r>
            <a:r>
              <a:rPr lang="en-US">
                <a:solidFill>
                  <a:schemeClr val="accent2"/>
                </a:solidFill>
              </a:rPr>
              <a:t>3s</a:t>
            </a:r>
            <a:r>
              <a:rPr baseline="30000" lang="en-US">
                <a:solidFill>
                  <a:schemeClr val="accent2"/>
                </a:solidFill>
              </a:rPr>
              <a:t>2</a:t>
            </a:r>
            <a:r>
              <a:rPr lang="en-US">
                <a:solidFill>
                  <a:schemeClr val="accent2"/>
                </a:solidFill>
              </a:rPr>
              <a:t>3p</a:t>
            </a:r>
            <a:r>
              <a:rPr baseline="30000" lang="en-US">
                <a:solidFill>
                  <a:schemeClr val="accent2"/>
                </a:solidFill>
              </a:rPr>
              <a:t>3</a:t>
            </a:r>
            <a:r>
              <a:rPr lang="en-US"/>
              <a:t> both have 5 valence e</a:t>
            </a:r>
            <a:r>
              <a:rPr baseline="30000" lang="en-US"/>
              <a:t>-</a:t>
            </a:r>
            <a:r>
              <a:rPr lang="en-US"/>
              <a:t> because they are both in group 15.</a:t>
            </a:r>
            <a:endParaRPr/>
          </a:p>
          <a:p>
            <a:pPr indent="0" lvl="0" marL="36576" rtl="0" algn="l">
              <a:lnSpc>
                <a:spcPct val="90000"/>
              </a:lnSpc>
              <a:spcBef>
                <a:spcPts val="1000"/>
              </a:spcBef>
              <a:spcAft>
                <a:spcPts val="0"/>
              </a:spcAft>
              <a:buClr>
                <a:schemeClr val="dk1"/>
              </a:buClr>
              <a:buSzPts val="2400"/>
              <a:buNone/>
            </a:pPr>
            <a:r>
              <a:rPr lang="en-US"/>
              <a:t>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valence" id="253" name="Google Shape;253;p26"/>
          <p:cNvPicPr preferRelativeResize="0"/>
          <p:nvPr/>
        </p:nvPicPr>
        <p:blipFill rotWithShape="1">
          <a:blip r:embed="rId3">
            <a:alphaModFix/>
          </a:blip>
          <a:srcRect b="0" l="0" r="0" t="0"/>
          <a:stretch/>
        </p:blipFill>
        <p:spPr>
          <a:xfrm>
            <a:off x="7880679" y="1690688"/>
            <a:ext cx="3675446" cy="31660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p>
        </p:txBody>
      </p:sp>
      <p:sp>
        <p:nvSpPr>
          <p:cNvPr id="260" name="Google Shape;260;p27"/>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Construct electron configurations using sublevels.</a:t>
            </a:r>
            <a:endParaRPr/>
          </a:p>
          <a:p>
            <a:pPr indent="-228600" lvl="1" marL="685800" rtl="0" algn="l">
              <a:lnSpc>
                <a:spcPct val="90000"/>
              </a:lnSpc>
              <a:spcBef>
                <a:spcPts val="500"/>
              </a:spcBef>
              <a:spcAft>
                <a:spcPts val="0"/>
              </a:spcAft>
              <a:buClr>
                <a:schemeClr val="dk1"/>
              </a:buClr>
              <a:buSzPts val="2400"/>
              <a:buChar char="•"/>
            </a:pPr>
            <a:r>
              <a:rPr lang="en-US"/>
              <a:t>Describe the Heisenberg Uncertainty Principle.</a:t>
            </a:r>
            <a:endParaRPr/>
          </a:p>
          <a:p>
            <a:pPr indent="-228600" lvl="1" marL="685800" rtl="0" algn="l">
              <a:lnSpc>
                <a:spcPct val="90000"/>
              </a:lnSpc>
              <a:spcBef>
                <a:spcPts val="500"/>
              </a:spcBef>
              <a:spcAft>
                <a:spcPts val="0"/>
              </a:spcAft>
              <a:buClr>
                <a:schemeClr val="dk1"/>
              </a:buClr>
              <a:buSzPts val="2400"/>
              <a:buChar char="•"/>
            </a:pPr>
            <a:r>
              <a:rPr lang="en-US"/>
              <a:t>Describe the shape of electron orbitals.</a:t>
            </a:r>
            <a:endParaRPr/>
          </a:p>
          <a:p>
            <a:pPr indent="-228600" lvl="1" marL="685800" rtl="0" algn="l">
              <a:lnSpc>
                <a:spcPct val="90000"/>
              </a:lnSpc>
              <a:spcBef>
                <a:spcPts val="500"/>
              </a:spcBef>
              <a:spcAft>
                <a:spcPts val="0"/>
              </a:spcAft>
              <a:buClr>
                <a:schemeClr val="dk1"/>
              </a:buClr>
              <a:buSzPts val="2400"/>
              <a:buChar char="•"/>
            </a:pPr>
            <a:r>
              <a:rPr lang="en-US"/>
              <a:t>Explain and utilize Aufbau and Hund's Rules.</a:t>
            </a:r>
            <a:endParaRPr/>
          </a:p>
        </p:txBody>
      </p:sp>
      <p:pic>
        <p:nvPicPr>
          <p:cNvPr descr="Image result for check for understanding" id="261" name="Google Shape;261;p27"/>
          <p:cNvPicPr preferRelativeResize="0"/>
          <p:nvPr/>
        </p:nvPicPr>
        <p:blipFill rotWithShape="1">
          <a:blip r:embed="rId3">
            <a:alphaModFix/>
          </a:blip>
          <a:srcRect b="2286" l="0" r="50606" t="0"/>
          <a:stretch/>
        </p:blipFill>
        <p:spPr>
          <a:xfrm>
            <a:off x="8542828" y="2324209"/>
            <a:ext cx="3278433" cy="34144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Quantum Mechanical Model</a:t>
            </a:r>
            <a:endParaRPr/>
          </a:p>
        </p:txBody>
      </p:sp>
      <p:sp>
        <p:nvSpPr>
          <p:cNvPr id="267" name="Google Shape;26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Part 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274" name="Google Shape;274;p29"/>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Describe the difference between atoms, cations, and anions.</a:t>
            </a:r>
            <a:endParaRPr/>
          </a:p>
          <a:p>
            <a:pPr indent="-228600" lvl="1" marL="685800" rtl="0" algn="l">
              <a:lnSpc>
                <a:spcPct val="90000"/>
              </a:lnSpc>
              <a:spcBef>
                <a:spcPts val="500"/>
              </a:spcBef>
              <a:spcAft>
                <a:spcPts val="0"/>
              </a:spcAft>
              <a:buClr>
                <a:schemeClr val="dk1"/>
              </a:buClr>
              <a:buSzPts val="2400"/>
              <a:buChar char="•"/>
            </a:pPr>
            <a:r>
              <a:rPr lang="en-US"/>
              <a:t>Write electron configurations for atoms. </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Construct electron configurations using sublevels for ions including exceptions to the Aufbau principle.</a:t>
            </a:r>
            <a:endParaRPr/>
          </a:p>
          <a:p>
            <a:pPr indent="-228600" lvl="1" marL="685800" rtl="0" algn="l">
              <a:lnSpc>
                <a:spcPct val="90000"/>
              </a:lnSpc>
              <a:spcBef>
                <a:spcPts val="500"/>
              </a:spcBef>
              <a:spcAft>
                <a:spcPts val="0"/>
              </a:spcAft>
              <a:buClr>
                <a:schemeClr val="dk1"/>
              </a:buClr>
              <a:buSzPts val="2400"/>
              <a:buChar char="•"/>
            </a:pPr>
            <a:r>
              <a:rPr lang="en-US"/>
              <a:t>Understand and utilize the noble gas short cut.</a:t>
            </a:r>
            <a:endParaRPr/>
          </a:p>
          <a:p>
            <a:pPr indent="-228600" lvl="1" marL="685800" rtl="0" algn="l">
              <a:lnSpc>
                <a:spcPct val="90000"/>
              </a:lnSpc>
              <a:spcBef>
                <a:spcPts val="500"/>
              </a:spcBef>
              <a:spcAft>
                <a:spcPts val="0"/>
              </a:spcAft>
              <a:buClr>
                <a:schemeClr val="dk1"/>
              </a:buClr>
              <a:buSzPts val="2400"/>
              <a:buChar char="•"/>
            </a:pPr>
            <a:r>
              <a:rPr lang="en-US"/>
              <a:t>Label atoms as diamagnetic or paramagnetic.</a:t>
            </a:r>
            <a:endParaRPr/>
          </a:p>
          <a:p>
            <a:pPr indent="-228600" lvl="1" marL="685800" rtl="0" algn="l">
              <a:lnSpc>
                <a:spcPct val="90000"/>
              </a:lnSpc>
              <a:spcBef>
                <a:spcPts val="500"/>
              </a:spcBef>
              <a:spcAft>
                <a:spcPts val="0"/>
              </a:spcAft>
              <a:buClr>
                <a:schemeClr val="dk1"/>
              </a:buClr>
              <a:buSzPts val="2400"/>
              <a:buChar char="•"/>
            </a:pPr>
            <a:r>
              <a:rPr lang="en-US"/>
              <a:t>Define and identify isoelectric atoms.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62" name="Google Shape;62;p3"/>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Describe subatomic particles in terms of mass, location and charge. </a:t>
            </a:r>
            <a:endParaRPr/>
          </a:p>
          <a:p>
            <a:pPr indent="-228600" lvl="1" marL="685800" rtl="0" algn="l">
              <a:lnSpc>
                <a:spcPct val="90000"/>
              </a:lnSpc>
              <a:spcBef>
                <a:spcPts val="500"/>
              </a:spcBef>
              <a:spcAft>
                <a:spcPts val="0"/>
              </a:spcAft>
              <a:buClr>
                <a:schemeClr val="dk1"/>
              </a:buClr>
              <a:buSzPts val="2400"/>
              <a:buChar char="•"/>
            </a:pPr>
            <a:r>
              <a:rPr lang="en-US"/>
              <a:t>Find the number of each subatomic particle in atoms, ions, and isotopes. </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Construct electron configurations using sublevels.</a:t>
            </a:r>
            <a:endParaRPr/>
          </a:p>
          <a:p>
            <a:pPr indent="-228600" lvl="1" marL="685800" rtl="0" algn="l">
              <a:lnSpc>
                <a:spcPct val="90000"/>
              </a:lnSpc>
              <a:spcBef>
                <a:spcPts val="500"/>
              </a:spcBef>
              <a:spcAft>
                <a:spcPts val="0"/>
              </a:spcAft>
              <a:buClr>
                <a:schemeClr val="dk1"/>
              </a:buClr>
              <a:buSzPts val="2400"/>
              <a:buChar char="•"/>
            </a:pPr>
            <a:r>
              <a:rPr lang="en-US"/>
              <a:t>Describe the Heisenberg Uncertainty Principle.</a:t>
            </a:r>
            <a:endParaRPr/>
          </a:p>
          <a:p>
            <a:pPr indent="-228600" lvl="1" marL="685800" rtl="0" algn="l">
              <a:lnSpc>
                <a:spcPct val="90000"/>
              </a:lnSpc>
              <a:spcBef>
                <a:spcPts val="500"/>
              </a:spcBef>
              <a:spcAft>
                <a:spcPts val="0"/>
              </a:spcAft>
              <a:buClr>
                <a:schemeClr val="dk1"/>
              </a:buClr>
              <a:buSzPts val="2400"/>
              <a:buChar char="•"/>
            </a:pPr>
            <a:r>
              <a:rPr lang="en-US"/>
              <a:t>Describe the shape of electron orbitals.</a:t>
            </a:r>
            <a:endParaRPr/>
          </a:p>
          <a:p>
            <a:pPr indent="-228600" lvl="1" marL="685800" rtl="0" algn="l">
              <a:lnSpc>
                <a:spcPct val="90000"/>
              </a:lnSpc>
              <a:spcBef>
                <a:spcPts val="500"/>
              </a:spcBef>
              <a:spcAft>
                <a:spcPts val="0"/>
              </a:spcAft>
              <a:buClr>
                <a:schemeClr val="dk1"/>
              </a:buClr>
              <a:buSzPts val="2400"/>
              <a:buChar char="•"/>
            </a:pPr>
            <a:r>
              <a:rPr lang="en-US"/>
              <a:t>Explain and utilize Aufbau and Hund's Rules.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8" name="Shape 278"/>
        <p:cNvGrpSpPr/>
        <p:nvPr/>
      </p:nvGrpSpPr>
      <p:grpSpPr>
        <a:xfrm>
          <a:off x="0" y="0"/>
          <a:ext cx="0" cy="0"/>
          <a:chOff x="0" y="0"/>
          <a:chExt cx="0" cy="0"/>
        </a:xfrm>
      </p:grpSpPr>
      <p:sp>
        <p:nvSpPr>
          <p:cNvPr id="279" name="Google Shape;27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280" name="Google Shape;280;p30"/>
          <p:cNvSpPr txBox="1"/>
          <p:nvPr>
            <p:ph idx="1" type="body"/>
          </p:nvPr>
        </p:nvSpPr>
        <p:spPr>
          <a:xfrm>
            <a:off x="838200" y="1825625"/>
            <a:ext cx="5010807"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Why is iron magnetic?</a:t>
            </a:r>
            <a:endParaRPr/>
          </a:p>
        </p:txBody>
      </p:sp>
      <p:pic>
        <p:nvPicPr>
          <p:cNvPr descr="Image result for hairy harry" id="281" name="Google Shape;281;p30"/>
          <p:cNvPicPr preferRelativeResize="0"/>
          <p:nvPr/>
        </p:nvPicPr>
        <p:blipFill rotWithShape="1">
          <a:blip r:embed="rId3">
            <a:alphaModFix/>
          </a:blip>
          <a:srcRect b="0" l="0" r="0" t="0"/>
          <a:stretch/>
        </p:blipFill>
        <p:spPr>
          <a:xfrm>
            <a:off x="5849007" y="1690688"/>
            <a:ext cx="3383284" cy="45110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Ions</a:t>
            </a:r>
            <a:endParaRPr/>
          </a:p>
        </p:txBody>
      </p:sp>
      <p:sp>
        <p:nvSpPr>
          <p:cNvPr id="288" name="Google Shape;288;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When ions form, electrons are added or subtracted to the valence shell.</a:t>
            </a:r>
            <a:endParaRPr/>
          </a:p>
          <a:p>
            <a:pPr indent="-228600" lvl="1" marL="685800" rtl="0" algn="l">
              <a:lnSpc>
                <a:spcPct val="90000"/>
              </a:lnSpc>
              <a:spcBef>
                <a:spcPts val="500"/>
              </a:spcBef>
              <a:spcAft>
                <a:spcPts val="0"/>
              </a:spcAft>
              <a:buClr>
                <a:schemeClr val="dk1"/>
              </a:buClr>
              <a:buSzPts val="2400"/>
              <a:buChar char="•"/>
            </a:pPr>
            <a:r>
              <a:rPr lang="en-US"/>
              <a:t>Fluorine is</a:t>
            </a:r>
            <a:r>
              <a:rPr lang="en-US">
                <a:solidFill>
                  <a:srgbClr val="FFFF00"/>
                </a:solidFill>
              </a:rPr>
              <a:t> </a:t>
            </a:r>
            <a:r>
              <a:rPr lang="en-US">
                <a:solidFill>
                  <a:srgbClr val="00B0F0"/>
                </a:solidFill>
              </a:rPr>
              <a:t>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5 </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The F</a:t>
            </a:r>
            <a:r>
              <a:rPr baseline="30000" lang="en-US"/>
              <a:t>-</a:t>
            </a:r>
            <a:r>
              <a:rPr lang="en-US"/>
              <a:t> is </a:t>
            </a:r>
            <a:r>
              <a:rPr lang="en-US">
                <a:solidFill>
                  <a:srgbClr val="00B0F0"/>
                </a:solidFill>
              </a:rPr>
              <a:t>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6 </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Manganese is</a:t>
            </a:r>
            <a:r>
              <a:rPr lang="en-US">
                <a:solidFill>
                  <a:srgbClr val="FFFF00"/>
                </a:solidFill>
              </a:rPr>
              <a:t> </a:t>
            </a:r>
            <a:r>
              <a:rPr lang="en-US">
                <a:solidFill>
                  <a:srgbClr val="00B0F0"/>
                </a:solidFill>
              </a:rPr>
              <a:t>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6 </a:t>
            </a:r>
            <a:r>
              <a:rPr lang="en-US">
                <a:solidFill>
                  <a:srgbClr val="00B0F0"/>
                </a:solidFill>
              </a:rPr>
              <a:t>3s</a:t>
            </a:r>
            <a:r>
              <a:rPr baseline="30000" lang="en-US">
                <a:solidFill>
                  <a:srgbClr val="00B0F0"/>
                </a:solidFill>
              </a:rPr>
              <a:t>2 </a:t>
            </a:r>
            <a:r>
              <a:rPr lang="en-US">
                <a:solidFill>
                  <a:srgbClr val="00B0F0"/>
                </a:solidFill>
              </a:rPr>
              <a:t>3p</a:t>
            </a:r>
            <a:r>
              <a:rPr baseline="30000" lang="en-US">
                <a:solidFill>
                  <a:srgbClr val="00B0F0"/>
                </a:solidFill>
              </a:rPr>
              <a:t>6 </a:t>
            </a:r>
            <a:r>
              <a:rPr lang="en-US">
                <a:solidFill>
                  <a:srgbClr val="00B0F0"/>
                </a:solidFill>
              </a:rPr>
              <a:t>4s</a:t>
            </a:r>
            <a:r>
              <a:rPr baseline="30000" lang="en-US">
                <a:solidFill>
                  <a:srgbClr val="00B0F0"/>
                </a:solidFill>
              </a:rPr>
              <a:t>2 </a:t>
            </a:r>
            <a:r>
              <a:rPr lang="en-US">
                <a:solidFill>
                  <a:srgbClr val="00B0F0"/>
                </a:solidFill>
              </a:rPr>
              <a:t>3d</a:t>
            </a:r>
            <a:r>
              <a:rPr baseline="30000" lang="en-US">
                <a:solidFill>
                  <a:srgbClr val="00B0F0"/>
                </a:solidFill>
              </a:rPr>
              <a:t>5</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The Mn</a:t>
            </a:r>
            <a:r>
              <a:rPr baseline="30000" lang="en-US"/>
              <a:t>+2 </a:t>
            </a:r>
            <a:r>
              <a:rPr lang="en-US"/>
              <a:t>ion is </a:t>
            </a:r>
            <a:r>
              <a:rPr lang="en-US">
                <a:solidFill>
                  <a:srgbClr val="00B0F0"/>
                </a:solidFill>
              </a:rPr>
              <a:t>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6 </a:t>
            </a:r>
            <a:r>
              <a:rPr lang="en-US">
                <a:solidFill>
                  <a:srgbClr val="00B0F0"/>
                </a:solidFill>
              </a:rPr>
              <a:t>3s</a:t>
            </a:r>
            <a:r>
              <a:rPr baseline="30000" lang="en-US">
                <a:solidFill>
                  <a:srgbClr val="00B0F0"/>
                </a:solidFill>
              </a:rPr>
              <a:t>2 </a:t>
            </a:r>
            <a:r>
              <a:rPr lang="en-US">
                <a:solidFill>
                  <a:srgbClr val="00B0F0"/>
                </a:solidFill>
              </a:rPr>
              <a:t>3p</a:t>
            </a:r>
            <a:r>
              <a:rPr baseline="30000" lang="en-US">
                <a:solidFill>
                  <a:srgbClr val="00B0F0"/>
                </a:solidFill>
              </a:rPr>
              <a:t>6 </a:t>
            </a:r>
            <a:r>
              <a:rPr lang="en-US">
                <a:solidFill>
                  <a:srgbClr val="00B0F0"/>
                </a:solidFill>
              </a:rPr>
              <a:t>3d</a:t>
            </a:r>
            <a:r>
              <a:rPr baseline="30000" lang="en-US">
                <a:solidFill>
                  <a:srgbClr val="00B0F0"/>
                </a:solidFill>
              </a:rPr>
              <a:t>5 </a:t>
            </a:r>
            <a:endParaRPr>
              <a:solidFill>
                <a:srgbClr val="00B0F0"/>
              </a:solidFill>
            </a:endParaRPr>
          </a:p>
        </p:txBody>
      </p:sp>
      <p:pic>
        <p:nvPicPr>
          <p:cNvPr descr="Image result for ion" id="289" name="Google Shape;289;p31"/>
          <p:cNvPicPr preferRelativeResize="0"/>
          <p:nvPr/>
        </p:nvPicPr>
        <p:blipFill rotWithShape="1">
          <a:blip r:embed="rId3">
            <a:alphaModFix/>
          </a:blip>
          <a:srcRect b="0" l="0" r="0" t="0"/>
          <a:stretch/>
        </p:blipFill>
        <p:spPr>
          <a:xfrm>
            <a:off x="6304127" y="2869324"/>
            <a:ext cx="5334000" cy="2857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Noble Gas </a:t>
            </a:r>
            <a:r>
              <a:rPr lang="en-US"/>
              <a:t>Shortcut</a:t>
            </a:r>
            <a:endParaRPr/>
          </a:p>
        </p:txBody>
      </p:sp>
      <p:sp>
        <p:nvSpPr>
          <p:cNvPr id="296" name="Google Shape;296;p32"/>
          <p:cNvSpPr txBox="1"/>
          <p:nvPr>
            <p:ph idx="1" type="body"/>
          </p:nvPr>
        </p:nvSpPr>
        <p:spPr>
          <a:xfrm>
            <a:off x="838200" y="1825625"/>
            <a:ext cx="549953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Larger elements will have extremely long configurations. A shortcut is to use noble gas configurations.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Sodium has 11e- and a configuration of 1s</a:t>
            </a:r>
            <a:r>
              <a:rPr baseline="30000" lang="en-US"/>
              <a:t>2</a:t>
            </a:r>
            <a:r>
              <a:rPr lang="en-US"/>
              <a:t>2s</a:t>
            </a:r>
            <a:r>
              <a:rPr baseline="30000" lang="en-US"/>
              <a:t>2</a:t>
            </a:r>
            <a:r>
              <a:rPr lang="en-US"/>
              <a:t>2p</a:t>
            </a:r>
            <a:r>
              <a:rPr baseline="30000" lang="en-US"/>
              <a:t>6</a:t>
            </a:r>
            <a:r>
              <a:rPr lang="en-US"/>
              <a:t>3s</a:t>
            </a:r>
            <a:r>
              <a:rPr baseline="30000" lang="en-US"/>
              <a:t>1</a:t>
            </a:r>
            <a:r>
              <a:rPr lang="en-US"/>
              <a:t> or [Ne]3s</a:t>
            </a:r>
            <a:r>
              <a:rPr baseline="30000" lang="en-US"/>
              <a:t>1</a:t>
            </a:r>
            <a:r>
              <a:rPr lang="en-US"/>
              <a:t>.</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Sulfur has 16e- and a configuration of 1s</a:t>
            </a:r>
            <a:r>
              <a:rPr baseline="30000" lang="en-US"/>
              <a:t>2</a:t>
            </a:r>
            <a:r>
              <a:rPr lang="en-US"/>
              <a:t>2s</a:t>
            </a:r>
            <a:r>
              <a:rPr baseline="30000" lang="en-US"/>
              <a:t>2</a:t>
            </a:r>
            <a:r>
              <a:rPr lang="en-US"/>
              <a:t>2p</a:t>
            </a:r>
            <a:r>
              <a:rPr baseline="30000" lang="en-US"/>
              <a:t>6</a:t>
            </a:r>
            <a:r>
              <a:rPr lang="en-US"/>
              <a:t>3s</a:t>
            </a:r>
            <a:r>
              <a:rPr baseline="30000" lang="en-US"/>
              <a:t>2</a:t>
            </a:r>
            <a:r>
              <a:rPr lang="en-US"/>
              <a:t>3p</a:t>
            </a:r>
            <a:r>
              <a:rPr baseline="30000" lang="en-US"/>
              <a:t>4</a:t>
            </a:r>
            <a:r>
              <a:rPr lang="en-US"/>
              <a:t> or [Ne]3s</a:t>
            </a:r>
            <a:r>
              <a:rPr baseline="30000" lang="en-US"/>
              <a:t>2</a:t>
            </a:r>
            <a:r>
              <a:rPr lang="en-US"/>
              <a:t>3p</a:t>
            </a:r>
            <a:r>
              <a:rPr baseline="30000" lang="en-US"/>
              <a:t>4</a:t>
            </a:r>
            <a:r>
              <a:rPr lang="en-US"/>
              <a:t>.</a:t>
            </a:r>
            <a:endParaRPr/>
          </a:p>
          <a:p>
            <a:pPr indent="0" lvl="0" marL="0" rtl="0" algn="l">
              <a:lnSpc>
                <a:spcPct val="90000"/>
              </a:lnSpc>
              <a:spcBef>
                <a:spcPts val="1000"/>
              </a:spcBef>
              <a:spcAft>
                <a:spcPts val="0"/>
              </a:spcAft>
              <a:buClr>
                <a:schemeClr val="dk1"/>
              </a:buClr>
              <a:buSzPts val="2400"/>
              <a:buNone/>
            </a:pPr>
            <a:r>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noble gases funny" id="297" name="Google Shape;297;p32"/>
          <p:cNvPicPr preferRelativeResize="0"/>
          <p:nvPr/>
        </p:nvPicPr>
        <p:blipFill rotWithShape="1">
          <a:blip r:embed="rId3">
            <a:alphaModFix/>
          </a:blip>
          <a:srcRect b="9408" l="0" r="0" t="0"/>
          <a:stretch/>
        </p:blipFill>
        <p:spPr>
          <a:xfrm>
            <a:off x="6461781" y="1690688"/>
            <a:ext cx="5238750" cy="35119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Exceptions</a:t>
            </a:r>
            <a:endParaRPr/>
          </a:p>
        </p:txBody>
      </p:sp>
      <p:sp>
        <p:nvSpPr>
          <p:cNvPr id="304" name="Google Shape;304;p33"/>
          <p:cNvSpPr txBox="1"/>
          <p:nvPr>
            <p:ph idx="1" type="body"/>
          </p:nvPr>
        </p:nvSpPr>
        <p:spPr>
          <a:xfrm>
            <a:off x="838199" y="1600201"/>
            <a:ext cx="10891345" cy="4525963"/>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lang="en-US"/>
              <a:t>Half filled sublevels are not as </a:t>
            </a:r>
            <a:r>
              <a:rPr lang="en-US"/>
              <a:t>stable</a:t>
            </a:r>
            <a:r>
              <a:rPr lang="en-US"/>
              <a:t> as filled sublevels, but they are more stable than other configurations.</a:t>
            </a:r>
            <a:endParaRPr/>
          </a:p>
          <a:p>
            <a:pPr indent="0" lvl="0" marL="36576" rtl="0" algn="l">
              <a:lnSpc>
                <a:spcPct val="90000"/>
              </a:lnSpc>
              <a:spcBef>
                <a:spcPts val="1000"/>
              </a:spcBef>
              <a:spcAft>
                <a:spcPts val="0"/>
              </a:spcAft>
              <a:buClr>
                <a:schemeClr val="dk1"/>
              </a:buClr>
              <a:buSzPts val="2400"/>
              <a:buNone/>
            </a:pPr>
            <a:r>
              <a:t/>
            </a:r>
            <a:endParaRPr/>
          </a:p>
          <a:p>
            <a:pPr indent="0" lvl="0" marL="36576" rtl="0" algn="l">
              <a:lnSpc>
                <a:spcPct val="90000"/>
              </a:lnSpc>
              <a:spcBef>
                <a:spcPts val="1000"/>
              </a:spcBef>
              <a:spcAft>
                <a:spcPts val="0"/>
              </a:spcAft>
              <a:buClr>
                <a:schemeClr val="dk1"/>
              </a:buClr>
              <a:buSzPts val="2400"/>
              <a:buNone/>
            </a:pPr>
            <a:r>
              <a:rPr lang="en-US"/>
              <a:t>Ex.  	Cr looks like it should be  	</a:t>
            </a:r>
            <a:r>
              <a:rPr b="1" lang="en-US"/>
              <a:t>1s</a:t>
            </a:r>
            <a:r>
              <a:rPr b="1" baseline="30000" lang="en-US"/>
              <a:t>2</a:t>
            </a:r>
            <a:r>
              <a:rPr b="1" lang="en-US"/>
              <a:t>2s</a:t>
            </a:r>
            <a:r>
              <a:rPr b="1" baseline="30000" lang="en-US"/>
              <a:t>2</a:t>
            </a:r>
            <a:r>
              <a:rPr b="1" lang="en-US"/>
              <a:t>2p</a:t>
            </a:r>
            <a:r>
              <a:rPr b="1" baseline="30000" lang="en-US"/>
              <a:t>6</a:t>
            </a:r>
            <a:r>
              <a:rPr b="1" lang="en-US"/>
              <a:t>3s</a:t>
            </a:r>
            <a:r>
              <a:rPr b="1" baseline="30000" lang="en-US"/>
              <a:t>2</a:t>
            </a:r>
            <a:r>
              <a:rPr b="1" lang="en-US"/>
              <a:t>3p</a:t>
            </a:r>
            <a:r>
              <a:rPr b="1" baseline="30000" lang="en-US"/>
              <a:t>6</a:t>
            </a:r>
            <a:r>
              <a:rPr b="1" lang="en-US"/>
              <a:t>4s</a:t>
            </a:r>
            <a:r>
              <a:rPr b="1" baseline="30000" lang="en-US"/>
              <a:t>2</a:t>
            </a:r>
            <a:r>
              <a:rPr b="1" lang="en-US"/>
              <a:t>3d</a:t>
            </a:r>
            <a:r>
              <a:rPr b="1" baseline="30000" lang="en-US"/>
              <a:t>4</a:t>
            </a:r>
            <a:endParaRPr/>
          </a:p>
          <a:p>
            <a:pPr indent="0" lvl="0" marL="36576" rtl="0" algn="l">
              <a:lnSpc>
                <a:spcPct val="90000"/>
              </a:lnSpc>
              <a:spcBef>
                <a:spcPts val="1000"/>
              </a:spcBef>
              <a:spcAft>
                <a:spcPts val="0"/>
              </a:spcAft>
              <a:buClr>
                <a:schemeClr val="dk1"/>
              </a:buClr>
              <a:buSzPts val="2400"/>
              <a:buNone/>
            </a:pPr>
            <a:r>
              <a:rPr lang="en-US"/>
              <a:t>	But it is			</a:t>
            </a:r>
            <a:r>
              <a:rPr b="1" lang="en-US"/>
              <a:t>1s</a:t>
            </a:r>
            <a:r>
              <a:rPr b="1" baseline="30000" lang="en-US"/>
              <a:t>2</a:t>
            </a:r>
            <a:r>
              <a:rPr b="1" lang="en-US"/>
              <a:t>2s</a:t>
            </a:r>
            <a:r>
              <a:rPr b="1" baseline="30000" lang="en-US"/>
              <a:t>2</a:t>
            </a:r>
            <a:r>
              <a:rPr b="1" lang="en-US"/>
              <a:t>2p</a:t>
            </a:r>
            <a:r>
              <a:rPr b="1" baseline="30000" lang="en-US"/>
              <a:t>6</a:t>
            </a:r>
            <a:r>
              <a:rPr b="1" lang="en-US"/>
              <a:t>3s</a:t>
            </a:r>
            <a:r>
              <a:rPr b="1" baseline="30000" lang="en-US"/>
              <a:t>2</a:t>
            </a:r>
            <a:r>
              <a:rPr b="1" lang="en-US"/>
              <a:t>3p</a:t>
            </a:r>
            <a:r>
              <a:rPr b="1" baseline="30000" lang="en-US"/>
              <a:t>6</a:t>
            </a:r>
            <a:r>
              <a:rPr b="1" lang="en-US"/>
              <a:t>4s</a:t>
            </a:r>
            <a:r>
              <a:rPr b="1" baseline="30000" lang="en-US"/>
              <a:t>1</a:t>
            </a:r>
            <a:r>
              <a:rPr b="1" lang="en-US"/>
              <a:t>3d</a:t>
            </a:r>
            <a:r>
              <a:rPr b="1" baseline="30000" lang="en-US"/>
              <a:t>5</a:t>
            </a:r>
            <a:endParaRPr/>
          </a:p>
          <a:p>
            <a:pPr indent="0" lvl="0" marL="36576" rtl="0" algn="l">
              <a:lnSpc>
                <a:spcPct val="90000"/>
              </a:lnSpc>
              <a:spcBef>
                <a:spcPts val="1000"/>
              </a:spcBef>
              <a:spcAft>
                <a:spcPts val="0"/>
              </a:spcAft>
              <a:buClr>
                <a:schemeClr val="dk1"/>
              </a:buClr>
              <a:buSzPts val="2400"/>
              <a:buNone/>
            </a:pPr>
            <a:r>
              <a:t/>
            </a:r>
            <a:endParaRPr/>
          </a:p>
        </p:txBody>
      </p:sp>
      <p:pic>
        <p:nvPicPr>
          <p:cNvPr id="305" name="Google Shape;305;p33"/>
          <p:cNvPicPr preferRelativeResize="0"/>
          <p:nvPr/>
        </p:nvPicPr>
        <p:blipFill rotWithShape="1">
          <a:blip r:embed="rId3">
            <a:alphaModFix/>
          </a:blip>
          <a:srcRect b="69155" l="12381" r="27110" t="9784"/>
          <a:stretch/>
        </p:blipFill>
        <p:spPr>
          <a:xfrm>
            <a:off x="2364058" y="3806456"/>
            <a:ext cx="7709259" cy="1169582"/>
          </a:xfrm>
          <a:prstGeom prst="rect">
            <a:avLst/>
          </a:prstGeom>
          <a:noFill/>
          <a:ln>
            <a:noFill/>
          </a:ln>
        </p:spPr>
      </p:pic>
      <p:pic>
        <p:nvPicPr>
          <p:cNvPr id="306" name="Google Shape;306;p33"/>
          <p:cNvPicPr preferRelativeResize="0"/>
          <p:nvPr/>
        </p:nvPicPr>
        <p:blipFill rotWithShape="1">
          <a:blip r:embed="rId3">
            <a:alphaModFix/>
          </a:blip>
          <a:srcRect b="26188" l="13036" r="27478" t="54435"/>
          <a:stretch/>
        </p:blipFill>
        <p:spPr>
          <a:xfrm>
            <a:off x="2364058" y="4976038"/>
            <a:ext cx="7709259" cy="1094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Exceptions</a:t>
            </a:r>
            <a:endParaRPr/>
          </a:p>
        </p:txBody>
      </p:sp>
      <p:sp>
        <p:nvSpPr>
          <p:cNvPr id="312" name="Google Shape;31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lang="en-US"/>
              <a:t>Ex.	Cu looks like it should be 	</a:t>
            </a:r>
            <a:r>
              <a:rPr b="1" lang="en-US"/>
              <a:t>1s</a:t>
            </a:r>
            <a:r>
              <a:rPr b="1" baseline="30000" lang="en-US"/>
              <a:t>2</a:t>
            </a:r>
            <a:r>
              <a:rPr b="1" lang="en-US"/>
              <a:t>2s</a:t>
            </a:r>
            <a:r>
              <a:rPr b="1" baseline="30000" lang="en-US"/>
              <a:t>2</a:t>
            </a:r>
            <a:r>
              <a:rPr b="1" lang="en-US"/>
              <a:t>2p</a:t>
            </a:r>
            <a:r>
              <a:rPr b="1" baseline="30000" lang="en-US"/>
              <a:t>6</a:t>
            </a:r>
            <a:r>
              <a:rPr b="1" lang="en-US"/>
              <a:t>3s</a:t>
            </a:r>
            <a:r>
              <a:rPr b="1" baseline="30000" lang="en-US"/>
              <a:t>2</a:t>
            </a:r>
            <a:r>
              <a:rPr b="1" lang="en-US"/>
              <a:t>3p</a:t>
            </a:r>
            <a:r>
              <a:rPr b="1" baseline="30000" lang="en-US"/>
              <a:t>6</a:t>
            </a:r>
            <a:r>
              <a:rPr b="1" lang="en-US"/>
              <a:t>4s</a:t>
            </a:r>
            <a:r>
              <a:rPr b="1" baseline="30000" lang="en-US"/>
              <a:t>2</a:t>
            </a:r>
            <a:r>
              <a:rPr b="1" lang="en-US"/>
              <a:t>3d</a:t>
            </a:r>
            <a:r>
              <a:rPr b="1" baseline="30000" lang="en-US"/>
              <a:t>9</a:t>
            </a:r>
            <a:endParaRPr/>
          </a:p>
          <a:p>
            <a:pPr indent="0" lvl="0" marL="36576" rtl="0" algn="l">
              <a:lnSpc>
                <a:spcPct val="90000"/>
              </a:lnSpc>
              <a:spcBef>
                <a:spcPts val="1000"/>
              </a:spcBef>
              <a:spcAft>
                <a:spcPts val="0"/>
              </a:spcAft>
              <a:buClr>
                <a:schemeClr val="dk1"/>
              </a:buClr>
              <a:buSzPts val="2400"/>
              <a:buNone/>
            </a:pPr>
            <a:r>
              <a:rPr lang="en-US"/>
              <a:t>	But it is			</a:t>
            </a:r>
            <a:r>
              <a:rPr b="1" lang="en-US"/>
              <a:t>1s</a:t>
            </a:r>
            <a:r>
              <a:rPr b="1" baseline="30000" lang="en-US"/>
              <a:t>2</a:t>
            </a:r>
            <a:r>
              <a:rPr b="1" lang="en-US"/>
              <a:t>2s</a:t>
            </a:r>
            <a:r>
              <a:rPr b="1" baseline="30000" lang="en-US"/>
              <a:t>2</a:t>
            </a:r>
            <a:r>
              <a:rPr b="1" lang="en-US"/>
              <a:t>2p</a:t>
            </a:r>
            <a:r>
              <a:rPr b="1" baseline="30000" lang="en-US"/>
              <a:t>6</a:t>
            </a:r>
            <a:r>
              <a:rPr b="1" lang="en-US"/>
              <a:t>3s</a:t>
            </a:r>
            <a:r>
              <a:rPr b="1" baseline="30000" lang="en-US"/>
              <a:t>2</a:t>
            </a:r>
            <a:r>
              <a:rPr b="1" lang="en-US"/>
              <a:t>3p</a:t>
            </a:r>
            <a:r>
              <a:rPr b="1" baseline="30000" lang="en-US"/>
              <a:t>6</a:t>
            </a:r>
            <a:r>
              <a:rPr b="1" lang="en-US"/>
              <a:t>4s</a:t>
            </a:r>
            <a:r>
              <a:rPr b="1" baseline="30000" lang="en-US"/>
              <a:t>1</a:t>
            </a:r>
            <a:r>
              <a:rPr b="1" lang="en-US"/>
              <a:t>3d</a:t>
            </a:r>
            <a:r>
              <a:rPr b="1" baseline="30000" lang="en-US"/>
              <a:t>10</a:t>
            </a:r>
            <a:endParaRPr/>
          </a:p>
          <a:p>
            <a:pPr indent="0" lvl="0" marL="36576" rtl="0" algn="l">
              <a:lnSpc>
                <a:spcPct val="90000"/>
              </a:lnSpc>
              <a:spcBef>
                <a:spcPts val="1000"/>
              </a:spcBef>
              <a:spcAft>
                <a:spcPts val="0"/>
              </a:spcAft>
              <a:buClr>
                <a:schemeClr val="dk1"/>
              </a:buClr>
              <a:buSzPts val="2400"/>
              <a:buNone/>
            </a:pPr>
            <a:r>
              <a:rPr b="1" lang="en-US"/>
              <a:t> </a:t>
            </a:r>
            <a:endParaRPr b="1"/>
          </a:p>
          <a:p>
            <a:pPr indent="0" lvl="0" marL="36576" rtl="0" algn="l">
              <a:lnSpc>
                <a:spcPct val="90000"/>
              </a:lnSpc>
              <a:spcBef>
                <a:spcPts val="1000"/>
              </a:spcBef>
              <a:spcAft>
                <a:spcPts val="0"/>
              </a:spcAft>
              <a:buClr>
                <a:schemeClr val="dk1"/>
              </a:buClr>
              <a:buSzPts val="2400"/>
              <a:buNone/>
            </a:pPr>
            <a:r>
              <a:t/>
            </a:r>
            <a:endParaRPr b="1"/>
          </a:p>
          <a:p>
            <a:pPr indent="0" lvl="0" marL="36576" rtl="0" algn="l">
              <a:lnSpc>
                <a:spcPct val="90000"/>
              </a:lnSpc>
              <a:spcBef>
                <a:spcPts val="1000"/>
              </a:spcBef>
              <a:spcAft>
                <a:spcPts val="0"/>
              </a:spcAft>
              <a:buClr>
                <a:schemeClr val="dk1"/>
              </a:buClr>
              <a:buSzPts val="2400"/>
              <a:buNone/>
            </a:pPr>
            <a:r>
              <a:t/>
            </a:r>
            <a:endParaRPr b="1"/>
          </a:p>
          <a:p>
            <a:pPr indent="0" lvl="0" marL="36576" rtl="0" algn="l">
              <a:lnSpc>
                <a:spcPct val="90000"/>
              </a:lnSpc>
              <a:spcBef>
                <a:spcPts val="1000"/>
              </a:spcBef>
              <a:spcAft>
                <a:spcPts val="0"/>
              </a:spcAft>
              <a:buClr>
                <a:schemeClr val="dk1"/>
              </a:buClr>
              <a:buSzPts val="2400"/>
              <a:buNone/>
            </a:pPr>
            <a:r>
              <a:t/>
            </a:r>
            <a:endParaRPr b="1"/>
          </a:p>
          <a:p>
            <a:pPr indent="0" lvl="0" marL="36576" rtl="0" algn="l">
              <a:lnSpc>
                <a:spcPct val="90000"/>
              </a:lnSpc>
              <a:spcBef>
                <a:spcPts val="1000"/>
              </a:spcBef>
              <a:spcAft>
                <a:spcPts val="0"/>
              </a:spcAft>
              <a:buClr>
                <a:schemeClr val="dk1"/>
              </a:buClr>
              <a:buSzPts val="2400"/>
              <a:buNone/>
            </a:pPr>
            <a:r>
              <a:t/>
            </a:r>
            <a:endParaRPr b="1"/>
          </a:p>
          <a:p>
            <a:pPr indent="0" lvl="0" marL="36576" rtl="0" algn="l">
              <a:lnSpc>
                <a:spcPct val="90000"/>
              </a:lnSpc>
              <a:spcBef>
                <a:spcPts val="1000"/>
              </a:spcBef>
              <a:spcAft>
                <a:spcPts val="0"/>
              </a:spcAft>
              <a:buClr>
                <a:schemeClr val="dk1"/>
              </a:buClr>
              <a:buSzPts val="2400"/>
              <a:buNone/>
            </a:pPr>
            <a:r>
              <a:t/>
            </a:r>
            <a:endParaRPr/>
          </a:p>
          <a:p>
            <a:pPr indent="0" lvl="0" marL="36576" rtl="0" algn="l">
              <a:lnSpc>
                <a:spcPct val="90000"/>
              </a:lnSpc>
              <a:spcBef>
                <a:spcPts val="1000"/>
              </a:spcBef>
              <a:spcAft>
                <a:spcPts val="0"/>
              </a:spcAft>
              <a:buClr>
                <a:schemeClr val="dk1"/>
              </a:buClr>
              <a:buSzPts val="2400"/>
              <a:buNone/>
            </a:pPr>
            <a:r>
              <a:rPr b="1" lang="en-US"/>
              <a:t>		This rule is for all transition metals in groups 6 and 11.</a:t>
            </a:r>
            <a:endParaRPr/>
          </a:p>
          <a:p>
            <a:pPr indent="0" lvl="0" marL="36576" rtl="0" algn="l">
              <a:lnSpc>
                <a:spcPct val="90000"/>
              </a:lnSpc>
              <a:spcBef>
                <a:spcPts val="1000"/>
              </a:spcBef>
              <a:spcAft>
                <a:spcPts val="0"/>
              </a:spcAft>
              <a:buClr>
                <a:schemeClr val="dk1"/>
              </a:buClr>
              <a:buSzPts val="2400"/>
              <a:buNone/>
            </a:pPr>
            <a:r>
              <a:t/>
            </a:r>
            <a:endParaRPr/>
          </a:p>
        </p:txBody>
      </p:sp>
      <p:pic>
        <p:nvPicPr>
          <p:cNvPr id="313" name="Google Shape;313;p34"/>
          <p:cNvPicPr preferRelativeResize="0"/>
          <p:nvPr/>
        </p:nvPicPr>
        <p:blipFill rotWithShape="1">
          <a:blip r:embed="rId3">
            <a:alphaModFix/>
          </a:blip>
          <a:srcRect b="0" l="0" r="0" t="0"/>
          <a:stretch/>
        </p:blipFill>
        <p:spPr>
          <a:xfrm>
            <a:off x="2608743" y="2672094"/>
            <a:ext cx="4513300" cy="27079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Examples</a:t>
            </a:r>
            <a:endParaRPr/>
          </a:p>
        </p:txBody>
      </p:sp>
      <p:sp>
        <p:nvSpPr>
          <p:cNvPr id="320" name="Google Shape;32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lang="en-US"/>
              <a:t>Give the electron configurations using the noble gas </a:t>
            </a:r>
            <a:r>
              <a:rPr lang="en-US"/>
              <a:t>shortcut</a:t>
            </a:r>
            <a:r>
              <a:rPr lang="en-US"/>
              <a:t> for gold.</a:t>
            </a:r>
            <a:endParaRPr/>
          </a:p>
          <a:p>
            <a:pPr indent="-228600" lvl="0" marL="228600" rtl="0" algn="l">
              <a:lnSpc>
                <a:spcPct val="90000"/>
              </a:lnSpc>
              <a:spcBef>
                <a:spcPts val="1000"/>
              </a:spcBef>
              <a:spcAft>
                <a:spcPts val="0"/>
              </a:spcAft>
              <a:buClr>
                <a:schemeClr val="dk1"/>
              </a:buClr>
              <a:buSzPts val="2400"/>
              <a:buChar char="•"/>
            </a:pPr>
            <a:r>
              <a:rPr lang="en-US"/>
              <a:t>[Xe] 6s</a:t>
            </a:r>
            <a:r>
              <a:rPr baseline="30000" lang="en-US"/>
              <a:t>2</a:t>
            </a:r>
            <a:r>
              <a:rPr lang="en-US"/>
              <a:t> 5d</a:t>
            </a:r>
            <a:r>
              <a:rPr baseline="30000" lang="en-US"/>
              <a:t>9</a:t>
            </a:r>
            <a:endParaRPr/>
          </a:p>
          <a:p>
            <a:pPr indent="-228600" lvl="0" marL="228600" rtl="0" algn="l">
              <a:lnSpc>
                <a:spcPct val="90000"/>
              </a:lnSpc>
              <a:spcBef>
                <a:spcPts val="1000"/>
              </a:spcBef>
              <a:spcAft>
                <a:spcPts val="0"/>
              </a:spcAft>
              <a:buClr>
                <a:schemeClr val="dk1"/>
              </a:buClr>
              <a:buSzPts val="2400"/>
              <a:buChar char="•"/>
            </a:pPr>
            <a:r>
              <a:rPr lang="en-US"/>
              <a:t>[Xe] 6s</a:t>
            </a:r>
            <a:r>
              <a:rPr baseline="30000" lang="en-US"/>
              <a:t>1</a:t>
            </a:r>
            <a:r>
              <a:rPr lang="en-US"/>
              <a:t> 5d</a:t>
            </a:r>
            <a:r>
              <a:rPr baseline="30000" lang="en-US"/>
              <a:t>10</a:t>
            </a:r>
            <a:endParaRPr baseline="30000"/>
          </a:p>
          <a:p>
            <a:pPr indent="-76200" lvl="0" marL="228600" rtl="0" algn="l">
              <a:lnSpc>
                <a:spcPct val="90000"/>
              </a:lnSpc>
              <a:spcBef>
                <a:spcPts val="1000"/>
              </a:spcBef>
              <a:spcAft>
                <a:spcPts val="0"/>
              </a:spcAft>
              <a:buClr>
                <a:schemeClr val="dk1"/>
              </a:buClr>
              <a:buSzPts val="2400"/>
              <a:buNone/>
            </a:pPr>
            <a:r>
              <a:t/>
            </a:r>
            <a:endParaRPr/>
          </a:p>
          <a:p>
            <a:pPr indent="0" lvl="0" marL="36576" rtl="0" algn="l">
              <a:lnSpc>
                <a:spcPct val="90000"/>
              </a:lnSpc>
              <a:spcBef>
                <a:spcPts val="1000"/>
              </a:spcBef>
              <a:spcAft>
                <a:spcPts val="0"/>
              </a:spcAft>
              <a:buClr>
                <a:schemeClr val="dk1"/>
              </a:buClr>
              <a:buSzPts val="2400"/>
              <a:buNone/>
            </a:pPr>
            <a:r>
              <a:t/>
            </a:r>
            <a:endParaRPr/>
          </a:p>
        </p:txBody>
      </p:sp>
      <p:sp>
        <p:nvSpPr>
          <p:cNvPr id="321" name="Google Shape;321;p35"/>
          <p:cNvSpPr/>
          <p:nvPr/>
        </p:nvSpPr>
        <p:spPr>
          <a:xfrm>
            <a:off x="838200" y="2146738"/>
            <a:ext cx="2209800" cy="533400"/>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Au gold fish" id="322" name="Google Shape;322;p35"/>
          <p:cNvPicPr preferRelativeResize="0"/>
          <p:nvPr/>
        </p:nvPicPr>
        <p:blipFill rotWithShape="1">
          <a:blip r:embed="rId3">
            <a:alphaModFix/>
          </a:blip>
          <a:srcRect b="0" l="0" r="0" t="0"/>
          <a:stretch/>
        </p:blipFill>
        <p:spPr>
          <a:xfrm>
            <a:off x="4412265" y="2680138"/>
            <a:ext cx="2981763" cy="29817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Isoelectronic</a:t>
            </a:r>
            <a:endParaRPr/>
          </a:p>
        </p:txBody>
      </p:sp>
      <p:sp>
        <p:nvSpPr>
          <p:cNvPr id="329" name="Google Shape;32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When two ions or atoms have the same number of electrons. </a:t>
            </a:r>
            <a:endParaRPr>
              <a:solidFill>
                <a:srgbClr val="FF0000"/>
              </a:solidFill>
            </a:endParaRPr>
          </a:p>
          <a:p>
            <a:pPr indent="0" lvl="0" marL="0" rtl="0" algn="l">
              <a:lnSpc>
                <a:spcPct val="90000"/>
              </a:lnSpc>
              <a:spcBef>
                <a:spcPts val="1000"/>
              </a:spcBef>
              <a:spcAft>
                <a:spcPts val="0"/>
              </a:spcAft>
              <a:buClr>
                <a:schemeClr val="dk1"/>
              </a:buClr>
              <a:buSzPts val="2400"/>
              <a:buNone/>
            </a:pPr>
            <a:r>
              <a:rPr lang="en-US" u="sng"/>
              <a:t>Example:</a:t>
            </a:r>
            <a:r>
              <a:rPr lang="en-US"/>
              <a:t> Ar and K</a:t>
            </a:r>
            <a:r>
              <a:rPr baseline="30000" lang="en-US"/>
              <a:t>+1</a:t>
            </a:r>
            <a:r>
              <a:rPr lang="en-US"/>
              <a:t>.</a:t>
            </a:r>
            <a:endParaRPr/>
          </a:p>
          <a:p>
            <a:pPr indent="-228600" lvl="1" marL="685800" rtl="0" algn="l">
              <a:lnSpc>
                <a:spcPct val="90000"/>
              </a:lnSpc>
              <a:spcBef>
                <a:spcPts val="500"/>
              </a:spcBef>
              <a:spcAft>
                <a:spcPts val="0"/>
              </a:spcAft>
              <a:buClr>
                <a:schemeClr val="dk1"/>
              </a:buClr>
              <a:buSzPts val="2400"/>
              <a:buChar char="•"/>
            </a:pPr>
            <a:r>
              <a:rPr lang="en-US"/>
              <a:t>Argon:		</a:t>
            </a:r>
            <a:r>
              <a:rPr lang="en-US">
                <a:solidFill>
                  <a:srgbClr val="00B0F0"/>
                </a:solidFill>
              </a:rPr>
              <a:t> 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6 </a:t>
            </a:r>
            <a:r>
              <a:rPr lang="en-US">
                <a:solidFill>
                  <a:srgbClr val="00B0F0"/>
                </a:solidFill>
              </a:rPr>
              <a:t>3s</a:t>
            </a:r>
            <a:r>
              <a:rPr baseline="30000" lang="en-US">
                <a:solidFill>
                  <a:srgbClr val="00B0F0"/>
                </a:solidFill>
              </a:rPr>
              <a:t>2 </a:t>
            </a:r>
            <a:r>
              <a:rPr lang="en-US">
                <a:solidFill>
                  <a:srgbClr val="00B0F0"/>
                </a:solidFill>
              </a:rPr>
              <a:t>3p</a:t>
            </a:r>
            <a:r>
              <a:rPr baseline="30000" lang="en-US">
                <a:solidFill>
                  <a:srgbClr val="00B0F0"/>
                </a:solidFill>
              </a:rPr>
              <a:t>6 </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Potassium:</a:t>
            </a:r>
            <a:r>
              <a:rPr lang="en-US">
                <a:solidFill>
                  <a:srgbClr val="FFFF00"/>
                </a:solidFill>
              </a:rPr>
              <a:t> 	</a:t>
            </a:r>
            <a:r>
              <a:rPr lang="en-US">
                <a:solidFill>
                  <a:srgbClr val="00B0F0"/>
                </a:solidFill>
              </a:rPr>
              <a:t>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6 </a:t>
            </a:r>
            <a:r>
              <a:rPr lang="en-US">
                <a:solidFill>
                  <a:srgbClr val="00B0F0"/>
                </a:solidFill>
              </a:rPr>
              <a:t>3s</a:t>
            </a:r>
            <a:r>
              <a:rPr baseline="30000" lang="en-US">
                <a:solidFill>
                  <a:srgbClr val="00B0F0"/>
                </a:solidFill>
              </a:rPr>
              <a:t>2 </a:t>
            </a:r>
            <a:r>
              <a:rPr lang="en-US">
                <a:solidFill>
                  <a:srgbClr val="00B0F0"/>
                </a:solidFill>
              </a:rPr>
              <a:t>3p</a:t>
            </a:r>
            <a:r>
              <a:rPr baseline="30000" lang="en-US">
                <a:solidFill>
                  <a:srgbClr val="00B0F0"/>
                </a:solidFill>
              </a:rPr>
              <a:t>6 </a:t>
            </a:r>
            <a:r>
              <a:rPr lang="en-US">
                <a:solidFill>
                  <a:srgbClr val="00B0F0"/>
                </a:solidFill>
              </a:rPr>
              <a:t>4s</a:t>
            </a:r>
            <a:r>
              <a:rPr baseline="30000" lang="en-US">
                <a:solidFill>
                  <a:srgbClr val="00B0F0"/>
                </a:solidFill>
              </a:rPr>
              <a:t>1</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Potassium Ion:	</a:t>
            </a:r>
            <a:r>
              <a:rPr lang="en-US">
                <a:solidFill>
                  <a:srgbClr val="FFFF00"/>
                </a:solidFill>
              </a:rPr>
              <a:t> </a:t>
            </a:r>
            <a:r>
              <a:rPr lang="en-US">
                <a:solidFill>
                  <a:srgbClr val="00B0F0"/>
                </a:solidFill>
              </a:rPr>
              <a:t>1s</a:t>
            </a:r>
            <a:r>
              <a:rPr baseline="30000" lang="en-US">
                <a:solidFill>
                  <a:srgbClr val="00B0F0"/>
                </a:solidFill>
              </a:rPr>
              <a:t>2 </a:t>
            </a:r>
            <a:r>
              <a:rPr lang="en-US">
                <a:solidFill>
                  <a:srgbClr val="00B0F0"/>
                </a:solidFill>
              </a:rPr>
              <a:t>2s</a:t>
            </a:r>
            <a:r>
              <a:rPr baseline="30000" lang="en-US">
                <a:solidFill>
                  <a:srgbClr val="00B0F0"/>
                </a:solidFill>
              </a:rPr>
              <a:t>2 </a:t>
            </a:r>
            <a:r>
              <a:rPr lang="en-US">
                <a:solidFill>
                  <a:srgbClr val="00B0F0"/>
                </a:solidFill>
              </a:rPr>
              <a:t>2p</a:t>
            </a:r>
            <a:r>
              <a:rPr baseline="30000" lang="en-US">
                <a:solidFill>
                  <a:srgbClr val="00B0F0"/>
                </a:solidFill>
              </a:rPr>
              <a:t>6 </a:t>
            </a:r>
            <a:r>
              <a:rPr lang="en-US">
                <a:solidFill>
                  <a:srgbClr val="00B0F0"/>
                </a:solidFill>
              </a:rPr>
              <a:t>3s</a:t>
            </a:r>
            <a:r>
              <a:rPr baseline="30000" lang="en-US">
                <a:solidFill>
                  <a:srgbClr val="00B0F0"/>
                </a:solidFill>
              </a:rPr>
              <a:t>2 </a:t>
            </a:r>
            <a:r>
              <a:rPr lang="en-US">
                <a:solidFill>
                  <a:srgbClr val="00B0F0"/>
                </a:solidFill>
              </a:rPr>
              <a:t>3p</a:t>
            </a:r>
            <a:r>
              <a:rPr baseline="30000" lang="en-US">
                <a:solidFill>
                  <a:srgbClr val="00B0F0"/>
                </a:solidFill>
              </a:rPr>
              <a:t>6 </a:t>
            </a:r>
            <a:endParaRPr>
              <a:solidFill>
                <a:srgbClr val="00B0F0"/>
              </a:solidFill>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isoelectronic" id="330" name="Google Shape;330;p36"/>
          <p:cNvPicPr preferRelativeResize="0"/>
          <p:nvPr/>
        </p:nvPicPr>
        <p:blipFill rotWithShape="1">
          <a:blip r:embed="rId3">
            <a:alphaModFix/>
          </a:blip>
          <a:srcRect b="0" l="0" r="0" t="0"/>
          <a:stretch/>
        </p:blipFill>
        <p:spPr>
          <a:xfrm>
            <a:off x="7108168" y="2970430"/>
            <a:ext cx="4638675" cy="2324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Magnetism</a:t>
            </a:r>
            <a:endParaRPr/>
          </a:p>
        </p:txBody>
      </p:sp>
      <p:sp>
        <p:nvSpPr>
          <p:cNvPr id="337" name="Google Shape;337;p37"/>
          <p:cNvSpPr txBox="1"/>
          <p:nvPr>
            <p:ph idx="1" type="body"/>
          </p:nvPr>
        </p:nvSpPr>
        <p:spPr>
          <a:xfrm>
            <a:off x="838200" y="1825625"/>
            <a:ext cx="554683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Paramagnetism: </a:t>
            </a:r>
            <a:r>
              <a:rPr lang="en-US"/>
              <a:t>A type of induced magnetism associated with </a:t>
            </a:r>
            <a:r>
              <a:rPr lang="en-US" u="sng"/>
              <a:t>unpaired </a:t>
            </a:r>
            <a:r>
              <a:rPr lang="en-US"/>
              <a:t>electrons that cause a substance to be </a:t>
            </a:r>
            <a:r>
              <a:rPr lang="en-US" u="sng"/>
              <a:t>attracted</a:t>
            </a:r>
            <a:r>
              <a:rPr lang="en-US"/>
              <a:t> to the inducing electric field. </a:t>
            </a:r>
            <a:endParaRPr/>
          </a:p>
          <a:p>
            <a:pPr indent="0" lvl="0" marL="0" rtl="0" algn="l">
              <a:lnSpc>
                <a:spcPct val="90000"/>
              </a:lnSpc>
              <a:spcBef>
                <a:spcPts val="1000"/>
              </a:spcBef>
              <a:spcAft>
                <a:spcPts val="0"/>
              </a:spcAft>
              <a:buClr>
                <a:srgbClr val="FF0000"/>
              </a:buClr>
              <a:buSzPts val="2400"/>
              <a:buNone/>
            </a:pPr>
            <a:r>
              <a:rPr lang="en-US">
                <a:solidFill>
                  <a:srgbClr val="FF0000"/>
                </a:solidFill>
              </a:rPr>
              <a:t>Diamagnetism: </a:t>
            </a:r>
            <a:r>
              <a:rPr lang="en-US"/>
              <a:t>a type of magnetic field associated with </a:t>
            </a:r>
            <a:r>
              <a:rPr lang="en-US" u="sng"/>
              <a:t>paired</a:t>
            </a:r>
            <a:r>
              <a:rPr lang="en-US"/>
              <a:t> electrons that cause a substance to be </a:t>
            </a:r>
            <a:r>
              <a:rPr lang="en-US" u="sng"/>
              <a:t>repelled</a:t>
            </a:r>
            <a:r>
              <a:rPr lang="en-US"/>
              <a:t> from the inducing electric plate.</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magnetism funny" id="338" name="Google Shape;338;p37"/>
          <p:cNvPicPr preferRelativeResize="0"/>
          <p:nvPr/>
        </p:nvPicPr>
        <p:blipFill rotWithShape="1">
          <a:blip r:embed="rId3">
            <a:alphaModFix/>
          </a:blip>
          <a:srcRect b="0" l="0" r="0" t="0"/>
          <a:stretch/>
        </p:blipFill>
        <p:spPr>
          <a:xfrm>
            <a:off x="6845687" y="1986456"/>
            <a:ext cx="4508113" cy="303546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txBox="1"/>
          <p:nvPr>
            <p:ph type="title"/>
          </p:nvPr>
        </p:nvSpPr>
        <p:spPr>
          <a:xfrm>
            <a:off x="1981200" y="274638"/>
            <a:ext cx="1905000" cy="61261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4400"/>
              <a:buFont typeface="Calibri"/>
              <a:buNone/>
            </a:pPr>
            <a:r>
              <a:rPr lang="en-US">
                <a:solidFill>
                  <a:srgbClr val="FF0000"/>
                </a:solidFill>
              </a:rPr>
              <a:t>M</a:t>
            </a:r>
            <a:br>
              <a:rPr lang="en-US">
                <a:solidFill>
                  <a:srgbClr val="FF0000"/>
                </a:solidFill>
              </a:rPr>
            </a:br>
            <a:r>
              <a:rPr lang="en-US">
                <a:solidFill>
                  <a:srgbClr val="FF0000"/>
                </a:solidFill>
              </a:rPr>
              <a:t>a</a:t>
            </a:r>
            <a:br>
              <a:rPr lang="en-US">
                <a:solidFill>
                  <a:srgbClr val="FF0000"/>
                </a:solidFill>
              </a:rPr>
            </a:br>
            <a:r>
              <a:rPr lang="en-US">
                <a:solidFill>
                  <a:srgbClr val="FF0000"/>
                </a:solidFill>
              </a:rPr>
              <a:t>g</a:t>
            </a:r>
            <a:br>
              <a:rPr lang="en-US">
                <a:solidFill>
                  <a:srgbClr val="FF0000"/>
                </a:solidFill>
              </a:rPr>
            </a:br>
            <a:r>
              <a:rPr lang="en-US">
                <a:solidFill>
                  <a:srgbClr val="FF0000"/>
                </a:solidFill>
              </a:rPr>
              <a:t>n</a:t>
            </a:r>
            <a:br>
              <a:rPr lang="en-US">
                <a:solidFill>
                  <a:srgbClr val="FF0000"/>
                </a:solidFill>
              </a:rPr>
            </a:br>
            <a:r>
              <a:rPr lang="en-US">
                <a:solidFill>
                  <a:srgbClr val="FF0000"/>
                </a:solidFill>
              </a:rPr>
              <a:t>e</a:t>
            </a:r>
            <a:br>
              <a:rPr lang="en-US">
                <a:solidFill>
                  <a:srgbClr val="FF0000"/>
                </a:solidFill>
              </a:rPr>
            </a:br>
            <a:r>
              <a:rPr lang="en-US">
                <a:solidFill>
                  <a:srgbClr val="FF0000"/>
                </a:solidFill>
              </a:rPr>
              <a:t>t</a:t>
            </a:r>
            <a:br>
              <a:rPr lang="en-US">
                <a:solidFill>
                  <a:srgbClr val="FF0000"/>
                </a:solidFill>
              </a:rPr>
            </a:br>
            <a:r>
              <a:rPr lang="en-US">
                <a:solidFill>
                  <a:srgbClr val="FF0000"/>
                </a:solidFill>
              </a:rPr>
              <a:t>I</a:t>
            </a:r>
            <a:br>
              <a:rPr lang="en-US">
                <a:solidFill>
                  <a:srgbClr val="FF0000"/>
                </a:solidFill>
              </a:rPr>
            </a:br>
            <a:r>
              <a:rPr lang="en-US">
                <a:solidFill>
                  <a:srgbClr val="FF0000"/>
                </a:solidFill>
              </a:rPr>
              <a:t>s</a:t>
            </a:r>
            <a:br>
              <a:rPr lang="en-US">
                <a:solidFill>
                  <a:srgbClr val="FF0000"/>
                </a:solidFill>
              </a:rPr>
            </a:br>
            <a:r>
              <a:rPr lang="en-US">
                <a:solidFill>
                  <a:srgbClr val="FF0000"/>
                </a:solidFill>
              </a:rPr>
              <a:t>m</a:t>
            </a:r>
            <a:endParaRPr>
              <a:solidFill>
                <a:srgbClr val="FF0000"/>
              </a:solidFill>
            </a:endParaRPr>
          </a:p>
        </p:txBody>
      </p:sp>
      <p:pic>
        <p:nvPicPr>
          <p:cNvPr id="345" name="Google Shape;345;p38"/>
          <p:cNvPicPr preferRelativeResize="0"/>
          <p:nvPr>
            <p:ph idx="1" type="body"/>
          </p:nvPr>
        </p:nvPicPr>
        <p:blipFill rotWithShape="1">
          <a:blip r:embed="rId3">
            <a:alphaModFix/>
          </a:blip>
          <a:srcRect b="0" l="0" r="0" t="0"/>
          <a:stretch/>
        </p:blipFill>
        <p:spPr>
          <a:xfrm>
            <a:off x="3810000" y="685801"/>
            <a:ext cx="5029200" cy="543107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352" name="Google Shape;352;p39"/>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solidFill>
                <a:srgbClr val="00B0F0"/>
              </a:solidFill>
            </a:endParaRPr>
          </a:p>
          <a:p>
            <a:pPr indent="-228600" lvl="1" marL="685800" rtl="0" algn="l">
              <a:lnSpc>
                <a:spcPct val="90000"/>
              </a:lnSpc>
              <a:spcBef>
                <a:spcPts val="500"/>
              </a:spcBef>
              <a:spcAft>
                <a:spcPts val="0"/>
              </a:spcAft>
              <a:buClr>
                <a:schemeClr val="dk1"/>
              </a:buClr>
              <a:buSzPts val="2400"/>
              <a:buChar char="•"/>
            </a:pPr>
            <a:r>
              <a:rPr lang="en-US"/>
              <a:t>Construct electron configurations using sublevels for ions including exceptions to the Aufbau principle.</a:t>
            </a:r>
            <a:endParaRPr/>
          </a:p>
          <a:p>
            <a:pPr indent="-228600" lvl="1" marL="685800" rtl="0" algn="l">
              <a:lnSpc>
                <a:spcPct val="90000"/>
              </a:lnSpc>
              <a:spcBef>
                <a:spcPts val="500"/>
              </a:spcBef>
              <a:spcAft>
                <a:spcPts val="0"/>
              </a:spcAft>
              <a:buClr>
                <a:schemeClr val="dk1"/>
              </a:buClr>
              <a:buSzPts val="2400"/>
              <a:buChar char="•"/>
            </a:pPr>
            <a:r>
              <a:rPr lang="en-US"/>
              <a:t>Understand and utilize the noble gas short cut.</a:t>
            </a:r>
            <a:endParaRPr/>
          </a:p>
          <a:p>
            <a:pPr indent="-228600" lvl="1" marL="685800" rtl="0" algn="l">
              <a:lnSpc>
                <a:spcPct val="90000"/>
              </a:lnSpc>
              <a:spcBef>
                <a:spcPts val="500"/>
              </a:spcBef>
              <a:spcAft>
                <a:spcPts val="0"/>
              </a:spcAft>
              <a:buClr>
                <a:schemeClr val="dk1"/>
              </a:buClr>
              <a:buSzPts val="2400"/>
              <a:buChar char="•"/>
            </a:pPr>
            <a:r>
              <a:rPr lang="en-US"/>
              <a:t>Label atoms as diamagnetic or paramagnetic.</a:t>
            </a:r>
            <a:endParaRPr/>
          </a:p>
          <a:p>
            <a:pPr indent="-228600" lvl="1" marL="685800" rtl="0" algn="l">
              <a:lnSpc>
                <a:spcPct val="90000"/>
              </a:lnSpc>
              <a:spcBef>
                <a:spcPts val="500"/>
              </a:spcBef>
              <a:spcAft>
                <a:spcPts val="0"/>
              </a:spcAft>
              <a:buClr>
                <a:schemeClr val="dk1"/>
              </a:buClr>
              <a:buSzPts val="2400"/>
              <a:buChar char="•"/>
            </a:pPr>
            <a:r>
              <a:rPr lang="en-US"/>
              <a:t>Define and identify isoelectric pairs of atoms.</a:t>
            </a:r>
            <a:endParaRPr/>
          </a:p>
        </p:txBody>
      </p:sp>
      <p:pic>
        <p:nvPicPr>
          <p:cNvPr descr="Image result for check for understanding" id="353" name="Google Shape;353;p39"/>
          <p:cNvPicPr preferRelativeResize="0"/>
          <p:nvPr/>
        </p:nvPicPr>
        <p:blipFill rotWithShape="1">
          <a:blip r:embed="rId3">
            <a:alphaModFix/>
          </a:blip>
          <a:srcRect b="2286" l="0" r="50606" t="0"/>
          <a:stretch/>
        </p:blipFill>
        <p:spPr>
          <a:xfrm>
            <a:off x="8542828" y="2324209"/>
            <a:ext cx="3278433" cy="34144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6" name="Shape 66"/>
        <p:cNvGrpSpPr/>
        <p:nvPr/>
      </p:nvGrpSpPr>
      <p:grpSpPr>
        <a:xfrm>
          <a:off x="0" y="0"/>
          <a:ext cx="0" cy="0"/>
          <a:chOff x="0" y="0"/>
          <a:chExt cx="0" cy="0"/>
        </a:xfrm>
      </p:grpSpPr>
      <p:sp>
        <p:nvSpPr>
          <p:cNvPr id="67" name="Google Shape;6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68" name="Google Shape;6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Why does Hydrogen form this specific line spectra?</a:t>
            </a:r>
            <a:endParaRPr/>
          </a:p>
        </p:txBody>
      </p:sp>
      <p:pic>
        <p:nvPicPr>
          <p:cNvPr descr="Image result for hydrogen spectra" id="69" name="Google Shape;69;p4"/>
          <p:cNvPicPr preferRelativeResize="0"/>
          <p:nvPr/>
        </p:nvPicPr>
        <p:blipFill rotWithShape="1">
          <a:blip r:embed="rId3">
            <a:alphaModFix/>
          </a:blip>
          <a:srcRect b="0" l="0" r="0" t="0"/>
          <a:stretch/>
        </p:blipFill>
        <p:spPr>
          <a:xfrm>
            <a:off x="1131941" y="2333460"/>
            <a:ext cx="9928117" cy="28849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Photoelectron Spectrum (PES)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366" name="Google Shape;366;p41"/>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Describe ionization energy.</a:t>
            </a:r>
            <a:endParaRPr/>
          </a:p>
          <a:p>
            <a:pPr indent="-228600" lvl="1" marL="685800" rtl="0" algn="l">
              <a:lnSpc>
                <a:spcPct val="90000"/>
              </a:lnSpc>
              <a:spcBef>
                <a:spcPts val="500"/>
              </a:spcBef>
              <a:spcAft>
                <a:spcPts val="0"/>
              </a:spcAft>
              <a:buClr>
                <a:schemeClr val="dk1"/>
              </a:buClr>
              <a:buSzPts val="2400"/>
              <a:buChar char="•"/>
            </a:pPr>
            <a:r>
              <a:rPr lang="en-US"/>
              <a:t>Construct electron configurations.</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Compare ionization energies of various atoms.</a:t>
            </a:r>
            <a:endParaRPr/>
          </a:p>
          <a:p>
            <a:pPr indent="-228600" lvl="1" marL="685800" rtl="0" algn="l">
              <a:lnSpc>
                <a:spcPct val="90000"/>
              </a:lnSpc>
              <a:spcBef>
                <a:spcPts val="500"/>
              </a:spcBef>
              <a:spcAft>
                <a:spcPts val="0"/>
              </a:spcAft>
              <a:buClr>
                <a:schemeClr val="dk1"/>
              </a:buClr>
              <a:buSzPts val="2400"/>
              <a:buChar char="•"/>
            </a:pPr>
            <a:r>
              <a:rPr lang="en-US"/>
              <a:t>Determine an element's photoelectron spectrum.</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372" name="Google Shape;372;p42"/>
          <p:cNvSpPr txBox="1"/>
          <p:nvPr>
            <p:ph idx="1" type="body"/>
          </p:nvPr>
        </p:nvSpPr>
        <p:spPr>
          <a:xfrm>
            <a:off x="401912" y="1825625"/>
            <a:ext cx="10951888"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How are we so sure this spdf thing is real? Why couldn’t we just stick to Bohr models?</a:t>
            </a:r>
            <a:endParaRPr/>
          </a:p>
        </p:txBody>
      </p:sp>
      <p:pic>
        <p:nvPicPr>
          <p:cNvPr descr="Image result for periodic table electron configuration" id="373" name="Google Shape;373;p42"/>
          <p:cNvPicPr preferRelativeResize="0"/>
          <p:nvPr/>
        </p:nvPicPr>
        <p:blipFill rotWithShape="1">
          <a:blip r:embed="rId3">
            <a:alphaModFix/>
          </a:blip>
          <a:srcRect b="0" l="0" r="0" t="0"/>
          <a:stretch/>
        </p:blipFill>
        <p:spPr>
          <a:xfrm>
            <a:off x="3049149" y="2495193"/>
            <a:ext cx="6397110" cy="34799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Ionization Energy</a:t>
            </a:r>
            <a:endParaRPr/>
          </a:p>
        </p:txBody>
      </p:sp>
      <p:sp>
        <p:nvSpPr>
          <p:cNvPr id="380" name="Google Shape;380;p43"/>
          <p:cNvSpPr txBox="1"/>
          <p:nvPr>
            <p:ph idx="1" type="body"/>
          </p:nvPr>
        </p:nvSpPr>
        <p:spPr>
          <a:xfrm>
            <a:off x="1040523" y="1600201"/>
            <a:ext cx="10484069"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IE: The energy needed to remove the valence electron for a gaseous ground state element creating a positive ion.</a:t>
            </a:r>
            <a:endParaRPr/>
          </a:p>
          <a:p>
            <a:pPr indent="-228600" lvl="0" marL="228600" rtl="0" algn="l">
              <a:lnSpc>
                <a:spcPct val="90000"/>
              </a:lnSpc>
              <a:spcBef>
                <a:spcPts val="1000"/>
              </a:spcBef>
              <a:spcAft>
                <a:spcPts val="0"/>
              </a:spcAft>
              <a:buClr>
                <a:schemeClr val="dk1"/>
              </a:buClr>
              <a:buSzPts val="2400"/>
              <a:buChar char="•"/>
            </a:pPr>
            <a:r>
              <a:rPr lang="en-US"/>
              <a:t>The second ionization energy corresponds to the removal of the second valence electron (after the first IE)…</a:t>
            </a:r>
            <a:endParaRPr/>
          </a:p>
          <a:p>
            <a:pPr indent="-228600" lvl="0" marL="228600" rtl="0" algn="l">
              <a:lnSpc>
                <a:spcPct val="90000"/>
              </a:lnSpc>
              <a:spcBef>
                <a:spcPts val="1000"/>
              </a:spcBef>
              <a:spcAft>
                <a:spcPts val="0"/>
              </a:spcAft>
              <a:buClr>
                <a:schemeClr val="dk1"/>
              </a:buClr>
              <a:buSzPts val="2400"/>
              <a:buChar char="•"/>
            </a:pPr>
            <a:r>
              <a:rPr lang="en-US"/>
              <a:t>Would the second IE require more or less energy than the first and why?</a:t>
            </a:r>
            <a:endParaRPr/>
          </a:p>
        </p:txBody>
      </p:sp>
      <p:pic>
        <p:nvPicPr>
          <p:cNvPr descr="Image result for ion" id="381" name="Google Shape;381;p43"/>
          <p:cNvPicPr preferRelativeResize="0"/>
          <p:nvPr/>
        </p:nvPicPr>
        <p:blipFill rotWithShape="1">
          <a:blip r:embed="rId3">
            <a:alphaModFix/>
          </a:blip>
          <a:srcRect b="0" l="0" r="0" t="0"/>
          <a:stretch/>
        </p:blipFill>
        <p:spPr>
          <a:xfrm>
            <a:off x="3986596" y="4004551"/>
            <a:ext cx="3771900" cy="1885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Ionization Energy</a:t>
            </a:r>
            <a:endParaRPr/>
          </a:p>
        </p:txBody>
      </p:sp>
      <p:sp>
        <p:nvSpPr>
          <p:cNvPr id="387" name="Google Shape;387;p44"/>
          <p:cNvSpPr txBox="1"/>
          <p:nvPr>
            <p:ph idx="1" type="body"/>
          </p:nvPr>
        </p:nvSpPr>
        <p:spPr>
          <a:xfrm>
            <a:off x="838200" y="1825625"/>
            <a:ext cx="1073369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As electrons are removed for an atom, the atom’s nucleus can tighten the pull on the fewer electrons, creating a smaller radius and a tighter hold on the valence electrons. Therefore, the second IE will always be greater than the first IE.</a:t>
            </a:r>
            <a:endParaRPr/>
          </a:p>
        </p:txBody>
      </p:sp>
      <p:pic>
        <p:nvPicPr>
          <p:cNvPr descr="Image result for bohr diagram of be" id="388" name="Google Shape;388;p44"/>
          <p:cNvPicPr preferRelativeResize="0"/>
          <p:nvPr/>
        </p:nvPicPr>
        <p:blipFill rotWithShape="1">
          <a:blip r:embed="rId3">
            <a:alphaModFix/>
          </a:blip>
          <a:srcRect b="9614" l="0" r="0" t="0"/>
          <a:stretch/>
        </p:blipFill>
        <p:spPr>
          <a:xfrm>
            <a:off x="619890" y="3239816"/>
            <a:ext cx="3372834" cy="2222938"/>
          </a:xfrm>
          <a:prstGeom prst="rect">
            <a:avLst/>
          </a:prstGeom>
          <a:noFill/>
          <a:ln>
            <a:noFill/>
          </a:ln>
        </p:spPr>
      </p:pic>
      <p:pic>
        <p:nvPicPr>
          <p:cNvPr descr="Image result for bohr diagram of be" id="389" name="Google Shape;389;p44"/>
          <p:cNvPicPr preferRelativeResize="0"/>
          <p:nvPr/>
        </p:nvPicPr>
        <p:blipFill rotWithShape="1">
          <a:blip r:embed="rId3">
            <a:alphaModFix/>
          </a:blip>
          <a:srcRect b="9614" l="0" r="0" t="0"/>
          <a:stretch/>
        </p:blipFill>
        <p:spPr>
          <a:xfrm>
            <a:off x="4620938" y="3507830"/>
            <a:ext cx="2583904" cy="1702977"/>
          </a:xfrm>
          <a:prstGeom prst="rect">
            <a:avLst/>
          </a:prstGeom>
          <a:noFill/>
          <a:ln>
            <a:noFill/>
          </a:ln>
        </p:spPr>
      </p:pic>
      <p:pic>
        <p:nvPicPr>
          <p:cNvPr descr="Image result for bohr diagram of be" id="390" name="Google Shape;390;p44"/>
          <p:cNvPicPr preferRelativeResize="0"/>
          <p:nvPr/>
        </p:nvPicPr>
        <p:blipFill rotWithShape="1">
          <a:blip r:embed="rId3">
            <a:alphaModFix/>
          </a:blip>
          <a:srcRect b="26056" l="26987" r="29510" t="18485"/>
          <a:stretch/>
        </p:blipFill>
        <p:spPr>
          <a:xfrm>
            <a:off x="9475076" y="3862552"/>
            <a:ext cx="1119352" cy="1040524"/>
          </a:xfrm>
          <a:prstGeom prst="rect">
            <a:avLst/>
          </a:prstGeom>
          <a:noFill/>
          <a:ln>
            <a:noFill/>
          </a:ln>
        </p:spPr>
      </p:pic>
      <p:sp>
        <p:nvSpPr>
          <p:cNvPr id="391" name="Google Shape;391;p44"/>
          <p:cNvSpPr/>
          <p:nvPr/>
        </p:nvSpPr>
        <p:spPr>
          <a:xfrm>
            <a:off x="5785945" y="4903076"/>
            <a:ext cx="126945" cy="30773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92" name="Google Shape;392;p44"/>
          <p:cNvCxnSpPr/>
          <p:nvPr/>
        </p:nvCxnSpPr>
        <p:spPr>
          <a:xfrm>
            <a:off x="3563007" y="4351285"/>
            <a:ext cx="1277007" cy="0"/>
          </a:xfrm>
          <a:prstGeom prst="straightConnector1">
            <a:avLst/>
          </a:prstGeom>
          <a:noFill/>
          <a:ln cap="flat" cmpd="sng" w="28575">
            <a:solidFill>
              <a:schemeClr val="dk1"/>
            </a:solidFill>
            <a:prstDash val="solid"/>
            <a:miter lim="800000"/>
            <a:headEnd len="sm" w="sm" type="none"/>
            <a:tailEnd len="med" w="med" type="triangle"/>
          </a:ln>
        </p:spPr>
      </p:cxnSp>
      <p:cxnSp>
        <p:nvCxnSpPr>
          <p:cNvPr id="393" name="Google Shape;393;p44"/>
          <p:cNvCxnSpPr/>
          <p:nvPr/>
        </p:nvCxnSpPr>
        <p:spPr>
          <a:xfrm>
            <a:off x="7357242" y="4346032"/>
            <a:ext cx="1277007" cy="0"/>
          </a:xfrm>
          <a:prstGeom prst="straightConnector1">
            <a:avLst/>
          </a:prstGeom>
          <a:noFill/>
          <a:ln cap="flat" cmpd="sng" w="28575">
            <a:solidFill>
              <a:schemeClr val="dk1"/>
            </a:solidFill>
            <a:prstDash val="solid"/>
            <a:miter lim="800000"/>
            <a:headEnd len="sm" w="sm" type="none"/>
            <a:tailEnd len="med" w="med" type="triangle"/>
          </a:ln>
        </p:spPr>
      </p:cxnSp>
      <p:cxnSp>
        <p:nvCxnSpPr>
          <p:cNvPr id="394" name="Google Shape;394;p44"/>
          <p:cNvCxnSpPr/>
          <p:nvPr/>
        </p:nvCxnSpPr>
        <p:spPr>
          <a:xfrm flipH="1" rot="10800000">
            <a:off x="2432431" y="3736428"/>
            <a:ext cx="531486" cy="485583"/>
          </a:xfrm>
          <a:prstGeom prst="straightConnector1">
            <a:avLst/>
          </a:prstGeom>
          <a:noFill/>
          <a:ln cap="flat" cmpd="sng" w="9525">
            <a:solidFill>
              <a:schemeClr val="accent1"/>
            </a:solidFill>
            <a:prstDash val="solid"/>
            <a:miter lim="800000"/>
            <a:headEnd len="sm" w="sm" type="none"/>
            <a:tailEnd len="med" w="med" type="triangle"/>
          </a:ln>
        </p:spPr>
      </p:cxnSp>
      <p:cxnSp>
        <p:nvCxnSpPr>
          <p:cNvPr id="395" name="Google Shape;395;p44"/>
          <p:cNvCxnSpPr/>
          <p:nvPr/>
        </p:nvCxnSpPr>
        <p:spPr>
          <a:xfrm>
            <a:off x="2334225" y="4346032"/>
            <a:ext cx="508085" cy="710909"/>
          </a:xfrm>
          <a:prstGeom prst="straightConnector1">
            <a:avLst/>
          </a:prstGeom>
          <a:noFill/>
          <a:ln cap="flat" cmpd="sng" w="9525">
            <a:solidFill>
              <a:schemeClr val="accent1"/>
            </a:solidFill>
            <a:prstDash val="solid"/>
            <a:miter lim="800000"/>
            <a:headEnd len="sm" w="sm" type="none"/>
            <a:tailEnd len="med" w="med" type="triangle"/>
          </a:ln>
        </p:spPr>
      </p:cxnSp>
      <p:cxnSp>
        <p:nvCxnSpPr>
          <p:cNvPr id="396" name="Google Shape;396;p44"/>
          <p:cNvCxnSpPr/>
          <p:nvPr/>
        </p:nvCxnSpPr>
        <p:spPr>
          <a:xfrm rot="10800000">
            <a:off x="1623848" y="3626069"/>
            <a:ext cx="682459" cy="614855"/>
          </a:xfrm>
          <a:prstGeom prst="straightConnector1">
            <a:avLst/>
          </a:prstGeom>
          <a:noFill/>
          <a:ln cap="flat" cmpd="sng" w="9525">
            <a:solidFill>
              <a:schemeClr val="accent1"/>
            </a:solidFill>
            <a:prstDash val="solid"/>
            <a:miter lim="800000"/>
            <a:headEnd len="sm" w="sm" type="none"/>
            <a:tailEnd len="med" w="med" type="triangle"/>
          </a:ln>
        </p:spPr>
      </p:cxnSp>
      <p:cxnSp>
        <p:nvCxnSpPr>
          <p:cNvPr id="397" name="Google Shape;397;p44"/>
          <p:cNvCxnSpPr/>
          <p:nvPr/>
        </p:nvCxnSpPr>
        <p:spPr>
          <a:xfrm flipH="1">
            <a:off x="1623848" y="4240924"/>
            <a:ext cx="682459" cy="816017"/>
          </a:xfrm>
          <a:prstGeom prst="straightConnector1">
            <a:avLst/>
          </a:prstGeom>
          <a:noFill/>
          <a:ln cap="flat" cmpd="sng" w="9525">
            <a:solidFill>
              <a:schemeClr val="accent1"/>
            </a:solidFill>
            <a:prstDash val="solid"/>
            <a:miter lim="800000"/>
            <a:headEnd len="sm" w="sm" type="none"/>
            <a:tailEnd len="med" w="med" type="triangle"/>
          </a:ln>
        </p:spPr>
      </p:cxnSp>
      <p:cxnSp>
        <p:nvCxnSpPr>
          <p:cNvPr id="398" name="Google Shape;398;p44"/>
          <p:cNvCxnSpPr/>
          <p:nvPr/>
        </p:nvCxnSpPr>
        <p:spPr>
          <a:xfrm rot="10800000">
            <a:off x="5405845" y="3626069"/>
            <a:ext cx="507046" cy="756745"/>
          </a:xfrm>
          <a:prstGeom prst="straightConnector1">
            <a:avLst/>
          </a:prstGeom>
          <a:noFill/>
          <a:ln cap="flat" cmpd="sng" w="9525">
            <a:solidFill>
              <a:schemeClr val="accent1"/>
            </a:solidFill>
            <a:prstDash val="solid"/>
            <a:miter lim="800000"/>
            <a:headEnd len="sm" w="sm" type="none"/>
            <a:tailEnd len="med" w="med" type="triangle"/>
          </a:ln>
        </p:spPr>
      </p:cxnSp>
      <p:cxnSp>
        <p:nvCxnSpPr>
          <p:cNvPr id="399" name="Google Shape;399;p44"/>
          <p:cNvCxnSpPr/>
          <p:nvPr/>
        </p:nvCxnSpPr>
        <p:spPr>
          <a:xfrm flipH="1" rot="10800000">
            <a:off x="5917431" y="3862552"/>
            <a:ext cx="809243" cy="505290"/>
          </a:xfrm>
          <a:prstGeom prst="straightConnector1">
            <a:avLst/>
          </a:prstGeom>
          <a:noFill/>
          <a:ln cap="flat" cmpd="sng" w="9525">
            <a:solidFill>
              <a:schemeClr val="accent1"/>
            </a:solidFill>
            <a:prstDash val="solid"/>
            <a:miter lim="800000"/>
            <a:headEnd len="sm" w="sm" type="none"/>
            <a:tailEnd len="med" w="med" type="triangle"/>
          </a:ln>
        </p:spPr>
      </p:cxnSp>
      <p:cxnSp>
        <p:nvCxnSpPr>
          <p:cNvPr id="400" name="Google Shape;400;p44"/>
          <p:cNvCxnSpPr/>
          <p:nvPr/>
        </p:nvCxnSpPr>
        <p:spPr>
          <a:xfrm>
            <a:off x="5912890" y="4436419"/>
            <a:ext cx="598269" cy="620522"/>
          </a:xfrm>
          <a:prstGeom prst="straightConnector1">
            <a:avLst/>
          </a:prstGeom>
          <a:noFill/>
          <a:ln cap="flat" cmpd="sng" w="9525">
            <a:solidFill>
              <a:schemeClr val="accent1"/>
            </a:solidFill>
            <a:prstDash val="solid"/>
            <a:miter lim="800000"/>
            <a:headEnd len="sm" w="sm" type="none"/>
            <a:tailEnd len="med" w="med" type="triangle"/>
          </a:ln>
        </p:spPr>
      </p:cxnSp>
      <p:cxnSp>
        <p:nvCxnSpPr>
          <p:cNvPr id="401" name="Google Shape;401;p44"/>
          <p:cNvCxnSpPr/>
          <p:nvPr/>
        </p:nvCxnSpPr>
        <p:spPr>
          <a:xfrm flipH="1">
            <a:off x="5405845" y="4382814"/>
            <a:ext cx="495410" cy="827993"/>
          </a:xfrm>
          <a:prstGeom prst="straightConnector1">
            <a:avLst/>
          </a:prstGeom>
          <a:noFill/>
          <a:ln cap="flat" cmpd="sng" w="9525">
            <a:solidFill>
              <a:schemeClr val="accent1"/>
            </a:solidFill>
            <a:prstDash val="solid"/>
            <a:miter lim="800000"/>
            <a:headEnd len="sm" w="sm" type="none"/>
            <a:tailEnd len="med" w="med" type="triangle"/>
          </a:ln>
        </p:spPr>
      </p:cxnSp>
      <p:sp>
        <p:nvSpPr>
          <p:cNvPr id="402" name="Google Shape;402;p44"/>
          <p:cNvSpPr txBox="1"/>
          <p:nvPr/>
        </p:nvSpPr>
        <p:spPr>
          <a:xfrm>
            <a:off x="3873280" y="3968820"/>
            <a:ext cx="8671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a:t>
            </a:r>
            <a:r>
              <a:rPr baseline="30000" lang="en-US" sz="18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IE</a:t>
            </a:r>
            <a:endParaRPr sz="1800">
              <a:solidFill>
                <a:schemeClr val="dk1"/>
              </a:solidFill>
              <a:latin typeface="Calibri"/>
              <a:ea typeface="Calibri"/>
              <a:cs typeface="Calibri"/>
              <a:sym typeface="Calibri"/>
            </a:endParaRPr>
          </a:p>
        </p:txBody>
      </p:sp>
      <p:sp>
        <p:nvSpPr>
          <p:cNvPr id="403" name="Google Shape;403;p44"/>
          <p:cNvSpPr txBox="1"/>
          <p:nvPr/>
        </p:nvSpPr>
        <p:spPr>
          <a:xfrm>
            <a:off x="7612117" y="3949659"/>
            <a:ext cx="8671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a:t>
            </a:r>
            <a:r>
              <a:rPr baseline="30000" lang="en-US" sz="1800">
                <a:solidFill>
                  <a:schemeClr val="dk1"/>
                </a:solidFill>
                <a:latin typeface="Calibri"/>
                <a:ea typeface="Calibri"/>
                <a:cs typeface="Calibri"/>
                <a:sym typeface="Calibri"/>
              </a:rPr>
              <a:t>nd</a:t>
            </a:r>
            <a:r>
              <a:rPr lang="en-US" sz="1800">
                <a:solidFill>
                  <a:schemeClr val="dk1"/>
                </a:solidFill>
                <a:latin typeface="Calibri"/>
                <a:ea typeface="Calibri"/>
                <a:cs typeface="Calibri"/>
                <a:sym typeface="Calibri"/>
              </a:rPr>
              <a:t>  IE</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Coulomb’s Law</a:t>
            </a:r>
            <a:endParaRPr/>
          </a:p>
        </p:txBody>
      </p:sp>
      <p:sp>
        <p:nvSpPr>
          <p:cNvPr id="409" name="Google Shape;409;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Opposites attract (protons and electrons), Likes repel (p/p or e/e)</a:t>
            </a:r>
            <a:endParaRPr/>
          </a:p>
          <a:p>
            <a:pPr indent="0" lvl="0" marL="0" rtl="0" algn="l">
              <a:lnSpc>
                <a:spcPct val="90000"/>
              </a:lnSpc>
              <a:spcBef>
                <a:spcPts val="1000"/>
              </a:spcBef>
              <a:spcAft>
                <a:spcPts val="0"/>
              </a:spcAft>
              <a:buClr>
                <a:schemeClr val="dk1"/>
              </a:buClr>
              <a:buSzPts val="2400"/>
              <a:buNone/>
            </a:pPr>
            <a:r>
              <a:rPr lang="en-US"/>
              <a:t>The closer the particles are, the more force the particles have on each other.</a:t>
            </a:r>
            <a:endParaRPr/>
          </a:p>
          <a:p>
            <a:pPr indent="0" lvl="0" marL="0" rtl="0" algn="l">
              <a:lnSpc>
                <a:spcPct val="90000"/>
              </a:lnSpc>
              <a:spcBef>
                <a:spcPts val="1000"/>
              </a:spcBef>
              <a:spcAft>
                <a:spcPts val="0"/>
              </a:spcAft>
              <a:buClr>
                <a:srgbClr val="FF0000"/>
              </a:buClr>
              <a:buSzPts val="2400"/>
              <a:buNone/>
            </a:pPr>
            <a:r>
              <a:rPr lang="en-US">
                <a:solidFill>
                  <a:srgbClr val="FF0000"/>
                </a:solidFill>
              </a:rPr>
              <a:t>E = k </a:t>
            </a:r>
            <a:r>
              <a:rPr lang="en-US" u="sng">
                <a:solidFill>
                  <a:srgbClr val="FF0000"/>
                </a:solidFill>
              </a:rPr>
              <a:t>Q</a:t>
            </a:r>
            <a:r>
              <a:rPr baseline="-25000" lang="en-US" u="sng">
                <a:solidFill>
                  <a:srgbClr val="FF0000"/>
                </a:solidFill>
              </a:rPr>
              <a:t>1</a:t>
            </a:r>
            <a:r>
              <a:rPr lang="en-US" u="sng">
                <a:solidFill>
                  <a:srgbClr val="FF0000"/>
                </a:solidFill>
              </a:rPr>
              <a:t>Q</a:t>
            </a:r>
            <a:r>
              <a:rPr baseline="-25000" lang="en-US" u="sng">
                <a:solidFill>
                  <a:srgbClr val="FF0000"/>
                </a:solidFill>
              </a:rPr>
              <a:t>2</a:t>
            </a:r>
            <a:endParaRPr/>
          </a:p>
          <a:p>
            <a:pPr indent="0" lvl="0" marL="36576" rtl="0" algn="l">
              <a:lnSpc>
                <a:spcPct val="90000"/>
              </a:lnSpc>
              <a:spcBef>
                <a:spcPts val="1000"/>
              </a:spcBef>
              <a:spcAft>
                <a:spcPts val="0"/>
              </a:spcAft>
              <a:buClr>
                <a:srgbClr val="FF0000"/>
              </a:buClr>
              <a:buSzPts val="2400"/>
              <a:buNone/>
            </a:pPr>
            <a:r>
              <a:rPr lang="en-US">
                <a:solidFill>
                  <a:srgbClr val="FF0000"/>
                </a:solidFill>
              </a:rPr>
              <a:t>            r</a:t>
            </a:r>
            <a:endParaRPr/>
          </a:p>
          <a:p>
            <a:pPr indent="0" lvl="0" marL="36576" rtl="0" algn="l">
              <a:lnSpc>
                <a:spcPct val="90000"/>
              </a:lnSpc>
              <a:spcBef>
                <a:spcPts val="1000"/>
              </a:spcBef>
              <a:spcAft>
                <a:spcPts val="0"/>
              </a:spcAft>
              <a:buClr>
                <a:srgbClr val="FF0000"/>
              </a:buClr>
              <a:buSzPts val="2400"/>
              <a:buNone/>
            </a:pPr>
            <a:r>
              <a:rPr lang="en-US">
                <a:solidFill>
                  <a:srgbClr val="FF0000"/>
                </a:solidFill>
              </a:rPr>
              <a:t>Q =charge of particle</a:t>
            </a:r>
            <a:endParaRPr>
              <a:solidFill>
                <a:srgbClr val="FF0000"/>
              </a:solidFill>
            </a:endParaRPr>
          </a:p>
          <a:p>
            <a:pPr indent="0" lvl="0" marL="36576" rtl="0" algn="l">
              <a:lnSpc>
                <a:spcPct val="90000"/>
              </a:lnSpc>
              <a:spcBef>
                <a:spcPts val="1000"/>
              </a:spcBef>
              <a:spcAft>
                <a:spcPts val="0"/>
              </a:spcAft>
              <a:buClr>
                <a:srgbClr val="FF0000"/>
              </a:buClr>
              <a:buSzPts val="2400"/>
              <a:buNone/>
            </a:pPr>
            <a:r>
              <a:rPr lang="en-US">
                <a:solidFill>
                  <a:srgbClr val="FF0000"/>
                </a:solidFill>
              </a:rPr>
              <a:t>r = distance between particles.</a:t>
            </a:r>
            <a:endParaRPr/>
          </a:p>
        </p:txBody>
      </p:sp>
      <p:pic>
        <p:nvPicPr>
          <p:cNvPr descr="Image result for coulomb's law" id="410" name="Google Shape;410;p45"/>
          <p:cNvPicPr preferRelativeResize="0"/>
          <p:nvPr/>
        </p:nvPicPr>
        <p:blipFill rotWithShape="1">
          <a:blip r:embed="rId3">
            <a:alphaModFix/>
          </a:blip>
          <a:srcRect b="0" l="0" r="0" t="0"/>
          <a:stretch/>
        </p:blipFill>
        <p:spPr>
          <a:xfrm>
            <a:off x="6353504" y="2831115"/>
            <a:ext cx="4035972" cy="30269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6"/>
          <p:cNvSpPr txBox="1"/>
          <p:nvPr>
            <p:ph idx="1" type="body"/>
          </p:nvPr>
        </p:nvSpPr>
        <p:spPr>
          <a:xfrm>
            <a:off x="1418897" y="1524001"/>
            <a:ext cx="9743089" cy="46021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Hydrogen only has one proton pulling on the one electron.</a:t>
            </a:r>
            <a:endParaRPr/>
          </a:p>
          <a:p>
            <a:pPr indent="0" lvl="0" marL="0" rtl="0" algn="l">
              <a:lnSpc>
                <a:spcPct val="90000"/>
              </a:lnSpc>
              <a:spcBef>
                <a:spcPts val="1000"/>
              </a:spcBef>
              <a:spcAft>
                <a:spcPts val="0"/>
              </a:spcAft>
              <a:buClr>
                <a:schemeClr val="dk1"/>
              </a:buClr>
              <a:buSzPts val="2400"/>
              <a:buNone/>
            </a:pPr>
            <a:r>
              <a:rPr lang="en-US"/>
              <a:t>Helium has two protons pulling on the same level of electrons. The size gets smaller (r), so the energy (E) required increases.</a:t>
            </a:r>
            <a:endParaRPr/>
          </a:p>
        </p:txBody>
      </p:sp>
      <p:pic>
        <p:nvPicPr>
          <p:cNvPr descr="http://static.ddmcdn.com/gif/atom-h-he-li-na.gif" id="416" name="Google Shape;416;p46"/>
          <p:cNvPicPr preferRelativeResize="0"/>
          <p:nvPr/>
        </p:nvPicPr>
        <p:blipFill rotWithShape="1">
          <a:blip r:embed="rId3">
            <a:alphaModFix/>
          </a:blip>
          <a:srcRect b="62052" l="811" r="40856" t="14476"/>
          <a:stretch/>
        </p:blipFill>
        <p:spPr>
          <a:xfrm>
            <a:off x="2431869" y="3564709"/>
            <a:ext cx="4693920" cy="2235200"/>
          </a:xfrm>
          <a:prstGeom prst="rect">
            <a:avLst/>
          </a:prstGeom>
          <a:noFill/>
          <a:ln>
            <a:noFill/>
          </a:ln>
        </p:spPr>
      </p:pic>
      <p:cxnSp>
        <p:nvCxnSpPr>
          <p:cNvPr id="417" name="Google Shape;417;p46"/>
          <p:cNvCxnSpPr/>
          <p:nvPr/>
        </p:nvCxnSpPr>
        <p:spPr>
          <a:xfrm rot="10800000">
            <a:off x="3429000" y="3647802"/>
            <a:ext cx="0" cy="711926"/>
          </a:xfrm>
          <a:prstGeom prst="straightConnector1">
            <a:avLst/>
          </a:prstGeom>
          <a:noFill/>
          <a:ln cap="flat" cmpd="sng" w="38100">
            <a:solidFill>
              <a:srgbClr val="C00000"/>
            </a:solidFill>
            <a:prstDash val="solid"/>
            <a:miter lim="800000"/>
            <a:headEnd len="sm" w="sm" type="none"/>
            <a:tailEnd len="med" w="med" type="stealth"/>
          </a:ln>
        </p:spPr>
      </p:cxnSp>
      <p:cxnSp>
        <p:nvCxnSpPr>
          <p:cNvPr id="418" name="Google Shape;418;p46"/>
          <p:cNvCxnSpPr/>
          <p:nvPr/>
        </p:nvCxnSpPr>
        <p:spPr>
          <a:xfrm rot="10800000">
            <a:off x="5791200" y="3647802"/>
            <a:ext cx="0" cy="609600"/>
          </a:xfrm>
          <a:prstGeom prst="straightConnector1">
            <a:avLst/>
          </a:prstGeom>
          <a:noFill/>
          <a:ln cap="flat" cmpd="sng" w="38100">
            <a:solidFill>
              <a:srgbClr val="C00000"/>
            </a:solidFill>
            <a:prstDash val="solid"/>
            <a:miter lim="800000"/>
            <a:headEnd len="sm" w="sm" type="none"/>
            <a:tailEnd len="med" w="med" type="stealth"/>
          </a:ln>
        </p:spPr>
      </p:cxnSp>
      <p:cxnSp>
        <p:nvCxnSpPr>
          <p:cNvPr id="419" name="Google Shape;419;p46"/>
          <p:cNvCxnSpPr/>
          <p:nvPr/>
        </p:nvCxnSpPr>
        <p:spPr>
          <a:xfrm>
            <a:off x="6248400" y="4572000"/>
            <a:ext cx="579120" cy="0"/>
          </a:xfrm>
          <a:prstGeom prst="straightConnector1">
            <a:avLst/>
          </a:prstGeom>
          <a:noFill/>
          <a:ln cap="flat" cmpd="sng" w="38100">
            <a:solidFill>
              <a:srgbClr val="C00000"/>
            </a:solidFill>
            <a:prstDash val="solid"/>
            <a:miter lim="800000"/>
            <a:headEnd len="sm" w="sm" type="none"/>
            <a:tailEnd len="med" w="med" type="stealth"/>
          </a:ln>
        </p:spPr>
      </p:cxnSp>
      <p:pic>
        <p:nvPicPr>
          <p:cNvPr descr="http://static.ddmcdn.com/gif/atom-h-he-li-na.gif" id="420" name="Google Shape;420;p46"/>
          <p:cNvPicPr preferRelativeResize="0"/>
          <p:nvPr/>
        </p:nvPicPr>
        <p:blipFill rotWithShape="1">
          <a:blip r:embed="rId3">
            <a:alphaModFix/>
          </a:blip>
          <a:srcRect b="67497" l="33334" r="42805" t="15218"/>
          <a:stretch/>
        </p:blipFill>
        <p:spPr>
          <a:xfrm>
            <a:off x="8001000" y="3952603"/>
            <a:ext cx="1409701" cy="1208315"/>
          </a:xfrm>
          <a:prstGeom prst="rect">
            <a:avLst/>
          </a:prstGeom>
          <a:noFill/>
          <a:ln>
            <a:noFill/>
          </a:ln>
        </p:spPr>
      </p:pic>
      <p:sp>
        <p:nvSpPr>
          <p:cNvPr id="421" name="Google Shape;421;p46"/>
          <p:cNvSpPr txBox="1"/>
          <p:nvPr/>
        </p:nvSpPr>
        <p:spPr>
          <a:xfrm>
            <a:off x="2133600" y="381000"/>
            <a:ext cx="8153400" cy="1143000"/>
          </a:xfrm>
          <a:prstGeom prst="rect">
            <a:avLst/>
          </a:prstGeom>
          <a:noFill/>
          <a:ln>
            <a:noFill/>
          </a:ln>
        </p:spPr>
        <p:txBody>
          <a:bodyPr anchorCtr="0" anchor="ctr" bIns="45700" lIns="45700" spcFirstLastPara="1" rIns="45700" wrap="square" tIns="45700">
            <a:normAutofit/>
          </a:bodyPr>
          <a:lstStyle/>
          <a:p>
            <a:pPr indent="0" lvl="0" marL="0" marR="0" rtl="0" algn="l">
              <a:spcBef>
                <a:spcPts val="0"/>
              </a:spcBef>
              <a:spcAft>
                <a:spcPts val="0"/>
              </a:spcAft>
              <a:buClr>
                <a:schemeClr val="dk1"/>
              </a:buClr>
              <a:buSzPts val="4600"/>
              <a:buFont typeface="Calibri"/>
              <a:buNone/>
            </a:pPr>
            <a:r>
              <a:rPr b="1" lang="en-US" sz="4600">
                <a:solidFill>
                  <a:schemeClr val="dk1"/>
                </a:solidFill>
                <a:latin typeface="Calibri"/>
                <a:ea typeface="Calibri"/>
                <a:cs typeface="Calibri"/>
                <a:sym typeface="Calibri"/>
              </a:rPr>
              <a:t>Ionization Energy Trends   </a:t>
            </a:r>
            <a:r>
              <a:rPr b="1" lang="en-US" sz="2800">
                <a:solidFill>
                  <a:schemeClr val="dk1"/>
                </a:solidFill>
                <a:latin typeface="Calibri"/>
                <a:ea typeface="Calibri"/>
                <a:cs typeface="Calibri"/>
                <a:sym typeface="Calibri"/>
              </a:rPr>
              <a:t>E=kQ</a:t>
            </a:r>
            <a:r>
              <a:rPr b="1" baseline="-25000" lang="en-US" sz="2800">
                <a:solidFill>
                  <a:schemeClr val="dk1"/>
                </a:solidFill>
                <a:latin typeface="Calibri"/>
                <a:ea typeface="Calibri"/>
                <a:cs typeface="Calibri"/>
                <a:sym typeface="Calibri"/>
              </a:rPr>
              <a:t>1</a:t>
            </a:r>
            <a:r>
              <a:rPr b="1" lang="en-US" sz="2800">
                <a:solidFill>
                  <a:schemeClr val="dk1"/>
                </a:solidFill>
                <a:latin typeface="Calibri"/>
                <a:ea typeface="Calibri"/>
                <a:cs typeface="Calibri"/>
                <a:sym typeface="Calibri"/>
              </a:rPr>
              <a:t>Q</a:t>
            </a:r>
            <a:r>
              <a:rPr b="1" baseline="-25000" lang="en-US" sz="2800">
                <a:solidFill>
                  <a:schemeClr val="dk1"/>
                </a:solidFill>
                <a:latin typeface="Calibri"/>
                <a:ea typeface="Calibri"/>
                <a:cs typeface="Calibri"/>
                <a:sym typeface="Calibri"/>
              </a:rPr>
              <a:t>2</a:t>
            </a:r>
            <a:r>
              <a:rPr b="1" lang="en-US" sz="2800">
                <a:solidFill>
                  <a:schemeClr val="dk1"/>
                </a:solidFill>
                <a:latin typeface="Calibri"/>
                <a:ea typeface="Calibri"/>
                <a:cs typeface="Calibri"/>
                <a:sym typeface="Calibri"/>
              </a:rPr>
              <a:t>/r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7"/>
          <p:cNvSpPr txBox="1"/>
          <p:nvPr>
            <p:ph idx="1" type="body"/>
          </p:nvPr>
        </p:nvSpPr>
        <p:spPr>
          <a:xfrm>
            <a:off x="819807" y="1600200"/>
            <a:ext cx="10925503" cy="4267200"/>
          </a:xfrm>
          <a:prstGeom prst="rect">
            <a:avLst/>
          </a:prstGeom>
          <a:noFill/>
          <a:ln>
            <a:noFill/>
          </a:ln>
        </p:spPr>
        <p:txBody>
          <a:bodyPr anchorCtr="0" anchor="t" bIns="45700" lIns="91425" spcFirstLastPara="1" rIns="91425" wrap="square" tIns="45700">
            <a:normAutofit/>
          </a:bodyPr>
          <a:lstStyle/>
          <a:p>
            <a:pPr indent="0" lvl="1" marL="457200" rtl="0" algn="l">
              <a:lnSpc>
                <a:spcPct val="90000"/>
              </a:lnSpc>
              <a:spcBef>
                <a:spcPts val="0"/>
              </a:spcBef>
              <a:spcAft>
                <a:spcPts val="0"/>
              </a:spcAft>
              <a:buClr>
                <a:schemeClr val="dk1"/>
              </a:buClr>
              <a:buSzPts val="2400"/>
              <a:buNone/>
            </a:pPr>
            <a:r>
              <a:rPr lang="en-US"/>
              <a:t>Lithium has added a whole new energy level. The electrons between the nucleus and the valence shell </a:t>
            </a:r>
            <a:r>
              <a:rPr lang="en-US">
                <a:solidFill>
                  <a:srgbClr val="FF0000"/>
                </a:solidFill>
              </a:rPr>
              <a:t>shield</a:t>
            </a:r>
            <a:r>
              <a:rPr lang="en-US"/>
              <a:t> the valence shell for the pull of the protons. Therefore, the atom is larger (r) and the energy (E) required decreases.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68.gif" id="427" name="Google Shape;427;p47"/>
          <p:cNvPicPr preferRelativeResize="0"/>
          <p:nvPr/>
        </p:nvPicPr>
        <p:blipFill rotWithShape="1">
          <a:blip r:embed="rId3">
            <a:alphaModFix/>
          </a:blip>
          <a:srcRect b="8195" l="46383" r="-577" t="0"/>
          <a:stretch/>
        </p:blipFill>
        <p:spPr>
          <a:xfrm>
            <a:off x="4191000" y="3370426"/>
            <a:ext cx="3886200" cy="2307354"/>
          </a:xfrm>
          <a:prstGeom prst="rect">
            <a:avLst/>
          </a:prstGeom>
          <a:noFill/>
          <a:ln>
            <a:noFill/>
          </a:ln>
        </p:spPr>
      </p:pic>
      <p:cxnSp>
        <p:nvCxnSpPr>
          <p:cNvPr id="428" name="Google Shape;428;p47"/>
          <p:cNvCxnSpPr/>
          <p:nvPr/>
        </p:nvCxnSpPr>
        <p:spPr>
          <a:xfrm rot="10800000">
            <a:off x="4953000" y="4524103"/>
            <a:ext cx="0" cy="304800"/>
          </a:xfrm>
          <a:prstGeom prst="straightConnector1">
            <a:avLst/>
          </a:prstGeom>
          <a:noFill/>
          <a:ln cap="flat" cmpd="sng" w="38100">
            <a:solidFill>
              <a:srgbClr val="C00000"/>
            </a:solidFill>
            <a:prstDash val="solid"/>
            <a:miter lim="800000"/>
            <a:headEnd len="sm" w="sm" type="none"/>
            <a:tailEnd len="med" w="med" type="stealth"/>
          </a:ln>
        </p:spPr>
      </p:cxnSp>
      <p:cxnSp>
        <p:nvCxnSpPr>
          <p:cNvPr id="429" name="Google Shape;429;p47"/>
          <p:cNvCxnSpPr/>
          <p:nvPr/>
        </p:nvCxnSpPr>
        <p:spPr>
          <a:xfrm rot="10800000">
            <a:off x="6934200" y="4562642"/>
            <a:ext cx="0" cy="304800"/>
          </a:xfrm>
          <a:prstGeom prst="straightConnector1">
            <a:avLst/>
          </a:prstGeom>
          <a:noFill/>
          <a:ln cap="flat" cmpd="sng" w="38100">
            <a:solidFill>
              <a:srgbClr val="C00000"/>
            </a:solidFill>
            <a:prstDash val="solid"/>
            <a:miter lim="800000"/>
            <a:headEnd len="sm" w="sm" type="none"/>
            <a:tailEnd len="med" w="med" type="stealth"/>
          </a:ln>
        </p:spPr>
      </p:cxnSp>
      <p:sp>
        <p:nvSpPr>
          <p:cNvPr id="430" name="Google Shape;430;p47"/>
          <p:cNvSpPr txBox="1"/>
          <p:nvPr>
            <p:ph type="title"/>
          </p:nvPr>
        </p:nvSpPr>
        <p:spPr>
          <a:xfrm>
            <a:off x="1981200" y="274638"/>
            <a:ext cx="8305800" cy="11430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chemeClr val="dk1"/>
              </a:buClr>
              <a:buSzPts val="4600"/>
              <a:buFont typeface="Calibri"/>
              <a:buNone/>
            </a:pPr>
            <a:r>
              <a:rPr b="1" i="0" lang="en-US" sz="4600" u="none" cap="none" strike="noStrike">
                <a:solidFill>
                  <a:schemeClr val="dk1"/>
                </a:solidFill>
                <a:latin typeface="Calibri"/>
                <a:ea typeface="Calibri"/>
                <a:cs typeface="Calibri"/>
                <a:sym typeface="Calibri"/>
              </a:rPr>
              <a:t>Ionization Energy Trends   </a:t>
            </a:r>
            <a:r>
              <a:rPr b="1" i="0" lang="en-US" sz="2800" u="none" cap="none" strike="noStrike">
                <a:solidFill>
                  <a:schemeClr val="dk1"/>
                </a:solidFill>
                <a:latin typeface="Calibri"/>
                <a:ea typeface="Calibri"/>
                <a:cs typeface="Calibri"/>
                <a:sym typeface="Calibri"/>
              </a:rPr>
              <a:t>E=kQ</a:t>
            </a:r>
            <a:r>
              <a:rPr b="1" baseline="-25000" i="0" lang="en-US" sz="2800" u="none" cap="none" strike="noStrike">
                <a:solidFill>
                  <a:schemeClr val="dk1"/>
                </a:solidFill>
                <a:latin typeface="Calibri"/>
                <a:ea typeface="Calibri"/>
                <a:cs typeface="Calibri"/>
                <a:sym typeface="Calibri"/>
              </a:rPr>
              <a:t>1</a:t>
            </a:r>
            <a:r>
              <a:rPr b="1" i="0" lang="en-US" sz="2800" u="none" cap="none" strike="noStrike">
                <a:solidFill>
                  <a:schemeClr val="dk1"/>
                </a:solidFill>
                <a:latin typeface="Calibri"/>
                <a:ea typeface="Calibri"/>
                <a:cs typeface="Calibri"/>
                <a:sym typeface="Calibri"/>
              </a:rPr>
              <a:t>Q</a:t>
            </a:r>
            <a:r>
              <a:rPr b="1" baseline="-25000" i="0" lang="en-US" sz="2800" u="none" cap="none" strike="noStrike">
                <a:solidFill>
                  <a:schemeClr val="dk1"/>
                </a:solidFill>
                <a:latin typeface="Calibri"/>
                <a:ea typeface="Calibri"/>
                <a:cs typeface="Calibri"/>
                <a:sym typeface="Calibri"/>
              </a:rPr>
              <a:t>2</a:t>
            </a:r>
            <a:r>
              <a:rPr b="1" i="0" lang="en-US" sz="2800" u="none" cap="none" strike="noStrike">
                <a:solidFill>
                  <a:schemeClr val="dk1"/>
                </a:solidFill>
                <a:latin typeface="Calibri"/>
                <a:ea typeface="Calibri"/>
                <a:cs typeface="Calibri"/>
                <a:sym typeface="Calibri"/>
              </a:rPr>
              <a:t>/r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8"/>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Ionization Energy Trends Summary</a:t>
            </a:r>
            <a:endParaRPr/>
          </a:p>
        </p:txBody>
      </p:sp>
      <p:sp>
        <p:nvSpPr>
          <p:cNvPr id="436" name="Google Shape;436;p48"/>
          <p:cNvSpPr txBox="1"/>
          <p:nvPr>
            <p:ph idx="1" type="body"/>
          </p:nvPr>
        </p:nvSpPr>
        <p:spPr>
          <a:xfrm>
            <a:off x="838200" y="1825625"/>
            <a:ext cx="671348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Across a period, increases in protons (nuclear charge) increases the attraction for electrons and decreases the radius of the atom (or distance r from the nucleus to the valence), therefore increasing the columbic force and IE increases.</a:t>
            </a:r>
            <a:endParaRPr/>
          </a:p>
          <a:p>
            <a:pPr indent="0" lvl="0" marL="0" rtl="0" algn="l">
              <a:lnSpc>
                <a:spcPct val="90000"/>
              </a:lnSpc>
              <a:spcBef>
                <a:spcPts val="1000"/>
              </a:spcBef>
              <a:spcAft>
                <a:spcPts val="0"/>
              </a:spcAft>
              <a:buClr>
                <a:schemeClr val="dk1"/>
              </a:buClr>
              <a:buSzPts val="2400"/>
              <a:buNone/>
            </a:pPr>
            <a:r>
              <a:t/>
            </a:r>
            <a:endParaRPr>
              <a:solidFill>
                <a:srgbClr val="FF0000"/>
              </a:solidFill>
            </a:endParaRPr>
          </a:p>
          <a:p>
            <a:pPr indent="0" lvl="0" marL="0" rtl="0" algn="l">
              <a:lnSpc>
                <a:spcPct val="90000"/>
              </a:lnSpc>
              <a:spcBef>
                <a:spcPts val="1000"/>
              </a:spcBef>
              <a:spcAft>
                <a:spcPts val="0"/>
              </a:spcAft>
              <a:buClr>
                <a:srgbClr val="FF0000"/>
              </a:buClr>
              <a:buSzPts val="2400"/>
              <a:buNone/>
            </a:pPr>
            <a:r>
              <a:rPr lang="en-US">
                <a:solidFill>
                  <a:srgbClr val="FF0000"/>
                </a:solidFill>
              </a:rPr>
              <a:t>Down a group, more energy levels are created, increasing the distance (r) from the valence shell to the nucleus, thus decreasing the columbic force and decreasing the IE.</a:t>
            </a:r>
            <a:endParaRPr>
              <a:solidFill>
                <a:srgbClr val="FF0000"/>
              </a:solidFill>
            </a:endParaRPr>
          </a:p>
        </p:txBody>
      </p:sp>
      <p:pic>
        <p:nvPicPr>
          <p:cNvPr descr="Image result for ionization energy" id="437" name="Google Shape;437;p48"/>
          <p:cNvPicPr preferRelativeResize="0"/>
          <p:nvPr/>
        </p:nvPicPr>
        <p:blipFill rotWithShape="1">
          <a:blip r:embed="rId3">
            <a:alphaModFix/>
          </a:blip>
          <a:srcRect b="0" l="0" r="0" t="0"/>
          <a:stretch/>
        </p:blipFill>
        <p:spPr>
          <a:xfrm>
            <a:off x="7701564" y="1825625"/>
            <a:ext cx="4346465" cy="282520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Binding Energy</a:t>
            </a:r>
            <a:endParaRPr/>
          </a:p>
        </p:txBody>
      </p:sp>
      <p:sp>
        <p:nvSpPr>
          <p:cNvPr id="443" name="Google Shape;44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a:t>Binding Energy: </a:t>
            </a:r>
            <a:r>
              <a:rPr lang="en-US"/>
              <a:t>The minimum energy required to eject a given electron from the atom corresponding to the sublevel in which the electron resides. </a:t>
            </a:r>
            <a:endParaRPr/>
          </a:p>
        </p:txBody>
      </p:sp>
      <p:pic>
        <p:nvPicPr>
          <p:cNvPr id="444" name="Google Shape;444;p49"/>
          <p:cNvPicPr preferRelativeResize="0"/>
          <p:nvPr/>
        </p:nvPicPr>
        <p:blipFill rotWithShape="1">
          <a:blip r:embed="rId3">
            <a:alphaModFix/>
          </a:blip>
          <a:srcRect b="0" l="0" r="0" t="0"/>
          <a:stretch/>
        </p:blipFill>
        <p:spPr>
          <a:xfrm>
            <a:off x="4725206" y="3006625"/>
            <a:ext cx="2857500"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1981200" y="228600"/>
            <a:ext cx="7467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Quantum Mechanical Model</a:t>
            </a:r>
            <a:endParaRPr/>
          </a:p>
        </p:txBody>
      </p:sp>
      <p:sp>
        <p:nvSpPr>
          <p:cNvPr id="76" name="Google Shape;76;p5"/>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rgbClr val="FF0000"/>
              </a:buClr>
              <a:buSzPts val="2400"/>
              <a:buNone/>
            </a:pPr>
            <a:r>
              <a:rPr lang="en-US">
                <a:solidFill>
                  <a:srgbClr val="FF0000"/>
                </a:solidFill>
              </a:rPr>
              <a:t>Schrodinger, de Brogli, and Heisenberg </a:t>
            </a:r>
            <a:r>
              <a:rPr lang="en-US"/>
              <a:t>solved mathematical equations to describe the behavior of e</a:t>
            </a:r>
            <a:r>
              <a:rPr baseline="30000" lang="en-US"/>
              <a:t>-</a:t>
            </a:r>
            <a:r>
              <a:rPr lang="en-US"/>
              <a:t> in the H atom as being both particle and wavelike, which lead to the </a:t>
            </a:r>
            <a:r>
              <a:rPr lang="en-US">
                <a:solidFill>
                  <a:srgbClr val="FF0000"/>
                </a:solidFill>
              </a:rPr>
              <a:t>quantum mechanical model</a:t>
            </a:r>
            <a:r>
              <a:rPr lang="en-US"/>
              <a:t>. </a:t>
            </a:r>
            <a:endParaRPr/>
          </a:p>
        </p:txBody>
      </p:sp>
      <p:sp>
        <p:nvSpPr>
          <p:cNvPr descr="Image result for schrodinger scientist" id="77" name="Google Shape;77;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schrodinger scientist" id="78" name="Google Shape;78;p5"/>
          <p:cNvPicPr preferRelativeResize="0"/>
          <p:nvPr/>
        </p:nvPicPr>
        <p:blipFill rotWithShape="1">
          <a:blip r:embed="rId3">
            <a:alphaModFix/>
          </a:blip>
          <a:srcRect b="0" l="0" r="0" t="0"/>
          <a:stretch/>
        </p:blipFill>
        <p:spPr>
          <a:xfrm>
            <a:off x="1399750" y="2590348"/>
            <a:ext cx="2391076" cy="3586615"/>
          </a:xfrm>
          <a:prstGeom prst="rect">
            <a:avLst/>
          </a:prstGeom>
          <a:noFill/>
          <a:ln>
            <a:noFill/>
          </a:ln>
        </p:spPr>
      </p:pic>
      <p:pic>
        <p:nvPicPr>
          <p:cNvPr descr="Image result for heisenberg scientist" id="79" name="Google Shape;79;p5"/>
          <p:cNvPicPr preferRelativeResize="0"/>
          <p:nvPr/>
        </p:nvPicPr>
        <p:blipFill rotWithShape="1">
          <a:blip r:embed="rId4">
            <a:alphaModFix/>
          </a:blip>
          <a:srcRect b="0" l="0" r="0" t="0"/>
          <a:stretch/>
        </p:blipFill>
        <p:spPr>
          <a:xfrm>
            <a:off x="6885074" y="2590346"/>
            <a:ext cx="3062144" cy="3623537"/>
          </a:xfrm>
          <a:prstGeom prst="rect">
            <a:avLst/>
          </a:prstGeom>
          <a:noFill/>
          <a:ln>
            <a:noFill/>
          </a:ln>
        </p:spPr>
      </p:pic>
      <p:pic>
        <p:nvPicPr>
          <p:cNvPr descr="Image result for deBroglie scientist" id="80" name="Google Shape;80;p5"/>
          <p:cNvPicPr preferRelativeResize="0"/>
          <p:nvPr/>
        </p:nvPicPr>
        <p:blipFill rotWithShape="1">
          <a:blip r:embed="rId5">
            <a:alphaModFix/>
          </a:blip>
          <a:srcRect b="0" l="0" r="0" t="0"/>
          <a:stretch/>
        </p:blipFill>
        <p:spPr>
          <a:xfrm>
            <a:off x="3932448" y="2603718"/>
            <a:ext cx="2846724" cy="361016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Photoelectric Effect</a:t>
            </a:r>
            <a:endParaRPr/>
          </a:p>
        </p:txBody>
      </p:sp>
      <p:sp>
        <p:nvSpPr>
          <p:cNvPr id="450" name="Google Shape;450;p50"/>
          <p:cNvSpPr txBox="1"/>
          <p:nvPr>
            <p:ph idx="1" type="body"/>
          </p:nvPr>
        </p:nvSpPr>
        <p:spPr>
          <a:xfrm>
            <a:off x="838199" y="1825625"/>
            <a:ext cx="10812517" cy="6810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a:t>
            </a:r>
            <a:r>
              <a:rPr lang="en-US">
                <a:solidFill>
                  <a:srgbClr val="FF0000"/>
                </a:solidFill>
              </a:rPr>
              <a:t>photoelectric effect </a:t>
            </a:r>
            <a:r>
              <a:rPr lang="en-US"/>
              <a:t>is the emission of electrons when light hits a material.</a:t>
            </a:r>
            <a:endParaRPr/>
          </a:p>
        </p:txBody>
      </p:sp>
      <p:pic>
        <p:nvPicPr>
          <p:cNvPr descr="Image result for photoelectric effect" id="451" name="Google Shape;451;p50"/>
          <p:cNvPicPr preferRelativeResize="0"/>
          <p:nvPr/>
        </p:nvPicPr>
        <p:blipFill rotWithShape="1">
          <a:blip r:embed="rId3">
            <a:alphaModFix/>
          </a:blip>
          <a:srcRect b="0" l="0" r="0" t="0"/>
          <a:stretch/>
        </p:blipFill>
        <p:spPr>
          <a:xfrm>
            <a:off x="3588242" y="2506717"/>
            <a:ext cx="5015515" cy="38048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PES</a:t>
            </a:r>
            <a:endParaRPr/>
          </a:p>
        </p:txBody>
      </p:sp>
      <p:sp>
        <p:nvSpPr>
          <p:cNvPr id="457" name="Google Shape;457;p51"/>
          <p:cNvSpPr txBox="1"/>
          <p:nvPr>
            <p:ph idx="1" type="body"/>
          </p:nvPr>
        </p:nvSpPr>
        <p:spPr>
          <a:xfrm>
            <a:off x="838200" y="1403131"/>
            <a:ext cx="10515600" cy="47738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Photoelectric spectrums </a:t>
            </a:r>
            <a:r>
              <a:rPr lang="en-US"/>
              <a:t>are created when each electron from an atom are removed (IE) one by one. The sample is bombarded by photons of light which makes the atom emit the valence electron. The energy required in graphed.</a:t>
            </a:r>
            <a:endParaRPr/>
          </a:p>
        </p:txBody>
      </p:sp>
      <p:pic>
        <p:nvPicPr>
          <p:cNvPr descr="Image result for photoelectron spectrum" id="458" name="Google Shape;458;p51"/>
          <p:cNvPicPr preferRelativeResize="0"/>
          <p:nvPr/>
        </p:nvPicPr>
        <p:blipFill rotWithShape="1">
          <a:blip r:embed="rId3">
            <a:alphaModFix/>
          </a:blip>
          <a:srcRect b="0" l="0" r="0" t="0"/>
          <a:stretch/>
        </p:blipFill>
        <p:spPr>
          <a:xfrm>
            <a:off x="3359642" y="2644871"/>
            <a:ext cx="5689765" cy="330935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PES Hydrogen 1s</a:t>
            </a:r>
            <a:r>
              <a:rPr baseline="30000" lang="en-US"/>
              <a:t>1</a:t>
            </a:r>
            <a:endParaRPr baseline="30000"/>
          </a:p>
        </p:txBody>
      </p:sp>
      <p:pic>
        <p:nvPicPr>
          <p:cNvPr id="464" name="Google Shape;464;p52"/>
          <p:cNvPicPr preferRelativeResize="0"/>
          <p:nvPr>
            <p:ph idx="1" type="body"/>
          </p:nvPr>
        </p:nvPicPr>
        <p:blipFill rotWithShape="1">
          <a:blip r:embed="rId3">
            <a:alphaModFix/>
          </a:blip>
          <a:srcRect b="0" l="193" r="87189" t="0"/>
          <a:stretch/>
        </p:blipFill>
        <p:spPr>
          <a:xfrm>
            <a:off x="3844158" y="-320195"/>
            <a:ext cx="3280542" cy="7072357"/>
          </a:xfrm>
          <a:prstGeom prst="rect">
            <a:avLst/>
          </a:prstGeom>
          <a:noFill/>
          <a:ln>
            <a:noFill/>
          </a:ln>
        </p:spPr>
      </p:pic>
      <p:sp>
        <p:nvSpPr>
          <p:cNvPr id="465" name="Google Shape;465;p52"/>
          <p:cNvSpPr txBox="1"/>
          <p:nvPr/>
        </p:nvSpPr>
        <p:spPr>
          <a:xfrm>
            <a:off x="7010400" y="3472934"/>
            <a:ext cx="228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466" name="Google Shape;466;p52"/>
          <p:cNvSpPr txBox="1"/>
          <p:nvPr/>
        </p:nvSpPr>
        <p:spPr>
          <a:xfrm>
            <a:off x="2133600" y="1981201"/>
            <a:ext cx="304800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This graph corresponds to the energy needed to remove hydrogen’s only valence electron, 1s.</a:t>
            </a:r>
            <a:endParaRPr/>
          </a:p>
        </p:txBody>
      </p:sp>
      <p:sp>
        <p:nvSpPr>
          <p:cNvPr id="467" name="Google Shape;467;p52"/>
          <p:cNvSpPr txBox="1"/>
          <p:nvPr/>
        </p:nvSpPr>
        <p:spPr>
          <a:xfrm>
            <a:off x="5128398" y="4983252"/>
            <a:ext cx="20109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Energy: High to low</a:t>
            </a:r>
            <a:endParaRPr sz="18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PES Helium 1s</a:t>
            </a:r>
            <a:r>
              <a:rPr baseline="30000" lang="en-US"/>
              <a:t>2</a:t>
            </a:r>
            <a:endParaRPr baseline="30000"/>
          </a:p>
        </p:txBody>
      </p:sp>
      <p:pic>
        <p:nvPicPr>
          <p:cNvPr id="474" name="Google Shape;474;p53"/>
          <p:cNvPicPr preferRelativeResize="0"/>
          <p:nvPr>
            <p:ph idx="1" type="body"/>
          </p:nvPr>
        </p:nvPicPr>
        <p:blipFill rotWithShape="1">
          <a:blip r:embed="rId3">
            <a:alphaModFix/>
          </a:blip>
          <a:srcRect b="21898" l="-32" r="81151" t="33202"/>
          <a:stretch/>
        </p:blipFill>
        <p:spPr>
          <a:xfrm>
            <a:off x="4169979" y="1524000"/>
            <a:ext cx="3581400" cy="3939540"/>
          </a:xfrm>
          <a:prstGeom prst="rect">
            <a:avLst/>
          </a:prstGeom>
          <a:noFill/>
          <a:ln>
            <a:noFill/>
          </a:ln>
        </p:spPr>
      </p:pic>
      <p:sp>
        <p:nvSpPr>
          <p:cNvPr id="475" name="Google Shape;475;p53"/>
          <p:cNvSpPr txBox="1"/>
          <p:nvPr/>
        </p:nvSpPr>
        <p:spPr>
          <a:xfrm>
            <a:off x="6400800" y="1524000"/>
            <a:ext cx="35814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This graph corresponds to the energy needed to remove helium’s valence electrons from  1s.</a:t>
            </a:r>
            <a:endParaRPr/>
          </a:p>
        </p:txBody>
      </p:sp>
      <p:sp>
        <p:nvSpPr>
          <p:cNvPr id="476" name="Google Shape;476;p53"/>
          <p:cNvSpPr txBox="1"/>
          <p:nvPr/>
        </p:nvSpPr>
        <p:spPr>
          <a:xfrm>
            <a:off x="2899581" y="3918466"/>
            <a:ext cx="381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77" name="Google Shape;477;p53"/>
          <p:cNvSpPr txBox="1"/>
          <p:nvPr/>
        </p:nvSpPr>
        <p:spPr>
          <a:xfrm>
            <a:off x="2899581" y="4570988"/>
            <a:ext cx="381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478" name="Google Shape;478;p53"/>
          <p:cNvSpPr txBox="1"/>
          <p:nvPr/>
        </p:nvSpPr>
        <p:spPr>
          <a:xfrm>
            <a:off x="5305239" y="4983252"/>
            <a:ext cx="20109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Energy: High to low</a:t>
            </a: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PES Berylium 1s</a:t>
            </a:r>
            <a:r>
              <a:rPr baseline="30000" lang="en-US"/>
              <a:t>2</a:t>
            </a:r>
            <a:r>
              <a:rPr lang="en-US"/>
              <a:t>2s</a:t>
            </a:r>
            <a:r>
              <a:rPr baseline="30000" lang="en-US"/>
              <a:t>2</a:t>
            </a:r>
            <a:endParaRPr baseline="30000"/>
          </a:p>
        </p:txBody>
      </p:sp>
      <p:pic>
        <p:nvPicPr>
          <p:cNvPr id="485" name="Google Shape;485;p54"/>
          <p:cNvPicPr preferRelativeResize="0"/>
          <p:nvPr>
            <p:ph idx="1" type="body"/>
          </p:nvPr>
        </p:nvPicPr>
        <p:blipFill rotWithShape="1">
          <a:blip r:embed="rId3">
            <a:alphaModFix/>
          </a:blip>
          <a:srcRect b="13331" l="-2611" r="70586" t="31668"/>
          <a:stretch/>
        </p:blipFill>
        <p:spPr>
          <a:xfrm>
            <a:off x="2876834" y="1210163"/>
            <a:ext cx="5820103" cy="4572939"/>
          </a:xfrm>
          <a:prstGeom prst="rect">
            <a:avLst/>
          </a:prstGeom>
          <a:noFill/>
          <a:ln>
            <a:noFill/>
          </a:ln>
        </p:spPr>
      </p:pic>
      <p:sp>
        <p:nvSpPr>
          <p:cNvPr id="486" name="Google Shape;486;p54"/>
          <p:cNvSpPr txBox="1"/>
          <p:nvPr/>
        </p:nvSpPr>
        <p:spPr>
          <a:xfrm>
            <a:off x="6400800" y="1524000"/>
            <a:ext cx="35814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This graph corresponds to the energy needed to remove Beryllium’s valence electrons from  1s and 2s.</a:t>
            </a:r>
            <a:endParaRPr/>
          </a:p>
        </p:txBody>
      </p:sp>
      <p:sp>
        <p:nvSpPr>
          <p:cNvPr id="487" name="Google Shape;487;p54"/>
          <p:cNvSpPr txBox="1"/>
          <p:nvPr/>
        </p:nvSpPr>
        <p:spPr>
          <a:xfrm>
            <a:off x="2638567" y="3127301"/>
            <a:ext cx="228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488" name="Google Shape;488;p54"/>
          <p:cNvSpPr txBox="1"/>
          <p:nvPr/>
        </p:nvSpPr>
        <p:spPr>
          <a:xfrm>
            <a:off x="2628900" y="2757969"/>
            <a:ext cx="228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89" name="Google Shape;489;p54"/>
          <p:cNvSpPr txBox="1"/>
          <p:nvPr/>
        </p:nvSpPr>
        <p:spPr>
          <a:xfrm>
            <a:off x="5739303" y="4677827"/>
            <a:ext cx="20549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Energy: High to Low</a:t>
            </a: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PES Carbon 1s</a:t>
            </a:r>
            <a:r>
              <a:rPr baseline="30000" lang="en-US"/>
              <a:t>2</a:t>
            </a:r>
            <a:r>
              <a:rPr lang="en-US"/>
              <a:t>2s</a:t>
            </a:r>
            <a:r>
              <a:rPr baseline="30000" lang="en-US"/>
              <a:t>2</a:t>
            </a:r>
            <a:r>
              <a:rPr lang="en-US"/>
              <a:t>2p</a:t>
            </a:r>
            <a:r>
              <a:rPr baseline="30000" lang="en-US"/>
              <a:t>2</a:t>
            </a:r>
            <a:endParaRPr baseline="30000"/>
          </a:p>
        </p:txBody>
      </p:sp>
      <p:pic>
        <p:nvPicPr>
          <p:cNvPr id="496" name="Google Shape;496;p55"/>
          <p:cNvPicPr preferRelativeResize="0"/>
          <p:nvPr>
            <p:ph idx="1" type="body"/>
          </p:nvPr>
        </p:nvPicPr>
        <p:blipFill rotWithShape="1">
          <a:blip r:embed="rId3">
            <a:alphaModFix/>
          </a:blip>
          <a:srcRect b="17499" l="190" r="55207" t="34999"/>
          <a:stretch/>
        </p:blipFill>
        <p:spPr>
          <a:xfrm>
            <a:off x="1981200" y="1690688"/>
            <a:ext cx="7045452" cy="3432399"/>
          </a:xfrm>
          <a:prstGeom prst="rect">
            <a:avLst/>
          </a:prstGeom>
          <a:noFill/>
          <a:ln>
            <a:noFill/>
          </a:ln>
        </p:spPr>
      </p:pic>
      <p:sp>
        <p:nvSpPr>
          <p:cNvPr id="497" name="Google Shape;497;p55"/>
          <p:cNvSpPr txBox="1"/>
          <p:nvPr/>
        </p:nvSpPr>
        <p:spPr>
          <a:xfrm>
            <a:off x="1981200" y="1524000"/>
            <a:ext cx="83058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This graph corresponds to the energy needed to remove Carbon’s valence electrons from  1s, 2s and 2p.</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6"/>
          <p:cNvSpPr txBox="1"/>
          <p:nvPr>
            <p:ph type="title"/>
          </p:nvPr>
        </p:nvSpPr>
        <p:spPr>
          <a:xfrm>
            <a:off x="1981200" y="274638"/>
            <a:ext cx="8077200" cy="124936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PES: What is the electron configuration? Which element is it?</a:t>
            </a:r>
            <a:endParaRPr/>
          </a:p>
        </p:txBody>
      </p:sp>
      <p:pic>
        <p:nvPicPr>
          <p:cNvPr id="504" name="Google Shape;504;p56"/>
          <p:cNvPicPr preferRelativeResize="0"/>
          <p:nvPr>
            <p:ph idx="1" type="body"/>
          </p:nvPr>
        </p:nvPicPr>
        <p:blipFill rotWithShape="1">
          <a:blip r:embed="rId3">
            <a:alphaModFix/>
          </a:blip>
          <a:srcRect b="19183" l="15153" r="16660" t="26264"/>
          <a:stretch/>
        </p:blipFill>
        <p:spPr>
          <a:xfrm>
            <a:off x="2971800" y="2057400"/>
            <a:ext cx="5943600" cy="3566160"/>
          </a:xfrm>
          <a:prstGeom prst="rect">
            <a:avLst/>
          </a:prstGeom>
          <a:noFill/>
          <a:ln>
            <a:noFill/>
          </a:ln>
        </p:spPr>
      </p:pic>
      <p:sp>
        <p:nvSpPr>
          <p:cNvPr id="505" name="Google Shape;505;p56"/>
          <p:cNvSpPr txBox="1"/>
          <p:nvPr/>
        </p:nvSpPr>
        <p:spPr>
          <a:xfrm>
            <a:off x="4191000" y="3657600"/>
            <a:ext cx="685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1s</a:t>
            </a:r>
            <a:r>
              <a:rPr baseline="30000" lang="en-US" sz="1800">
                <a:solidFill>
                  <a:srgbClr val="FF0000"/>
                </a:solidFill>
                <a:latin typeface="Calibri"/>
                <a:ea typeface="Calibri"/>
                <a:cs typeface="Calibri"/>
                <a:sym typeface="Calibri"/>
              </a:rPr>
              <a:t>2</a:t>
            </a:r>
            <a:endParaRPr/>
          </a:p>
        </p:txBody>
      </p:sp>
      <p:sp>
        <p:nvSpPr>
          <p:cNvPr id="506" name="Google Shape;506;p56"/>
          <p:cNvSpPr txBox="1"/>
          <p:nvPr/>
        </p:nvSpPr>
        <p:spPr>
          <a:xfrm>
            <a:off x="5257800" y="3480179"/>
            <a:ext cx="685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2s</a:t>
            </a:r>
            <a:r>
              <a:rPr baseline="30000" lang="en-US" sz="1800">
                <a:solidFill>
                  <a:srgbClr val="FF0000"/>
                </a:solidFill>
                <a:latin typeface="Calibri"/>
                <a:ea typeface="Calibri"/>
                <a:cs typeface="Calibri"/>
                <a:sym typeface="Calibri"/>
              </a:rPr>
              <a:t>2</a:t>
            </a:r>
            <a:endParaRPr/>
          </a:p>
        </p:txBody>
      </p:sp>
      <p:sp>
        <p:nvSpPr>
          <p:cNvPr id="507" name="Google Shape;507;p56"/>
          <p:cNvSpPr txBox="1"/>
          <p:nvPr/>
        </p:nvSpPr>
        <p:spPr>
          <a:xfrm>
            <a:off x="6020937" y="2743200"/>
            <a:ext cx="685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2p</a:t>
            </a:r>
            <a:r>
              <a:rPr baseline="30000" lang="en-US" sz="1800">
                <a:solidFill>
                  <a:srgbClr val="FF0000"/>
                </a:solidFill>
                <a:latin typeface="Calibri"/>
                <a:ea typeface="Calibri"/>
                <a:cs typeface="Calibri"/>
                <a:sym typeface="Calibri"/>
              </a:rPr>
              <a:t>6</a:t>
            </a:r>
            <a:endParaRPr/>
          </a:p>
        </p:txBody>
      </p:sp>
      <p:sp>
        <p:nvSpPr>
          <p:cNvPr id="508" name="Google Shape;508;p56"/>
          <p:cNvSpPr txBox="1"/>
          <p:nvPr/>
        </p:nvSpPr>
        <p:spPr>
          <a:xfrm>
            <a:off x="7391400" y="3657600"/>
            <a:ext cx="685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3s</a:t>
            </a:r>
            <a:r>
              <a:rPr baseline="30000" lang="en-US" sz="1800">
                <a:solidFill>
                  <a:srgbClr val="FF0000"/>
                </a:solidFill>
                <a:latin typeface="Calibri"/>
                <a:ea typeface="Calibri"/>
                <a:cs typeface="Calibri"/>
                <a:sym typeface="Calibri"/>
              </a:rPr>
              <a:t>2</a:t>
            </a:r>
            <a:endParaRPr/>
          </a:p>
        </p:txBody>
      </p:sp>
      <p:sp>
        <p:nvSpPr>
          <p:cNvPr id="509" name="Google Shape;509;p56"/>
          <p:cNvSpPr txBox="1"/>
          <p:nvPr/>
        </p:nvSpPr>
        <p:spPr>
          <a:xfrm>
            <a:off x="8086299" y="2971084"/>
            <a:ext cx="685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3p</a:t>
            </a:r>
            <a:r>
              <a:rPr baseline="30000" lang="en-US" sz="1800">
                <a:solidFill>
                  <a:srgbClr val="FF0000"/>
                </a:solidFill>
                <a:latin typeface="Calibri"/>
                <a:ea typeface="Calibri"/>
                <a:cs typeface="Calibri"/>
                <a:sym typeface="Calibri"/>
              </a:rPr>
              <a:t>4</a:t>
            </a:r>
            <a:endParaRPr/>
          </a:p>
        </p:txBody>
      </p:sp>
      <p:sp>
        <p:nvSpPr>
          <p:cNvPr id="510" name="Google Shape;510;p56"/>
          <p:cNvSpPr txBox="1"/>
          <p:nvPr/>
        </p:nvSpPr>
        <p:spPr>
          <a:xfrm>
            <a:off x="9852037" y="3264736"/>
            <a:ext cx="21489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Sulfur</a:t>
            </a:r>
            <a:endParaRPr baseline="30000" sz="32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Bohr and PES of Carbon</a:t>
            </a:r>
            <a:endParaRPr/>
          </a:p>
        </p:txBody>
      </p:sp>
      <p:pic>
        <p:nvPicPr>
          <p:cNvPr id="516" name="Google Shape;516;p57"/>
          <p:cNvPicPr preferRelativeResize="0"/>
          <p:nvPr>
            <p:ph idx="1" type="body"/>
          </p:nvPr>
        </p:nvPicPr>
        <p:blipFill rotWithShape="1">
          <a:blip r:embed="rId3">
            <a:alphaModFix/>
          </a:blip>
          <a:srcRect b="25291" l="11232" r="22103" t="44555"/>
          <a:stretch/>
        </p:blipFill>
        <p:spPr>
          <a:xfrm>
            <a:off x="0" y="1459855"/>
            <a:ext cx="11745761" cy="3984714"/>
          </a:xfrm>
          <a:prstGeom prst="rect">
            <a:avLst/>
          </a:prstGeom>
          <a:noFill/>
          <a:ln>
            <a:noFill/>
          </a:ln>
        </p:spPr>
      </p:pic>
      <p:sp>
        <p:nvSpPr>
          <p:cNvPr id="517" name="Google Shape;517;p57"/>
          <p:cNvSpPr txBox="1"/>
          <p:nvPr/>
        </p:nvSpPr>
        <p:spPr>
          <a:xfrm>
            <a:off x="4193629" y="1459855"/>
            <a:ext cx="33422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Why was Bohr revised?</a:t>
            </a:r>
            <a:endParaRPr sz="24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524" name="Google Shape;524;p58"/>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lang="en-US"/>
              <a:t>Compare ionization energies of various atoms.</a:t>
            </a:r>
            <a:endParaRPr/>
          </a:p>
          <a:p>
            <a:pPr indent="-228600" lvl="1" marL="685800" rtl="0" algn="l">
              <a:lnSpc>
                <a:spcPct val="90000"/>
              </a:lnSpc>
              <a:spcBef>
                <a:spcPts val="500"/>
              </a:spcBef>
              <a:spcAft>
                <a:spcPts val="0"/>
              </a:spcAft>
              <a:buClr>
                <a:schemeClr val="dk1"/>
              </a:buClr>
              <a:buSzPts val="2400"/>
              <a:buChar char="•"/>
            </a:pPr>
            <a:r>
              <a:rPr lang="en-US"/>
              <a:t>Determine an element's photoelectric spectrum.</a:t>
            </a:r>
            <a:endParaRPr/>
          </a:p>
        </p:txBody>
      </p:sp>
      <p:pic>
        <p:nvPicPr>
          <p:cNvPr descr="Image result for check for understanding" id="525" name="Google Shape;525;p58"/>
          <p:cNvPicPr preferRelativeResize="0"/>
          <p:nvPr/>
        </p:nvPicPr>
        <p:blipFill rotWithShape="1">
          <a:blip r:embed="rId3">
            <a:alphaModFix/>
          </a:blip>
          <a:srcRect b="2286" l="0" r="50606" t="0"/>
          <a:stretch/>
        </p:blipFill>
        <p:spPr>
          <a:xfrm>
            <a:off x="8542828" y="2324209"/>
            <a:ext cx="3278433" cy="341443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Mass Spectrometry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Quantum Mechanical Model</a:t>
            </a:r>
            <a:endParaRPr/>
          </a:p>
        </p:txBody>
      </p:sp>
      <p:sp>
        <p:nvSpPr>
          <p:cNvPr id="86" name="Google Shape;8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QMM specifies that each e</a:t>
            </a:r>
            <a:r>
              <a:rPr baseline="30000" lang="en-US"/>
              <a:t>-</a:t>
            </a:r>
            <a:r>
              <a:rPr lang="en-US"/>
              <a:t> has a specific energy, however, they do not follow a specific path. Instead, there are areas of probable e</a:t>
            </a:r>
            <a:r>
              <a:rPr baseline="30000" lang="en-US"/>
              <a:t>-</a:t>
            </a:r>
            <a:r>
              <a:rPr lang="en-US"/>
              <a:t> location, which are called </a:t>
            </a:r>
            <a:r>
              <a:rPr lang="en-US">
                <a:solidFill>
                  <a:srgbClr val="FF0000"/>
                </a:solidFill>
              </a:rPr>
              <a:t>orbitals</a:t>
            </a:r>
            <a:r>
              <a:rPr lang="en-US"/>
              <a:t>.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quantum mechanical model" id="87" name="Google Shape;87;p6"/>
          <p:cNvPicPr preferRelativeResize="0"/>
          <p:nvPr/>
        </p:nvPicPr>
        <p:blipFill rotWithShape="1">
          <a:blip r:embed="rId3">
            <a:alphaModFix/>
          </a:blip>
          <a:srcRect b="0" l="0" r="0" t="0"/>
          <a:stretch/>
        </p:blipFill>
        <p:spPr>
          <a:xfrm>
            <a:off x="3497864" y="2500185"/>
            <a:ext cx="4306067" cy="381171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537" name="Google Shape;537;p60"/>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Identify isotopes and calculate atomic mass</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Use mass spectrometry graphs to determine isotopes and atomic masses.</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41" name="Shape 541"/>
        <p:cNvGrpSpPr/>
        <p:nvPr/>
      </p:nvGrpSpPr>
      <p:grpSpPr>
        <a:xfrm>
          <a:off x="0" y="0"/>
          <a:ext cx="0" cy="0"/>
          <a:chOff x="0" y="0"/>
          <a:chExt cx="0" cy="0"/>
        </a:xfrm>
      </p:grpSpPr>
      <p:sp>
        <p:nvSpPr>
          <p:cNvPr id="542" name="Google Shape;542;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543" name="Google Shape;543;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How can we determine if this is sugar or illegal drugs?</a:t>
            </a:r>
            <a:endParaRPr/>
          </a:p>
        </p:txBody>
      </p:sp>
      <p:pic>
        <p:nvPicPr>
          <p:cNvPr descr="Image result for cocaine" id="544" name="Google Shape;544;p61"/>
          <p:cNvPicPr preferRelativeResize="0"/>
          <p:nvPr/>
        </p:nvPicPr>
        <p:blipFill rotWithShape="1">
          <a:blip r:embed="rId3">
            <a:alphaModFix/>
          </a:blip>
          <a:srcRect b="0" l="0" r="0" t="0"/>
          <a:stretch/>
        </p:blipFill>
        <p:spPr>
          <a:xfrm>
            <a:off x="3399057" y="2434463"/>
            <a:ext cx="5393885" cy="360145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does it work?</a:t>
            </a:r>
            <a:endParaRPr/>
          </a:p>
        </p:txBody>
      </p:sp>
      <p:pic>
        <p:nvPicPr>
          <p:cNvPr descr="Image result for mass spectrometry" id="550" name="Google Shape;550;p62"/>
          <p:cNvPicPr preferRelativeResize="0"/>
          <p:nvPr/>
        </p:nvPicPr>
        <p:blipFill rotWithShape="1">
          <a:blip r:embed="rId3">
            <a:alphaModFix/>
          </a:blip>
          <a:srcRect b="0" l="0" r="0" t="15266"/>
          <a:stretch/>
        </p:blipFill>
        <p:spPr>
          <a:xfrm>
            <a:off x="1448348" y="1434662"/>
            <a:ext cx="9382562" cy="4173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descr="MS graph" id="555" name="Google Shape;555;p63"/>
          <p:cNvPicPr preferRelativeResize="0"/>
          <p:nvPr>
            <p:ph idx="1" type="body"/>
          </p:nvPr>
        </p:nvPicPr>
        <p:blipFill rotWithShape="1">
          <a:blip r:embed="rId3">
            <a:alphaModFix/>
          </a:blip>
          <a:srcRect b="0" l="0" r="0" t="0"/>
          <a:stretch/>
        </p:blipFill>
        <p:spPr>
          <a:xfrm>
            <a:off x="1023457" y="183200"/>
            <a:ext cx="10751403" cy="520860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Chlorine Mass Spec Analysis </a:t>
            </a:r>
            <a:endParaRPr/>
          </a:p>
        </p:txBody>
      </p:sp>
      <p:pic>
        <p:nvPicPr>
          <p:cNvPr id="561" name="Google Shape;561;p64"/>
          <p:cNvPicPr preferRelativeResize="0"/>
          <p:nvPr>
            <p:ph idx="1" type="body"/>
          </p:nvPr>
        </p:nvPicPr>
        <p:blipFill rotWithShape="1">
          <a:blip r:embed="rId3">
            <a:alphaModFix/>
          </a:blip>
          <a:srcRect b="38493" l="0" r="0" t="15855"/>
          <a:stretch/>
        </p:blipFill>
        <p:spPr>
          <a:xfrm>
            <a:off x="2130935" y="1529254"/>
            <a:ext cx="8058038" cy="2758967"/>
          </a:xfrm>
          <a:prstGeom prst="rect">
            <a:avLst/>
          </a:prstGeom>
          <a:noFill/>
          <a:ln>
            <a:noFill/>
          </a:ln>
        </p:spPr>
      </p:pic>
      <p:sp>
        <p:nvSpPr>
          <p:cNvPr id="562" name="Google Shape;562;p64"/>
          <p:cNvSpPr txBox="1"/>
          <p:nvPr/>
        </p:nvSpPr>
        <p:spPr>
          <a:xfrm>
            <a:off x="2241331" y="4549676"/>
            <a:ext cx="794764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Atomic Mass = (mass)(abundance) = (mass)(abundance)….</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(34.97)(.7576) + (36.96)(.2424) = 35.45amu</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Mass Spec Analysis: What element is this?</a:t>
            </a:r>
            <a:endParaRPr/>
          </a:p>
        </p:txBody>
      </p:sp>
      <p:pic>
        <p:nvPicPr>
          <p:cNvPr descr="Image result for mass spectrometry" id="568" name="Google Shape;568;p65"/>
          <p:cNvPicPr preferRelativeResize="0"/>
          <p:nvPr>
            <p:ph idx="1" type="body"/>
          </p:nvPr>
        </p:nvPicPr>
        <p:blipFill rotWithShape="1">
          <a:blip r:embed="rId3">
            <a:alphaModFix/>
          </a:blip>
          <a:srcRect b="0" l="0" r="0" t="0"/>
          <a:stretch/>
        </p:blipFill>
        <p:spPr>
          <a:xfrm>
            <a:off x="1912102" y="1934861"/>
            <a:ext cx="6602057" cy="3425415"/>
          </a:xfrm>
          <a:prstGeom prst="rect">
            <a:avLst/>
          </a:prstGeom>
          <a:noFill/>
          <a:ln>
            <a:noFill/>
          </a:ln>
        </p:spPr>
      </p:pic>
      <p:sp>
        <p:nvSpPr>
          <p:cNvPr id="569" name="Google Shape;569;p65"/>
          <p:cNvSpPr txBox="1"/>
          <p:nvPr/>
        </p:nvSpPr>
        <p:spPr>
          <a:xfrm>
            <a:off x="8765628" y="2490952"/>
            <a:ext cx="23490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Mo</a:t>
            </a:r>
            <a:endParaRPr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9"/>
                                        </p:tgtEl>
                                        <p:attrNameLst>
                                          <p:attrName>style.visibility</p:attrName>
                                        </p:attrNameLst>
                                      </p:cBhvr>
                                      <p:to>
                                        <p:strVal val="visible"/>
                                      </p:to>
                                    </p:set>
                                    <p:anim calcmode="lin" valueType="num">
                                      <p:cBhvr additive="base">
                                        <p:cTn dur="500"/>
                                        <p:tgtEl>
                                          <p:spTgt spid="5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66"/>
          <p:cNvPicPr preferRelativeResize="0"/>
          <p:nvPr>
            <p:ph idx="1" type="body"/>
          </p:nvPr>
        </p:nvPicPr>
        <p:blipFill rotWithShape="1">
          <a:blip r:embed="rId3">
            <a:alphaModFix/>
          </a:blip>
          <a:srcRect b="5625" l="0" r="0" t="11989"/>
          <a:stretch/>
        </p:blipFill>
        <p:spPr>
          <a:xfrm>
            <a:off x="2201880" y="1529255"/>
            <a:ext cx="7399320" cy="4572000"/>
          </a:xfrm>
          <a:prstGeom prst="rect">
            <a:avLst/>
          </a:prstGeom>
          <a:noFill/>
          <a:ln>
            <a:noFill/>
          </a:ln>
        </p:spPr>
      </p:pic>
      <p:sp>
        <p:nvSpPr>
          <p:cNvPr id="575" name="Google Shape;575;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Mass Spec Analysis: diatomic Bromine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Uses</a:t>
            </a:r>
            <a:endParaRPr/>
          </a:p>
        </p:txBody>
      </p:sp>
      <p:sp>
        <p:nvSpPr>
          <p:cNvPr id="581" name="Google Shape;581;p67"/>
          <p:cNvSpPr txBox="1"/>
          <p:nvPr>
            <p:ph idx="1" type="body"/>
          </p:nvPr>
        </p:nvSpPr>
        <p:spPr>
          <a:xfrm>
            <a:off x="838200" y="1690688"/>
            <a:ext cx="403334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Identify isotope percentages in elemental samples</a:t>
            </a:r>
            <a:endParaRPr/>
          </a:p>
          <a:p>
            <a:pPr indent="-228600" lvl="0" marL="228600" rtl="0" algn="l">
              <a:lnSpc>
                <a:spcPct val="90000"/>
              </a:lnSpc>
              <a:spcBef>
                <a:spcPts val="1000"/>
              </a:spcBef>
              <a:spcAft>
                <a:spcPts val="0"/>
              </a:spcAft>
              <a:buClr>
                <a:schemeClr val="dk1"/>
              </a:buClr>
              <a:buSzPts val="2400"/>
              <a:buChar char="•"/>
            </a:pPr>
            <a:r>
              <a:rPr lang="en-US"/>
              <a:t>Confirm identity of unknowns, such as illegal drugs in a system</a:t>
            </a:r>
            <a:endParaRPr/>
          </a:p>
          <a:p>
            <a:pPr indent="-228600" lvl="0" marL="228600" rtl="0" algn="l">
              <a:lnSpc>
                <a:spcPct val="90000"/>
              </a:lnSpc>
              <a:spcBef>
                <a:spcPts val="1000"/>
              </a:spcBef>
              <a:spcAft>
                <a:spcPts val="0"/>
              </a:spcAft>
              <a:buClr>
                <a:schemeClr val="dk1"/>
              </a:buClr>
              <a:buSzPts val="2400"/>
              <a:buChar char="•"/>
            </a:pPr>
            <a:r>
              <a:rPr lang="en-US"/>
              <a:t>Identify is samples are pure or mixtures</a:t>
            </a:r>
            <a:endParaRPr/>
          </a:p>
          <a:p>
            <a:pPr indent="-76200" lvl="0" marL="228600" rtl="0" algn="l">
              <a:lnSpc>
                <a:spcPct val="90000"/>
              </a:lnSpc>
              <a:spcBef>
                <a:spcPts val="1000"/>
              </a:spcBef>
              <a:spcAft>
                <a:spcPts val="0"/>
              </a:spcAft>
              <a:buClr>
                <a:schemeClr val="dk1"/>
              </a:buClr>
              <a:buSzPts val="2400"/>
              <a:buNone/>
            </a:pPr>
            <a:r>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https://i0.wp.com/www.naturphilosophie.co.uk/wp-content/uploads/2017/10/Mass_Spectrometry_Profile_Drugs_Nature_Francese2015.jpg?ssl=1" id="582" name="Google Shape;582;p67"/>
          <p:cNvPicPr preferRelativeResize="0"/>
          <p:nvPr/>
        </p:nvPicPr>
        <p:blipFill rotWithShape="1">
          <a:blip r:embed="rId3">
            <a:alphaModFix/>
          </a:blip>
          <a:srcRect b="0" l="0" r="0" t="0"/>
          <a:stretch/>
        </p:blipFill>
        <p:spPr>
          <a:xfrm>
            <a:off x="5547382" y="1690688"/>
            <a:ext cx="6524625" cy="39433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589" name="Google Shape;589;p68"/>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solidFill>
                <a:srgbClr val="00B0F0"/>
              </a:solidFill>
            </a:endParaRPr>
          </a:p>
          <a:p>
            <a:pPr indent="0" lvl="1" marL="457200" rtl="0" algn="l">
              <a:lnSpc>
                <a:spcPct val="90000"/>
              </a:lnSpc>
              <a:spcBef>
                <a:spcPts val="500"/>
              </a:spcBef>
              <a:spcAft>
                <a:spcPts val="0"/>
              </a:spcAft>
              <a:buClr>
                <a:schemeClr val="dk1"/>
              </a:buClr>
              <a:buSzPts val="2400"/>
              <a:buNone/>
            </a:pPr>
            <a:r>
              <a:rPr lang="en-US"/>
              <a:t>Use mass spectrometry graphs to determine isotopes and atomic masses.</a:t>
            </a:r>
            <a:endParaRPr/>
          </a:p>
        </p:txBody>
      </p:sp>
      <p:pic>
        <p:nvPicPr>
          <p:cNvPr descr="Image result for check for understanding" id="590" name="Google Shape;590;p68"/>
          <p:cNvPicPr preferRelativeResize="0"/>
          <p:nvPr/>
        </p:nvPicPr>
        <p:blipFill rotWithShape="1">
          <a:blip r:embed="rId3">
            <a:alphaModFix/>
          </a:blip>
          <a:srcRect b="2286" l="0" r="50606" t="0"/>
          <a:stretch/>
        </p:blipFill>
        <p:spPr>
          <a:xfrm>
            <a:off x="8542828" y="2324209"/>
            <a:ext cx="3278433" cy="341443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Electromagnetic Radiation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Quantum Mechanical Model</a:t>
            </a:r>
            <a:endParaRPr/>
          </a:p>
        </p:txBody>
      </p:sp>
      <p:sp>
        <p:nvSpPr>
          <p:cNvPr id="94" name="Google Shape;94;p7"/>
          <p:cNvSpPr txBox="1"/>
          <p:nvPr>
            <p:ph idx="1" type="body"/>
          </p:nvPr>
        </p:nvSpPr>
        <p:spPr>
          <a:xfrm>
            <a:off x="838200" y="2475186"/>
            <a:ext cx="4222531" cy="2822028"/>
          </a:xfrm>
          <a:prstGeom prst="rect">
            <a:avLst/>
          </a:prstGeom>
          <a:noFill/>
          <a:ln>
            <a:noFill/>
          </a:ln>
        </p:spPr>
        <p:txBody>
          <a:bodyPr anchorCtr="0" anchor="t" bIns="45700" lIns="91425" spcFirstLastPara="1" rIns="91425" wrap="square" tIns="45700">
            <a:normAutofit/>
          </a:bodyPr>
          <a:lstStyle/>
          <a:p>
            <a:pPr indent="0" lvl="0" marL="36576" rtl="0" algn="l">
              <a:lnSpc>
                <a:spcPct val="90000"/>
              </a:lnSpc>
              <a:spcBef>
                <a:spcPts val="0"/>
              </a:spcBef>
              <a:spcAft>
                <a:spcPts val="0"/>
              </a:spcAft>
              <a:buClr>
                <a:schemeClr val="dk1"/>
              </a:buClr>
              <a:buSzPts val="2400"/>
              <a:buNone/>
            </a:pPr>
            <a:r>
              <a:rPr lang="en-US"/>
              <a:t>The scientists chose to study the hydrogen e</a:t>
            </a:r>
            <a:r>
              <a:rPr baseline="30000" lang="en-US"/>
              <a:t>-</a:t>
            </a:r>
            <a:r>
              <a:rPr lang="en-US"/>
              <a:t> with the lowest energy (ground state), which they labeled </a:t>
            </a:r>
            <a:r>
              <a:rPr lang="en-US">
                <a:solidFill>
                  <a:srgbClr val="FF0000"/>
                </a:solidFill>
              </a:rPr>
              <a:t>1s. </a:t>
            </a:r>
            <a:r>
              <a:rPr lang="en-US"/>
              <a:t>They found that the e</a:t>
            </a:r>
            <a:r>
              <a:rPr baseline="30000" lang="en-US"/>
              <a:t>-</a:t>
            </a:r>
            <a:r>
              <a:rPr lang="en-US"/>
              <a:t> is moving but not necessarily in circles. </a:t>
            </a:r>
            <a:endParaRPr/>
          </a:p>
        </p:txBody>
      </p:sp>
      <p:pic>
        <p:nvPicPr>
          <p:cNvPr descr="Image result for quantum mechanical model 1 s orbital" id="95" name="Google Shape;95;p7"/>
          <p:cNvPicPr preferRelativeResize="0"/>
          <p:nvPr/>
        </p:nvPicPr>
        <p:blipFill rotWithShape="1">
          <a:blip r:embed="rId3">
            <a:alphaModFix/>
          </a:blip>
          <a:srcRect b="0" l="0" r="0" t="0"/>
          <a:stretch/>
        </p:blipFill>
        <p:spPr>
          <a:xfrm>
            <a:off x="5999106" y="1690688"/>
            <a:ext cx="4059292" cy="396988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602" name="Google Shape;602;p70"/>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Describe how light spectra can be formed by excited electrons.</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Calculate the wavelength, frequency, and energy of waves.</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6" name="Shape 606"/>
        <p:cNvGrpSpPr/>
        <p:nvPr/>
      </p:nvGrpSpPr>
      <p:grpSpPr>
        <a:xfrm>
          <a:off x="0" y="0"/>
          <a:ext cx="0" cy="0"/>
          <a:chOff x="0" y="0"/>
          <a:chExt cx="0" cy="0"/>
        </a:xfrm>
      </p:grpSpPr>
      <p:sp>
        <p:nvSpPr>
          <p:cNvPr id="607" name="Google Shape;607;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Questions of the video:</a:t>
            </a:r>
            <a:endParaRPr/>
          </a:p>
        </p:txBody>
      </p:sp>
      <p:sp>
        <p:nvSpPr>
          <p:cNvPr id="608" name="Google Shape;608;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How did the hulk become incredible? </a:t>
            </a:r>
            <a:endParaRPr/>
          </a:p>
          <a:p>
            <a:pPr indent="0" lvl="0" marL="0" rtl="0" algn="ctr">
              <a:lnSpc>
                <a:spcPct val="90000"/>
              </a:lnSpc>
              <a:spcBef>
                <a:spcPts val="1000"/>
              </a:spcBef>
              <a:spcAft>
                <a:spcPts val="0"/>
              </a:spcAft>
              <a:buClr>
                <a:schemeClr val="dk1"/>
              </a:buClr>
              <a:buSzPts val="2400"/>
              <a:buNone/>
            </a:pPr>
            <a:r>
              <a:rPr lang="en-US"/>
              <a:t>How do we hear music on the radio from far locations?</a:t>
            </a:r>
            <a:endParaRPr/>
          </a:p>
        </p:txBody>
      </p:sp>
      <p:pic>
        <p:nvPicPr>
          <p:cNvPr descr="Image result for incredible hulk" id="609" name="Google Shape;609;p71"/>
          <p:cNvPicPr preferRelativeResize="0"/>
          <p:nvPr/>
        </p:nvPicPr>
        <p:blipFill rotWithShape="1">
          <a:blip r:embed="rId3">
            <a:alphaModFix/>
          </a:blip>
          <a:srcRect b="0" l="0" r="0" t="0"/>
          <a:stretch/>
        </p:blipFill>
        <p:spPr>
          <a:xfrm>
            <a:off x="470886" y="2731557"/>
            <a:ext cx="6056039" cy="3006544"/>
          </a:xfrm>
          <a:prstGeom prst="rect">
            <a:avLst/>
          </a:prstGeom>
          <a:noFill/>
          <a:ln>
            <a:noFill/>
          </a:ln>
        </p:spPr>
      </p:pic>
      <p:pic>
        <p:nvPicPr>
          <p:cNvPr descr="Image result for radio" id="610" name="Google Shape;610;p71"/>
          <p:cNvPicPr preferRelativeResize="0"/>
          <p:nvPr/>
        </p:nvPicPr>
        <p:blipFill rotWithShape="1">
          <a:blip r:embed="rId4">
            <a:alphaModFix/>
          </a:blip>
          <a:srcRect b="0" l="0" r="0" t="0"/>
          <a:stretch/>
        </p:blipFill>
        <p:spPr>
          <a:xfrm>
            <a:off x="7319717" y="3028847"/>
            <a:ext cx="3241291" cy="241196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2"/>
          <p:cNvSpPr txBox="1"/>
          <p:nvPr>
            <p:ph type="title"/>
          </p:nvPr>
        </p:nvSpPr>
        <p:spPr>
          <a:xfrm>
            <a:off x="2998076" y="286297"/>
            <a:ext cx="162122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ER</a:t>
            </a:r>
            <a:endParaRPr/>
          </a:p>
        </p:txBody>
      </p:sp>
      <p:sp>
        <p:nvSpPr>
          <p:cNvPr id="617" name="Google Shape;617;p72"/>
          <p:cNvSpPr txBox="1"/>
          <p:nvPr>
            <p:ph idx="1" type="body"/>
          </p:nvPr>
        </p:nvSpPr>
        <p:spPr>
          <a:xfrm>
            <a:off x="1250731" y="1453055"/>
            <a:ext cx="4343400" cy="5181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ER is energy that exhibits wave like behavior and travels through space at the speed of light </a:t>
            </a:r>
            <a:endParaRPr/>
          </a:p>
          <a:p>
            <a:pPr indent="-228600" lvl="0" marL="228600" rtl="0" algn="l">
              <a:lnSpc>
                <a:spcPct val="90000"/>
              </a:lnSpc>
              <a:spcBef>
                <a:spcPts val="1000"/>
              </a:spcBef>
              <a:spcAft>
                <a:spcPts val="0"/>
              </a:spcAft>
              <a:buClr>
                <a:schemeClr val="dk1"/>
              </a:buClr>
              <a:buSzPts val="2400"/>
              <a:buNone/>
            </a:pPr>
            <a:r>
              <a:rPr lang="en-US"/>
              <a:t>		(c = 3x10</a:t>
            </a:r>
            <a:r>
              <a:rPr baseline="30000" lang="en-US"/>
              <a:t>8</a:t>
            </a:r>
            <a:r>
              <a:rPr lang="en-US"/>
              <a:t>m/s)</a:t>
            </a:r>
            <a:endParaRPr/>
          </a:p>
          <a:p>
            <a:pPr indent="-228600" lvl="0" marL="228600" rtl="0" algn="l">
              <a:lnSpc>
                <a:spcPct val="90000"/>
              </a:lnSpc>
              <a:spcBef>
                <a:spcPts val="1000"/>
              </a:spcBef>
              <a:spcAft>
                <a:spcPts val="0"/>
              </a:spcAft>
              <a:buClr>
                <a:srgbClr val="FF0000"/>
              </a:buClr>
              <a:buSzPts val="2400"/>
              <a:buChar char="•"/>
            </a:pPr>
            <a:r>
              <a:rPr lang="en-US">
                <a:solidFill>
                  <a:srgbClr val="FF0000"/>
                </a:solidFill>
              </a:rPr>
              <a:t>Wavelength(</a:t>
            </a:r>
            <a:r>
              <a:rPr lang="en-US">
                <a:solidFill>
                  <a:srgbClr val="FF0000"/>
                </a:solidFill>
                <a:latin typeface="Corsiva"/>
                <a:ea typeface="Corsiva"/>
                <a:cs typeface="Corsiva"/>
                <a:sym typeface="Corsiva"/>
              </a:rPr>
              <a:t>λ</a:t>
            </a:r>
            <a:r>
              <a:rPr lang="en-US">
                <a:solidFill>
                  <a:srgbClr val="FF0000"/>
                </a:solidFill>
              </a:rPr>
              <a:t>):</a:t>
            </a:r>
            <a:r>
              <a:rPr lang="en-US"/>
              <a:t>distance between 2 peaks.</a:t>
            </a:r>
            <a:endParaRPr/>
          </a:p>
          <a:p>
            <a:pPr indent="-228600" lvl="0" marL="228600" rtl="0" algn="l">
              <a:lnSpc>
                <a:spcPct val="90000"/>
              </a:lnSpc>
              <a:spcBef>
                <a:spcPts val="1000"/>
              </a:spcBef>
              <a:spcAft>
                <a:spcPts val="0"/>
              </a:spcAft>
              <a:buClr>
                <a:srgbClr val="FF0000"/>
              </a:buClr>
              <a:buSzPts val="2400"/>
              <a:buChar char="•"/>
            </a:pPr>
            <a:r>
              <a:rPr lang="en-US">
                <a:solidFill>
                  <a:srgbClr val="FF0000"/>
                </a:solidFill>
              </a:rPr>
              <a:t>Frequency(v): </a:t>
            </a:r>
            <a:r>
              <a:rPr lang="en-US"/>
              <a:t>waves per second</a:t>
            </a:r>
            <a:endParaRPr/>
          </a:p>
        </p:txBody>
      </p:sp>
      <p:pic>
        <p:nvPicPr>
          <p:cNvPr descr="C:\Users\Kristen\Documents\AP Chem\Images\ch7 atomstructure\fig07_01.gif" id="618" name="Google Shape;618;p72"/>
          <p:cNvPicPr preferRelativeResize="0"/>
          <p:nvPr>
            <p:ph idx="2" type="body"/>
          </p:nvPr>
        </p:nvPicPr>
        <p:blipFill rotWithShape="1">
          <a:blip r:embed="rId3">
            <a:alphaModFix/>
          </a:blip>
          <a:srcRect b="0" l="0" r="0" t="0"/>
          <a:stretch/>
        </p:blipFill>
        <p:spPr>
          <a:xfrm>
            <a:off x="6476999" y="457200"/>
            <a:ext cx="5289331" cy="550972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descr="er.jpg" id="624" name="Google Shape;624;p73"/>
          <p:cNvPicPr preferRelativeResize="0"/>
          <p:nvPr/>
        </p:nvPicPr>
        <p:blipFill rotWithShape="1">
          <a:blip r:embed="rId3">
            <a:alphaModFix/>
          </a:blip>
          <a:srcRect b="0" l="0" r="0" t="0"/>
          <a:stretch/>
        </p:blipFill>
        <p:spPr>
          <a:xfrm>
            <a:off x="1524001" y="0"/>
            <a:ext cx="9196855" cy="68580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ER examples</a:t>
            </a:r>
            <a:endParaRPr/>
          </a:p>
        </p:txBody>
      </p:sp>
      <p:sp>
        <p:nvSpPr>
          <p:cNvPr id="630" name="Google Shape;630;p74"/>
          <p:cNvSpPr txBox="1"/>
          <p:nvPr>
            <p:ph idx="1" type="body"/>
          </p:nvPr>
        </p:nvSpPr>
        <p:spPr>
          <a:xfrm>
            <a:off x="1886712" y="1240221"/>
            <a:ext cx="8400288" cy="51816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accent1"/>
              </a:buClr>
              <a:buSzPts val="4000"/>
              <a:buNone/>
            </a:pPr>
            <a:r>
              <a:rPr lang="en-US" sz="4000">
                <a:solidFill>
                  <a:schemeClr val="accent1"/>
                </a:solidFill>
                <a:latin typeface="Corsiva"/>
                <a:ea typeface="Corsiva"/>
                <a:cs typeface="Corsiva"/>
                <a:sym typeface="Corsiva"/>
              </a:rPr>
              <a:t>c=λ</a:t>
            </a:r>
            <a:r>
              <a:rPr lang="en-US" sz="4000">
                <a:solidFill>
                  <a:schemeClr val="accent1"/>
                </a:solidFill>
              </a:rPr>
              <a:t>v</a:t>
            </a:r>
            <a:endParaRPr>
              <a:solidFill>
                <a:schemeClr val="accent1"/>
              </a:solidFill>
            </a:endParaRPr>
          </a:p>
          <a:p>
            <a:pPr indent="-514350" lvl="0" marL="596646" rtl="0" algn="l">
              <a:lnSpc>
                <a:spcPct val="90000"/>
              </a:lnSpc>
              <a:spcBef>
                <a:spcPts val="1000"/>
              </a:spcBef>
              <a:spcAft>
                <a:spcPts val="0"/>
              </a:spcAft>
              <a:buClr>
                <a:schemeClr val="dk1"/>
              </a:buClr>
              <a:buSzPts val="2400"/>
              <a:buAutoNum type="arabicPeriod"/>
            </a:pPr>
            <a:r>
              <a:rPr lang="en-US"/>
              <a:t>If the wavelength is 650nm, calculate the frequency of light with units.</a:t>
            </a:r>
            <a:endParaRPr/>
          </a:p>
          <a:p>
            <a:pPr indent="-361950" lvl="0" marL="596646" rtl="0" algn="l">
              <a:lnSpc>
                <a:spcPct val="90000"/>
              </a:lnSpc>
              <a:spcBef>
                <a:spcPts val="1000"/>
              </a:spcBef>
              <a:spcAft>
                <a:spcPts val="0"/>
              </a:spcAft>
              <a:buClr>
                <a:schemeClr val="dk1"/>
              </a:buClr>
              <a:buSzPts val="2400"/>
              <a:buNone/>
            </a:pPr>
            <a:r>
              <a:t/>
            </a:r>
            <a:endParaRPr/>
          </a:p>
          <a:p>
            <a:pPr indent="-361950" lvl="0" marL="596646" rtl="0" algn="l">
              <a:lnSpc>
                <a:spcPct val="90000"/>
              </a:lnSpc>
              <a:spcBef>
                <a:spcPts val="1000"/>
              </a:spcBef>
              <a:spcAft>
                <a:spcPts val="0"/>
              </a:spcAft>
              <a:buClr>
                <a:schemeClr val="dk1"/>
              </a:buClr>
              <a:buSzPts val="2400"/>
              <a:buNone/>
            </a:pPr>
            <a:r>
              <a:t/>
            </a:r>
            <a:endParaRPr/>
          </a:p>
          <a:p>
            <a:pPr indent="-514350" lvl="0" marL="596646" rtl="0" algn="l">
              <a:lnSpc>
                <a:spcPct val="90000"/>
              </a:lnSpc>
              <a:spcBef>
                <a:spcPts val="1000"/>
              </a:spcBef>
              <a:spcAft>
                <a:spcPts val="0"/>
              </a:spcAft>
              <a:buClr>
                <a:schemeClr val="dk1"/>
              </a:buClr>
              <a:buSzPts val="2400"/>
              <a:buAutoNum type="arabicPeriod"/>
            </a:pPr>
            <a:r>
              <a:rPr lang="en-US"/>
              <a:t>If the frequency is 200.s</a:t>
            </a:r>
            <a:r>
              <a:rPr baseline="30000" lang="en-US"/>
              <a:t>-1</a:t>
            </a:r>
            <a:r>
              <a:rPr lang="en-US"/>
              <a:t>, calculate the wavelength.</a:t>
            </a:r>
            <a:endParaRPr/>
          </a:p>
        </p:txBody>
      </p:sp>
      <p:sp>
        <p:nvSpPr>
          <p:cNvPr id="631" name="Google Shape;631;p74"/>
          <p:cNvSpPr txBox="1"/>
          <p:nvPr/>
        </p:nvSpPr>
        <p:spPr>
          <a:xfrm>
            <a:off x="2703786" y="2761300"/>
            <a:ext cx="7315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(3.0x10</a:t>
            </a:r>
            <a:r>
              <a:rPr baseline="30000" lang="en-US" sz="2400">
                <a:solidFill>
                  <a:srgbClr val="FF0000"/>
                </a:solidFill>
                <a:latin typeface="Calibri"/>
                <a:ea typeface="Calibri"/>
                <a:cs typeface="Calibri"/>
                <a:sym typeface="Calibri"/>
              </a:rPr>
              <a:t>8</a:t>
            </a:r>
            <a:r>
              <a:rPr lang="en-US" sz="2400">
                <a:solidFill>
                  <a:srgbClr val="FF0000"/>
                </a:solidFill>
                <a:latin typeface="Calibri"/>
                <a:ea typeface="Calibri"/>
                <a:cs typeface="Calibri"/>
                <a:sym typeface="Calibri"/>
              </a:rPr>
              <a:t>m/s) = (650x10</a:t>
            </a:r>
            <a:r>
              <a:rPr baseline="30000" lang="en-US" sz="2400">
                <a:solidFill>
                  <a:srgbClr val="FF0000"/>
                </a:solidFill>
                <a:latin typeface="Calibri"/>
                <a:ea typeface="Calibri"/>
                <a:cs typeface="Calibri"/>
                <a:sym typeface="Calibri"/>
              </a:rPr>
              <a:t>-9</a:t>
            </a:r>
            <a:r>
              <a:rPr lang="en-US" sz="2400">
                <a:solidFill>
                  <a:srgbClr val="FF0000"/>
                </a:solidFill>
                <a:latin typeface="Calibri"/>
                <a:ea typeface="Calibri"/>
                <a:cs typeface="Calibri"/>
                <a:sym typeface="Calibri"/>
              </a:rPr>
              <a:t>m)(v) </a:t>
            </a:r>
            <a:endParaRPr/>
          </a:p>
        </p:txBody>
      </p:sp>
      <p:sp>
        <p:nvSpPr>
          <p:cNvPr id="632" name="Google Shape;632;p74"/>
          <p:cNvSpPr txBox="1"/>
          <p:nvPr/>
        </p:nvSpPr>
        <p:spPr>
          <a:xfrm>
            <a:off x="7620000" y="2732084"/>
            <a:ext cx="2667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v = 4.6x10</a:t>
            </a:r>
            <a:r>
              <a:rPr baseline="30000" lang="en-US" sz="2400">
                <a:solidFill>
                  <a:srgbClr val="FF0000"/>
                </a:solidFill>
                <a:latin typeface="Calibri"/>
                <a:ea typeface="Calibri"/>
                <a:cs typeface="Calibri"/>
                <a:sym typeface="Calibri"/>
              </a:rPr>
              <a:t>14</a:t>
            </a:r>
            <a:r>
              <a:rPr lang="en-US" sz="2400">
                <a:solidFill>
                  <a:srgbClr val="FF0000"/>
                </a:solidFill>
                <a:latin typeface="Calibri"/>
                <a:ea typeface="Calibri"/>
                <a:cs typeface="Calibri"/>
                <a:sym typeface="Calibri"/>
              </a:rPr>
              <a:t>s</a:t>
            </a:r>
            <a:r>
              <a:rPr baseline="30000" lang="en-US" sz="2400">
                <a:solidFill>
                  <a:srgbClr val="FF0000"/>
                </a:solidFill>
                <a:latin typeface="Calibri"/>
                <a:ea typeface="Calibri"/>
                <a:cs typeface="Calibri"/>
                <a:sym typeface="Calibri"/>
              </a:rPr>
              <a:t>-1</a:t>
            </a:r>
            <a:endParaRPr/>
          </a:p>
        </p:txBody>
      </p:sp>
      <p:sp>
        <p:nvSpPr>
          <p:cNvPr id="633" name="Google Shape;633;p74"/>
          <p:cNvSpPr txBox="1"/>
          <p:nvPr/>
        </p:nvSpPr>
        <p:spPr>
          <a:xfrm>
            <a:off x="2667000" y="4235146"/>
            <a:ext cx="441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(3.0x10</a:t>
            </a:r>
            <a:r>
              <a:rPr baseline="30000" lang="en-US" sz="2400">
                <a:solidFill>
                  <a:srgbClr val="FF0000"/>
                </a:solidFill>
                <a:latin typeface="Calibri"/>
                <a:ea typeface="Calibri"/>
                <a:cs typeface="Calibri"/>
                <a:sym typeface="Calibri"/>
              </a:rPr>
              <a:t>8</a:t>
            </a:r>
            <a:r>
              <a:rPr lang="en-US" sz="2400">
                <a:solidFill>
                  <a:srgbClr val="FF0000"/>
                </a:solidFill>
                <a:latin typeface="Calibri"/>
                <a:ea typeface="Calibri"/>
                <a:cs typeface="Calibri"/>
                <a:sym typeface="Calibri"/>
              </a:rPr>
              <a:t>m/s) = (</a:t>
            </a:r>
            <a:r>
              <a:rPr lang="en-US" sz="2400">
                <a:solidFill>
                  <a:srgbClr val="FF0000"/>
                </a:solidFill>
                <a:latin typeface="Corsiva"/>
                <a:ea typeface="Corsiva"/>
                <a:cs typeface="Corsiva"/>
                <a:sym typeface="Corsiva"/>
              </a:rPr>
              <a:t>λ</a:t>
            </a:r>
            <a:r>
              <a:rPr lang="en-US" sz="2400">
                <a:solidFill>
                  <a:srgbClr val="FF0000"/>
                </a:solidFill>
                <a:latin typeface="Calibri"/>
                <a:ea typeface="Calibri"/>
                <a:cs typeface="Calibri"/>
                <a:sym typeface="Calibri"/>
              </a:rPr>
              <a:t>)(200./s)</a:t>
            </a:r>
            <a:endParaRPr/>
          </a:p>
        </p:txBody>
      </p:sp>
      <p:sp>
        <p:nvSpPr>
          <p:cNvPr id="634" name="Google Shape;634;p74"/>
          <p:cNvSpPr txBox="1"/>
          <p:nvPr/>
        </p:nvSpPr>
        <p:spPr>
          <a:xfrm>
            <a:off x="7086600" y="4232362"/>
            <a:ext cx="2667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orsiva"/>
                <a:ea typeface="Corsiva"/>
                <a:cs typeface="Corsiva"/>
                <a:sym typeface="Corsiva"/>
              </a:rPr>
              <a:t>λ</a:t>
            </a:r>
            <a:r>
              <a:rPr lang="en-US" sz="2400">
                <a:solidFill>
                  <a:srgbClr val="FF0000"/>
                </a:solidFill>
                <a:latin typeface="Calibri"/>
                <a:ea typeface="Calibri"/>
                <a:cs typeface="Calibri"/>
                <a:sym typeface="Calibri"/>
              </a:rPr>
              <a:t> = 1.5x10</a:t>
            </a:r>
            <a:r>
              <a:rPr baseline="30000" lang="en-US" sz="2400">
                <a:solidFill>
                  <a:srgbClr val="FF0000"/>
                </a:solidFill>
                <a:latin typeface="Calibri"/>
                <a:ea typeface="Calibri"/>
                <a:cs typeface="Calibri"/>
                <a:sym typeface="Calibri"/>
              </a:rPr>
              <a:t>6</a:t>
            </a:r>
            <a:r>
              <a:rPr lang="en-US" sz="2400">
                <a:solidFill>
                  <a:srgbClr val="FF0000"/>
                </a:solidFill>
                <a:latin typeface="Calibri"/>
                <a:ea typeface="Calibri"/>
                <a:cs typeface="Calibri"/>
                <a:sym typeface="Calibri"/>
              </a:rPr>
              <a:t>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xEl>
                                              <p:pRg end="0" st="0"/>
                                            </p:txEl>
                                          </p:spTgt>
                                        </p:tgtEl>
                                        <p:attrNameLst>
                                          <p:attrName>style.visibility</p:attrName>
                                        </p:attrNameLst>
                                      </p:cBhvr>
                                      <p:to>
                                        <p:strVal val="visible"/>
                                      </p:to>
                                    </p:set>
                                    <p:animEffect filter="fade" transition="in">
                                      <p:cBhvr>
                                        <p:cTn dur="500"/>
                                        <p:tgtEl>
                                          <p:spTgt spid="6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Effect filter="fade" transition="in">
                                      <p:cBhvr>
                                        <p:cTn dur="500"/>
                                        <p:tgtEl>
                                          <p:spTgt spid="6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xEl>
                                              <p:pRg end="0" st="0"/>
                                            </p:txEl>
                                          </p:spTgt>
                                        </p:tgtEl>
                                        <p:attrNameLst>
                                          <p:attrName>style.visibility</p:attrName>
                                        </p:attrNameLst>
                                      </p:cBhvr>
                                      <p:to>
                                        <p:strVal val="visible"/>
                                      </p:to>
                                    </p:set>
                                    <p:animEffect filter="fade" transition="in">
                                      <p:cBhvr>
                                        <p:cTn dur="500"/>
                                        <p:tgtEl>
                                          <p:spTgt spid="6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0" st="0"/>
                                            </p:txEl>
                                          </p:spTgt>
                                        </p:tgtEl>
                                        <p:attrNameLst>
                                          <p:attrName>style.visibility</p:attrName>
                                        </p:attrNameLst>
                                      </p:cBhvr>
                                      <p:to>
                                        <p:strVal val="visible"/>
                                      </p:to>
                                    </p:set>
                                    <p:animEffect filter="fade" transition="in">
                                      <p:cBhvr>
                                        <p:cTn dur="500"/>
                                        <p:tgtEl>
                                          <p:spTgt spid="6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Planck</a:t>
            </a:r>
            <a:endParaRPr/>
          </a:p>
        </p:txBody>
      </p:sp>
      <p:sp>
        <p:nvSpPr>
          <p:cNvPr id="640" name="Google Shape;640;p75"/>
          <p:cNvSpPr txBox="1"/>
          <p:nvPr>
            <p:ph idx="1" type="body"/>
          </p:nvPr>
        </p:nvSpPr>
        <p:spPr>
          <a:xfrm>
            <a:off x="838200" y="2286000"/>
            <a:ext cx="6681952" cy="4191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Matter can transform into energy but only in packets of energy called quantum. </a:t>
            </a:r>
            <a:r>
              <a:rPr lang="en-US">
                <a:solidFill>
                  <a:srgbClr val="FF0000"/>
                </a:solidFill>
              </a:rPr>
              <a:t>Planck</a:t>
            </a:r>
            <a:r>
              <a:rPr lang="en-US"/>
              <a:t> found that these energy packets are in multiples of hv.</a:t>
            </a:r>
            <a:endParaRPr/>
          </a:p>
          <a:p>
            <a:pPr indent="0" lvl="0" marL="0" rtl="0" algn="l">
              <a:lnSpc>
                <a:spcPct val="90000"/>
              </a:lnSpc>
              <a:spcBef>
                <a:spcPts val="1000"/>
              </a:spcBef>
              <a:spcAft>
                <a:spcPts val="0"/>
              </a:spcAft>
              <a:buClr>
                <a:srgbClr val="FF0000"/>
              </a:buClr>
              <a:buSzPts val="2400"/>
              <a:buNone/>
            </a:pPr>
            <a:r>
              <a:rPr lang="en-US">
                <a:solidFill>
                  <a:srgbClr val="FF0000"/>
                </a:solidFill>
                <a:latin typeface="Corsiva"/>
                <a:ea typeface="Corsiva"/>
                <a:cs typeface="Corsiva"/>
                <a:sym typeface="Corsiva"/>
              </a:rPr>
              <a:t>∆</a:t>
            </a:r>
            <a:r>
              <a:rPr lang="en-US">
                <a:solidFill>
                  <a:srgbClr val="FF0000"/>
                </a:solidFill>
              </a:rPr>
              <a:t>E=hv	</a:t>
            </a:r>
            <a:endParaRPr/>
          </a:p>
          <a:p>
            <a:pPr indent="-228600" lvl="1" marL="685800" rtl="0" algn="l">
              <a:lnSpc>
                <a:spcPct val="90000"/>
              </a:lnSpc>
              <a:spcBef>
                <a:spcPts val="500"/>
              </a:spcBef>
              <a:spcAft>
                <a:spcPts val="0"/>
              </a:spcAft>
              <a:buClr>
                <a:srgbClr val="FF0000"/>
              </a:buClr>
              <a:buSzPts val="2400"/>
              <a:buNone/>
            </a:pPr>
            <a:r>
              <a:rPr lang="en-US">
                <a:solidFill>
                  <a:srgbClr val="FF0000"/>
                </a:solidFill>
              </a:rPr>
              <a:t>		      h=Planck’s constant = 6.63x10</a:t>
            </a:r>
            <a:r>
              <a:rPr baseline="30000" lang="en-US">
                <a:solidFill>
                  <a:srgbClr val="FF0000"/>
                </a:solidFill>
              </a:rPr>
              <a:t>-34</a:t>
            </a:r>
            <a:r>
              <a:rPr lang="en-US">
                <a:solidFill>
                  <a:srgbClr val="FF0000"/>
                </a:solidFill>
              </a:rPr>
              <a:t>Js</a:t>
            </a:r>
            <a:endParaRPr/>
          </a:p>
        </p:txBody>
      </p:sp>
      <p:pic>
        <p:nvPicPr>
          <p:cNvPr descr="http://tbn3.google.com/images?q=tbn:FyA7LZ3xT33_gM:http://farm3.static.flickr.com/2021/2457622122_83f8d1c466_m.jpg" id="641" name="Google Shape;641;p75">
            <a:hlinkClick r:id="rId3"/>
          </p:cNvPr>
          <p:cNvPicPr preferRelativeResize="0"/>
          <p:nvPr/>
        </p:nvPicPr>
        <p:blipFill rotWithShape="1">
          <a:blip r:embed="rId4">
            <a:alphaModFix/>
          </a:blip>
          <a:srcRect b="0" l="0" r="0" t="0"/>
          <a:stretch/>
        </p:blipFill>
        <p:spPr>
          <a:xfrm>
            <a:off x="8035160" y="959529"/>
            <a:ext cx="3473668" cy="46036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xEl>
                                              <p:pRg end="0" st="0"/>
                                            </p:txEl>
                                          </p:spTgt>
                                        </p:tgtEl>
                                        <p:attrNameLst>
                                          <p:attrName>style.visibility</p:attrName>
                                        </p:attrNameLst>
                                      </p:cBhvr>
                                      <p:to>
                                        <p:strVal val="visible"/>
                                      </p:to>
                                    </p:set>
                                    <p:animEffect filter="fade" transition="in">
                                      <p:cBhvr>
                                        <p:cTn dur="500"/>
                                        <p:tgtEl>
                                          <p:spTgt spid="6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xEl>
                                              <p:pRg end="1" st="1"/>
                                            </p:txEl>
                                          </p:spTgt>
                                        </p:tgtEl>
                                        <p:attrNameLst>
                                          <p:attrName>style.visibility</p:attrName>
                                        </p:attrNameLst>
                                      </p:cBhvr>
                                      <p:to>
                                        <p:strVal val="visible"/>
                                      </p:to>
                                    </p:set>
                                    <p:animEffect filter="fade" transition="in">
                                      <p:cBhvr>
                                        <p:cTn dur="500"/>
                                        <p:tgtEl>
                                          <p:spTgt spid="6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xEl>
                                              <p:pRg end="2" st="2"/>
                                            </p:txEl>
                                          </p:spTgt>
                                        </p:tgtEl>
                                        <p:attrNameLst>
                                          <p:attrName>style.visibility</p:attrName>
                                        </p:attrNameLst>
                                      </p:cBhvr>
                                      <p:to>
                                        <p:strVal val="visible"/>
                                      </p:to>
                                    </p:set>
                                    <p:animEffect filter="fade" transition="in">
                                      <p:cBhvr>
                                        <p:cTn dur="500"/>
                                        <p:tgtEl>
                                          <p:spTgt spid="64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Planck</a:t>
            </a:r>
            <a:endParaRPr/>
          </a:p>
        </p:txBody>
      </p:sp>
      <p:sp>
        <p:nvSpPr>
          <p:cNvPr id="647" name="Google Shape;647;p76"/>
          <p:cNvSpPr txBox="1"/>
          <p:nvPr>
            <p:ph idx="1" type="body"/>
          </p:nvPr>
        </p:nvSpPr>
        <p:spPr>
          <a:xfrm>
            <a:off x="1024759" y="1295400"/>
            <a:ext cx="10329041" cy="4953000"/>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None/>
            </a:pPr>
            <a:r>
              <a:rPr lang="en-US"/>
              <a:t>CuCl in fireworks give off blue light with a wavelength of 450nm. What is the amount of energy emitted?</a:t>
            </a:r>
            <a:endParaRPr/>
          </a:p>
        </p:txBody>
      </p:sp>
      <p:sp>
        <p:nvSpPr>
          <p:cNvPr id="648" name="Google Shape;648;p76"/>
          <p:cNvSpPr txBox="1"/>
          <p:nvPr/>
        </p:nvSpPr>
        <p:spPr>
          <a:xfrm>
            <a:off x="2667000" y="2895600"/>
            <a:ext cx="73152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                       c = </a:t>
            </a:r>
            <a:r>
              <a:rPr lang="en-US" sz="3200">
                <a:solidFill>
                  <a:srgbClr val="FF0000"/>
                </a:solidFill>
                <a:latin typeface="Corsiva"/>
                <a:ea typeface="Corsiva"/>
                <a:cs typeface="Corsiva"/>
                <a:sym typeface="Corsiva"/>
              </a:rPr>
              <a:t>λ</a:t>
            </a:r>
            <a:r>
              <a:rPr lang="en-US" sz="3200">
                <a:solidFill>
                  <a:srgbClr val="FF0000"/>
                </a:solidFill>
                <a:latin typeface="Calibri"/>
                <a:ea typeface="Calibri"/>
                <a:cs typeface="Calibri"/>
                <a:sym typeface="Calibri"/>
              </a:rPr>
              <a:t>v</a:t>
            </a:r>
            <a:endParaRPr/>
          </a:p>
          <a:p>
            <a:pPr indent="0" lvl="0" marL="0" marR="0" rtl="0" algn="l">
              <a:spcBef>
                <a:spcPts val="0"/>
              </a:spcBef>
              <a:spcAft>
                <a:spcPts val="0"/>
              </a:spcAft>
              <a:buNone/>
            </a:pPr>
            <a:r>
              <a:rPr lang="en-US" sz="3200">
                <a:solidFill>
                  <a:srgbClr val="FF0000"/>
                </a:solidFill>
                <a:latin typeface="Calibri"/>
                <a:ea typeface="Calibri"/>
                <a:cs typeface="Calibri"/>
                <a:sym typeface="Calibri"/>
              </a:rPr>
              <a:t>   (3.0x10</a:t>
            </a:r>
            <a:r>
              <a:rPr baseline="30000" lang="en-US" sz="3200">
                <a:solidFill>
                  <a:srgbClr val="FF0000"/>
                </a:solidFill>
                <a:latin typeface="Calibri"/>
                <a:ea typeface="Calibri"/>
                <a:cs typeface="Calibri"/>
                <a:sym typeface="Calibri"/>
              </a:rPr>
              <a:t>8 </a:t>
            </a:r>
            <a:r>
              <a:rPr lang="en-US" sz="3200">
                <a:solidFill>
                  <a:srgbClr val="FF0000"/>
                </a:solidFill>
                <a:latin typeface="Calibri"/>
                <a:ea typeface="Calibri"/>
                <a:cs typeface="Calibri"/>
                <a:sym typeface="Calibri"/>
              </a:rPr>
              <a:t>m/s) = (450x10</a:t>
            </a:r>
            <a:r>
              <a:rPr baseline="30000" lang="en-US" sz="3200">
                <a:solidFill>
                  <a:srgbClr val="FF0000"/>
                </a:solidFill>
                <a:latin typeface="Calibri"/>
                <a:ea typeface="Calibri"/>
                <a:cs typeface="Calibri"/>
                <a:sym typeface="Calibri"/>
              </a:rPr>
              <a:t>-9</a:t>
            </a:r>
            <a:r>
              <a:rPr lang="en-US" sz="3200">
                <a:solidFill>
                  <a:srgbClr val="FF0000"/>
                </a:solidFill>
                <a:latin typeface="Calibri"/>
                <a:ea typeface="Calibri"/>
                <a:cs typeface="Calibri"/>
                <a:sym typeface="Calibri"/>
              </a:rPr>
              <a:t>m)(v) 	</a:t>
            </a:r>
            <a:endParaRPr/>
          </a:p>
          <a:p>
            <a:pPr indent="0" lvl="0" marL="0" marR="0" rtl="0" algn="l">
              <a:spcBef>
                <a:spcPts val="0"/>
              </a:spcBef>
              <a:spcAft>
                <a:spcPts val="0"/>
              </a:spcAft>
              <a:buNone/>
            </a:pPr>
            <a:r>
              <a:rPr lang="en-US" sz="3200">
                <a:solidFill>
                  <a:srgbClr val="FF0000"/>
                </a:solidFill>
                <a:latin typeface="Calibri"/>
                <a:ea typeface="Calibri"/>
                <a:cs typeface="Calibri"/>
                <a:sym typeface="Calibri"/>
              </a:rPr>
              <a:t>                      v = 6.7x10</a:t>
            </a:r>
            <a:r>
              <a:rPr baseline="30000" lang="en-US" sz="3200">
                <a:solidFill>
                  <a:srgbClr val="FF0000"/>
                </a:solidFill>
                <a:latin typeface="Calibri"/>
                <a:ea typeface="Calibri"/>
                <a:cs typeface="Calibri"/>
                <a:sym typeface="Calibri"/>
              </a:rPr>
              <a:t>14</a:t>
            </a:r>
            <a:r>
              <a:rPr lang="en-US" sz="3200">
                <a:solidFill>
                  <a:srgbClr val="FF0000"/>
                </a:solidFill>
                <a:latin typeface="Calibri"/>
                <a:ea typeface="Calibri"/>
                <a:cs typeface="Calibri"/>
                <a:sym typeface="Calibri"/>
              </a:rPr>
              <a:t>/s</a:t>
            </a:r>
            <a:endParaRPr/>
          </a:p>
        </p:txBody>
      </p:sp>
      <p:sp>
        <p:nvSpPr>
          <p:cNvPr id="649" name="Google Shape;649;p76"/>
          <p:cNvSpPr txBox="1"/>
          <p:nvPr/>
        </p:nvSpPr>
        <p:spPr>
          <a:xfrm>
            <a:off x="3200400" y="4419601"/>
            <a:ext cx="54864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366FF"/>
                </a:solidFill>
                <a:latin typeface="Calibri"/>
                <a:ea typeface="Calibri"/>
                <a:cs typeface="Calibri"/>
                <a:sym typeface="Calibri"/>
              </a:rPr>
              <a:t>E = hv</a:t>
            </a:r>
            <a:endParaRPr sz="2800">
              <a:solidFill>
                <a:srgbClr val="3366FF"/>
              </a:solidFill>
              <a:latin typeface="Calibri"/>
              <a:ea typeface="Calibri"/>
              <a:cs typeface="Calibri"/>
              <a:sym typeface="Calibri"/>
            </a:endParaRPr>
          </a:p>
          <a:p>
            <a:pPr indent="0" lvl="0" marL="0" marR="0" rtl="0" algn="l">
              <a:spcBef>
                <a:spcPts val="0"/>
              </a:spcBef>
              <a:spcAft>
                <a:spcPts val="0"/>
              </a:spcAft>
              <a:buNone/>
            </a:pPr>
            <a:r>
              <a:rPr lang="en-US" sz="2800">
                <a:solidFill>
                  <a:srgbClr val="3366FF"/>
                </a:solidFill>
                <a:latin typeface="Calibri"/>
                <a:ea typeface="Calibri"/>
                <a:cs typeface="Calibri"/>
                <a:sym typeface="Calibri"/>
              </a:rPr>
              <a:t>E = (6.626x10</a:t>
            </a:r>
            <a:r>
              <a:rPr baseline="30000" lang="en-US" sz="2800">
                <a:solidFill>
                  <a:srgbClr val="3366FF"/>
                </a:solidFill>
                <a:latin typeface="Calibri"/>
                <a:ea typeface="Calibri"/>
                <a:cs typeface="Calibri"/>
                <a:sym typeface="Calibri"/>
              </a:rPr>
              <a:t>-34</a:t>
            </a:r>
            <a:r>
              <a:rPr lang="en-US" sz="2800">
                <a:solidFill>
                  <a:srgbClr val="3366FF"/>
                </a:solidFill>
                <a:latin typeface="Calibri"/>
                <a:ea typeface="Calibri"/>
                <a:cs typeface="Calibri"/>
                <a:sym typeface="Calibri"/>
              </a:rPr>
              <a:t>J/s)(6.7x10</a:t>
            </a:r>
            <a:r>
              <a:rPr baseline="30000" lang="en-US" sz="2800">
                <a:solidFill>
                  <a:srgbClr val="3366FF"/>
                </a:solidFill>
                <a:latin typeface="Calibri"/>
                <a:ea typeface="Calibri"/>
                <a:cs typeface="Calibri"/>
                <a:sym typeface="Calibri"/>
              </a:rPr>
              <a:t>14</a:t>
            </a:r>
            <a:r>
              <a:rPr lang="en-US" sz="2800">
                <a:solidFill>
                  <a:srgbClr val="3366FF"/>
                </a:solidFill>
                <a:latin typeface="Calibri"/>
                <a:ea typeface="Calibri"/>
                <a:cs typeface="Calibri"/>
                <a:sym typeface="Calibri"/>
              </a:rPr>
              <a:t>/s)</a:t>
            </a:r>
            <a:endParaRPr/>
          </a:p>
          <a:p>
            <a:pPr indent="0" lvl="0" marL="0" marR="0" rtl="0" algn="l">
              <a:spcBef>
                <a:spcPts val="0"/>
              </a:spcBef>
              <a:spcAft>
                <a:spcPts val="0"/>
              </a:spcAft>
              <a:buNone/>
            </a:pPr>
            <a:r>
              <a:rPr lang="en-US" sz="2800">
                <a:solidFill>
                  <a:srgbClr val="3366FF"/>
                </a:solidFill>
                <a:latin typeface="Calibri"/>
                <a:ea typeface="Calibri"/>
                <a:cs typeface="Calibri"/>
                <a:sym typeface="Calibri"/>
              </a:rPr>
              <a:t>E = 4.4x10</a:t>
            </a:r>
            <a:r>
              <a:rPr baseline="30000" lang="en-US" sz="2800">
                <a:solidFill>
                  <a:srgbClr val="3366FF"/>
                </a:solidFill>
                <a:latin typeface="Calibri"/>
                <a:ea typeface="Calibri"/>
                <a:cs typeface="Calibri"/>
                <a:sym typeface="Calibri"/>
              </a:rPr>
              <a:t>-19</a:t>
            </a:r>
            <a:r>
              <a:rPr lang="en-US" sz="2800">
                <a:solidFill>
                  <a:srgbClr val="3366FF"/>
                </a:solidFill>
                <a:latin typeface="Calibri"/>
                <a:ea typeface="Calibri"/>
                <a:cs typeface="Calibri"/>
                <a:sym typeface="Calibri"/>
              </a:rPr>
              <a:t>J</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Einstein</a:t>
            </a:r>
            <a:endParaRPr/>
          </a:p>
        </p:txBody>
      </p:sp>
      <p:sp>
        <p:nvSpPr>
          <p:cNvPr id="655" name="Google Shape;655;p77"/>
          <p:cNvSpPr txBox="1"/>
          <p:nvPr>
            <p:ph idx="1" type="body"/>
          </p:nvPr>
        </p:nvSpPr>
        <p:spPr>
          <a:xfrm>
            <a:off x="536028" y="1600201"/>
            <a:ext cx="9648496"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Einstein stated that ER or light is a stream of particles called photons.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Between Plank and Einstein, light is both wave-like and particle-like.</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ctr">
              <a:lnSpc>
                <a:spcPct val="90000"/>
              </a:lnSpc>
              <a:spcBef>
                <a:spcPts val="1000"/>
              </a:spcBef>
              <a:spcAft>
                <a:spcPts val="0"/>
              </a:spcAft>
              <a:buClr>
                <a:srgbClr val="FF0000"/>
              </a:buClr>
              <a:buSzPts val="2400"/>
              <a:buNone/>
            </a:pPr>
            <a:r>
              <a:rPr lang="en-US">
                <a:solidFill>
                  <a:srgbClr val="FF0000"/>
                </a:solidFill>
              </a:rPr>
              <a:t>E= hv = hc/</a:t>
            </a:r>
            <a:r>
              <a:rPr lang="en-US">
                <a:solidFill>
                  <a:srgbClr val="FF0000"/>
                </a:solidFill>
                <a:latin typeface="Corsiva"/>
                <a:ea typeface="Corsiva"/>
                <a:cs typeface="Corsiva"/>
                <a:sym typeface="Corsiva"/>
              </a:rPr>
              <a:t>λ</a:t>
            </a:r>
            <a:endParaRPr>
              <a:solidFill>
                <a:srgbClr val="FF0000"/>
              </a:solidFill>
              <a:latin typeface="Corsiva"/>
              <a:ea typeface="Corsiva"/>
              <a:cs typeface="Corsiva"/>
              <a:sym typeface="Corsiva"/>
            </a:endParaRPr>
          </a:p>
          <a:p>
            <a:pPr indent="-228600" lvl="0" marL="228600" rtl="0" algn="ctr">
              <a:lnSpc>
                <a:spcPct val="90000"/>
              </a:lnSpc>
              <a:spcBef>
                <a:spcPts val="1000"/>
              </a:spcBef>
              <a:spcAft>
                <a:spcPts val="0"/>
              </a:spcAft>
              <a:buClr>
                <a:srgbClr val="FF0000"/>
              </a:buClr>
              <a:buSzPts val="2400"/>
              <a:buNone/>
            </a:pPr>
            <a:r>
              <a:rPr lang="en-US">
                <a:solidFill>
                  <a:srgbClr val="FF0000"/>
                </a:solidFill>
                <a:latin typeface="Corsiva"/>
                <a:ea typeface="Corsiva"/>
                <a:cs typeface="Corsiva"/>
                <a:sym typeface="Corsiva"/>
              </a:rPr>
              <a:t>Because v=c/λ</a:t>
            </a:r>
            <a:endParaRPr>
              <a:solidFill>
                <a:srgbClr val="FF0000"/>
              </a:solidFill>
            </a:endParaRPr>
          </a:p>
        </p:txBody>
      </p:sp>
      <p:pic>
        <p:nvPicPr>
          <p:cNvPr descr="http://www.msnbc.msn.com/id/7318759/" id="656" name="Google Shape;656;p77">
            <a:hlinkClick r:id="rId3"/>
          </p:cNvPr>
          <p:cNvPicPr preferRelativeResize="0"/>
          <p:nvPr/>
        </p:nvPicPr>
        <p:blipFill rotWithShape="1">
          <a:blip r:embed="rId4">
            <a:alphaModFix/>
          </a:blip>
          <a:srcRect b="0" l="0" r="0" t="0"/>
          <a:stretch/>
        </p:blipFill>
        <p:spPr>
          <a:xfrm>
            <a:off x="9364717" y="1690688"/>
            <a:ext cx="2827283" cy="353410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deBroglie</a:t>
            </a:r>
            <a:endParaRPr/>
          </a:p>
        </p:txBody>
      </p:sp>
      <p:sp>
        <p:nvSpPr>
          <p:cNvPr id="663" name="Google Shape;663;p78"/>
          <p:cNvSpPr txBox="1"/>
          <p:nvPr>
            <p:ph idx="1" type="body"/>
          </p:nvPr>
        </p:nvSpPr>
        <p:spPr>
          <a:xfrm>
            <a:off x="646386" y="1600201"/>
            <a:ext cx="9488214"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If light is both wave and particle-like, can matter be both as well?</a:t>
            </a:r>
            <a:endParaRPr/>
          </a:p>
          <a:p>
            <a:pPr indent="-76200" lvl="0" marL="22860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rgbClr val="FF0000"/>
              </a:buClr>
              <a:buSzPts val="2400"/>
              <a:buNone/>
            </a:pPr>
            <a:r>
              <a:rPr lang="en-US">
                <a:solidFill>
                  <a:srgbClr val="FF0000"/>
                </a:solidFill>
              </a:rPr>
              <a:t>deBroglie</a:t>
            </a:r>
            <a:r>
              <a:rPr lang="en-US"/>
              <a:t> found electrons (which are particles) are so small that they have a measurable wavelength! So, YES!</a:t>
            </a:r>
            <a:endParaRPr/>
          </a:p>
          <a:p>
            <a:pPr indent="-2286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None/>
            </a:pPr>
            <a:r>
              <a:rPr lang="en-US">
                <a:latin typeface="Corsiva"/>
                <a:ea typeface="Corsiva"/>
                <a:cs typeface="Corsiva"/>
                <a:sym typeface="Corsiva"/>
              </a:rPr>
              <a:t>	</a:t>
            </a:r>
            <a:r>
              <a:rPr lang="en-US">
                <a:solidFill>
                  <a:schemeClr val="accent3"/>
                </a:solidFill>
                <a:latin typeface="Corsiva"/>
                <a:ea typeface="Corsiva"/>
                <a:cs typeface="Corsiva"/>
                <a:sym typeface="Corsiva"/>
              </a:rPr>
              <a:t>	</a:t>
            </a:r>
            <a:r>
              <a:rPr lang="en-US">
                <a:solidFill>
                  <a:srgbClr val="FF0000"/>
                </a:solidFill>
                <a:latin typeface="Corsiva"/>
                <a:ea typeface="Corsiva"/>
                <a:cs typeface="Corsiva"/>
                <a:sym typeface="Corsiva"/>
              </a:rPr>
              <a:t>λ</a:t>
            </a:r>
            <a:r>
              <a:rPr lang="en-US">
                <a:solidFill>
                  <a:srgbClr val="FF0000"/>
                </a:solidFill>
              </a:rPr>
              <a:t>=h/m</a:t>
            </a:r>
            <a:r>
              <a:rPr lang="en-US">
                <a:solidFill>
                  <a:srgbClr val="FF0000"/>
                </a:solidFill>
                <a:latin typeface="Corsiva"/>
                <a:ea typeface="Corsiva"/>
                <a:cs typeface="Corsiva"/>
                <a:sym typeface="Corsiva"/>
              </a:rPr>
              <a:t>υ		υ= velocity</a:t>
            </a:r>
            <a:r>
              <a:rPr lang="en-US">
                <a:solidFill>
                  <a:schemeClr val="accent3"/>
                </a:solidFill>
                <a:latin typeface="Corsiva"/>
                <a:ea typeface="Corsiva"/>
                <a:cs typeface="Corsiva"/>
                <a:sym typeface="Corsiva"/>
              </a:rPr>
              <a:t>	</a:t>
            </a:r>
            <a:endParaRPr>
              <a:solidFill>
                <a:schemeClr val="accent3"/>
              </a:solidFill>
            </a:endParaRPr>
          </a:p>
        </p:txBody>
      </p:sp>
      <p:pic>
        <p:nvPicPr>
          <p:cNvPr descr="http://tbn0.google.com/images?q=tbn:PCEwm5xxZmv3oM:http://www.aip.org/history/newsletter/spring2003/images/17306_de_broglie-lg.jpg" id="664" name="Google Shape;664;p78">
            <a:hlinkClick r:id="rId3"/>
          </p:cNvPr>
          <p:cNvPicPr preferRelativeResize="0"/>
          <p:nvPr/>
        </p:nvPicPr>
        <p:blipFill rotWithShape="1">
          <a:blip r:embed="rId4">
            <a:alphaModFix/>
          </a:blip>
          <a:srcRect b="0" l="0" r="0" t="0"/>
          <a:stretch/>
        </p:blipFill>
        <p:spPr>
          <a:xfrm>
            <a:off x="7472855" y="3079531"/>
            <a:ext cx="2661745" cy="3295492"/>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9"/>
          <p:cNvSpPr txBox="1"/>
          <p:nvPr>
            <p:ph type="title"/>
          </p:nvPr>
        </p:nvSpPr>
        <p:spPr>
          <a:xfrm>
            <a:off x="1981200" y="274638"/>
            <a:ext cx="81534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Remember Light Spectra and Bohr?</a:t>
            </a:r>
            <a:endParaRPr/>
          </a:p>
        </p:txBody>
      </p:sp>
      <p:sp>
        <p:nvSpPr>
          <p:cNvPr id="671" name="Google Shape;671;p79"/>
          <p:cNvSpPr txBox="1"/>
          <p:nvPr>
            <p:ph idx="1" type="body"/>
          </p:nvPr>
        </p:nvSpPr>
        <p:spPr>
          <a:xfrm>
            <a:off x="536028" y="1371601"/>
            <a:ext cx="11655972" cy="3124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a:t>Energy is released in quanta (packets) to produce light. </a:t>
            </a:r>
            <a:endParaRPr/>
          </a:p>
          <a:p>
            <a:pPr indent="-228600" lvl="0" marL="228600" rtl="0" algn="l">
              <a:lnSpc>
                <a:spcPct val="90000"/>
              </a:lnSpc>
              <a:spcBef>
                <a:spcPts val="1000"/>
              </a:spcBef>
              <a:spcAft>
                <a:spcPts val="0"/>
              </a:spcAft>
              <a:buClr>
                <a:schemeClr val="dk1"/>
              </a:buClr>
              <a:buSzPts val="2400"/>
              <a:buChar char="•"/>
            </a:pPr>
            <a:r>
              <a:rPr lang="en-US"/>
              <a:t>When light is passed through a prism, colors may be seen at various wavelengths.</a:t>
            </a:r>
            <a:endParaRPr/>
          </a:p>
          <a:p>
            <a:pPr indent="-228600" lvl="0" marL="228600" rtl="0" algn="l">
              <a:lnSpc>
                <a:spcPct val="90000"/>
              </a:lnSpc>
              <a:spcBef>
                <a:spcPts val="1000"/>
              </a:spcBef>
              <a:spcAft>
                <a:spcPts val="0"/>
              </a:spcAft>
              <a:buClr>
                <a:schemeClr val="dk1"/>
              </a:buClr>
              <a:buSzPts val="2400"/>
              <a:buChar char="•"/>
            </a:pPr>
            <a:r>
              <a:rPr lang="en-US"/>
              <a:t>Bohr measured the energy emitted to create his quantum model of the atom.</a:t>
            </a:r>
            <a:endParaRPr/>
          </a:p>
        </p:txBody>
      </p:sp>
      <p:pic>
        <p:nvPicPr>
          <p:cNvPr descr="C:\Users\Kristen\Documents\AP Chem\Images\ch7 atomstructure\fig07_02.gif" id="672" name="Google Shape;672;p79"/>
          <p:cNvPicPr preferRelativeResize="0"/>
          <p:nvPr>
            <p:ph idx="2" type="body"/>
          </p:nvPr>
        </p:nvPicPr>
        <p:blipFill rotWithShape="1">
          <a:blip r:embed="rId3">
            <a:alphaModFix/>
          </a:blip>
          <a:srcRect b="0" l="0" r="0" t="0"/>
          <a:stretch/>
        </p:blipFill>
        <p:spPr>
          <a:xfrm>
            <a:off x="2270234" y="2656490"/>
            <a:ext cx="7253286" cy="3305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Heisenberg Uncertainty Principle</a:t>
            </a:r>
            <a:endParaRPr/>
          </a:p>
        </p:txBody>
      </p:sp>
      <p:sp>
        <p:nvSpPr>
          <p:cNvPr id="102" name="Google Shape;102;p8"/>
          <p:cNvSpPr txBox="1"/>
          <p:nvPr>
            <p:ph idx="1" type="body"/>
          </p:nvPr>
        </p:nvSpPr>
        <p:spPr>
          <a:xfrm>
            <a:off x="838199" y="2207172"/>
            <a:ext cx="6605211" cy="3969791"/>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C00000"/>
              </a:buClr>
              <a:buSzPts val="2400"/>
              <a:buNone/>
            </a:pPr>
            <a:r>
              <a:rPr lang="en-US">
                <a:solidFill>
                  <a:srgbClr val="C00000"/>
                </a:solidFill>
              </a:rPr>
              <a:t>It’s impossible to know both the location of an e</a:t>
            </a:r>
            <a:r>
              <a:rPr baseline="30000" lang="en-US">
                <a:solidFill>
                  <a:srgbClr val="C00000"/>
                </a:solidFill>
              </a:rPr>
              <a:t>-</a:t>
            </a:r>
            <a:r>
              <a:rPr lang="en-US">
                <a:solidFill>
                  <a:srgbClr val="C00000"/>
                </a:solidFill>
              </a:rPr>
              <a:t> </a:t>
            </a:r>
            <a:endParaRPr>
              <a:solidFill>
                <a:srgbClr val="C00000"/>
              </a:solidFill>
            </a:endParaRPr>
          </a:p>
          <a:p>
            <a:pPr indent="0" lvl="0" marL="0" rtl="0" algn="ctr">
              <a:lnSpc>
                <a:spcPct val="100000"/>
              </a:lnSpc>
              <a:spcBef>
                <a:spcPts val="0"/>
              </a:spcBef>
              <a:spcAft>
                <a:spcPts val="0"/>
              </a:spcAft>
              <a:buClr>
                <a:srgbClr val="C00000"/>
              </a:buClr>
              <a:buSzPts val="2400"/>
              <a:buNone/>
            </a:pPr>
            <a:r>
              <a:rPr lang="en-US">
                <a:solidFill>
                  <a:srgbClr val="C00000"/>
                </a:solidFill>
              </a:rPr>
              <a:t>and its velocity (speed) at the same time.</a:t>
            </a:r>
            <a:endParaRPr/>
          </a:p>
          <a:p>
            <a:pPr indent="0" lvl="0" marL="36576" rtl="0" algn="l">
              <a:lnSpc>
                <a:spcPct val="90000"/>
              </a:lnSpc>
              <a:spcBef>
                <a:spcPts val="1000"/>
              </a:spcBef>
              <a:spcAft>
                <a:spcPts val="0"/>
              </a:spcAft>
              <a:buClr>
                <a:schemeClr val="dk1"/>
              </a:buClr>
              <a:buSzPts val="2400"/>
              <a:buNone/>
            </a:pPr>
            <a:r>
              <a:t/>
            </a:r>
            <a:endParaRPr/>
          </a:p>
          <a:p>
            <a:pPr indent="0" lvl="0" marL="36576" rtl="0" algn="l">
              <a:lnSpc>
                <a:spcPct val="90000"/>
              </a:lnSpc>
              <a:spcBef>
                <a:spcPts val="1000"/>
              </a:spcBef>
              <a:spcAft>
                <a:spcPts val="0"/>
              </a:spcAft>
              <a:buClr>
                <a:schemeClr val="dk1"/>
              </a:buClr>
              <a:buSzPts val="2400"/>
              <a:buNone/>
            </a:pPr>
            <a:r>
              <a:rPr lang="en-US"/>
              <a:t>It is more probable to find an e</a:t>
            </a:r>
            <a:r>
              <a:rPr baseline="30000" lang="en-US"/>
              <a:t>-</a:t>
            </a:r>
            <a:r>
              <a:rPr lang="en-US"/>
              <a:t> near the nucleus. The size of the 1s orbital is described as the radius of a sphere that encloses 90% of the total e</a:t>
            </a:r>
            <a:r>
              <a:rPr baseline="30000" lang="en-US"/>
              <a:t>-</a:t>
            </a:r>
            <a:r>
              <a:rPr lang="en-US"/>
              <a:t> probability.</a:t>
            </a:r>
            <a:endParaRPr/>
          </a:p>
          <a:p>
            <a:pPr indent="0" lvl="0" marL="0" rtl="0" algn="l">
              <a:lnSpc>
                <a:spcPct val="90000"/>
              </a:lnSpc>
              <a:spcBef>
                <a:spcPts val="1000"/>
              </a:spcBef>
              <a:spcAft>
                <a:spcPts val="0"/>
              </a:spcAft>
              <a:buClr>
                <a:schemeClr val="dk1"/>
              </a:buClr>
              <a:buSzPts val="2400"/>
              <a:buNone/>
            </a:pPr>
            <a:r>
              <a:t/>
            </a:r>
            <a:endParaRPr/>
          </a:p>
        </p:txBody>
      </p:sp>
      <p:pic>
        <p:nvPicPr>
          <p:cNvPr id="103" name="Google Shape;103;p8"/>
          <p:cNvPicPr preferRelativeResize="0"/>
          <p:nvPr/>
        </p:nvPicPr>
        <p:blipFill rotWithShape="1">
          <a:blip r:embed="rId3">
            <a:alphaModFix/>
          </a:blip>
          <a:srcRect b="4453" l="0" r="0" t="18651"/>
          <a:stretch/>
        </p:blipFill>
        <p:spPr>
          <a:xfrm>
            <a:off x="0" y="31531"/>
            <a:ext cx="1770993" cy="2049517"/>
          </a:xfrm>
          <a:prstGeom prst="rect">
            <a:avLst/>
          </a:prstGeom>
          <a:noFill/>
          <a:ln>
            <a:noFill/>
          </a:ln>
        </p:spPr>
      </p:pic>
      <p:pic>
        <p:nvPicPr>
          <p:cNvPr descr="Image result for heisenberg uncertainty principle" id="104" name="Google Shape;104;p8"/>
          <p:cNvPicPr preferRelativeResize="0"/>
          <p:nvPr/>
        </p:nvPicPr>
        <p:blipFill rotWithShape="1">
          <a:blip r:embed="rId4">
            <a:alphaModFix/>
          </a:blip>
          <a:srcRect b="0" l="0" r="0" t="0"/>
          <a:stretch/>
        </p:blipFill>
        <p:spPr>
          <a:xfrm>
            <a:off x="7630510" y="1532783"/>
            <a:ext cx="4123340" cy="418581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Light Spectra and Bohr</a:t>
            </a:r>
            <a:endParaRPr/>
          </a:p>
        </p:txBody>
      </p:sp>
      <p:sp>
        <p:nvSpPr>
          <p:cNvPr id="679" name="Google Shape;679;p80"/>
          <p:cNvSpPr txBox="1"/>
          <p:nvPr>
            <p:ph idx="1" type="body"/>
          </p:nvPr>
        </p:nvSpPr>
        <p:spPr>
          <a:xfrm>
            <a:off x="1981200" y="1600200"/>
            <a:ext cx="3810000" cy="487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None/>
            </a:pPr>
            <a:r>
              <a:rPr lang="en-US" sz="3200">
                <a:solidFill>
                  <a:srgbClr val="FF0000"/>
                </a:solidFill>
              </a:rPr>
              <a:t>E</a:t>
            </a:r>
            <a:r>
              <a:rPr baseline="-25000" lang="en-US" sz="3200">
                <a:solidFill>
                  <a:srgbClr val="FF0000"/>
                </a:solidFill>
              </a:rPr>
              <a:t>n</a:t>
            </a:r>
            <a:r>
              <a:rPr lang="en-US" sz="3200">
                <a:solidFill>
                  <a:srgbClr val="FF0000"/>
                </a:solidFill>
              </a:rPr>
              <a:t>= </a:t>
            </a:r>
            <a:r>
              <a:rPr lang="en-US" sz="3200" u="sng">
                <a:solidFill>
                  <a:srgbClr val="FF0000"/>
                </a:solidFill>
              </a:rPr>
              <a:t>-2.178x10</a:t>
            </a:r>
            <a:r>
              <a:rPr baseline="30000" lang="en-US" sz="3200" u="sng">
                <a:solidFill>
                  <a:srgbClr val="FF0000"/>
                </a:solidFill>
              </a:rPr>
              <a:t>-18</a:t>
            </a:r>
            <a:r>
              <a:rPr lang="en-US" sz="3200" u="sng">
                <a:solidFill>
                  <a:srgbClr val="FF0000"/>
                </a:solidFill>
              </a:rPr>
              <a:t>J</a:t>
            </a:r>
            <a:endParaRPr/>
          </a:p>
          <a:p>
            <a:pPr indent="-228600" lvl="0" marL="228600" rtl="0" algn="l">
              <a:lnSpc>
                <a:spcPct val="90000"/>
              </a:lnSpc>
              <a:spcBef>
                <a:spcPts val="1000"/>
              </a:spcBef>
              <a:spcAft>
                <a:spcPts val="0"/>
              </a:spcAft>
              <a:buClr>
                <a:srgbClr val="FF0000"/>
              </a:buClr>
              <a:buSzPts val="3200"/>
              <a:buNone/>
            </a:pPr>
            <a:r>
              <a:rPr lang="en-US" sz="3200">
                <a:solidFill>
                  <a:srgbClr val="FF0000"/>
                </a:solidFill>
              </a:rPr>
              <a:t>                   n</a:t>
            </a:r>
            <a:r>
              <a:rPr baseline="30000" lang="en-US" sz="3200">
                <a:solidFill>
                  <a:srgbClr val="FF0000"/>
                </a:solidFill>
              </a:rPr>
              <a:t>2</a:t>
            </a:r>
            <a:endParaRPr/>
          </a:p>
          <a:p>
            <a:pPr indent="-228600" lvl="0" marL="228600" rtl="0" algn="l">
              <a:lnSpc>
                <a:spcPct val="90000"/>
              </a:lnSpc>
              <a:spcBef>
                <a:spcPts val="1000"/>
              </a:spcBef>
              <a:spcAft>
                <a:spcPts val="0"/>
              </a:spcAft>
              <a:buClr>
                <a:schemeClr val="dk1"/>
              </a:buClr>
              <a:buSzPts val="3200"/>
              <a:buNone/>
            </a:pPr>
            <a:r>
              <a:t/>
            </a:r>
            <a:endParaRPr sz="3200"/>
          </a:p>
          <a:p>
            <a:pPr indent="-228600" lvl="0" marL="228600" rtl="0" algn="l">
              <a:lnSpc>
                <a:spcPct val="90000"/>
              </a:lnSpc>
              <a:spcBef>
                <a:spcPts val="1000"/>
              </a:spcBef>
              <a:spcAft>
                <a:spcPts val="0"/>
              </a:spcAft>
              <a:buClr>
                <a:schemeClr val="dk1"/>
              </a:buClr>
              <a:buSzPts val="3200"/>
              <a:buNone/>
            </a:pPr>
            <a:r>
              <a:rPr lang="en-US" sz="3200"/>
              <a:t>n= energy level</a:t>
            </a:r>
            <a:endParaRPr/>
          </a:p>
          <a:p>
            <a:pPr indent="-228600" lvl="0" marL="228600" rtl="0" algn="l">
              <a:lnSpc>
                <a:spcPct val="90000"/>
              </a:lnSpc>
              <a:spcBef>
                <a:spcPts val="1000"/>
              </a:spcBef>
              <a:spcAft>
                <a:spcPts val="0"/>
              </a:spcAft>
              <a:buClr>
                <a:schemeClr val="dk1"/>
              </a:buClr>
              <a:buSzPts val="2400"/>
              <a:buNone/>
            </a:pPr>
            <a:r>
              <a:t/>
            </a:r>
            <a:endParaRPr/>
          </a:p>
        </p:txBody>
      </p:sp>
      <p:pic>
        <p:nvPicPr>
          <p:cNvPr descr="C:\Users\Kristen\Documents\AP Chem\Images\ch7 atomstructure\fig07_07.gif" id="680" name="Google Shape;680;p80"/>
          <p:cNvPicPr preferRelativeResize="0"/>
          <p:nvPr>
            <p:ph idx="2" type="body"/>
          </p:nvPr>
        </p:nvPicPr>
        <p:blipFill rotWithShape="1">
          <a:blip r:embed="rId3">
            <a:alphaModFix/>
          </a:blip>
          <a:srcRect b="0" l="0" r="0" t="0"/>
          <a:stretch/>
        </p:blipFill>
        <p:spPr>
          <a:xfrm>
            <a:off x="5448302" y="1476702"/>
            <a:ext cx="5791199" cy="4521591"/>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687" name="Google Shape;687;p81"/>
          <p:cNvSpPr txBox="1"/>
          <p:nvPr>
            <p:ph idx="1" type="body"/>
          </p:nvPr>
        </p:nvSpPr>
        <p:spPr>
          <a:xfrm>
            <a:off x="1695451" y="1600201"/>
            <a:ext cx="8789193" cy="4525963"/>
          </a:xfrm>
          <a:prstGeom prst="rect">
            <a:avLst/>
          </a:prstGeom>
          <a:noFill/>
          <a:ln>
            <a:noFill/>
          </a:ln>
        </p:spPr>
        <p:txBody>
          <a:bodyPr anchorCtr="0" anchor="t" bIns="45700" lIns="91425" spcFirstLastPara="1" rIns="91425" wrap="square" tIns="45700">
            <a:normAutofit/>
          </a:bodyPr>
          <a:lstStyle/>
          <a:p>
            <a:pPr indent="0" lvl="1" marL="457200" rtl="0" algn="l">
              <a:lnSpc>
                <a:spcPct val="90000"/>
              </a:lnSpc>
              <a:spcBef>
                <a:spcPts val="0"/>
              </a:spcBef>
              <a:spcAft>
                <a:spcPts val="0"/>
              </a:spcAft>
              <a:buClr>
                <a:schemeClr val="dk1"/>
              </a:buClr>
              <a:buSzPts val="2400"/>
              <a:buNone/>
            </a:pPr>
            <a:r>
              <a:rPr lang="en-US"/>
              <a:t>Calculate the wavelength, frequency, and energy of waves.</a:t>
            </a:r>
            <a:endParaRPr/>
          </a:p>
          <a:p>
            <a:pPr indent="-76200" lvl="1" marL="685800" rtl="0" algn="l">
              <a:lnSpc>
                <a:spcPct val="90000"/>
              </a:lnSpc>
              <a:spcBef>
                <a:spcPts val="500"/>
              </a:spcBef>
              <a:spcAft>
                <a:spcPts val="0"/>
              </a:spcAft>
              <a:buClr>
                <a:schemeClr val="dk1"/>
              </a:buClr>
              <a:buSzPts val="2400"/>
              <a:buNone/>
            </a:pPr>
            <a:r>
              <a:t/>
            </a:r>
            <a:endParaRPr/>
          </a:p>
        </p:txBody>
      </p:sp>
      <p:pic>
        <p:nvPicPr>
          <p:cNvPr descr="Image result for check for understanding" id="688" name="Google Shape;688;p81"/>
          <p:cNvPicPr preferRelativeResize="0"/>
          <p:nvPr/>
        </p:nvPicPr>
        <p:blipFill rotWithShape="1">
          <a:blip r:embed="rId3">
            <a:alphaModFix/>
          </a:blip>
          <a:srcRect b="2286" l="0" r="50606" t="0"/>
          <a:stretch/>
        </p:blipFill>
        <p:spPr>
          <a:xfrm>
            <a:off x="8542828" y="2324209"/>
            <a:ext cx="3278433" cy="341443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82"/>
          <p:cNvSpPr txBox="1"/>
          <p:nvPr>
            <p:ph type="title"/>
          </p:nvPr>
        </p:nvSpPr>
        <p:spPr>
          <a:xfrm>
            <a:off x="838200" y="63802"/>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Orbitals Energy Levels: where is the largest jump?</a:t>
            </a:r>
            <a:endParaRPr/>
          </a:p>
        </p:txBody>
      </p:sp>
      <p:pic>
        <p:nvPicPr>
          <p:cNvPr descr="Why is it that energy of electrons in higher orbits is greater than the  ones in lower orbits? - Chemistry Stack Exchange" id="694" name="Google Shape;694;p82"/>
          <p:cNvPicPr preferRelativeResize="0"/>
          <p:nvPr>
            <p:ph idx="1" type="body"/>
          </p:nvPr>
        </p:nvPicPr>
        <p:blipFill rotWithShape="1">
          <a:blip r:embed="rId3">
            <a:alphaModFix/>
          </a:blip>
          <a:srcRect b="0" l="0" r="0" t="0"/>
          <a:stretch/>
        </p:blipFill>
        <p:spPr>
          <a:xfrm>
            <a:off x="3289589" y="1389365"/>
            <a:ext cx="4349808" cy="479698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2574f786590_0_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Atomic Radii and </a:t>
            </a:r>
            <a:br>
              <a:rPr lang="en-US"/>
            </a:br>
            <a:r>
              <a:rPr lang="en-US"/>
              <a:t>Ionization Energy</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574f786590_0_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707" name="Google Shape;707;g2574f786590_0_9"/>
          <p:cNvSpPr txBox="1"/>
          <p:nvPr>
            <p:ph idx="1" type="body"/>
          </p:nvPr>
        </p:nvSpPr>
        <p:spPr>
          <a:xfrm>
            <a:off x="1695451" y="1600201"/>
            <a:ext cx="8789100" cy="452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2400"/>
              <a:buNone/>
            </a:pPr>
            <a:r>
              <a:rPr lang="en-US">
                <a:solidFill>
                  <a:srgbClr val="00B0F0"/>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Describe atomic radius using nuclear charge and shielding.</a:t>
            </a:r>
            <a:endParaRPr/>
          </a:p>
          <a:p>
            <a:pPr indent="-228600" lvl="1" marL="685800" rtl="0" algn="l">
              <a:lnSpc>
                <a:spcPct val="90000"/>
              </a:lnSpc>
              <a:spcBef>
                <a:spcPts val="500"/>
              </a:spcBef>
              <a:spcAft>
                <a:spcPts val="0"/>
              </a:spcAft>
              <a:buClr>
                <a:schemeClr val="dk1"/>
              </a:buClr>
              <a:buSzPts val="2400"/>
              <a:buChar char="•"/>
            </a:pPr>
            <a:r>
              <a:rPr lang="en-US"/>
              <a:t>Define Ionization Energy and explain trends with in groups and periods.</a:t>
            </a:r>
            <a:endParaRPr/>
          </a:p>
          <a:p>
            <a:pPr indent="0" lvl="0" marL="0" rtl="0" algn="l">
              <a:lnSpc>
                <a:spcPct val="90000"/>
              </a:lnSpc>
              <a:spcBef>
                <a:spcPts val="1000"/>
              </a:spcBef>
              <a:spcAft>
                <a:spcPts val="0"/>
              </a:spcAft>
              <a:buClr>
                <a:srgbClr val="00B0F0"/>
              </a:buClr>
              <a:buSzPts val="2400"/>
              <a:buNone/>
            </a:pPr>
            <a:r>
              <a:rPr lang="en-US">
                <a:solidFill>
                  <a:srgbClr val="00B0F0"/>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 Compare atomic radii for atoms and ions.</a:t>
            </a:r>
            <a:endParaRPr/>
          </a:p>
          <a:p>
            <a:pPr indent="-228600" lvl="1" marL="685800" rtl="0" algn="l">
              <a:lnSpc>
                <a:spcPct val="90000"/>
              </a:lnSpc>
              <a:spcBef>
                <a:spcPts val="500"/>
              </a:spcBef>
              <a:spcAft>
                <a:spcPts val="0"/>
              </a:spcAft>
              <a:buClr>
                <a:schemeClr val="dk1"/>
              </a:buClr>
              <a:buSzPts val="2400"/>
              <a:buChar char="•"/>
            </a:pPr>
            <a:r>
              <a:rPr lang="en-US"/>
              <a:t>Compare ionization energies for atoms and ions.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11" name="Shape 711"/>
        <p:cNvGrpSpPr/>
        <p:nvPr/>
      </p:nvGrpSpPr>
      <p:grpSpPr>
        <a:xfrm>
          <a:off x="0" y="0"/>
          <a:ext cx="0" cy="0"/>
          <a:chOff x="0" y="0"/>
          <a:chExt cx="0" cy="0"/>
        </a:xfrm>
      </p:grpSpPr>
      <p:sp>
        <p:nvSpPr>
          <p:cNvPr id="712" name="Google Shape;712;g2574f786590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713" name="Google Shape;713;g2574f786590_0_15"/>
          <p:cNvSpPr txBox="1"/>
          <p:nvPr>
            <p:ph idx="1" type="body"/>
          </p:nvPr>
        </p:nvSpPr>
        <p:spPr>
          <a:xfrm>
            <a:off x="7409793" y="2014812"/>
            <a:ext cx="4164600" cy="791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2800"/>
              <a:buNone/>
            </a:pPr>
            <a:r>
              <a:rPr lang="en-US" sz="2800">
                <a:solidFill>
                  <a:srgbClr val="00B0F0"/>
                </a:solidFill>
              </a:rPr>
              <a:t>Why is gorilla glass so strong yet flexible?</a:t>
            </a:r>
            <a:endParaRPr sz="2800">
              <a:solidFill>
                <a:srgbClr val="00B0F0"/>
              </a:solidFill>
            </a:endParaRPr>
          </a:p>
        </p:txBody>
      </p:sp>
      <p:pic>
        <p:nvPicPr>
          <p:cNvPr descr="Image result for gorilla glass" id="714" name="Google Shape;714;g2574f786590_0_15"/>
          <p:cNvPicPr preferRelativeResize="0"/>
          <p:nvPr/>
        </p:nvPicPr>
        <p:blipFill rotWithShape="1">
          <a:blip r:embed="rId3">
            <a:alphaModFix/>
          </a:blip>
          <a:srcRect b="0" l="0" r="0" t="0"/>
          <a:stretch/>
        </p:blipFill>
        <p:spPr>
          <a:xfrm>
            <a:off x="2055100" y="1825625"/>
            <a:ext cx="5133976" cy="4267200"/>
          </a:xfrm>
          <a:prstGeom prst="rect">
            <a:avLst/>
          </a:prstGeom>
          <a:noFill/>
          <a:ln>
            <a:noFill/>
          </a:ln>
        </p:spPr>
      </p:pic>
      <p:pic>
        <p:nvPicPr>
          <p:cNvPr descr="Related image" id="715" name="Google Shape;715;g2574f786590_0_15"/>
          <p:cNvPicPr preferRelativeResize="0"/>
          <p:nvPr/>
        </p:nvPicPr>
        <p:blipFill rotWithShape="1">
          <a:blip r:embed="rId4">
            <a:alphaModFix/>
          </a:blip>
          <a:srcRect b="0" l="0" r="0" t="0"/>
          <a:stretch/>
        </p:blipFill>
        <p:spPr>
          <a:xfrm>
            <a:off x="2055100" y="0"/>
            <a:ext cx="9126177" cy="64956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2574f786590_0_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Atomic Radius</a:t>
            </a:r>
            <a:endParaRPr/>
          </a:p>
        </p:txBody>
      </p:sp>
      <p:sp>
        <p:nvSpPr>
          <p:cNvPr id="721" name="Google Shape;721;g2574f786590_0_22"/>
          <p:cNvSpPr txBox="1"/>
          <p:nvPr>
            <p:ph idx="1" type="body"/>
          </p:nvPr>
        </p:nvSpPr>
        <p:spPr>
          <a:xfrm>
            <a:off x="838199" y="1977656"/>
            <a:ext cx="10155900" cy="4148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 size of the atom in the ground state.</a:t>
            </a:r>
            <a:endParaRPr/>
          </a:p>
          <a:p>
            <a:pPr indent="-228600" lvl="1" marL="685800" rtl="0" algn="l">
              <a:lnSpc>
                <a:spcPct val="90000"/>
              </a:lnSpc>
              <a:spcBef>
                <a:spcPts val="500"/>
              </a:spcBef>
              <a:spcAft>
                <a:spcPts val="0"/>
              </a:spcAft>
              <a:buClr>
                <a:srgbClr val="FF0000"/>
              </a:buClr>
              <a:buSzPts val="2400"/>
              <a:buChar char="•"/>
            </a:pPr>
            <a:r>
              <a:rPr lang="en-US">
                <a:solidFill>
                  <a:srgbClr val="FF0000"/>
                </a:solidFill>
              </a:rPr>
              <a:t>Across a period, the radius decreases due to a higher nuclear charge (more protons) pulling the electrons in tighter.</a:t>
            </a:r>
            <a:endParaRPr>
              <a:solidFill>
                <a:srgbClr val="FF0000"/>
              </a:solidFill>
            </a:endParaRPr>
          </a:p>
        </p:txBody>
      </p:sp>
      <p:pic>
        <p:nvPicPr>
          <p:cNvPr descr="http://static.ddmcdn.com/gif/atom-h-he-li-na.gif" id="722" name="Google Shape;722;g2574f786590_0_22"/>
          <p:cNvPicPr preferRelativeResize="0"/>
          <p:nvPr/>
        </p:nvPicPr>
        <p:blipFill rotWithShape="1">
          <a:blip r:embed="rId3">
            <a:alphaModFix/>
          </a:blip>
          <a:srcRect b="62052" l="810" r="40856" t="14475"/>
          <a:stretch/>
        </p:blipFill>
        <p:spPr>
          <a:xfrm>
            <a:off x="1932628" y="3422831"/>
            <a:ext cx="4693920" cy="2235200"/>
          </a:xfrm>
          <a:prstGeom prst="rect">
            <a:avLst/>
          </a:prstGeom>
          <a:noFill/>
          <a:ln>
            <a:noFill/>
          </a:ln>
        </p:spPr>
      </p:pic>
      <p:pic>
        <p:nvPicPr>
          <p:cNvPr descr="http://static.ddmcdn.com/gif/atom-h-he-li-na.gif" id="723" name="Google Shape;723;g2574f786590_0_22"/>
          <p:cNvPicPr preferRelativeResize="0"/>
          <p:nvPr/>
        </p:nvPicPr>
        <p:blipFill rotWithShape="1">
          <a:blip r:embed="rId3">
            <a:alphaModFix/>
          </a:blip>
          <a:srcRect b="67497" l="33334" r="42804" t="15218"/>
          <a:stretch/>
        </p:blipFill>
        <p:spPr>
          <a:xfrm>
            <a:off x="7580586" y="3636167"/>
            <a:ext cx="1447800" cy="1240971"/>
          </a:xfrm>
          <a:prstGeom prst="rect">
            <a:avLst/>
          </a:prstGeom>
          <a:noFill/>
          <a:ln>
            <a:noFill/>
          </a:ln>
        </p:spPr>
      </p:pic>
      <p:cxnSp>
        <p:nvCxnSpPr>
          <p:cNvPr id="724" name="Google Shape;724;g2574f786590_0_22"/>
          <p:cNvCxnSpPr/>
          <p:nvPr/>
        </p:nvCxnSpPr>
        <p:spPr>
          <a:xfrm flipH="1" rot="10800000">
            <a:off x="2977055" y="3422893"/>
            <a:ext cx="2700" cy="925200"/>
          </a:xfrm>
          <a:prstGeom prst="straightConnector1">
            <a:avLst/>
          </a:prstGeom>
          <a:noFill/>
          <a:ln cap="flat" cmpd="sng" w="38100">
            <a:solidFill>
              <a:srgbClr val="C00000"/>
            </a:solidFill>
            <a:prstDash val="solid"/>
            <a:miter lim="800000"/>
            <a:headEnd len="sm" w="sm" type="none"/>
            <a:tailEnd len="med" w="med" type="stealth"/>
          </a:ln>
        </p:spPr>
      </p:cxnSp>
      <p:cxnSp>
        <p:nvCxnSpPr>
          <p:cNvPr id="725" name="Google Shape;725;g2574f786590_0_22"/>
          <p:cNvCxnSpPr/>
          <p:nvPr/>
        </p:nvCxnSpPr>
        <p:spPr>
          <a:xfrm rot="10800000">
            <a:off x="5373414" y="3422857"/>
            <a:ext cx="0" cy="711900"/>
          </a:xfrm>
          <a:prstGeom prst="straightConnector1">
            <a:avLst/>
          </a:prstGeom>
          <a:noFill/>
          <a:ln cap="flat" cmpd="sng" w="38100">
            <a:solidFill>
              <a:srgbClr val="C00000"/>
            </a:solidFill>
            <a:prstDash val="solid"/>
            <a:miter lim="800000"/>
            <a:headEnd len="sm" w="sm" type="none"/>
            <a:tailEnd len="med" w="med" type="stealth"/>
          </a:ln>
        </p:spPr>
      </p:cxnSp>
      <p:cxnSp>
        <p:nvCxnSpPr>
          <p:cNvPr id="726" name="Google Shape;726;g2574f786590_0_22"/>
          <p:cNvCxnSpPr/>
          <p:nvPr/>
        </p:nvCxnSpPr>
        <p:spPr>
          <a:xfrm>
            <a:off x="5688724" y="4505809"/>
            <a:ext cx="696300" cy="97800"/>
          </a:xfrm>
          <a:prstGeom prst="straightConnector1">
            <a:avLst/>
          </a:prstGeom>
          <a:noFill/>
          <a:ln cap="flat" cmpd="sng" w="38100">
            <a:solidFill>
              <a:srgbClr val="C00000"/>
            </a:solidFill>
            <a:prstDash val="solid"/>
            <a:miter lim="800000"/>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2574f786590_0_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Atomic Radius</a:t>
            </a:r>
            <a:endParaRPr/>
          </a:p>
        </p:txBody>
      </p:sp>
      <p:sp>
        <p:nvSpPr>
          <p:cNvPr id="732" name="Google Shape;732;g2574f786590_0_32"/>
          <p:cNvSpPr txBox="1"/>
          <p:nvPr>
            <p:ph idx="1" type="body"/>
          </p:nvPr>
        </p:nvSpPr>
        <p:spPr>
          <a:xfrm>
            <a:off x="838199" y="1977656"/>
            <a:ext cx="10155900" cy="4148400"/>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rgbClr val="FF0000"/>
              </a:buClr>
              <a:buSzPts val="2400"/>
              <a:buChar char="•"/>
            </a:pPr>
            <a:r>
              <a:rPr lang="en-US">
                <a:solidFill>
                  <a:srgbClr val="FF0000"/>
                </a:solidFill>
              </a:rPr>
              <a:t>Down a group, the radius increases due to more energy levels, electron-electron repulsions, and shielding of the kernel electrons.</a:t>
            </a:r>
            <a:endParaRPr/>
          </a:p>
        </p:txBody>
      </p:sp>
      <p:pic>
        <p:nvPicPr>
          <p:cNvPr descr="Image68.gif" id="733" name="Google Shape;733;g2574f786590_0_32"/>
          <p:cNvPicPr preferRelativeResize="0"/>
          <p:nvPr/>
        </p:nvPicPr>
        <p:blipFill rotWithShape="1">
          <a:blip r:embed="rId3">
            <a:alphaModFix/>
          </a:blip>
          <a:srcRect b="8197" l="46385" r="-579" t="0"/>
          <a:stretch/>
        </p:blipFill>
        <p:spPr>
          <a:xfrm>
            <a:off x="3849415" y="3076770"/>
            <a:ext cx="4876801" cy="2895503"/>
          </a:xfrm>
          <a:prstGeom prst="rect">
            <a:avLst/>
          </a:prstGeom>
          <a:noFill/>
          <a:ln>
            <a:noFill/>
          </a:ln>
        </p:spPr>
      </p:pic>
      <p:cxnSp>
        <p:nvCxnSpPr>
          <p:cNvPr id="734" name="Google Shape;734;g2574f786590_0_32"/>
          <p:cNvCxnSpPr/>
          <p:nvPr/>
        </p:nvCxnSpPr>
        <p:spPr>
          <a:xfrm rot="10800000">
            <a:off x="4868917" y="3340010"/>
            <a:ext cx="0" cy="711900"/>
          </a:xfrm>
          <a:prstGeom prst="straightConnector1">
            <a:avLst/>
          </a:prstGeom>
          <a:noFill/>
          <a:ln cap="flat" cmpd="sng" w="38100">
            <a:solidFill>
              <a:srgbClr val="C00000"/>
            </a:solidFill>
            <a:prstDash val="solid"/>
            <a:miter lim="800000"/>
            <a:headEnd len="sm" w="sm" type="none"/>
            <a:tailEnd len="med" w="med" type="stealth"/>
          </a:ln>
        </p:spPr>
      </p:cxnSp>
      <p:cxnSp>
        <p:nvCxnSpPr>
          <p:cNvPr id="735" name="Google Shape;735;g2574f786590_0_32"/>
          <p:cNvCxnSpPr/>
          <p:nvPr/>
        </p:nvCxnSpPr>
        <p:spPr>
          <a:xfrm flipH="1">
            <a:off x="4868855" y="4407873"/>
            <a:ext cx="13200" cy="743100"/>
          </a:xfrm>
          <a:prstGeom prst="straightConnector1">
            <a:avLst/>
          </a:prstGeom>
          <a:noFill/>
          <a:ln cap="flat" cmpd="sng" w="38100">
            <a:solidFill>
              <a:srgbClr val="C00000"/>
            </a:solidFill>
            <a:prstDash val="solid"/>
            <a:miter lim="800000"/>
            <a:headEnd len="sm" w="sm" type="none"/>
            <a:tailEnd len="med" w="med" type="stealth"/>
          </a:ln>
        </p:spPr>
      </p:cxnSp>
      <p:cxnSp>
        <p:nvCxnSpPr>
          <p:cNvPr id="736" name="Google Shape;736;g2574f786590_0_32"/>
          <p:cNvCxnSpPr/>
          <p:nvPr/>
        </p:nvCxnSpPr>
        <p:spPr>
          <a:xfrm rot="10800000">
            <a:off x="7454462" y="3370865"/>
            <a:ext cx="0" cy="711900"/>
          </a:xfrm>
          <a:prstGeom prst="straightConnector1">
            <a:avLst/>
          </a:prstGeom>
          <a:noFill/>
          <a:ln cap="flat" cmpd="sng" w="38100">
            <a:solidFill>
              <a:srgbClr val="C00000"/>
            </a:solidFill>
            <a:prstDash val="solid"/>
            <a:miter lim="800000"/>
            <a:headEnd len="sm" w="sm" type="none"/>
            <a:tailEnd len="med" w="med" type="stealth"/>
          </a:ln>
        </p:spPr>
      </p:cxnSp>
      <p:cxnSp>
        <p:nvCxnSpPr>
          <p:cNvPr id="737" name="Google Shape;737;g2574f786590_0_32"/>
          <p:cNvCxnSpPr/>
          <p:nvPr/>
        </p:nvCxnSpPr>
        <p:spPr>
          <a:xfrm flipH="1" rot="10800000">
            <a:off x="7580586" y="4256766"/>
            <a:ext cx="838200" cy="39900"/>
          </a:xfrm>
          <a:prstGeom prst="straightConnector1">
            <a:avLst/>
          </a:prstGeom>
          <a:noFill/>
          <a:ln cap="flat" cmpd="sng" w="38100">
            <a:solidFill>
              <a:srgbClr val="C00000"/>
            </a:solidFill>
            <a:prstDash val="solid"/>
            <a:miter lim="800000"/>
            <a:headEnd len="sm" w="sm" type="none"/>
            <a:tailEnd len="med" w="med" type="stealth"/>
          </a:ln>
        </p:spPr>
      </p:cxnSp>
      <p:cxnSp>
        <p:nvCxnSpPr>
          <p:cNvPr id="738" name="Google Shape;738;g2574f786590_0_32"/>
          <p:cNvCxnSpPr/>
          <p:nvPr/>
        </p:nvCxnSpPr>
        <p:spPr>
          <a:xfrm flipH="1">
            <a:off x="6574241" y="4296666"/>
            <a:ext cx="706800" cy="228000"/>
          </a:xfrm>
          <a:prstGeom prst="straightConnector1">
            <a:avLst/>
          </a:prstGeom>
          <a:noFill/>
          <a:ln cap="flat" cmpd="sng" w="38100">
            <a:solidFill>
              <a:srgbClr val="C00000"/>
            </a:solidFill>
            <a:prstDash val="solid"/>
            <a:miter lim="800000"/>
            <a:headEnd len="sm" w="sm" type="none"/>
            <a:tailEnd len="med" w="med" type="stealth"/>
          </a:ln>
        </p:spPr>
      </p:cxnSp>
      <p:cxnSp>
        <p:nvCxnSpPr>
          <p:cNvPr id="739" name="Google Shape;739;g2574f786590_0_32"/>
          <p:cNvCxnSpPr/>
          <p:nvPr/>
        </p:nvCxnSpPr>
        <p:spPr>
          <a:xfrm flipH="1">
            <a:off x="7454431" y="4407873"/>
            <a:ext cx="44700" cy="810600"/>
          </a:xfrm>
          <a:prstGeom prst="straightConnector1">
            <a:avLst/>
          </a:prstGeom>
          <a:noFill/>
          <a:ln cap="flat" cmpd="sng" w="38100">
            <a:solidFill>
              <a:srgbClr val="C00000"/>
            </a:solidFill>
            <a:prstDash val="solid"/>
            <a:miter lim="800000"/>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descr="ar.gif" id="744" name="Google Shape;744;g2574f786590_0_44"/>
          <p:cNvPicPr preferRelativeResize="0"/>
          <p:nvPr>
            <p:ph idx="1" type="body"/>
          </p:nvPr>
        </p:nvPicPr>
        <p:blipFill rotWithShape="1">
          <a:blip r:embed="rId3">
            <a:alphaModFix/>
          </a:blip>
          <a:srcRect b="0" l="0" r="0" t="0"/>
          <a:stretch/>
        </p:blipFill>
        <p:spPr>
          <a:xfrm>
            <a:off x="1845414" y="0"/>
            <a:ext cx="8170500" cy="61278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2574f786590_0_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Atomic Radius Examples</a:t>
            </a:r>
            <a:endParaRPr/>
          </a:p>
        </p:txBody>
      </p:sp>
      <p:sp>
        <p:nvSpPr>
          <p:cNvPr id="750" name="Google Shape;750;g2574f786590_0_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Predict the trend in radius for Be, Mg, Ca and Sr.</a:t>
            </a:r>
            <a:endParaRPr/>
          </a:p>
          <a:p>
            <a:pPr indent="-25400" lvl="0" marL="228600" rtl="0" algn="l">
              <a:lnSpc>
                <a:spcPct val="90000"/>
              </a:lnSpc>
              <a:spcBef>
                <a:spcPts val="1000"/>
              </a:spcBef>
              <a:spcAft>
                <a:spcPts val="0"/>
              </a:spcAft>
              <a:buClr>
                <a:schemeClr val="dk1"/>
              </a:buClr>
              <a:buSzPts val="3200"/>
              <a:buNone/>
            </a:pPr>
            <a:r>
              <a:t/>
            </a:r>
            <a:endParaRPr sz="3200"/>
          </a:p>
          <a:p>
            <a:pPr indent="-228600" lvl="0" marL="228600" rtl="0" algn="l">
              <a:lnSpc>
                <a:spcPct val="90000"/>
              </a:lnSpc>
              <a:spcBef>
                <a:spcPts val="1000"/>
              </a:spcBef>
              <a:spcAft>
                <a:spcPts val="0"/>
              </a:spcAft>
              <a:buClr>
                <a:schemeClr val="dk1"/>
              </a:buClr>
              <a:buSzPts val="3200"/>
              <a:buChar char="•"/>
            </a:pPr>
            <a:r>
              <a:rPr lang="en-US" sz="3200"/>
              <a:t>Predict the trend for N, O, F and Ne.</a:t>
            </a:r>
            <a:endParaRPr/>
          </a:p>
          <a:p>
            <a:pPr indent="-25400" lvl="0" marL="228600" rtl="0" algn="l">
              <a:lnSpc>
                <a:spcPct val="90000"/>
              </a:lnSpc>
              <a:spcBef>
                <a:spcPts val="1000"/>
              </a:spcBef>
              <a:spcAft>
                <a:spcPts val="0"/>
              </a:spcAft>
              <a:buClr>
                <a:schemeClr val="dk1"/>
              </a:buClr>
              <a:buSzPts val="3200"/>
              <a:buNone/>
            </a:pPr>
            <a:r>
              <a:t/>
            </a:r>
            <a:endParaRPr sz="3200"/>
          </a:p>
          <a:p>
            <a:pPr indent="-228600" lvl="0" marL="228600" rtl="0" algn="l">
              <a:lnSpc>
                <a:spcPct val="90000"/>
              </a:lnSpc>
              <a:spcBef>
                <a:spcPts val="1000"/>
              </a:spcBef>
              <a:spcAft>
                <a:spcPts val="0"/>
              </a:spcAft>
              <a:buClr>
                <a:schemeClr val="dk1"/>
              </a:buClr>
              <a:buSzPts val="3200"/>
              <a:buChar char="•"/>
            </a:pPr>
            <a:r>
              <a:rPr lang="en-US" sz="3200"/>
              <a:t>Predict the trend in radius for Be</a:t>
            </a:r>
            <a:r>
              <a:rPr baseline="30000" lang="en-US" sz="3200"/>
              <a:t>+2</a:t>
            </a:r>
            <a:r>
              <a:rPr lang="en-US" sz="3200"/>
              <a:t>, Mg</a:t>
            </a:r>
            <a:r>
              <a:rPr baseline="30000" lang="en-US" sz="3200"/>
              <a:t>+2</a:t>
            </a:r>
            <a:r>
              <a:rPr lang="en-US" sz="3200"/>
              <a:t>, Ca</a:t>
            </a:r>
            <a:r>
              <a:rPr baseline="30000" lang="en-US" sz="3200"/>
              <a:t>+2</a:t>
            </a:r>
            <a:r>
              <a:rPr lang="en-US" sz="3200"/>
              <a:t> and Sr</a:t>
            </a:r>
            <a:r>
              <a:rPr baseline="30000" lang="en-US" sz="3200"/>
              <a:t>+2</a:t>
            </a:r>
            <a:r>
              <a:rPr lang="en-US" sz="3200"/>
              <a:t>.</a:t>
            </a:r>
            <a:endParaRPr/>
          </a:p>
          <a:p>
            <a:pPr indent="-76200" lvl="0" marL="228600" rtl="0" algn="l">
              <a:lnSpc>
                <a:spcPct val="90000"/>
              </a:lnSpc>
              <a:spcBef>
                <a:spcPts val="1000"/>
              </a:spcBef>
              <a:spcAft>
                <a:spcPts val="0"/>
              </a:spcAft>
              <a:buClr>
                <a:schemeClr val="dk1"/>
              </a:buClr>
              <a:buSzPts val="2400"/>
              <a:buNone/>
            </a:pPr>
            <a:r>
              <a:t/>
            </a:r>
            <a:endParaRPr/>
          </a:p>
        </p:txBody>
      </p:sp>
      <p:sp>
        <p:nvSpPr>
          <p:cNvPr id="751" name="Google Shape;751;g2574f786590_0_48"/>
          <p:cNvSpPr txBox="1"/>
          <p:nvPr/>
        </p:nvSpPr>
        <p:spPr>
          <a:xfrm>
            <a:off x="1308538" y="2333907"/>
            <a:ext cx="10326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Be, Mg, Ca, and Sr increase due to increased number of principle energy levels, therefore a weaker pull on further electrons. </a:t>
            </a:r>
            <a:endParaRPr sz="2400">
              <a:solidFill>
                <a:schemeClr val="accent1"/>
              </a:solidFill>
              <a:latin typeface="Calibri"/>
              <a:ea typeface="Calibri"/>
              <a:cs typeface="Calibri"/>
              <a:sym typeface="Calibri"/>
            </a:endParaRPr>
          </a:p>
        </p:txBody>
      </p:sp>
      <p:sp>
        <p:nvSpPr>
          <p:cNvPr id="752" name="Google Shape;752;g2574f786590_0_48"/>
          <p:cNvSpPr txBox="1"/>
          <p:nvPr/>
        </p:nvSpPr>
        <p:spPr>
          <a:xfrm>
            <a:off x="1308538" y="4559064"/>
            <a:ext cx="10326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That order. The fact that they all have lost 2e- doesn’t really change the answer in this case.</a:t>
            </a:r>
            <a:endParaRPr/>
          </a:p>
        </p:txBody>
      </p:sp>
      <p:sp>
        <p:nvSpPr>
          <p:cNvPr id="753" name="Google Shape;753;g2574f786590_0_48"/>
          <p:cNvSpPr txBox="1"/>
          <p:nvPr/>
        </p:nvSpPr>
        <p:spPr>
          <a:xfrm>
            <a:off x="1308538" y="3438791"/>
            <a:ext cx="10326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N, O, F, and Ne decrease due to a stronger nuclear charge pulling in valence electrons tighter.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Quantum Mechanical Model</a:t>
            </a:r>
            <a:endParaRPr/>
          </a:p>
        </p:txBody>
      </p:sp>
      <p:sp>
        <p:nvSpPr>
          <p:cNvPr id="111" name="Google Shape;111;p9"/>
          <p:cNvSpPr txBox="1"/>
          <p:nvPr>
            <p:ph idx="1" type="body"/>
          </p:nvPr>
        </p:nvSpPr>
        <p:spPr>
          <a:xfrm>
            <a:off x="838200" y="1462826"/>
            <a:ext cx="10515600" cy="4681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These calculations continued until they could describe any e</a:t>
            </a:r>
            <a:r>
              <a:rPr baseline="30000" lang="en-US"/>
              <a:t>-</a:t>
            </a:r>
            <a:r>
              <a:rPr lang="en-US"/>
              <a:t> from any element.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The first number in an electron configuration represents the overall energy level and corresponds to the row/period that the element can be found in. This is the energy level. </a:t>
            </a:r>
            <a:endParaRPr/>
          </a:p>
          <a:p>
            <a:pPr indent="-76200" lvl="0" marL="228600" rtl="0" algn="l">
              <a:lnSpc>
                <a:spcPct val="90000"/>
              </a:lnSpc>
              <a:spcBef>
                <a:spcPts val="1000"/>
              </a:spcBef>
              <a:spcAft>
                <a:spcPts val="0"/>
              </a:spcAft>
              <a:buClr>
                <a:schemeClr val="dk1"/>
              </a:buClr>
              <a:buSzPts val="2400"/>
              <a:buNone/>
            </a:pPr>
            <a:r>
              <a:t/>
            </a:r>
            <a:endParaRPr/>
          </a:p>
        </p:txBody>
      </p:sp>
      <p:pic>
        <p:nvPicPr>
          <p:cNvPr descr="Image result for periodic table electron configuration" id="112" name="Google Shape;112;p9"/>
          <p:cNvPicPr preferRelativeResize="0"/>
          <p:nvPr/>
        </p:nvPicPr>
        <p:blipFill rotWithShape="1">
          <a:blip r:embed="rId3">
            <a:alphaModFix/>
          </a:blip>
          <a:srcRect b="55350" l="6766" r="12821" t="4083"/>
          <a:stretch/>
        </p:blipFill>
        <p:spPr>
          <a:xfrm>
            <a:off x="4804098" y="3812779"/>
            <a:ext cx="6711027" cy="1904481"/>
          </a:xfrm>
          <a:prstGeom prst="rect">
            <a:avLst/>
          </a:prstGeom>
          <a:noFill/>
          <a:ln>
            <a:noFill/>
          </a:ln>
        </p:spPr>
      </p:pic>
      <p:pic>
        <p:nvPicPr>
          <p:cNvPr id="113" name="Google Shape;113;p9"/>
          <p:cNvPicPr preferRelativeResize="0"/>
          <p:nvPr/>
        </p:nvPicPr>
        <p:blipFill rotWithShape="1">
          <a:blip r:embed="rId4">
            <a:alphaModFix/>
          </a:blip>
          <a:srcRect b="0" l="0" r="0" t="0"/>
          <a:stretch/>
        </p:blipFill>
        <p:spPr>
          <a:xfrm>
            <a:off x="1757004" y="3632750"/>
            <a:ext cx="2794000" cy="27305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2574f786590_0_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Ionic Radius</a:t>
            </a:r>
            <a:endParaRPr/>
          </a:p>
        </p:txBody>
      </p:sp>
      <p:sp>
        <p:nvSpPr>
          <p:cNvPr id="759" name="Google Shape;759;g2574f786590_0_56"/>
          <p:cNvSpPr txBox="1"/>
          <p:nvPr>
            <p:ph idx="1" type="body"/>
          </p:nvPr>
        </p:nvSpPr>
        <p:spPr>
          <a:xfrm>
            <a:off x="488731" y="1739751"/>
            <a:ext cx="4414200" cy="3383100"/>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When atoms gain electrons, the size ___________.</a:t>
            </a:r>
            <a:endParaRPr/>
          </a:p>
          <a:p>
            <a:pPr indent="-76200" lvl="0" marL="22860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When the atom loses electrons, the size ____________.</a:t>
            </a:r>
            <a:endParaRPr/>
          </a:p>
        </p:txBody>
      </p:sp>
      <p:sp>
        <p:nvSpPr>
          <p:cNvPr id="760" name="Google Shape;760;g2574f786590_0_56"/>
          <p:cNvSpPr txBox="1"/>
          <p:nvPr/>
        </p:nvSpPr>
        <p:spPr>
          <a:xfrm>
            <a:off x="1187670" y="2487766"/>
            <a:ext cx="2209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increases</a:t>
            </a:r>
            <a:endParaRPr/>
          </a:p>
        </p:txBody>
      </p:sp>
      <p:sp>
        <p:nvSpPr>
          <p:cNvPr id="761" name="Google Shape;761;g2574f786590_0_56"/>
          <p:cNvSpPr txBox="1"/>
          <p:nvPr/>
        </p:nvSpPr>
        <p:spPr>
          <a:xfrm>
            <a:off x="1777219" y="4155473"/>
            <a:ext cx="2209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decreases</a:t>
            </a:r>
            <a:endParaRPr/>
          </a:p>
        </p:txBody>
      </p:sp>
      <p:pic>
        <p:nvPicPr>
          <p:cNvPr descr="Sodium-Atom-Sodium-Ion.gif" id="762" name="Google Shape;762;g2574f786590_0_56"/>
          <p:cNvPicPr preferRelativeResize="0"/>
          <p:nvPr/>
        </p:nvPicPr>
        <p:blipFill rotWithShape="1">
          <a:blip r:embed="rId3">
            <a:alphaModFix/>
          </a:blip>
          <a:srcRect b="0" l="-3112" r="-3112" t="0"/>
          <a:stretch/>
        </p:blipFill>
        <p:spPr>
          <a:xfrm>
            <a:off x="5280762" y="2100200"/>
            <a:ext cx="6352249" cy="29899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500"/>
                                        <p:tgtEl>
                                          <p:spTgt spid="7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2000"/>
                                        <p:tgtEl>
                                          <p:spTgt spid="7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g2574f786590_0_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Ionic Radii</a:t>
            </a:r>
            <a:endParaRPr/>
          </a:p>
        </p:txBody>
      </p:sp>
      <p:sp>
        <p:nvSpPr>
          <p:cNvPr id="768" name="Google Shape;768;g2574f786590_0_64"/>
          <p:cNvSpPr txBox="1"/>
          <p:nvPr>
            <p:ph idx="1" type="body"/>
          </p:nvPr>
        </p:nvSpPr>
        <p:spPr>
          <a:xfrm>
            <a:off x="838200" y="1447801"/>
            <a:ext cx="10515600" cy="441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When species are</a:t>
            </a:r>
            <a:r>
              <a:rPr lang="en-US">
                <a:solidFill>
                  <a:srgbClr val="FF0000"/>
                </a:solidFill>
              </a:rPr>
              <a:t> isoelectronic </a:t>
            </a:r>
            <a:r>
              <a:rPr lang="en-US"/>
              <a:t>their size comes down to nuclear charge. Species with stronger nuclear charges are smaller.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u="sng"/>
              <a:t>Example</a:t>
            </a:r>
            <a:r>
              <a:rPr lang="en-US"/>
              <a:t>: S</a:t>
            </a:r>
            <a:r>
              <a:rPr baseline="30000" lang="en-US"/>
              <a:t>-2</a:t>
            </a:r>
            <a:r>
              <a:rPr lang="en-US"/>
              <a:t>, Cl</a:t>
            </a:r>
            <a:r>
              <a:rPr baseline="30000" lang="en-US"/>
              <a:t>-</a:t>
            </a:r>
            <a:r>
              <a:rPr lang="en-US"/>
              <a:t>, Ar, K</a:t>
            </a:r>
            <a:r>
              <a:rPr baseline="30000" lang="en-US"/>
              <a:t>+</a:t>
            </a:r>
            <a:r>
              <a:rPr lang="en-US"/>
              <a:t>, and Ca</a:t>
            </a:r>
            <a:r>
              <a:rPr baseline="30000" lang="en-US"/>
              <a:t>+2</a:t>
            </a:r>
            <a:r>
              <a:rPr lang="en-US"/>
              <a:t> all have 18 electrons. So which is smaller? </a:t>
            </a:r>
            <a:endParaRPr/>
          </a:p>
          <a:p>
            <a:pPr indent="0" lvl="0" marL="0" rtl="0" algn="l">
              <a:lnSpc>
                <a:spcPct val="90000"/>
              </a:lnSpc>
              <a:spcBef>
                <a:spcPts val="1000"/>
              </a:spcBef>
              <a:spcAft>
                <a:spcPts val="0"/>
              </a:spcAft>
              <a:buClr>
                <a:schemeClr val="dk1"/>
              </a:buClr>
              <a:buSzPts val="2400"/>
              <a:buNone/>
            </a:pPr>
            <a:r>
              <a:t/>
            </a:r>
            <a:endParaRPr>
              <a:solidFill>
                <a:schemeClr val="accent1"/>
              </a:solidFill>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Ca</a:t>
            </a:r>
            <a:r>
              <a:rPr baseline="30000" lang="en-US">
                <a:solidFill>
                  <a:schemeClr val="accent1"/>
                </a:solidFill>
              </a:rPr>
              <a:t>+2</a:t>
            </a:r>
            <a:r>
              <a:rPr lang="en-US">
                <a:solidFill>
                  <a:schemeClr val="accent1"/>
                </a:solidFill>
              </a:rPr>
              <a:t> because it has the most protons pulling on the same number of electrons.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574f786590_0_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Ionization Energy</a:t>
            </a:r>
            <a:endParaRPr/>
          </a:p>
        </p:txBody>
      </p:sp>
      <p:sp>
        <p:nvSpPr>
          <p:cNvPr id="774" name="Google Shape;774;g2574f786590_0_69"/>
          <p:cNvSpPr txBox="1"/>
          <p:nvPr>
            <p:ph idx="1" type="body"/>
          </p:nvPr>
        </p:nvSpPr>
        <p:spPr>
          <a:xfrm>
            <a:off x="441434" y="1828801"/>
            <a:ext cx="10912500" cy="444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The energy needed to remove an electron from the valence shell of a gaseous atom or ion in the ground state.</a:t>
            </a:r>
            <a:endParaRPr/>
          </a:p>
          <a:p>
            <a:pPr indent="-228600" lvl="1" marL="685800" rtl="0" algn="l">
              <a:lnSpc>
                <a:spcPct val="90000"/>
              </a:lnSpc>
              <a:spcBef>
                <a:spcPts val="500"/>
              </a:spcBef>
              <a:spcAft>
                <a:spcPts val="0"/>
              </a:spcAft>
              <a:buClr>
                <a:schemeClr val="dk1"/>
              </a:buClr>
              <a:buSzPts val="2400"/>
              <a:buChar char="•"/>
            </a:pPr>
            <a:r>
              <a:rPr lang="en-US"/>
              <a:t>Across a period, IE increases because electrons are more tightly bound to a stronger nuclear charge, therefore they are harder to remove.</a:t>
            </a:r>
            <a:endParaRPr/>
          </a:p>
          <a:p>
            <a:pPr indent="-228600" lvl="1" marL="685800" rtl="0" algn="l">
              <a:lnSpc>
                <a:spcPct val="90000"/>
              </a:lnSpc>
              <a:spcBef>
                <a:spcPts val="500"/>
              </a:spcBef>
              <a:spcAft>
                <a:spcPts val="0"/>
              </a:spcAft>
              <a:buClr>
                <a:schemeClr val="dk1"/>
              </a:buClr>
              <a:buSzPts val="2400"/>
              <a:buChar char="•"/>
            </a:pPr>
            <a:r>
              <a:rPr lang="en-US"/>
              <a:t>Down a group, IE decreases because electrons are less bound to the nucleus due to higher shielding from the nucleus by more inner electrons.</a:t>
            </a:r>
            <a:endParaRPr/>
          </a:p>
          <a:p>
            <a:pPr indent="0" lvl="1" marL="4572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accent1"/>
              </a:buClr>
              <a:buSzPts val="2400"/>
              <a:buNone/>
            </a:pPr>
            <a:r>
              <a:rPr lang="en-US">
                <a:solidFill>
                  <a:schemeClr val="accent1"/>
                </a:solidFill>
              </a:rPr>
              <a:t>	</a:t>
            </a:r>
            <a:r>
              <a:rPr lang="en-US" u="sng">
                <a:solidFill>
                  <a:schemeClr val="accent1"/>
                </a:solidFill>
              </a:rPr>
              <a:t>Formula Examples: </a:t>
            </a:r>
            <a:r>
              <a:rPr lang="en-US">
                <a:solidFill>
                  <a:schemeClr val="accent1"/>
                </a:solidFill>
              </a:rPr>
              <a:t>   X</a:t>
            </a:r>
            <a:r>
              <a:rPr baseline="30000" lang="en-US">
                <a:solidFill>
                  <a:schemeClr val="accent1"/>
                </a:solidFill>
              </a:rPr>
              <a:t>-</a:t>
            </a:r>
            <a:r>
              <a:rPr lang="en-US">
                <a:solidFill>
                  <a:schemeClr val="accent1"/>
                </a:solidFill>
              </a:rPr>
              <a:t>  🡪  X  + e</a:t>
            </a:r>
            <a:r>
              <a:rPr baseline="30000" lang="en-US">
                <a:solidFill>
                  <a:schemeClr val="accent1"/>
                </a:solidFill>
              </a:rPr>
              <a:t>-</a:t>
            </a:r>
            <a:r>
              <a:rPr lang="en-US">
                <a:solidFill>
                  <a:schemeClr val="accent1"/>
                </a:solidFill>
              </a:rPr>
              <a:t>	     or 	 X 🡪  X</a:t>
            </a:r>
            <a:r>
              <a:rPr baseline="30000" lang="en-US">
                <a:solidFill>
                  <a:schemeClr val="accent1"/>
                </a:solidFill>
              </a:rPr>
              <a:t>+</a:t>
            </a:r>
            <a:r>
              <a:rPr lang="en-US">
                <a:solidFill>
                  <a:schemeClr val="accent1"/>
                </a:solidFill>
              </a:rPr>
              <a:t> + e</a:t>
            </a:r>
            <a:r>
              <a:rPr baseline="30000" lang="en-US">
                <a:solidFill>
                  <a:schemeClr val="accent1"/>
                </a:solidFill>
              </a:rPr>
              <a:t>-</a:t>
            </a:r>
            <a:endParaRPr baseline="30000" u="sng">
              <a:solidFill>
                <a:schemeClr val="accent1"/>
              </a:solidFill>
            </a:endParaRPr>
          </a:p>
          <a:p>
            <a:pPr indent="-2286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g2574f786590_0_74"/>
          <p:cNvSpPr txBox="1"/>
          <p:nvPr>
            <p:ph type="title"/>
          </p:nvPr>
        </p:nvSpPr>
        <p:spPr>
          <a:xfrm>
            <a:off x="77724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More Examples</a:t>
            </a:r>
            <a:endParaRPr/>
          </a:p>
        </p:txBody>
      </p:sp>
      <p:sp>
        <p:nvSpPr>
          <p:cNvPr id="780" name="Google Shape;780;g2574f786590_0_74"/>
          <p:cNvSpPr txBox="1"/>
          <p:nvPr>
            <p:ph idx="1" type="body"/>
          </p:nvPr>
        </p:nvSpPr>
        <p:spPr>
          <a:xfrm>
            <a:off x="457201" y="1219201"/>
            <a:ext cx="11146200" cy="490710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400"/>
              <a:buNone/>
            </a:pPr>
            <a:r>
              <a:rPr lang="en-US"/>
              <a:t>1.   Aluminum’s IE:	1</a:t>
            </a:r>
            <a:r>
              <a:rPr baseline="30000" lang="en-US"/>
              <a:t>st</a:t>
            </a:r>
            <a:r>
              <a:rPr lang="en-US"/>
              <a:t>: 580 kJ/mol</a:t>
            </a:r>
            <a:endParaRPr/>
          </a:p>
          <a:p>
            <a:pPr indent="-514350" lvl="0" marL="514350" rtl="0" algn="l">
              <a:lnSpc>
                <a:spcPct val="90000"/>
              </a:lnSpc>
              <a:spcBef>
                <a:spcPts val="1000"/>
              </a:spcBef>
              <a:spcAft>
                <a:spcPts val="0"/>
              </a:spcAft>
              <a:buClr>
                <a:schemeClr val="dk1"/>
              </a:buClr>
              <a:buSzPts val="2400"/>
              <a:buNone/>
            </a:pPr>
            <a:r>
              <a:rPr lang="en-US"/>
              <a:t>					2</a:t>
            </a:r>
            <a:r>
              <a:rPr baseline="30000" lang="en-US"/>
              <a:t>nd</a:t>
            </a:r>
            <a:r>
              <a:rPr lang="en-US"/>
              <a:t>: 1,815</a:t>
            </a:r>
            <a:endParaRPr/>
          </a:p>
          <a:p>
            <a:pPr indent="-514350" lvl="0" marL="514350" rtl="0" algn="l">
              <a:lnSpc>
                <a:spcPct val="90000"/>
              </a:lnSpc>
              <a:spcBef>
                <a:spcPts val="1000"/>
              </a:spcBef>
              <a:spcAft>
                <a:spcPts val="0"/>
              </a:spcAft>
              <a:buClr>
                <a:schemeClr val="dk1"/>
              </a:buClr>
              <a:buSzPts val="2400"/>
              <a:buNone/>
            </a:pPr>
            <a:r>
              <a:rPr lang="en-US"/>
              <a:t>					3</a:t>
            </a:r>
            <a:r>
              <a:rPr baseline="30000" lang="en-US"/>
              <a:t>rd</a:t>
            </a:r>
            <a:r>
              <a:rPr lang="en-US"/>
              <a:t>: 2,740</a:t>
            </a:r>
            <a:endParaRPr/>
          </a:p>
          <a:p>
            <a:pPr indent="-514350" lvl="0" marL="514350" rtl="0" algn="l">
              <a:lnSpc>
                <a:spcPct val="90000"/>
              </a:lnSpc>
              <a:spcBef>
                <a:spcPts val="1000"/>
              </a:spcBef>
              <a:spcAft>
                <a:spcPts val="0"/>
              </a:spcAft>
              <a:buClr>
                <a:schemeClr val="dk1"/>
              </a:buClr>
              <a:buSzPts val="2400"/>
              <a:buNone/>
            </a:pPr>
            <a:r>
              <a:rPr lang="en-US"/>
              <a:t>					4</a:t>
            </a:r>
            <a:r>
              <a:rPr baseline="30000" lang="en-US"/>
              <a:t>th</a:t>
            </a:r>
            <a:r>
              <a:rPr lang="en-US"/>
              <a:t>: 11,600</a:t>
            </a:r>
            <a:endParaRPr/>
          </a:p>
          <a:p>
            <a:pPr indent="-514350" lvl="0" marL="514350" rtl="0" algn="l">
              <a:lnSpc>
                <a:spcPct val="90000"/>
              </a:lnSpc>
              <a:spcBef>
                <a:spcPts val="1000"/>
              </a:spcBef>
              <a:spcAft>
                <a:spcPts val="0"/>
              </a:spcAft>
              <a:buClr>
                <a:schemeClr val="dk1"/>
              </a:buClr>
              <a:buSzPts val="2400"/>
              <a:buNone/>
            </a:pPr>
            <a:r>
              <a:rPr lang="en-US"/>
              <a:t>	Explain the sudden increase in IE at the 4</a:t>
            </a:r>
            <a:r>
              <a:rPr baseline="30000" lang="en-US"/>
              <a:t>th</a:t>
            </a:r>
            <a:r>
              <a:rPr lang="en-US"/>
              <a:t> IE.</a:t>
            </a:r>
            <a:endParaRPr/>
          </a:p>
          <a:p>
            <a:pPr indent="-514350" lvl="0" marL="514350" rtl="0" algn="l">
              <a:lnSpc>
                <a:spcPct val="90000"/>
              </a:lnSpc>
              <a:spcBef>
                <a:spcPts val="1000"/>
              </a:spcBef>
              <a:spcAft>
                <a:spcPts val="0"/>
              </a:spcAft>
              <a:buClr>
                <a:schemeClr val="dk1"/>
              </a:buClr>
              <a:buSzPts val="2400"/>
              <a:buNone/>
            </a:pPr>
            <a:r>
              <a:t/>
            </a:r>
            <a:endParaRPr/>
          </a:p>
          <a:p>
            <a:pPr indent="-514350" lvl="0" marL="514350" rtl="0" algn="l">
              <a:lnSpc>
                <a:spcPct val="90000"/>
              </a:lnSpc>
              <a:spcBef>
                <a:spcPts val="1000"/>
              </a:spcBef>
              <a:spcAft>
                <a:spcPts val="0"/>
              </a:spcAft>
              <a:buClr>
                <a:schemeClr val="dk1"/>
              </a:buClr>
              <a:buSzPts val="2400"/>
              <a:buNone/>
            </a:pPr>
            <a:r>
              <a:rPr lang="en-US"/>
              <a:t>2.   Why is Na IE higher than K?</a:t>
            </a:r>
            <a:endParaRPr/>
          </a:p>
          <a:p>
            <a:pPr indent="-514350" lvl="0" marL="514350" rtl="0" algn="l">
              <a:lnSpc>
                <a:spcPct val="90000"/>
              </a:lnSpc>
              <a:spcBef>
                <a:spcPts val="1000"/>
              </a:spcBef>
              <a:spcAft>
                <a:spcPts val="0"/>
              </a:spcAft>
              <a:buClr>
                <a:schemeClr val="dk1"/>
              </a:buClr>
              <a:buSzPts val="2400"/>
              <a:buNone/>
            </a:pPr>
            <a:r>
              <a:rPr lang="en-US"/>
              <a:t>3.   Why is the IE of O lower than F?</a:t>
            </a:r>
            <a:endParaRPr/>
          </a:p>
        </p:txBody>
      </p:sp>
      <p:sp>
        <p:nvSpPr>
          <p:cNvPr id="781" name="Google Shape;781;g2574f786590_0_74"/>
          <p:cNvSpPr txBox="1"/>
          <p:nvPr/>
        </p:nvSpPr>
        <p:spPr>
          <a:xfrm>
            <a:off x="7756634" y="1219201"/>
            <a:ext cx="30585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Al:  1s</a:t>
            </a:r>
            <a:r>
              <a:rPr baseline="30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2s</a:t>
            </a:r>
            <a:r>
              <a:rPr baseline="30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2p</a:t>
            </a:r>
            <a:r>
              <a:rPr baseline="30000" lang="en-US" sz="2400">
                <a:solidFill>
                  <a:schemeClr val="accent1"/>
                </a:solidFill>
                <a:latin typeface="Calibri"/>
                <a:ea typeface="Calibri"/>
                <a:cs typeface="Calibri"/>
                <a:sym typeface="Calibri"/>
              </a:rPr>
              <a:t>6</a:t>
            </a:r>
            <a:r>
              <a:rPr lang="en-US" sz="2400">
                <a:solidFill>
                  <a:schemeClr val="accent1"/>
                </a:solidFill>
                <a:latin typeface="Calibri"/>
                <a:ea typeface="Calibri"/>
                <a:cs typeface="Calibri"/>
                <a:sym typeface="Calibri"/>
              </a:rPr>
              <a:t>3s</a:t>
            </a:r>
            <a:r>
              <a:rPr baseline="30000" lang="en-US" sz="2400">
                <a:solidFill>
                  <a:schemeClr val="accent1"/>
                </a:solidFill>
                <a:latin typeface="Calibri"/>
                <a:ea typeface="Calibri"/>
                <a:cs typeface="Calibri"/>
                <a:sym typeface="Calibri"/>
              </a:rPr>
              <a:t>2</a:t>
            </a:r>
            <a:r>
              <a:rPr lang="en-US" sz="2400">
                <a:solidFill>
                  <a:schemeClr val="accent1"/>
                </a:solidFill>
                <a:latin typeface="Calibri"/>
                <a:ea typeface="Calibri"/>
                <a:cs typeface="Calibri"/>
                <a:sym typeface="Calibri"/>
              </a:rPr>
              <a:t>3p</a:t>
            </a:r>
            <a:r>
              <a:rPr baseline="30000" lang="en-US" sz="2400">
                <a:solidFill>
                  <a:schemeClr val="accent1"/>
                </a:solidFill>
                <a:latin typeface="Calibri"/>
                <a:ea typeface="Calibri"/>
                <a:cs typeface="Calibri"/>
                <a:sym typeface="Calibri"/>
              </a:rPr>
              <a:t>1</a:t>
            </a:r>
            <a:endParaRPr sz="2400">
              <a:solidFill>
                <a:schemeClr val="accen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accent1"/>
              </a:solidFill>
              <a:latin typeface="Calibri"/>
              <a:ea typeface="Calibri"/>
              <a:cs typeface="Calibri"/>
              <a:sym typeface="Calibri"/>
            </a:endParaRPr>
          </a:p>
          <a:p>
            <a:pPr indent="0" lvl="0" marL="0" marR="0" rtl="0" algn="l">
              <a:spcBef>
                <a:spcPts val="0"/>
              </a:spcBef>
              <a:spcAft>
                <a:spcPts val="0"/>
              </a:spcAft>
              <a:buNone/>
            </a:pPr>
            <a:r>
              <a:rPr lang="en-US" sz="2400">
                <a:solidFill>
                  <a:schemeClr val="accent1"/>
                </a:solidFill>
                <a:latin typeface="Calibri"/>
                <a:ea typeface="Calibri"/>
                <a:cs typeface="Calibri"/>
                <a:sym typeface="Calibri"/>
              </a:rPr>
              <a:t>When the 4</a:t>
            </a:r>
            <a:r>
              <a:rPr baseline="30000" lang="en-US" sz="2400">
                <a:solidFill>
                  <a:schemeClr val="accent1"/>
                </a:solidFill>
                <a:latin typeface="Calibri"/>
                <a:ea typeface="Calibri"/>
                <a:cs typeface="Calibri"/>
                <a:sym typeface="Calibri"/>
              </a:rPr>
              <a:t>th</a:t>
            </a:r>
            <a:r>
              <a:rPr lang="en-US" sz="2400">
                <a:solidFill>
                  <a:schemeClr val="accent1"/>
                </a:solidFill>
                <a:latin typeface="Calibri"/>
                <a:ea typeface="Calibri"/>
                <a:cs typeface="Calibri"/>
                <a:sym typeface="Calibri"/>
              </a:rPr>
              <a:t> e- is removed, it is removed from  an octet in a inner energy level.</a:t>
            </a:r>
            <a:endParaRPr/>
          </a:p>
        </p:txBody>
      </p:sp>
      <p:sp>
        <p:nvSpPr>
          <p:cNvPr id="782" name="Google Shape;782;g2574f786590_0_74"/>
          <p:cNvSpPr txBox="1"/>
          <p:nvPr/>
        </p:nvSpPr>
        <p:spPr>
          <a:xfrm>
            <a:off x="4379660" y="3731177"/>
            <a:ext cx="7365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Na has less shielding, it’s e- are closer to the nucleus and bound tighter.</a:t>
            </a:r>
            <a:endParaRPr/>
          </a:p>
        </p:txBody>
      </p:sp>
      <p:sp>
        <p:nvSpPr>
          <p:cNvPr id="783" name="Google Shape;783;g2574f786590_0_74"/>
          <p:cNvSpPr txBox="1"/>
          <p:nvPr/>
        </p:nvSpPr>
        <p:spPr>
          <a:xfrm>
            <a:off x="1049196" y="4974837"/>
            <a:ext cx="10243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1"/>
                </a:solidFill>
                <a:latin typeface="Calibri"/>
                <a:ea typeface="Calibri"/>
                <a:cs typeface="Calibri"/>
                <a:sym typeface="Calibri"/>
              </a:rPr>
              <a:t>F has a stronger nuclear charge, so e- are bound tighter.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2574f786590_0_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Exceptions</a:t>
            </a:r>
            <a:endParaRPr/>
          </a:p>
        </p:txBody>
      </p:sp>
      <p:sp>
        <p:nvSpPr>
          <p:cNvPr id="789" name="Google Shape;789;g2574f786590_0_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0000"/>
              </a:buClr>
              <a:buSzPts val="2400"/>
              <a:buNone/>
            </a:pPr>
            <a:r>
              <a:rPr lang="en-US">
                <a:solidFill>
                  <a:srgbClr val="FF0000"/>
                </a:solidFill>
              </a:rPr>
              <a:t>Only worry about these exceptions when specifically asked:</a:t>
            </a:r>
            <a:endParaRPr/>
          </a:p>
          <a:p>
            <a:pPr indent="-228600" lvl="1" marL="685800" rtl="0" algn="l">
              <a:lnSpc>
                <a:spcPct val="90000"/>
              </a:lnSpc>
              <a:spcBef>
                <a:spcPts val="500"/>
              </a:spcBef>
              <a:spcAft>
                <a:spcPts val="0"/>
              </a:spcAft>
              <a:buClr>
                <a:schemeClr val="dk1"/>
              </a:buClr>
              <a:buSzPts val="2400"/>
              <a:buChar char="•"/>
            </a:pPr>
            <a:r>
              <a:rPr lang="en-US"/>
              <a:t>Be 🡪 B: according to the rule, IE should increase, however,  the filled 2s of Be is full and stable and to remove an electron would be much harder than removing the 2p</a:t>
            </a:r>
            <a:r>
              <a:rPr baseline="30000" lang="en-US"/>
              <a:t>1</a:t>
            </a:r>
            <a:r>
              <a:rPr lang="en-US"/>
              <a:t> electron.</a:t>
            </a:r>
            <a:endParaRPr/>
          </a:p>
        </p:txBody>
      </p:sp>
      <p:pic>
        <p:nvPicPr>
          <p:cNvPr descr="Image result for Be electron orbital notation" id="790" name="Google Shape;790;g2574f786590_0_82"/>
          <p:cNvPicPr preferRelativeResize="0"/>
          <p:nvPr/>
        </p:nvPicPr>
        <p:blipFill rotWithShape="1">
          <a:blip r:embed="rId3">
            <a:alphaModFix/>
          </a:blip>
          <a:srcRect b="53800" l="3189" r="21594" t="24200"/>
          <a:stretch/>
        </p:blipFill>
        <p:spPr>
          <a:xfrm>
            <a:off x="2144111" y="3626068"/>
            <a:ext cx="7474704" cy="163961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g2574f786590_0_8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Exceptions</a:t>
            </a:r>
            <a:endParaRPr/>
          </a:p>
        </p:txBody>
      </p:sp>
      <p:sp>
        <p:nvSpPr>
          <p:cNvPr id="796" name="Google Shape;796;g2574f786590_0_8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2400"/>
              <a:buChar char="•"/>
            </a:pPr>
            <a:r>
              <a:rPr lang="en-US"/>
              <a:t>N 🡪 O: according to the rule, IE should increase, however, the half filled 2p orbital with parallel spins  of N is more stable than the 2p</a:t>
            </a:r>
            <a:r>
              <a:rPr baseline="30000" lang="en-US"/>
              <a:t>4</a:t>
            </a:r>
            <a:r>
              <a:rPr lang="en-US"/>
              <a:t> electron which is more easily removed. </a:t>
            </a:r>
            <a:endParaRPr/>
          </a:p>
          <a:p>
            <a:pPr indent="-228600" lvl="1" marL="685800" rtl="0" algn="l">
              <a:lnSpc>
                <a:spcPct val="90000"/>
              </a:lnSpc>
              <a:spcBef>
                <a:spcPts val="500"/>
              </a:spcBef>
              <a:spcAft>
                <a:spcPts val="0"/>
              </a:spcAft>
              <a:buClr>
                <a:schemeClr val="dk1"/>
              </a:buClr>
              <a:buSzPts val="2400"/>
              <a:buChar char="•"/>
            </a:pPr>
            <a:r>
              <a:rPr lang="en-US"/>
              <a:t>These rules also apply to lower elements in the same groups.</a:t>
            </a:r>
            <a:endParaRPr/>
          </a:p>
        </p:txBody>
      </p:sp>
      <p:pic>
        <p:nvPicPr>
          <p:cNvPr descr="Image result for Be electron orbital notation" id="797" name="Google Shape;797;g2574f786590_0_88"/>
          <p:cNvPicPr preferRelativeResize="0"/>
          <p:nvPr/>
        </p:nvPicPr>
        <p:blipFill rotWithShape="1">
          <a:blip r:embed="rId3">
            <a:alphaModFix/>
          </a:blip>
          <a:srcRect b="21771" l="3914" r="22082" t="56552"/>
          <a:stretch/>
        </p:blipFill>
        <p:spPr>
          <a:xfrm>
            <a:off x="1671144" y="3641835"/>
            <a:ext cx="8540436" cy="18760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g2574f786590_0_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F0"/>
              </a:buClr>
              <a:buSzPts val="4400"/>
              <a:buFont typeface="Calibri"/>
              <a:buNone/>
            </a:pPr>
            <a:r>
              <a:rPr lang="en-US">
                <a:solidFill>
                  <a:srgbClr val="00B0F0"/>
                </a:solidFill>
              </a:rPr>
              <a:t>You must be able to…</a:t>
            </a:r>
            <a:endParaRPr>
              <a:solidFill>
                <a:srgbClr val="00B0F0"/>
              </a:solidFill>
            </a:endParaRPr>
          </a:p>
        </p:txBody>
      </p:sp>
      <p:sp>
        <p:nvSpPr>
          <p:cNvPr id="804" name="Google Shape;804;g2574f786590_0_94"/>
          <p:cNvSpPr txBox="1"/>
          <p:nvPr>
            <p:ph idx="1" type="body"/>
          </p:nvPr>
        </p:nvSpPr>
        <p:spPr>
          <a:xfrm>
            <a:off x="1695451" y="1600201"/>
            <a:ext cx="8789100" cy="4526100"/>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lang="en-US"/>
              <a:t> Compare atomic radii for atoms and ions.</a:t>
            </a:r>
            <a:endParaRPr/>
          </a:p>
          <a:p>
            <a:pPr indent="-228600" lvl="1" marL="685800" rtl="0" algn="l">
              <a:lnSpc>
                <a:spcPct val="90000"/>
              </a:lnSpc>
              <a:spcBef>
                <a:spcPts val="500"/>
              </a:spcBef>
              <a:spcAft>
                <a:spcPts val="0"/>
              </a:spcAft>
              <a:buClr>
                <a:schemeClr val="dk1"/>
              </a:buClr>
              <a:buSzPts val="2400"/>
              <a:buChar char="•"/>
            </a:pPr>
            <a:r>
              <a:rPr lang="en-US"/>
              <a:t>Compare ionization energies for atoms and ions.</a:t>
            </a:r>
            <a:endParaRPr/>
          </a:p>
          <a:p>
            <a:pPr indent="-76200" lvl="1" marL="685800" rtl="0" algn="l">
              <a:lnSpc>
                <a:spcPct val="90000"/>
              </a:lnSpc>
              <a:spcBef>
                <a:spcPts val="500"/>
              </a:spcBef>
              <a:spcAft>
                <a:spcPts val="0"/>
              </a:spcAft>
              <a:buClr>
                <a:schemeClr val="dk1"/>
              </a:buClr>
              <a:buSzPts val="2400"/>
              <a:buNone/>
            </a:pPr>
            <a:r>
              <a:t/>
            </a:r>
            <a:endParaRPr/>
          </a:p>
        </p:txBody>
      </p:sp>
      <p:pic>
        <p:nvPicPr>
          <p:cNvPr descr="Image result for check for understanding" id="805" name="Google Shape;805;g2574f786590_0_94"/>
          <p:cNvPicPr preferRelativeResize="0"/>
          <p:nvPr/>
        </p:nvPicPr>
        <p:blipFill rotWithShape="1">
          <a:blip r:embed="rId3">
            <a:alphaModFix/>
          </a:blip>
          <a:srcRect b="2286" l="0" r="50607" t="0"/>
          <a:stretch/>
        </p:blipFill>
        <p:spPr>
          <a:xfrm>
            <a:off x="8542828" y="2324209"/>
            <a:ext cx="3278433" cy="3414439"/>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9" name="Shape 809"/>
        <p:cNvGrpSpPr/>
        <p:nvPr/>
      </p:nvGrpSpPr>
      <p:grpSpPr>
        <a:xfrm>
          <a:off x="0" y="0"/>
          <a:ext cx="0" cy="0"/>
          <a:chOff x="0" y="0"/>
          <a:chExt cx="0" cy="0"/>
        </a:xfrm>
      </p:grpSpPr>
      <p:sp>
        <p:nvSpPr>
          <p:cNvPr id="810" name="Google Shape;810;g2574f786590_0_10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Electronegativity and Bonds</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g2574f786590_0_1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Objectives</a:t>
            </a:r>
            <a:endParaRPr/>
          </a:p>
        </p:txBody>
      </p:sp>
      <p:sp>
        <p:nvSpPr>
          <p:cNvPr id="817" name="Google Shape;817;g2574f786590_0_105"/>
          <p:cNvSpPr txBox="1"/>
          <p:nvPr>
            <p:ph idx="1" type="body"/>
          </p:nvPr>
        </p:nvSpPr>
        <p:spPr>
          <a:xfrm>
            <a:off x="567559" y="1600202"/>
            <a:ext cx="11146200" cy="3208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None/>
            </a:pPr>
            <a:r>
              <a:rPr lang="en-US">
                <a:solidFill>
                  <a:schemeClr val="accent1"/>
                </a:solidFill>
              </a:rPr>
              <a:t>You should already be able to...</a:t>
            </a:r>
            <a:endParaRPr/>
          </a:p>
          <a:p>
            <a:pPr indent="-228600" lvl="1" marL="685800" rtl="0" algn="l">
              <a:lnSpc>
                <a:spcPct val="90000"/>
              </a:lnSpc>
              <a:spcBef>
                <a:spcPts val="500"/>
              </a:spcBef>
              <a:spcAft>
                <a:spcPts val="0"/>
              </a:spcAft>
              <a:buClr>
                <a:schemeClr val="dk1"/>
              </a:buClr>
              <a:buSzPts val="2400"/>
              <a:buChar char="•"/>
            </a:pPr>
            <a:r>
              <a:rPr lang="en-US"/>
              <a:t>Describe electronegativity of an atom. </a:t>
            </a:r>
            <a:endParaRPr/>
          </a:p>
          <a:p>
            <a:pPr indent="-228600" lvl="1" marL="685800" rtl="0" algn="l">
              <a:lnSpc>
                <a:spcPct val="90000"/>
              </a:lnSpc>
              <a:spcBef>
                <a:spcPts val="500"/>
              </a:spcBef>
              <a:spcAft>
                <a:spcPts val="0"/>
              </a:spcAft>
              <a:buClr>
                <a:schemeClr val="dk1"/>
              </a:buClr>
              <a:buSzPts val="2400"/>
              <a:buChar char="•"/>
            </a:pPr>
            <a:r>
              <a:rPr lang="en-US"/>
              <a:t>Identify bonds as covalent, ionic or metallic using electronegativity values and metallic properties. </a:t>
            </a:r>
            <a:endParaRPr/>
          </a:p>
          <a:p>
            <a:pPr indent="0" lvl="0" marL="0" rtl="0" algn="l">
              <a:lnSpc>
                <a:spcPct val="90000"/>
              </a:lnSpc>
              <a:spcBef>
                <a:spcPts val="1000"/>
              </a:spcBef>
              <a:spcAft>
                <a:spcPts val="0"/>
              </a:spcAft>
              <a:buClr>
                <a:schemeClr val="accent1"/>
              </a:buClr>
              <a:buSzPts val="2400"/>
              <a:buNone/>
            </a:pPr>
            <a:r>
              <a:rPr lang="en-US">
                <a:solidFill>
                  <a:schemeClr val="accent1"/>
                </a:solidFill>
              </a:rPr>
              <a:t>By the end of this video you should be able to...</a:t>
            </a:r>
            <a:endParaRPr/>
          </a:p>
          <a:p>
            <a:pPr indent="-228600" lvl="1" marL="685800" rtl="0" algn="l">
              <a:lnSpc>
                <a:spcPct val="90000"/>
              </a:lnSpc>
              <a:spcBef>
                <a:spcPts val="500"/>
              </a:spcBef>
              <a:spcAft>
                <a:spcPts val="0"/>
              </a:spcAft>
              <a:buClr>
                <a:schemeClr val="dk1"/>
              </a:buClr>
              <a:buSzPts val="2400"/>
              <a:buChar char="•"/>
            </a:pPr>
            <a:r>
              <a:rPr lang="en-US"/>
              <a:t>Compare species’ electronegativity values.</a:t>
            </a:r>
            <a:endParaRPr/>
          </a:p>
          <a:p>
            <a:pPr indent="-228600" lvl="1" marL="685800" rtl="0" algn="l">
              <a:lnSpc>
                <a:spcPct val="90000"/>
              </a:lnSpc>
              <a:spcBef>
                <a:spcPts val="500"/>
              </a:spcBef>
              <a:spcAft>
                <a:spcPts val="0"/>
              </a:spcAft>
              <a:buClr>
                <a:schemeClr val="dk1"/>
              </a:buClr>
              <a:buSzPts val="2400"/>
              <a:buChar char="•"/>
            </a:pPr>
            <a:r>
              <a:rPr lang="en-US"/>
              <a:t>Identify and explain dipolar molecules.</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21" name="Shape 821"/>
        <p:cNvGrpSpPr/>
        <p:nvPr/>
      </p:nvGrpSpPr>
      <p:grpSpPr>
        <a:xfrm>
          <a:off x="0" y="0"/>
          <a:ext cx="0" cy="0"/>
          <a:chOff x="0" y="0"/>
          <a:chExt cx="0" cy="0"/>
        </a:xfrm>
      </p:grpSpPr>
      <p:sp>
        <p:nvSpPr>
          <p:cNvPr id="822" name="Google Shape;822;g2574f786590_0_111"/>
          <p:cNvSpPr txBox="1"/>
          <p:nvPr>
            <p:ph type="title"/>
          </p:nvPr>
        </p:nvSpPr>
        <p:spPr>
          <a:xfrm>
            <a:off x="838200" y="-22153"/>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Question of the video:</a:t>
            </a:r>
            <a:endParaRPr/>
          </a:p>
        </p:txBody>
      </p:sp>
      <p:sp>
        <p:nvSpPr>
          <p:cNvPr id="823" name="Google Shape;823;g2574f786590_0_111"/>
          <p:cNvSpPr txBox="1"/>
          <p:nvPr>
            <p:ph idx="1" type="body"/>
          </p:nvPr>
        </p:nvSpPr>
        <p:spPr>
          <a:xfrm>
            <a:off x="7953154" y="1467293"/>
            <a:ext cx="3849000" cy="4848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What are the major causes of observable properties such as conductivity, solubility in water, and melting and boiling points?</a:t>
            </a:r>
            <a:endParaRPr sz="3200"/>
          </a:p>
        </p:txBody>
      </p:sp>
      <p:pic>
        <p:nvPicPr>
          <p:cNvPr descr="Image result for conductivity of compounds" id="824" name="Google Shape;824;g2574f786590_0_111"/>
          <p:cNvPicPr preferRelativeResize="0"/>
          <p:nvPr/>
        </p:nvPicPr>
        <p:blipFill rotWithShape="1">
          <a:blip r:embed="rId3">
            <a:alphaModFix/>
          </a:blip>
          <a:srcRect b="11126" l="0" r="0" t="0"/>
          <a:stretch/>
        </p:blipFill>
        <p:spPr>
          <a:xfrm>
            <a:off x="838200" y="996285"/>
            <a:ext cx="6664641" cy="43956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2019-09-04T15:16:27Z</dcterms:created>
  <dc:creator>Administrator</dc:creator>
</cp:coreProperties>
</file>