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74"/>
  </p:notesMasterIdLst>
  <p:sldIdLst>
    <p:sldId id="256" r:id="rId2"/>
    <p:sldId id="340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3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5" r:id="rId70"/>
    <p:sldId id="336" r:id="rId71"/>
    <p:sldId id="337" r:id="rId72"/>
    <p:sldId id="339" r:id="rId7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Open Sans" panose="020B0606030504020204" pitchFamily="34" charset="0"/>
      <p:regular r:id="rId79"/>
      <p:bold r:id="rId80"/>
      <p:italic r:id="rId81"/>
      <p:boldItalic r:id="rId82"/>
    </p:embeddedFont>
    <p:embeddedFont>
      <p:font typeface="Shadows Into Light" panose="02000000000000000000" pitchFamily="2" charset="77"/>
      <p:regular r:id="rId83"/>
    </p:embeddedFont>
    <p:embeddedFont>
      <p:font typeface="Source Code Pro" panose="020B0509030403020204" pitchFamily="49" charset="0"/>
      <p:regular r:id="rId84"/>
      <p:bold r:id="rId85"/>
      <p:italic r:id="rId86"/>
      <p:boldItalic r:id="rId87"/>
    </p:embeddedFont>
    <p:embeddedFont>
      <p:font typeface="Walter Turncoat" panose="02000000000000000000" pitchFamily="2" charset="0"/>
      <p:regular r:id="rId8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0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font" Target="fonts/font14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3.fntdata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400d25849a_7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Google Shape;31;g400d25849a_7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15a62b446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15a62b446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15a62b446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15a62b446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15a62b446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15a62b446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c21059440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c21059440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15a62b446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15a62b446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15a62b446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15a62b446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15a62b446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15a62b446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15a62b446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15a62b446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15a62b446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15a62b446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15a62b446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15a62b446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15a62b446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15a62b446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443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15a62b446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a15a62b446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15a62b446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a15a62b446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15a62b446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15a62b446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15a62b446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a15a62b446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15a62b446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15a62b446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15a62b446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15a62b446_1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b437ed5c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ab437ed5c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a15a62b446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a15a62b446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15a62b446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15a62b446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15a62b446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15a62b446_1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49e3e5c0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49e3e5c0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15a62b446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a15a62b446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15a62b446_1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a15a62b446_1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a15a62b446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a15a62b446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how do you know if there is a transfer of e-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a15a62b446_1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a15a62b446_1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c479b21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c479b21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a15a62b446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a15a62b446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electronegative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a15a62b446_1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a15a62b446_1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a15a62b446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a15a62b446_1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15a62b446_1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15a62b446_1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15a62b446_1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15a62b446_1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a15a62b44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a15a62b44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a15a62b446_1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a15a62b446_1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a15a62b446_1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a15a62b446_1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ab437ed5c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ab437ed5c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a15a62b446_1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a15a62b446_1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ab437ed5c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ab437ed5c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a15a62b446_1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a15a62b446_1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15a62b446_1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15a62b446_1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a15a62b446_1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a15a62b446_1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a15a62b446_1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a15a62b446_1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15a62b446_1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15a62b446_1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15a62b446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15a62b446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a15a62b446_1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a15a62b446_1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a15a62b446_1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a15a62b446_1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a15a62b446_1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a15a62b446_1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a15a62b446_1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a15a62b446_1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a15a62b446_1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a15a62b446_1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ac21059440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ac21059440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a15a62b446_1_1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a15a62b446_1_1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a15a62b446_1_1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a15a62b446_1_1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a15a62b446_1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a15a62b446_1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ab65fb40b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ab65fb40b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c21059440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c21059440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CRT parts and how it works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ab65fb40b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ab65fb40b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ab65fb40b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ab65fb40b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ac2105944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ac2105944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ac2105944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ac2105944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ac2105944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ac2105944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ac2105944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ac2105944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ac2105944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ac2105944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ac2105944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ac2105944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ac2105944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ac2105944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ac2105944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ac2105944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c2105944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c2105944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ac2105944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ac2105944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ac2105944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ac2105944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ac21059440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ac21059440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c21059440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c21059440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Already known that all matter is made of atoms so electrons must be coming from atoms.  Different metals all had electrons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c21059440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c21059440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94900" y="14989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Shadows Into Light"/>
              <a:buNone/>
              <a:defRPr sz="36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5"/>
          <p:cNvSpPr txBox="1"/>
          <p:nvPr/>
        </p:nvSpPr>
        <p:spPr>
          <a:xfrm>
            <a:off x="1034700" y="322400"/>
            <a:ext cx="67854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Shadows Into Light"/>
                <a:ea typeface="Shadows Into Light"/>
                <a:cs typeface="Shadows Into Light"/>
                <a:sym typeface="Shadows Into Light"/>
              </a:rPr>
              <a:t>You should be able to:</a:t>
            </a:r>
            <a:endParaRPr sz="40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 l="34568" t="18555" r="32306" b="16314"/>
          <a:stretch/>
        </p:blipFill>
        <p:spPr>
          <a:xfrm>
            <a:off x="90725" y="0"/>
            <a:ext cx="897128" cy="132302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/>
        </p:nvSpPr>
        <p:spPr>
          <a:xfrm>
            <a:off x="987850" y="261013"/>
            <a:ext cx="65898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Shadows Into Light"/>
                <a:ea typeface="Shadows Into Light"/>
                <a:cs typeface="Shadows Into Light"/>
                <a:sym typeface="Shadows Into Light"/>
              </a:rPr>
              <a:t>Check your understanding:</a:t>
            </a:r>
            <a:endParaRPr sz="40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7850" y="261000"/>
            <a:ext cx="6890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Shadows Into Light"/>
              <a:buNone/>
              <a:defRPr sz="42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/>
          </a:blip>
          <a:srcRect l="34568" t="18555" r="32306" b="16314"/>
          <a:stretch/>
        </p:blipFill>
        <p:spPr>
          <a:xfrm>
            <a:off x="90725" y="0"/>
            <a:ext cx="897128" cy="13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254475"/>
            <a:ext cx="9143999" cy="38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97550" y="23150"/>
            <a:ext cx="1316175" cy="1207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294900" y="14989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ATTRACTIVE FORCES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J. J. Thomson’s Model (1897)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354150" y="1502100"/>
            <a:ext cx="8520600" cy="17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“plum pudding” model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Atom is positively charged with negative electrons “stuck” in it. </a:t>
            </a:r>
            <a:br>
              <a:rPr lang="en"/>
            </a:b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8975" y="3627850"/>
            <a:ext cx="1055450" cy="10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6564200" y="3627850"/>
            <a:ext cx="10554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 charged “pudding” 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124" name="Google Shape;124;p17"/>
          <p:cNvCxnSpPr/>
          <p:nvPr/>
        </p:nvCxnSpPr>
        <p:spPr>
          <a:xfrm>
            <a:off x="7421650" y="4025325"/>
            <a:ext cx="431700" cy="35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" name="Google Shape;125;p17"/>
          <p:cNvSpPr txBox="1"/>
          <p:nvPr/>
        </p:nvSpPr>
        <p:spPr>
          <a:xfrm>
            <a:off x="6042025" y="4255550"/>
            <a:ext cx="14856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 charged electrons “plums”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126" name="Google Shape;126;p17"/>
          <p:cNvCxnSpPr/>
          <p:nvPr/>
        </p:nvCxnSpPr>
        <p:spPr>
          <a:xfrm rot="10800000" flipH="1">
            <a:off x="7457025" y="4442925"/>
            <a:ext cx="548700" cy="176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125" y="3564175"/>
            <a:ext cx="1055450" cy="10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1028350" y="3564175"/>
            <a:ext cx="10554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 charged “muffin” 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129" name="Google Shape;129;p17"/>
          <p:cNvCxnSpPr/>
          <p:nvPr/>
        </p:nvCxnSpPr>
        <p:spPr>
          <a:xfrm>
            <a:off x="1885800" y="3961650"/>
            <a:ext cx="431700" cy="35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0" name="Google Shape;130;p17"/>
          <p:cNvSpPr txBox="1"/>
          <p:nvPr/>
        </p:nvSpPr>
        <p:spPr>
          <a:xfrm>
            <a:off x="261775" y="4191875"/>
            <a:ext cx="17301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 charged electrons “chocolate chips”</a:t>
            </a: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cxnSp>
        <p:nvCxnSpPr>
          <p:cNvPr id="131" name="Google Shape;131;p17"/>
          <p:cNvCxnSpPr/>
          <p:nvPr/>
        </p:nvCxnSpPr>
        <p:spPr>
          <a:xfrm rot="10800000" flipH="1">
            <a:off x="1921175" y="4379250"/>
            <a:ext cx="548700" cy="176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 dirty="0">
                <a:solidFill>
                  <a:schemeClr val="lt1"/>
                </a:solidFill>
              </a:rPr>
              <a:t>Differentiate between Dalton’s and Thomson’s model of the atom</a:t>
            </a:r>
            <a:endParaRPr dirty="0">
              <a:solidFill>
                <a:schemeClr val="lt1"/>
              </a:solidFill>
            </a:endParaRPr>
          </a:p>
          <a:p>
            <a:pPr marL="57150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br>
              <a:rPr lang="en" dirty="0">
                <a:solidFill>
                  <a:schemeClr val="lt1"/>
                </a:solidFill>
              </a:rPr>
            </a:b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ctrTitle"/>
          </p:nvPr>
        </p:nvSpPr>
        <p:spPr>
          <a:xfrm>
            <a:off x="294900" y="14989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Ionic Compounds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4196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 dirty="0">
                <a:solidFill>
                  <a:schemeClr val="lt1"/>
                </a:solidFill>
              </a:rPr>
              <a:t>Determine which atoms form cations and which atoms form anions</a:t>
            </a:r>
            <a:endParaRPr dirty="0">
              <a:solidFill>
                <a:schemeClr val="lt1"/>
              </a:solidFill>
            </a:endParaRPr>
          </a:p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 dirty="0">
                <a:solidFill>
                  <a:schemeClr val="lt1"/>
                </a:solidFill>
              </a:rPr>
              <a:t>Determine the charge of representative elements on the periodic table</a:t>
            </a:r>
            <a:endParaRPr dirty="0">
              <a:solidFill>
                <a:schemeClr val="lt1"/>
              </a:solidFill>
            </a:endParaRPr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✓"/>
            </a:pPr>
            <a:r>
              <a:rPr lang="en" dirty="0">
                <a:solidFill>
                  <a:schemeClr val="lt1"/>
                </a:solidFill>
              </a:rPr>
              <a:t>Construct chemical formulas for binary compounds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ionic compounds are dissolved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The </a:t>
            </a:r>
            <a:r>
              <a:rPr lang="en" b="1" u="sng" dirty="0">
                <a:solidFill>
                  <a:srgbClr val="FF0000"/>
                </a:solidFill>
              </a:rPr>
              <a:t>metal</a:t>
            </a:r>
            <a:r>
              <a:rPr lang="en" dirty="0"/>
              <a:t> particles tend to form </a:t>
            </a:r>
            <a:r>
              <a:rPr lang="en" b="1" u="sng" dirty="0">
                <a:solidFill>
                  <a:srgbClr val="FF0000"/>
                </a:solidFill>
              </a:rPr>
              <a:t>positively</a:t>
            </a:r>
            <a:r>
              <a:rPr lang="en" dirty="0"/>
              <a:t> charged ions </a:t>
            </a:r>
            <a:r>
              <a:rPr lang="en" b="1" u="sng" dirty="0"/>
              <a:t>(ca</a:t>
            </a:r>
            <a:r>
              <a:rPr lang="en" b="1" u="sng" dirty="0">
                <a:solidFill>
                  <a:srgbClr val="FF0000"/>
                </a:solidFill>
              </a:rPr>
              <a:t>t</a:t>
            </a:r>
            <a:r>
              <a:rPr lang="en" b="1" u="sng" dirty="0"/>
              <a:t>ions)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The </a:t>
            </a:r>
            <a:r>
              <a:rPr lang="en" b="1" u="sng" dirty="0">
                <a:solidFill>
                  <a:srgbClr val="00FFFF"/>
                </a:solidFill>
              </a:rPr>
              <a:t>non-metal</a:t>
            </a:r>
            <a:r>
              <a:rPr lang="en" dirty="0"/>
              <a:t> particles tend to form </a:t>
            </a:r>
            <a:r>
              <a:rPr lang="en" b="1" u="sng" dirty="0">
                <a:solidFill>
                  <a:srgbClr val="00FFFF"/>
                </a:solidFill>
              </a:rPr>
              <a:t>negatively</a:t>
            </a:r>
            <a:r>
              <a:rPr lang="en" dirty="0"/>
              <a:t> charged ions </a:t>
            </a:r>
            <a:r>
              <a:rPr lang="en" b="1" u="sng" dirty="0"/>
              <a:t>(</a:t>
            </a:r>
            <a:r>
              <a:rPr lang="en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an</a:t>
            </a:r>
            <a:r>
              <a:rPr lang="en" b="1" u="sng" dirty="0"/>
              <a:t>ions)</a:t>
            </a:r>
            <a:endParaRPr b="1" u="sng" dirty="0"/>
          </a:p>
        </p:txBody>
      </p:sp>
      <p:sp>
        <p:nvSpPr>
          <p:cNvPr id="160" name="Google Shape;160;p22"/>
          <p:cNvSpPr/>
          <p:nvPr/>
        </p:nvSpPr>
        <p:spPr>
          <a:xfrm>
            <a:off x="4966625" y="3748500"/>
            <a:ext cx="502200" cy="4287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5468825" y="3748500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5027875" y="37608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+1</a:t>
            </a:r>
            <a:endParaRPr sz="1700" b="1"/>
          </a:p>
        </p:txBody>
      </p:sp>
      <p:sp>
        <p:nvSpPr>
          <p:cNvPr id="163" name="Google Shape;163;p22"/>
          <p:cNvSpPr txBox="1"/>
          <p:nvPr/>
        </p:nvSpPr>
        <p:spPr>
          <a:xfrm>
            <a:off x="5468825" y="37608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  <p:sp>
        <p:nvSpPr>
          <p:cNvPr id="164" name="Google Shape;164;p22"/>
          <p:cNvSpPr txBox="1"/>
          <p:nvPr/>
        </p:nvSpPr>
        <p:spPr>
          <a:xfrm>
            <a:off x="5098625" y="4164900"/>
            <a:ext cx="14646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NaCl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Electrolytes</a:t>
            </a: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375" y="1488700"/>
            <a:ext cx="5311300" cy="3284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31902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These charged particles allow for the conduction of electricity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Ionic Compounds</a:t>
            </a:r>
            <a:endParaRPr dirty="0"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2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Ratio of atoms in ionic compounds based upon the charge of each ion they form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Examples:  NaCl				CaCl</a:t>
            </a:r>
            <a:r>
              <a:rPr lang="en" baseline="-25000" dirty="0"/>
              <a:t>2</a:t>
            </a:r>
            <a:endParaRPr baseline="-25000" dirty="0"/>
          </a:p>
        </p:txBody>
      </p:sp>
      <p:sp>
        <p:nvSpPr>
          <p:cNvPr id="184" name="Google Shape;184;p25"/>
          <p:cNvSpPr/>
          <p:nvPr/>
        </p:nvSpPr>
        <p:spPr>
          <a:xfrm>
            <a:off x="1952700" y="3536250"/>
            <a:ext cx="502200" cy="4287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2454900" y="3536250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2013950" y="354855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/>
              <a:t>+1</a:t>
            </a:r>
            <a:endParaRPr sz="1700" b="1" dirty="0"/>
          </a:p>
        </p:txBody>
      </p:sp>
      <p:sp>
        <p:nvSpPr>
          <p:cNvPr id="187" name="Google Shape;187;p25"/>
          <p:cNvSpPr txBox="1"/>
          <p:nvPr/>
        </p:nvSpPr>
        <p:spPr>
          <a:xfrm>
            <a:off x="2454900" y="354855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  <p:sp>
        <p:nvSpPr>
          <p:cNvPr id="188" name="Google Shape;188;p25"/>
          <p:cNvSpPr/>
          <p:nvPr/>
        </p:nvSpPr>
        <p:spPr>
          <a:xfrm>
            <a:off x="5607575" y="3548550"/>
            <a:ext cx="502200" cy="428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6109775" y="3548550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5607575" y="356085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+2</a:t>
            </a:r>
            <a:endParaRPr sz="1700" b="1"/>
          </a:p>
        </p:txBody>
      </p:sp>
      <p:sp>
        <p:nvSpPr>
          <p:cNvPr id="191" name="Google Shape;191;p25"/>
          <p:cNvSpPr txBox="1"/>
          <p:nvPr/>
        </p:nvSpPr>
        <p:spPr>
          <a:xfrm>
            <a:off x="6109775" y="356085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  <p:sp>
        <p:nvSpPr>
          <p:cNvPr id="192" name="Google Shape;192;p25"/>
          <p:cNvSpPr/>
          <p:nvPr/>
        </p:nvSpPr>
        <p:spPr>
          <a:xfrm>
            <a:off x="5105375" y="3548550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5105375" y="356085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Group 1 metals </a:t>
            </a:r>
            <a:endParaRPr dirty="0"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311700" y="1477625"/>
            <a:ext cx="8520600" cy="10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 +1 Cations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Example: </a:t>
            </a:r>
            <a:r>
              <a:rPr lang="en">
                <a:solidFill>
                  <a:srgbClr val="FF0000"/>
                </a:solidFill>
              </a:rPr>
              <a:t>Na</a:t>
            </a:r>
            <a:r>
              <a:rPr lang="en"/>
              <a:t>Cl</a:t>
            </a:r>
            <a:endParaRPr/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9750" y="1262175"/>
            <a:ext cx="974250" cy="38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/>
          <p:nvPr/>
        </p:nvSpPr>
        <p:spPr>
          <a:xfrm>
            <a:off x="1664925" y="2874050"/>
            <a:ext cx="502200" cy="435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6"/>
          <p:cNvSpPr txBox="1"/>
          <p:nvPr/>
        </p:nvSpPr>
        <p:spPr>
          <a:xfrm>
            <a:off x="1726175" y="2886529"/>
            <a:ext cx="5022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+1</a:t>
            </a:r>
            <a:endParaRPr sz="1700" b="1"/>
          </a:p>
        </p:txBody>
      </p:sp>
      <p:sp>
        <p:nvSpPr>
          <p:cNvPr id="203" name="Google Shape;203;p26"/>
          <p:cNvSpPr/>
          <p:nvPr/>
        </p:nvSpPr>
        <p:spPr>
          <a:xfrm>
            <a:off x="2167125" y="2877200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2167125" y="28895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Group 2 metals</a:t>
            </a:r>
            <a:endParaRPr dirty="0"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2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Form +1 Cations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Example: </a:t>
            </a:r>
            <a:r>
              <a:rPr lang="en">
                <a:solidFill>
                  <a:srgbClr val="00FF00"/>
                </a:solidFill>
              </a:rPr>
              <a:t>Ba</a:t>
            </a:r>
            <a:r>
              <a:rPr lang="en">
                <a:solidFill>
                  <a:schemeClr val="lt1"/>
                </a:solidFill>
              </a:rPr>
              <a:t>Cl</a:t>
            </a:r>
            <a:r>
              <a:rPr lang="en" baseline="-25000">
                <a:solidFill>
                  <a:schemeClr val="lt1"/>
                </a:solidFill>
              </a:rPr>
              <a:t>2</a:t>
            </a:r>
            <a:endParaRPr baseline="-25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5300" y="1200150"/>
            <a:ext cx="1028700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/>
          <p:nvPr/>
        </p:nvSpPr>
        <p:spPr>
          <a:xfrm>
            <a:off x="1679075" y="3185350"/>
            <a:ext cx="502200" cy="4350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7"/>
          <p:cNvSpPr txBox="1"/>
          <p:nvPr/>
        </p:nvSpPr>
        <p:spPr>
          <a:xfrm>
            <a:off x="1679075" y="3185354"/>
            <a:ext cx="5022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+2</a:t>
            </a:r>
            <a:endParaRPr sz="1700" b="1"/>
          </a:p>
        </p:txBody>
      </p:sp>
      <p:sp>
        <p:nvSpPr>
          <p:cNvPr id="214" name="Google Shape;214;p27"/>
          <p:cNvSpPr/>
          <p:nvPr/>
        </p:nvSpPr>
        <p:spPr>
          <a:xfrm>
            <a:off x="2181275" y="3188500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7"/>
          <p:cNvSpPr txBox="1"/>
          <p:nvPr/>
        </p:nvSpPr>
        <p:spPr>
          <a:xfrm>
            <a:off x="2181275" y="32008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  <p:sp>
        <p:nvSpPr>
          <p:cNvPr id="216" name="Google Shape;216;p27"/>
          <p:cNvSpPr/>
          <p:nvPr/>
        </p:nvSpPr>
        <p:spPr>
          <a:xfrm>
            <a:off x="1176875" y="3188500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7"/>
          <p:cNvSpPr txBox="1"/>
          <p:nvPr/>
        </p:nvSpPr>
        <p:spPr>
          <a:xfrm>
            <a:off x="1176875" y="32008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Group 13 metals</a:t>
            </a:r>
            <a:endParaRPr dirty="0"/>
          </a:p>
        </p:txBody>
      </p:sp>
      <p:sp>
        <p:nvSpPr>
          <p:cNvPr id="223" name="Google Shape;223;p2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 +3 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Ex. </a:t>
            </a:r>
            <a:r>
              <a:rPr lang="en">
                <a:solidFill>
                  <a:srgbClr val="FF9900"/>
                </a:solidFill>
              </a:rPr>
              <a:t>Al</a:t>
            </a:r>
            <a:r>
              <a:rPr lang="en"/>
              <a:t>Cl</a:t>
            </a:r>
            <a:r>
              <a:rPr lang="en" baseline="-25000"/>
              <a:t>3</a:t>
            </a:r>
            <a:endParaRPr baseline="-25000"/>
          </a:p>
        </p:txBody>
      </p:sp>
      <p:sp>
        <p:nvSpPr>
          <p:cNvPr id="224" name="Google Shape;224;p28"/>
          <p:cNvSpPr/>
          <p:nvPr/>
        </p:nvSpPr>
        <p:spPr>
          <a:xfrm>
            <a:off x="1490050" y="3217900"/>
            <a:ext cx="502200" cy="4287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1992250" y="3217900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1490050" y="32302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+3</a:t>
            </a:r>
            <a:endParaRPr sz="1700" b="1"/>
          </a:p>
        </p:txBody>
      </p:sp>
      <p:sp>
        <p:nvSpPr>
          <p:cNvPr id="227" name="Google Shape;227;p28"/>
          <p:cNvSpPr txBox="1"/>
          <p:nvPr/>
        </p:nvSpPr>
        <p:spPr>
          <a:xfrm>
            <a:off x="1992250" y="32302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  <p:sp>
        <p:nvSpPr>
          <p:cNvPr id="228" name="Google Shape;228;p28"/>
          <p:cNvSpPr/>
          <p:nvPr/>
        </p:nvSpPr>
        <p:spPr>
          <a:xfrm>
            <a:off x="987850" y="3217900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8"/>
          <p:cNvSpPr txBox="1"/>
          <p:nvPr/>
        </p:nvSpPr>
        <p:spPr>
          <a:xfrm>
            <a:off x="987850" y="32302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  <p:sp>
        <p:nvSpPr>
          <p:cNvPr id="230" name="Google Shape;230;p28"/>
          <p:cNvSpPr/>
          <p:nvPr/>
        </p:nvSpPr>
        <p:spPr>
          <a:xfrm>
            <a:off x="1490050" y="3646600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"/>
          <p:cNvSpPr txBox="1"/>
          <p:nvPr/>
        </p:nvSpPr>
        <p:spPr>
          <a:xfrm>
            <a:off x="1490050" y="36589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0011" y="1495975"/>
            <a:ext cx="1233989" cy="364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ctrTitle"/>
          </p:nvPr>
        </p:nvSpPr>
        <p:spPr>
          <a:xfrm>
            <a:off x="294900" y="14989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JJ Thomson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01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Group 15 nonmetals</a:t>
            </a:r>
            <a:endParaRPr dirty="0"/>
          </a:p>
        </p:txBody>
      </p:sp>
      <p:sp>
        <p:nvSpPr>
          <p:cNvPr id="238" name="Google Shape;238;p2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 -3 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Example: Na</a:t>
            </a:r>
            <a:r>
              <a:rPr lang="en" b="1">
                <a:solidFill>
                  <a:srgbClr val="9900FF"/>
                </a:solidFill>
              </a:rPr>
              <a:t>P</a:t>
            </a:r>
            <a:endParaRPr b="1">
              <a:solidFill>
                <a:srgbClr val="9900FF"/>
              </a:solidFill>
            </a:endParaRPr>
          </a:p>
        </p:txBody>
      </p:sp>
      <p:pic>
        <p:nvPicPr>
          <p:cNvPr id="239" name="Google Shape;2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205" y="1495975"/>
            <a:ext cx="1200794" cy="36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/>
          <p:nvPr/>
        </p:nvSpPr>
        <p:spPr>
          <a:xfrm>
            <a:off x="1122150" y="3265100"/>
            <a:ext cx="502200" cy="4287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9"/>
          <p:cNvSpPr/>
          <p:nvPr/>
        </p:nvSpPr>
        <p:spPr>
          <a:xfrm>
            <a:off x="1624350" y="3265100"/>
            <a:ext cx="502200" cy="428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9"/>
          <p:cNvSpPr txBox="1"/>
          <p:nvPr/>
        </p:nvSpPr>
        <p:spPr>
          <a:xfrm>
            <a:off x="1157525" y="32774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-3</a:t>
            </a:r>
            <a:endParaRPr sz="1700" b="1"/>
          </a:p>
        </p:txBody>
      </p:sp>
      <p:sp>
        <p:nvSpPr>
          <p:cNvPr id="243" name="Google Shape;243;p29"/>
          <p:cNvSpPr txBox="1"/>
          <p:nvPr/>
        </p:nvSpPr>
        <p:spPr>
          <a:xfrm>
            <a:off x="1624350" y="32774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+1</a:t>
            </a:r>
            <a:endParaRPr sz="1700" b="1"/>
          </a:p>
        </p:txBody>
      </p:sp>
      <p:sp>
        <p:nvSpPr>
          <p:cNvPr id="244" name="Google Shape;244;p29"/>
          <p:cNvSpPr/>
          <p:nvPr/>
        </p:nvSpPr>
        <p:spPr>
          <a:xfrm>
            <a:off x="619950" y="3265100"/>
            <a:ext cx="502200" cy="428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9"/>
          <p:cNvSpPr txBox="1"/>
          <p:nvPr/>
        </p:nvSpPr>
        <p:spPr>
          <a:xfrm>
            <a:off x="619950" y="32774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+1</a:t>
            </a:r>
            <a:endParaRPr sz="1700" b="1"/>
          </a:p>
        </p:txBody>
      </p:sp>
      <p:sp>
        <p:nvSpPr>
          <p:cNvPr id="246" name="Google Shape;246;p29"/>
          <p:cNvSpPr/>
          <p:nvPr/>
        </p:nvSpPr>
        <p:spPr>
          <a:xfrm>
            <a:off x="1122150" y="3693800"/>
            <a:ext cx="502200" cy="428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9"/>
          <p:cNvSpPr txBox="1"/>
          <p:nvPr/>
        </p:nvSpPr>
        <p:spPr>
          <a:xfrm>
            <a:off x="1122150" y="37061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+1</a:t>
            </a:r>
            <a:endParaRPr sz="17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Group 16 nonmetals</a:t>
            </a:r>
            <a:endParaRPr dirty="0"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 -2 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Example: Na</a:t>
            </a:r>
            <a:r>
              <a:rPr lang="en">
                <a:solidFill>
                  <a:srgbClr val="4A86E8"/>
                </a:solidFill>
              </a:rPr>
              <a:t>O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254" name="Google Shape;254;p30"/>
          <p:cNvSpPr/>
          <p:nvPr/>
        </p:nvSpPr>
        <p:spPr>
          <a:xfrm>
            <a:off x="1891475" y="2881150"/>
            <a:ext cx="502200" cy="4350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0"/>
          <p:cNvSpPr txBox="1"/>
          <p:nvPr/>
        </p:nvSpPr>
        <p:spPr>
          <a:xfrm>
            <a:off x="1952725" y="2893579"/>
            <a:ext cx="5022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-2</a:t>
            </a:r>
            <a:endParaRPr sz="1700" b="1"/>
          </a:p>
        </p:txBody>
      </p:sp>
      <p:pic>
        <p:nvPicPr>
          <p:cNvPr id="256" name="Google Shape;2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148" y="1495975"/>
            <a:ext cx="1218851" cy="36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/>
          <p:nvPr/>
        </p:nvSpPr>
        <p:spPr>
          <a:xfrm>
            <a:off x="1389275" y="2881125"/>
            <a:ext cx="502200" cy="435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0"/>
          <p:cNvSpPr txBox="1"/>
          <p:nvPr/>
        </p:nvSpPr>
        <p:spPr>
          <a:xfrm>
            <a:off x="1450525" y="2893604"/>
            <a:ext cx="5022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+1</a:t>
            </a:r>
            <a:endParaRPr sz="17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Group 17 nonmetals </a:t>
            </a:r>
            <a:endParaRPr dirty="0"/>
          </a:p>
        </p:txBody>
      </p:sp>
      <p:sp>
        <p:nvSpPr>
          <p:cNvPr id="264" name="Google Shape;264;p3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 -1 ions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Example: Na</a:t>
            </a:r>
            <a:r>
              <a:rPr lang="en">
                <a:solidFill>
                  <a:srgbClr val="00FFFF"/>
                </a:solidFill>
              </a:rPr>
              <a:t>Cl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265" name="Google Shape;2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115" y="1495975"/>
            <a:ext cx="912881" cy="363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/>
          <p:nvPr/>
        </p:nvSpPr>
        <p:spPr>
          <a:xfrm>
            <a:off x="1495125" y="3097475"/>
            <a:ext cx="502200" cy="435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1"/>
          <p:cNvSpPr txBox="1"/>
          <p:nvPr/>
        </p:nvSpPr>
        <p:spPr>
          <a:xfrm>
            <a:off x="1556375" y="3109954"/>
            <a:ext cx="5022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+1</a:t>
            </a:r>
            <a:endParaRPr sz="1700" b="1"/>
          </a:p>
        </p:txBody>
      </p:sp>
      <p:sp>
        <p:nvSpPr>
          <p:cNvPr id="268" name="Google Shape;268;p31"/>
          <p:cNvSpPr/>
          <p:nvPr/>
        </p:nvSpPr>
        <p:spPr>
          <a:xfrm>
            <a:off x="1997325" y="3100625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1"/>
          <p:cNvSpPr txBox="1"/>
          <p:nvPr/>
        </p:nvSpPr>
        <p:spPr>
          <a:xfrm>
            <a:off x="1997325" y="3112925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18 non-metals</a:t>
            </a:r>
            <a:endParaRPr/>
          </a:p>
        </p:txBody>
      </p:sp>
      <p:sp>
        <p:nvSpPr>
          <p:cNvPr id="275" name="Google Shape;275;p3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Don’t form 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Unreactive (inert) so they don’t form compounds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Ex. </a:t>
            </a:r>
            <a:r>
              <a:rPr lang="en">
                <a:solidFill>
                  <a:srgbClr val="EA9999"/>
                </a:solidFill>
              </a:rPr>
              <a:t>Ne</a:t>
            </a:r>
            <a:r>
              <a:rPr lang="en" baseline="-25000"/>
              <a:t>(g)</a:t>
            </a:r>
            <a:endParaRPr baseline="-25000"/>
          </a:p>
        </p:txBody>
      </p:sp>
      <p:pic>
        <p:nvPicPr>
          <p:cNvPr id="276" name="Google Shape;2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3392" y="1495975"/>
            <a:ext cx="730604" cy="36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2"/>
          <p:cNvSpPr/>
          <p:nvPr/>
        </p:nvSpPr>
        <p:spPr>
          <a:xfrm>
            <a:off x="1438400" y="3390700"/>
            <a:ext cx="502200" cy="4287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2"/>
          <p:cNvSpPr txBox="1"/>
          <p:nvPr/>
        </p:nvSpPr>
        <p:spPr>
          <a:xfrm>
            <a:off x="1516225" y="339070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Sum of charges (oxidation numbers) in a compound equal zero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Don’t write 1’s for subscripts</a:t>
            </a:r>
            <a:br>
              <a:rPr lang="en"/>
            </a:br>
            <a:r>
              <a:rPr lang="en"/>
              <a:t>			     Example:    Na</a:t>
            </a:r>
            <a:r>
              <a:rPr lang="en" baseline="30000"/>
              <a:t>+1</a:t>
            </a:r>
            <a:r>
              <a:rPr lang="en"/>
              <a:t>Cl</a:t>
            </a:r>
            <a:r>
              <a:rPr lang="en" baseline="30000"/>
              <a:t>-1</a:t>
            </a:r>
            <a:r>
              <a:rPr lang="en"/>
              <a:t>   </a:t>
            </a:r>
            <a:endParaRPr/>
          </a:p>
        </p:txBody>
      </p:sp>
      <p:sp>
        <p:nvSpPr>
          <p:cNvPr id="290" name="Google Shape;290;p3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Chemical Formulas</a:t>
            </a:r>
            <a:endParaRPr/>
          </a:p>
        </p:txBody>
      </p:sp>
      <p:sp>
        <p:nvSpPr>
          <p:cNvPr id="291" name="Google Shape;291;p34"/>
          <p:cNvSpPr txBox="1"/>
          <p:nvPr/>
        </p:nvSpPr>
        <p:spPr>
          <a:xfrm>
            <a:off x="5088000" y="3496050"/>
            <a:ext cx="3048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(+1) + (-1) = 0</a:t>
            </a:r>
            <a:b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  <p:sp>
        <p:nvSpPr>
          <p:cNvPr id="292" name="Google Shape;292;p34"/>
          <p:cNvSpPr txBox="1"/>
          <p:nvPr/>
        </p:nvSpPr>
        <p:spPr>
          <a:xfrm>
            <a:off x="5543425" y="4201675"/>
            <a:ext cx="1018200" cy="578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NaCl</a:t>
            </a:r>
            <a:b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1: </a:t>
            </a:r>
            <a:endParaRPr dirty="0"/>
          </a:p>
        </p:txBody>
      </p:sp>
      <p:sp>
        <p:nvSpPr>
          <p:cNvPr id="298" name="Google Shape;298;p3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Write the chemical formula for a compound containing </a:t>
            </a:r>
            <a:r>
              <a:rPr lang="en">
                <a:solidFill>
                  <a:srgbClr val="00FF00"/>
                </a:solidFill>
              </a:rPr>
              <a:t>calcium</a:t>
            </a:r>
            <a:r>
              <a:rPr lang="en">
                <a:solidFill>
                  <a:schemeClr val="lt1"/>
                </a:solidFill>
              </a:rPr>
              <a:t> and </a:t>
            </a:r>
            <a:r>
              <a:rPr lang="en">
                <a:solidFill>
                  <a:srgbClr val="00FFFF"/>
                </a:solidFill>
              </a:rPr>
              <a:t>Fluorine</a:t>
            </a:r>
            <a:r>
              <a:rPr lang="en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</a:t>
            </a:r>
            <a:endParaRPr baseline="30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9" name="Google Shape;2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200" y="3640850"/>
            <a:ext cx="1055450" cy="106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125" y="3652550"/>
            <a:ext cx="1055450" cy="10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5"/>
          <p:cNvSpPr txBox="1"/>
          <p:nvPr/>
        </p:nvSpPr>
        <p:spPr>
          <a:xfrm>
            <a:off x="1162100" y="3744000"/>
            <a:ext cx="3048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1(+2) +  (-1) = 0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 sz="3000"/>
          </a:p>
        </p:txBody>
      </p:sp>
      <p:sp>
        <p:nvSpPr>
          <p:cNvPr id="302" name="Google Shape;302;p35"/>
          <p:cNvSpPr txBox="1"/>
          <p:nvPr/>
        </p:nvSpPr>
        <p:spPr>
          <a:xfrm>
            <a:off x="4359825" y="3474100"/>
            <a:ext cx="947700" cy="756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CaF</a:t>
            </a:r>
            <a:r>
              <a:rPr lang="en" sz="3600" baseline="-25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endParaRPr sz="3600" baseline="-25000"/>
          </a:p>
        </p:txBody>
      </p:sp>
      <p:sp>
        <p:nvSpPr>
          <p:cNvPr id="303" name="Google Shape;303;p35"/>
          <p:cNvSpPr txBox="1"/>
          <p:nvPr/>
        </p:nvSpPr>
        <p:spPr>
          <a:xfrm>
            <a:off x="2666125" y="3277050"/>
            <a:ext cx="5532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</a:t>
            </a:r>
            <a:r>
              <a:rPr lang="en" sz="3600" baseline="30000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-1</a:t>
            </a:r>
            <a:b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 sz="3600"/>
          </a:p>
        </p:txBody>
      </p:sp>
      <p:sp>
        <p:nvSpPr>
          <p:cNvPr id="304" name="Google Shape;304;p35"/>
          <p:cNvSpPr/>
          <p:nvPr/>
        </p:nvSpPr>
        <p:spPr>
          <a:xfrm>
            <a:off x="7230625" y="3541325"/>
            <a:ext cx="444000" cy="454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5"/>
          <p:cNvSpPr/>
          <p:nvPr/>
        </p:nvSpPr>
        <p:spPr>
          <a:xfrm>
            <a:off x="8461275" y="3548475"/>
            <a:ext cx="444000" cy="454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 txBox="1"/>
          <p:nvPr/>
        </p:nvSpPr>
        <p:spPr>
          <a:xfrm>
            <a:off x="461700" y="3277050"/>
            <a:ext cx="24999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F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Ca</a:t>
            </a:r>
            <a:r>
              <a:rPr lang="en" sz="3600" baseline="30000">
                <a:solidFill>
                  <a:srgbClr val="00FF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+2</a:t>
            </a:r>
            <a:r>
              <a:rPr lang="en" sz="3600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3600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</a:t>
            </a:r>
            <a:r>
              <a:rPr lang="en" sz="3600" baseline="30000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-1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307" name="Google Shape;307;p35"/>
          <p:cNvSpPr txBox="1"/>
          <p:nvPr/>
        </p:nvSpPr>
        <p:spPr>
          <a:xfrm>
            <a:off x="2171500" y="3744000"/>
            <a:ext cx="4440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endParaRPr/>
          </a:p>
        </p:txBody>
      </p:sp>
      <p:sp>
        <p:nvSpPr>
          <p:cNvPr id="308" name="Google Shape;308;p35"/>
          <p:cNvSpPr/>
          <p:nvPr/>
        </p:nvSpPr>
        <p:spPr>
          <a:xfrm>
            <a:off x="1423900" y="2892363"/>
            <a:ext cx="502200" cy="428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5"/>
          <p:cNvSpPr/>
          <p:nvPr/>
        </p:nvSpPr>
        <p:spPr>
          <a:xfrm>
            <a:off x="2692450" y="2892363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5"/>
          <p:cNvSpPr txBox="1"/>
          <p:nvPr/>
        </p:nvSpPr>
        <p:spPr>
          <a:xfrm>
            <a:off x="1423900" y="2904663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+2</a:t>
            </a:r>
            <a:endParaRPr sz="1700" b="1"/>
          </a:p>
        </p:txBody>
      </p:sp>
      <p:sp>
        <p:nvSpPr>
          <p:cNvPr id="311" name="Google Shape;311;p35"/>
          <p:cNvSpPr txBox="1"/>
          <p:nvPr/>
        </p:nvSpPr>
        <p:spPr>
          <a:xfrm>
            <a:off x="2762950" y="2904663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  <p:sp>
        <p:nvSpPr>
          <p:cNvPr id="312" name="Google Shape;312;p35"/>
          <p:cNvSpPr/>
          <p:nvPr/>
        </p:nvSpPr>
        <p:spPr>
          <a:xfrm>
            <a:off x="2093425" y="2892363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5"/>
          <p:cNvSpPr txBox="1"/>
          <p:nvPr/>
        </p:nvSpPr>
        <p:spPr>
          <a:xfrm>
            <a:off x="2128675" y="2904663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  <p:sp>
        <p:nvSpPr>
          <p:cNvPr id="314" name="Google Shape;314;p35"/>
          <p:cNvSpPr/>
          <p:nvPr/>
        </p:nvSpPr>
        <p:spPr>
          <a:xfrm>
            <a:off x="4604200" y="2848350"/>
            <a:ext cx="502200" cy="428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5"/>
          <p:cNvSpPr/>
          <p:nvPr/>
        </p:nvSpPr>
        <p:spPr>
          <a:xfrm>
            <a:off x="5106400" y="2848350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5"/>
          <p:cNvSpPr txBox="1"/>
          <p:nvPr/>
        </p:nvSpPr>
        <p:spPr>
          <a:xfrm>
            <a:off x="4604200" y="286065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+2</a:t>
            </a:r>
            <a:endParaRPr sz="1700" b="1"/>
          </a:p>
        </p:txBody>
      </p:sp>
      <p:sp>
        <p:nvSpPr>
          <p:cNvPr id="317" name="Google Shape;317;p35"/>
          <p:cNvSpPr txBox="1"/>
          <p:nvPr/>
        </p:nvSpPr>
        <p:spPr>
          <a:xfrm>
            <a:off x="5106400" y="286065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  <p:sp>
        <p:nvSpPr>
          <p:cNvPr id="318" name="Google Shape;318;p35"/>
          <p:cNvSpPr/>
          <p:nvPr/>
        </p:nvSpPr>
        <p:spPr>
          <a:xfrm>
            <a:off x="4102000" y="2848350"/>
            <a:ext cx="502200" cy="4287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5"/>
          <p:cNvSpPr txBox="1"/>
          <p:nvPr/>
        </p:nvSpPr>
        <p:spPr>
          <a:xfrm>
            <a:off x="4102000" y="286065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-1</a:t>
            </a:r>
            <a:endParaRPr sz="17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2: </a:t>
            </a:r>
            <a:endParaRPr dirty="0"/>
          </a:p>
        </p:txBody>
      </p:sp>
      <p:sp>
        <p:nvSpPr>
          <p:cNvPr id="325" name="Google Shape;325;p3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Write the chemical formula for a compound containing </a:t>
            </a:r>
            <a:r>
              <a:rPr lang="en">
                <a:solidFill>
                  <a:srgbClr val="FF0000"/>
                </a:solidFill>
              </a:rPr>
              <a:t>Lithium</a:t>
            </a:r>
            <a:r>
              <a:rPr lang="en">
                <a:solidFill>
                  <a:schemeClr val="lt1"/>
                </a:solidFill>
              </a:rPr>
              <a:t> and </a:t>
            </a:r>
            <a:r>
              <a:rPr lang="en">
                <a:solidFill>
                  <a:srgbClr val="0000FF"/>
                </a:solidFill>
              </a:rPr>
              <a:t>Sulfur</a:t>
            </a:r>
            <a:r>
              <a:rPr lang="en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 </a:t>
            </a:r>
            <a:endParaRPr baseline="30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26" name="Google Shape;326;p36"/>
          <p:cNvSpPr txBox="1"/>
          <p:nvPr/>
        </p:nvSpPr>
        <p:spPr>
          <a:xfrm>
            <a:off x="1075500" y="3818363"/>
            <a:ext cx="31248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(+1) + 1(-2) = 0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 sz="3000"/>
          </a:p>
        </p:txBody>
      </p:sp>
      <p:sp>
        <p:nvSpPr>
          <p:cNvPr id="327" name="Google Shape;327;p36"/>
          <p:cNvSpPr txBox="1"/>
          <p:nvPr/>
        </p:nvSpPr>
        <p:spPr>
          <a:xfrm>
            <a:off x="4387750" y="3548475"/>
            <a:ext cx="947700" cy="756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Li</a:t>
            </a:r>
            <a:r>
              <a:rPr lang="en" sz="3600" baseline="-25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</a:t>
            </a:r>
            <a:endParaRPr sz="3600" baseline="-25000"/>
          </a:p>
        </p:txBody>
      </p:sp>
      <p:sp>
        <p:nvSpPr>
          <p:cNvPr id="328" name="Google Shape;328;p36"/>
          <p:cNvSpPr txBox="1"/>
          <p:nvPr/>
        </p:nvSpPr>
        <p:spPr>
          <a:xfrm>
            <a:off x="987850" y="3274313"/>
            <a:ext cx="8415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Li</a:t>
            </a:r>
            <a:r>
              <a:rPr lang="en" sz="3600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+1</a:t>
            </a:r>
            <a:b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 sz="3600"/>
          </a:p>
        </p:txBody>
      </p:sp>
      <p:pic>
        <p:nvPicPr>
          <p:cNvPr id="329" name="Google Shape;32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9350" y="3767725"/>
            <a:ext cx="9144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3850" y="3777250"/>
            <a:ext cx="885825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6"/>
          <p:cNvSpPr/>
          <p:nvPr/>
        </p:nvSpPr>
        <p:spPr>
          <a:xfrm>
            <a:off x="7449850" y="3548475"/>
            <a:ext cx="444000" cy="454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8450700" y="3548475"/>
            <a:ext cx="444000" cy="454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 txBox="1"/>
          <p:nvPr/>
        </p:nvSpPr>
        <p:spPr>
          <a:xfrm>
            <a:off x="1658600" y="3274313"/>
            <a:ext cx="24534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Li</a:t>
            </a:r>
            <a:r>
              <a:rPr lang="en" sz="3600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+1  </a:t>
            </a: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</a:t>
            </a:r>
            <a:r>
              <a:rPr lang="en" sz="3600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-2</a:t>
            </a:r>
            <a:endParaRPr/>
          </a:p>
        </p:txBody>
      </p:sp>
      <p:sp>
        <p:nvSpPr>
          <p:cNvPr id="334" name="Google Shape;334;p36"/>
          <p:cNvSpPr txBox="1"/>
          <p:nvPr/>
        </p:nvSpPr>
        <p:spPr>
          <a:xfrm>
            <a:off x="996650" y="3784013"/>
            <a:ext cx="3651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35" name="Google Shape;335;p36"/>
          <p:cNvSpPr/>
          <p:nvPr/>
        </p:nvSpPr>
        <p:spPr>
          <a:xfrm>
            <a:off x="2427925" y="2892363"/>
            <a:ext cx="502200" cy="4287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6"/>
          <p:cNvSpPr/>
          <p:nvPr/>
        </p:nvSpPr>
        <p:spPr>
          <a:xfrm>
            <a:off x="1658600" y="2892363"/>
            <a:ext cx="502200" cy="4287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6"/>
          <p:cNvSpPr txBox="1"/>
          <p:nvPr/>
        </p:nvSpPr>
        <p:spPr>
          <a:xfrm>
            <a:off x="2480775" y="2899938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-2</a:t>
            </a:r>
            <a:endParaRPr sz="1700" b="1"/>
          </a:p>
        </p:txBody>
      </p:sp>
      <p:sp>
        <p:nvSpPr>
          <p:cNvPr id="338" name="Google Shape;338;p36"/>
          <p:cNvSpPr txBox="1"/>
          <p:nvPr/>
        </p:nvSpPr>
        <p:spPr>
          <a:xfrm>
            <a:off x="1658600" y="2917113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+1</a:t>
            </a:r>
            <a:endParaRPr sz="1700" b="1"/>
          </a:p>
        </p:txBody>
      </p:sp>
      <p:sp>
        <p:nvSpPr>
          <p:cNvPr id="339" name="Google Shape;339;p36"/>
          <p:cNvSpPr/>
          <p:nvPr/>
        </p:nvSpPr>
        <p:spPr>
          <a:xfrm>
            <a:off x="1075500" y="2887638"/>
            <a:ext cx="502200" cy="4287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6"/>
          <p:cNvSpPr txBox="1"/>
          <p:nvPr/>
        </p:nvSpPr>
        <p:spPr>
          <a:xfrm>
            <a:off x="1075500" y="2899938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+1</a:t>
            </a:r>
            <a:endParaRPr sz="1700" b="1"/>
          </a:p>
        </p:txBody>
      </p:sp>
      <p:sp>
        <p:nvSpPr>
          <p:cNvPr id="341" name="Google Shape;341;p36"/>
          <p:cNvSpPr/>
          <p:nvPr/>
        </p:nvSpPr>
        <p:spPr>
          <a:xfrm>
            <a:off x="4610500" y="2887650"/>
            <a:ext cx="502200" cy="4287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6"/>
          <p:cNvSpPr/>
          <p:nvPr/>
        </p:nvSpPr>
        <p:spPr>
          <a:xfrm>
            <a:off x="5112700" y="2887650"/>
            <a:ext cx="502200" cy="4287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 txBox="1"/>
          <p:nvPr/>
        </p:nvSpPr>
        <p:spPr>
          <a:xfrm>
            <a:off x="4610500" y="289995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-2</a:t>
            </a:r>
            <a:endParaRPr sz="1700" b="1"/>
          </a:p>
        </p:txBody>
      </p:sp>
      <p:sp>
        <p:nvSpPr>
          <p:cNvPr id="344" name="Google Shape;344;p36"/>
          <p:cNvSpPr txBox="1"/>
          <p:nvPr/>
        </p:nvSpPr>
        <p:spPr>
          <a:xfrm>
            <a:off x="5112700" y="289995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+1</a:t>
            </a:r>
            <a:endParaRPr sz="1700" b="1"/>
          </a:p>
        </p:txBody>
      </p:sp>
      <p:sp>
        <p:nvSpPr>
          <p:cNvPr id="345" name="Google Shape;345;p36"/>
          <p:cNvSpPr/>
          <p:nvPr/>
        </p:nvSpPr>
        <p:spPr>
          <a:xfrm>
            <a:off x="4108300" y="2887650"/>
            <a:ext cx="502200" cy="4287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6"/>
          <p:cNvSpPr txBox="1"/>
          <p:nvPr/>
        </p:nvSpPr>
        <p:spPr>
          <a:xfrm>
            <a:off x="4108300" y="2899950"/>
            <a:ext cx="5022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+1</a:t>
            </a:r>
            <a:endParaRPr sz="17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3:</a:t>
            </a:r>
            <a:endParaRPr dirty="0"/>
          </a:p>
        </p:txBody>
      </p:sp>
      <p:sp>
        <p:nvSpPr>
          <p:cNvPr id="352" name="Google Shape;352;p3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9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the chemical formula for a compound containing </a:t>
            </a:r>
            <a:r>
              <a:rPr lang="en">
                <a:solidFill>
                  <a:srgbClr val="4A86E8"/>
                </a:solidFill>
              </a:rPr>
              <a:t>barium</a:t>
            </a:r>
            <a:r>
              <a:rPr lang="en"/>
              <a:t> and </a:t>
            </a:r>
            <a:r>
              <a:rPr lang="en">
                <a:solidFill>
                  <a:srgbClr val="FF00FF"/>
                </a:solidFill>
              </a:rPr>
              <a:t>oxygen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</a:t>
            </a:r>
            <a:endParaRPr baseline="30000"/>
          </a:p>
        </p:txBody>
      </p:sp>
      <p:sp>
        <p:nvSpPr>
          <p:cNvPr id="353" name="Google Shape;353;p37"/>
          <p:cNvSpPr txBox="1"/>
          <p:nvPr/>
        </p:nvSpPr>
        <p:spPr>
          <a:xfrm>
            <a:off x="871525" y="3898300"/>
            <a:ext cx="3048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(+2) + (-2) = 0</a:t>
            </a:r>
            <a:b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endParaRPr sz="3000"/>
          </a:p>
        </p:txBody>
      </p:sp>
      <p:sp>
        <p:nvSpPr>
          <p:cNvPr id="354" name="Google Shape;354;p37"/>
          <p:cNvSpPr txBox="1"/>
          <p:nvPr/>
        </p:nvSpPr>
        <p:spPr>
          <a:xfrm>
            <a:off x="4456750" y="2996775"/>
            <a:ext cx="9477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Ba</a:t>
            </a:r>
            <a:r>
              <a:rPr lang="en" sz="3600" baseline="-25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</a:t>
            </a: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</a:t>
            </a:r>
            <a:r>
              <a:rPr lang="en" sz="3600" baseline="-25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</a:t>
            </a:r>
            <a:endParaRPr sz="3600" baseline="-25000"/>
          </a:p>
        </p:txBody>
      </p:sp>
      <p:pic>
        <p:nvPicPr>
          <p:cNvPr id="355" name="Google Shape;3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7350" y="3654625"/>
            <a:ext cx="1039625" cy="10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9623" y="3654625"/>
            <a:ext cx="1062900" cy="10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7"/>
          <p:cNvSpPr txBox="1"/>
          <p:nvPr/>
        </p:nvSpPr>
        <p:spPr>
          <a:xfrm>
            <a:off x="4508575" y="3846875"/>
            <a:ext cx="947700" cy="523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BaO</a:t>
            </a:r>
            <a:endParaRPr sz="3600" baseline="-25000"/>
          </a:p>
        </p:txBody>
      </p:sp>
      <p:cxnSp>
        <p:nvCxnSpPr>
          <p:cNvPr id="358" name="Google Shape;358;p37"/>
          <p:cNvCxnSpPr/>
          <p:nvPr/>
        </p:nvCxnSpPr>
        <p:spPr>
          <a:xfrm flipH="1">
            <a:off x="4341550" y="3153850"/>
            <a:ext cx="1062900" cy="563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37"/>
          <p:cNvCxnSpPr/>
          <p:nvPr/>
        </p:nvCxnSpPr>
        <p:spPr>
          <a:xfrm>
            <a:off x="4526875" y="3194350"/>
            <a:ext cx="911100" cy="482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0" name="Google Shape;360;p37"/>
          <p:cNvSpPr/>
          <p:nvPr/>
        </p:nvSpPr>
        <p:spPr>
          <a:xfrm>
            <a:off x="7230625" y="3541325"/>
            <a:ext cx="444000" cy="454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"/>
          <p:cNvSpPr/>
          <p:nvPr/>
        </p:nvSpPr>
        <p:spPr>
          <a:xfrm>
            <a:off x="8388300" y="3511675"/>
            <a:ext cx="444000" cy="454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"/>
          <p:cNvSpPr txBox="1"/>
          <p:nvPr/>
        </p:nvSpPr>
        <p:spPr>
          <a:xfrm>
            <a:off x="1289625" y="3348300"/>
            <a:ext cx="21249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Ba</a:t>
            </a:r>
            <a:r>
              <a:rPr lang="en" sz="3600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+2</a:t>
            </a:r>
            <a:r>
              <a:rPr lang="en" sz="36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O</a:t>
            </a:r>
            <a:r>
              <a:rPr lang="en" sz="3600" baseline="30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-2</a:t>
            </a:r>
            <a:endParaRPr sz="3600" baseline="30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>
            <a:off x="1407850" y="2913300"/>
            <a:ext cx="502200" cy="4350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 txBox="1"/>
          <p:nvPr/>
        </p:nvSpPr>
        <p:spPr>
          <a:xfrm>
            <a:off x="1407850" y="2925754"/>
            <a:ext cx="5022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+2</a:t>
            </a:r>
            <a:endParaRPr sz="1700" b="1"/>
          </a:p>
        </p:txBody>
      </p:sp>
      <p:sp>
        <p:nvSpPr>
          <p:cNvPr id="365" name="Google Shape;365;p37"/>
          <p:cNvSpPr/>
          <p:nvPr/>
        </p:nvSpPr>
        <p:spPr>
          <a:xfrm>
            <a:off x="2144425" y="2913300"/>
            <a:ext cx="502200" cy="4350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7"/>
          <p:cNvSpPr txBox="1"/>
          <p:nvPr/>
        </p:nvSpPr>
        <p:spPr>
          <a:xfrm>
            <a:off x="2144425" y="2925754"/>
            <a:ext cx="5022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-2</a:t>
            </a:r>
            <a:endParaRPr sz="1700" b="1"/>
          </a:p>
        </p:txBody>
      </p:sp>
      <p:sp>
        <p:nvSpPr>
          <p:cNvPr id="367" name="Google Shape;367;p37"/>
          <p:cNvSpPr/>
          <p:nvPr/>
        </p:nvSpPr>
        <p:spPr>
          <a:xfrm>
            <a:off x="4480213" y="2651750"/>
            <a:ext cx="502200" cy="4350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 txBox="1"/>
          <p:nvPr/>
        </p:nvSpPr>
        <p:spPr>
          <a:xfrm>
            <a:off x="4480213" y="2664204"/>
            <a:ext cx="5022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+2</a:t>
            </a:r>
            <a:endParaRPr sz="1700" b="1"/>
          </a:p>
        </p:txBody>
      </p:sp>
      <p:sp>
        <p:nvSpPr>
          <p:cNvPr id="369" name="Google Shape;369;p37"/>
          <p:cNvSpPr/>
          <p:nvPr/>
        </p:nvSpPr>
        <p:spPr>
          <a:xfrm>
            <a:off x="4982413" y="2651750"/>
            <a:ext cx="502200" cy="4350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/>
          <p:cNvSpPr txBox="1"/>
          <p:nvPr/>
        </p:nvSpPr>
        <p:spPr>
          <a:xfrm>
            <a:off x="4982413" y="2664204"/>
            <a:ext cx="5022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/>
              <a:t>-2</a:t>
            </a:r>
            <a:endParaRPr sz="17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4196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>
                <a:solidFill>
                  <a:schemeClr val="lt1"/>
                </a:solidFill>
              </a:rPr>
              <a:t>Determine which atoms form cations and which atoms form anions</a:t>
            </a:r>
            <a:endParaRPr>
              <a:solidFill>
                <a:schemeClr val="lt1"/>
              </a:solidFill>
            </a:endParaRPr>
          </a:p>
          <a:p>
            <a:pPr marL="571500" lvl="0" indent="-4572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Font typeface="Shadows Into Light"/>
              <a:buChar char="✓"/>
            </a:pPr>
            <a:r>
              <a:rPr lang="en">
                <a:solidFill>
                  <a:schemeClr val="lt1"/>
                </a:solidFill>
              </a:rPr>
              <a:t>Determine the charge of representative elements on the periodic table</a:t>
            </a:r>
            <a:endParaRPr>
              <a:solidFill>
                <a:schemeClr val="lt1"/>
              </a:solidFill>
            </a:endParaRPr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✓"/>
            </a:pPr>
            <a:r>
              <a:rPr lang="en">
                <a:solidFill>
                  <a:schemeClr val="lt1"/>
                </a:solidFill>
              </a:rPr>
              <a:t>Can you construct chemical formulas for binary compounds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"/>
          <p:cNvSpPr txBox="1">
            <a:spLocks noGrp="1"/>
          </p:cNvSpPr>
          <p:nvPr>
            <p:ph type="ctrTitle"/>
          </p:nvPr>
        </p:nvSpPr>
        <p:spPr>
          <a:xfrm>
            <a:off x="294900" y="14989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Oxidation numbers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</a:t>
            </a: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 dirty="0">
                <a:solidFill>
                  <a:schemeClr val="lt1"/>
                </a:solidFill>
              </a:rPr>
              <a:t>Differentiate between Dalton’s and Thomson’s model of the atom</a:t>
            </a:r>
            <a:br>
              <a:rPr lang="en" dirty="0">
                <a:solidFill>
                  <a:schemeClr val="lt1"/>
                </a:solidFill>
              </a:rPr>
            </a:br>
            <a:br>
              <a:rPr lang="en" dirty="0"/>
            </a:b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1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✓"/>
            </a:pPr>
            <a:r>
              <a:rPr lang="en"/>
              <a:t>Determine the oxidation number of atoms in a chemical reaction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sp>
        <p:nvSpPr>
          <p:cNvPr id="392" name="Google Shape;392;p4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Objective: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Redox Reactions</a:t>
            </a:r>
            <a:endParaRPr/>
          </a:p>
        </p:txBody>
      </p:sp>
      <p:sp>
        <p:nvSpPr>
          <p:cNvPr id="398" name="Google Shape;398;p4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redox reactions, electrons are transferred from one species to another.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can cause a multitude of outcomes.</a:t>
            </a:r>
            <a:endParaRPr/>
          </a:p>
        </p:txBody>
      </p:sp>
      <p:pic>
        <p:nvPicPr>
          <p:cNvPr id="399" name="Google Shape;399;p42" descr="Related image"/>
          <p:cNvPicPr preferRelativeResize="0"/>
          <p:nvPr/>
        </p:nvPicPr>
        <p:blipFill rotWithShape="1">
          <a:blip r:embed="rId3">
            <a:alphaModFix/>
          </a:blip>
          <a:srcRect l="22209"/>
          <a:stretch/>
        </p:blipFill>
        <p:spPr>
          <a:xfrm>
            <a:off x="1119325" y="3079825"/>
            <a:ext cx="1765125" cy="17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2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0738" y="2521128"/>
            <a:ext cx="1541175" cy="20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2" descr="Image result for apple oxidation"/>
          <p:cNvPicPr preferRelativeResize="0"/>
          <p:nvPr/>
        </p:nvPicPr>
        <p:blipFill rotWithShape="1">
          <a:blip r:embed="rId5">
            <a:alphaModFix/>
          </a:blip>
          <a:srcRect l="14135" r="11232"/>
          <a:stretch/>
        </p:blipFill>
        <p:spPr>
          <a:xfrm>
            <a:off x="3378849" y="3279588"/>
            <a:ext cx="1665751" cy="14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2" descr="Image result for battery no backgroun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0588" y="2753040"/>
            <a:ext cx="2223900" cy="22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Oxidation States</a:t>
            </a:r>
            <a:endParaRPr/>
          </a:p>
        </p:txBody>
      </p:sp>
      <p:sp>
        <p:nvSpPr>
          <p:cNvPr id="408" name="Google Shape;408;p4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4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To follow the flow of electrons, we assign oxidation numbers.</a:t>
            </a:r>
            <a:endParaRPr dirty="0"/>
          </a:p>
        </p:txBody>
      </p:sp>
      <p:pic>
        <p:nvPicPr>
          <p:cNvPr id="409" name="Google Shape;4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894" y="2559042"/>
            <a:ext cx="5221082" cy="17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3"/>
          <p:cNvSpPr/>
          <p:nvPr/>
        </p:nvSpPr>
        <p:spPr>
          <a:xfrm>
            <a:off x="5052371" y="2718291"/>
            <a:ext cx="1868100" cy="3327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3"/>
          <p:cNvSpPr/>
          <p:nvPr/>
        </p:nvSpPr>
        <p:spPr>
          <a:xfrm>
            <a:off x="4672871" y="2653667"/>
            <a:ext cx="379500" cy="801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4"/>
          <p:cNvSpPr txBox="1">
            <a:spLocks noGrp="1"/>
          </p:cNvSpPr>
          <p:nvPr>
            <p:ph type="title"/>
          </p:nvPr>
        </p:nvSpPr>
        <p:spPr>
          <a:xfrm>
            <a:off x="1127775" y="212625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Oxidation Numbers</a:t>
            </a:r>
            <a:endParaRPr/>
          </a:p>
        </p:txBody>
      </p:sp>
      <p:sp>
        <p:nvSpPr>
          <p:cNvPr id="417" name="Google Shape;417;p44"/>
          <p:cNvSpPr txBox="1">
            <a:spLocks noGrp="1"/>
          </p:cNvSpPr>
          <p:nvPr>
            <p:ph type="body" idx="1"/>
          </p:nvPr>
        </p:nvSpPr>
        <p:spPr>
          <a:xfrm>
            <a:off x="152475" y="1495975"/>
            <a:ext cx="87990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An uncombined element </a:t>
            </a:r>
            <a:r>
              <a:rPr lang="en">
                <a:solidFill>
                  <a:schemeClr val="lt1"/>
                </a:solidFill>
              </a:rPr>
              <a:t>(not in a compound) </a:t>
            </a:r>
            <a:r>
              <a:rPr lang="en"/>
              <a:t> has an oxidation number of ZERO. This includes diatomic elements.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 + Cl</a:t>
            </a:r>
            <a:r>
              <a:rPr lang="en" baseline="-25000"/>
              <a:t>2</a:t>
            </a:r>
            <a:r>
              <a:rPr lang="en"/>
              <a:t>→ CaCl</a:t>
            </a:r>
            <a:r>
              <a:rPr lang="en" baseline="-25000"/>
              <a:t>2</a:t>
            </a:r>
            <a:endParaRPr baseline="-25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Oxidation # Ca = 0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Oxidation # Cl</a:t>
            </a:r>
            <a:r>
              <a:rPr lang="en" baseline="-25000"/>
              <a:t>2</a:t>
            </a:r>
            <a:r>
              <a:rPr lang="en"/>
              <a:t> = 0</a:t>
            </a:r>
            <a:endParaRPr/>
          </a:p>
        </p:txBody>
      </p:sp>
      <p:sp>
        <p:nvSpPr>
          <p:cNvPr id="418" name="Google Shape;418;p44"/>
          <p:cNvSpPr txBox="1"/>
          <p:nvPr/>
        </p:nvSpPr>
        <p:spPr>
          <a:xfrm>
            <a:off x="3594500" y="2571750"/>
            <a:ext cx="358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44"/>
          <p:cNvSpPr txBox="1"/>
          <p:nvPr/>
        </p:nvSpPr>
        <p:spPr>
          <a:xfrm>
            <a:off x="4346625" y="2571750"/>
            <a:ext cx="358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5"/>
          <p:cNvSpPr txBox="1">
            <a:spLocks noGrp="1"/>
          </p:cNvSpPr>
          <p:nvPr>
            <p:ph type="title"/>
          </p:nvPr>
        </p:nvSpPr>
        <p:spPr>
          <a:xfrm>
            <a:off x="1174050" y="162875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Oxidation Numbers</a:t>
            </a:r>
            <a:endParaRPr/>
          </a:p>
        </p:txBody>
      </p:sp>
      <p:sp>
        <p:nvSpPr>
          <p:cNvPr id="425" name="Google Shape;425;p45"/>
          <p:cNvSpPr txBox="1">
            <a:spLocks noGrp="1"/>
          </p:cNvSpPr>
          <p:nvPr>
            <p:ph type="body" idx="1"/>
          </p:nvPr>
        </p:nvSpPr>
        <p:spPr>
          <a:xfrm>
            <a:off x="2504550" y="1564725"/>
            <a:ext cx="63918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Elements in compounds have the oxidation number listed on the periodic table. For nonmetals use the negative oxidation #.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Example:       Group 1 Oxidation # = +1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				 Group 2 Oxidation # = +2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				 Group 17 oxidation # = -1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45"/>
          <p:cNvPicPr preferRelativeResize="0"/>
          <p:nvPr/>
        </p:nvPicPr>
        <p:blipFill rotWithShape="1">
          <a:blip r:embed="rId3">
            <a:alphaModFix/>
          </a:blip>
          <a:srcRect l="9044" t="3846" r="16020"/>
          <a:stretch/>
        </p:blipFill>
        <p:spPr>
          <a:xfrm rot="5400000">
            <a:off x="-811975" y="2412663"/>
            <a:ext cx="3466301" cy="1406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5"/>
          <p:cNvSpPr/>
          <p:nvPr/>
        </p:nvSpPr>
        <p:spPr>
          <a:xfrm>
            <a:off x="2547000" y="4062725"/>
            <a:ext cx="1809300" cy="665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5"/>
          <p:cNvSpPr/>
          <p:nvPr/>
        </p:nvSpPr>
        <p:spPr>
          <a:xfrm>
            <a:off x="754325" y="2098425"/>
            <a:ext cx="204600" cy="192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5"/>
          <p:cNvSpPr/>
          <p:nvPr/>
        </p:nvSpPr>
        <p:spPr>
          <a:xfrm>
            <a:off x="1419900" y="2046325"/>
            <a:ext cx="204600" cy="192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0" name="Google Shape;43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500" y="1382825"/>
            <a:ext cx="849875" cy="34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5"/>
          <p:cNvSpPr/>
          <p:nvPr/>
        </p:nvSpPr>
        <p:spPr>
          <a:xfrm>
            <a:off x="2269775" y="2238325"/>
            <a:ext cx="204600" cy="192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>
            <a:spLocks noGrp="1"/>
          </p:cNvSpPr>
          <p:nvPr>
            <p:ph type="title"/>
          </p:nvPr>
        </p:nvSpPr>
        <p:spPr>
          <a:xfrm>
            <a:off x="1060550" y="2500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Oxidation Numbers</a:t>
            </a:r>
            <a:endParaRPr/>
          </a:p>
        </p:txBody>
      </p:sp>
      <p:sp>
        <p:nvSpPr>
          <p:cNvPr id="437" name="Google Shape;437;p4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3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In an ionic compound, the metal (positive ion) is written first and the non metal (negative ion) is written last.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Example: NaCl</a:t>
            </a:r>
            <a:r>
              <a:rPr lang="en" baseline="-25000"/>
              <a:t>             </a:t>
            </a:r>
            <a:r>
              <a:rPr lang="en"/>
              <a:t>Oxidation # Na = </a:t>
            </a:r>
            <a:r>
              <a:rPr lang="en" baseline="30000"/>
              <a:t>+ </a:t>
            </a:r>
            <a:r>
              <a:rPr lang="en"/>
              <a:t>1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Oxidation # Cl = </a:t>
            </a:r>
            <a:r>
              <a:rPr lang="en" baseline="30000"/>
              <a:t>- </a:t>
            </a:r>
            <a:r>
              <a:rPr lang="en"/>
              <a:t>1</a:t>
            </a:r>
            <a:endParaRPr/>
          </a:p>
        </p:txBody>
      </p:sp>
      <p:sp>
        <p:nvSpPr>
          <p:cNvPr id="438" name="Google Shape;438;p46"/>
          <p:cNvSpPr txBox="1"/>
          <p:nvPr/>
        </p:nvSpPr>
        <p:spPr>
          <a:xfrm>
            <a:off x="1658800" y="3225300"/>
            <a:ext cx="6063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46"/>
          <p:cNvSpPr txBox="1"/>
          <p:nvPr/>
        </p:nvSpPr>
        <p:spPr>
          <a:xfrm>
            <a:off x="2136975" y="3225300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0" name="Google Shape;44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200" y="3841300"/>
            <a:ext cx="866600" cy="8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1200" y="2893375"/>
            <a:ext cx="866600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6"/>
          <p:cNvSpPr/>
          <p:nvPr/>
        </p:nvSpPr>
        <p:spPr>
          <a:xfrm>
            <a:off x="8602525" y="2844325"/>
            <a:ext cx="232800" cy="269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6"/>
          <p:cNvSpPr/>
          <p:nvPr/>
        </p:nvSpPr>
        <p:spPr>
          <a:xfrm>
            <a:off x="8602525" y="3798850"/>
            <a:ext cx="232800" cy="269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7"/>
          <p:cNvSpPr txBox="1">
            <a:spLocks noGrp="1"/>
          </p:cNvSpPr>
          <p:nvPr>
            <p:ph type="title"/>
          </p:nvPr>
        </p:nvSpPr>
        <p:spPr>
          <a:xfrm>
            <a:off x="1085025" y="28680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Oxidation Numbers</a:t>
            </a:r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The sum of oxidation numbers in a compound must equal ZERO.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Example:  CaCl</a:t>
            </a:r>
            <a:r>
              <a:rPr lang="en" baseline="-25000"/>
              <a:t>2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 +2(1) + -1(2)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2 - 2 = 0</a:t>
            </a:r>
            <a:endParaRPr/>
          </a:p>
        </p:txBody>
      </p:sp>
      <p:sp>
        <p:nvSpPr>
          <p:cNvPr id="450" name="Google Shape;450;p47"/>
          <p:cNvSpPr txBox="1"/>
          <p:nvPr/>
        </p:nvSpPr>
        <p:spPr>
          <a:xfrm>
            <a:off x="1825275" y="2505825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47"/>
          <p:cNvSpPr txBox="1"/>
          <p:nvPr/>
        </p:nvSpPr>
        <p:spPr>
          <a:xfrm>
            <a:off x="2354425" y="2505825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47"/>
          <p:cNvSpPr/>
          <p:nvPr/>
        </p:nvSpPr>
        <p:spPr>
          <a:xfrm>
            <a:off x="4746850" y="2904975"/>
            <a:ext cx="844500" cy="801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7"/>
          <p:cNvSpPr txBox="1"/>
          <p:nvPr/>
        </p:nvSpPr>
        <p:spPr>
          <a:xfrm>
            <a:off x="5770450" y="2505825"/>
            <a:ext cx="3222900" cy="15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HINT: Be sure to multiply oxidation # by the number of atoms in the subscript.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✓"/>
            </a:pPr>
            <a:r>
              <a:rPr lang="en">
                <a:solidFill>
                  <a:schemeClr val="lt1"/>
                </a:solidFill>
              </a:rPr>
              <a:t>Determine the oxidation number of atoms in a chemical reaction</a:t>
            </a:r>
            <a:endParaRPr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0"/>
          <p:cNvSpPr txBox="1">
            <a:spLocks noGrp="1"/>
          </p:cNvSpPr>
          <p:nvPr>
            <p:ph type="ctrTitle"/>
          </p:nvPr>
        </p:nvSpPr>
        <p:spPr>
          <a:xfrm>
            <a:off x="294900" y="14989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a Redox Reaction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Identify oxidized and reduced species.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Determine the characteristics of a redox reaction.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74" name="Google Shape;474;p5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Dalton (1808)</a:t>
            </a: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 Model of Atom:</a:t>
            </a:r>
            <a:endParaRPr/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" sz="2600"/>
              <a:t>All elements composed of tiny particles called ATOMS</a:t>
            </a:r>
            <a:endParaRPr sz="26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2600"/>
              <a:t>All atoms in an element are identical</a:t>
            </a:r>
            <a:endParaRPr sz="26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2600"/>
              <a:t>Different elements are made of different atoms</a:t>
            </a:r>
            <a:endParaRPr sz="26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2600"/>
              <a:t>Atoms were solid and indivisible </a:t>
            </a: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3196" y="85063"/>
            <a:ext cx="1144275" cy="113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0"/>
          <p:cNvSpPr/>
          <p:nvPr/>
        </p:nvSpPr>
        <p:spPr>
          <a:xfrm>
            <a:off x="7139984" y="3421532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/>
          <p:nvPr/>
        </p:nvSpPr>
        <p:spPr>
          <a:xfrm>
            <a:off x="7988575" y="3338405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>
            <a:off x="7150375" y="4162750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/>
          <p:nvPr/>
        </p:nvSpPr>
        <p:spPr>
          <a:xfrm>
            <a:off x="8151366" y="4148895"/>
            <a:ext cx="381000" cy="381000"/>
          </a:xfrm>
          <a:prstGeom prst="ellipse">
            <a:avLst/>
          </a:prstGeom>
          <a:solidFill>
            <a:srgbClr val="4F81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6959875" y="3217175"/>
            <a:ext cx="1752600" cy="1447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7061275" y="3476875"/>
            <a:ext cx="559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7899475" y="3393750"/>
            <a:ext cx="5592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59" name="Google Shape;59;p10"/>
          <p:cNvSpPr txBox="1"/>
          <p:nvPr/>
        </p:nvSpPr>
        <p:spPr>
          <a:xfrm>
            <a:off x="7150375" y="4204250"/>
            <a:ext cx="492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  <p:sp>
        <p:nvSpPr>
          <p:cNvPr id="60" name="Google Shape;60;p10"/>
          <p:cNvSpPr txBox="1"/>
          <p:nvPr/>
        </p:nvSpPr>
        <p:spPr>
          <a:xfrm>
            <a:off x="8136075" y="4204250"/>
            <a:ext cx="4920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Redox Reactions</a:t>
            </a:r>
            <a:endParaRPr/>
          </a:p>
        </p:txBody>
      </p:sp>
      <p:sp>
        <p:nvSpPr>
          <p:cNvPr id="480" name="Google Shape;480;p5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Red</a:t>
            </a:r>
            <a:r>
              <a:rPr lang="en">
                <a:solidFill>
                  <a:srgbClr val="6AA84F"/>
                </a:solidFill>
              </a:rPr>
              <a:t>ox</a:t>
            </a:r>
            <a:r>
              <a:rPr lang="en"/>
              <a:t> stands for </a:t>
            </a:r>
            <a:r>
              <a:rPr lang="en">
                <a:solidFill>
                  <a:srgbClr val="FF0000"/>
                </a:solidFill>
              </a:rPr>
              <a:t>red</a:t>
            </a:r>
            <a:r>
              <a:rPr lang="en"/>
              <a:t>uction/</a:t>
            </a:r>
            <a:r>
              <a:rPr lang="en">
                <a:solidFill>
                  <a:srgbClr val="6AA84F"/>
                </a:solidFill>
              </a:rPr>
              <a:t>ox</a:t>
            </a:r>
            <a:r>
              <a:rPr lang="en"/>
              <a:t>idation reaction. When one happens, the other must be happening, as well.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They involve the transfer of electrons!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Oxidation</a:t>
            </a:r>
            <a:endParaRPr/>
          </a:p>
        </p:txBody>
      </p:sp>
      <p:sp>
        <p:nvSpPr>
          <p:cNvPr id="486" name="Google Shape;486;p5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8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 b="1" u="sng"/>
              <a:t>LOSS of electrons</a:t>
            </a:r>
            <a:r>
              <a:rPr lang="en"/>
              <a:t> by an atom or ion to form a cation (positive ion). As a result: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u="sng"/>
              <a:t>Oxidation number</a:t>
            </a:r>
            <a:r>
              <a:rPr lang="en"/>
              <a:t> goes UP or </a:t>
            </a:r>
            <a:r>
              <a:rPr lang="en" b="1" u="sng"/>
              <a:t>INCREASES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Becomes more POSITIVE (+) </a:t>
            </a:r>
            <a:endParaRPr/>
          </a:p>
        </p:txBody>
      </p:sp>
      <p:grpSp>
        <p:nvGrpSpPr>
          <p:cNvPr id="487" name="Google Shape;487;p53"/>
          <p:cNvGrpSpPr/>
          <p:nvPr/>
        </p:nvGrpSpPr>
        <p:grpSpPr>
          <a:xfrm>
            <a:off x="7317825" y="3769600"/>
            <a:ext cx="818400" cy="708900"/>
            <a:chOff x="7317825" y="3769600"/>
            <a:chExt cx="818400" cy="708900"/>
          </a:xfrm>
        </p:grpSpPr>
        <p:sp>
          <p:nvSpPr>
            <p:cNvPr id="488" name="Google Shape;488;p53"/>
            <p:cNvSpPr/>
            <p:nvPr/>
          </p:nvSpPr>
          <p:spPr>
            <a:xfrm>
              <a:off x="7317825" y="3769600"/>
              <a:ext cx="818400" cy="7089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3"/>
            <p:cNvSpPr txBox="1"/>
            <p:nvPr/>
          </p:nvSpPr>
          <p:spPr>
            <a:xfrm>
              <a:off x="7429825" y="3874050"/>
              <a:ext cx="6510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/>
                <a:t>Na</a:t>
              </a:r>
              <a:r>
                <a:rPr lang="en" sz="1700" b="1" baseline="30000"/>
                <a:t>+1</a:t>
              </a:r>
              <a:endParaRPr sz="1700" b="1" baseline="30000"/>
            </a:p>
          </p:txBody>
        </p:sp>
      </p:grpSp>
      <p:grpSp>
        <p:nvGrpSpPr>
          <p:cNvPr id="490" name="Google Shape;490;p53"/>
          <p:cNvGrpSpPr/>
          <p:nvPr/>
        </p:nvGrpSpPr>
        <p:grpSpPr>
          <a:xfrm>
            <a:off x="6048175" y="3769600"/>
            <a:ext cx="818400" cy="708900"/>
            <a:chOff x="6048175" y="3769600"/>
            <a:chExt cx="818400" cy="708900"/>
          </a:xfrm>
        </p:grpSpPr>
        <p:sp>
          <p:nvSpPr>
            <p:cNvPr id="491" name="Google Shape;491;p53"/>
            <p:cNvSpPr/>
            <p:nvPr/>
          </p:nvSpPr>
          <p:spPr>
            <a:xfrm>
              <a:off x="6048175" y="3769600"/>
              <a:ext cx="818400" cy="7089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3"/>
            <p:cNvSpPr txBox="1"/>
            <p:nvPr/>
          </p:nvSpPr>
          <p:spPr>
            <a:xfrm>
              <a:off x="6131875" y="3919000"/>
              <a:ext cx="651000" cy="4101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/>
                <a:t>Na</a:t>
              </a:r>
              <a:endParaRPr sz="1700" b="1" baseline="30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Oxidation</a:t>
            </a:r>
            <a:endParaRPr/>
          </a:p>
        </p:txBody>
      </p:sp>
      <p:sp>
        <p:nvSpPr>
          <p:cNvPr id="498" name="Google Shape;498;p54"/>
          <p:cNvSpPr/>
          <p:nvPr/>
        </p:nvSpPr>
        <p:spPr>
          <a:xfrm>
            <a:off x="3599475" y="2745350"/>
            <a:ext cx="1039200" cy="10041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9" name="Google Shape;49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1900" y="3417950"/>
            <a:ext cx="1295400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4"/>
          <p:cNvSpPr txBox="1"/>
          <p:nvPr/>
        </p:nvSpPr>
        <p:spPr>
          <a:xfrm>
            <a:off x="3768225" y="2881275"/>
            <a:ext cx="226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</a:t>
            </a:r>
            <a:endParaRPr b="1"/>
          </a:p>
        </p:txBody>
      </p:sp>
      <p:sp>
        <p:nvSpPr>
          <p:cNvPr id="501" name="Google Shape;501;p54"/>
          <p:cNvSpPr txBox="1"/>
          <p:nvPr/>
        </p:nvSpPr>
        <p:spPr>
          <a:xfrm>
            <a:off x="4054650" y="3230375"/>
            <a:ext cx="226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</a:t>
            </a:r>
            <a:endParaRPr b="1"/>
          </a:p>
        </p:txBody>
      </p:sp>
      <p:sp>
        <p:nvSpPr>
          <p:cNvPr id="502" name="Google Shape;502;p54"/>
          <p:cNvSpPr txBox="1"/>
          <p:nvPr/>
        </p:nvSpPr>
        <p:spPr>
          <a:xfrm>
            <a:off x="4230925" y="2960250"/>
            <a:ext cx="226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</a:t>
            </a:r>
            <a:endParaRPr b="1"/>
          </a:p>
        </p:txBody>
      </p:sp>
      <p:cxnSp>
        <p:nvCxnSpPr>
          <p:cNvPr id="503" name="Google Shape;503;p54"/>
          <p:cNvCxnSpPr/>
          <p:nvPr/>
        </p:nvCxnSpPr>
        <p:spPr>
          <a:xfrm>
            <a:off x="4109825" y="2955500"/>
            <a:ext cx="6000" cy="624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54"/>
          <p:cNvCxnSpPr/>
          <p:nvPr/>
        </p:nvCxnSpPr>
        <p:spPr>
          <a:xfrm flipH="1">
            <a:off x="3830925" y="3265100"/>
            <a:ext cx="576300" cy="5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5" name="Google Shape;505;p54"/>
          <p:cNvSpPr/>
          <p:nvPr/>
        </p:nvSpPr>
        <p:spPr>
          <a:xfrm>
            <a:off x="8488300" y="3383625"/>
            <a:ext cx="309000" cy="330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5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2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Metals oxidize (lose electrons) to from positive ions</a:t>
            </a:r>
            <a:endParaRPr/>
          </a:p>
        </p:txBody>
      </p:sp>
      <p:sp>
        <p:nvSpPr>
          <p:cNvPr id="507" name="Google Shape;507;p54"/>
          <p:cNvSpPr txBox="1"/>
          <p:nvPr/>
        </p:nvSpPr>
        <p:spPr>
          <a:xfrm>
            <a:off x="3830925" y="3918375"/>
            <a:ext cx="785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Li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08" name="Google Shape;508;p54"/>
          <p:cNvSpPr txBox="1"/>
          <p:nvPr/>
        </p:nvSpPr>
        <p:spPr>
          <a:xfrm>
            <a:off x="4113400" y="3713625"/>
            <a:ext cx="5448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+1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Reduction</a:t>
            </a:r>
            <a:endParaRPr/>
          </a:p>
        </p:txBody>
      </p:sp>
      <p:sp>
        <p:nvSpPr>
          <p:cNvPr id="514" name="Google Shape;514;p55"/>
          <p:cNvSpPr txBox="1">
            <a:spLocks noGrp="1"/>
          </p:cNvSpPr>
          <p:nvPr>
            <p:ph type="body" idx="1"/>
          </p:nvPr>
        </p:nvSpPr>
        <p:spPr>
          <a:xfrm>
            <a:off x="301575" y="1510925"/>
            <a:ext cx="8788500" cy="18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 b="1" u="sng"/>
              <a:t>GAIN of electrons</a:t>
            </a:r>
            <a:r>
              <a:rPr lang="en"/>
              <a:t> by an atom or ion to form an anion. As a result: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u="sng"/>
              <a:t>Oxidation number</a:t>
            </a:r>
            <a:r>
              <a:rPr lang="en"/>
              <a:t> REDUCES or </a:t>
            </a:r>
            <a:r>
              <a:rPr lang="en" b="1" u="sng">
                <a:solidFill>
                  <a:schemeClr val="lt1"/>
                </a:solidFill>
              </a:rPr>
              <a:t>DECREASES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Becomes more NEGATIVE (-)</a:t>
            </a:r>
            <a:endParaRPr/>
          </a:p>
        </p:txBody>
      </p:sp>
      <p:grpSp>
        <p:nvGrpSpPr>
          <p:cNvPr id="515" name="Google Shape;515;p55"/>
          <p:cNvGrpSpPr/>
          <p:nvPr/>
        </p:nvGrpSpPr>
        <p:grpSpPr>
          <a:xfrm>
            <a:off x="7317825" y="3769600"/>
            <a:ext cx="818400" cy="708900"/>
            <a:chOff x="7317825" y="3769600"/>
            <a:chExt cx="818400" cy="708900"/>
          </a:xfrm>
        </p:grpSpPr>
        <p:sp>
          <p:nvSpPr>
            <p:cNvPr id="516" name="Google Shape;516;p55"/>
            <p:cNvSpPr/>
            <p:nvPr/>
          </p:nvSpPr>
          <p:spPr>
            <a:xfrm>
              <a:off x="7317825" y="3769600"/>
              <a:ext cx="818400" cy="7089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5"/>
            <p:cNvSpPr txBox="1"/>
            <p:nvPr/>
          </p:nvSpPr>
          <p:spPr>
            <a:xfrm>
              <a:off x="7429825" y="3874050"/>
              <a:ext cx="6510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/>
                <a:t>F</a:t>
              </a:r>
              <a:r>
                <a:rPr lang="en" sz="1700" b="1" baseline="30000"/>
                <a:t>-1</a:t>
              </a:r>
              <a:endParaRPr sz="1700" b="1" baseline="30000"/>
            </a:p>
          </p:txBody>
        </p:sp>
      </p:grpSp>
      <p:grpSp>
        <p:nvGrpSpPr>
          <p:cNvPr id="518" name="Google Shape;518;p55"/>
          <p:cNvGrpSpPr/>
          <p:nvPr/>
        </p:nvGrpSpPr>
        <p:grpSpPr>
          <a:xfrm>
            <a:off x="6048175" y="3769600"/>
            <a:ext cx="818400" cy="708900"/>
            <a:chOff x="6048175" y="3769600"/>
            <a:chExt cx="818400" cy="708900"/>
          </a:xfrm>
        </p:grpSpPr>
        <p:sp>
          <p:nvSpPr>
            <p:cNvPr id="519" name="Google Shape;519;p55"/>
            <p:cNvSpPr/>
            <p:nvPr/>
          </p:nvSpPr>
          <p:spPr>
            <a:xfrm>
              <a:off x="6048175" y="3769600"/>
              <a:ext cx="818400" cy="7089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5"/>
            <p:cNvSpPr txBox="1"/>
            <p:nvPr/>
          </p:nvSpPr>
          <p:spPr>
            <a:xfrm>
              <a:off x="6131875" y="3919000"/>
              <a:ext cx="651000" cy="410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/>
                <a:t>F</a:t>
              </a:r>
              <a:endParaRPr sz="1700" b="1" baseline="30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Reduction</a:t>
            </a:r>
            <a:endParaRPr/>
          </a:p>
        </p:txBody>
      </p:sp>
      <p:sp>
        <p:nvSpPr>
          <p:cNvPr id="526" name="Google Shape;526;p5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0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Nonmetals reduce (gain electrons) to form negative ions</a:t>
            </a:r>
            <a:endParaRPr/>
          </a:p>
        </p:txBody>
      </p:sp>
      <p:sp>
        <p:nvSpPr>
          <p:cNvPr id="527" name="Google Shape;527;p56"/>
          <p:cNvSpPr/>
          <p:nvPr/>
        </p:nvSpPr>
        <p:spPr>
          <a:xfrm>
            <a:off x="3651950" y="2461425"/>
            <a:ext cx="1039200" cy="10041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56"/>
          <p:cNvSpPr txBox="1"/>
          <p:nvPr/>
        </p:nvSpPr>
        <p:spPr>
          <a:xfrm>
            <a:off x="3820700" y="2576950"/>
            <a:ext cx="226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</a:t>
            </a:r>
            <a:endParaRPr b="1"/>
          </a:p>
        </p:txBody>
      </p:sp>
      <p:sp>
        <p:nvSpPr>
          <p:cNvPr id="529" name="Google Shape;529;p56"/>
          <p:cNvSpPr txBox="1"/>
          <p:nvPr/>
        </p:nvSpPr>
        <p:spPr>
          <a:xfrm>
            <a:off x="3883400" y="3055275"/>
            <a:ext cx="226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</a:t>
            </a:r>
            <a:endParaRPr b="1"/>
          </a:p>
        </p:txBody>
      </p:sp>
      <p:sp>
        <p:nvSpPr>
          <p:cNvPr id="530" name="Google Shape;530;p56"/>
          <p:cNvSpPr txBox="1"/>
          <p:nvPr/>
        </p:nvSpPr>
        <p:spPr>
          <a:xfrm>
            <a:off x="4283400" y="2655925"/>
            <a:ext cx="226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</a:t>
            </a:r>
            <a:endParaRPr b="1"/>
          </a:p>
        </p:txBody>
      </p:sp>
      <p:cxnSp>
        <p:nvCxnSpPr>
          <p:cNvPr id="531" name="Google Shape;531;p56"/>
          <p:cNvCxnSpPr/>
          <p:nvPr/>
        </p:nvCxnSpPr>
        <p:spPr>
          <a:xfrm>
            <a:off x="4162300" y="2651175"/>
            <a:ext cx="6000" cy="624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56"/>
          <p:cNvCxnSpPr/>
          <p:nvPr/>
        </p:nvCxnSpPr>
        <p:spPr>
          <a:xfrm flipH="1">
            <a:off x="3883400" y="2960775"/>
            <a:ext cx="576300" cy="5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3" name="Google Shape;533;p56"/>
          <p:cNvSpPr txBox="1"/>
          <p:nvPr/>
        </p:nvSpPr>
        <p:spPr>
          <a:xfrm>
            <a:off x="4384600" y="2960775"/>
            <a:ext cx="226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</a:t>
            </a:r>
            <a:endParaRPr b="1"/>
          </a:p>
        </p:txBody>
      </p:sp>
      <p:sp>
        <p:nvSpPr>
          <p:cNvPr id="534" name="Google Shape;534;p56"/>
          <p:cNvSpPr txBox="1"/>
          <p:nvPr/>
        </p:nvSpPr>
        <p:spPr>
          <a:xfrm>
            <a:off x="4233200" y="2517250"/>
            <a:ext cx="226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</a:t>
            </a:r>
            <a:endParaRPr b="1"/>
          </a:p>
        </p:txBody>
      </p:sp>
      <p:sp>
        <p:nvSpPr>
          <p:cNvPr id="535" name="Google Shape;535;p56"/>
          <p:cNvSpPr txBox="1"/>
          <p:nvPr/>
        </p:nvSpPr>
        <p:spPr>
          <a:xfrm>
            <a:off x="3719500" y="2912050"/>
            <a:ext cx="226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</a:t>
            </a:r>
            <a:endParaRPr b="1"/>
          </a:p>
        </p:txBody>
      </p:sp>
      <p:sp>
        <p:nvSpPr>
          <p:cNvPr id="536" name="Google Shape;536;p56"/>
          <p:cNvSpPr txBox="1"/>
          <p:nvPr/>
        </p:nvSpPr>
        <p:spPr>
          <a:xfrm>
            <a:off x="4134000" y="2912050"/>
            <a:ext cx="226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</a:t>
            </a:r>
            <a:endParaRPr b="1"/>
          </a:p>
        </p:txBody>
      </p:sp>
      <p:sp>
        <p:nvSpPr>
          <p:cNvPr id="537" name="Google Shape;537;p56"/>
          <p:cNvSpPr txBox="1"/>
          <p:nvPr/>
        </p:nvSpPr>
        <p:spPr>
          <a:xfrm>
            <a:off x="3854625" y="2912050"/>
            <a:ext cx="226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</a:t>
            </a:r>
            <a:endParaRPr b="1"/>
          </a:p>
        </p:txBody>
      </p:sp>
      <p:sp>
        <p:nvSpPr>
          <p:cNvPr id="538" name="Google Shape;538;p56"/>
          <p:cNvSpPr txBox="1"/>
          <p:nvPr/>
        </p:nvSpPr>
        <p:spPr>
          <a:xfrm>
            <a:off x="4162300" y="2999600"/>
            <a:ext cx="226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</a:t>
            </a:r>
            <a:endParaRPr b="1"/>
          </a:p>
        </p:txBody>
      </p:sp>
      <p:sp>
        <p:nvSpPr>
          <p:cNvPr id="539" name="Google Shape;539;p56"/>
          <p:cNvSpPr txBox="1"/>
          <p:nvPr/>
        </p:nvSpPr>
        <p:spPr>
          <a:xfrm>
            <a:off x="3883400" y="2492125"/>
            <a:ext cx="2265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-</a:t>
            </a:r>
            <a:endParaRPr b="1"/>
          </a:p>
        </p:txBody>
      </p:sp>
      <p:pic>
        <p:nvPicPr>
          <p:cNvPr id="540" name="Google Shape;54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425" y="3465525"/>
            <a:ext cx="1285875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6"/>
          <p:cNvSpPr/>
          <p:nvPr/>
        </p:nvSpPr>
        <p:spPr>
          <a:xfrm>
            <a:off x="8548900" y="3446400"/>
            <a:ext cx="309000" cy="330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6"/>
          <p:cNvSpPr txBox="1"/>
          <p:nvPr/>
        </p:nvSpPr>
        <p:spPr>
          <a:xfrm>
            <a:off x="3820688" y="3759275"/>
            <a:ext cx="7854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43" name="Google Shape;543;p56"/>
          <p:cNvSpPr txBox="1"/>
          <p:nvPr/>
        </p:nvSpPr>
        <p:spPr>
          <a:xfrm>
            <a:off x="4034138" y="3533600"/>
            <a:ext cx="5448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-1</a:t>
            </a:r>
            <a:endParaRPr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Reduction</a:t>
            </a:r>
            <a:endParaRPr/>
          </a:p>
        </p:txBody>
      </p:sp>
      <p:sp>
        <p:nvSpPr>
          <p:cNvPr id="549" name="Google Shape;549;p5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Why is it called reduction when you gain electrons?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Ox # +2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Gains 3e</a:t>
            </a:r>
            <a:r>
              <a:rPr lang="en" baseline="30000">
                <a:solidFill>
                  <a:srgbClr val="FFFFFF"/>
                </a:solidFill>
              </a:rPr>
              <a:t>-</a:t>
            </a:r>
            <a:endParaRPr baseline="30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Goes to -1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0" name="Google Shape;550;p57"/>
          <p:cNvSpPr/>
          <p:nvPr/>
        </p:nvSpPr>
        <p:spPr>
          <a:xfrm>
            <a:off x="4056125" y="1989250"/>
            <a:ext cx="255900" cy="27117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1" name="Google Shape;551;p57"/>
          <p:cNvCxnSpPr/>
          <p:nvPr/>
        </p:nvCxnSpPr>
        <p:spPr>
          <a:xfrm>
            <a:off x="3800050" y="2239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2" name="Google Shape;552;p57"/>
          <p:cNvCxnSpPr/>
          <p:nvPr/>
        </p:nvCxnSpPr>
        <p:spPr>
          <a:xfrm>
            <a:off x="3800050" y="2620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3" name="Google Shape;553;p57"/>
          <p:cNvCxnSpPr/>
          <p:nvPr/>
        </p:nvCxnSpPr>
        <p:spPr>
          <a:xfrm>
            <a:off x="3800050" y="3001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57"/>
          <p:cNvCxnSpPr/>
          <p:nvPr/>
        </p:nvCxnSpPr>
        <p:spPr>
          <a:xfrm>
            <a:off x="3800050" y="3382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57"/>
          <p:cNvCxnSpPr/>
          <p:nvPr/>
        </p:nvCxnSpPr>
        <p:spPr>
          <a:xfrm>
            <a:off x="3800050" y="3763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6" name="Google Shape;556;p57"/>
          <p:cNvCxnSpPr/>
          <p:nvPr/>
        </p:nvCxnSpPr>
        <p:spPr>
          <a:xfrm>
            <a:off x="3800050" y="4144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7" name="Google Shape;557;p57"/>
          <p:cNvCxnSpPr/>
          <p:nvPr/>
        </p:nvCxnSpPr>
        <p:spPr>
          <a:xfrm>
            <a:off x="3800050" y="4525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8" name="Google Shape;558;p57"/>
          <p:cNvSpPr txBox="1"/>
          <p:nvPr/>
        </p:nvSpPr>
        <p:spPr>
          <a:xfrm>
            <a:off x="4388600" y="1921500"/>
            <a:ext cx="486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9" name="Google Shape;559;p57"/>
          <p:cNvSpPr txBox="1"/>
          <p:nvPr/>
        </p:nvSpPr>
        <p:spPr>
          <a:xfrm>
            <a:off x="4405050" y="2322750"/>
            <a:ext cx="486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0" name="Google Shape;560;p57"/>
          <p:cNvSpPr txBox="1"/>
          <p:nvPr/>
        </p:nvSpPr>
        <p:spPr>
          <a:xfrm>
            <a:off x="4405050" y="2700850"/>
            <a:ext cx="486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1" name="Google Shape;561;p57"/>
          <p:cNvSpPr txBox="1"/>
          <p:nvPr/>
        </p:nvSpPr>
        <p:spPr>
          <a:xfrm>
            <a:off x="4388600" y="3133650"/>
            <a:ext cx="486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2" name="Google Shape;562;p57"/>
          <p:cNvSpPr txBox="1"/>
          <p:nvPr/>
        </p:nvSpPr>
        <p:spPr>
          <a:xfrm>
            <a:off x="4337475" y="3514650"/>
            <a:ext cx="486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-2-3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3" name="Google Shape;563;p57"/>
          <p:cNvSpPr/>
          <p:nvPr/>
        </p:nvSpPr>
        <p:spPr>
          <a:xfrm>
            <a:off x="4849225" y="2533375"/>
            <a:ext cx="255900" cy="513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57"/>
          <p:cNvSpPr/>
          <p:nvPr/>
        </p:nvSpPr>
        <p:spPr>
          <a:xfrm>
            <a:off x="4849225" y="3001650"/>
            <a:ext cx="255900" cy="513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7"/>
          <p:cNvSpPr/>
          <p:nvPr/>
        </p:nvSpPr>
        <p:spPr>
          <a:xfrm>
            <a:off x="4849225" y="3430950"/>
            <a:ext cx="255900" cy="513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57"/>
          <p:cNvSpPr txBox="1"/>
          <p:nvPr/>
        </p:nvSpPr>
        <p:spPr>
          <a:xfrm>
            <a:off x="5748625" y="2342675"/>
            <a:ext cx="30837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Oxidation number reduces</a:t>
            </a:r>
            <a:endParaRPr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572" name="Google Shape;572;p58"/>
          <p:cNvSpPr txBox="1">
            <a:spLocks noGrp="1"/>
          </p:cNvSpPr>
          <p:nvPr>
            <p:ph type="body" idx="1"/>
          </p:nvPr>
        </p:nvSpPr>
        <p:spPr>
          <a:xfrm>
            <a:off x="365125" y="3282438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Zn oxidation number goes UP, loses e</a:t>
            </a:r>
            <a:r>
              <a:rPr lang="en" baseline="30000"/>
              <a:t>-</a:t>
            </a:r>
            <a:r>
              <a:rPr lang="en"/>
              <a:t>, </a:t>
            </a:r>
            <a:r>
              <a:rPr lang="en">
                <a:solidFill>
                  <a:srgbClr val="FF0000"/>
                </a:solidFill>
              </a:rPr>
              <a:t>OXIDIZED</a:t>
            </a:r>
            <a:r>
              <a:rPr lang="en"/>
              <a:t>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</a:t>
            </a:r>
            <a:r>
              <a:rPr lang="en" baseline="30000"/>
              <a:t>+</a:t>
            </a:r>
            <a:r>
              <a:rPr lang="en"/>
              <a:t> oxidation number goes DOWN, gains e</a:t>
            </a:r>
            <a:r>
              <a:rPr lang="en" baseline="30000"/>
              <a:t>-</a:t>
            </a:r>
            <a:r>
              <a:rPr lang="en"/>
              <a:t>, </a:t>
            </a:r>
            <a:r>
              <a:rPr lang="en" b="1">
                <a:solidFill>
                  <a:srgbClr val="00FFFF"/>
                </a:solidFill>
              </a:rPr>
              <a:t>REDUCED</a:t>
            </a:r>
            <a:r>
              <a:rPr lang="en"/>
              <a:t>.</a:t>
            </a:r>
            <a:endParaRPr/>
          </a:p>
        </p:txBody>
      </p:sp>
      <p:pic>
        <p:nvPicPr>
          <p:cNvPr id="573" name="Google Shape;57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650" y="1784800"/>
            <a:ext cx="5720275" cy="13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LEO GER</a:t>
            </a:r>
            <a:endParaRPr/>
          </a:p>
        </p:txBody>
      </p:sp>
      <p:pic>
        <p:nvPicPr>
          <p:cNvPr id="1036" name="Picture 12" descr="3 - Redox - Mr. Wel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1" y="1665425"/>
            <a:ext cx="3832107" cy="28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(I do)</a:t>
            </a:r>
            <a:endParaRPr/>
          </a:p>
        </p:txBody>
      </p:sp>
      <p:sp>
        <p:nvSpPr>
          <p:cNvPr id="592" name="Google Shape;592;p60"/>
          <p:cNvSpPr txBox="1">
            <a:spLocks noGrp="1"/>
          </p:cNvSpPr>
          <p:nvPr>
            <p:ph type="body" idx="1"/>
          </p:nvPr>
        </p:nvSpPr>
        <p:spPr>
          <a:xfrm>
            <a:off x="376250" y="1532940"/>
            <a:ext cx="85206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species is oxidized and which is reduced?</a:t>
            </a:r>
            <a:endParaRPr/>
          </a:p>
          <a:p>
            <a:pPr marL="22860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2286000" lvl="0" indent="45720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2Na + Cl</a:t>
            </a:r>
            <a:r>
              <a:rPr lang="en" baseline="-25000"/>
              <a:t>2</a:t>
            </a:r>
            <a:r>
              <a:rPr lang="en"/>
              <a:t> → 2NaCl</a:t>
            </a:r>
            <a:endParaRPr/>
          </a:p>
        </p:txBody>
      </p:sp>
      <p:sp>
        <p:nvSpPr>
          <p:cNvPr id="593" name="Google Shape;593;p60"/>
          <p:cNvSpPr txBox="1"/>
          <p:nvPr/>
        </p:nvSpPr>
        <p:spPr>
          <a:xfrm>
            <a:off x="6465300" y="2387425"/>
            <a:ext cx="23670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LEO says GER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60"/>
          <p:cNvSpPr txBox="1"/>
          <p:nvPr/>
        </p:nvSpPr>
        <p:spPr>
          <a:xfrm>
            <a:off x="4355000" y="2072388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5" name="Google Shape;595;p60"/>
          <p:cNvSpPr txBox="1"/>
          <p:nvPr/>
        </p:nvSpPr>
        <p:spPr>
          <a:xfrm>
            <a:off x="3461900" y="2112525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6" name="Google Shape;596;p60"/>
          <p:cNvSpPr txBox="1"/>
          <p:nvPr/>
        </p:nvSpPr>
        <p:spPr>
          <a:xfrm>
            <a:off x="5410150" y="2070238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60"/>
          <p:cNvSpPr txBox="1"/>
          <p:nvPr/>
        </p:nvSpPr>
        <p:spPr>
          <a:xfrm>
            <a:off x="5902200" y="2070238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98" name="Google Shape;598;p60"/>
          <p:cNvGrpSpPr/>
          <p:nvPr/>
        </p:nvGrpSpPr>
        <p:grpSpPr>
          <a:xfrm>
            <a:off x="4354992" y="3285400"/>
            <a:ext cx="1744159" cy="306900"/>
            <a:chOff x="3736075" y="3006950"/>
            <a:chExt cx="2213400" cy="306900"/>
          </a:xfrm>
        </p:grpSpPr>
        <p:cxnSp>
          <p:nvCxnSpPr>
            <p:cNvPr id="599" name="Google Shape;599;p60"/>
            <p:cNvCxnSpPr/>
            <p:nvPr/>
          </p:nvCxnSpPr>
          <p:spPr>
            <a:xfrm>
              <a:off x="376172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60"/>
            <p:cNvCxnSpPr/>
            <p:nvPr/>
          </p:nvCxnSpPr>
          <p:spPr>
            <a:xfrm>
              <a:off x="594947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60"/>
            <p:cNvCxnSpPr/>
            <p:nvPr/>
          </p:nvCxnSpPr>
          <p:spPr>
            <a:xfrm rot="10800000" flipH="1">
              <a:off x="3736075" y="3288350"/>
              <a:ext cx="2213400" cy="25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02" name="Google Shape;602;p60"/>
          <p:cNvSpPr txBox="1"/>
          <p:nvPr/>
        </p:nvSpPr>
        <p:spPr>
          <a:xfrm>
            <a:off x="4854875" y="3460450"/>
            <a:ext cx="625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GER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3" name="Google Shape;603;p60"/>
          <p:cNvSpPr txBox="1"/>
          <p:nvPr/>
        </p:nvSpPr>
        <p:spPr>
          <a:xfrm>
            <a:off x="4154625" y="2322800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LEO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4" name="Google Shape;604;p60"/>
          <p:cNvSpPr txBox="1"/>
          <p:nvPr/>
        </p:nvSpPr>
        <p:spPr>
          <a:xfrm>
            <a:off x="941975" y="3761675"/>
            <a:ext cx="4171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Na went from </a:t>
            </a:r>
            <a:r>
              <a:rPr lang="en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 → +1</a:t>
            </a:r>
            <a:endParaRPr sz="3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 Cl went from </a:t>
            </a:r>
            <a:r>
              <a:rPr lang="en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 → -1</a:t>
            </a:r>
            <a:endParaRPr sz="3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5" name="Google Shape;605;p60"/>
          <p:cNvSpPr txBox="1"/>
          <p:nvPr/>
        </p:nvSpPr>
        <p:spPr>
          <a:xfrm>
            <a:off x="5014575" y="3761675"/>
            <a:ext cx="4171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 sz="3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6" name="Google Shape;606;p60"/>
          <p:cNvSpPr txBox="1"/>
          <p:nvPr/>
        </p:nvSpPr>
        <p:spPr>
          <a:xfrm>
            <a:off x="5014575" y="4259525"/>
            <a:ext cx="4171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 sz="3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07" name="Google Shape;607;p60"/>
          <p:cNvGrpSpPr/>
          <p:nvPr/>
        </p:nvGrpSpPr>
        <p:grpSpPr>
          <a:xfrm rot="10800000">
            <a:off x="3529850" y="2611900"/>
            <a:ext cx="2213400" cy="306900"/>
            <a:chOff x="3736075" y="3006950"/>
            <a:chExt cx="2213400" cy="306900"/>
          </a:xfrm>
        </p:grpSpPr>
        <p:cxnSp>
          <p:nvCxnSpPr>
            <p:cNvPr id="608" name="Google Shape;608;p60"/>
            <p:cNvCxnSpPr/>
            <p:nvPr/>
          </p:nvCxnSpPr>
          <p:spPr>
            <a:xfrm>
              <a:off x="376172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60"/>
            <p:cNvCxnSpPr/>
            <p:nvPr/>
          </p:nvCxnSpPr>
          <p:spPr>
            <a:xfrm>
              <a:off x="594947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60"/>
            <p:cNvCxnSpPr/>
            <p:nvPr/>
          </p:nvCxnSpPr>
          <p:spPr>
            <a:xfrm rot="10800000" flipH="1">
              <a:off x="3736075" y="3288350"/>
              <a:ext cx="2213400" cy="25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(We do)</a:t>
            </a:r>
            <a:endParaRPr/>
          </a:p>
        </p:txBody>
      </p:sp>
      <p:sp>
        <p:nvSpPr>
          <p:cNvPr id="616" name="Google Shape;616;p61"/>
          <p:cNvSpPr txBox="1">
            <a:spLocks noGrp="1"/>
          </p:cNvSpPr>
          <p:nvPr>
            <p:ph type="body" idx="1"/>
          </p:nvPr>
        </p:nvSpPr>
        <p:spPr>
          <a:xfrm>
            <a:off x="311700" y="1489413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Which species is oxidized and which is reduced?</a:t>
            </a:r>
            <a:endParaRPr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2H</a:t>
            </a:r>
            <a:r>
              <a:rPr lang="en" baseline="-25000"/>
              <a:t>2</a:t>
            </a:r>
            <a:r>
              <a:rPr lang="en"/>
              <a:t> + O</a:t>
            </a:r>
            <a:r>
              <a:rPr lang="en" baseline="-25000"/>
              <a:t>2</a:t>
            </a:r>
            <a:r>
              <a:rPr lang="en"/>
              <a:t> → 2H</a:t>
            </a:r>
            <a:r>
              <a:rPr lang="en" baseline="-25000"/>
              <a:t>2</a:t>
            </a:r>
            <a:r>
              <a:rPr lang="en"/>
              <a:t>O</a:t>
            </a:r>
            <a:endParaRPr/>
          </a:p>
        </p:txBody>
      </p:sp>
      <p:sp>
        <p:nvSpPr>
          <p:cNvPr id="617" name="Google Shape;617;p61"/>
          <p:cNvSpPr txBox="1"/>
          <p:nvPr/>
        </p:nvSpPr>
        <p:spPr>
          <a:xfrm>
            <a:off x="6618575" y="2197675"/>
            <a:ext cx="23670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LEO says GER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8" name="Google Shape;618;p61"/>
          <p:cNvSpPr txBox="1"/>
          <p:nvPr/>
        </p:nvSpPr>
        <p:spPr>
          <a:xfrm>
            <a:off x="3397300" y="2223013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9" name="Google Shape;619;p61"/>
          <p:cNvSpPr txBox="1"/>
          <p:nvPr/>
        </p:nvSpPr>
        <p:spPr>
          <a:xfrm>
            <a:off x="4193175" y="2223013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Google Shape;620;p61"/>
          <p:cNvSpPr txBox="1"/>
          <p:nvPr/>
        </p:nvSpPr>
        <p:spPr>
          <a:xfrm>
            <a:off x="5214200" y="2212425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1" name="Google Shape;621;p61"/>
          <p:cNvSpPr txBox="1"/>
          <p:nvPr/>
        </p:nvSpPr>
        <p:spPr>
          <a:xfrm>
            <a:off x="5691150" y="2209300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22" name="Google Shape;622;p61"/>
          <p:cNvGrpSpPr/>
          <p:nvPr/>
        </p:nvGrpSpPr>
        <p:grpSpPr>
          <a:xfrm>
            <a:off x="4148278" y="3225200"/>
            <a:ext cx="1590771" cy="306900"/>
            <a:chOff x="3736075" y="3006950"/>
            <a:chExt cx="2213400" cy="306900"/>
          </a:xfrm>
        </p:grpSpPr>
        <p:cxnSp>
          <p:nvCxnSpPr>
            <p:cNvPr id="623" name="Google Shape;623;p61"/>
            <p:cNvCxnSpPr/>
            <p:nvPr/>
          </p:nvCxnSpPr>
          <p:spPr>
            <a:xfrm>
              <a:off x="376172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61"/>
            <p:cNvCxnSpPr/>
            <p:nvPr/>
          </p:nvCxnSpPr>
          <p:spPr>
            <a:xfrm>
              <a:off x="594947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61"/>
            <p:cNvCxnSpPr/>
            <p:nvPr/>
          </p:nvCxnSpPr>
          <p:spPr>
            <a:xfrm rot="10800000" flipH="1">
              <a:off x="3736075" y="3288350"/>
              <a:ext cx="2213400" cy="25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6" name="Google Shape;626;p61"/>
          <p:cNvSpPr txBox="1"/>
          <p:nvPr/>
        </p:nvSpPr>
        <p:spPr>
          <a:xfrm>
            <a:off x="4651388" y="3471788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GER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7" name="Google Shape;627;p61"/>
          <p:cNvSpPr txBox="1"/>
          <p:nvPr/>
        </p:nvSpPr>
        <p:spPr>
          <a:xfrm>
            <a:off x="3888675" y="2300125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LEO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61"/>
          <p:cNvSpPr txBox="1"/>
          <p:nvPr/>
        </p:nvSpPr>
        <p:spPr>
          <a:xfrm>
            <a:off x="987850" y="3761700"/>
            <a:ext cx="4171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H went from </a:t>
            </a:r>
            <a:r>
              <a:rPr lang="en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 → +1</a:t>
            </a:r>
            <a:endParaRPr sz="3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O went from </a:t>
            </a:r>
            <a:r>
              <a:rPr lang="en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 → -2</a:t>
            </a:r>
            <a:endParaRPr sz="3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9" name="Google Shape;629;p61"/>
          <p:cNvSpPr txBox="1"/>
          <p:nvPr/>
        </p:nvSpPr>
        <p:spPr>
          <a:xfrm>
            <a:off x="5014575" y="3761675"/>
            <a:ext cx="4171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 sz="3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0" name="Google Shape;630;p61"/>
          <p:cNvSpPr txBox="1"/>
          <p:nvPr/>
        </p:nvSpPr>
        <p:spPr>
          <a:xfrm>
            <a:off x="5014575" y="4259525"/>
            <a:ext cx="4171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 sz="3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31" name="Google Shape;631;p61"/>
          <p:cNvGrpSpPr/>
          <p:nvPr/>
        </p:nvGrpSpPr>
        <p:grpSpPr>
          <a:xfrm rot="10800000">
            <a:off x="3444770" y="2618793"/>
            <a:ext cx="1882054" cy="242113"/>
            <a:chOff x="3736075" y="3006950"/>
            <a:chExt cx="2213400" cy="306900"/>
          </a:xfrm>
        </p:grpSpPr>
        <p:cxnSp>
          <p:nvCxnSpPr>
            <p:cNvPr id="632" name="Google Shape;632;p61"/>
            <p:cNvCxnSpPr/>
            <p:nvPr/>
          </p:nvCxnSpPr>
          <p:spPr>
            <a:xfrm>
              <a:off x="376172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61"/>
            <p:cNvCxnSpPr/>
            <p:nvPr/>
          </p:nvCxnSpPr>
          <p:spPr>
            <a:xfrm>
              <a:off x="594947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61"/>
            <p:cNvCxnSpPr/>
            <p:nvPr/>
          </p:nvCxnSpPr>
          <p:spPr>
            <a:xfrm rot="10800000" flipH="1">
              <a:off x="3736075" y="3288350"/>
              <a:ext cx="2213400" cy="25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Thomson’s Model of the atom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5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Proposed that atoms actually have parts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1496" y="3097738"/>
            <a:ext cx="1144275" cy="113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1"/>
          <p:cNvGrpSpPr/>
          <p:nvPr/>
        </p:nvGrpSpPr>
        <p:grpSpPr>
          <a:xfrm>
            <a:off x="3057775" y="2192125"/>
            <a:ext cx="5086800" cy="1168500"/>
            <a:chOff x="5136425" y="2298250"/>
            <a:chExt cx="5086800" cy="1168500"/>
          </a:xfrm>
        </p:grpSpPr>
        <p:sp>
          <p:nvSpPr>
            <p:cNvPr id="69" name="Google Shape;69;p11"/>
            <p:cNvSpPr/>
            <p:nvPr/>
          </p:nvSpPr>
          <p:spPr>
            <a:xfrm>
              <a:off x="5391125" y="2298250"/>
              <a:ext cx="2815800" cy="116850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1"/>
            <p:cNvSpPr txBox="1"/>
            <p:nvPr/>
          </p:nvSpPr>
          <p:spPr>
            <a:xfrm>
              <a:off x="5136425" y="2608075"/>
              <a:ext cx="5086800" cy="5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0000"/>
                  </a:solidFill>
                  <a:latin typeface="Shadows Into Light"/>
                  <a:ea typeface="Shadows Into Light"/>
                  <a:cs typeface="Shadows Into Light"/>
                  <a:sym typeface="Shadows Into Light"/>
                </a:rPr>
                <a:t>How did he determine this?</a:t>
              </a:r>
              <a:endParaRPr sz="18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(You Do)</a:t>
            </a:r>
            <a:endParaRPr/>
          </a:p>
        </p:txBody>
      </p:sp>
      <p:sp>
        <p:nvSpPr>
          <p:cNvPr id="640" name="Google Shape;640;p6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Which species is oxidized and which is reduced?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41" name="Google Shape;641;p62"/>
          <p:cNvSpPr txBox="1"/>
          <p:nvPr/>
        </p:nvSpPr>
        <p:spPr>
          <a:xfrm>
            <a:off x="3348400" y="25354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2" name="Google Shape;642;p62"/>
          <p:cNvSpPr txBox="1"/>
          <p:nvPr/>
        </p:nvSpPr>
        <p:spPr>
          <a:xfrm>
            <a:off x="5370838" y="25644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3" name="Google Shape;643;p62"/>
          <p:cNvSpPr txBox="1"/>
          <p:nvPr/>
        </p:nvSpPr>
        <p:spPr>
          <a:xfrm>
            <a:off x="2269050" y="24909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4" name="Google Shape;644;p62"/>
          <p:cNvSpPr txBox="1"/>
          <p:nvPr/>
        </p:nvSpPr>
        <p:spPr>
          <a:xfrm>
            <a:off x="4237750" y="248347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5" name="Google Shape;645;p62"/>
          <p:cNvSpPr txBox="1"/>
          <p:nvPr/>
        </p:nvSpPr>
        <p:spPr>
          <a:xfrm>
            <a:off x="4661050" y="249422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6" name="Google Shape;646;p62"/>
          <p:cNvSpPr txBox="1"/>
          <p:nvPr/>
        </p:nvSpPr>
        <p:spPr>
          <a:xfrm>
            <a:off x="2629050" y="24909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7" name="Google Shape;647;p62"/>
          <p:cNvSpPr txBox="1"/>
          <p:nvPr/>
        </p:nvSpPr>
        <p:spPr>
          <a:xfrm>
            <a:off x="2269050" y="2633938"/>
            <a:ext cx="4056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K</a:t>
            </a:r>
            <a:r>
              <a:rPr lang="en" sz="3000" baseline="-25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 + Li → Li</a:t>
            </a:r>
            <a:r>
              <a:rPr lang="en" sz="3000" baseline="-25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 + K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648" name="Google Shape;648;p62"/>
          <p:cNvGrpSpPr/>
          <p:nvPr/>
        </p:nvGrpSpPr>
        <p:grpSpPr>
          <a:xfrm rot="10800000">
            <a:off x="2362764" y="2329643"/>
            <a:ext cx="3212307" cy="242113"/>
            <a:chOff x="3736075" y="3006950"/>
            <a:chExt cx="2213400" cy="306900"/>
          </a:xfrm>
        </p:grpSpPr>
        <p:cxnSp>
          <p:nvCxnSpPr>
            <p:cNvPr id="649" name="Google Shape;649;p62"/>
            <p:cNvCxnSpPr/>
            <p:nvPr/>
          </p:nvCxnSpPr>
          <p:spPr>
            <a:xfrm>
              <a:off x="376172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62"/>
            <p:cNvCxnSpPr/>
            <p:nvPr/>
          </p:nvCxnSpPr>
          <p:spPr>
            <a:xfrm>
              <a:off x="594947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62"/>
            <p:cNvCxnSpPr/>
            <p:nvPr/>
          </p:nvCxnSpPr>
          <p:spPr>
            <a:xfrm rot="10800000" flipH="1">
              <a:off x="3736075" y="3288350"/>
              <a:ext cx="2213400" cy="25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2" name="Google Shape;652;p62"/>
          <p:cNvGrpSpPr/>
          <p:nvPr/>
        </p:nvGrpSpPr>
        <p:grpSpPr>
          <a:xfrm>
            <a:off x="3383950" y="3154450"/>
            <a:ext cx="1108471" cy="306900"/>
            <a:chOff x="3736075" y="3006950"/>
            <a:chExt cx="2213400" cy="306900"/>
          </a:xfrm>
        </p:grpSpPr>
        <p:cxnSp>
          <p:nvCxnSpPr>
            <p:cNvPr id="653" name="Google Shape;653;p62"/>
            <p:cNvCxnSpPr/>
            <p:nvPr/>
          </p:nvCxnSpPr>
          <p:spPr>
            <a:xfrm>
              <a:off x="376172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62"/>
            <p:cNvCxnSpPr/>
            <p:nvPr/>
          </p:nvCxnSpPr>
          <p:spPr>
            <a:xfrm>
              <a:off x="594947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62"/>
            <p:cNvCxnSpPr/>
            <p:nvPr/>
          </p:nvCxnSpPr>
          <p:spPr>
            <a:xfrm rot="10800000" flipH="1">
              <a:off x="3736075" y="3288350"/>
              <a:ext cx="2213400" cy="25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6" name="Google Shape;656;p62"/>
          <p:cNvSpPr txBox="1"/>
          <p:nvPr/>
        </p:nvSpPr>
        <p:spPr>
          <a:xfrm>
            <a:off x="3612975" y="3418675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LEO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7" name="Google Shape;657;p62"/>
          <p:cNvSpPr txBox="1"/>
          <p:nvPr/>
        </p:nvSpPr>
        <p:spPr>
          <a:xfrm>
            <a:off x="3612963" y="2044550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GER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8" name="Google Shape;658;p62"/>
          <p:cNvSpPr txBox="1"/>
          <p:nvPr/>
        </p:nvSpPr>
        <p:spPr>
          <a:xfrm>
            <a:off x="1737775" y="3751075"/>
            <a:ext cx="4171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K went from </a:t>
            </a:r>
            <a:r>
              <a:rPr lang="en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 → 0</a:t>
            </a:r>
            <a:endParaRPr sz="3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Li went from </a:t>
            </a:r>
            <a:r>
              <a:rPr lang="en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 → +1</a:t>
            </a:r>
            <a:endParaRPr sz="3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9" name="Google Shape;659;p62"/>
          <p:cNvSpPr txBox="1"/>
          <p:nvPr/>
        </p:nvSpPr>
        <p:spPr>
          <a:xfrm>
            <a:off x="5495675" y="3751075"/>
            <a:ext cx="20250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 sz="3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0" name="Google Shape;660;p62"/>
          <p:cNvSpPr txBox="1"/>
          <p:nvPr/>
        </p:nvSpPr>
        <p:spPr>
          <a:xfrm>
            <a:off x="5495675" y="4236000"/>
            <a:ext cx="20250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 sz="3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a Redox Reaction</a:t>
            </a:r>
            <a:endParaRPr/>
          </a:p>
        </p:txBody>
      </p:sp>
      <p:sp>
        <p:nvSpPr>
          <p:cNvPr id="671" name="Google Shape;671;p64"/>
          <p:cNvSpPr txBox="1">
            <a:spLocks noGrp="1"/>
          </p:cNvSpPr>
          <p:nvPr>
            <p:ph type="body" idx="1"/>
          </p:nvPr>
        </p:nvSpPr>
        <p:spPr>
          <a:xfrm>
            <a:off x="412225" y="1875850"/>
            <a:ext cx="8169600" cy="6960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oxidation #’s don’t change it’s not a redox reaction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 + F</a:t>
            </a:r>
            <a:r>
              <a:rPr lang="en" baseline="-25000"/>
              <a:t>2</a:t>
            </a:r>
            <a:r>
              <a:rPr lang="en"/>
              <a:t> → LiF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LiBr  + 2NaF </a:t>
            </a:r>
            <a:r>
              <a:rPr lang="en">
                <a:solidFill>
                  <a:schemeClr val="lt1"/>
                </a:solidFill>
              </a:rPr>
              <a:t>→</a:t>
            </a:r>
            <a:r>
              <a:rPr lang="en"/>
              <a:t>  NaBr  +  LiF	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72" name="Google Shape;672;p64"/>
          <p:cNvSpPr txBox="1"/>
          <p:nvPr/>
        </p:nvSpPr>
        <p:spPr>
          <a:xfrm>
            <a:off x="598525" y="25409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3" name="Google Shape;673;p64"/>
          <p:cNvSpPr txBox="1"/>
          <p:nvPr/>
        </p:nvSpPr>
        <p:spPr>
          <a:xfrm>
            <a:off x="1260600" y="25409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4" name="Google Shape;674;p64"/>
          <p:cNvSpPr txBox="1"/>
          <p:nvPr/>
        </p:nvSpPr>
        <p:spPr>
          <a:xfrm>
            <a:off x="2214550" y="25718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5" name="Google Shape;675;p64"/>
          <p:cNvSpPr txBox="1"/>
          <p:nvPr/>
        </p:nvSpPr>
        <p:spPr>
          <a:xfrm>
            <a:off x="2537775" y="25718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6" name="Google Shape;676;p64"/>
          <p:cNvSpPr txBox="1"/>
          <p:nvPr/>
        </p:nvSpPr>
        <p:spPr>
          <a:xfrm>
            <a:off x="2901713" y="2860338"/>
            <a:ext cx="188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YES</a:t>
            </a:r>
            <a:endParaRPr sz="18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7" name="Google Shape;677;p64"/>
          <p:cNvSpPr txBox="1"/>
          <p:nvPr/>
        </p:nvSpPr>
        <p:spPr>
          <a:xfrm>
            <a:off x="598525" y="34457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8" name="Google Shape;678;p64"/>
          <p:cNvSpPr txBox="1"/>
          <p:nvPr/>
        </p:nvSpPr>
        <p:spPr>
          <a:xfrm>
            <a:off x="1949175" y="34457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9" name="Google Shape;679;p64"/>
          <p:cNvSpPr txBox="1"/>
          <p:nvPr/>
        </p:nvSpPr>
        <p:spPr>
          <a:xfrm>
            <a:off x="2341150" y="34457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0" name="Google Shape;680;p64"/>
          <p:cNvSpPr txBox="1"/>
          <p:nvPr/>
        </p:nvSpPr>
        <p:spPr>
          <a:xfrm>
            <a:off x="4718775" y="34457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1" name="Google Shape;681;p64"/>
          <p:cNvSpPr txBox="1"/>
          <p:nvPr/>
        </p:nvSpPr>
        <p:spPr>
          <a:xfrm>
            <a:off x="3299825" y="34457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2" name="Google Shape;682;p64"/>
          <p:cNvSpPr txBox="1"/>
          <p:nvPr/>
        </p:nvSpPr>
        <p:spPr>
          <a:xfrm>
            <a:off x="3693700" y="34457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3" name="Google Shape;683;p64"/>
          <p:cNvSpPr txBox="1"/>
          <p:nvPr/>
        </p:nvSpPr>
        <p:spPr>
          <a:xfrm>
            <a:off x="5711917" y="3743775"/>
            <a:ext cx="58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endParaRPr sz="18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4" name="Google Shape;684;p64"/>
          <p:cNvSpPr txBox="1"/>
          <p:nvPr/>
        </p:nvSpPr>
        <p:spPr>
          <a:xfrm>
            <a:off x="961575" y="350032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5" name="Google Shape;685;p64"/>
          <p:cNvSpPr txBox="1"/>
          <p:nvPr/>
        </p:nvSpPr>
        <p:spPr>
          <a:xfrm>
            <a:off x="5195975" y="341032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Identify oxidized and reduced species.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Determine the characteristics of a redox reaction.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7"/>
          <p:cNvSpPr txBox="1">
            <a:spLocks noGrp="1"/>
          </p:cNvSpPr>
          <p:nvPr>
            <p:ph type="ctrTitle"/>
          </p:nvPr>
        </p:nvSpPr>
        <p:spPr>
          <a:xfrm>
            <a:off x="294900" y="14989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 Reactions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6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✓"/>
            </a:pPr>
            <a:r>
              <a:rPr lang="en"/>
              <a:t>Identify if a half reaction is oxidation or reduction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✓"/>
            </a:pPr>
            <a:r>
              <a:rPr lang="en"/>
              <a:t>Write half reactions for oxidation and reduction.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Redox Reactions have...</a:t>
            </a:r>
            <a:endParaRPr/>
          </a:p>
        </p:txBody>
      </p:sp>
      <p:sp>
        <p:nvSpPr>
          <p:cNvPr id="711" name="Google Shape;711;p69"/>
          <p:cNvSpPr txBox="1">
            <a:spLocks noGrp="1"/>
          </p:cNvSpPr>
          <p:nvPr>
            <p:ph type="body" idx="1"/>
          </p:nvPr>
        </p:nvSpPr>
        <p:spPr>
          <a:xfrm>
            <a:off x="311700" y="1488619"/>
            <a:ext cx="85206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 oxidation half reaction and a reduction half reaction.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Example: 2Mg + O</a:t>
            </a:r>
            <a:r>
              <a:rPr lang="en" baseline="-25000" dirty="0"/>
              <a:t>2</a:t>
            </a:r>
            <a:r>
              <a:rPr lang="en" dirty="0"/>
              <a:t> → 2MgO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712" name="Google Shape;712;p69"/>
          <p:cNvGrpSpPr/>
          <p:nvPr/>
        </p:nvGrpSpPr>
        <p:grpSpPr>
          <a:xfrm>
            <a:off x="2085450" y="2174900"/>
            <a:ext cx="2061300" cy="204825"/>
            <a:chOff x="2750875" y="2379725"/>
            <a:chExt cx="2061300" cy="204825"/>
          </a:xfrm>
        </p:grpSpPr>
        <p:cxnSp>
          <p:nvCxnSpPr>
            <p:cNvPr id="713" name="Google Shape;713;p69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69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69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6" name="Google Shape;716;p69"/>
          <p:cNvGrpSpPr/>
          <p:nvPr/>
        </p:nvGrpSpPr>
        <p:grpSpPr>
          <a:xfrm rot="10800000">
            <a:off x="2904402" y="2740582"/>
            <a:ext cx="1667592" cy="204825"/>
            <a:chOff x="2750875" y="2379725"/>
            <a:chExt cx="2061300" cy="204825"/>
          </a:xfrm>
        </p:grpSpPr>
        <p:cxnSp>
          <p:nvCxnSpPr>
            <p:cNvPr id="717" name="Google Shape;717;p69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69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69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0" name="Google Shape;720;p69"/>
          <p:cNvSpPr txBox="1"/>
          <p:nvPr/>
        </p:nvSpPr>
        <p:spPr>
          <a:xfrm>
            <a:off x="2162275" y="21112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1" name="Google Shape;721;p69"/>
          <p:cNvSpPr txBox="1"/>
          <p:nvPr/>
        </p:nvSpPr>
        <p:spPr>
          <a:xfrm>
            <a:off x="2821800" y="2080613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2" name="Google Shape;722;p69"/>
          <p:cNvSpPr txBox="1"/>
          <p:nvPr/>
        </p:nvSpPr>
        <p:spPr>
          <a:xfrm>
            <a:off x="4123338" y="208062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3" name="Google Shape;723;p69"/>
          <p:cNvSpPr txBox="1"/>
          <p:nvPr/>
        </p:nvSpPr>
        <p:spPr>
          <a:xfrm>
            <a:off x="4453100" y="2080613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4" name="Google Shape;724;p69"/>
          <p:cNvSpPr txBox="1"/>
          <p:nvPr/>
        </p:nvSpPr>
        <p:spPr>
          <a:xfrm>
            <a:off x="6465300" y="2049788"/>
            <a:ext cx="23670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LEO says GER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5" name="Google Shape;725;p69"/>
          <p:cNvSpPr txBox="1"/>
          <p:nvPr/>
        </p:nvSpPr>
        <p:spPr>
          <a:xfrm>
            <a:off x="3318925" y="2819850"/>
            <a:ext cx="6402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GER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6" name="Google Shape;726;p69"/>
          <p:cNvSpPr txBox="1"/>
          <p:nvPr/>
        </p:nvSpPr>
        <p:spPr>
          <a:xfrm>
            <a:off x="3142813" y="1954800"/>
            <a:ext cx="5886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LEO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7" name="Google Shape;727;p69"/>
          <p:cNvSpPr txBox="1"/>
          <p:nvPr/>
        </p:nvSpPr>
        <p:spPr>
          <a:xfrm>
            <a:off x="603763" y="3290025"/>
            <a:ext cx="6870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Oxidation Half Reaction:  Mg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 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→ Mg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 sz="2400" baseline="30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8" name="Google Shape;728;p69"/>
          <p:cNvSpPr txBox="1"/>
          <p:nvPr/>
        </p:nvSpPr>
        <p:spPr>
          <a:xfrm>
            <a:off x="625363" y="3847550"/>
            <a:ext cx="6870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Reduction Half Reaction:  O</a:t>
            </a:r>
            <a:r>
              <a:rPr lang="en" sz="2400" baseline="-25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400" baseline="30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                    </a:t>
            </a: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→2O</a:t>
            </a:r>
            <a:r>
              <a:rPr lang="en" sz="2400" baseline="30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2400" baseline="30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9" name="Google Shape;729;p69"/>
          <p:cNvSpPr txBox="1"/>
          <p:nvPr/>
        </p:nvSpPr>
        <p:spPr>
          <a:xfrm>
            <a:off x="4875775" y="3879113"/>
            <a:ext cx="882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+ 4e</a:t>
            </a:r>
            <a:r>
              <a:rPr lang="en" sz="2400" baseline="30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0" name="Google Shape;730;p69"/>
          <p:cNvSpPr txBox="1"/>
          <p:nvPr/>
        </p:nvSpPr>
        <p:spPr>
          <a:xfrm>
            <a:off x="6032963" y="3313375"/>
            <a:ext cx="882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+ 2e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1" name="Google Shape;731;p69"/>
          <p:cNvSpPr/>
          <p:nvPr/>
        </p:nvSpPr>
        <p:spPr>
          <a:xfrm>
            <a:off x="4928963" y="3847563"/>
            <a:ext cx="776520" cy="639576"/>
          </a:xfrm>
          <a:prstGeom prst="cloud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32" name="Google Shape;732;p69"/>
          <p:cNvSpPr/>
          <p:nvPr/>
        </p:nvSpPr>
        <p:spPr>
          <a:xfrm>
            <a:off x="6086163" y="3223837"/>
            <a:ext cx="776520" cy="639576"/>
          </a:xfrm>
          <a:prstGeom prst="cloud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33" name="Google Shape;733;p69"/>
          <p:cNvSpPr txBox="1"/>
          <p:nvPr/>
        </p:nvSpPr>
        <p:spPr>
          <a:xfrm>
            <a:off x="4668288" y="4386800"/>
            <a:ext cx="14667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Gain electrons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4" name="Google Shape;734;p69"/>
          <p:cNvSpPr txBox="1"/>
          <p:nvPr/>
        </p:nvSpPr>
        <p:spPr>
          <a:xfrm>
            <a:off x="5917700" y="2945400"/>
            <a:ext cx="18660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Loss of  electrons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7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half reaction shows either the </a:t>
            </a:r>
            <a:r>
              <a:rPr lang="en" b="1" u="sng"/>
              <a:t>oxidation</a:t>
            </a:r>
            <a:r>
              <a:rPr lang="en"/>
              <a:t> </a:t>
            </a:r>
            <a:r>
              <a:rPr lang="en" b="1"/>
              <a:t>or</a:t>
            </a:r>
            <a:r>
              <a:rPr lang="en"/>
              <a:t> </a:t>
            </a:r>
            <a:r>
              <a:rPr lang="en" b="1" u="sng"/>
              <a:t>reduction</a:t>
            </a:r>
            <a:r>
              <a:rPr lang="en"/>
              <a:t> portion of a redox equation including if the </a:t>
            </a:r>
            <a:r>
              <a:rPr lang="en" b="1" u="sng"/>
              <a:t>electrons</a:t>
            </a:r>
            <a:r>
              <a:rPr lang="en"/>
              <a:t> are </a:t>
            </a:r>
            <a:r>
              <a:rPr lang="en" b="1" u="sng"/>
              <a:t>gained or lost</a:t>
            </a:r>
            <a:r>
              <a:rPr lang="en"/>
              <a:t>.</a:t>
            </a:r>
            <a:endParaRPr/>
          </a:p>
        </p:txBody>
      </p:sp>
      <p:sp>
        <p:nvSpPr>
          <p:cNvPr id="740" name="Google Shape;740;p7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 reactions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 reaction: Reduction</a:t>
            </a:r>
            <a:endParaRPr/>
          </a:p>
        </p:txBody>
      </p:sp>
      <p:sp>
        <p:nvSpPr>
          <p:cNvPr id="746" name="Google Shape;746;p7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reduction half reaction shows an atom or ion gaining one or more electrons					</a:t>
            </a:r>
            <a:endParaRPr/>
          </a:p>
          <a:p>
            <a:pPr marL="18288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Fe</a:t>
            </a:r>
            <a:r>
              <a:rPr lang="en" baseline="30000"/>
              <a:t>3+</a:t>
            </a:r>
            <a:r>
              <a:rPr lang="en"/>
              <a:t>  +  </a:t>
            </a:r>
            <a:r>
              <a:rPr lang="en" b="1">
                <a:solidFill>
                  <a:srgbClr val="FF0000"/>
                </a:solidFill>
              </a:rPr>
              <a:t>   </a:t>
            </a:r>
            <a:r>
              <a:rPr lang="en"/>
              <a:t>→   Fe</a:t>
            </a:r>
            <a:r>
              <a:rPr lang="en" baseline="30000"/>
              <a:t>0</a:t>
            </a:r>
            <a:r>
              <a:rPr lang="en"/>
              <a:t>		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Notice that the </a:t>
            </a:r>
            <a:r>
              <a:rPr lang="en" b="1">
                <a:solidFill>
                  <a:srgbClr val="FF0000"/>
                </a:solidFill>
              </a:rPr>
              <a:t>e-</a:t>
            </a:r>
            <a:r>
              <a:rPr lang="en"/>
              <a:t> are on the left.</a:t>
            </a:r>
            <a:endParaRPr/>
          </a:p>
        </p:txBody>
      </p:sp>
      <p:sp>
        <p:nvSpPr>
          <p:cNvPr id="747" name="Google Shape;747;p71"/>
          <p:cNvSpPr/>
          <p:nvPr/>
        </p:nvSpPr>
        <p:spPr>
          <a:xfrm>
            <a:off x="2193325" y="2554100"/>
            <a:ext cx="4223700" cy="827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71"/>
          <p:cNvSpPr txBox="1"/>
          <p:nvPr/>
        </p:nvSpPr>
        <p:spPr>
          <a:xfrm>
            <a:off x="3834625" y="2738000"/>
            <a:ext cx="9411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3e-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 reaction: oxidation</a:t>
            </a:r>
            <a:endParaRPr/>
          </a:p>
        </p:txBody>
      </p:sp>
      <p:sp>
        <p:nvSpPr>
          <p:cNvPr id="754" name="Google Shape;754;p7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oxidation half reaction shows an atom or ion losing one or more e-: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     Mg</a:t>
            </a:r>
            <a:r>
              <a:rPr lang="en" baseline="30000"/>
              <a:t>o</a:t>
            </a:r>
            <a:r>
              <a:rPr lang="en"/>
              <a:t> →  Mg</a:t>
            </a:r>
            <a:r>
              <a:rPr lang="en" baseline="30000"/>
              <a:t>+2</a:t>
            </a:r>
            <a:r>
              <a:rPr lang="en"/>
              <a:t>  + </a:t>
            </a:r>
            <a:r>
              <a:rPr lang="en" b="1">
                <a:solidFill>
                  <a:srgbClr val="FF0000"/>
                </a:solidFill>
              </a:rPr>
              <a:t>2e-</a:t>
            </a:r>
            <a:r>
              <a:rPr lang="en"/>
              <a:t>		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Notice that the </a:t>
            </a:r>
            <a:r>
              <a:rPr lang="en" b="1">
                <a:solidFill>
                  <a:srgbClr val="FF0000"/>
                </a:solidFill>
              </a:rPr>
              <a:t>e-</a:t>
            </a:r>
            <a:r>
              <a:rPr lang="en"/>
              <a:t> is on the right.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7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I do</a:t>
            </a:r>
            <a:endParaRPr/>
          </a:p>
        </p:txBody>
      </p:sp>
      <p:sp>
        <p:nvSpPr>
          <p:cNvPr id="772" name="Google Shape;772;p75"/>
          <p:cNvSpPr txBox="1">
            <a:spLocks noGrp="1"/>
          </p:cNvSpPr>
          <p:nvPr>
            <p:ph type="body" idx="1"/>
          </p:nvPr>
        </p:nvSpPr>
        <p:spPr>
          <a:xfrm>
            <a:off x="311700" y="1488900"/>
            <a:ext cx="8520600" cy="17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Add in electrons to balance the charge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total charge on each side must be equal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K  →  K</a:t>
            </a:r>
            <a:r>
              <a:rPr lang="en" baseline="30000"/>
              <a:t>+1</a:t>
            </a:r>
            <a:endParaRPr baseline="30000"/>
          </a:p>
        </p:txBody>
      </p:sp>
      <p:sp>
        <p:nvSpPr>
          <p:cNvPr id="773" name="Google Shape;773;p75"/>
          <p:cNvSpPr txBox="1"/>
          <p:nvPr/>
        </p:nvSpPr>
        <p:spPr>
          <a:xfrm>
            <a:off x="3485450" y="2681100"/>
            <a:ext cx="2187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0</a:t>
            </a:r>
            <a:endParaRPr sz="21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74" name="Google Shape;774;p75"/>
          <p:cNvSpPr txBox="1"/>
          <p:nvPr/>
        </p:nvSpPr>
        <p:spPr>
          <a:xfrm>
            <a:off x="5037650" y="2758725"/>
            <a:ext cx="11784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+ 1e-</a:t>
            </a:r>
            <a:endParaRPr sz="2700" b="1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75" name="Google Shape;775;p75"/>
          <p:cNvSpPr txBox="1"/>
          <p:nvPr/>
        </p:nvSpPr>
        <p:spPr>
          <a:xfrm>
            <a:off x="3251450" y="3473800"/>
            <a:ext cx="11373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0  </a:t>
            </a: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→</a:t>
            </a:r>
            <a:endParaRPr sz="31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76" name="Google Shape;776;p75"/>
          <p:cNvSpPr txBox="1"/>
          <p:nvPr/>
        </p:nvSpPr>
        <p:spPr>
          <a:xfrm>
            <a:off x="4572000" y="3473800"/>
            <a:ext cx="17256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+1 -1 = 0</a:t>
            </a:r>
            <a:endParaRPr sz="31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77" name="Google Shape;777;p75"/>
          <p:cNvSpPr/>
          <p:nvPr/>
        </p:nvSpPr>
        <p:spPr>
          <a:xfrm>
            <a:off x="3159350" y="3583475"/>
            <a:ext cx="544800" cy="502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75"/>
          <p:cNvSpPr/>
          <p:nvPr/>
        </p:nvSpPr>
        <p:spPr>
          <a:xfrm>
            <a:off x="5649650" y="3583475"/>
            <a:ext cx="512700" cy="502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75"/>
          <p:cNvSpPr txBox="1"/>
          <p:nvPr/>
        </p:nvSpPr>
        <p:spPr>
          <a:xfrm>
            <a:off x="475750" y="2851200"/>
            <a:ext cx="38913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Oxidation half reaction</a:t>
            </a:r>
            <a:endParaRPr sz="24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Cathode Ray Tube Experiments</a:t>
            </a: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11700" y="1470000"/>
            <a:ext cx="3276675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vacuum tube (air removed) is connected to a power source and particles seemed to move between the electrodes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77" name="Google Shape;7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427" y="2571750"/>
            <a:ext cx="4839350" cy="21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/>
          <p:nvPr/>
        </p:nvSpPr>
        <p:spPr>
          <a:xfrm>
            <a:off x="4280350" y="2157750"/>
            <a:ext cx="2292300" cy="414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source</a:t>
            </a: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4254100" y="2023325"/>
            <a:ext cx="2634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-</a:t>
            </a:r>
            <a:endParaRPr sz="2800" b="1"/>
          </a:p>
        </p:txBody>
      </p:sp>
      <p:sp>
        <p:nvSpPr>
          <p:cNvPr id="80" name="Google Shape;80;p12"/>
          <p:cNvSpPr txBox="1"/>
          <p:nvPr/>
        </p:nvSpPr>
        <p:spPr>
          <a:xfrm>
            <a:off x="6185550" y="2052475"/>
            <a:ext cx="2634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+</a:t>
            </a:r>
            <a:endParaRPr sz="2800" b="1"/>
          </a:p>
        </p:txBody>
      </p:sp>
      <p:sp>
        <p:nvSpPr>
          <p:cNvPr id="81" name="Google Shape;81;p12"/>
          <p:cNvSpPr txBox="1"/>
          <p:nvPr/>
        </p:nvSpPr>
        <p:spPr>
          <a:xfrm>
            <a:off x="7046675" y="3424250"/>
            <a:ext cx="2124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-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5394950" y="3424250"/>
            <a:ext cx="2124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-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5973150" y="3424250"/>
            <a:ext cx="2124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-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8274450" y="3424250"/>
            <a:ext cx="2124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-</a:t>
            </a:r>
            <a:endParaRPr sz="3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We do</a:t>
            </a:r>
            <a:endParaRPr/>
          </a:p>
        </p:txBody>
      </p:sp>
      <p:sp>
        <p:nvSpPr>
          <p:cNvPr id="785" name="Google Shape;785;p7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Add in electrons to balance the charge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					Mg</a:t>
            </a:r>
            <a:r>
              <a:rPr lang="en" baseline="30000">
                <a:solidFill>
                  <a:schemeClr val="lt1"/>
                </a:solidFill>
              </a:rPr>
              <a:t>+2 </a:t>
            </a:r>
            <a:r>
              <a:rPr lang="en">
                <a:solidFill>
                  <a:schemeClr val="lt1"/>
                </a:solidFill>
              </a:rPr>
              <a:t>     →   Mg</a:t>
            </a:r>
            <a:r>
              <a:rPr lang="en" baseline="30000">
                <a:solidFill>
                  <a:schemeClr val="lt1"/>
                </a:solidFill>
              </a:rPr>
              <a:t>0</a:t>
            </a:r>
            <a:endParaRPr baseline="30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86" name="Google Shape;786;p76"/>
          <p:cNvSpPr txBox="1"/>
          <p:nvPr/>
        </p:nvSpPr>
        <p:spPr>
          <a:xfrm>
            <a:off x="3231300" y="2982925"/>
            <a:ext cx="11784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2700" b="1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2e-</a:t>
            </a:r>
            <a:r>
              <a:rPr lang="en" sz="27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+</a:t>
            </a:r>
            <a:endParaRPr sz="27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87" name="Google Shape;787;p76"/>
          <p:cNvSpPr txBox="1"/>
          <p:nvPr/>
        </p:nvSpPr>
        <p:spPr>
          <a:xfrm>
            <a:off x="3803974" y="3472650"/>
            <a:ext cx="21750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+2  -2=0 </a:t>
            </a:r>
            <a:r>
              <a:rPr lang="en" sz="30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→</a:t>
            </a:r>
            <a:endParaRPr sz="31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88" name="Google Shape;788;p76"/>
          <p:cNvSpPr txBox="1"/>
          <p:nvPr/>
        </p:nvSpPr>
        <p:spPr>
          <a:xfrm>
            <a:off x="7673862" y="3671545"/>
            <a:ext cx="4443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0</a:t>
            </a:r>
            <a:endParaRPr sz="31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89" name="Google Shape;789;p76"/>
          <p:cNvSpPr/>
          <p:nvPr/>
        </p:nvSpPr>
        <p:spPr>
          <a:xfrm>
            <a:off x="7714711" y="3710950"/>
            <a:ext cx="512700" cy="502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76"/>
          <p:cNvSpPr/>
          <p:nvPr/>
        </p:nvSpPr>
        <p:spPr>
          <a:xfrm>
            <a:off x="5017700" y="3626050"/>
            <a:ext cx="512700" cy="502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76"/>
          <p:cNvSpPr txBox="1"/>
          <p:nvPr/>
        </p:nvSpPr>
        <p:spPr>
          <a:xfrm>
            <a:off x="611460" y="3018100"/>
            <a:ext cx="38913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reduction half reaction</a:t>
            </a:r>
            <a:endParaRPr sz="24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7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Example: You do</a:t>
            </a:r>
            <a:endParaRPr dirty="0"/>
          </a:p>
        </p:txBody>
      </p:sp>
      <p:sp>
        <p:nvSpPr>
          <p:cNvPr id="797" name="Google Shape;797;p7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dirty="0">
                <a:solidFill>
                  <a:schemeClr val="lt1"/>
                </a:solidFill>
              </a:rPr>
              <a:t>Add in electrons to balance the charge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				Cu   →   Cu</a:t>
            </a:r>
            <a:r>
              <a:rPr lang="en" baseline="30000" dirty="0">
                <a:solidFill>
                  <a:schemeClr val="lt1"/>
                </a:solidFill>
              </a:rPr>
              <a:t>+2</a:t>
            </a:r>
            <a:r>
              <a:rPr lang="en" dirty="0">
                <a:solidFill>
                  <a:schemeClr val="lt1"/>
                </a:solidFill>
              </a:rPr>
              <a:t>		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98" name="Google Shape;798;p77"/>
          <p:cNvSpPr txBox="1"/>
          <p:nvPr/>
        </p:nvSpPr>
        <p:spPr>
          <a:xfrm>
            <a:off x="4385800" y="2941750"/>
            <a:ext cx="218700" cy="1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0</a:t>
            </a:r>
            <a:endParaRPr sz="21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99" name="Google Shape;799;p77"/>
          <p:cNvSpPr txBox="1"/>
          <p:nvPr/>
        </p:nvSpPr>
        <p:spPr>
          <a:xfrm>
            <a:off x="6700050" y="2963250"/>
            <a:ext cx="11784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 </a:t>
            </a:r>
            <a:r>
              <a:rPr lang="en" sz="2700" b="1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2e-</a:t>
            </a:r>
            <a:r>
              <a:rPr lang="en" sz="27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sz="27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00" name="Google Shape;800;p77"/>
          <p:cNvSpPr txBox="1"/>
          <p:nvPr/>
        </p:nvSpPr>
        <p:spPr>
          <a:xfrm>
            <a:off x="4017625" y="3521921"/>
            <a:ext cx="15849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0    </a:t>
            </a:r>
            <a:r>
              <a:rPr lang="en" sz="3000" dirty="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→</a:t>
            </a:r>
            <a:endParaRPr sz="31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01" name="Google Shape;801;p77"/>
          <p:cNvSpPr txBox="1"/>
          <p:nvPr/>
        </p:nvSpPr>
        <p:spPr>
          <a:xfrm>
            <a:off x="5715850" y="3405565"/>
            <a:ext cx="27648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+2    -2 = 0</a:t>
            </a:r>
            <a:endParaRPr sz="31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02" name="Google Shape;802;p77"/>
          <p:cNvSpPr/>
          <p:nvPr/>
        </p:nvSpPr>
        <p:spPr>
          <a:xfrm>
            <a:off x="3982450" y="3597557"/>
            <a:ext cx="512700" cy="502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77"/>
          <p:cNvSpPr/>
          <p:nvPr/>
        </p:nvSpPr>
        <p:spPr>
          <a:xfrm>
            <a:off x="7527400" y="3474000"/>
            <a:ext cx="512700" cy="502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77"/>
          <p:cNvSpPr txBox="1"/>
          <p:nvPr/>
        </p:nvSpPr>
        <p:spPr>
          <a:xfrm>
            <a:off x="870700" y="3030125"/>
            <a:ext cx="38913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Oxidation half reaction</a:t>
            </a:r>
            <a:endParaRPr sz="24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78"/>
          <p:cNvSpPr txBox="1">
            <a:spLocks noGrp="1"/>
          </p:cNvSpPr>
          <p:nvPr>
            <p:ph type="ctrTitle"/>
          </p:nvPr>
        </p:nvSpPr>
        <p:spPr>
          <a:xfrm>
            <a:off x="294900" y="149895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Spontaneous Reactions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Table J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7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✓"/>
            </a:pPr>
            <a:r>
              <a:rPr lang="en" dirty="0"/>
              <a:t>Use Table J to determine if a species is oxidized or reduced.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✓"/>
            </a:pPr>
            <a:r>
              <a:rPr lang="en" dirty="0"/>
              <a:t>Determine if a reaction will occur spontaneously.</a:t>
            </a:r>
            <a:endParaRPr dirty="0"/>
          </a:p>
        </p:txBody>
      </p:sp>
      <p:sp>
        <p:nvSpPr>
          <p:cNvPr id="4" name="Google Shape;796;p77"/>
          <p:cNvSpPr txBox="1">
            <a:spLocks/>
          </p:cNvSpPr>
          <p:nvPr/>
        </p:nvSpPr>
        <p:spPr>
          <a:xfrm>
            <a:off x="1034233" y="200084"/>
            <a:ext cx="6360480" cy="873341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latin typeface="Shadows Into Light" panose="020B0604020202020204" charset="0"/>
              </a:rPr>
              <a:t>Lesson Objectives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81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138" y="0"/>
            <a:ext cx="20713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80"/>
          <p:cNvSpPr txBox="1"/>
          <p:nvPr/>
        </p:nvSpPr>
        <p:spPr>
          <a:xfrm>
            <a:off x="516275" y="1458875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More active metals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1" name="Google Shape;821;p80"/>
          <p:cNvSpPr txBox="1"/>
          <p:nvPr/>
        </p:nvSpPr>
        <p:spPr>
          <a:xfrm>
            <a:off x="428000" y="3645375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 active metals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2" name="Google Shape;822;p80"/>
          <p:cNvSpPr/>
          <p:nvPr/>
        </p:nvSpPr>
        <p:spPr>
          <a:xfrm>
            <a:off x="1599350" y="2792175"/>
            <a:ext cx="396600" cy="982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0"/>
          <p:cNvSpPr/>
          <p:nvPr/>
        </p:nvSpPr>
        <p:spPr>
          <a:xfrm>
            <a:off x="3522100" y="0"/>
            <a:ext cx="1727400" cy="4605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Easily OXIDIZED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24" name="Google Shape;824;p80"/>
          <p:cNvSpPr/>
          <p:nvPr/>
        </p:nvSpPr>
        <p:spPr>
          <a:xfrm>
            <a:off x="4657300" y="639725"/>
            <a:ext cx="2789262" cy="1727298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EASY to lose electrons</a:t>
            </a:r>
            <a:endParaRPr b="1"/>
          </a:p>
        </p:txBody>
      </p:sp>
      <p:cxnSp>
        <p:nvCxnSpPr>
          <p:cNvPr id="825" name="Google Shape;825;p80"/>
          <p:cNvCxnSpPr/>
          <p:nvPr/>
        </p:nvCxnSpPr>
        <p:spPr>
          <a:xfrm>
            <a:off x="3522100" y="178375"/>
            <a:ext cx="380400" cy="524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138" y="-429500"/>
            <a:ext cx="20713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81"/>
          <p:cNvSpPr txBox="1"/>
          <p:nvPr/>
        </p:nvSpPr>
        <p:spPr>
          <a:xfrm>
            <a:off x="473075" y="1330650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More active metals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2" name="Google Shape;832;p81"/>
          <p:cNvSpPr txBox="1"/>
          <p:nvPr/>
        </p:nvSpPr>
        <p:spPr>
          <a:xfrm>
            <a:off x="473075" y="3569725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 active metals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3" name="Google Shape;833;p81"/>
          <p:cNvSpPr/>
          <p:nvPr/>
        </p:nvSpPr>
        <p:spPr>
          <a:xfrm>
            <a:off x="1599350" y="2533475"/>
            <a:ext cx="396600" cy="1241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1"/>
          <p:cNvSpPr/>
          <p:nvPr/>
        </p:nvSpPr>
        <p:spPr>
          <a:xfrm>
            <a:off x="3382000" y="4714000"/>
            <a:ext cx="2007600" cy="4605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Not easily OXIDIZED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5" name="Google Shape;835;p81"/>
          <p:cNvSpPr/>
          <p:nvPr/>
        </p:nvSpPr>
        <p:spPr>
          <a:xfrm>
            <a:off x="4572000" y="3083525"/>
            <a:ext cx="2789262" cy="1727298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HARD to lose electrons</a:t>
            </a:r>
            <a:endParaRPr b="1"/>
          </a:p>
        </p:txBody>
      </p:sp>
      <p:cxnSp>
        <p:nvCxnSpPr>
          <p:cNvPr id="836" name="Google Shape;836;p81"/>
          <p:cNvCxnSpPr/>
          <p:nvPr/>
        </p:nvCxnSpPr>
        <p:spPr>
          <a:xfrm rot="10800000" flipH="1">
            <a:off x="3583725" y="4439725"/>
            <a:ext cx="345600" cy="3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82"/>
          <p:cNvPicPr preferRelativeResize="0"/>
          <p:nvPr/>
        </p:nvPicPr>
        <p:blipFill rotWithShape="1">
          <a:blip r:embed="rId3">
            <a:alphaModFix/>
          </a:blip>
          <a:srcRect b="22390"/>
          <a:stretch/>
        </p:blipFill>
        <p:spPr>
          <a:xfrm>
            <a:off x="3094250" y="0"/>
            <a:ext cx="26687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82"/>
          <p:cNvSpPr txBox="1"/>
          <p:nvPr/>
        </p:nvSpPr>
        <p:spPr>
          <a:xfrm>
            <a:off x="5970700" y="1323600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More active nonmetals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3" name="Google Shape;843;p82"/>
          <p:cNvSpPr txBox="1"/>
          <p:nvPr/>
        </p:nvSpPr>
        <p:spPr>
          <a:xfrm>
            <a:off x="5827400" y="3694925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 active nonmetals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4" name="Google Shape;844;p82"/>
          <p:cNvSpPr/>
          <p:nvPr/>
        </p:nvSpPr>
        <p:spPr>
          <a:xfrm>
            <a:off x="6998750" y="2571750"/>
            <a:ext cx="396600" cy="1323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82"/>
          <p:cNvSpPr/>
          <p:nvPr/>
        </p:nvSpPr>
        <p:spPr>
          <a:xfrm>
            <a:off x="3564938" y="0"/>
            <a:ext cx="1727400" cy="4605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Easily REDUCED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6" name="Google Shape;846;p82"/>
          <p:cNvSpPr/>
          <p:nvPr/>
        </p:nvSpPr>
        <p:spPr>
          <a:xfrm>
            <a:off x="1516150" y="230275"/>
            <a:ext cx="2789262" cy="1727298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EASY to gain electrons</a:t>
            </a:r>
            <a:endParaRPr b="1"/>
          </a:p>
        </p:txBody>
      </p:sp>
      <p:cxnSp>
        <p:nvCxnSpPr>
          <p:cNvPr id="847" name="Google Shape;847;p82"/>
          <p:cNvCxnSpPr/>
          <p:nvPr/>
        </p:nvCxnSpPr>
        <p:spPr>
          <a:xfrm flipH="1">
            <a:off x="4960100" y="379350"/>
            <a:ext cx="89700" cy="498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p83"/>
          <p:cNvPicPr preferRelativeResize="0"/>
          <p:nvPr/>
        </p:nvPicPr>
        <p:blipFill rotWithShape="1">
          <a:blip r:embed="rId3">
            <a:alphaModFix/>
          </a:blip>
          <a:srcRect b="22390"/>
          <a:stretch/>
        </p:blipFill>
        <p:spPr>
          <a:xfrm>
            <a:off x="3094250" y="0"/>
            <a:ext cx="26687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83"/>
          <p:cNvSpPr txBox="1"/>
          <p:nvPr/>
        </p:nvSpPr>
        <p:spPr>
          <a:xfrm>
            <a:off x="5996625" y="1241100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More active nonmetals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4" name="Google Shape;854;p83"/>
          <p:cNvSpPr txBox="1"/>
          <p:nvPr/>
        </p:nvSpPr>
        <p:spPr>
          <a:xfrm>
            <a:off x="5996625" y="3694925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 active nonmetals</a:t>
            </a:r>
            <a:endParaRPr sz="3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5" name="Google Shape;855;p83"/>
          <p:cNvSpPr/>
          <p:nvPr/>
        </p:nvSpPr>
        <p:spPr>
          <a:xfrm>
            <a:off x="6998750" y="2571750"/>
            <a:ext cx="396600" cy="1241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83"/>
          <p:cNvSpPr/>
          <p:nvPr/>
        </p:nvSpPr>
        <p:spPr>
          <a:xfrm>
            <a:off x="3488725" y="1855225"/>
            <a:ext cx="1988100" cy="4605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Not easily REDUCED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57" name="Google Shape;857;p83"/>
          <p:cNvSpPr/>
          <p:nvPr/>
        </p:nvSpPr>
        <p:spPr>
          <a:xfrm>
            <a:off x="1516150" y="230275"/>
            <a:ext cx="2789262" cy="1727298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HARD to gain electrons</a:t>
            </a:r>
            <a:endParaRPr b="1"/>
          </a:p>
        </p:txBody>
      </p:sp>
      <p:cxnSp>
        <p:nvCxnSpPr>
          <p:cNvPr id="858" name="Google Shape;858;p83"/>
          <p:cNvCxnSpPr/>
          <p:nvPr/>
        </p:nvCxnSpPr>
        <p:spPr>
          <a:xfrm rot="10800000" flipH="1">
            <a:off x="4171100" y="1650525"/>
            <a:ext cx="435000" cy="255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8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864" name="Google Shape;864;p84"/>
          <p:cNvSpPr txBox="1">
            <a:spLocks noGrp="1"/>
          </p:cNvSpPr>
          <p:nvPr>
            <p:ph type="body" idx="1"/>
          </p:nvPr>
        </p:nvSpPr>
        <p:spPr>
          <a:xfrm>
            <a:off x="472725" y="1492775"/>
            <a:ext cx="5796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nickel and aluminum. Which will be oxidized and which will be reduced?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5" name="Google Shape;86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2688" y="111050"/>
            <a:ext cx="20713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84"/>
          <p:cNvSpPr txBox="1"/>
          <p:nvPr/>
        </p:nvSpPr>
        <p:spPr>
          <a:xfrm>
            <a:off x="472725" y="3224300"/>
            <a:ext cx="53952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Nickel is </a:t>
            </a:r>
            <a:r>
              <a:rPr lang="en" sz="3000" b="1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 sz="3000" b="1" u="sng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Aluminum is </a:t>
            </a:r>
            <a:r>
              <a:rPr lang="en" sz="3000" b="1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 b="1" u="sng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7" name="Google Shape;867;p84"/>
          <p:cNvSpPr/>
          <p:nvPr/>
        </p:nvSpPr>
        <p:spPr>
          <a:xfrm>
            <a:off x="7382600" y="3710475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4"/>
          <p:cNvSpPr/>
          <p:nvPr/>
        </p:nvSpPr>
        <p:spPr>
          <a:xfrm>
            <a:off x="7382600" y="2456550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86"/>
          <p:cNvSpPr txBox="1">
            <a:spLocks noGrp="1"/>
          </p:cNvSpPr>
          <p:nvPr>
            <p:ph type="title"/>
          </p:nvPr>
        </p:nvSpPr>
        <p:spPr>
          <a:xfrm>
            <a:off x="1034300" y="247375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are rxn’s Spontaneous</a:t>
            </a:r>
            <a:endParaRPr/>
          </a:p>
        </p:txBody>
      </p:sp>
      <p:sp>
        <p:nvSpPr>
          <p:cNvPr id="879" name="Google Shape;879;p86"/>
          <p:cNvSpPr txBox="1">
            <a:spLocks noGrp="1"/>
          </p:cNvSpPr>
          <p:nvPr>
            <p:ph type="body" idx="1"/>
          </p:nvPr>
        </p:nvSpPr>
        <p:spPr>
          <a:xfrm>
            <a:off x="351700" y="1566750"/>
            <a:ext cx="62445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2400"/>
              <a:t>Spontaneous reactions occur </a:t>
            </a:r>
            <a:r>
              <a:rPr lang="en" sz="2400" b="1" u="sng"/>
              <a:t>without</a:t>
            </a:r>
            <a:r>
              <a:rPr lang="en" sz="2400"/>
              <a:t> the </a:t>
            </a:r>
            <a:r>
              <a:rPr lang="en" sz="2400" b="1" u="sng"/>
              <a:t>addition of energy</a:t>
            </a:r>
            <a:r>
              <a:rPr lang="en" sz="2400"/>
              <a:t> to the system.</a:t>
            </a:r>
            <a:endParaRPr sz="2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/>
              <a:t>If the “single” element on the reactant side is more active than the “combined” element on the reactant side, then the reaction is </a:t>
            </a:r>
            <a:r>
              <a:rPr lang="en" sz="2400" b="1"/>
              <a:t>spontaneous</a:t>
            </a:r>
            <a:r>
              <a:rPr lang="en" sz="2400"/>
              <a:t>.</a:t>
            </a:r>
            <a:endParaRPr sz="2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/>
              <a:t>Example: Zn + PbCl</a:t>
            </a:r>
            <a:r>
              <a:rPr lang="en" baseline="-25000"/>
              <a:t>2</a:t>
            </a:r>
            <a:r>
              <a:rPr lang="en" sz="2400"/>
              <a:t> → ZnCl</a:t>
            </a:r>
            <a:r>
              <a:rPr lang="en" baseline="-25000"/>
              <a:t>2</a:t>
            </a:r>
            <a:r>
              <a:rPr lang="en" sz="2400"/>
              <a:t> + Pb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880" name="Google Shape;880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776" y="102400"/>
            <a:ext cx="2263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86"/>
          <p:cNvSpPr/>
          <p:nvPr/>
        </p:nvSpPr>
        <p:spPr>
          <a:xfrm>
            <a:off x="7344200" y="2981175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86"/>
          <p:cNvSpPr/>
          <p:nvPr/>
        </p:nvSpPr>
        <p:spPr>
          <a:xfrm>
            <a:off x="7344200" y="4105975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3" name="Google Shape;883;p86"/>
          <p:cNvCxnSpPr/>
          <p:nvPr/>
        </p:nvCxnSpPr>
        <p:spPr>
          <a:xfrm>
            <a:off x="7229050" y="2981175"/>
            <a:ext cx="0" cy="1124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4" name="Google Shape;884;p86"/>
          <p:cNvSpPr/>
          <p:nvPr/>
        </p:nvSpPr>
        <p:spPr>
          <a:xfrm>
            <a:off x="1889025" y="3770950"/>
            <a:ext cx="486000" cy="467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86"/>
          <p:cNvSpPr/>
          <p:nvPr/>
        </p:nvSpPr>
        <p:spPr>
          <a:xfrm>
            <a:off x="2681400" y="3770950"/>
            <a:ext cx="362400" cy="424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Charge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311700" y="1439375"/>
            <a:ext cx="85206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700"/>
              <a:t>When he placed charged plates around the CRT he saw the beam pulled towards the positive plate.</a:t>
            </a:r>
            <a:endParaRPr sz="27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700"/>
              <a:t>The particles must be </a:t>
            </a:r>
            <a:r>
              <a:rPr lang="en" sz="2700" b="1" u="sng"/>
              <a:t>negatively charged </a:t>
            </a:r>
            <a:endParaRPr sz="2400" b="1" u="sng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2325" y="3141538"/>
            <a:ext cx="2037600" cy="15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5440" y="3009537"/>
            <a:ext cx="2868525" cy="19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4980775" y="3572825"/>
            <a:ext cx="2124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-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442250" y="3718150"/>
            <a:ext cx="2124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-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4337525" y="3760600"/>
            <a:ext cx="2124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-</a:t>
            </a:r>
            <a:endParaRPr sz="3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87"/>
          <p:cNvSpPr txBox="1">
            <a:spLocks noGrp="1"/>
          </p:cNvSpPr>
          <p:nvPr>
            <p:ph type="title"/>
          </p:nvPr>
        </p:nvSpPr>
        <p:spPr>
          <a:xfrm>
            <a:off x="952650" y="2387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are rxn’s Not Spontaneous</a:t>
            </a:r>
            <a:endParaRPr/>
          </a:p>
        </p:txBody>
      </p:sp>
      <p:sp>
        <p:nvSpPr>
          <p:cNvPr id="891" name="Google Shape;891;p87"/>
          <p:cNvSpPr txBox="1">
            <a:spLocks noGrp="1"/>
          </p:cNvSpPr>
          <p:nvPr>
            <p:ph type="body" idx="1"/>
          </p:nvPr>
        </p:nvSpPr>
        <p:spPr>
          <a:xfrm>
            <a:off x="360350" y="1549450"/>
            <a:ext cx="62445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not, the reaction is </a:t>
            </a:r>
            <a:r>
              <a:rPr lang="en" b="1"/>
              <a:t>nonspontaneous</a:t>
            </a:r>
            <a:r>
              <a:rPr lang="en"/>
              <a:t> and will require the addition of energy.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Example: Zn + AlCl</a:t>
            </a:r>
            <a:r>
              <a:rPr lang="en" baseline="-25000"/>
              <a:t>3</a:t>
            </a:r>
            <a:r>
              <a:rPr lang="en"/>
              <a:t> → no rxn</a:t>
            </a:r>
            <a:endParaRPr/>
          </a:p>
        </p:txBody>
      </p:sp>
      <p:pic>
        <p:nvPicPr>
          <p:cNvPr id="892" name="Google Shape;892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776" y="102400"/>
            <a:ext cx="2263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87"/>
          <p:cNvSpPr/>
          <p:nvPr/>
        </p:nvSpPr>
        <p:spPr>
          <a:xfrm>
            <a:off x="7344200" y="2981175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87"/>
          <p:cNvSpPr/>
          <p:nvPr/>
        </p:nvSpPr>
        <p:spPr>
          <a:xfrm>
            <a:off x="7344200" y="2399350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95" name="Google Shape;895;p87"/>
          <p:cNvCxnSpPr/>
          <p:nvPr/>
        </p:nvCxnSpPr>
        <p:spPr>
          <a:xfrm rot="10800000">
            <a:off x="7191800" y="2514675"/>
            <a:ext cx="0" cy="58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6" name="Google Shape;896;p87"/>
          <p:cNvSpPr/>
          <p:nvPr/>
        </p:nvSpPr>
        <p:spPr>
          <a:xfrm>
            <a:off x="1705075" y="2862825"/>
            <a:ext cx="608400" cy="581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87"/>
          <p:cNvSpPr/>
          <p:nvPr/>
        </p:nvSpPr>
        <p:spPr>
          <a:xfrm>
            <a:off x="2624800" y="2860575"/>
            <a:ext cx="375000" cy="471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8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903" name="Google Shape;903;p88"/>
          <p:cNvSpPr txBox="1">
            <a:spLocks noGrp="1"/>
          </p:cNvSpPr>
          <p:nvPr>
            <p:ph type="body" idx="1"/>
          </p:nvPr>
        </p:nvSpPr>
        <p:spPr>
          <a:xfrm>
            <a:off x="308475" y="1587875"/>
            <a:ext cx="5988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this reaction occur spontaneously?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 + MgSO</a:t>
            </a:r>
            <a:r>
              <a:rPr lang="en" baseline="-25000"/>
              <a:t>4</a:t>
            </a:r>
            <a:r>
              <a:rPr lang="en"/>
              <a:t> → Mg + LiSO</a:t>
            </a:r>
            <a:r>
              <a:rPr lang="en" baseline="-25000"/>
              <a:t>4</a:t>
            </a:r>
            <a:endParaRPr baseline="-25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904" name="Google Shape;90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776" y="26200"/>
            <a:ext cx="2263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88"/>
          <p:cNvSpPr/>
          <p:nvPr/>
        </p:nvSpPr>
        <p:spPr>
          <a:xfrm>
            <a:off x="7344200" y="2170750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88"/>
          <p:cNvSpPr/>
          <p:nvPr/>
        </p:nvSpPr>
        <p:spPr>
          <a:xfrm>
            <a:off x="7344200" y="646750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88"/>
          <p:cNvSpPr/>
          <p:nvPr/>
        </p:nvSpPr>
        <p:spPr>
          <a:xfrm>
            <a:off x="275925" y="2401150"/>
            <a:ext cx="486000" cy="467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88"/>
          <p:cNvSpPr/>
          <p:nvPr/>
        </p:nvSpPr>
        <p:spPr>
          <a:xfrm>
            <a:off x="1079225" y="2401150"/>
            <a:ext cx="576300" cy="570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9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Use Table J to determine if a species is oxidized or reduced.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Determine if a reaction will occur spontaneously.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Thomson’s Conclusions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 sz="2400">
                <a:solidFill>
                  <a:schemeClr val="lt1"/>
                </a:solidFill>
              </a:rPr>
              <a:t>Determines the beam is made of particles that are </a:t>
            </a:r>
            <a:r>
              <a:rPr lang="en" sz="2400" u="sng">
                <a:solidFill>
                  <a:schemeClr val="lt1"/>
                </a:solidFill>
              </a:rPr>
              <a:t>negatively</a:t>
            </a:r>
            <a:r>
              <a:rPr lang="en" sz="2400">
                <a:solidFill>
                  <a:schemeClr val="lt1"/>
                </a:solidFill>
              </a:rPr>
              <a:t> </a:t>
            </a:r>
            <a:r>
              <a:rPr lang="en" sz="2400" u="sng">
                <a:solidFill>
                  <a:schemeClr val="lt1"/>
                </a:solidFill>
              </a:rPr>
              <a:t>charged</a:t>
            </a:r>
            <a:r>
              <a:rPr lang="en" sz="2400">
                <a:solidFill>
                  <a:schemeClr val="lt1"/>
                </a:solidFill>
              </a:rPr>
              <a:t> called </a:t>
            </a:r>
            <a:r>
              <a:rPr lang="en" sz="2400" b="1" u="sng">
                <a:solidFill>
                  <a:schemeClr val="lt1"/>
                </a:solidFill>
              </a:rPr>
              <a:t>ELECTRONS</a:t>
            </a:r>
            <a:endParaRPr sz="2400">
              <a:solidFill>
                <a:schemeClr val="lt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 sz="2400">
                <a:solidFill>
                  <a:schemeClr val="lt1"/>
                </a:solidFill>
              </a:rPr>
              <a:t>These particles are 1,000 smaller than a hydrogen atom (smallest atom)</a:t>
            </a:r>
            <a:endParaRPr sz="2400">
              <a:solidFill>
                <a:schemeClr val="lt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" sz="2400">
                <a:solidFill>
                  <a:schemeClr val="lt1"/>
                </a:solidFill>
              </a:rPr>
              <a:t>Different metals all give off cathode rays 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275" y="3332300"/>
            <a:ext cx="3106024" cy="14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Conclusions</a:t>
            </a: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7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2500"/>
              <a:t>Thompson also found that the </a:t>
            </a:r>
            <a:r>
              <a:rPr lang="en" sz="2500" b="1" u="sng"/>
              <a:t>atom</a:t>
            </a:r>
            <a:r>
              <a:rPr lang="en" sz="2500"/>
              <a:t> as a whole was </a:t>
            </a:r>
            <a:r>
              <a:rPr lang="en" sz="2500" b="1" u="sng"/>
              <a:t>electrically neutral (no charge)</a:t>
            </a:r>
            <a:endParaRPr sz="2500" b="1" u="sng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2500"/>
              <a:t>So there must be positive charges in the atom to balance out the negative electron charge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ipped videos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1958</Words>
  <Application>Microsoft Macintosh PowerPoint</Application>
  <PresentationFormat>On-screen Show (16:9)</PresentationFormat>
  <Paragraphs>419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Shadows Into Light</vt:lpstr>
      <vt:lpstr>Walter Turncoat</vt:lpstr>
      <vt:lpstr>Calibri</vt:lpstr>
      <vt:lpstr>Arial</vt:lpstr>
      <vt:lpstr>Source Code Pro</vt:lpstr>
      <vt:lpstr>Noto Sans Symbols</vt:lpstr>
      <vt:lpstr>Open Sans</vt:lpstr>
      <vt:lpstr>flipped videos</vt:lpstr>
      <vt:lpstr>ATTRACTIVE FORCES</vt:lpstr>
      <vt:lpstr>JJ Thomson</vt:lpstr>
      <vt:lpstr>Lesson Objectives</vt:lpstr>
      <vt:lpstr>Dalton (1808)</vt:lpstr>
      <vt:lpstr>Thomson’s Model of the atom </vt:lpstr>
      <vt:lpstr>Cathode Ray Tube Experiments</vt:lpstr>
      <vt:lpstr>Determining Charge</vt:lpstr>
      <vt:lpstr>Thomson’s Conclusions</vt:lpstr>
      <vt:lpstr>Additional Conclusions</vt:lpstr>
      <vt:lpstr>J. J. Thomson’s Model (1897) </vt:lpstr>
      <vt:lpstr>PowerPoint Presentation</vt:lpstr>
      <vt:lpstr>Ionic Compounds</vt:lpstr>
      <vt:lpstr>Lesson Objectives:</vt:lpstr>
      <vt:lpstr>When ionic compounds are dissolved</vt:lpstr>
      <vt:lpstr>Electrolytes</vt:lpstr>
      <vt:lpstr>Ionic Compounds</vt:lpstr>
      <vt:lpstr>Group 1 metals </vt:lpstr>
      <vt:lpstr>Group 2 metals</vt:lpstr>
      <vt:lpstr>Group 13 metals</vt:lpstr>
      <vt:lpstr>Group 15 nonmetals</vt:lpstr>
      <vt:lpstr>Group 16 nonmetals</vt:lpstr>
      <vt:lpstr>Group 17 nonmetals </vt:lpstr>
      <vt:lpstr>Group 18 non-metals</vt:lpstr>
      <vt:lpstr>Writing Chemical Formulas</vt:lpstr>
      <vt:lpstr>Example 1: </vt:lpstr>
      <vt:lpstr>Example 2: </vt:lpstr>
      <vt:lpstr>Example 3:</vt:lpstr>
      <vt:lpstr>PowerPoint Presentation</vt:lpstr>
      <vt:lpstr>Oxidation numbers</vt:lpstr>
      <vt:lpstr>Lesson Objective: </vt:lpstr>
      <vt:lpstr>Redox Reactions</vt:lpstr>
      <vt:lpstr>Oxidation States</vt:lpstr>
      <vt:lpstr>Rules for Oxidation Numbers</vt:lpstr>
      <vt:lpstr>Rules for Oxidation Numbers</vt:lpstr>
      <vt:lpstr>Rules for Oxidation Numbers</vt:lpstr>
      <vt:lpstr>Rules for Oxidation Numbers</vt:lpstr>
      <vt:lpstr>PowerPoint Presentation</vt:lpstr>
      <vt:lpstr>Identifying a Redox Reaction</vt:lpstr>
      <vt:lpstr>Lesson Objectives</vt:lpstr>
      <vt:lpstr>Redox Reactions</vt:lpstr>
      <vt:lpstr>Oxidation</vt:lpstr>
      <vt:lpstr>Oxidation</vt:lpstr>
      <vt:lpstr>Reduction</vt:lpstr>
      <vt:lpstr>Reduction</vt:lpstr>
      <vt:lpstr>Reduction</vt:lpstr>
      <vt:lpstr>Example</vt:lpstr>
      <vt:lpstr>LEO GER</vt:lpstr>
      <vt:lpstr>Example (I do)</vt:lpstr>
      <vt:lpstr>Example (We do)</vt:lpstr>
      <vt:lpstr>Example (You Do)</vt:lpstr>
      <vt:lpstr>Identifying a Redox Reaction</vt:lpstr>
      <vt:lpstr>PowerPoint Presentation</vt:lpstr>
      <vt:lpstr>Half Reactions</vt:lpstr>
      <vt:lpstr>PowerPoint Presentation</vt:lpstr>
      <vt:lpstr>Redox Reactions have...</vt:lpstr>
      <vt:lpstr>Half reactions</vt:lpstr>
      <vt:lpstr>Half reaction: Reduction</vt:lpstr>
      <vt:lpstr>Half reaction: oxidation</vt:lpstr>
      <vt:lpstr>Example: I do</vt:lpstr>
      <vt:lpstr>Example: We do</vt:lpstr>
      <vt:lpstr>Example: You do</vt:lpstr>
      <vt:lpstr>Spontaneous Reactions  &amp; Table 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When are rxn’s Spontaneous</vt:lpstr>
      <vt:lpstr>When are rxn’s Not Spontaneous</vt:lpstr>
      <vt:lpstr>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Attractive Forces </dc:title>
  <cp:lastModifiedBy>Kristen J Drury</cp:lastModifiedBy>
  <cp:revision>6</cp:revision>
  <dcterms:modified xsi:type="dcterms:W3CDTF">2021-08-29T22:15:39Z</dcterms:modified>
</cp:coreProperties>
</file>