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56" r:id="rId2"/>
    <p:sldId id="272" r:id="rId3"/>
    <p:sldId id="283" r:id="rId4"/>
    <p:sldId id="285" r:id="rId5"/>
    <p:sldId id="274" r:id="rId6"/>
    <p:sldId id="275" r:id="rId7"/>
    <p:sldId id="287" r:id="rId8"/>
    <p:sldId id="284" r:id="rId9"/>
    <p:sldId id="286" r:id="rId10"/>
    <p:sldId id="259" r:id="rId11"/>
    <p:sldId id="276" r:id="rId12"/>
    <p:sldId id="262" r:id="rId13"/>
    <p:sldId id="277" r:id="rId14"/>
    <p:sldId id="278" r:id="rId15"/>
    <p:sldId id="288" r:id="rId16"/>
    <p:sldId id="263" r:id="rId17"/>
    <p:sldId id="264" r:id="rId18"/>
    <p:sldId id="266" r:id="rId19"/>
    <p:sldId id="267" r:id="rId20"/>
    <p:sldId id="265" r:id="rId21"/>
    <p:sldId id="268" r:id="rId22"/>
    <p:sldId id="279" r:id="rId23"/>
    <p:sldId id="280" r:id="rId24"/>
    <p:sldId id="269" r:id="rId25"/>
    <p:sldId id="282" r:id="rId26"/>
    <p:sldId id="270" r:id="rId27"/>
    <p:sldId id="271" r:id="rId28"/>
    <p:sldId id="289" r:id="rId29"/>
    <p:sldId id="291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494" autoAdjust="0"/>
  </p:normalViewPr>
  <p:slideViewPr>
    <p:cSldViewPr>
      <p:cViewPr>
        <p:scale>
          <a:sx n="76" d="100"/>
          <a:sy n="76" d="100"/>
        </p:scale>
        <p:origin x="-336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13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1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288DDF-4D59-4BD3-8E3A-26292212514A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BC17C2-69FD-46AE-83C4-97AB87C03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427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94EBA85-056E-4B43-B32A-C3D40AF0DEAB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i="1" smtClean="0"/>
              <a:t>Rifling consists of grooves cut or formed in a spiral nature, lengthwise down the barrel of a firearm.</a:t>
            </a:r>
            <a:r>
              <a:rPr lang="en-US" altLang="en-US" smtClean="0"/>
              <a:t>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C17C2-69FD-46AE-83C4-97AB87C0333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541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0555ECCE-7691-45E3-A22C-B0D61EAD8731}" type="datetimeFigureOut">
              <a:rPr lang="en-US" smtClean="0"/>
              <a:t>5/23/2016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CC38A1-65E6-4A1F-B8DB-E13E2BF62D4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EAD8B-6795-42C4-9966-32BA4D4381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3707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9A9FD-EBCD-47E8-81CE-E9870FCB81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5053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198A5-ADE7-498F-9C27-DFD68FF5F7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7882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0126" y="503238"/>
            <a:ext cx="7313613" cy="868362"/>
          </a:xfrm>
          <a:prstGeom prst="rect">
            <a:avLst/>
          </a:prstGeom>
        </p:spPr>
        <p:txBody>
          <a:bodyPr vert="horz" lIns="91430" tIns="45715" rIns="91430" bIns="45715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895600" y="6173788"/>
            <a:ext cx="2895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6" descr="Screen Shot 2013-10-05 at 3.36.33 PM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44160" y="249146"/>
            <a:ext cx="1382400" cy="125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167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txStyles>
    <p:titleStyle>
      <a:lvl1pPr algn="ctr" defTabSz="914305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02" indent="-463502" algn="l" defTabSz="914305" rtl="0" eaLnBrk="1" latinLnBrk="0" hangingPunct="1">
        <a:spcBef>
          <a:spcPts val="2000"/>
        </a:spcBef>
        <a:buSzPct val="90000"/>
        <a:buFontTx/>
        <a:buBlip>
          <a:blip r:embed="rId7"/>
        </a:buBlip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05" indent="-457153" algn="l" defTabSz="914305" rtl="0" eaLnBrk="1" latinLnBrk="0" hangingPunct="1">
        <a:spcBef>
          <a:spcPts val="600"/>
        </a:spcBef>
        <a:buSzPct val="90000"/>
        <a:buFontTx/>
        <a:buBlip>
          <a:blip r:embed="rId8"/>
        </a:buBlip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582" indent="-341277" algn="l" defTabSz="914305" rtl="0" eaLnBrk="1" latinLnBrk="0" hangingPunct="1">
        <a:spcBef>
          <a:spcPts val="600"/>
        </a:spcBef>
        <a:buSzPct val="90000"/>
        <a:buFontTx/>
        <a:buBlip>
          <a:blip r:embed="rId9"/>
        </a:buBlip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860" indent="-341277" algn="l" defTabSz="914305" rtl="0" eaLnBrk="1" latinLnBrk="0" hangingPunct="1">
        <a:spcBef>
          <a:spcPts val="600"/>
        </a:spcBef>
        <a:buSzPct val="90000"/>
        <a:buFontTx/>
        <a:buBlip>
          <a:blip r:embed="rId9"/>
        </a:buBlip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137" indent="-341277" algn="l" defTabSz="914305" rtl="0" eaLnBrk="1" latinLnBrk="0" hangingPunct="1">
        <a:spcBef>
          <a:spcPts val="600"/>
        </a:spcBef>
        <a:buSzPct val="90000"/>
        <a:buFontTx/>
        <a:buBlip>
          <a:blip r:embed="rId9"/>
        </a:buBlip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0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2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45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97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http://www.firearmsid.com/jpgs/990900166.jpg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jpeg"/><Relationship Id="rId5" Type="http://schemas.openxmlformats.org/officeDocument/2006/relationships/hyperlink" Target="http://www.leelofland.com/wordpress/wp-content/uploads/2008/02/bullet-hole.jpg" TargetMode="External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8HR5TxlPMc" TargetMode="External"/><Relationship Id="rId2" Type="http://schemas.openxmlformats.org/officeDocument/2006/relationships/hyperlink" Target="https://www.youtube.com/watch?v=jB3aZqzeGC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R5JDhi4URds" TargetMode="External"/><Relationship Id="rId5" Type="http://schemas.openxmlformats.org/officeDocument/2006/relationships/hyperlink" Target="https://www.youtube.com/watch?v=6sas9N3OmuM" TargetMode="External"/><Relationship Id="rId4" Type="http://schemas.openxmlformats.org/officeDocument/2006/relationships/hyperlink" Target="https://www.youtube.com/watch?v=Dihs9JcVt3E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7N-bLHZ5j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Ballistics </a:t>
            </a:r>
            <a:endParaRPr lang="en-US" sz="96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55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08745"/>
            <a:ext cx="7313613" cy="86836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4000" b="1" dirty="0" smtClean="0"/>
              <a:t>Types of fire arms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796" y="1295400"/>
            <a:ext cx="5638800" cy="4800600"/>
          </a:xfrm>
        </p:spPr>
        <p:txBody>
          <a:bodyPr>
            <a:noAutofit/>
          </a:bodyPr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b="1" dirty="0" smtClean="0"/>
              <a:t>Semiautomatic</a:t>
            </a:r>
            <a:r>
              <a:rPr lang="en-US" altLang="en-US" sz="2800" dirty="0" smtClean="0"/>
              <a:t> weapons hold ten cartridges  in a </a:t>
            </a:r>
            <a:r>
              <a:rPr lang="en-US" altLang="en-US" sz="2800" b="1" dirty="0" smtClean="0"/>
              <a:t>magazine or clip</a:t>
            </a:r>
            <a:r>
              <a:rPr lang="en-US" altLang="en-US" sz="2800" dirty="0" smtClean="0"/>
              <a:t>. Each pull on the trigger releases one cartridge. 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/>
              <a:t> </a:t>
            </a:r>
            <a:r>
              <a:rPr lang="en-US" altLang="en-US" sz="2800" b="1" dirty="0" smtClean="0"/>
              <a:t>Fully</a:t>
            </a:r>
            <a:r>
              <a:rPr lang="en-US" altLang="en-US" sz="2800" dirty="0" smtClean="0"/>
              <a:t> </a:t>
            </a:r>
            <a:r>
              <a:rPr lang="en-US" altLang="en-US" sz="2800" b="1" dirty="0" smtClean="0"/>
              <a:t>Automatic</a:t>
            </a:r>
            <a:r>
              <a:rPr lang="en-US" altLang="en-US" sz="2800" dirty="0" smtClean="0"/>
              <a:t> weapons fire for as long as the trigger is pressed. </a:t>
            </a:r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513" y="2057400"/>
            <a:ext cx="28670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495800"/>
            <a:ext cx="357187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296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077200" cy="1600200"/>
          </a:xfrm>
        </p:spPr>
        <p:txBody>
          <a:bodyPr/>
          <a:lstStyle/>
          <a:p>
            <a:pPr algn="l" eaLnBrk="1" hangingPunct="1"/>
            <a:r>
              <a:rPr lang="en-US" altLang="en-US" sz="4000" b="1" dirty="0" smtClean="0"/>
              <a:t>Caliber of the Cartridge 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828800"/>
            <a:ext cx="7997825" cy="3962400"/>
          </a:xfrm>
        </p:spPr>
        <p:txBody>
          <a:bodyPr rtlCol="0">
            <a:noAutofit/>
          </a:bodyPr>
          <a:lstStyle/>
          <a:p>
            <a:pPr marL="533400" indent="-533400" eaLnBrk="1" fontAlgn="auto" hangingPunct="1">
              <a:lnSpc>
                <a:spcPct val="95000"/>
              </a:lnSpc>
              <a:spcBef>
                <a:spcPct val="0"/>
              </a:spcBef>
              <a:spcAft>
                <a:spcPct val="30000"/>
              </a:spcAft>
              <a:buSzPct val="90000"/>
              <a:buFont typeface="Arial" panose="020B0604020202020204" pitchFamily="34" charset="0"/>
              <a:buChar char="•"/>
              <a:defRPr/>
            </a:pPr>
            <a:r>
              <a:rPr lang="en-US" altLang="en-US" sz="2800" b="1" dirty="0" smtClean="0"/>
              <a:t>Caliber</a:t>
            </a:r>
            <a:r>
              <a:rPr lang="en-US" altLang="en-US" sz="2800" dirty="0" smtClean="0"/>
              <a:t> is a measure the </a:t>
            </a:r>
            <a:r>
              <a:rPr lang="en-US" altLang="en-US" sz="2800" b="1" dirty="0" smtClean="0"/>
              <a:t>diameter</a:t>
            </a:r>
            <a:r>
              <a:rPr lang="en-US" altLang="en-US" sz="2800" dirty="0" smtClean="0"/>
              <a:t> of the cartridge. </a:t>
            </a:r>
          </a:p>
          <a:p>
            <a:pPr marL="533400" indent="-533400" eaLnBrk="1" fontAlgn="auto" hangingPunct="1">
              <a:lnSpc>
                <a:spcPct val="95000"/>
              </a:lnSpc>
              <a:spcBef>
                <a:spcPct val="0"/>
              </a:spcBef>
              <a:spcAft>
                <a:spcPct val="30000"/>
              </a:spcAft>
              <a:buSzPct val="90000"/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/>
              <a:t>These usually are hundredths of an inch.</a:t>
            </a:r>
          </a:p>
          <a:p>
            <a:pPr marL="533400" indent="-533400" eaLnBrk="1" fontAlgn="auto" hangingPunct="1">
              <a:lnSpc>
                <a:spcPct val="95000"/>
              </a:lnSpc>
              <a:spcBef>
                <a:spcPct val="0"/>
              </a:spcBef>
              <a:spcAft>
                <a:spcPct val="30000"/>
              </a:spcAft>
              <a:buSzPct val="90000"/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/>
              <a:t>Common calibers include .22, .25, .357, .38, .44, and .45. </a:t>
            </a:r>
          </a:p>
          <a:p>
            <a:pPr marL="533400" indent="-533400" eaLnBrk="1" fontAlgn="auto" hangingPunct="1">
              <a:lnSpc>
                <a:spcPct val="95000"/>
              </a:lnSpc>
              <a:spcBef>
                <a:spcPct val="0"/>
              </a:spcBef>
              <a:spcAft>
                <a:spcPct val="30000"/>
              </a:spcAft>
              <a:buSzPct val="90000"/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/>
              <a:t>Why should the caliber of ammunition match the firearm that shoots it?  If they do not match, what could go wrong? 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400800" y="5105400"/>
            <a:ext cx="2362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dirty="0"/>
              <a:t>.45-caliber = 45/100 of an inch</a:t>
            </a:r>
          </a:p>
        </p:txBody>
      </p:sp>
    </p:spTree>
    <p:extLst>
      <p:ext uri="{BB962C8B-B14F-4D97-AF65-F5344CB8AC3E}">
        <p14:creationId xmlns:p14="http://schemas.microsoft.com/office/powerpoint/2010/main" val="18917043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Rectangle 4"/>
          <p:cNvSpPr>
            <a:spLocks noGrp="1" noChangeArrowheads="1"/>
          </p:cNvSpPr>
          <p:nvPr>
            <p:ph type="title"/>
          </p:nvPr>
        </p:nvSpPr>
        <p:spPr>
          <a:xfrm>
            <a:off x="523374" y="381000"/>
            <a:ext cx="7313613" cy="86836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4400" b="1" dirty="0" smtClean="0"/>
              <a:t>Bullet Basics</a:t>
            </a:r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600200"/>
            <a:ext cx="2514600" cy="40386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u="sng" dirty="0" smtClean="0"/>
              <a:t>Materials</a:t>
            </a:r>
            <a:r>
              <a:rPr lang="en-US" altLang="en-US" dirty="0" smtClean="0"/>
              <a:t>:</a:t>
            </a:r>
          </a:p>
          <a:p>
            <a:pPr eaLnBrk="1" hangingPunct="1">
              <a:defRPr/>
            </a:pPr>
            <a:r>
              <a:rPr lang="en-US" altLang="en-US" dirty="0" smtClean="0"/>
              <a:t>Lead</a:t>
            </a:r>
          </a:p>
          <a:p>
            <a:pPr eaLnBrk="1" hangingPunct="1">
              <a:defRPr/>
            </a:pPr>
            <a:r>
              <a:rPr lang="en-US" altLang="en-US" dirty="0" smtClean="0"/>
              <a:t>Copper</a:t>
            </a:r>
          </a:p>
          <a:p>
            <a:pPr eaLnBrk="1" hangingPunct="1">
              <a:defRPr/>
            </a:pPr>
            <a:r>
              <a:rPr lang="en-US" altLang="en-US" dirty="0" smtClean="0"/>
              <a:t>Brass</a:t>
            </a:r>
          </a:p>
          <a:p>
            <a:pPr eaLnBrk="1" hangingPunct="1">
              <a:defRPr/>
            </a:pPr>
            <a:r>
              <a:rPr lang="en-US" altLang="en-US" dirty="0" smtClean="0"/>
              <a:t>Bronze</a:t>
            </a:r>
          </a:p>
          <a:p>
            <a:pPr eaLnBrk="1" hangingPunct="1">
              <a:defRPr/>
            </a:pPr>
            <a:r>
              <a:rPr lang="en-US" altLang="en-US" dirty="0" smtClean="0"/>
              <a:t>Steel</a:t>
            </a:r>
          </a:p>
          <a:p>
            <a:pPr eaLnBrk="1" hangingPunct="1">
              <a:defRPr/>
            </a:pPr>
            <a:r>
              <a:rPr lang="en-US" altLang="en-US" dirty="0" smtClean="0"/>
              <a:t>Aluminum</a:t>
            </a:r>
          </a:p>
        </p:txBody>
      </p:sp>
      <p:sp>
        <p:nvSpPr>
          <p:cNvPr id="11571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657600" y="1600200"/>
            <a:ext cx="5181600" cy="45339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dirty="0" smtClean="0"/>
              <a:t>Jacketed Bullets (travel faster):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dirty="0" smtClean="0"/>
              <a:t>Non-jacketed Bullets:</a:t>
            </a:r>
          </a:p>
        </p:txBody>
      </p:sp>
      <p:pic>
        <p:nvPicPr>
          <p:cNvPr id="8197" name="Picture 8" descr="bt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495800"/>
            <a:ext cx="10572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0" descr="bt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215" y="4495800"/>
            <a:ext cx="22860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2" descr="Full Metal Jack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133600"/>
            <a:ext cx="1676400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4" descr="bt0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143126"/>
            <a:ext cx="1600200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6" descr="bt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613" y="2143126"/>
            <a:ext cx="1169987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492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AutoShape 2"/>
          <p:cNvSpPr>
            <a:spLocks noGrp="1" noChangeArrowheads="1"/>
          </p:cNvSpPr>
          <p:nvPr>
            <p:ph type="title"/>
          </p:nvPr>
        </p:nvSpPr>
        <p:spPr>
          <a:xfrm>
            <a:off x="228600" y="220362"/>
            <a:ext cx="7772400" cy="1752600"/>
          </a:xfrm>
        </p:spPr>
        <p:txBody>
          <a:bodyPr/>
          <a:lstStyle/>
          <a:p>
            <a:pPr algn="l" eaLnBrk="1" hangingPunct="1"/>
            <a:r>
              <a:rPr lang="en-US" altLang="en-US" sz="3600" b="1" dirty="0" smtClean="0"/>
              <a:t>The Study of Bullets and Cartridge Casings 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3962400"/>
            <a:ext cx="7616825" cy="1752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rgbClr val="000000"/>
              </a:buClr>
              <a:buSzPct val="90000"/>
              <a:buFont typeface="Wingdings" pitchFamily="2" charset="2"/>
              <a:buAutoNum type="arabicPeriod"/>
            </a:pPr>
            <a:r>
              <a:rPr lang="en-US" altLang="en-US" sz="2500" dirty="0" smtClean="0">
                <a:solidFill>
                  <a:srgbClr val="000000"/>
                </a:solidFill>
              </a:rPr>
              <a:t>How is each fired bullet marked?  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rgbClr val="000000"/>
              </a:buClr>
              <a:buSzPct val="90000"/>
              <a:buFont typeface="Wingdings" pitchFamily="2" charset="2"/>
              <a:buAutoNum type="arabicPeriod"/>
            </a:pPr>
            <a:r>
              <a:rPr lang="en-US" altLang="en-US" sz="2500" dirty="0" smtClean="0">
                <a:solidFill>
                  <a:srgbClr val="000000"/>
                </a:solidFill>
              </a:rPr>
              <a:t>What is the procedure to match a spent bullet to the firearm that shot it?  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rgbClr val="000000"/>
              </a:buClr>
              <a:buSzPct val="90000"/>
              <a:buFont typeface="Wingdings" pitchFamily="2" charset="2"/>
              <a:buAutoNum type="arabicPeriod"/>
            </a:pPr>
            <a:r>
              <a:rPr lang="en-US" altLang="en-US" sz="2500" dirty="0" smtClean="0">
                <a:solidFill>
                  <a:srgbClr val="000000"/>
                </a:solidFill>
              </a:rPr>
              <a:t>What makes up a test-firing, and why is it done?  </a:t>
            </a:r>
          </a:p>
        </p:txBody>
      </p:sp>
      <p:grpSp>
        <p:nvGrpSpPr>
          <p:cNvPr id="12294" name="Group 7"/>
          <p:cNvGrpSpPr>
            <a:grpSpLocks/>
          </p:cNvGrpSpPr>
          <p:nvPr/>
        </p:nvGrpSpPr>
        <p:grpSpPr bwMode="auto">
          <a:xfrm>
            <a:off x="1600200" y="1800472"/>
            <a:ext cx="5181600" cy="1878012"/>
            <a:chOff x="1953" y="3604"/>
            <a:chExt cx="7185" cy="2956"/>
          </a:xfrm>
        </p:grpSpPr>
        <p:sp>
          <p:nvSpPr>
            <p:cNvPr id="12295" name="Text Box 8"/>
            <p:cNvSpPr txBox="1">
              <a:spLocks noChangeArrowheads="1"/>
            </p:cNvSpPr>
            <p:nvPr/>
          </p:nvSpPr>
          <p:spPr bwMode="auto">
            <a:xfrm>
              <a:off x="1953" y="5404"/>
              <a:ext cx="1800" cy="115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Arial" charset="0"/>
                </a:rPr>
                <a:t>Matching grooves (indentations)</a:t>
              </a:r>
              <a:endParaRPr lang="en-US" altLang="en-US" sz="1800" b="1">
                <a:latin typeface="Arial" charset="0"/>
              </a:endParaRPr>
            </a:p>
          </p:txBody>
        </p:sp>
        <p:grpSp>
          <p:nvGrpSpPr>
            <p:cNvPr id="12296" name="Group 9"/>
            <p:cNvGrpSpPr>
              <a:grpSpLocks/>
            </p:cNvGrpSpPr>
            <p:nvPr/>
          </p:nvGrpSpPr>
          <p:grpSpPr bwMode="auto">
            <a:xfrm>
              <a:off x="3213" y="3876"/>
              <a:ext cx="5925" cy="2520"/>
              <a:chOff x="2520" y="7200"/>
              <a:chExt cx="5925" cy="2520"/>
            </a:xfrm>
          </p:grpSpPr>
          <p:pic>
            <p:nvPicPr>
              <p:cNvPr id="12298" name="Picture 10" descr="http://www.firearmsid.com/jpgs/990900166.jpg"/>
              <p:cNvPicPr>
                <a:picLocks noChangeAspect="1" noChangeArrowheads="1"/>
              </p:cNvPicPr>
              <p:nvPr/>
            </p:nvPicPr>
            <p:blipFill>
              <a:blip r:embed="rId2" r:link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6263" y="7057"/>
                <a:ext cx="2040" cy="2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299" name="Picture 11" descr="http://www.firearmsid.com/jpgs/990900166.jpg"/>
              <p:cNvPicPr>
                <a:picLocks noChangeAspect="1" noChangeArrowheads="1"/>
              </p:cNvPicPr>
              <p:nvPr/>
            </p:nvPicPr>
            <p:blipFill>
              <a:blip r:embed="rId2" r:link="rId3">
                <a:lum bright="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824" r="2942"/>
              <a:stretch>
                <a:fillRect/>
              </a:stretch>
            </p:blipFill>
            <p:spPr bwMode="auto">
              <a:xfrm rot="5400000">
                <a:off x="3683" y="7657"/>
                <a:ext cx="1800" cy="2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00" name="Line 12"/>
              <p:cNvSpPr>
                <a:spLocks noChangeShapeType="1"/>
              </p:cNvSpPr>
              <p:nvPr/>
            </p:nvSpPr>
            <p:spPr bwMode="auto">
              <a:xfrm>
                <a:off x="2520" y="9360"/>
                <a:ext cx="90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1" name="Line 13"/>
              <p:cNvSpPr>
                <a:spLocks noChangeShapeType="1"/>
              </p:cNvSpPr>
              <p:nvPr/>
            </p:nvSpPr>
            <p:spPr bwMode="auto">
              <a:xfrm flipV="1">
                <a:off x="2520" y="8820"/>
                <a:ext cx="3960" cy="54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2" name="Line 14"/>
              <p:cNvSpPr>
                <a:spLocks noChangeShapeType="1"/>
              </p:cNvSpPr>
              <p:nvPr/>
            </p:nvSpPr>
            <p:spPr bwMode="auto">
              <a:xfrm flipV="1">
                <a:off x="2520" y="8460"/>
                <a:ext cx="1260" cy="90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3" name="Line 15"/>
              <p:cNvSpPr>
                <a:spLocks noChangeShapeType="1"/>
              </p:cNvSpPr>
              <p:nvPr/>
            </p:nvSpPr>
            <p:spPr bwMode="auto">
              <a:xfrm flipV="1">
                <a:off x="2520" y="7920"/>
                <a:ext cx="3960" cy="144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297" name="Text Box 16"/>
            <p:cNvSpPr txBox="1">
              <a:spLocks noChangeArrowheads="1"/>
            </p:cNvSpPr>
            <p:nvPr/>
          </p:nvSpPr>
          <p:spPr bwMode="auto">
            <a:xfrm>
              <a:off x="4653" y="3604"/>
              <a:ext cx="1980" cy="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Arial" charset="0"/>
                </a:rPr>
                <a:t>Matching lands (elevations</a:t>
              </a:r>
              <a:r>
                <a:rPr lang="en-US" altLang="en-US" sz="1200">
                  <a:latin typeface="Arial" charset="0"/>
                </a:rPr>
                <a:t>)</a:t>
              </a:r>
              <a:endParaRPr lang="en-US" altLang="en-US" sz="1800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59546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  <p:bldP spid="7680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153400" cy="1676400"/>
          </a:xfrm>
        </p:spPr>
        <p:txBody>
          <a:bodyPr/>
          <a:lstStyle/>
          <a:p>
            <a:pPr algn="l" eaLnBrk="1" hangingPunct="1"/>
            <a:r>
              <a:rPr lang="en-US" altLang="en-US" sz="3600" b="1" dirty="0" smtClean="0"/>
              <a:t>Marks on the Spent Cartridge Casings 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7848600" cy="37338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35000"/>
              </a:spcAft>
              <a:buSzPct val="90000"/>
            </a:pPr>
            <a:r>
              <a:rPr lang="en-US" altLang="en-US" sz="2500" dirty="0" smtClean="0"/>
              <a:t>Firing pin marks on a spent cartridge can be used to match it to a firearm. </a:t>
            </a:r>
          </a:p>
          <a:p>
            <a:pPr eaLnBrk="1" hangingPunct="1">
              <a:spcBef>
                <a:spcPct val="0"/>
              </a:spcBef>
              <a:spcAft>
                <a:spcPct val="35000"/>
              </a:spcAft>
              <a:buSzPct val="90000"/>
            </a:pPr>
            <a:r>
              <a:rPr lang="en-US" altLang="en-US" sz="2500" dirty="0" smtClean="0"/>
              <a:t>The fire pin marks can appear on the rim or on the center of the spent cartridge. </a:t>
            </a:r>
          </a:p>
          <a:p>
            <a:pPr eaLnBrk="1" hangingPunct="1">
              <a:spcBef>
                <a:spcPct val="0"/>
              </a:spcBef>
              <a:spcAft>
                <a:spcPct val="35000"/>
              </a:spcAft>
              <a:buSzPct val="90000"/>
            </a:pPr>
            <a:endParaRPr lang="en-US" altLang="en-US" sz="2500" dirty="0" smtClean="0"/>
          </a:p>
        </p:txBody>
      </p:sp>
      <p:sp>
        <p:nvSpPr>
          <p:cNvPr id="2" name="AutoShape 2" descr="Image result for fire pin mark on bull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123" y="3810000"/>
            <a:ext cx="4495800" cy="214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43588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7313613" cy="868362"/>
          </a:xfrm>
        </p:spPr>
        <p:txBody>
          <a:bodyPr/>
          <a:lstStyle/>
          <a:p>
            <a:r>
              <a:rPr lang="en-US" sz="3600" b="1" dirty="0"/>
              <a:t>Marks on the Spent Cartridge Casings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313613" cy="4056062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spcAft>
                <a:spcPct val="35000"/>
              </a:spcAft>
            </a:pPr>
            <a:r>
              <a:rPr lang="en-US" altLang="en-US" sz="2400" dirty="0"/>
              <a:t>Breechblock marks are produced as the cartridge casing slams backward and strikes the breechblock. </a:t>
            </a:r>
          </a:p>
          <a:p>
            <a:pPr>
              <a:spcBef>
                <a:spcPct val="0"/>
              </a:spcBef>
              <a:spcAft>
                <a:spcPct val="35000"/>
              </a:spcAft>
            </a:pPr>
            <a:r>
              <a:rPr lang="en-US" altLang="en-US" sz="2400" dirty="0"/>
              <a:t>Other marks left on spent cartridge casings include minute scratch extractor and ejector nicks. </a:t>
            </a:r>
          </a:p>
          <a:p>
            <a:endParaRPr lang="en-US" sz="2400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33878"/>
            <a:ext cx="5105400" cy="382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235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Rectangle 4"/>
          <p:cNvSpPr>
            <a:spLocks noGrp="1" noChangeArrowheads="1"/>
          </p:cNvSpPr>
          <p:nvPr>
            <p:ph type="title"/>
          </p:nvPr>
        </p:nvSpPr>
        <p:spPr>
          <a:xfrm>
            <a:off x="301147" y="186847"/>
            <a:ext cx="4191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 smtClean="0"/>
              <a:t>Rifling</a:t>
            </a:r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9248" y="1221179"/>
            <a:ext cx="6096000" cy="160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 smtClean="0"/>
              <a:t>Grooves cut or formed in a spiral down the barrel of a firearm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 smtClean="0"/>
              <a:t>Increases accuracy and range</a:t>
            </a:r>
          </a:p>
        </p:txBody>
      </p:sp>
      <p:pic>
        <p:nvPicPr>
          <p:cNvPr id="9220" name="Picture 7" descr="rifling_6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4" y="2819400"/>
            <a:ext cx="2576512" cy="217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2" descr="99090019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355" y="1430838"/>
            <a:ext cx="30861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4" descr="A028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189026"/>
            <a:ext cx="2003425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5" descr="Ch 17 Barrel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882" y="3264225"/>
            <a:ext cx="3962400" cy="266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108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5" descr="14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419600"/>
            <a:ext cx="24384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4400" b="1" dirty="0" smtClean="0"/>
              <a:t>Types of marks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08553"/>
            <a:ext cx="5638800" cy="49149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 dirty="0" smtClean="0"/>
              <a:t>Rifling pattern</a:t>
            </a:r>
          </a:p>
          <a:p>
            <a:pPr eaLnBrk="1" hangingPunct="1">
              <a:defRPr/>
            </a:pPr>
            <a:r>
              <a:rPr lang="en-US" altLang="en-US" sz="3200" dirty="0" smtClean="0"/>
              <a:t>Breech mark</a:t>
            </a:r>
          </a:p>
          <a:p>
            <a:pPr eaLnBrk="1" hangingPunct="1">
              <a:defRPr/>
            </a:pPr>
            <a:r>
              <a:rPr lang="en-US" altLang="en-US" sz="3200" dirty="0" smtClean="0"/>
              <a:t>Firing pin impressions</a:t>
            </a:r>
          </a:p>
          <a:p>
            <a:pPr eaLnBrk="1" hangingPunct="1">
              <a:defRPr/>
            </a:pPr>
            <a:r>
              <a:rPr lang="en-US" altLang="en-US" sz="3200" dirty="0" smtClean="0"/>
              <a:t>Extractor mark</a:t>
            </a:r>
          </a:p>
          <a:p>
            <a:pPr eaLnBrk="1" hangingPunct="1">
              <a:defRPr/>
            </a:pPr>
            <a:r>
              <a:rPr lang="en-US" altLang="en-US" sz="3200" dirty="0" smtClean="0"/>
              <a:t>Ejector marks</a:t>
            </a:r>
          </a:p>
          <a:p>
            <a:pPr eaLnBrk="1" hangingPunct="1">
              <a:defRPr/>
            </a:pPr>
            <a:endParaRPr lang="en-US" altLang="en-US" sz="3200" dirty="0" smtClean="0"/>
          </a:p>
        </p:txBody>
      </p:sp>
      <p:pic>
        <p:nvPicPr>
          <p:cNvPr id="10245" name="Picture 4" descr="A01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43000"/>
            <a:ext cx="12096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9909001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57400"/>
            <a:ext cx="22383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 descr="99100005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419600"/>
            <a:ext cx="233362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9" descr="99090005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648200"/>
            <a:ext cx="22098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Line 10"/>
          <p:cNvSpPr>
            <a:spLocks noChangeShapeType="1"/>
          </p:cNvSpPr>
          <p:nvPr/>
        </p:nvSpPr>
        <p:spPr bwMode="auto">
          <a:xfrm flipV="1">
            <a:off x="3429000" y="1371600"/>
            <a:ext cx="1295400" cy="76200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0" name="Line 11"/>
          <p:cNvSpPr>
            <a:spLocks noChangeShapeType="1"/>
          </p:cNvSpPr>
          <p:nvPr/>
        </p:nvSpPr>
        <p:spPr bwMode="auto">
          <a:xfrm>
            <a:off x="3429000" y="3657600"/>
            <a:ext cx="685800" cy="990600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1" name="Line 12"/>
          <p:cNvSpPr>
            <a:spLocks noChangeShapeType="1"/>
          </p:cNvSpPr>
          <p:nvPr/>
        </p:nvSpPr>
        <p:spPr bwMode="auto">
          <a:xfrm>
            <a:off x="3151340" y="2162175"/>
            <a:ext cx="3200400" cy="457200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2" name="Line 13"/>
          <p:cNvSpPr>
            <a:spLocks noChangeShapeType="1"/>
          </p:cNvSpPr>
          <p:nvPr/>
        </p:nvSpPr>
        <p:spPr bwMode="auto">
          <a:xfrm>
            <a:off x="4648200" y="2997896"/>
            <a:ext cx="1905000" cy="1600200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3" name="Line 16"/>
          <p:cNvSpPr>
            <a:spLocks noChangeShapeType="1"/>
          </p:cNvSpPr>
          <p:nvPr/>
        </p:nvSpPr>
        <p:spPr bwMode="auto">
          <a:xfrm flipH="1">
            <a:off x="1790700" y="4495800"/>
            <a:ext cx="304800" cy="990600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27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altLang="en-US" b="1" dirty="0" smtClean="0"/>
              <a:t>Firearms Examiners will: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 eaLnBrk="1" hangingPunct="1">
              <a:defRPr/>
            </a:pPr>
            <a:r>
              <a:rPr lang="en-US" altLang="en-US" dirty="0" smtClean="0"/>
              <a:t>Test firearms</a:t>
            </a:r>
          </a:p>
          <a:p>
            <a:pPr marL="514350" indent="-514350" eaLnBrk="1" hangingPunct="1">
              <a:defRPr/>
            </a:pPr>
            <a:r>
              <a:rPr lang="en-US" altLang="en-US" dirty="0" smtClean="0"/>
              <a:t>Test for gunshot residue to determine distance from muzzle to target</a:t>
            </a:r>
          </a:p>
          <a:p>
            <a:pPr marL="514350" indent="-514350" eaLnBrk="1" hangingPunct="1">
              <a:defRPr/>
            </a:pPr>
            <a:r>
              <a:rPr lang="en-US" altLang="en-US" dirty="0" smtClean="0"/>
              <a:t>Determine caliber and manufacturer of ammunition components</a:t>
            </a:r>
          </a:p>
          <a:p>
            <a:pPr marL="514350" indent="-514350" eaLnBrk="1" hangingPunct="1">
              <a:defRPr/>
            </a:pPr>
            <a:r>
              <a:rPr lang="en-US" altLang="en-US" dirty="0" smtClean="0"/>
              <a:t>Match bullets or cartridge casings to firearms</a:t>
            </a:r>
          </a:p>
        </p:txBody>
      </p:sp>
    </p:spTree>
    <p:extLst>
      <p:ext uri="{BB962C8B-B14F-4D97-AF65-F5344CB8AC3E}">
        <p14:creationId xmlns:p14="http://schemas.microsoft.com/office/powerpoint/2010/main" val="48753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altLang="en-US" b="1" dirty="0" smtClean="0"/>
              <a:t>Bullet Identification</a:t>
            </a:r>
          </a:p>
        </p:txBody>
      </p:sp>
      <p:sp>
        <p:nvSpPr>
          <p:cNvPr id="105480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395614" y="1524000"/>
            <a:ext cx="8305800" cy="43815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AutoNum type="arabicPeriod"/>
              <a:defRPr/>
            </a:pPr>
            <a:r>
              <a:rPr lang="en-US" altLang="en-US" dirty="0" smtClean="0"/>
              <a:t>Obtain </a:t>
            </a:r>
            <a:r>
              <a:rPr lang="en-US" altLang="en-US" u="sng" dirty="0" smtClean="0"/>
              <a:t>standard</a:t>
            </a:r>
            <a:r>
              <a:rPr lang="en-US" altLang="en-US" dirty="0" smtClean="0"/>
              <a:t> from firearm</a:t>
            </a:r>
          </a:p>
          <a:p>
            <a:pPr marL="533400" indent="-533400" eaLnBrk="1" hangingPunct="1">
              <a:buFont typeface="Wingdings" pitchFamily="2" charset="2"/>
              <a:buAutoNum type="arabicPeriod"/>
              <a:defRPr/>
            </a:pPr>
            <a:r>
              <a:rPr lang="en-US" altLang="en-US" dirty="0" smtClean="0"/>
              <a:t>Compare </a:t>
            </a:r>
            <a:r>
              <a:rPr lang="en-US" altLang="en-US" u="sng" dirty="0" smtClean="0"/>
              <a:t>crime scene</a:t>
            </a:r>
            <a:r>
              <a:rPr lang="en-US" altLang="en-US" dirty="0" smtClean="0"/>
              <a:t> bullet to </a:t>
            </a:r>
            <a:r>
              <a:rPr lang="en-US" altLang="en-US" u="sng" dirty="0" smtClean="0"/>
              <a:t>standard</a:t>
            </a:r>
            <a:r>
              <a:rPr lang="en-US" altLang="en-US" dirty="0" smtClean="0"/>
              <a:t> using comparison </a:t>
            </a:r>
            <a:r>
              <a:rPr lang="en-US" altLang="en-US" i="1" dirty="0" err="1" smtClean="0"/>
              <a:t>macro</a:t>
            </a:r>
            <a:r>
              <a:rPr lang="en-US" altLang="en-US" dirty="0" err="1" smtClean="0"/>
              <a:t>scope</a:t>
            </a:r>
            <a:endParaRPr lang="en-US" altLang="en-US" dirty="0" smtClean="0"/>
          </a:p>
          <a:p>
            <a:pPr marL="533400" indent="-533400" eaLnBrk="1" hangingPunct="1">
              <a:buFont typeface="Wingdings" pitchFamily="2" charset="2"/>
              <a:buAutoNum type="arabicPeriod"/>
              <a:defRPr/>
            </a:pPr>
            <a:r>
              <a:rPr lang="en-US" altLang="en-US" dirty="0" smtClean="0"/>
              <a:t>Unique marks made by imperfections or irregularities = individual evidence</a:t>
            </a:r>
            <a:endParaRPr lang="en-US" altLang="en-US" u="sng" dirty="0" smtClean="0"/>
          </a:p>
          <a:p>
            <a:pPr marL="533400" indent="-533400" eaLnBrk="1" hangingPunct="1">
              <a:defRPr/>
            </a:pPr>
            <a:endParaRPr lang="en-US" altLang="en-US" u="sng" dirty="0" smtClean="0"/>
          </a:p>
        </p:txBody>
      </p:sp>
      <p:pic>
        <p:nvPicPr>
          <p:cNvPr id="13316" name="Picture 7" descr="Water Tank in Ran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962525"/>
            <a:ext cx="18192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1" descr="Fired Standar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000625"/>
            <a:ext cx="165735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3" descr="micro%20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38" y="4343400"/>
            <a:ext cx="163036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7" descr="A_Bull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800600"/>
            <a:ext cx="198120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AutoShape 20"/>
          <p:cNvSpPr>
            <a:spLocks noChangeArrowheads="1"/>
          </p:cNvSpPr>
          <p:nvPr/>
        </p:nvSpPr>
        <p:spPr bwMode="auto">
          <a:xfrm>
            <a:off x="2133600" y="5410200"/>
            <a:ext cx="762000" cy="3048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3321" name="AutoShape 21"/>
          <p:cNvSpPr>
            <a:spLocks noChangeArrowheads="1"/>
          </p:cNvSpPr>
          <p:nvPr/>
        </p:nvSpPr>
        <p:spPr bwMode="auto">
          <a:xfrm>
            <a:off x="4114800" y="5410200"/>
            <a:ext cx="762000" cy="3048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3322" name="AutoShape 22"/>
          <p:cNvSpPr>
            <a:spLocks noChangeArrowheads="1"/>
          </p:cNvSpPr>
          <p:nvPr/>
        </p:nvSpPr>
        <p:spPr bwMode="auto">
          <a:xfrm>
            <a:off x="6248400" y="5410200"/>
            <a:ext cx="838200" cy="304800"/>
          </a:xfrm>
          <a:prstGeom prst="rightArrow">
            <a:avLst>
              <a:gd name="adj1" fmla="val 50000"/>
              <a:gd name="adj2" fmla="val 6875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5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AutoShap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7848600" cy="1676400"/>
          </a:xfrm>
        </p:spPr>
        <p:txBody>
          <a:bodyPr/>
          <a:lstStyle/>
          <a:p>
            <a:pPr algn="l" eaLnBrk="1" hangingPunct="1"/>
            <a:r>
              <a:rPr lang="en-US" altLang="en-US" sz="3600" b="1" dirty="0" smtClean="0"/>
              <a:t>History of Gunpowder and Firearms 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001000" cy="38862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SzPct val="90000"/>
            </a:pPr>
            <a:r>
              <a:rPr lang="en-US" altLang="en-US" sz="2800" dirty="0" smtClean="0"/>
              <a:t>The Chinese invented gunpowder over a thousand years ago</a:t>
            </a:r>
            <a:r>
              <a:rPr lang="en-US" altLang="en-US" sz="2800" dirty="0"/>
              <a:t> </a:t>
            </a:r>
            <a:r>
              <a:rPr lang="en-US" altLang="en-US" sz="2800" dirty="0" smtClean="0"/>
              <a:t>using KNO</a:t>
            </a:r>
            <a:r>
              <a:rPr lang="en-US" altLang="en-US" sz="2800" baseline="-25000" dirty="0" smtClean="0"/>
              <a:t>3</a:t>
            </a:r>
            <a:r>
              <a:rPr lang="en-US" altLang="en-US" sz="2800" dirty="0" smtClean="0"/>
              <a:t>, charcoal and sulfur.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SzPct val="90000"/>
            </a:pPr>
            <a:r>
              <a:rPr lang="en-US" altLang="en-US" sz="2800" dirty="0" smtClean="0"/>
              <a:t>Muzzle-loading matchlocks used wicks to ignite the gunpowder. 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SzPct val="90000"/>
            </a:pPr>
            <a:r>
              <a:rPr lang="en-US" altLang="en-US" sz="2800" dirty="0" smtClean="0"/>
              <a:t>The cartridge and breech loading followed.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733800"/>
            <a:ext cx="3581400" cy="273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68770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  <p:bldP spid="6963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313613" cy="86836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b="1" dirty="0" smtClean="0"/>
              <a:t>Firearms Evidence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Firearm</a:t>
            </a:r>
          </a:p>
          <a:p>
            <a:pPr eaLnBrk="1" hangingPunct="1">
              <a:defRPr/>
            </a:pPr>
            <a:r>
              <a:rPr lang="en-US" altLang="en-US" dirty="0" smtClean="0"/>
              <a:t>Fired bullets</a:t>
            </a:r>
          </a:p>
          <a:p>
            <a:pPr eaLnBrk="1" hangingPunct="1">
              <a:defRPr/>
            </a:pPr>
            <a:r>
              <a:rPr lang="en-US" altLang="en-US" dirty="0" smtClean="0"/>
              <a:t>Spent cartridge cases</a:t>
            </a:r>
          </a:p>
          <a:p>
            <a:pPr eaLnBrk="1" hangingPunct="1">
              <a:defRPr/>
            </a:pPr>
            <a:r>
              <a:rPr lang="en-US" altLang="en-US" dirty="0" smtClean="0"/>
              <a:t>Spent shot shells</a:t>
            </a:r>
          </a:p>
          <a:p>
            <a:pPr eaLnBrk="1" hangingPunct="1">
              <a:defRPr/>
            </a:pPr>
            <a:r>
              <a:rPr lang="en-US" altLang="en-US" dirty="0" smtClean="0"/>
              <a:t>Shot</a:t>
            </a:r>
          </a:p>
          <a:p>
            <a:pPr eaLnBrk="1" hangingPunct="1">
              <a:defRPr/>
            </a:pPr>
            <a:r>
              <a:rPr lang="en-US" altLang="en-US" dirty="0" smtClean="0"/>
              <a:t>Shot shell wadding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dirty="0" smtClean="0"/>
          </a:p>
          <a:p>
            <a:pPr eaLnBrk="1" hangingPunct="1">
              <a:defRPr/>
            </a:pPr>
            <a:endParaRPr lang="en-US" altLang="en-US" dirty="0" smtClean="0"/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267200" cy="45339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Live ammunition</a:t>
            </a:r>
          </a:p>
          <a:p>
            <a:pPr eaLnBrk="1" hangingPunct="1">
              <a:defRPr/>
            </a:pPr>
            <a:r>
              <a:rPr lang="en-US" altLang="en-US" dirty="0" smtClean="0"/>
              <a:t>Gunshot residue (GSR)</a:t>
            </a:r>
          </a:p>
          <a:p>
            <a:pPr eaLnBrk="1" hangingPunct="1">
              <a:defRPr/>
            </a:pPr>
            <a:r>
              <a:rPr lang="en-US" altLang="en-US" dirty="0" smtClean="0"/>
              <a:t>Clothing</a:t>
            </a:r>
          </a:p>
        </p:txBody>
      </p:sp>
    </p:spTree>
    <p:extLst>
      <p:ext uri="{BB962C8B-B14F-4D97-AF65-F5344CB8AC3E}">
        <p14:creationId xmlns:p14="http://schemas.microsoft.com/office/powerpoint/2010/main" val="370079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altLang="en-US" b="1" dirty="0" smtClean="0"/>
              <a:t>Firearms Database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2004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altLang="en-US" b="1" dirty="0" smtClean="0"/>
              <a:t>NIBIN</a:t>
            </a:r>
            <a:r>
              <a:rPr lang="en-US" altLang="en-US" dirty="0" smtClean="0"/>
              <a:t>: National Integrated Ballistics Information Network</a:t>
            </a:r>
          </a:p>
          <a:p>
            <a:pPr lvl="1" eaLnBrk="1" hangingPunct="1">
              <a:defRPr/>
            </a:pPr>
            <a:r>
              <a:rPr lang="en-US" altLang="en-US" dirty="0" smtClean="0"/>
              <a:t>Database of images</a:t>
            </a:r>
          </a:p>
          <a:p>
            <a:pPr lvl="1" eaLnBrk="1" hangingPunct="1">
              <a:defRPr/>
            </a:pPr>
            <a:r>
              <a:rPr lang="en-US" altLang="en-US" dirty="0" smtClean="0"/>
              <a:t>Ballistics markings of firearms used in previous crimes</a:t>
            </a:r>
          </a:p>
          <a:p>
            <a:pPr lvl="1" eaLnBrk="1" hangingPunct="1">
              <a:defRPr/>
            </a:pPr>
            <a:r>
              <a:rPr lang="en-US" altLang="en-US" dirty="0" smtClean="0"/>
              <a:t>Cartridge casings</a:t>
            </a:r>
          </a:p>
        </p:txBody>
      </p:sp>
    </p:spTree>
    <p:extLst>
      <p:ext uri="{BB962C8B-B14F-4D97-AF65-F5344CB8AC3E}">
        <p14:creationId xmlns:p14="http://schemas.microsoft.com/office/powerpoint/2010/main" val="343154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772400" cy="1371600"/>
          </a:xfrm>
        </p:spPr>
        <p:txBody>
          <a:bodyPr/>
          <a:lstStyle/>
          <a:p>
            <a:pPr algn="l" eaLnBrk="1" hangingPunct="1"/>
            <a:r>
              <a:rPr lang="en-US" altLang="en-US" sz="4000" b="1" dirty="0" smtClean="0"/>
              <a:t>Gunshot Residue</a:t>
            </a:r>
            <a:endParaRPr lang="en-US" altLang="en-US" sz="4000" dirty="0" smtClean="0"/>
          </a:p>
        </p:txBody>
      </p:sp>
      <p:sp>
        <p:nvSpPr>
          <p:cNvPr id="1229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077200" cy="38862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30000"/>
              </a:spcAft>
              <a:buSzPct val="90000"/>
            </a:pPr>
            <a:r>
              <a:rPr lang="en-US" altLang="en-US" sz="2500" dirty="0" smtClean="0"/>
              <a:t>Particles of unburned powder and traces of smoke are the residues of gunshots. 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30000"/>
              </a:spcAft>
              <a:buSzPct val="90000"/>
            </a:pPr>
            <a:r>
              <a:rPr lang="en-US" altLang="en-US" sz="2500" dirty="0" smtClean="0"/>
              <a:t>They can leave a trace on the hand, arm, face, hair, or clothing of the shooter. 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30000"/>
              </a:spcAft>
              <a:buSzPct val="90000"/>
            </a:pPr>
            <a:r>
              <a:rPr lang="en-US" altLang="en-US" sz="2500" dirty="0" smtClean="0"/>
              <a:t>They can also leave a trace on the victim. 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30000"/>
              </a:spcAft>
              <a:buSzPct val="90000"/>
            </a:pPr>
            <a:r>
              <a:rPr lang="en-US" altLang="en-US" sz="2500" dirty="0" smtClean="0"/>
              <a:t>Chemical testing often can detect residue even if removal is attempted. 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30000"/>
              </a:spcAft>
              <a:buSzPct val="90000"/>
            </a:pPr>
            <a:r>
              <a:rPr lang="en-US" altLang="en-US" sz="2500" dirty="0" smtClean="0"/>
              <a:t>The distance from the victim to the shooter can be determined by examination of the residue pattern on the victim. </a:t>
            </a:r>
          </a:p>
        </p:txBody>
      </p:sp>
    </p:spTree>
    <p:extLst>
      <p:ext uri="{BB962C8B-B14F-4D97-AF65-F5344CB8AC3E}">
        <p14:creationId xmlns:p14="http://schemas.microsoft.com/office/powerpoint/2010/main" val="152859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7924800" cy="1371600"/>
          </a:xfrm>
        </p:spPr>
        <p:txBody>
          <a:bodyPr/>
          <a:lstStyle/>
          <a:p>
            <a:pPr algn="l" eaLnBrk="1" hangingPunct="1"/>
            <a:r>
              <a:rPr lang="en-US" altLang="en-US" sz="4000" b="1" dirty="0" smtClean="0"/>
              <a:t>Trajectory</a:t>
            </a:r>
            <a:r>
              <a:rPr lang="en-US" altLang="en-US" sz="4000" b="1" dirty="0" smtClean="0">
                <a:solidFill>
                  <a:srgbClr val="53A753"/>
                </a:solidFill>
              </a:rPr>
              <a:t> 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828800"/>
            <a:ext cx="7924800" cy="47244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SzPct val="90000"/>
            </a:pPr>
            <a:r>
              <a:rPr lang="en-US" altLang="en-US" sz="2400" dirty="0" smtClean="0"/>
              <a:t>Two reference points are needed to define the trajectory.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SzPct val="90000"/>
            </a:pPr>
            <a:r>
              <a:rPr lang="en-US" altLang="en-US" sz="2400" dirty="0" smtClean="0"/>
              <a:t>Investigators can figure the shooter discharged the firearm somewhere along that line. </a:t>
            </a:r>
          </a:p>
          <a:p>
            <a:pPr marL="457200" indent="-45720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en-US" sz="2400" dirty="0"/>
              <a:t>Reference points can be bullet holes in objects or victims. </a:t>
            </a:r>
          </a:p>
          <a:p>
            <a:pPr marL="457200" indent="-45720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en-US" sz="2400" dirty="0"/>
              <a:t>An entry point and exit point on a victim can be used. </a:t>
            </a:r>
          </a:p>
          <a:p>
            <a:pPr marL="457200" indent="-45720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en-US" sz="2400" dirty="0"/>
              <a:t>Gunshot residue or spent cartridge casings can be less specific reference points. </a:t>
            </a:r>
          </a:p>
          <a:p>
            <a:pPr marL="457200" indent="-45720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en-US" sz="2400" dirty="0"/>
              <a:t>Investigators can use lasers to trace a straight-line path to help determine the position of the shooter.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SzPct val="90000"/>
            </a:pP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2714888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val 6"/>
          <p:cNvSpPr>
            <a:spLocks noChangeArrowheads="1"/>
          </p:cNvSpPr>
          <p:nvPr/>
        </p:nvSpPr>
        <p:spPr bwMode="auto">
          <a:xfrm>
            <a:off x="3381375" y="3646488"/>
            <a:ext cx="158750" cy="185737"/>
          </a:xfrm>
          <a:prstGeom prst="ellipse">
            <a:avLst/>
          </a:prstGeom>
          <a:solidFill>
            <a:srgbClr val="C0C0C0"/>
          </a:solidFill>
          <a:ln w="25400" cap="rnd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5364" name="Text Box 9"/>
          <p:cNvSpPr txBox="1">
            <a:spLocks noChangeArrowheads="1"/>
          </p:cNvSpPr>
          <p:nvPr/>
        </p:nvSpPr>
        <p:spPr bwMode="auto">
          <a:xfrm>
            <a:off x="4225555" y="2960687"/>
            <a:ext cx="213995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dirty="0"/>
              <a:t>Path of bullet</a:t>
            </a:r>
          </a:p>
        </p:txBody>
      </p:sp>
      <p:sp>
        <p:nvSpPr>
          <p:cNvPr id="15367" name="Text Box 12"/>
          <p:cNvSpPr txBox="1">
            <a:spLocks noChangeArrowheads="1"/>
          </p:cNvSpPr>
          <p:nvPr/>
        </p:nvSpPr>
        <p:spPr bwMode="auto">
          <a:xfrm>
            <a:off x="1140113" y="2960687"/>
            <a:ext cx="2930155" cy="370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dirty="0" smtClean="0"/>
              <a:t>Angle of trajectory =  2</a:t>
            </a:r>
            <a:r>
              <a:rPr lang="en-US" altLang="en-US" sz="2000" dirty="0" smtClean="0">
                <a:latin typeface="Arial"/>
                <a:cs typeface="Arial"/>
              </a:rPr>
              <a:t>°</a:t>
            </a:r>
            <a:endParaRPr lang="en-US" altLang="en-US" sz="2000" dirty="0"/>
          </a:p>
        </p:txBody>
      </p:sp>
      <p:sp>
        <p:nvSpPr>
          <p:cNvPr id="15368" name="Line 15"/>
          <p:cNvSpPr>
            <a:spLocks noChangeShapeType="1"/>
          </p:cNvSpPr>
          <p:nvPr/>
        </p:nvSpPr>
        <p:spPr bwMode="auto">
          <a:xfrm flipV="1">
            <a:off x="6257925" y="3238500"/>
            <a:ext cx="0" cy="5556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369" name="Group 32"/>
          <p:cNvGrpSpPr>
            <a:grpSpLocks/>
          </p:cNvGrpSpPr>
          <p:nvPr/>
        </p:nvGrpSpPr>
        <p:grpSpPr bwMode="auto">
          <a:xfrm>
            <a:off x="914400" y="3462338"/>
            <a:ext cx="4156075" cy="2405062"/>
            <a:chOff x="720" y="2181"/>
            <a:chExt cx="2618" cy="1515"/>
          </a:xfrm>
        </p:grpSpPr>
        <p:grpSp>
          <p:nvGrpSpPr>
            <p:cNvPr id="15379" name="Group 31"/>
            <p:cNvGrpSpPr>
              <a:grpSpLocks/>
            </p:cNvGrpSpPr>
            <p:nvPr/>
          </p:nvGrpSpPr>
          <p:grpSpPr bwMode="auto">
            <a:xfrm>
              <a:off x="1488" y="2181"/>
              <a:ext cx="1007" cy="1398"/>
              <a:chOff x="1536" y="2181"/>
              <a:chExt cx="1007" cy="1398"/>
            </a:xfrm>
          </p:grpSpPr>
          <p:sp>
            <p:nvSpPr>
              <p:cNvPr id="15381" name="AutoShape 16" descr="Canvas"/>
              <p:cNvSpPr>
                <a:spLocks noChangeArrowheads="1"/>
              </p:cNvSpPr>
              <p:nvPr/>
            </p:nvSpPr>
            <p:spPr bwMode="auto">
              <a:xfrm>
                <a:off x="1626" y="2647"/>
                <a:ext cx="806" cy="932"/>
              </a:xfrm>
              <a:prstGeom prst="roundRect">
                <a:avLst>
                  <a:gd name="adj" fmla="val 16667"/>
                </a:avLst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15382" name="Group 30"/>
              <p:cNvGrpSpPr>
                <a:grpSpLocks/>
              </p:cNvGrpSpPr>
              <p:nvPr/>
            </p:nvGrpSpPr>
            <p:grpSpPr bwMode="auto">
              <a:xfrm>
                <a:off x="1536" y="2181"/>
                <a:ext cx="1007" cy="1287"/>
                <a:chOff x="1525" y="2181"/>
                <a:chExt cx="1007" cy="1287"/>
              </a:xfrm>
            </p:grpSpPr>
            <p:sp>
              <p:nvSpPr>
                <p:cNvPr id="15383" name="AutoShape 5" descr="Canvas"/>
                <p:cNvSpPr>
                  <a:spLocks noChangeArrowheads="1"/>
                </p:cNvSpPr>
                <p:nvPr/>
              </p:nvSpPr>
              <p:spPr bwMode="auto">
                <a:xfrm>
                  <a:off x="1626" y="2181"/>
                  <a:ext cx="806" cy="349"/>
                </a:xfrm>
                <a:prstGeom prst="roundRect">
                  <a:avLst>
                    <a:gd name="adj" fmla="val 16667"/>
                  </a:avLst>
                </a:pr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5384" name="Rectangle 17"/>
                <p:cNvSpPr>
                  <a:spLocks noChangeArrowheads="1"/>
                </p:cNvSpPr>
                <p:nvPr/>
              </p:nvSpPr>
              <p:spPr bwMode="auto">
                <a:xfrm>
                  <a:off x="1928" y="2530"/>
                  <a:ext cx="202" cy="117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15385" name="Group 18"/>
                <p:cNvGrpSpPr>
                  <a:grpSpLocks/>
                </p:cNvGrpSpPr>
                <p:nvPr/>
              </p:nvGrpSpPr>
              <p:grpSpPr bwMode="auto">
                <a:xfrm>
                  <a:off x="1525" y="3113"/>
                  <a:ext cx="1007" cy="355"/>
                  <a:chOff x="3573" y="7024"/>
                  <a:chExt cx="1800" cy="548"/>
                </a:xfrm>
              </p:grpSpPr>
              <p:sp>
                <p:nvSpPr>
                  <p:cNvPr id="15386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3573" y="7024"/>
                    <a:ext cx="1800" cy="540"/>
                  </a:xfrm>
                  <a:prstGeom prst="ellipse">
                    <a:avLst/>
                  </a:prstGeom>
                  <a:noFill/>
                  <a:ln w="6350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5387" name="Freeform 20"/>
                  <p:cNvSpPr>
                    <a:spLocks/>
                  </p:cNvSpPr>
                  <p:nvPr/>
                </p:nvSpPr>
                <p:spPr bwMode="auto">
                  <a:xfrm>
                    <a:off x="3708" y="7128"/>
                    <a:ext cx="792" cy="156"/>
                  </a:xfrm>
                  <a:custGeom>
                    <a:avLst/>
                    <a:gdLst>
                      <a:gd name="T0" fmla="*/ 0 w 792"/>
                      <a:gd name="T1" fmla="*/ 0 h 156"/>
                      <a:gd name="T2" fmla="*/ 792 w 792"/>
                      <a:gd name="T3" fmla="*/ 156 h 156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792" h="156">
                        <a:moveTo>
                          <a:pt x="0" y="0"/>
                        </a:moveTo>
                        <a:lnTo>
                          <a:pt x="792" y="156"/>
                        </a:lnTo>
                      </a:path>
                    </a:pathLst>
                  </a:custGeom>
                  <a:noFill/>
                  <a:ln w="63500">
                    <a:solidFill>
                      <a:srgbClr val="969696"/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88" name="Freeform 21"/>
                  <p:cNvSpPr>
                    <a:spLocks/>
                  </p:cNvSpPr>
                  <p:nvPr/>
                </p:nvSpPr>
                <p:spPr bwMode="auto">
                  <a:xfrm>
                    <a:off x="4500" y="7116"/>
                    <a:ext cx="696" cy="168"/>
                  </a:xfrm>
                  <a:custGeom>
                    <a:avLst/>
                    <a:gdLst>
                      <a:gd name="T0" fmla="*/ 696 w 696"/>
                      <a:gd name="T1" fmla="*/ 0 h 168"/>
                      <a:gd name="T2" fmla="*/ 0 w 696"/>
                      <a:gd name="T3" fmla="*/ 168 h 168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696" h="168">
                        <a:moveTo>
                          <a:pt x="696" y="0"/>
                        </a:moveTo>
                        <a:lnTo>
                          <a:pt x="0" y="168"/>
                        </a:lnTo>
                      </a:path>
                    </a:pathLst>
                  </a:custGeom>
                  <a:noFill/>
                  <a:ln w="63500">
                    <a:solidFill>
                      <a:srgbClr val="969696"/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89" name="Freeform 22"/>
                  <p:cNvSpPr>
                    <a:spLocks/>
                  </p:cNvSpPr>
                  <p:nvPr/>
                </p:nvSpPr>
                <p:spPr bwMode="auto">
                  <a:xfrm>
                    <a:off x="4488" y="7272"/>
                    <a:ext cx="1" cy="300"/>
                  </a:xfrm>
                  <a:custGeom>
                    <a:avLst/>
                    <a:gdLst>
                      <a:gd name="T0" fmla="*/ 0 w 1"/>
                      <a:gd name="T1" fmla="*/ 0 h 300"/>
                      <a:gd name="T2" fmla="*/ 0 w 1"/>
                      <a:gd name="T3" fmla="*/ 300 h 300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00">
                        <a:moveTo>
                          <a:pt x="0" y="0"/>
                        </a:moveTo>
                        <a:lnTo>
                          <a:pt x="0" y="300"/>
                        </a:lnTo>
                      </a:path>
                    </a:pathLst>
                  </a:custGeom>
                  <a:noFill/>
                  <a:ln w="63500">
                    <a:solidFill>
                      <a:srgbClr val="969696"/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15380" name="AutoShape 23"/>
            <p:cNvSpPr>
              <a:spLocks noChangeArrowheads="1"/>
            </p:cNvSpPr>
            <p:nvPr/>
          </p:nvSpPr>
          <p:spPr bwMode="auto">
            <a:xfrm>
              <a:off x="720" y="3346"/>
              <a:ext cx="2618" cy="350"/>
            </a:xfrm>
            <a:prstGeom prst="roundRect">
              <a:avLst>
                <a:gd name="adj" fmla="val 16667"/>
              </a:avLst>
            </a:prstGeom>
            <a:solidFill>
              <a:srgbClr val="969696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5370" name="AutoShape 24"/>
          <p:cNvSpPr>
            <a:spLocks/>
          </p:cNvSpPr>
          <p:nvPr/>
        </p:nvSpPr>
        <p:spPr bwMode="auto">
          <a:xfrm rot="4423058">
            <a:off x="3550709" y="3258700"/>
            <a:ext cx="366945" cy="588288"/>
          </a:xfrm>
          <a:prstGeom prst="leftBrace">
            <a:avLst>
              <a:gd name="adj1" fmla="val 29312"/>
              <a:gd name="adj2" fmla="val 48028"/>
            </a:avLst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65505" y="2323971"/>
            <a:ext cx="2733676" cy="40676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15372" name="Text Box 26"/>
          <p:cNvSpPr txBox="1">
            <a:spLocks noChangeArrowheads="1"/>
          </p:cNvSpPr>
          <p:nvPr/>
        </p:nvSpPr>
        <p:spPr bwMode="auto">
          <a:xfrm>
            <a:off x="6257924" y="3218933"/>
            <a:ext cx="2809875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 i="1" dirty="0" smtClean="0">
                <a:solidFill>
                  <a:srgbClr val="FF0000"/>
                </a:solidFill>
              </a:rPr>
              <a:t>X= height of shooter</a:t>
            </a:r>
            <a:endParaRPr lang="en-US" altLang="en-US" sz="2000" dirty="0"/>
          </a:p>
        </p:txBody>
      </p:sp>
      <p:sp>
        <p:nvSpPr>
          <p:cNvPr id="15374" name="Text Box 28"/>
          <p:cNvSpPr txBox="1">
            <a:spLocks noChangeArrowheads="1"/>
          </p:cNvSpPr>
          <p:nvPr/>
        </p:nvSpPr>
        <p:spPr bwMode="auto">
          <a:xfrm>
            <a:off x="3573463" y="3774558"/>
            <a:ext cx="2684461" cy="42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dirty="0" smtClean="0">
                <a:solidFill>
                  <a:schemeClr val="tx2"/>
                </a:solidFill>
              </a:rPr>
              <a:t>Building to car </a:t>
            </a:r>
            <a:r>
              <a:rPr lang="en-US" altLang="en-US" sz="2000" i="1" dirty="0" smtClean="0">
                <a:solidFill>
                  <a:schemeClr val="tx2"/>
                </a:solidFill>
              </a:rPr>
              <a:t>40</a:t>
            </a:r>
            <a:r>
              <a:rPr lang="en-US" altLang="en-US" sz="2000" dirty="0" smtClean="0">
                <a:solidFill>
                  <a:schemeClr val="tx2"/>
                </a:solidFill>
              </a:rPr>
              <a:t> </a:t>
            </a:r>
            <a:r>
              <a:rPr lang="en-US" altLang="en-US" sz="2000" dirty="0">
                <a:solidFill>
                  <a:schemeClr val="tx2"/>
                </a:solidFill>
              </a:rPr>
              <a:t>feet</a:t>
            </a:r>
          </a:p>
        </p:txBody>
      </p:sp>
      <p:sp>
        <p:nvSpPr>
          <p:cNvPr id="104477" name="Rectangle 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altLang="en-US" b="1" dirty="0" smtClean="0"/>
              <a:t>Bullet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Trajectory</a:t>
            </a:r>
          </a:p>
        </p:txBody>
      </p:sp>
      <p:sp>
        <p:nvSpPr>
          <p:cNvPr id="15376" name="Line 13"/>
          <p:cNvSpPr>
            <a:spLocks noChangeShapeType="1"/>
          </p:cNvSpPr>
          <p:nvPr/>
        </p:nvSpPr>
        <p:spPr bwMode="auto">
          <a:xfrm flipH="1">
            <a:off x="3540125" y="3238500"/>
            <a:ext cx="2717800" cy="5556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7" name="Line 14"/>
          <p:cNvSpPr>
            <a:spLocks noChangeShapeType="1"/>
          </p:cNvSpPr>
          <p:nvPr/>
        </p:nvSpPr>
        <p:spPr bwMode="auto">
          <a:xfrm flipH="1">
            <a:off x="3540125" y="3794125"/>
            <a:ext cx="2717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09600" y="1502172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Points used are the broken windshield and the point of impact on the victim. </a:t>
            </a:r>
            <a:endParaRPr lang="en-US" sz="24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6365505" y="3646488"/>
            <a:ext cx="0" cy="27451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365505" y="5505451"/>
            <a:ext cx="2733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Distance to ground =4 </a:t>
            </a:r>
            <a:r>
              <a:rPr lang="en-US" sz="2000" dirty="0" err="1" smtClean="0"/>
              <a:t>ft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8393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609600"/>
            <a:ext cx="8691562" cy="5867400"/>
          </a:xfrm>
        </p:spPr>
        <p:txBody>
          <a:bodyPr>
            <a:normAutofit/>
          </a:bodyPr>
          <a:lstStyle/>
          <a:p>
            <a:pPr marL="533400" indent="-533400" eaLnBrk="1" hangingPunct="1">
              <a:lnSpc>
                <a:spcPct val="60000"/>
              </a:lnSpc>
              <a:spcBef>
                <a:spcPct val="0"/>
              </a:spcBef>
              <a:spcAft>
                <a:spcPct val="20000"/>
              </a:spcAft>
              <a:buFont typeface="Wingdings" pitchFamily="2" charset="2"/>
              <a:buNone/>
            </a:pPr>
            <a:r>
              <a:rPr lang="en-US" altLang="en-US" sz="3200" b="1" dirty="0" smtClean="0"/>
              <a:t>Determining the Location of the Shooter : </a:t>
            </a:r>
          </a:p>
          <a:p>
            <a:pPr marL="533400" indent="-533400" eaLnBrk="1" hangingPunct="1">
              <a:lnSpc>
                <a:spcPct val="60000"/>
              </a:lnSpc>
              <a:spcBef>
                <a:spcPct val="0"/>
              </a:spcBef>
              <a:spcAft>
                <a:spcPct val="20000"/>
              </a:spcAft>
              <a:buFont typeface="Wingdings" pitchFamily="2" charset="2"/>
              <a:buNone/>
            </a:pPr>
            <a:endParaRPr lang="en-US" altLang="en-US" sz="2800" b="1" dirty="0"/>
          </a:p>
          <a:p>
            <a:pPr marL="533400" indent="-533400" eaLnBrk="1" hangingPunct="1">
              <a:lnSpc>
                <a:spcPct val="60000"/>
              </a:lnSpc>
              <a:spcBef>
                <a:spcPct val="0"/>
              </a:spcBef>
              <a:spcAft>
                <a:spcPct val="20000"/>
              </a:spcAft>
              <a:buFont typeface="Wingdings" pitchFamily="2" charset="2"/>
              <a:buNone/>
            </a:pPr>
            <a:r>
              <a:rPr lang="en-US" altLang="en-US" sz="2800" b="1" dirty="0" smtClean="0"/>
              <a:t> </a:t>
            </a:r>
          </a:p>
          <a:p>
            <a:pPr marL="533400" indent="-533400" eaLnBrk="1" hangingPunct="1">
              <a:spcBef>
                <a:spcPct val="10000"/>
              </a:spcBef>
              <a:spcAft>
                <a:spcPct val="40000"/>
              </a:spcAft>
              <a:buSzPct val="90000"/>
              <a:buFont typeface="Wingdings" pitchFamily="2" charset="2"/>
              <a:buNone/>
            </a:pPr>
            <a:r>
              <a:rPr lang="en-US" altLang="en-US" sz="2800" dirty="0" smtClean="0"/>
              <a:t>Using the illustration on the previous slide, and adding that the shot came from a nearby building, these conclusions can be made:  </a:t>
            </a:r>
          </a:p>
          <a:p>
            <a:pPr marL="533400" indent="-533400" algn="ctr" eaLnBrk="1" hangingPunct="1">
              <a:spcBef>
                <a:spcPct val="10000"/>
              </a:spcBef>
              <a:spcAft>
                <a:spcPct val="40000"/>
              </a:spcAft>
              <a:buSzPct val="90000"/>
              <a:buFont typeface="Wingdings" pitchFamily="2" charset="2"/>
              <a:buNone/>
            </a:pPr>
            <a:r>
              <a:rPr lang="en-US" altLang="en-US" sz="2800" dirty="0" smtClean="0"/>
              <a:t>Tan</a:t>
            </a:r>
            <a:r>
              <a:rPr lang="el-GR" altLang="en-US" sz="2800" dirty="0" smtClean="0">
                <a:latin typeface="Arial"/>
                <a:cs typeface="Arial"/>
              </a:rPr>
              <a:t>Φ</a:t>
            </a:r>
            <a:r>
              <a:rPr lang="en-US" altLang="en-US" sz="2800" dirty="0" smtClean="0"/>
              <a:t> = Opposite/adjacent</a:t>
            </a:r>
          </a:p>
          <a:p>
            <a:pPr marL="533400" indent="-533400" algn="ctr" eaLnBrk="1" hangingPunct="1">
              <a:spcBef>
                <a:spcPct val="10000"/>
              </a:spcBef>
              <a:spcAft>
                <a:spcPct val="40000"/>
              </a:spcAft>
              <a:buSzPct val="90000"/>
              <a:buFont typeface="Wingdings" pitchFamily="2" charset="2"/>
              <a:buNone/>
            </a:pPr>
            <a:r>
              <a:rPr lang="en-US" altLang="en-US" sz="2800" dirty="0" smtClean="0"/>
              <a:t>Tan2 = x/40</a:t>
            </a:r>
          </a:p>
          <a:p>
            <a:pPr marL="533400" indent="-533400" algn="ctr" eaLnBrk="1" hangingPunct="1">
              <a:spcBef>
                <a:spcPct val="10000"/>
              </a:spcBef>
              <a:spcAft>
                <a:spcPct val="40000"/>
              </a:spcAft>
              <a:buSzPct val="90000"/>
              <a:buFont typeface="Wingdings" pitchFamily="2" charset="2"/>
              <a:buNone/>
            </a:pPr>
            <a:r>
              <a:rPr lang="en-US" altLang="en-US" sz="2800" dirty="0" smtClean="0"/>
              <a:t>0.035 = x/40</a:t>
            </a:r>
          </a:p>
          <a:p>
            <a:pPr marL="533400" indent="-533400" algn="ctr" eaLnBrk="1" hangingPunct="1">
              <a:spcBef>
                <a:spcPct val="10000"/>
              </a:spcBef>
              <a:spcAft>
                <a:spcPct val="40000"/>
              </a:spcAft>
              <a:buSzPct val="90000"/>
              <a:buFont typeface="Wingdings" pitchFamily="2" charset="2"/>
              <a:buNone/>
            </a:pPr>
            <a:r>
              <a:rPr lang="en-US" altLang="en-US" sz="2800" dirty="0" smtClean="0"/>
              <a:t>X = 0.035*40 = 1.34 </a:t>
            </a:r>
            <a:r>
              <a:rPr lang="en-US" altLang="en-US" sz="2800" dirty="0" err="1" smtClean="0"/>
              <a:t>ft</a:t>
            </a:r>
            <a:r>
              <a:rPr lang="en-US" altLang="en-US" sz="2800" dirty="0" smtClean="0"/>
              <a:t> above head wound. </a:t>
            </a:r>
          </a:p>
          <a:p>
            <a:pPr marL="533400" indent="-533400" algn="ctr" eaLnBrk="1" hangingPunct="1">
              <a:spcBef>
                <a:spcPct val="10000"/>
              </a:spcBef>
              <a:spcAft>
                <a:spcPct val="40000"/>
              </a:spcAft>
              <a:buSzPct val="90000"/>
              <a:buFont typeface="Wingdings" pitchFamily="2" charset="2"/>
              <a:buNone/>
            </a:pPr>
            <a:r>
              <a:rPr lang="en-US" altLang="en-US" sz="2800" dirty="0" smtClean="0"/>
              <a:t>1.34 </a:t>
            </a:r>
            <a:r>
              <a:rPr lang="en-US" altLang="en-US" sz="2800" dirty="0" err="1" smtClean="0"/>
              <a:t>ft</a:t>
            </a:r>
            <a:r>
              <a:rPr lang="en-US" altLang="en-US" sz="2800" dirty="0" smtClean="0"/>
              <a:t> + 4ft = </a:t>
            </a:r>
            <a:r>
              <a:rPr lang="en-US" altLang="en-US" sz="2800" dirty="0" smtClean="0">
                <a:solidFill>
                  <a:srgbClr val="FF0000"/>
                </a:solidFill>
              </a:rPr>
              <a:t>5.34 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ft</a:t>
            </a:r>
            <a:r>
              <a:rPr lang="en-US" altLang="en-US" sz="2800" dirty="0" smtClean="0">
                <a:solidFill>
                  <a:srgbClr val="FF0000"/>
                </a:solidFill>
              </a:rPr>
              <a:t>… first floor.</a:t>
            </a:r>
          </a:p>
        </p:txBody>
      </p:sp>
    </p:spTree>
    <p:extLst>
      <p:ext uri="{BB962C8B-B14F-4D97-AF65-F5344CB8AC3E}">
        <p14:creationId xmlns:p14="http://schemas.microsoft.com/office/powerpoint/2010/main" val="20895202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altLang="en-US" sz="4400" b="1" dirty="0" smtClean="0"/>
              <a:t>Bullet Wounds</a:t>
            </a:r>
          </a:p>
        </p:txBody>
      </p:sp>
      <p:sp>
        <p:nvSpPr>
          <p:cNvPr id="13824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1752600"/>
            <a:ext cx="7313613" cy="4056062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n-US" altLang="en-US" sz="2800" dirty="0" smtClean="0"/>
              <a:t>Generally, entrance wounds and smaller than exit wounds</a:t>
            </a:r>
          </a:p>
          <a:p>
            <a:pPr eaLnBrk="1" hangingPunct="1">
              <a:defRPr/>
            </a:pPr>
            <a:r>
              <a:rPr lang="en-US" altLang="en-US" sz="2800" dirty="0" smtClean="0"/>
              <a:t>Entrance: skin stretches when bullet enters body</a:t>
            </a:r>
          </a:p>
          <a:p>
            <a:pPr eaLnBrk="1" hangingPunct="1">
              <a:defRPr/>
            </a:pPr>
            <a:r>
              <a:rPr lang="en-US" altLang="en-US" sz="2800" dirty="0" smtClean="0"/>
              <a:t>Exit: bullet carries body tissue and bone with it</a:t>
            </a:r>
          </a:p>
          <a:p>
            <a:pPr eaLnBrk="1" hangingPunct="1">
              <a:defRPr/>
            </a:pPr>
            <a:r>
              <a:rPr lang="en-US" altLang="en-US" sz="2800" dirty="0" smtClean="0"/>
              <a:t>Other signs: fibers in wound, GSR, stippling (burnt skin)</a:t>
            </a:r>
          </a:p>
          <a:p>
            <a:pPr eaLnBrk="1" hangingPunct="1">
              <a:defRPr/>
            </a:pPr>
            <a:r>
              <a:rPr lang="en-US" altLang="en-US" sz="2800" dirty="0" smtClean="0"/>
              <a:t>Pass through: larger bullets, high-speed bullets</a:t>
            </a:r>
          </a:p>
        </p:txBody>
      </p:sp>
    </p:spTree>
    <p:extLst>
      <p:ext uri="{BB962C8B-B14F-4D97-AF65-F5344CB8AC3E}">
        <p14:creationId xmlns:p14="http://schemas.microsoft.com/office/powerpoint/2010/main" val="178620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9" descr="dri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488" y="1219200"/>
            <a:ext cx="2500312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7" descr="PAFOR0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810000"/>
            <a:ext cx="4257675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altLang="en-US" b="1" dirty="0" smtClean="0"/>
              <a:t>Gunshot Wounds</a:t>
            </a:r>
          </a:p>
        </p:txBody>
      </p:sp>
      <p:pic>
        <p:nvPicPr>
          <p:cNvPr id="17413" name="Picture 5" descr="gunshot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4695825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1" descr="bullet-hole.jpg">
            <a:hlinkClick r:id="rId5" tooltip="bullet-hole.jpg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495800"/>
            <a:ext cx="17907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818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35138"/>
            <a:ext cx="8610600" cy="4741862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Son of Sam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www.youtube.com/watch?v=jB3aZqzeGC4</a:t>
            </a:r>
            <a:r>
              <a:rPr lang="en-US" dirty="0" smtClean="0"/>
              <a:t> </a:t>
            </a:r>
          </a:p>
          <a:p>
            <a:r>
              <a:rPr lang="en-US" dirty="0" smtClean="0"/>
              <a:t>Ballistics </a:t>
            </a:r>
            <a:r>
              <a:rPr lang="en-US" dirty="0"/>
              <a:t>technology </a:t>
            </a:r>
            <a:r>
              <a:rPr lang="en-US" dirty="0">
                <a:hlinkClick r:id="rId3"/>
              </a:rPr>
              <a:t>https://www.youtube.com/watch?v=e8HR5TxlPMc</a:t>
            </a:r>
            <a:endParaRPr lang="en-US" dirty="0"/>
          </a:p>
          <a:p>
            <a:r>
              <a:rPr lang="en-US" dirty="0" smtClean="0"/>
              <a:t>Bullets in water</a:t>
            </a:r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www.youtube.com/watch?v=Dihs9JcVt3E</a:t>
            </a:r>
            <a:r>
              <a:rPr lang="en-US" dirty="0" smtClean="0"/>
              <a:t> </a:t>
            </a:r>
          </a:p>
          <a:p>
            <a:r>
              <a:rPr lang="en-US" dirty="0" smtClean="0"/>
              <a:t>Bullets in ballistics gel</a:t>
            </a:r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www.youtube.com/watch?v=6sas9N3OmuM</a:t>
            </a:r>
            <a:endParaRPr lang="en-US" dirty="0" smtClean="0"/>
          </a:p>
          <a:p>
            <a:r>
              <a:rPr lang="en-US" dirty="0" smtClean="0"/>
              <a:t>JFK Ballistics</a:t>
            </a:r>
          </a:p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www.youtube.com/watch?v=R5JDhi4URds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04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000" u="sng" dirty="0"/>
              <a:t>Objective</a:t>
            </a:r>
            <a:r>
              <a:rPr lang="en-US" sz="2000" dirty="0"/>
              <a:t>: Develop a plan for their own forensic investigation of a local, unsolved serial killer case using techniques and analysis they have learned in the Forensics Course. 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735138"/>
            <a:ext cx="8458200" cy="481806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Describe what you know about the highly publicized serial killer case on Long Island.</a:t>
            </a:r>
          </a:p>
          <a:p>
            <a:r>
              <a:rPr lang="en-US" dirty="0" smtClean="0"/>
              <a:t>Watch the following 48 hours episode: </a:t>
            </a:r>
            <a:r>
              <a:rPr lang="en-US" dirty="0" smtClean="0">
                <a:hlinkClick r:id="rId2"/>
              </a:rPr>
              <a:t>https://www.youtube.com/watch?v=y7N-bLHZ5j8</a:t>
            </a:r>
            <a:r>
              <a:rPr lang="en-US" dirty="0" smtClean="0"/>
              <a:t> </a:t>
            </a:r>
          </a:p>
          <a:p>
            <a:r>
              <a:rPr lang="en-US" dirty="0" smtClean="0"/>
              <a:t>While watching, answer the following: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1</a:t>
            </a:r>
            <a:r>
              <a:rPr lang="en-US" dirty="0"/>
              <a:t>.  Do you feel that the fact that the victims were </a:t>
            </a:r>
            <a:r>
              <a:rPr lang="en-US" dirty="0" smtClean="0"/>
              <a:t>	prostitutes </a:t>
            </a:r>
            <a:r>
              <a:rPr lang="en-US" dirty="0"/>
              <a:t>affected the investigation in any way?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2</a:t>
            </a:r>
            <a:r>
              <a:rPr lang="en-US" dirty="0"/>
              <a:t>.  </a:t>
            </a:r>
            <a:r>
              <a:rPr lang="en-US" dirty="0" smtClean="0"/>
              <a:t>Why was Shannon Gilbert the most important 	victim in this case even though her murder did not 	fit the profile of the killer?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4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dirty="0"/>
              <a:t>History of Gunpowder and Firearms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3400" indent="-533400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altLang="en-US" sz="2800" dirty="0" smtClean="0"/>
              <a:t>Later, flintlock weapons were used using sparks from flint to ignite the gun power (better in wet conditions). </a:t>
            </a:r>
          </a:p>
          <a:p>
            <a:pPr marL="533400" indent="-533400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altLang="en-US" sz="2800" dirty="0" smtClean="0"/>
              <a:t>Gun power was forced down the muzzle (</a:t>
            </a:r>
            <a:r>
              <a:rPr lang="en-US" altLang="en-US" sz="2800" b="1" dirty="0" smtClean="0"/>
              <a:t>barrel</a:t>
            </a:r>
            <a:r>
              <a:rPr lang="en-US" altLang="en-US" sz="2800" dirty="0" smtClean="0"/>
              <a:t>) and packed down. </a:t>
            </a:r>
            <a:endParaRPr lang="en-US" altLang="en-US" sz="2800" dirty="0"/>
          </a:p>
          <a:p>
            <a:endParaRPr lang="en-US" dirty="0"/>
          </a:p>
        </p:txBody>
      </p:sp>
      <p:sp>
        <p:nvSpPr>
          <p:cNvPr id="4" name="AutoShape 2" descr="Image result for flintlock gu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085" y="3962400"/>
            <a:ext cx="3852863" cy="2766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798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dirty="0"/>
              <a:t>History of Gunpowder and Firearms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6324600" cy="4056062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Next, </a:t>
            </a:r>
            <a:r>
              <a:rPr lang="en-US" sz="2800" b="1" dirty="0" smtClean="0"/>
              <a:t>cartridges</a:t>
            </a:r>
            <a:r>
              <a:rPr lang="en-US" sz="2800" dirty="0" smtClean="0"/>
              <a:t> were developed that held the bullet, primer powder, and gun power. </a:t>
            </a:r>
          </a:p>
          <a:p>
            <a:r>
              <a:rPr lang="en-US" sz="2800" dirty="0" smtClean="0"/>
              <a:t>A hammer hit the primer powder, the powder exploded to ignite the gunpowder and project the bullet.  </a:t>
            </a:r>
          </a:p>
          <a:p>
            <a:r>
              <a:rPr lang="en-US" sz="2800" dirty="0" smtClean="0"/>
              <a:t>We still use cartridges today, loaded into the gun opposite the barrel, known as the </a:t>
            </a:r>
            <a:r>
              <a:rPr lang="en-US" sz="2800" b="1" dirty="0" smtClean="0"/>
              <a:t>breech</a:t>
            </a:r>
            <a:r>
              <a:rPr lang="en-US" sz="2800" dirty="0" smtClean="0"/>
              <a:t>. </a:t>
            </a:r>
            <a:endParaRPr lang="en-US" sz="2800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600200"/>
            <a:ext cx="1685925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230" y="4724400"/>
            <a:ext cx="27432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084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05800" cy="990600"/>
          </a:xfrm>
        </p:spPr>
        <p:txBody>
          <a:bodyPr/>
          <a:lstStyle/>
          <a:p>
            <a:pPr algn="l" eaLnBrk="1" hangingPunct="1"/>
            <a:r>
              <a:rPr lang="en-US" altLang="en-US" sz="3600" b="1" dirty="0" smtClean="0"/>
              <a:t>Bullets, Cartridges, and Calibers 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8382000" cy="1905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SzPct val="90000"/>
              <a:buFont typeface="Arial" panose="020B0604020202020204" pitchFamily="34" charset="0"/>
              <a:buChar char="•"/>
            </a:pPr>
            <a:r>
              <a:rPr lang="en-US" altLang="en-US" sz="2700" dirty="0" smtClean="0"/>
              <a:t>Bullets and cartridges are packaged together.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SzPct val="90000"/>
              <a:buFont typeface="Arial" panose="020B0604020202020204" pitchFamily="34" charset="0"/>
              <a:buChar char="•"/>
            </a:pPr>
            <a:r>
              <a:rPr lang="en-US" altLang="en-US" sz="2700" dirty="0" smtClean="0"/>
              <a:t>The bullet, usually of metal, is out front with the cartridge, holding the primer and propellant powders, behind. </a:t>
            </a:r>
          </a:p>
        </p:txBody>
      </p:sp>
      <p:pic>
        <p:nvPicPr>
          <p:cNvPr id="9222" name="Picture 7" descr="Ch 17 Bullet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2819400"/>
            <a:ext cx="4038600" cy="3304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96254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AutoShap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7848600" cy="1447800"/>
          </a:xfrm>
        </p:spPr>
        <p:txBody>
          <a:bodyPr/>
          <a:lstStyle/>
          <a:p>
            <a:pPr algn="l" eaLnBrk="1" hangingPunct="1"/>
            <a:r>
              <a:rPr lang="en-US" altLang="en-US" sz="4000" b="1" dirty="0" smtClean="0"/>
              <a:t>How a Firearm Works 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7924800" cy="39624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Clr>
                <a:srgbClr val="000000"/>
              </a:buClr>
              <a:buSzPct val="90000"/>
              <a:buFont typeface="Wingdings" pitchFamily="2" charset="2"/>
              <a:buAutoNum type="arabicPeriod"/>
            </a:pPr>
            <a:r>
              <a:rPr lang="en-US" altLang="en-US" sz="3100" dirty="0" smtClean="0"/>
              <a:t>The firing pin hits the base of the cartridge, igniting the primer powder. 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Clr>
                <a:srgbClr val="000000"/>
              </a:buClr>
              <a:buSzPct val="90000"/>
              <a:buFont typeface="Wingdings" pitchFamily="2" charset="2"/>
              <a:buAutoNum type="arabicPeriod"/>
            </a:pPr>
            <a:r>
              <a:rPr lang="en-US" altLang="en-US" sz="3100" dirty="0" smtClean="0"/>
              <a:t>The primer powder sparks through the flash hole to the main propellant supply. 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Clr>
                <a:srgbClr val="000000"/>
              </a:buClr>
              <a:buSzPct val="90000"/>
              <a:buFont typeface="Wingdings" pitchFamily="2" charset="2"/>
              <a:buAutoNum type="arabicPeriod"/>
            </a:pPr>
            <a:r>
              <a:rPr lang="en-US" altLang="en-US" sz="3100" dirty="0" smtClean="0"/>
              <a:t>The pressure of the explosion pushes the bullet from the casing into the barrel. 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Clr>
                <a:srgbClr val="000000"/>
              </a:buClr>
              <a:buSzPct val="90000"/>
              <a:buFont typeface="Wingdings" pitchFamily="2" charset="2"/>
              <a:buAutoNum type="arabicPeriod"/>
            </a:pPr>
            <a:r>
              <a:rPr lang="en-US" altLang="en-US" sz="3100" dirty="0" smtClean="0"/>
              <a:t>The bullet follows the lands and grooves spiraling out of the barrel. </a:t>
            </a:r>
          </a:p>
        </p:txBody>
      </p:sp>
    </p:spTree>
    <p:extLst>
      <p:ext uri="{BB962C8B-B14F-4D97-AF65-F5344CB8AC3E}">
        <p14:creationId xmlns:p14="http://schemas.microsoft.com/office/powerpoint/2010/main" val="32544559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  <p:bldP spid="7168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Lands and Grooves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7924799" cy="4056062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Rifling</a:t>
            </a:r>
            <a:r>
              <a:rPr lang="en-US" sz="2800" dirty="0" smtClean="0"/>
              <a:t> allowed the gun to shoot more accurately using </a:t>
            </a:r>
          </a:p>
          <a:p>
            <a:pPr lvl="1"/>
            <a:r>
              <a:rPr lang="en-US" sz="2800" b="1" dirty="0" smtClean="0"/>
              <a:t>Lands</a:t>
            </a:r>
            <a:r>
              <a:rPr lang="en-US" sz="2800" dirty="0" smtClean="0"/>
              <a:t>: raised areas in the barrel</a:t>
            </a:r>
          </a:p>
          <a:p>
            <a:pPr lvl="1"/>
            <a:r>
              <a:rPr lang="en-US" sz="2800" b="1" dirty="0" smtClean="0"/>
              <a:t>Grooves</a:t>
            </a:r>
            <a:r>
              <a:rPr lang="en-US" sz="2800" dirty="0" smtClean="0"/>
              <a:t>: </a:t>
            </a:r>
            <a:r>
              <a:rPr lang="en-US" sz="2800" dirty="0"/>
              <a:t>indentations in the </a:t>
            </a:r>
            <a:r>
              <a:rPr lang="en-US" sz="2800" dirty="0" smtClean="0"/>
              <a:t>barrel</a:t>
            </a:r>
          </a:p>
          <a:p>
            <a:pPr marL="457152" lvl="1" indent="0">
              <a:buNone/>
            </a:pPr>
            <a:r>
              <a:rPr lang="en-US" sz="2800" dirty="0"/>
              <a:t>Today, we can look at the lands and grooves to identify the gun used. </a:t>
            </a:r>
          </a:p>
          <a:p>
            <a:pPr lvl="1"/>
            <a:endParaRPr lang="en-US" sz="2800" dirty="0" smtClean="0"/>
          </a:p>
          <a:p>
            <a:pPr lvl="1"/>
            <a:endParaRPr lang="en-US" sz="2800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039137"/>
            <a:ext cx="3962400" cy="2460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776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Firearms Now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735138"/>
            <a:ext cx="5410200" cy="4056062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Long guns </a:t>
            </a:r>
            <a:r>
              <a:rPr lang="en-US" dirty="0" smtClean="0"/>
              <a:t>need two hands: </a:t>
            </a:r>
          </a:p>
          <a:p>
            <a:pPr lvl="1"/>
            <a:r>
              <a:rPr lang="en-US" b="1" dirty="0" smtClean="0"/>
              <a:t>Rifles</a:t>
            </a:r>
            <a:r>
              <a:rPr lang="en-US" dirty="0" smtClean="0"/>
              <a:t> fire bullets</a:t>
            </a:r>
          </a:p>
          <a:p>
            <a:pPr lvl="1"/>
            <a:r>
              <a:rPr lang="en-US" b="1" dirty="0" smtClean="0"/>
              <a:t>Shotguns</a:t>
            </a:r>
            <a:r>
              <a:rPr lang="en-US" dirty="0" smtClean="0"/>
              <a:t> fire small pellets (shot) or a slug. </a:t>
            </a:r>
          </a:p>
          <a:p>
            <a:r>
              <a:rPr lang="en-US" b="1" dirty="0" smtClean="0"/>
              <a:t>Handguns</a:t>
            </a:r>
            <a:r>
              <a:rPr lang="en-US" dirty="0" smtClean="0"/>
              <a:t> need only one hand:</a:t>
            </a:r>
          </a:p>
          <a:p>
            <a:pPr lvl="1"/>
            <a:r>
              <a:rPr lang="en-US" b="1" dirty="0" smtClean="0"/>
              <a:t>Pistols </a:t>
            </a:r>
            <a:r>
              <a:rPr lang="en-US" dirty="0" smtClean="0"/>
              <a:t>are fired with one hand.</a:t>
            </a:r>
          </a:p>
          <a:p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828800"/>
            <a:ext cx="2438400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9" descr="revolver-Gamo-R-77-comba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810000"/>
            <a:ext cx="18288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077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Colt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Samuel Colt developed a hand gun that shot multiple bullets, known as a </a:t>
            </a:r>
            <a:r>
              <a:rPr lang="en-US" b="1" dirty="0" smtClean="0"/>
              <a:t>revolver</a:t>
            </a:r>
            <a:r>
              <a:rPr lang="en-US" dirty="0" smtClean="0"/>
              <a:t>. These hold six cartridges.</a:t>
            </a:r>
            <a:endParaRPr lang="en-US" dirty="0"/>
          </a:p>
        </p:txBody>
      </p:sp>
      <p:sp>
        <p:nvSpPr>
          <p:cNvPr id="4" name="AutoShape 2" descr="Image result for col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886200"/>
            <a:ext cx="306705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875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Ｐ明朝"/>
      </a:majorFont>
      <a:minorFont>
        <a:latin typeface="Goudy Old Style"/>
        <a:ea typeface=""/>
        <a:cs typeface=""/>
        <a:font script="Jpan" typeface="ＭＳ Ｐ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635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pptDE03.tmp</Template>
  <TotalTime>9984</TotalTime>
  <Words>1152</Words>
  <Application>Microsoft Office PowerPoint</Application>
  <PresentationFormat>On-screen Show (4:3)</PresentationFormat>
  <Paragraphs>154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Inkwell</vt:lpstr>
      <vt:lpstr>Ballistics </vt:lpstr>
      <vt:lpstr>History of Gunpowder and Firearms </vt:lpstr>
      <vt:lpstr>History of Gunpowder and Firearms </vt:lpstr>
      <vt:lpstr>History of Gunpowder and Firearms </vt:lpstr>
      <vt:lpstr>Bullets, Cartridges, and Calibers </vt:lpstr>
      <vt:lpstr>How a Firearm Works </vt:lpstr>
      <vt:lpstr>Lands and Grooves</vt:lpstr>
      <vt:lpstr>Firearms Now</vt:lpstr>
      <vt:lpstr>Colt</vt:lpstr>
      <vt:lpstr>Types of fire arms</vt:lpstr>
      <vt:lpstr>Caliber of the Cartridge </vt:lpstr>
      <vt:lpstr>Bullet Basics</vt:lpstr>
      <vt:lpstr>The Study of Bullets and Cartridge Casings </vt:lpstr>
      <vt:lpstr>Marks on the Spent Cartridge Casings </vt:lpstr>
      <vt:lpstr>Marks on the Spent Cartridge Casings </vt:lpstr>
      <vt:lpstr>Rifling</vt:lpstr>
      <vt:lpstr>Types of marks</vt:lpstr>
      <vt:lpstr>Firearms Examiners will:</vt:lpstr>
      <vt:lpstr>Bullet Identification</vt:lpstr>
      <vt:lpstr>Firearms Evidence</vt:lpstr>
      <vt:lpstr>Firearms Database</vt:lpstr>
      <vt:lpstr>Gunshot Residue</vt:lpstr>
      <vt:lpstr>Trajectory </vt:lpstr>
      <vt:lpstr>Bullet Trajectory</vt:lpstr>
      <vt:lpstr>PowerPoint Presentation</vt:lpstr>
      <vt:lpstr>Bullet Wounds</vt:lpstr>
      <vt:lpstr>Gunshot Wounds</vt:lpstr>
      <vt:lpstr>Links</vt:lpstr>
      <vt:lpstr>Objective: Develop a plan for their own forensic investigation of a local, unsolved serial killer case using techniques and analysis they have learned in the Forensics Course. 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ARSON</dc:title>
  <dc:creator>Columbia University</dc:creator>
  <cp:lastModifiedBy>WFSD</cp:lastModifiedBy>
  <cp:revision>150</cp:revision>
  <dcterms:created xsi:type="dcterms:W3CDTF">2014-04-19T13:21:25Z</dcterms:created>
  <dcterms:modified xsi:type="dcterms:W3CDTF">2016-05-23T14:56:11Z</dcterms:modified>
</cp:coreProperties>
</file>