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</p:sldIdLst>
  <p:sldSz cy="6858000" cx="12192000"/>
  <p:notesSz cx="6858000" cy="9144000"/>
  <p:embeddedFontLst>
    <p:embeddedFont>
      <p:font typeface="Corsiva"/>
      <p:regular r:id="rId111"/>
      <p:bold r:id="rId112"/>
      <p:italic r:id="rId113"/>
      <p:boldItalic r:id="rId1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5" roundtripDataSignature="AMtx7mjTSZz5rqR0deG7+zCLssy2J/5/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01FA8E-B52F-4EFF-B757-1A908F8B24C3}">
  <a:tblStyle styleId="{7201FA8E-B52F-4EFF-B757-1A908F8B24C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60962FC-196C-483D-8138-28B2B2AADBB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5" Type="http://customschemas.google.com/relationships/presentationmetadata" Target="metadata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font" Target="fonts/Corsiva-boldItalic.fntdata"/><Relationship Id="rId18" Type="http://schemas.openxmlformats.org/officeDocument/2006/relationships/slide" Target="slides/slide13.xml"/><Relationship Id="rId113" Type="http://schemas.openxmlformats.org/officeDocument/2006/relationships/font" Target="fonts/Corsiva-italic.fntdata"/><Relationship Id="rId112" Type="http://schemas.openxmlformats.org/officeDocument/2006/relationships/font" Target="fonts/Corsiva-bold.fntdata"/><Relationship Id="rId111" Type="http://schemas.openxmlformats.org/officeDocument/2006/relationships/font" Target="fonts/Corsiva-regular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6ff9260c6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56ff9260c6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1" name="Google Shape;891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6ff9260c6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56ff9260c6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56ff9260c6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6ff9260c6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56ff9260c6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6ff9260c6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56ff9260c6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6ff9260c6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56ff9260c6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6ff9260c6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56ff9260c6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6ff9260c6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56ff9260c6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56ff9260c6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6ff9260c6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56ff9260c6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6ff9260c6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56ff9260c6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56ff9260c6_0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6ff9260c6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56ff9260c6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6ff9260c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256ff9260c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6ff9260c6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56ff9260c6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6ff9260c6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56ff9260c6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6ff9260c6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56ff9260c6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56ff9260c6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56ff9260c6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6ff9260c6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56ff9260c6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6ff9260c6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56ff9260c6_0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6ff9260c6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56ff9260c6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6ff9260c6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256ff9260c6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6ff9260c6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56ff9260c6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56ff9260c6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6ff9260c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56ff9260c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256ff9260c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6ff9260c6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56ff9260c6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6ff9260c6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56ff9260c6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6ff9260c6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56ff9260c6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6ff9260c6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56ff9260c6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6ff9260c6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56ff9260c6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6ff9260c6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56ff9260c6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drury[1]" id="19" name="Google Shape;1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11691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drury[1]" id="23" name="Google Shape;2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27" name="Google Shape;2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8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8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83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8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8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40" name="Google Shape;4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5"/>
          <p:cNvSpPr txBox="1"/>
          <p:nvPr>
            <p:ph idx="1" type="body"/>
          </p:nvPr>
        </p:nvSpPr>
        <p:spPr>
          <a:xfrm>
            <a:off x="812800" y="1600200"/>
            <a:ext cx="4978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9pPr>
          </a:lstStyle>
          <a:p/>
        </p:txBody>
      </p:sp>
      <p:sp>
        <p:nvSpPr>
          <p:cNvPr id="43" name="Google Shape;43;p85"/>
          <p:cNvSpPr txBox="1"/>
          <p:nvPr>
            <p:ph idx="2" type="body"/>
          </p:nvPr>
        </p:nvSpPr>
        <p:spPr>
          <a:xfrm>
            <a:off x="6400800" y="1600200"/>
            <a:ext cx="4978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5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52" name="Google Shape;5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drury[1]" id="55" name="Google Shape;5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ury[1]" id="57" name="Google Shape;5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jpg"/><Relationship Id="rId2" Type="http://schemas.openxmlformats.org/officeDocument/2006/relationships/image" Target="../media/image3.gif"/><Relationship Id="rId3" Type="http://schemas.openxmlformats.org/officeDocument/2006/relationships/hyperlink" Target="http://www.chemisme.com/" TargetMode="External"/><Relationship Id="rId4" Type="http://schemas.openxmlformats.org/officeDocument/2006/relationships/hyperlink" Target="http://www.chemisme.com/ap-chemistry.html" TargetMode="External"/><Relationship Id="rId9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rury[1]" id="12" name="Google Shape;12;p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16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6187" y="5379443"/>
            <a:ext cx="2686493" cy="19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9">
            <a:hlinkClick r:id="rId3"/>
          </p:cNvPr>
          <p:cNvSpPr txBox="1"/>
          <p:nvPr/>
        </p:nvSpPr>
        <p:spPr>
          <a:xfrm>
            <a:off x="4508938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www.chemisme.com 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9">
            <a:hlinkClick r:id="rId4"/>
          </p:cNvPr>
          <p:cNvSpPr txBox="1"/>
          <p:nvPr/>
        </p:nvSpPr>
        <p:spPr>
          <a:xfrm>
            <a:off x="8496792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 Chemistry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4.gif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10.gif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8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3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8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eople.chem.umass.edu/chandler/molecules/CCL4.GIF" TargetMode="External"/><Relationship Id="rId4" Type="http://schemas.openxmlformats.org/officeDocument/2006/relationships/image" Target="../media/image4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7.jpg"/><Relationship Id="rId7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12.gif"/><Relationship Id="rId5" Type="http://schemas.openxmlformats.org/officeDocument/2006/relationships/image" Target="../media/image11.png"/><Relationship Id="rId6" Type="http://schemas.openxmlformats.org/officeDocument/2006/relationships/image" Target="../media/image25.jp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5" Type="http://schemas.openxmlformats.org/officeDocument/2006/relationships/image" Target="../media/image21.gif"/><Relationship Id="rId6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7.png"/><Relationship Id="rId7" Type="http://schemas.openxmlformats.org/officeDocument/2006/relationships/image" Target="../media/image45.png"/><Relationship Id="rId8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png"/><Relationship Id="rId4" Type="http://schemas.openxmlformats.org/officeDocument/2006/relationships/image" Target="../media/image47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Relationship Id="rId5" Type="http://schemas.openxmlformats.org/officeDocument/2006/relationships/image" Target="../media/image51.jpg"/><Relationship Id="rId6" Type="http://schemas.openxmlformats.org/officeDocument/2006/relationships/image" Target="../media/image3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gif"/><Relationship Id="rId4" Type="http://schemas.openxmlformats.org/officeDocument/2006/relationships/image" Target="../media/image40.png"/><Relationship Id="rId5" Type="http://schemas.openxmlformats.org/officeDocument/2006/relationships/image" Target="../media/image3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Relationship Id="rId4" Type="http://schemas.openxmlformats.org/officeDocument/2006/relationships/image" Target="../media/image37.png"/><Relationship Id="rId5" Type="http://schemas.openxmlformats.org/officeDocument/2006/relationships/image" Target="../media/image50.png"/><Relationship Id="rId6" Type="http://schemas.openxmlformats.org/officeDocument/2006/relationships/image" Target="../media/image33.png"/><Relationship Id="rId7" Type="http://schemas.openxmlformats.org/officeDocument/2006/relationships/image" Target="../media/image97.png"/><Relationship Id="rId8" Type="http://schemas.openxmlformats.org/officeDocument/2006/relationships/image" Target="../media/image7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5.jpg"/><Relationship Id="rId4" Type="http://schemas.openxmlformats.org/officeDocument/2006/relationships/image" Target="../media/image5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8.png"/><Relationship Id="rId4" Type="http://schemas.openxmlformats.org/officeDocument/2006/relationships/image" Target="../media/image5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0.png"/><Relationship Id="rId4" Type="http://schemas.openxmlformats.org/officeDocument/2006/relationships/image" Target="../media/image62.jpg"/><Relationship Id="rId5" Type="http://schemas.openxmlformats.org/officeDocument/2006/relationships/image" Target="../media/image77.png"/><Relationship Id="rId6" Type="http://schemas.openxmlformats.org/officeDocument/2006/relationships/image" Target="../media/image5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9.png"/><Relationship Id="rId6" Type="http://schemas.openxmlformats.org/officeDocument/2006/relationships/image" Target="../media/image8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6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8.jpg"/><Relationship Id="rId4" Type="http://schemas.openxmlformats.org/officeDocument/2006/relationships/image" Target="../media/image7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6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9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9.jpg"/><Relationship Id="rId4" Type="http://schemas.openxmlformats.org/officeDocument/2006/relationships/image" Target="../media/image28.gif"/><Relationship Id="rId5" Type="http://schemas.openxmlformats.org/officeDocument/2006/relationships/image" Target="../media/image8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1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3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09.gif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7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1.gif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01.gif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93.gif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2.gif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2.gif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8.jpg"/><Relationship Id="rId4" Type="http://schemas.openxmlformats.org/officeDocument/2006/relationships/image" Target="../media/image102.jpg"/><Relationship Id="rId5" Type="http://schemas.openxmlformats.org/officeDocument/2006/relationships/image" Target="../media/image38.png"/><Relationship Id="rId6" Type="http://schemas.openxmlformats.org/officeDocument/2006/relationships/image" Target="../media/image90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0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00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8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6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4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Bonding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6ff9260c6_0_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Lattice Energy</a:t>
            </a:r>
            <a:endParaRPr/>
          </a:p>
        </p:txBody>
      </p:sp>
      <p:sp>
        <p:nvSpPr>
          <p:cNvPr id="130" name="Google Shape;130;g256ff9260c6_0_54"/>
          <p:cNvSpPr txBox="1"/>
          <p:nvPr>
            <p:ph idx="1" type="body"/>
          </p:nvPr>
        </p:nvSpPr>
        <p:spPr>
          <a:xfrm>
            <a:off x="1776248" y="1819712"/>
            <a:ext cx="86394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200">
                <a:solidFill>
                  <a:srgbClr val="FF0000"/>
                </a:solidFill>
              </a:rPr>
              <a:t>LE= k(Q</a:t>
            </a:r>
            <a:r>
              <a:rPr baseline="-25000" lang="en-US" sz="3200">
                <a:solidFill>
                  <a:srgbClr val="FF0000"/>
                </a:solidFill>
              </a:rPr>
              <a:t>1</a:t>
            </a:r>
            <a:r>
              <a:rPr lang="en-US" sz="3200">
                <a:solidFill>
                  <a:srgbClr val="FF0000"/>
                </a:solidFill>
              </a:rPr>
              <a:t>Q</a:t>
            </a:r>
            <a:r>
              <a:rPr baseline="-25000" lang="en-US" sz="32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/r)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Compounds with ions that have higher charges (+3 versus +1 or -3 versus -1) have larger lattice energies due to more electrons being transferred, creating a stronger ionic bond.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Compounds with ions that have smaller radii have larger lattice energies since the ions can get closer together, creating a stronger ionic bond. 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3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Network</a:t>
            </a:r>
            <a:r>
              <a:rPr lang="en-US">
                <a:solidFill>
                  <a:srgbClr val="00B0F0"/>
                </a:solidFill>
              </a:rPr>
              <a:t> </a:t>
            </a:r>
            <a:r>
              <a:rPr lang="en-US">
                <a:solidFill>
                  <a:schemeClr val="dk2"/>
                </a:solidFill>
              </a:rPr>
              <a:t>solids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57" name="Google Shape;857;p73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Another special case of IMF includes forces between C and SiO</a:t>
            </a:r>
            <a:r>
              <a:rPr baseline="-25000" lang="en-US"/>
              <a:t>2</a:t>
            </a:r>
            <a:r>
              <a:rPr lang="en-US"/>
              <a:t>. These from network solids with more strength than normal VDW forces. They are actually covalently bonded.</a:t>
            </a:r>
            <a:endParaRPr/>
          </a:p>
        </p:txBody>
      </p:sp>
      <p:pic>
        <p:nvPicPr>
          <p:cNvPr descr="ball.gif" id="858" name="Google Shape;85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5855" y="2992821"/>
            <a:ext cx="3724275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74"/>
          <p:cNvSpPr txBox="1"/>
          <p:nvPr>
            <p:ph type="title"/>
          </p:nvPr>
        </p:nvSpPr>
        <p:spPr>
          <a:xfrm>
            <a:off x="2057400" y="21154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Carbon’s allotropes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4" name="Google Shape;864;p74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descr="FG11_042.gif" id="865" name="Google Shape;86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371600"/>
            <a:ext cx="7162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Network Solids</a:t>
            </a:r>
            <a:endParaRPr/>
          </a:p>
        </p:txBody>
      </p:sp>
      <p:pic>
        <p:nvPicPr>
          <p:cNvPr descr="Image result for network solid" id="871" name="Google Shape;871;p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724" y="1889042"/>
            <a:ext cx="8434552" cy="394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6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Ion-Dipole Attractions	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7" name="Google Shape;877;p76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strongest attraction exists between </a:t>
            </a:r>
            <a:r>
              <a:rPr lang="en-US">
                <a:solidFill>
                  <a:schemeClr val="accent1"/>
                </a:solidFill>
              </a:rPr>
              <a:t>ionic compounds </a:t>
            </a:r>
            <a:r>
              <a:rPr lang="en-US"/>
              <a:t>and </a:t>
            </a:r>
            <a:r>
              <a:rPr lang="en-US">
                <a:solidFill>
                  <a:schemeClr val="accent1"/>
                </a:solidFill>
              </a:rPr>
              <a:t>polar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compounds</a:t>
            </a:r>
            <a:r>
              <a:rPr lang="en-US">
                <a:solidFill>
                  <a:schemeClr val="dk2"/>
                </a:solidFill>
              </a:rPr>
              <a:t>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Polar substances like water can ionize ionic substances due to strong attractions.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This is why polar substances and ionic substances are mostly miscible.</a:t>
            </a:r>
            <a:endParaRPr/>
          </a:p>
        </p:txBody>
      </p:sp>
      <p:pic>
        <p:nvPicPr>
          <p:cNvPr descr="Image result for ion dipole forces" id="878" name="Google Shape;87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7961" y="3083418"/>
            <a:ext cx="5945680" cy="310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7"/>
          <p:cNvSpPr txBox="1"/>
          <p:nvPr>
            <p:ph idx="1" type="body"/>
          </p:nvPr>
        </p:nvSpPr>
        <p:spPr>
          <a:xfrm>
            <a:off x="1981200" y="1592317"/>
            <a:ext cx="4419600" cy="4533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Ionic/Metallic Bonds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Covalent Bonds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Network Solids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Ion-Dipole Forces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Hydrogen Bonds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Dipole Dipole</a:t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LDF</a:t>
            </a:r>
            <a:endParaRPr/>
          </a:p>
        </p:txBody>
      </p:sp>
      <p:sp>
        <p:nvSpPr>
          <p:cNvPr id="884" name="Google Shape;884;p77"/>
          <p:cNvSpPr txBox="1"/>
          <p:nvPr>
            <p:ph idx="2" type="body"/>
          </p:nvPr>
        </p:nvSpPr>
        <p:spPr>
          <a:xfrm>
            <a:off x="6760779" y="1219200"/>
            <a:ext cx="2819400" cy="513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Strong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Weak</a:t>
            </a:r>
            <a:endParaRPr/>
          </a:p>
        </p:txBody>
      </p:sp>
      <p:sp>
        <p:nvSpPr>
          <p:cNvPr id="885" name="Google Shape;885;p77"/>
          <p:cNvSpPr txBox="1"/>
          <p:nvPr>
            <p:ph type="title"/>
          </p:nvPr>
        </p:nvSpPr>
        <p:spPr>
          <a:xfrm>
            <a:off x="2133600" y="762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Summary of Strength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886" name="Google Shape;886;p77"/>
          <p:cNvCxnSpPr/>
          <p:nvPr/>
        </p:nvCxnSpPr>
        <p:spPr>
          <a:xfrm>
            <a:off x="6448097" y="1295401"/>
            <a:ext cx="18393" cy="4571999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Image result for strong" id="887" name="Google Shape;88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5590" y="17907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eak" id="888" name="Google Shape;88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6469" y="3859240"/>
            <a:ext cx="1077873" cy="134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8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You must be able to...</a:t>
            </a:r>
            <a:endParaRPr/>
          </a:p>
        </p:txBody>
      </p:sp>
      <p:sp>
        <p:nvSpPr>
          <p:cNvPr id="895" name="Google Shape;895;p78"/>
          <p:cNvSpPr txBox="1"/>
          <p:nvPr>
            <p:ph idx="1" type="body"/>
          </p:nvPr>
        </p:nvSpPr>
        <p:spPr>
          <a:xfrm>
            <a:off x="1695450" y="1752601"/>
            <a:ext cx="87884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Identify the type of intermolecular forces used to hold multiple molecules together and use it to determine properties of the compound.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check for understanding" id="896" name="Google Shape;896;p78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629914" y="2367752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6ff9260c6_0_59"/>
          <p:cNvSpPr txBox="1"/>
          <p:nvPr>
            <p:ph type="title"/>
          </p:nvPr>
        </p:nvSpPr>
        <p:spPr>
          <a:xfrm>
            <a:off x="2460323" y="714704"/>
            <a:ext cx="7125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Lattice Energy</a:t>
            </a:r>
            <a:endParaRPr/>
          </a:p>
        </p:txBody>
      </p:sp>
      <p:sp>
        <p:nvSpPr>
          <p:cNvPr id="137" name="Google Shape;137;g256ff9260c6_0_59"/>
          <p:cNvSpPr txBox="1"/>
          <p:nvPr>
            <p:ph idx="1" type="body"/>
          </p:nvPr>
        </p:nvSpPr>
        <p:spPr>
          <a:xfrm>
            <a:off x="1387367" y="2119257"/>
            <a:ext cx="92385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1. What would happen to the lattice energy if the radii was tripled?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	</a:t>
            </a:r>
            <a:r>
              <a:rPr lang="en-US" sz="2800">
                <a:solidFill>
                  <a:schemeClr val="accent2"/>
                </a:solidFill>
              </a:rPr>
              <a:t>If the radii triples, the LE decreases.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2. If charges were doubled?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	</a:t>
            </a:r>
            <a:r>
              <a:rPr lang="en-US" sz="2800">
                <a:solidFill>
                  <a:schemeClr val="accent2"/>
                </a:solidFill>
              </a:rPr>
              <a:t>If the radii triples, the LE decreases.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3. If the radii was halved?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r>
              <a:rPr lang="en-US" sz="2600">
                <a:solidFill>
                  <a:schemeClr val="accent2"/>
                </a:solidFill>
              </a:rPr>
              <a:t>	I</a:t>
            </a:r>
            <a:r>
              <a:rPr lang="en-US" sz="2800">
                <a:solidFill>
                  <a:schemeClr val="accent2"/>
                </a:solidFill>
              </a:rPr>
              <a:t>f the radii halves, the LE doubles.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6ff9260c6_0_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Lattice</a:t>
            </a:r>
            <a:r>
              <a:rPr lang="en-US">
                <a:solidFill>
                  <a:srgbClr val="FF0000"/>
                </a:solidFill>
              </a:rPr>
              <a:t> Energy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3" name="Google Shape;143;g256ff9260c6_0_65"/>
          <p:cNvSpPr txBox="1"/>
          <p:nvPr>
            <p:ph idx="1" type="body"/>
          </p:nvPr>
        </p:nvSpPr>
        <p:spPr>
          <a:xfrm>
            <a:off x="1825752" y="1527048"/>
            <a:ext cx="85038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Which compound has a more exothermic lattice energy?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4" name="Google Shape;144;g256ff9260c6_0_65"/>
          <p:cNvSpPr txBox="1"/>
          <p:nvPr/>
        </p:nvSpPr>
        <p:spPr>
          <a:xfrm>
            <a:off x="3048000" y="4724401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Look for large charges and small radii!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56ff9260c6_0_65"/>
          <p:cNvSpPr txBox="1"/>
          <p:nvPr/>
        </p:nvSpPr>
        <p:spPr>
          <a:xfrm>
            <a:off x="3048000" y="2286000"/>
            <a:ext cx="46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NaCl or KCl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56ff9260c6_0_65"/>
          <p:cNvSpPr txBox="1"/>
          <p:nvPr/>
        </p:nvSpPr>
        <p:spPr>
          <a:xfrm>
            <a:off x="2971800" y="2743200"/>
            <a:ext cx="46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MgCl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LiF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56ff9260c6_0_65"/>
          <p:cNvSpPr txBox="1"/>
          <p:nvPr/>
        </p:nvSpPr>
        <p:spPr>
          <a:xfrm>
            <a:off x="3276600" y="4114800"/>
            <a:ext cx="46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NaCl or Na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48" name="Google Shape;148;g256ff9260c6_0_65"/>
          <p:cNvSpPr txBox="1"/>
          <p:nvPr/>
        </p:nvSpPr>
        <p:spPr>
          <a:xfrm>
            <a:off x="3276600" y="3200400"/>
            <a:ext cx="46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 or LiCl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56ff9260c6_0_65"/>
          <p:cNvSpPr txBox="1"/>
          <p:nvPr/>
        </p:nvSpPr>
        <p:spPr>
          <a:xfrm>
            <a:off x="2895600" y="3657600"/>
            <a:ext cx="46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Mg(OH)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MgO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56ff9260c6_0_65"/>
          <p:cNvSpPr/>
          <p:nvPr/>
        </p:nvSpPr>
        <p:spPr>
          <a:xfrm>
            <a:off x="4191000" y="2286000"/>
            <a:ext cx="1181100" cy="5232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56ff9260c6_0_65"/>
          <p:cNvSpPr/>
          <p:nvPr/>
        </p:nvSpPr>
        <p:spPr>
          <a:xfrm>
            <a:off x="4115889" y="2804866"/>
            <a:ext cx="1181100" cy="5232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56ff9260c6_0_65"/>
          <p:cNvSpPr/>
          <p:nvPr/>
        </p:nvSpPr>
        <p:spPr>
          <a:xfrm>
            <a:off x="4343400" y="3262066"/>
            <a:ext cx="1181100" cy="5232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56ff9260c6_0_65"/>
          <p:cNvSpPr/>
          <p:nvPr/>
        </p:nvSpPr>
        <p:spPr>
          <a:xfrm>
            <a:off x="5623560" y="3657600"/>
            <a:ext cx="1181100" cy="5232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56ff9260c6_0_65"/>
          <p:cNvSpPr/>
          <p:nvPr/>
        </p:nvSpPr>
        <p:spPr>
          <a:xfrm>
            <a:off x="5791200" y="4114800"/>
            <a:ext cx="1181100" cy="5232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6ff9260c6_0_81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160" name="Google Shape;160;g256ff9260c6_0_81"/>
          <p:cNvSpPr txBox="1"/>
          <p:nvPr>
            <p:ph idx="1" type="body"/>
          </p:nvPr>
        </p:nvSpPr>
        <p:spPr>
          <a:xfrm>
            <a:off x="838200" y="9962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Are all ionic compounds created equal?</a:t>
            </a:r>
            <a:endParaRPr/>
          </a:p>
        </p:txBody>
      </p:sp>
      <p:pic>
        <p:nvPicPr>
          <p:cNvPr descr="Image result for 8 brackets sports" id="161" name="Google Shape;161;g256ff9260c6_0_81"/>
          <p:cNvPicPr preferRelativeResize="0"/>
          <p:nvPr/>
        </p:nvPicPr>
        <p:blipFill rotWithShape="1">
          <a:blip r:embed="rId3">
            <a:alphaModFix/>
          </a:blip>
          <a:srcRect b="9167" l="0" r="0" t="5471"/>
          <a:stretch/>
        </p:blipFill>
        <p:spPr>
          <a:xfrm>
            <a:off x="2436462" y="1393220"/>
            <a:ext cx="7724677" cy="495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56ff9260c6_0_81"/>
          <p:cNvSpPr txBox="1"/>
          <p:nvPr/>
        </p:nvSpPr>
        <p:spPr>
          <a:xfrm>
            <a:off x="3207323" y="1362040"/>
            <a:ext cx="10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56ff9260c6_0_81"/>
          <p:cNvSpPr txBox="1"/>
          <p:nvPr/>
        </p:nvSpPr>
        <p:spPr>
          <a:xfrm>
            <a:off x="3207323" y="1895482"/>
            <a:ext cx="7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56ff9260c6_0_81"/>
          <p:cNvSpPr txBox="1"/>
          <p:nvPr/>
        </p:nvSpPr>
        <p:spPr>
          <a:xfrm>
            <a:off x="3207323" y="2589157"/>
            <a:ext cx="159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56ff9260c6_0_81"/>
          <p:cNvSpPr txBox="1"/>
          <p:nvPr/>
        </p:nvSpPr>
        <p:spPr>
          <a:xfrm>
            <a:off x="3207323" y="3171954"/>
            <a:ext cx="57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56ff9260c6_0_81"/>
          <p:cNvSpPr txBox="1"/>
          <p:nvPr/>
        </p:nvSpPr>
        <p:spPr>
          <a:xfrm>
            <a:off x="3207323" y="3785094"/>
            <a:ext cx="56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56ff9260c6_0_81"/>
          <p:cNvSpPr txBox="1"/>
          <p:nvPr/>
        </p:nvSpPr>
        <p:spPr>
          <a:xfrm>
            <a:off x="3096649" y="4399071"/>
            <a:ext cx="79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CsBr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56ff9260c6_0_81"/>
          <p:cNvSpPr txBox="1"/>
          <p:nvPr/>
        </p:nvSpPr>
        <p:spPr>
          <a:xfrm>
            <a:off x="3096649" y="5034631"/>
            <a:ext cx="7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56ff9260c6_0_81"/>
          <p:cNvSpPr txBox="1"/>
          <p:nvPr/>
        </p:nvSpPr>
        <p:spPr>
          <a:xfrm>
            <a:off x="3097453" y="5595008"/>
            <a:ext cx="59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56ff9260c6_0_81"/>
          <p:cNvSpPr txBox="1"/>
          <p:nvPr/>
        </p:nvSpPr>
        <p:spPr>
          <a:xfrm>
            <a:off x="5427673" y="1592872"/>
            <a:ext cx="7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56ff9260c6_0_81"/>
          <p:cNvSpPr txBox="1"/>
          <p:nvPr/>
        </p:nvSpPr>
        <p:spPr>
          <a:xfrm>
            <a:off x="5499669" y="2833828"/>
            <a:ext cx="159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56ff9260c6_0_81"/>
          <p:cNvSpPr txBox="1"/>
          <p:nvPr/>
        </p:nvSpPr>
        <p:spPr>
          <a:xfrm>
            <a:off x="5427673" y="4015926"/>
            <a:ext cx="56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56ff9260c6_0_81"/>
          <p:cNvSpPr txBox="1"/>
          <p:nvPr/>
        </p:nvSpPr>
        <p:spPr>
          <a:xfrm>
            <a:off x="5351535" y="5251939"/>
            <a:ext cx="7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56ff9260c6_0_81"/>
          <p:cNvSpPr txBox="1"/>
          <p:nvPr/>
        </p:nvSpPr>
        <p:spPr>
          <a:xfrm>
            <a:off x="7061145" y="2107502"/>
            <a:ext cx="7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56ff9260c6_0_81"/>
          <p:cNvSpPr txBox="1"/>
          <p:nvPr/>
        </p:nvSpPr>
        <p:spPr>
          <a:xfrm>
            <a:off x="7061145" y="4637611"/>
            <a:ext cx="7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56ff9260c6_0_81"/>
          <p:cNvSpPr txBox="1"/>
          <p:nvPr/>
        </p:nvSpPr>
        <p:spPr>
          <a:xfrm>
            <a:off x="8711269" y="3375043"/>
            <a:ext cx="7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6ff9260c6_0_10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Heat of Formation</a:t>
            </a:r>
            <a:endParaRPr/>
          </a:p>
        </p:txBody>
      </p:sp>
      <p:sp>
        <p:nvSpPr>
          <p:cNvPr id="182" name="Google Shape;182;g256ff9260c6_0_102"/>
          <p:cNvSpPr txBox="1"/>
          <p:nvPr>
            <p:ph idx="1" type="body"/>
          </p:nvPr>
        </p:nvSpPr>
        <p:spPr>
          <a:xfrm>
            <a:off x="838200" y="1466193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IE, EA, and Lattice Energy are not the only factors that affect formation.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lattice energy requires the ions be gaseous, therefore, sublimation may be necessary.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Also, some elements, like fluorine, are diatomic. Therefore, dissociation is necessary.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Generally the following steps must be taken: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Sublimation, Ionization, Dissociation, Electron Affinity, and Lattice Energy.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6ff9260c6_0_107"/>
          <p:cNvSpPr txBox="1"/>
          <p:nvPr>
            <p:ph type="title"/>
          </p:nvPr>
        </p:nvSpPr>
        <p:spPr>
          <a:xfrm>
            <a:off x="1981200" y="274638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1"/>
                </a:solidFill>
              </a:rPr>
              <a:t>Find the Heat of Formation (</a:t>
            </a:r>
            <a:r>
              <a:rPr lang="en-US" sz="2400">
                <a:solidFill>
                  <a:schemeClr val="accent1"/>
                </a:solidFill>
                <a:latin typeface="Corsiva"/>
                <a:ea typeface="Corsiva"/>
                <a:cs typeface="Corsiva"/>
                <a:sym typeface="Corsiva"/>
              </a:rPr>
              <a:t>∆</a:t>
            </a:r>
            <a:r>
              <a:rPr lang="en-US" sz="2400">
                <a:solidFill>
                  <a:schemeClr val="accent1"/>
                </a:solidFill>
              </a:rPr>
              <a:t>H</a:t>
            </a:r>
            <a:r>
              <a:rPr baseline="-25000" lang="en-US" sz="2400">
                <a:solidFill>
                  <a:schemeClr val="accent1"/>
                </a:solidFill>
              </a:rPr>
              <a:t>f</a:t>
            </a:r>
            <a:r>
              <a:rPr lang="en-US" sz="2400">
                <a:solidFill>
                  <a:schemeClr val="accent1"/>
                </a:solidFill>
              </a:rPr>
              <a:t>) of LiF: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	Li</a:t>
            </a:r>
            <a:r>
              <a:rPr baseline="-25000" lang="en-US" sz="2400">
                <a:solidFill>
                  <a:schemeClr val="accent1"/>
                </a:solidFill>
              </a:rPr>
              <a:t>(s) </a:t>
            </a:r>
            <a:r>
              <a:rPr lang="en-US" sz="2400">
                <a:solidFill>
                  <a:schemeClr val="accent1"/>
                </a:solidFill>
              </a:rPr>
              <a:t>+ ½ F</a:t>
            </a:r>
            <a:r>
              <a:rPr baseline="-25000" lang="en-US" sz="2400">
                <a:solidFill>
                  <a:schemeClr val="accent1"/>
                </a:solidFill>
              </a:rPr>
              <a:t>2(g) </a:t>
            </a:r>
            <a:r>
              <a:rPr lang="en-US" sz="2400">
                <a:solidFill>
                  <a:schemeClr val="accent1"/>
                </a:solidFill>
              </a:rPr>
              <a:t>🡪LiF</a:t>
            </a:r>
            <a:r>
              <a:rPr baseline="-25000" lang="en-US" sz="2400">
                <a:solidFill>
                  <a:schemeClr val="accent1"/>
                </a:solidFill>
              </a:rPr>
              <a:t>(s)</a:t>
            </a:r>
            <a:endParaRPr baseline="-25000" sz="2400">
              <a:solidFill>
                <a:schemeClr val="accent1"/>
              </a:solidFill>
            </a:endParaRPr>
          </a:p>
        </p:txBody>
      </p:sp>
      <p:sp>
        <p:nvSpPr>
          <p:cNvPr id="188" name="Google Shape;188;g256ff9260c6_0_107"/>
          <p:cNvSpPr txBox="1"/>
          <p:nvPr>
            <p:ph idx="1" type="body"/>
          </p:nvPr>
        </p:nvSpPr>
        <p:spPr>
          <a:xfrm>
            <a:off x="1981200" y="1600201"/>
            <a:ext cx="8305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Sublimation:		Li</a:t>
            </a:r>
            <a:r>
              <a:rPr baseline="-25000" lang="en-US" sz="2000"/>
              <a:t>(s) </a:t>
            </a:r>
            <a:r>
              <a:rPr lang="en-US" sz="2000"/>
              <a:t>🡪 Li</a:t>
            </a:r>
            <a:r>
              <a:rPr baseline="-25000" lang="en-US" sz="2000"/>
              <a:t>(g)</a:t>
            </a:r>
            <a:r>
              <a:rPr lang="en-US" sz="2000"/>
              <a:t>		161 kJ/mol</a:t>
            </a:r>
            <a:endParaRPr baseline="-25000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Ionization:		Li</a:t>
            </a:r>
            <a:r>
              <a:rPr baseline="-25000" lang="en-US" sz="2000"/>
              <a:t>(g) </a:t>
            </a:r>
            <a:r>
              <a:rPr lang="en-US" sz="2000"/>
              <a:t>🡪 Li</a:t>
            </a:r>
            <a:r>
              <a:rPr baseline="30000" lang="en-US" sz="2000"/>
              <a:t>+</a:t>
            </a:r>
            <a:r>
              <a:rPr baseline="-25000" lang="en-US" sz="2000"/>
              <a:t>(g) </a:t>
            </a:r>
            <a:r>
              <a:rPr lang="en-US" sz="2000"/>
              <a:t>+ e</a:t>
            </a:r>
            <a:r>
              <a:rPr baseline="30000" lang="en-US" sz="2000"/>
              <a:t>-</a:t>
            </a:r>
            <a:r>
              <a:rPr lang="en-US" sz="2000"/>
              <a:t>		520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Dissociation:		½ F</a:t>
            </a:r>
            <a:r>
              <a:rPr baseline="-25000" lang="en-US" sz="2000"/>
              <a:t>2(g) </a:t>
            </a:r>
            <a:r>
              <a:rPr lang="en-US" sz="2000"/>
              <a:t>🡪 F</a:t>
            </a:r>
            <a:r>
              <a:rPr baseline="-25000" lang="en-US" sz="2000"/>
              <a:t>(g)</a:t>
            </a:r>
            <a:r>
              <a:rPr lang="en-US" sz="2000"/>
              <a:t>		½ (154)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Electron Affinity:		F</a:t>
            </a:r>
            <a:r>
              <a:rPr baseline="-25000" lang="en-US" sz="2000"/>
              <a:t>(g) </a:t>
            </a:r>
            <a:r>
              <a:rPr lang="en-US" sz="2000"/>
              <a:t>+ e</a:t>
            </a:r>
            <a:r>
              <a:rPr baseline="30000" lang="en-US" sz="2000"/>
              <a:t>-</a:t>
            </a:r>
            <a:r>
              <a:rPr lang="en-US" sz="2000"/>
              <a:t> 🡪 F</a:t>
            </a:r>
            <a:r>
              <a:rPr baseline="30000" lang="en-US" sz="2000"/>
              <a:t>-</a:t>
            </a:r>
            <a:r>
              <a:rPr baseline="-25000" lang="en-US" sz="2000"/>
              <a:t>(g)</a:t>
            </a:r>
            <a:r>
              <a:rPr lang="en-US" sz="2000"/>
              <a:t>		-328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Lattice Energy:		Li</a:t>
            </a:r>
            <a:r>
              <a:rPr baseline="30000" lang="en-US" sz="2000"/>
              <a:t>+</a:t>
            </a:r>
            <a:r>
              <a:rPr baseline="-25000" lang="en-US" sz="2000"/>
              <a:t>(g) </a:t>
            </a:r>
            <a:r>
              <a:rPr lang="en-US" sz="2000"/>
              <a:t>+ F</a:t>
            </a:r>
            <a:r>
              <a:rPr baseline="30000" lang="en-US" sz="2000"/>
              <a:t>-</a:t>
            </a:r>
            <a:r>
              <a:rPr baseline="-25000" lang="en-US" sz="2000"/>
              <a:t>(g) </a:t>
            </a:r>
            <a:r>
              <a:rPr lang="en-US" sz="2000"/>
              <a:t>🡪 LiF</a:t>
            </a:r>
            <a:r>
              <a:rPr baseline="-25000" lang="en-US" sz="2000"/>
              <a:t>(s)</a:t>
            </a:r>
            <a:r>
              <a:rPr lang="en-US" sz="2000"/>
              <a:t>		-1047 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_____________________________________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		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These values are in your textbook appendix. Notice the overall sign is (-) and favorable. Also the dissociation had to be halved since we need ½ F</a:t>
            </a:r>
            <a:r>
              <a:rPr baseline="-25000" lang="en-US"/>
              <a:t>2</a:t>
            </a:r>
            <a:r>
              <a:rPr lang="en-US"/>
              <a:t>.</a:t>
            </a:r>
            <a:endParaRPr/>
          </a:p>
        </p:txBody>
      </p:sp>
      <p:sp>
        <p:nvSpPr>
          <p:cNvPr id="189" name="Google Shape;189;g256ff9260c6_0_107"/>
          <p:cNvSpPr txBox="1"/>
          <p:nvPr/>
        </p:nvSpPr>
        <p:spPr>
          <a:xfrm>
            <a:off x="4343400" y="4038601"/>
            <a:ext cx="563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(s)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½ F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2(g)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🡪LiF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(s)	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-617 kJ/mol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g256ff9260c6_0_107"/>
          <p:cNvCxnSpPr/>
          <p:nvPr/>
        </p:nvCxnSpPr>
        <p:spPr>
          <a:xfrm>
            <a:off x="5401491" y="1611710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g256ff9260c6_0_107"/>
          <p:cNvCxnSpPr/>
          <p:nvPr/>
        </p:nvCxnSpPr>
        <p:spPr>
          <a:xfrm>
            <a:off x="4736670" y="1972530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g256ff9260c6_0_107"/>
          <p:cNvCxnSpPr/>
          <p:nvPr/>
        </p:nvCxnSpPr>
        <p:spPr>
          <a:xfrm>
            <a:off x="5424780" y="1972530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g256ff9260c6_0_107"/>
          <p:cNvCxnSpPr/>
          <p:nvPr/>
        </p:nvCxnSpPr>
        <p:spPr>
          <a:xfrm>
            <a:off x="6021940" y="2023371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g256ff9260c6_0_107"/>
          <p:cNvCxnSpPr/>
          <p:nvPr/>
        </p:nvCxnSpPr>
        <p:spPr>
          <a:xfrm>
            <a:off x="5614962" y="2418141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g256ff9260c6_0_107"/>
          <p:cNvCxnSpPr/>
          <p:nvPr/>
        </p:nvCxnSpPr>
        <p:spPr>
          <a:xfrm>
            <a:off x="4701198" y="2796214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g256ff9260c6_0_107"/>
          <p:cNvCxnSpPr/>
          <p:nvPr/>
        </p:nvCxnSpPr>
        <p:spPr>
          <a:xfrm>
            <a:off x="5158080" y="2766379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g256ff9260c6_0_107"/>
          <p:cNvCxnSpPr/>
          <p:nvPr/>
        </p:nvCxnSpPr>
        <p:spPr>
          <a:xfrm>
            <a:off x="5805144" y="2798882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g256ff9260c6_0_107"/>
          <p:cNvCxnSpPr/>
          <p:nvPr/>
        </p:nvCxnSpPr>
        <p:spPr>
          <a:xfrm>
            <a:off x="4736670" y="3214917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g256ff9260c6_0_107"/>
          <p:cNvCxnSpPr/>
          <p:nvPr/>
        </p:nvCxnSpPr>
        <p:spPr>
          <a:xfrm>
            <a:off x="5348262" y="3209063"/>
            <a:ext cx="533400" cy="381000"/>
          </a:xfrm>
          <a:prstGeom prst="straightConnector1">
            <a:avLst/>
          </a:prstGeom>
          <a:noFill/>
          <a:ln cap="flat" cmpd="sng" w="444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6ff9260c6_0_1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You must be able to...</a:t>
            </a:r>
            <a:endParaRPr/>
          </a:p>
        </p:txBody>
      </p:sp>
      <p:sp>
        <p:nvSpPr>
          <p:cNvPr id="206" name="Google Shape;206;g256ff9260c6_0_123"/>
          <p:cNvSpPr txBox="1"/>
          <p:nvPr>
            <p:ph idx="1" type="body"/>
          </p:nvPr>
        </p:nvSpPr>
        <p:spPr>
          <a:xfrm>
            <a:off x="1695451" y="1600201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describe ionic bonds.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and describe lattice energy.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ionic bond energies of formation.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6ff9260c6_0_12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Covalent Bonds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6ff9260c6_0_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218" name="Google Shape;218;g256ff9260c6_0_133"/>
          <p:cNvSpPr txBox="1"/>
          <p:nvPr>
            <p:ph idx="1" type="body"/>
          </p:nvPr>
        </p:nvSpPr>
        <p:spPr>
          <a:xfrm>
            <a:off x="1418896" y="1600201"/>
            <a:ext cx="915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and identify covalent bonds.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simple Lewis structures for molecular solids and determine their dipole moment.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heat of formation of a covalent bond.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6ff9260c6_0_1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24" name="Google Shape;224;g256ff9260c6_0_1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Are all covalent bonds created equal?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Do all bonds that break require the same amount of energy?</a:t>
            </a:r>
            <a:endParaRPr/>
          </a:p>
        </p:txBody>
      </p:sp>
      <p:pic>
        <p:nvPicPr>
          <p:cNvPr descr="Related image" id="225" name="Google Shape;225;g256ff9260c6_0_139"/>
          <p:cNvPicPr preferRelativeResize="0"/>
          <p:nvPr/>
        </p:nvPicPr>
        <p:blipFill rotWithShape="1">
          <a:blip r:embed="rId3">
            <a:alphaModFix/>
          </a:blip>
          <a:srcRect b="20171" l="9495" r="10305" t="18478"/>
          <a:stretch/>
        </p:blipFill>
        <p:spPr>
          <a:xfrm>
            <a:off x="2822027" y="3074273"/>
            <a:ext cx="2822028" cy="288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56ff9260c6_0_139"/>
          <p:cNvSpPr txBox="1"/>
          <p:nvPr/>
        </p:nvSpPr>
        <p:spPr>
          <a:xfrm>
            <a:off x="5439102" y="3238038"/>
            <a:ext cx="3689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Breaking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Absorbs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- 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Releasing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Forms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6ff9260c6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Ionic Bonding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6ff9260c6_0_146"/>
          <p:cNvSpPr txBox="1"/>
          <p:nvPr>
            <p:ph type="title"/>
          </p:nvPr>
        </p:nvSpPr>
        <p:spPr>
          <a:xfrm>
            <a:off x="2514601" y="304801"/>
            <a:ext cx="7125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Lewis Structures Rules: CCl</a:t>
            </a:r>
            <a:r>
              <a:rPr baseline="-25000" lang="en-US"/>
              <a:t>4</a:t>
            </a:r>
            <a:endParaRPr baseline="-25000"/>
          </a:p>
        </p:txBody>
      </p:sp>
      <p:sp>
        <p:nvSpPr>
          <p:cNvPr id="232" name="Google Shape;232;g256ff9260c6_0_146"/>
          <p:cNvSpPr txBox="1"/>
          <p:nvPr>
            <p:ph idx="1" type="body"/>
          </p:nvPr>
        </p:nvSpPr>
        <p:spPr>
          <a:xfrm>
            <a:off x="1825752" y="1527048"/>
            <a:ext cx="4194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Add up all valence e</a:t>
            </a:r>
            <a:r>
              <a:rPr baseline="30000" lang="en-US"/>
              <a:t>-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Draw a skeletal structure with bonds between elements.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Subtract 2e</a:t>
            </a:r>
            <a:r>
              <a:rPr baseline="30000" lang="en-US"/>
              <a:t>-</a:t>
            </a:r>
            <a:r>
              <a:rPr lang="en-US"/>
              <a:t> from total for each bond drawn.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Draw in remaining e</a:t>
            </a:r>
            <a:r>
              <a:rPr baseline="30000" lang="en-US"/>
              <a:t>-</a:t>
            </a:r>
            <a:r>
              <a:rPr lang="en-US"/>
              <a:t> to fill each atom’s octet.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Evaluate: each atom should have 8 e- only.</a:t>
            </a:r>
            <a:endParaRPr/>
          </a:p>
        </p:txBody>
      </p:sp>
      <p:sp>
        <p:nvSpPr>
          <p:cNvPr id="233" name="Google Shape;233;g256ff9260c6_0_146"/>
          <p:cNvSpPr txBox="1"/>
          <p:nvPr/>
        </p:nvSpPr>
        <p:spPr>
          <a:xfrm>
            <a:off x="6477000" y="1524001"/>
            <a:ext cx="419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C: 4  + 4Cl: 7 = 32 valence e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234" name="Google Shape;234;g256ff9260c6_0_146"/>
          <p:cNvSpPr txBox="1"/>
          <p:nvPr/>
        </p:nvSpPr>
        <p:spPr>
          <a:xfrm>
            <a:off x="7315200" y="2133601"/>
            <a:ext cx="2057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Cl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Cl—C—Cl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Cl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56ff9260c6_0_146"/>
          <p:cNvSpPr txBox="1"/>
          <p:nvPr/>
        </p:nvSpPr>
        <p:spPr>
          <a:xfrm>
            <a:off x="8686800" y="3352801"/>
            <a:ext cx="14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32-8=24</a:t>
            </a:r>
            <a:endParaRPr/>
          </a:p>
        </p:txBody>
      </p:sp>
      <p:pic>
        <p:nvPicPr>
          <p:cNvPr descr="See full size image" id="236" name="Google Shape;236;g256ff9260c6_0_1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4038600"/>
            <a:ext cx="2133600" cy="20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g256ff9260c6_0_146"/>
          <p:cNvCxnSpPr/>
          <p:nvPr/>
        </p:nvCxnSpPr>
        <p:spPr>
          <a:xfrm rot="-5400000">
            <a:off x="7952390" y="2552700"/>
            <a:ext cx="2286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g256ff9260c6_0_146"/>
          <p:cNvCxnSpPr/>
          <p:nvPr/>
        </p:nvCxnSpPr>
        <p:spPr>
          <a:xfrm rot="-5400000">
            <a:off x="7826266" y="2902169"/>
            <a:ext cx="2286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6ff9260c6_0_1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Geometry</a:t>
            </a:r>
            <a:endParaRPr/>
          </a:p>
        </p:txBody>
      </p:sp>
      <p:sp>
        <p:nvSpPr>
          <p:cNvPr id="244" name="Google Shape;244;g256ff9260c6_0_157"/>
          <p:cNvSpPr txBox="1"/>
          <p:nvPr>
            <p:ph idx="1" type="body"/>
          </p:nvPr>
        </p:nvSpPr>
        <p:spPr>
          <a:xfrm>
            <a:off x="725214" y="1600201"/>
            <a:ext cx="6858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Molecules have a specific geometry: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lang="en-US">
                <a:solidFill>
                  <a:schemeClr val="accent1"/>
                </a:solidFill>
              </a:rPr>
              <a:t>Linear: </a:t>
            </a:r>
            <a:r>
              <a:rPr lang="en-US"/>
              <a:t>The molecule is on one plane (flat) such as CO</a:t>
            </a:r>
            <a:r>
              <a:rPr baseline="-25000" lang="en-US"/>
              <a:t>2</a:t>
            </a:r>
            <a:r>
              <a:rPr lang="en-US"/>
              <a:t> or H</a:t>
            </a:r>
            <a:r>
              <a:rPr baseline="-25000" lang="en-US"/>
              <a:t>2</a:t>
            </a:r>
            <a:r>
              <a:rPr lang="en-US"/>
              <a:t>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lang="en-US">
                <a:solidFill>
                  <a:schemeClr val="accent1"/>
                </a:solidFill>
              </a:rPr>
              <a:t>Bent: </a:t>
            </a:r>
            <a:r>
              <a:rPr lang="en-US"/>
              <a:t>The molecule is bent at angle like H</a:t>
            </a:r>
            <a:r>
              <a:rPr baseline="-25000" lang="en-US"/>
              <a:t>2</a:t>
            </a:r>
            <a:r>
              <a:rPr lang="en-US"/>
              <a:t>O due to unshared electrons and two bonding pairs on the central atom.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lang="en-US">
                <a:solidFill>
                  <a:schemeClr val="accent1"/>
                </a:solidFill>
              </a:rPr>
              <a:t>Pyramidal: </a:t>
            </a:r>
            <a:r>
              <a:rPr lang="en-US"/>
              <a:t>The molecule has a triangular shape like NH</a:t>
            </a:r>
            <a:r>
              <a:rPr baseline="-25000" lang="en-US"/>
              <a:t>3</a:t>
            </a:r>
            <a:r>
              <a:rPr lang="en-US"/>
              <a:t> due to a lone pair and three bonding pairs on the central atom.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lang="en-US">
                <a:solidFill>
                  <a:schemeClr val="accent1"/>
                </a:solidFill>
              </a:rPr>
              <a:t>Tetrahedral: </a:t>
            </a:r>
            <a:r>
              <a:rPr lang="en-US"/>
              <a:t>The molecule has four bonding pairs and no lone pairs on the central atom like CH</a:t>
            </a:r>
            <a:r>
              <a:rPr baseline="-25000" lang="en-US"/>
              <a:t>4</a:t>
            </a:r>
            <a:r>
              <a:rPr lang="en-US"/>
              <a:t>.</a:t>
            </a:r>
            <a:endParaRPr/>
          </a:p>
        </p:txBody>
      </p:sp>
      <p:pic>
        <p:nvPicPr>
          <p:cNvPr descr="Image result for carbon dioxide lewis structure" id="245" name="Google Shape;245;g256ff9260c6_0_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887" y="260618"/>
            <a:ext cx="3276600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2 lewis structure" id="246" name="Google Shape;246;g256ff9260c6_0_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7699" y="1629801"/>
            <a:ext cx="1272518" cy="529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2O lewis structure" id="247" name="Google Shape;247;g256ff9260c6_0_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1812" y="2655537"/>
            <a:ext cx="1242575" cy="965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H3 lewis structure" id="248" name="Google Shape;248;g256ff9260c6_0_1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5190" y="3621357"/>
            <a:ext cx="1651657" cy="1167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49" name="Google Shape;249;g256ff9260c6_0_1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1812" y="4290960"/>
            <a:ext cx="1762103" cy="18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6ff9260c6_0_1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Dipolar Molecules</a:t>
            </a:r>
            <a:endParaRPr/>
          </a:p>
        </p:txBody>
      </p:sp>
      <p:sp>
        <p:nvSpPr>
          <p:cNvPr id="255" name="Google Shape;255;g256ff9260c6_0_16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Polar bonds can create polar or nonpolar molecules.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polar molecule will have polar bonds and be asymmetrical.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nonpolar molecule will either have nonpolar bonds or polar bonds with a symmetrical shape.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Water is polar, and like dissolves like, so only polar molecules are soluble in water. Polar (dipolar) molecules are also attracted to an electric field.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6ff9260c6_0_172"/>
          <p:cNvSpPr txBox="1"/>
          <p:nvPr>
            <p:ph type="title"/>
          </p:nvPr>
        </p:nvSpPr>
        <p:spPr>
          <a:xfrm>
            <a:off x="1825752" y="15240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Draw the following. </a:t>
            </a:r>
            <a:br>
              <a:rPr lang="en-US"/>
            </a:br>
            <a:r>
              <a:rPr lang="en-US"/>
              <a:t>Identify the geometry and polarity:</a:t>
            </a:r>
            <a:endParaRPr/>
          </a:p>
        </p:txBody>
      </p:sp>
      <p:sp>
        <p:nvSpPr>
          <p:cNvPr id="261" name="Google Shape;261;g256ff9260c6_0_172"/>
          <p:cNvSpPr txBox="1"/>
          <p:nvPr>
            <p:ph idx="1" type="body"/>
          </p:nvPr>
        </p:nvSpPr>
        <p:spPr>
          <a:xfrm>
            <a:off x="2133600" y="1527048"/>
            <a:ext cx="81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O</a:t>
            </a:r>
            <a:r>
              <a:rPr baseline="-25000" lang="en-US" sz="4000"/>
              <a:t>2</a:t>
            </a:r>
            <a:endParaRPr baseline="-25000"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CF</a:t>
            </a:r>
            <a:r>
              <a:rPr baseline="-25000" lang="en-US" sz="4000"/>
              <a:t>4</a:t>
            </a:r>
            <a:endParaRPr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N</a:t>
            </a:r>
            <a:r>
              <a:rPr baseline="-25000" lang="en-US" sz="4000"/>
              <a:t>2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SF</a:t>
            </a:r>
            <a:r>
              <a:rPr baseline="-25000" lang="en-US" sz="4000"/>
              <a:t>2</a:t>
            </a:r>
            <a:endParaRPr baseline="-25000"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PF</a:t>
            </a:r>
            <a:r>
              <a:rPr baseline="-25000" lang="en-US" sz="4000"/>
              <a:t>3</a:t>
            </a:r>
            <a:endParaRPr baseline="-25000"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SiH</a:t>
            </a:r>
            <a:r>
              <a:rPr baseline="-25000" lang="en-US" sz="4000"/>
              <a:t>4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2" name="Google Shape;262;g256ff9260c6_0_172"/>
          <p:cNvSpPr txBox="1"/>
          <p:nvPr/>
        </p:nvSpPr>
        <p:spPr>
          <a:xfrm>
            <a:off x="1981200" y="5498883"/>
            <a:ext cx="7848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Notice, 4 elements is showing pyramidal, 5 elements is showing tetrahedral. Its not always that easy… stay tuned for more shapes! ☺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263" name="Google Shape;263;g256ff9260c6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0" y="1527048"/>
            <a:ext cx="19050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F4 lewis structure" id="264" name="Google Shape;264;g256ff9260c6_0_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5178" y="1211923"/>
            <a:ext cx="1563250" cy="217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2 lewis structure" id="265" name="Google Shape;265;g256ff9260c6_0_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1975" y="1363552"/>
            <a:ext cx="1857375" cy="130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F3 lewis structure" id="266" name="Google Shape;266;g256ff9260c6_0_1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5178" y="3577508"/>
            <a:ext cx="1854842" cy="1356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iH4 lewis structure" id="267" name="Google Shape;267;g256ff9260c6_0_1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11975" y="2983603"/>
            <a:ext cx="2181225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F2 lewis structure" id="268" name="Google Shape;268;g256ff9260c6_0_172"/>
          <p:cNvPicPr preferRelativeResize="0"/>
          <p:nvPr/>
        </p:nvPicPr>
        <p:blipFill rotWithShape="1">
          <a:blip r:embed="rId8">
            <a:alphaModFix/>
          </a:blip>
          <a:srcRect b="6367" l="0" r="64017" t="0"/>
          <a:stretch/>
        </p:blipFill>
        <p:spPr>
          <a:xfrm>
            <a:off x="4138064" y="3544713"/>
            <a:ext cx="1895160" cy="114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6ff9260c6_0_1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274" name="Google Shape;274;g256ff9260c6_0_184"/>
          <p:cNvSpPr txBox="1"/>
          <p:nvPr>
            <p:ph idx="1" type="body"/>
          </p:nvPr>
        </p:nvSpPr>
        <p:spPr>
          <a:xfrm>
            <a:off x="1024759" y="1418897"/>
            <a:ext cx="10329000" cy="4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Draw the electric field lines through the molecule , head of the arrow toward the more negative side: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	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	                   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H---Cl					H--C--H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	                   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Cl---Cl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		                  S---H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			    H</a:t>
            </a:r>
            <a:endParaRPr/>
          </a:p>
        </p:txBody>
      </p:sp>
      <p:cxnSp>
        <p:nvCxnSpPr>
          <p:cNvPr id="275" name="Google Shape;275;g256ff9260c6_0_184"/>
          <p:cNvCxnSpPr/>
          <p:nvPr/>
        </p:nvCxnSpPr>
        <p:spPr>
          <a:xfrm>
            <a:off x="838200" y="3318346"/>
            <a:ext cx="1371600" cy="1500"/>
          </a:xfrm>
          <a:prstGeom prst="straightConnector1">
            <a:avLst/>
          </a:prstGeom>
          <a:noFill/>
          <a:ln cap="rnd" cmpd="sng" w="41275">
            <a:solidFill>
              <a:srgbClr val="FF0000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276" name="Google Shape;276;g256ff9260c6_0_184"/>
          <p:cNvCxnSpPr/>
          <p:nvPr/>
        </p:nvCxnSpPr>
        <p:spPr>
          <a:xfrm rot="10800000">
            <a:off x="6629400" y="4290632"/>
            <a:ext cx="1219200" cy="1066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77" name="Google Shape;277;g256ff9260c6_0_184"/>
          <p:cNvSpPr txBox="1"/>
          <p:nvPr/>
        </p:nvSpPr>
        <p:spPr>
          <a:xfrm>
            <a:off x="858180" y="4373706"/>
            <a:ext cx="167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nonpolar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56ff9260c6_0_184"/>
          <p:cNvSpPr txBox="1"/>
          <p:nvPr/>
        </p:nvSpPr>
        <p:spPr>
          <a:xfrm>
            <a:off x="5562599" y="2116195"/>
            <a:ext cx="167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nonpolar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g256ff9260c6_0_184"/>
          <p:cNvCxnSpPr/>
          <p:nvPr/>
        </p:nvCxnSpPr>
        <p:spPr>
          <a:xfrm rot="5400000">
            <a:off x="6066795" y="3469167"/>
            <a:ext cx="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g256ff9260c6_0_184"/>
          <p:cNvCxnSpPr/>
          <p:nvPr/>
        </p:nvCxnSpPr>
        <p:spPr>
          <a:xfrm rot="-5400000">
            <a:off x="6032373" y="3117668"/>
            <a:ext cx="22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g256ff9260c6_0_184"/>
          <p:cNvCxnSpPr/>
          <p:nvPr/>
        </p:nvCxnSpPr>
        <p:spPr>
          <a:xfrm rot="5400000">
            <a:off x="6819600" y="4950768"/>
            <a:ext cx="38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mage result for polarity of compounds" id="282" name="Google Shape;282;g256ff9260c6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29457">
            <a:off x="8325707" y="3941443"/>
            <a:ext cx="2034051" cy="1712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83" name="Google Shape;283;g256ff9260c6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4580" y="2470372"/>
            <a:ext cx="2398440" cy="1700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4 nonpolar electron density" id="284" name="Google Shape;284;g256ff9260c6_0_184"/>
          <p:cNvPicPr preferRelativeResize="0"/>
          <p:nvPr/>
        </p:nvPicPr>
        <p:blipFill rotWithShape="1">
          <a:blip r:embed="rId5">
            <a:alphaModFix/>
          </a:blip>
          <a:srcRect b="44906" l="0" r="46618" t="0"/>
          <a:stretch/>
        </p:blipFill>
        <p:spPr>
          <a:xfrm>
            <a:off x="7182779" y="2113855"/>
            <a:ext cx="2288080" cy="1836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4 nonpolar electron density" id="285" name="Google Shape;285;g256ff9260c6_0_184"/>
          <p:cNvPicPr preferRelativeResize="0"/>
          <p:nvPr/>
        </p:nvPicPr>
        <p:blipFill rotWithShape="1">
          <a:blip r:embed="rId6">
            <a:alphaModFix/>
          </a:blip>
          <a:srcRect b="56639" l="2403" r="53887" t="6121"/>
          <a:stretch/>
        </p:blipFill>
        <p:spPr>
          <a:xfrm>
            <a:off x="2850136" y="4386500"/>
            <a:ext cx="1767327" cy="1128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6ff9260c6_0_2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Bond Energy</a:t>
            </a:r>
            <a:endParaRPr/>
          </a:p>
        </p:txBody>
      </p:sp>
      <p:sp>
        <p:nvSpPr>
          <p:cNvPr id="291" name="Google Shape;291;g256ff9260c6_0_20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As you saw in the calculating the heat of formation of ionic compounds, an important step was breaking the covalent bond. Bond Energies are in the appendix of your textbook.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Forming bonds is exothermic and need to be negated.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Breaking bonds is endothermic and are positive.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Heat of formation of covalent reactions = the sum of all (-)bonds formed and (+) broken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6ff9260c6_0_2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Bond Energy</a:t>
            </a:r>
            <a:endParaRPr/>
          </a:p>
        </p:txBody>
      </p:sp>
      <p:sp>
        <p:nvSpPr>
          <p:cNvPr id="297" name="Google Shape;297;g256ff9260c6_0_205"/>
          <p:cNvSpPr txBox="1"/>
          <p:nvPr>
            <p:ph idx="1" type="body"/>
          </p:nvPr>
        </p:nvSpPr>
        <p:spPr>
          <a:xfrm>
            <a:off x="9002110" y="804041"/>
            <a:ext cx="2351700" cy="5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patterns emerge when we compare single versus double or triple bonds?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patterns emerge when elements in the same group are compared?</a:t>
            </a:r>
            <a:endParaRPr/>
          </a:p>
        </p:txBody>
      </p:sp>
      <p:pic>
        <p:nvPicPr>
          <p:cNvPr descr="Image result for bond energy" id="298" name="Google Shape;298;g256ff9260c6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1882" y="1491101"/>
            <a:ext cx="7028793" cy="468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6ff9260c6_0_211"/>
          <p:cNvSpPr txBox="1"/>
          <p:nvPr>
            <p:ph type="title"/>
          </p:nvPr>
        </p:nvSpPr>
        <p:spPr>
          <a:xfrm>
            <a:off x="2514601" y="304801"/>
            <a:ext cx="7125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Bond Energy</a:t>
            </a:r>
            <a:endParaRPr/>
          </a:p>
        </p:txBody>
      </p:sp>
      <p:sp>
        <p:nvSpPr>
          <p:cNvPr id="304" name="Google Shape;304;g256ff9260c6_0_211"/>
          <p:cNvSpPr txBox="1"/>
          <p:nvPr>
            <p:ph idx="1" type="body"/>
          </p:nvPr>
        </p:nvSpPr>
        <p:spPr>
          <a:xfrm>
            <a:off x="1560787" y="1527048"/>
            <a:ext cx="9380400" cy="22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Using bond energies in your textbook calculate the heat of formation. (It is recommended that you draw the compounds)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CH</a:t>
            </a:r>
            <a:r>
              <a:rPr baseline="-25000" lang="en-US"/>
              <a:t>4</a:t>
            </a:r>
            <a:r>
              <a:rPr lang="en-US"/>
              <a:t> + 2Cl</a:t>
            </a:r>
            <a:r>
              <a:rPr baseline="-25000" lang="en-US"/>
              <a:t>2</a:t>
            </a:r>
            <a:r>
              <a:rPr lang="en-US"/>
              <a:t>+ 2F</a:t>
            </a:r>
            <a:r>
              <a:rPr baseline="-25000" lang="en-US"/>
              <a:t>2</a:t>
            </a:r>
            <a:r>
              <a:rPr lang="en-US"/>
              <a:t>🡪 CF</a:t>
            </a:r>
            <a:r>
              <a:rPr baseline="-25000" lang="en-US"/>
              <a:t>2</a:t>
            </a:r>
            <a:r>
              <a:rPr lang="en-US"/>
              <a:t>Cl</a:t>
            </a:r>
            <a:r>
              <a:rPr baseline="-25000" lang="en-US"/>
              <a:t>2</a:t>
            </a:r>
            <a:r>
              <a:rPr lang="en-US"/>
              <a:t> + 2HF + 2HCl (all gases)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05" name="Google Shape;305;g256ff9260c6_0_211"/>
          <p:cNvSpPr txBox="1"/>
          <p:nvPr/>
        </p:nvSpPr>
        <p:spPr>
          <a:xfrm>
            <a:off x="452715" y="4924096"/>
            <a:ext cx="1085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[4(413) + 2(242) + 2(155)] – [2(485) + 2(328) + 2(567) + 2(431) = </a:t>
            </a:r>
            <a:endParaRPr/>
          </a:p>
        </p:txBody>
      </p:sp>
      <p:sp>
        <p:nvSpPr>
          <p:cNvPr descr="Image result for methane lewis dot structure" id="306" name="Google Shape;306;g256ff9260c6_0_21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307" name="Google Shape;307;g256ff9260c6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715" y="3364285"/>
            <a:ext cx="1252812" cy="129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08" name="Google Shape;308;g256ff9260c6_0_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5616" y="3460181"/>
            <a:ext cx="1615965" cy="540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09" name="Google Shape;309;g256ff9260c6_0_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5615" y="4139150"/>
            <a:ext cx="1615965" cy="540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10" name="Google Shape;310;g256ff9260c6_0_2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5596" y="3308756"/>
            <a:ext cx="1128414" cy="688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11" name="Google Shape;311;g256ff9260c6_0_2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5596" y="4054828"/>
            <a:ext cx="1128414" cy="688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12" name="Google Shape;312;g256ff9260c6_0_2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2726" y="3352302"/>
            <a:ext cx="1313853" cy="570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13" name="Google Shape;313;g256ff9260c6_0_2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2726" y="4241324"/>
            <a:ext cx="1313853" cy="570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14" name="Google Shape;314;g256ff9260c6_0_2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54539" y="3293571"/>
            <a:ext cx="1450541" cy="718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15" name="Google Shape;315;g256ff9260c6_0_2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75328" y="3960840"/>
            <a:ext cx="1450541" cy="718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F2Cl2 lewis dot structure" id="316" name="Google Shape;316;g256ff9260c6_0_2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98050" y="3423186"/>
            <a:ext cx="1471887" cy="1204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g256ff9260c6_0_211"/>
          <p:cNvCxnSpPr/>
          <p:nvPr/>
        </p:nvCxnSpPr>
        <p:spPr>
          <a:xfrm>
            <a:off x="5462302" y="4054828"/>
            <a:ext cx="10011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8" name="Google Shape;318;g256ff9260c6_0_211"/>
          <p:cNvSpPr txBox="1"/>
          <p:nvPr/>
        </p:nvSpPr>
        <p:spPr>
          <a:xfrm>
            <a:off x="-39002" y="5529680"/>
            <a:ext cx="1085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		-1176kJ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56ff9260c6_0_2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You must be able to...</a:t>
            </a:r>
            <a:endParaRPr/>
          </a:p>
        </p:txBody>
      </p:sp>
      <p:sp>
        <p:nvSpPr>
          <p:cNvPr id="325" name="Google Shape;325;g256ff9260c6_0_230"/>
          <p:cNvSpPr txBox="1"/>
          <p:nvPr>
            <p:ph idx="1" type="body"/>
          </p:nvPr>
        </p:nvSpPr>
        <p:spPr>
          <a:xfrm>
            <a:off x="1198179" y="2270234"/>
            <a:ext cx="92865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and identify covalent bonds.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simple Lewis structures for molecular solids and determine their dipole moment.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heat of formation of a covalent bond.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Exceptions to the Octet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ff9260c6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4" name="Google Shape;74;g256ff9260c6_0_4"/>
          <p:cNvSpPr txBox="1"/>
          <p:nvPr>
            <p:ph idx="1" type="body"/>
          </p:nvPr>
        </p:nvSpPr>
        <p:spPr>
          <a:xfrm>
            <a:off x="2362201" y="1891862"/>
            <a:ext cx="69342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describe ionic bonds.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and describe lattice energy.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ionic bond energies of formation.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338" name="Google Shape;338;p3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Draw Lewis structures for compounds that abide by the octet rule and identify their shape and polarity.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Draw Lewis structures for compounds that disobey the octet rule and identify their polarity.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which elements can be octet deficient and which can exceed the octet and explain why.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344" name="Google Shape;344;p4"/>
          <p:cNvSpPr txBox="1"/>
          <p:nvPr>
            <p:ph idx="1" type="body"/>
          </p:nvPr>
        </p:nvSpPr>
        <p:spPr>
          <a:xfrm>
            <a:off x="838200" y="1529255"/>
            <a:ext cx="10515600" cy="464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>
                <a:solidFill>
                  <a:schemeClr val="accent1"/>
                </a:solidFill>
              </a:rPr>
              <a:t>How on Earth can these exist?!?</a:t>
            </a:r>
            <a:endParaRPr sz="3600">
              <a:solidFill>
                <a:schemeClr val="accent1"/>
              </a:solidFill>
            </a:endParaRPr>
          </a:p>
        </p:txBody>
      </p:sp>
      <p:pic>
        <p:nvPicPr>
          <p:cNvPr id="345" name="Google Shape;3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5727" y="3003541"/>
            <a:ext cx="1920406" cy="2395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F6" id="346" name="Google Shape;34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1310" y="2820850"/>
            <a:ext cx="2916687" cy="2761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Exceptions to the Octet Rule ☹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2" name="Google Shape;352;p5"/>
          <p:cNvSpPr txBox="1"/>
          <p:nvPr>
            <p:ph idx="1" type="body"/>
          </p:nvPr>
        </p:nvSpPr>
        <p:spPr>
          <a:xfrm>
            <a:off x="1825752" y="1524000"/>
            <a:ext cx="850392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1.    Boron tends to form compounds with an incomplete octet. It can have 6e</a:t>
            </a:r>
            <a:r>
              <a:rPr baseline="30000" lang="en-US"/>
              <a:t>-</a:t>
            </a:r>
            <a:r>
              <a:rPr lang="en-US"/>
              <a:t>. Al and Be can also do this but prefer not to.</a:t>
            </a:r>
            <a:endParaRPr/>
          </a:p>
          <a:p>
            <a:pPr indent="-3619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514350" lvl="1" marL="78867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			</a:t>
            </a:r>
            <a:endParaRPr/>
          </a:p>
        </p:txBody>
      </p:sp>
      <p:pic>
        <p:nvPicPr>
          <p:cNvPr descr="BH3.png" id="353" name="Google Shape;3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061" y="2948622"/>
            <a:ext cx="3084779" cy="2064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cl3_struct.gif" id="354" name="Google Shape;35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3671" y="2948622"/>
            <a:ext cx="4826001" cy="1900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Exceptions to the Octet Rule ☹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0" name="Google Shape;360;p6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2. Some elements can exceed the octet </a:t>
            </a:r>
            <a:r>
              <a:rPr i="1" lang="en-US"/>
              <a:t>when needed</a:t>
            </a:r>
            <a:r>
              <a:rPr lang="en-US"/>
              <a:t>. Only elements that have an open d orbital can do this. </a:t>
            </a:r>
            <a:r>
              <a:rPr lang="en-US">
                <a:solidFill>
                  <a:srgbClr val="FF0000"/>
                </a:solidFill>
              </a:rPr>
              <a:t>That means only in periods 3-7!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\\WFFS2\Teachers\kdrury\Brown LeMay\Chapter_08\Present\Images\08_13-09UN.jpg" id="361" name="Google Shape;361;p6"/>
          <p:cNvPicPr preferRelativeResize="0"/>
          <p:nvPr/>
        </p:nvPicPr>
        <p:blipFill rotWithShape="1">
          <a:blip r:embed="rId3">
            <a:alphaModFix/>
          </a:blip>
          <a:srcRect b="2755" l="0" r="0" t="0"/>
          <a:stretch/>
        </p:blipFill>
        <p:spPr>
          <a:xfrm>
            <a:off x="6096000" y="4082946"/>
            <a:ext cx="1921203" cy="2397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hosphorus orbitals" id="362" name="Google Shape;3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" y="2509994"/>
            <a:ext cx="5448300" cy="181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xceed the octet orbital;" id="363" name="Google Shape;363;p6"/>
          <p:cNvPicPr preferRelativeResize="0"/>
          <p:nvPr/>
        </p:nvPicPr>
        <p:blipFill rotWithShape="1">
          <a:blip r:embed="rId5">
            <a:alphaModFix/>
          </a:blip>
          <a:srcRect b="15230" l="60150" r="1702" t="64943"/>
          <a:stretch/>
        </p:blipFill>
        <p:spPr>
          <a:xfrm>
            <a:off x="2094842" y="4743467"/>
            <a:ext cx="2760937" cy="1076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Cl3" id="364" name="Google Shape;36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6744" y="2557291"/>
            <a:ext cx="2615434" cy="1763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6"/>
          <p:cNvCxnSpPr/>
          <p:nvPr/>
        </p:nvCxnSpPr>
        <p:spPr>
          <a:xfrm>
            <a:off x="5249917" y="3342290"/>
            <a:ext cx="15766" cy="3941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6" name="Google Shape;366;p6"/>
          <p:cNvCxnSpPr/>
          <p:nvPr/>
        </p:nvCxnSpPr>
        <p:spPr>
          <a:xfrm>
            <a:off x="5657192" y="3310759"/>
            <a:ext cx="15766" cy="3941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7" name="Google Shape;367;p6"/>
          <p:cNvCxnSpPr/>
          <p:nvPr/>
        </p:nvCxnSpPr>
        <p:spPr>
          <a:xfrm>
            <a:off x="5915572" y="3310759"/>
            <a:ext cx="15766" cy="3941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8" name="Google Shape;368;p6"/>
          <p:cNvCxnSpPr/>
          <p:nvPr/>
        </p:nvCxnSpPr>
        <p:spPr>
          <a:xfrm flipH="1" rot="10800000">
            <a:off x="2364828" y="4950372"/>
            <a:ext cx="15765" cy="33124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9" name="Google Shape;369;p6"/>
          <p:cNvCxnSpPr/>
          <p:nvPr/>
        </p:nvCxnSpPr>
        <p:spPr>
          <a:xfrm flipH="1" rot="10800000">
            <a:off x="2974429" y="4950372"/>
            <a:ext cx="15765" cy="33124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General rules</a:t>
            </a:r>
            <a:endParaRPr/>
          </a:p>
        </p:txBody>
      </p:sp>
      <p:sp>
        <p:nvSpPr>
          <p:cNvPr id="375" name="Google Shape;375;p7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 atom will bond as many times it needs to fill the octet (P had 5 valence electrons and needed 3 electrons to fill it’s octet.)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 there is an abundance of reactants under high pressure, the atom may bond as many times as it has valence electrons. (P had 5 valence electrons so it could bond up to 5 times.)</a:t>
            </a:r>
            <a:endParaRPr/>
          </a:p>
        </p:txBody>
      </p:sp>
      <p:pic>
        <p:nvPicPr>
          <p:cNvPr descr="Image result for SF6" id="376" name="Google Shape;3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3986" y="3342289"/>
            <a:ext cx="2916687" cy="2761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f2 lewis structure" id="377" name="Google Shape;377;p7"/>
          <p:cNvPicPr preferRelativeResize="0"/>
          <p:nvPr/>
        </p:nvPicPr>
        <p:blipFill rotWithShape="1">
          <a:blip r:embed="rId4">
            <a:alphaModFix/>
          </a:blip>
          <a:srcRect b="2297" l="0" r="59666" t="1"/>
          <a:stretch/>
        </p:blipFill>
        <p:spPr>
          <a:xfrm>
            <a:off x="1095175" y="3846786"/>
            <a:ext cx="2389005" cy="1340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f4 lewis structure" id="378" name="Google Shape;37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0671" y="3342289"/>
            <a:ext cx="28384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Examples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4" name="Google Shape;384;p8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Draw the following molecules: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ClF</a:t>
            </a:r>
            <a:r>
              <a:rPr baseline="-25000" lang="en-US"/>
              <a:t>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XeO</a:t>
            </a:r>
            <a:r>
              <a:rPr baseline="-25000" lang="en-US"/>
              <a:t>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BCl</a:t>
            </a:r>
            <a:r>
              <a:rPr baseline="-25000" lang="en-US"/>
              <a:t>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</a:t>
            </a:r>
            <a:r>
              <a:rPr baseline="-25000" lang="en-US"/>
              <a:t>3</a:t>
            </a:r>
            <a:r>
              <a:rPr baseline="30000" lang="en-US"/>
              <a:t>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ICl</a:t>
            </a:r>
            <a:r>
              <a:rPr baseline="-25000" lang="en-US"/>
              <a:t>4</a:t>
            </a:r>
            <a:r>
              <a:rPr baseline="30000" lang="en-US"/>
              <a:t>-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85" name="Google Shape;3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1438" y="1946192"/>
            <a:ext cx="1139162" cy="199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4937" y="1904835"/>
            <a:ext cx="2408724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3145" y="1968580"/>
            <a:ext cx="2420097" cy="116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2986" y="4291225"/>
            <a:ext cx="2106986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80838" y="3945234"/>
            <a:ext cx="1736398" cy="114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1.gstatic.com/images?q=tbn:ANd9GcS_H3SCGm_2GTR5v4Kk6fw29Lcck3UnlzLjpVAK3Egdhog_qTyK:chemwiki.ucdavis.edu/%40api/deki/files/15833/IMG00025.GIF%3Fsize%3Dbestfit%26width%3D202%26height%3D202%26revision%3D1" id="390" name="Google Shape;39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52696" y="3924218"/>
            <a:ext cx="1533525" cy="153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Polarity reminder:</a:t>
            </a:r>
            <a:endParaRPr/>
          </a:p>
        </p:txBody>
      </p:sp>
      <p:pic>
        <p:nvPicPr>
          <p:cNvPr descr="\\WFFS2\Teachers\kdrury\Brown LeMay\Chapter_09\Present\Images\09_12.jpg" id="396" name="Google Shape;39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3928" y="1417638"/>
            <a:ext cx="5944143" cy="460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WFFS2\Teachers\kdrury\Brown LeMay\Chapter_09\Present\Images\09_13-01UNEx9-4.jpg" id="401" name="Google Shape;40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371600"/>
            <a:ext cx="3581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WFFS2\Teachers\kdrury\Brown LeMay\Chapter_09\Present\Images\09_13-03UNEx9-4.jpg" id="402" name="Google Shape;4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765" y="1371600"/>
            <a:ext cx="3810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No Dipole Moment if Symmetrical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\\WFFS2\Teachers\kdrury\Brown LeMay\Chapter_09\Present\Images\09_11.jpg" id="408" name="Google Shape;408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600201"/>
            <a:ext cx="2689176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WFFS2\Teachers\kdrury\Brown LeMay\Chapter_09\Present\Images\09_13-04UNEx9-4.jpg" id="409" name="Google Shape;4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2133600"/>
            <a:ext cx="38100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en-US">
                <a:solidFill>
                  <a:srgbClr val="00B0F0"/>
                </a:solidFill>
              </a:rPr>
              <a:t>You must be able to…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416" name="Google Shape;416;p12"/>
          <p:cNvSpPr txBox="1"/>
          <p:nvPr>
            <p:ph idx="1" type="body"/>
          </p:nvPr>
        </p:nvSpPr>
        <p:spPr>
          <a:xfrm>
            <a:off x="1695451" y="1600201"/>
            <a:ext cx="693446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Draw Lewis structures for compounds that disobey the octet rule and identify their polarity.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which elements can be octet deficient and which can exceed the octet and explain why. </a:t>
            </a:r>
            <a:endParaRPr/>
          </a:p>
        </p:txBody>
      </p:sp>
      <p:pic>
        <p:nvPicPr>
          <p:cNvPr descr="Image result for check for understanding" id="417" name="Google Shape;417;p12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629914" y="2367752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6ff9260c6_0_1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80" name="Google Shape;80;g256ff9260c6_0_10"/>
          <p:cNvSpPr txBox="1"/>
          <p:nvPr>
            <p:ph idx="1" type="body"/>
          </p:nvPr>
        </p:nvSpPr>
        <p:spPr>
          <a:xfrm>
            <a:off x="838200" y="9962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Are all ionic compounds created equal?</a:t>
            </a:r>
            <a:endParaRPr/>
          </a:p>
        </p:txBody>
      </p:sp>
      <p:pic>
        <p:nvPicPr>
          <p:cNvPr descr="Image result for 8 brackets sports" id="81" name="Google Shape;81;g256ff9260c6_0_10"/>
          <p:cNvPicPr preferRelativeResize="0"/>
          <p:nvPr/>
        </p:nvPicPr>
        <p:blipFill rotWithShape="1">
          <a:blip r:embed="rId3">
            <a:alphaModFix/>
          </a:blip>
          <a:srcRect b="9167" l="0" r="0" t="5471"/>
          <a:stretch/>
        </p:blipFill>
        <p:spPr>
          <a:xfrm>
            <a:off x="2436462" y="1393220"/>
            <a:ext cx="7724677" cy="49506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56ff9260c6_0_10"/>
          <p:cNvSpPr txBox="1"/>
          <p:nvPr/>
        </p:nvSpPr>
        <p:spPr>
          <a:xfrm>
            <a:off x="3207323" y="1362040"/>
            <a:ext cx="10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256ff9260c6_0_10"/>
          <p:cNvSpPr txBox="1"/>
          <p:nvPr/>
        </p:nvSpPr>
        <p:spPr>
          <a:xfrm>
            <a:off x="3207323" y="1895482"/>
            <a:ext cx="7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56ff9260c6_0_10"/>
          <p:cNvSpPr txBox="1"/>
          <p:nvPr/>
        </p:nvSpPr>
        <p:spPr>
          <a:xfrm>
            <a:off x="3207323" y="2589157"/>
            <a:ext cx="159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56ff9260c6_0_10"/>
          <p:cNvSpPr txBox="1"/>
          <p:nvPr/>
        </p:nvSpPr>
        <p:spPr>
          <a:xfrm>
            <a:off x="3207323" y="3171954"/>
            <a:ext cx="57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56ff9260c6_0_10"/>
          <p:cNvSpPr txBox="1"/>
          <p:nvPr/>
        </p:nvSpPr>
        <p:spPr>
          <a:xfrm>
            <a:off x="3207323" y="3785094"/>
            <a:ext cx="56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56ff9260c6_0_10"/>
          <p:cNvSpPr txBox="1"/>
          <p:nvPr/>
        </p:nvSpPr>
        <p:spPr>
          <a:xfrm>
            <a:off x="3096649" y="4399071"/>
            <a:ext cx="79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CsBr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56ff9260c6_0_10"/>
          <p:cNvSpPr txBox="1"/>
          <p:nvPr/>
        </p:nvSpPr>
        <p:spPr>
          <a:xfrm>
            <a:off x="3096649" y="5034631"/>
            <a:ext cx="7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56ff9260c6_0_10"/>
          <p:cNvSpPr txBox="1"/>
          <p:nvPr/>
        </p:nvSpPr>
        <p:spPr>
          <a:xfrm>
            <a:off x="3097453" y="5595008"/>
            <a:ext cx="59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Resonance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Objectives</a:t>
            </a:r>
            <a:endParaRPr/>
          </a:p>
        </p:txBody>
      </p:sp>
      <p:sp>
        <p:nvSpPr>
          <p:cNvPr id="429" name="Google Shape;429;p14"/>
          <p:cNvSpPr txBox="1"/>
          <p:nvPr>
            <p:ph idx="1" type="body"/>
          </p:nvPr>
        </p:nvSpPr>
        <p:spPr>
          <a:xfrm>
            <a:off x="1719943" y="1600201"/>
            <a:ext cx="942702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Lewis structures for all compounds and identify their polarity.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Lewis structures for compounds with resonance structures and determine which resonance structure is the most favorable using formal charges.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Determine the bond order of a compound.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435" name="Google Shape;43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Is there more than one way to obey the octet?</a:t>
            </a:r>
            <a:endParaRPr sz="3200">
              <a:solidFill>
                <a:schemeClr val="accent1"/>
              </a:solidFill>
            </a:endParaRPr>
          </a:p>
        </p:txBody>
      </p:sp>
      <p:pic>
        <p:nvPicPr>
          <p:cNvPr descr="Image result for resonance lewis structures" id="436" name="Google Shape;436;p15"/>
          <p:cNvPicPr preferRelativeResize="0"/>
          <p:nvPr/>
        </p:nvPicPr>
        <p:blipFill rotWithShape="1">
          <a:blip r:embed="rId3">
            <a:alphaModFix/>
          </a:blip>
          <a:srcRect b="9874" l="16607" r="0" t="0"/>
          <a:stretch/>
        </p:blipFill>
        <p:spPr>
          <a:xfrm>
            <a:off x="3865179" y="2632909"/>
            <a:ext cx="4461642" cy="354405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5"/>
          <p:cNvSpPr/>
          <p:nvPr/>
        </p:nvSpPr>
        <p:spPr>
          <a:xfrm>
            <a:off x="3865179" y="3831021"/>
            <a:ext cx="4679731" cy="5739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"/>
          <p:cNvSpPr txBox="1"/>
          <p:nvPr>
            <p:ph type="title"/>
          </p:nvPr>
        </p:nvSpPr>
        <p:spPr>
          <a:xfrm>
            <a:off x="812800" y="0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Practice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43" name="Google Shape;443;p16"/>
          <p:cNvSpPr txBox="1"/>
          <p:nvPr>
            <p:ph idx="1" type="body"/>
          </p:nvPr>
        </p:nvSpPr>
        <p:spPr>
          <a:xfrm>
            <a:off x="4343400" y="8382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Draw the Lewis structure for NO</a:t>
            </a:r>
            <a:r>
              <a:rPr baseline="-25000" lang="en-US"/>
              <a:t>3</a:t>
            </a:r>
            <a:r>
              <a:rPr baseline="30000" lang="en-US"/>
              <a:t>-</a:t>
            </a:r>
            <a:r>
              <a:rPr lang="en-US"/>
              <a:t>.</a:t>
            </a:r>
            <a:endParaRPr/>
          </a:p>
        </p:txBody>
      </p:sp>
      <p:pic>
        <p:nvPicPr>
          <p:cNvPr descr="NO3.gif" id="444" name="Google Shape;4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40970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6"/>
          <p:cNvSpPr txBox="1"/>
          <p:nvPr/>
        </p:nvSpPr>
        <p:spPr>
          <a:xfrm>
            <a:off x="1894114" y="4191000"/>
            <a:ext cx="87738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that the nitrate ion can be written 3 different ways. It appears that there are two single bonds and one double bond. However, when measured, the bonds are actually the same length. This is called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resonance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Resonance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51" name="Google Shape;451;p17"/>
          <p:cNvSpPr txBox="1"/>
          <p:nvPr>
            <p:ph idx="1" type="body"/>
          </p:nvPr>
        </p:nvSpPr>
        <p:spPr>
          <a:xfrm>
            <a:off x="1502229" y="1371601"/>
            <a:ext cx="9644742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When one or more valid structures (that obey octet) can be drawn for one molecule they are called resonance structures.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</a:t>
            </a:r>
            <a:r>
              <a:rPr lang="en-US">
                <a:solidFill>
                  <a:schemeClr val="accent1"/>
                </a:solidFill>
              </a:rPr>
              <a:t>electron placement </a:t>
            </a:r>
            <a:r>
              <a:rPr lang="en-US"/>
              <a:t>changes but not the nucleus.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Arrows between structures mean they are all </a:t>
            </a:r>
            <a:r>
              <a:rPr lang="en-US">
                <a:solidFill>
                  <a:schemeClr val="accent1"/>
                </a:solidFill>
              </a:rPr>
              <a:t>equal</a:t>
            </a:r>
            <a:r>
              <a:rPr lang="en-US"/>
              <a:t>, not that the structure is changing.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Resonance is used to fix the localized electron model which we use (Lewis structures). In fact, electrons are </a:t>
            </a:r>
            <a:r>
              <a:rPr lang="en-US">
                <a:solidFill>
                  <a:schemeClr val="accent1"/>
                </a:solidFill>
              </a:rPr>
              <a:t>delocalized</a:t>
            </a:r>
            <a:r>
              <a:rPr lang="en-US"/>
              <a:t>,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meaning all electrons are able to move about the molecule, not fixed in a position.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Resonance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7" name="Google Shape;457;p18"/>
          <p:cNvSpPr txBox="1"/>
          <p:nvPr>
            <p:ph idx="1" type="body"/>
          </p:nvPr>
        </p:nvSpPr>
        <p:spPr>
          <a:xfrm>
            <a:off x="2095500" y="1168252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Draw all resonance forms of N</a:t>
            </a:r>
            <a:r>
              <a:rPr baseline="-25000" lang="en-US" sz="4000"/>
              <a:t>2</a:t>
            </a:r>
            <a:r>
              <a:rPr lang="en-US" sz="4000"/>
              <a:t>O</a:t>
            </a:r>
            <a:r>
              <a:rPr baseline="-25000" lang="en-US" sz="4000"/>
              <a:t>4</a:t>
            </a:r>
            <a:r>
              <a:rPr lang="en-US" sz="7200"/>
              <a:t>.</a:t>
            </a:r>
            <a:endParaRPr/>
          </a:p>
        </p:txBody>
      </p:sp>
      <p:pic>
        <p:nvPicPr>
          <p:cNvPr id="458" name="Google Shape;4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147" y="2831158"/>
            <a:ext cx="2924503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8"/>
          <p:cNvSpPr txBox="1"/>
          <p:nvPr/>
        </p:nvSpPr>
        <p:spPr>
          <a:xfrm>
            <a:off x="9568705" y="1106666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34 e-</a:t>
            </a:r>
            <a:endParaRPr/>
          </a:p>
        </p:txBody>
      </p:sp>
      <p:pic>
        <p:nvPicPr>
          <p:cNvPr descr="http://2012books.lardbucket.org/books/principles-of-general-chemistry-v1.0/section_12/5502f72988e24019da127cc690defe19.jpg" id="460" name="Google Shape;460;p18"/>
          <p:cNvPicPr preferRelativeResize="0"/>
          <p:nvPr/>
        </p:nvPicPr>
        <p:blipFill rotWithShape="1">
          <a:blip r:embed="rId4">
            <a:alphaModFix/>
          </a:blip>
          <a:srcRect b="0" l="21427" r="26954" t="0"/>
          <a:stretch/>
        </p:blipFill>
        <p:spPr>
          <a:xfrm>
            <a:off x="4064000" y="2631133"/>
            <a:ext cx="731520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Resonance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6" name="Google Shape;466;p19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Some molecules and ions exceed the octet rule and then have nonequivalent resonance structures (they have a different number of single double or triple bonds).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 determine the best structure </a:t>
            </a:r>
            <a:r>
              <a:rPr lang="en-US">
                <a:solidFill>
                  <a:srgbClr val="FF0000"/>
                </a:solidFill>
              </a:rPr>
              <a:t>formal</a:t>
            </a:r>
            <a:r>
              <a:rPr lang="en-US">
                <a:solidFill>
                  <a:srgbClr val="FFC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charge</a:t>
            </a:r>
            <a:r>
              <a:rPr lang="en-US">
                <a:solidFill>
                  <a:srgbClr val="FFC000"/>
                </a:solidFill>
              </a:rPr>
              <a:t> </a:t>
            </a:r>
            <a:r>
              <a:rPr lang="en-US"/>
              <a:t>is calculated: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Formal Charge = (Valence e</a:t>
            </a:r>
            <a:r>
              <a:rPr baseline="30000" lang="en-US">
                <a:solidFill>
                  <a:srgbClr val="FF0000"/>
                </a:solidFill>
              </a:rPr>
              <a:t>-</a:t>
            </a:r>
            <a:r>
              <a:rPr lang="en-US">
                <a:solidFill>
                  <a:srgbClr val="FF0000"/>
                </a:solidFill>
              </a:rPr>
              <a:t> of the atom) - (valence e</a:t>
            </a:r>
            <a:r>
              <a:rPr baseline="30000" lang="en-US">
                <a:solidFill>
                  <a:srgbClr val="FF0000"/>
                </a:solidFill>
              </a:rPr>
              <a:t>-</a:t>
            </a:r>
            <a:r>
              <a:rPr lang="en-US">
                <a:solidFill>
                  <a:srgbClr val="FF0000"/>
                </a:solidFill>
              </a:rPr>
              <a:t> assigned to the atom in the structure)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0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Resonance rules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2" name="Google Shape;472;p20"/>
          <p:cNvSpPr txBox="1"/>
          <p:nvPr>
            <p:ph idx="1" type="body"/>
          </p:nvPr>
        </p:nvSpPr>
        <p:spPr>
          <a:xfrm>
            <a:off x="812799" y="1524000"/>
            <a:ext cx="11052629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Lone pairs around an atom only belong to that atom.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In shared pairs, one electron belongs to the 1</a:t>
            </a:r>
            <a:r>
              <a:rPr baseline="30000" lang="en-US" sz="3600"/>
              <a:t>st</a:t>
            </a:r>
            <a:r>
              <a:rPr lang="en-US" sz="3600"/>
              <a:t> atom and the other electron belongs to the 2</a:t>
            </a:r>
            <a:r>
              <a:rPr baseline="30000" lang="en-US" sz="3600"/>
              <a:t>nd</a:t>
            </a:r>
            <a:r>
              <a:rPr lang="en-US" sz="3600"/>
              <a:t> atom.</a:t>
            </a:r>
            <a:endParaRPr/>
          </a:p>
          <a:p>
            <a:pPr indent="-514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Compare the following structures of SO</a:t>
            </a:r>
            <a:r>
              <a:rPr baseline="-25000" lang="en-US" sz="3600"/>
              <a:t>4</a:t>
            </a:r>
            <a:r>
              <a:rPr baseline="30000" lang="en-US" sz="3600"/>
              <a:t>2-</a:t>
            </a:r>
            <a:r>
              <a:rPr lang="en-US" sz="3600"/>
              <a:t>. Which is better and why?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so4 2.jpg" id="473" name="Google Shape;4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1" y="3962400"/>
            <a:ext cx="286987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4.png" id="474" name="Google Shape;47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3886201"/>
            <a:ext cx="2438400" cy="218021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0"/>
          <p:cNvSpPr txBox="1"/>
          <p:nvPr/>
        </p:nvSpPr>
        <p:spPr>
          <a:xfrm>
            <a:off x="3581400" y="39624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76" name="Google Shape;476;p20"/>
          <p:cNvSpPr txBox="1"/>
          <p:nvPr/>
        </p:nvSpPr>
        <p:spPr>
          <a:xfrm>
            <a:off x="4876800" y="54102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77" name="Google Shape;477;p20"/>
          <p:cNvSpPr txBox="1"/>
          <p:nvPr/>
        </p:nvSpPr>
        <p:spPr>
          <a:xfrm>
            <a:off x="2906973" y="5444319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478" name="Google Shape;478;p20"/>
          <p:cNvSpPr txBox="1"/>
          <p:nvPr/>
        </p:nvSpPr>
        <p:spPr>
          <a:xfrm>
            <a:off x="3592773" y="6066417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479" name="Google Shape;479;p20"/>
          <p:cNvSpPr txBox="1"/>
          <p:nvPr/>
        </p:nvSpPr>
        <p:spPr>
          <a:xfrm>
            <a:off x="3581400" y="4690709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80" name="Google Shape;480;p20"/>
          <p:cNvSpPr txBox="1"/>
          <p:nvPr/>
        </p:nvSpPr>
        <p:spPr>
          <a:xfrm>
            <a:off x="8305800" y="392331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481" name="Google Shape;481;p20"/>
          <p:cNvSpPr txBox="1"/>
          <p:nvPr/>
        </p:nvSpPr>
        <p:spPr>
          <a:xfrm>
            <a:off x="9029700" y="5088635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482" name="Google Shape;482;p20"/>
          <p:cNvSpPr txBox="1"/>
          <p:nvPr/>
        </p:nvSpPr>
        <p:spPr>
          <a:xfrm>
            <a:off x="8489476" y="566992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483" name="Google Shape;483;p20"/>
          <p:cNvSpPr txBox="1"/>
          <p:nvPr/>
        </p:nvSpPr>
        <p:spPr>
          <a:xfrm>
            <a:off x="6883021" y="434910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  <p:sp>
        <p:nvSpPr>
          <p:cNvPr id="484" name="Google Shape;484;p20"/>
          <p:cNvSpPr txBox="1"/>
          <p:nvPr/>
        </p:nvSpPr>
        <p:spPr>
          <a:xfrm>
            <a:off x="7949252" y="4606976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/>
          </a:p>
        </p:txBody>
      </p:sp>
      <p:sp>
        <p:nvSpPr>
          <p:cNvPr id="485" name="Google Shape;485;p20"/>
          <p:cNvSpPr/>
          <p:nvPr/>
        </p:nvSpPr>
        <p:spPr>
          <a:xfrm>
            <a:off x="6629400" y="3733800"/>
            <a:ext cx="2933700" cy="24384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1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Structures that obey the octet are the best structure. After that, structures with lower formal charges are usually the better structure.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2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Practice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6" name="Google Shape;496;p22"/>
          <p:cNvSpPr txBox="1"/>
          <p:nvPr>
            <p:ph idx="1" type="body"/>
          </p:nvPr>
        </p:nvSpPr>
        <p:spPr>
          <a:xfrm>
            <a:off x="1904440" y="1447801"/>
            <a:ext cx="7467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Draw resonance structures for the following and pick the best: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XeO</a:t>
            </a:r>
            <a:r>
              <a:rPr baseline="-25000" lang="en-US" sz="3200"/>
              <a:t>3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aseline="-25000"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aseline="30000"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O</a:t>
            </a:r>
            <a:r>
              <a:rPr baseline="-25000" lang="en-US" sz="3200"/>
              <a:t>3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aseline="-25000"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97" name="Google Shape;49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2457450"/>
            <a:ext cx="175204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0.gstatic.com/images?q=tbn:ANd9GcRC0NBhEHC5R1n6-qU3VTEUNDh0BFWDyqrbfMxRGlZHc5Jtj9dALQ:i.ytimg.com/vi/FNnreO1uNsw/maxresdefault.jpg" id="498" name="Google Shape;498;p22"/>
          <p:cNvPicPr preferRelativeResize="0"/>
          <p:nvPr/>
        </p:nvPicPr>
        <p:blipFill rotWithShape="1">
          <a:blip r:embed="rId4">
            <a:alphaModFix/>
          </a:blip>
          <a:srcRect b="2855" l="41599" r="799" t="34286"/>
          <a:stretch/>
        </p:blipFill>
        <p:spPr>
          <a:xfrm>
            <a:off x="8442960" y="2516505"/>
            <a:ext cx="164592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2"/>
          <p:cNvPicPr preferRelativeResize="0"/>
          <p:nvPr/>
        </p:nvPicPr>
        <p:blipFill rotWithShape="1">
          <a:blip r:embed="rId5">
            <a:alphaModFix/>
          </a:blip>
          <a:srcRect b="23287" l="13979" r="25438" t="16293"/>
          <a:stretch/>
        </p:blipFill>
        <p:spPr>
          <a:xfrm>
            <a:off x="6248400" y="2377440"/>
            <a:ext cx="1672988" cy="115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7573" y="4343401"/>
            <a:ext cx="4647638" cy="188118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2"/>
          <p:cNvSpPr/>
          <p:nvPr/>
        </p:nvSpPr>
        <p:spPr>
          <a:xfrm>
            <a:off x="3657600" y="2286000"/>
            <a:ext cx="2209800" cy="14478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6ff9260c6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Ionic Radius Review</a:t>
            </a:r>
            <a:endParaRPr/>
          </a:p>
        </p:txBody>
      </p:sp>
      <p:sp>
        <p:nvSpPr>
          <p:cNvPr id="95" name="Google Shape;95;g256ff9260c6_0_24"/>
          <p:cNvSpPr txBox="1"/>
          <p:nvPr>
            <p:ph idx="1" type="body"/>
          </p:nvPr>
        </p:nvSpPr>
        <p:spPr>
          <a:xfrm>
            <a:off x="838200" y="1986455"/>
            <a:ext cx="4001700" cy="3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IR increases down a group due to increase in energy levels,  e-e repulsions and shielding.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Across a period the ionic radius depends on it’s charge and configuration.</a:t>
            </a:r>
            <a:endParaRPr/>
          </a:p>
        </p:txBody>
      </p:sp>
      <p:pic>
        <p:nvPicPr>
          <p:cNvPr descr="Image result for ionic radius" id="96" name="Google Shape;96;g256ff9260c6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6305" y="1380742"/>
            <a:ext cx="5472715" cy="476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Bond Order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07" name="Google Shape;507;p23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>
                <a:solidFill>
                  <a:srgbClr val="FF0000"/>
                </a:solidFill>
              </a:rPr>
              <a:t>Bond Order refers to how many bonds are shared between the atoms in a bond.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Single bonds (1)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Double bonds (2)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Triple bonds (3)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The higher the bond order, the stronger the bond due to more electrons being shared.</a:t>
            </a:r>
            <a:endParaRPr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4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Bond Order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3" name="Google Shape;513;p24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the bond order of:</a:t>
            </a:r>
            <a:endParaRPr/>
          </a:p>
          <a:p>
            <a:pPr indent="0" lvl="0" marL="3657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3657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o4.png" id="514" name="Google Shape;5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2286" y="2166611"/>
            <a:ext cx="2438400" cy="2180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4 2.jpg" id="515" name="Google Shape;5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1" y="3264374"/>
            <a:ext cx="286987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6599" y="1633210"/>
            <a:ext cx="16764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0276" y="4547860"/>
            <a:ext cx="260032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/>
          <p:nvPr/>
        </p:nvSpPr>
        <p:spPr>
          <a:xfrm>
            <a:off x="2972937" y="2190438"/>
            <a:ext cx="609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9" name="Google Shape;519;p24"/>
          <p:cNvSpPr txBox="1"/>
          <p:nvPr/>
        </p:nvSpPr>
        <p:spPr>
          <a:xfrm>
            <a:off x="8792569" y="1924279"/>
            <a:ext cx="609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0" name="Google Shape;520;p24"/>
          <p:cNvSpPr txBox="1"/>
          <p:nvPr/>
        </p:nvSpPr>
        <p:spPr>
          <a:xfrm>
            <a:off x="4800600" y="4950954"/>
            <a:ext cx="609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21" name="Google Shape;521;p24"/>
          <p:cNvSpPr txBox="1"/>
          <p:nvPr/>
        </p:nvSpPr>
        <p:spPr>
          <a:xfrm>
            <a:off x="9651672" y="4107664"/>
            <a:ext cx="9185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 to the Question of the video:</a:t>
            </a:r>
            <a:endParaRPr/>
          </a:p>
        </p:txBody>
      </p:sp>
      <p:sp>
        <p:nvSpPr>
          <p:cNvPr id="527" name="Google Shape;52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Is there more than one way to obey the octet?</a:t>
            </a:r>
            <a:endParaRPr sz="3200">
              <a:solidFill>
                <a:schemeClr val="accent1"/>
              </a:solidFill>
            </a:endParaRPr>
          </a:p>
        </p:txBody>
      </p:sp>
      <p:pic>
        <p:nvPicPr>
          <p:cNvPr descr="Image result for resonance lewis structures" id="528" name="Google Shape;528;p25"/>
          <p:cNvPicPr preferRelativeResize="0"/>
          <p:nvPr/>
        </p:nvPicPr>
        <p:blipFill rotWithShape="1">
          <a:blip r:embed="rId3">
            <a:alphaModFix/>
          </a:blip>
          <a:srcRect b="9874" l="16607" r="0" t="0"/>
          <a:stretch/>
        </p:blipFill>
        <p:spPr>
          <a:xfrm>
            <a:off x="1248104" y="2632909"/>
            <a:ext cx="4461642" cy="3544054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5"/>
          <p:cNvSpPr/>
          <p:nvPr/>
        </p:nvSpPr>
        <p:spPr>
          <a:xfrm>
            <a:off x="1030015" y="3831021"/>
            <a:ext cx="4679731" cy="573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5"/>
          <p:cNvSpPr txBox="1"/>
          <p:nvPr/>
        </p:nvSpPr>
        <p:spPr>
          <a:xfrm>
            <a:off x="5927835" y="2632909"/>
            <a:ext cx="6148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both have atoms with 8 valence electrons.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5"/>
          <p:cNvSpPr txBox="1"/>
          <p:nvPr/>
        </p:nvSpPr>
        <p:spPr>
          <a:xfrm>
            <a:off x="5927835" y="3094574"/>
            <a:ext cx="6148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both have bond orders of 2.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5"/>
          <p:cNvSpPr txBox="1"/>
          <p:nvPr/>
        </p:nvSpPr>
        <p:spPr>
          <a:xfrm>
            <a:off x="5927835" y="3535115"/>
            <a:ext cx="6148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both have a linear geometry.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5"/>
          <p:cNvSpPr txBox="1"/>
          <p:nvPr/>
        </p:nvSpPr>
        <p:spPr>
          <a:xfrm>
            <a:off x="5927835" y="3996780"/>
            <a:ext cx="6148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Could they be equally correct?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 txBox="1"/>
          <p:nvPr/>
        </p:nvSpPr>
        <p:spPr>
          <a:xfrm>
            <a:off x="5927834" y="4479987"/>
            <a:ext cx="61485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been drawing the top diagram because it has the lowest formal charge.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 txBox="1"/>
          <p:nvPr/>
        </p:nvSpPr>
        <p:spPr>
          <a:xfrm>
            <a:off x="1248104" y="2597491"/>
            <a:ext cx="601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 txBox="1"/>
          <p:nvPr/>
        </p:nvSpPr>
        <p:spPr>
          <a:xfrm>
            <a:off x="3178067" y="2597491"/>
            <a:ext cx="601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5"/>
          <p:cNvSpPr txBox="1"/>
          <p:nvPr/>
        </p:nvSpPr>
        <p:spPr>
          <a:xfrm>
            <a:off x="4603533" y="2597491"/>
            <a:ext cx="601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5"/>
          <p:cNvSpPr txBox="1"/>
          <p:nvPr/>
        </p:nvSpPr>
        <p:spPr>
          <a:xfrm>
            <a:off x="1220514" y="4849319"/>
            <a:ext cx="601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5"/>
          <p:cNvSpPr txBox="1"/>
          <p:nvPr/>
        </p:nvSpPr>
        <p:spPr>
          <a:xfrm>
            <a:off x="3178067" y="4844888"/>
            <a:ext cx="601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5"/>
          <p:cNvSpPr txBox="1"/>
          <p:nvPr/>
        </p:nvSpPr>
        <p:spPr>
          <a:xfrm>
            <a:off x="4533904" y="4844888"/>
            <a:ext cx="601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You must be able to...</a:t>
            </a:r>
            <a:endParaRPr/>
          </a:p>
        </p:txBody>
      </p:sp>
      <p:sp>
        <p:nvSpPr>
          <p:cNvPr id="547" name="Google Shape;547;p26"/>
          <p:cNvSpPr txBox="1"/>
          <p:nvPr>
            <p:ph idx="1" type="body"/>
          </p:nvPr>
        </p:nvSpPr>
        <p:spPr>
          <a:xfrm>
            <a:off x="979714" y="1752601"/>
            <a:ext cx="9504136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Lewis structures for compounds with resonance structures and determine which resonance structure is the most favorable using formal charges.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Determine the bond order of a compound.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check for understanding" id="548" name="Google Shape;548;p26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629914" y="2367752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VSEPR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Objectives</a:t>
            </a:r>
            <a:endParaRPr/>
          </a:p>
        </p:txBody>
      </p:sp>
      <p:sp>
        <p:nvSpPr>
          <p:cNvPr id="560" name="Google Shape;560;p28"/>
          <p:cNvSpPr txBox="1"/>
          <p:nvPr>
            <p:ph idx="1" type="body"/>
          </p:nvPr>
        </p:nvSpPr>
        <p:spPr>
          <a:xfrm>
            <a:off x="1415143" y="1600201"/>
            <a:ext cx="957942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Lewis structures for all compounds and identify their polarity.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Lewis structures for compounds and determine their shape and bond angles.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pic>
        <p:nvPicPr>
          <p:cNvPr id="566" name="Google Shape;566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1590" y="2940479"/>
            <a:ext cx="1920406" cy="2395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F6" id="567" name="Google Shape;56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4537" y="2757788"/>
            <a:ext cx="2916687" cy="276131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9"/>
          <p:cNvSpPr txBox="1"/>
          <p:nvPr/>
        </p:nvSpPr>
        <p:spPr>
          <a:xfrm>
            <a:off x="1198179" y="1690688"/>
            <a:ext cx="105786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these exists, what is their shape and polarity?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0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VSEPR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74" name="Google Shape;574;p30"/>
          <p:cNvSpPr txBox="1"/>
          <p:nvPr>
            <p:ph idx="1" type="body"/>
          </p:nvPr>
        </p:nvSpPr>
        <p:spPr>
          <a:xfrm>
            <a:off x="1153886" y="1447801"/>
            <a:ext cx="10225314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The structure of a molecule is determined by reducing electron repulsion between pairs. (Non bonded pairs should be as far apart as possible.) When determining the shape: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Double and triple bonds count as single bonds.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You may use any resonance structure.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there is no central atom, it is not a classified shape.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" name="Google Shape;579;p31"/>
          <p:cNvGraphicFramePr/>
          <p:nvPr/>
        </p:nvGraphicFramePr>
        <p:xfrm>
          <a:off x="1524000" y="-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{7201FA8E-B52F-4EFF-B757-1A908F8B24C3}</a:tableStyleId>
              </a:tblPr>
              <a:tblGrid>
                <a:gridCol w="4572000"/>
                <a:gridCol w="4572000"/>
              </a:tblGrid>
              <a:tr h="1373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Total bonds and lone pairs on central atom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electron shape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102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2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Linear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102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3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Trigonal Planar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102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4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Tetrahedral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1373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5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Trigonal Bipyramidal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102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6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Octahedral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WFFS2\Teachers\kdrury\Brown LeMay\Chapter_09\Present\Images\09_03.jpg" id="584" name="Google Shape;584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265" y="0"/>
            <a:ext cx="91577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6ff9260c6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Ionic Radius Review</a:t>
            </a:r>
            <a:endParaRPr/>
          </a:p>
        </p:txBody>
      </p:sp>
      <p:sp>
        <p:nvSpPr>
          <p:cNvPr id="102" name="Google Shape;102;g256ff9260c6_0_30"/>
          <p:cNvSpPr txBox="1"/>
          <p:nvPr>
            <p:ph idx="1" type="body"/>
          </p:nvPr>
        </p:nvSpPr>
        <p:spPr>
          <a:xfrm>
            <a:off x="1481958" y="1807362"/>
            <a:ext cx="9348900" cy="3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Consider O</a:t>
            </a:r>
            <a:r>
              <a:rPr baseline="30000" lang="en-US"/>
              <a:t>2-</a:t>
            </a:r>
            <a:r>
              <a:rPr lang="en-US"/>
              <a:t>, F</a:t>
            </a:r>
            <a:r>
              <a:rPr baseline="30000" lang="en-US"/>
              <a:t>-</a:t>
            </a:r>
            <a:r>
              <a:rPr lang="en-US"/>
              <a:t>, Na</a:t>
            </a:r>
            <a:r>
              <a:rPr baseline="30000" lang="en-US"/>
              <a:t>+</a:t>
            </a:r>
            <a:r>
              <a:rPr lang="en-US"/>
              <a:t>, Mg</a:t>
            </a:r>
            <a:r>
              <a:rPr baseline="30000" lang="en-US"/>
              <a:t>2+ </a:t>
            </a:r>
            <a:r>
              <a:rPr lang="en-US"/>
              <a:t>and Al</a:t>
            </a:r>
            <a:r>
              <a:rPr baseline="30000" lang="en-US"/>
              <a:t>3+</a:t>
            </a:r>
            <a:r>
              <a:rPr lang="en-US"/>
              <a:t>. These are isoelectric, which means they have the same number of electrons. Their size decreases respectively due to an increase in nuclear charge and eventually, energy levels.</a:t>
            </a:r>
            <a:endParaRPr baseline="30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u="sng">
                <a:solidFill>
                  <a:schemeClr val="accent1"/>
                </a:solidFill>
              </a:rPr>
              <a:t>Example</a:t>
            </a:r>
            <a:r>
              <a:rPr lang="en-US">
                <a:solidFill>
                  <a:schemeClr val="accent1"/>
                </a:solidFill>
              </a:rPr>
              <a:t>: Arrange in order of increasing radius: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			Se</a:t>
            </a:r>
            <a:r>
              <a:rPr baseline="30000" lang="en-US">
                <a:solidFill>
                  <a:schemeClr val="accent1"/>
                </a:solidFill>
              </a:rPr>
              <a:t>2-</a:t>
            </a:r>
            <a:r>
              <a:rPr lang="en-US">
                <a:solidFill>
                  <a:schemeClr val="accent1"/>
                </a:solidFill>
              </a:rPr>
              <a:t>, Br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, Rb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, Sr</a:t>
            </a:r>
            <a:r>
              <a:rPr baseline="30000" lang="en-US">
                <a:solidFill>
                  <a:schemeClr val="accent1"/>
                </a:solidFill>
              </a:rPr>
              <a:t>2+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3" name="Google Shape;103;g256ff9260c6_0_30"/>
          <p:cNvSpPr txBox="1"/>
          <p:nvPr/>
        </p:nvSpPr>
        <p:spPr>
          <a:xfrm>
            <a:off x="3316014" y="3861296"/>
            <a:ext cx="472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,Rb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Br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Se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WFFS2\Teachers\kdrury\Brown LeMay\Chapter_09\Present\Images\09_06-02UNT02a.jpg" id="589" name="Google Shape;589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4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Tetrahedral</a:t>
            </a:r>
            <a:endParaRPr/>
          </a:p>
        </p:txBody>
      </p:sp>
      <p:pic>
        <p:nvPicPr>
          <p:cNvPr descr="\\WFFS2\Teachers\kdrury\Brown LeMay\Chapter_09\Present\Images\09_01.jpg" id="595" name="Google Shape;595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295401"/>
            <a:ext cx="226298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WFFS2\Teachers\kdrury\Brown LeMay\Chapter_09\Present\Images\09_04.jpg" id="596" name="Google Shape;59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1752600"/>
            <a:ext cx="6299200" cy="36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5"/>
          <p:cNvSpPr txBox="1"/>
          <p:nvPr>
            <p:ph type="title"/>
          </p:nvPr>
        </p:nvSpPr>
        <p:spPr>
          <a:xfrm>
            <a:off x="19812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Tetrahedral</a:t>
            </a:r>
            <a:endParaRPr/>
          </a:p>
        </p:txBody>
      </p:sp>
      <p:pic>
        <p:nvPicPr>
          <p:cNvPr descr="\\WFFS2\Teachers\kdrury\Brown LeMay\Chapter_09\Present\Images\09_06-02UNT02b.jpg" id="602" name="Google Shape;602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1" y="1210118"/>
            <a:ext cx="7467599" cy="521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6"/>
          <p:cNvSpPr txBox="1"/>
          <p:nvPr>
            <p:ph type="title"/>
          </p:nvPr>
        </p:nvSpPr>
        <p:spPr>
          <a:xfrm>
            <a:off x="19812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Bipyramidal</a:t>
            </a:r>
            <a:endParaRPr/>
          </a:p>
        </p:txBody>
      </p:sp>
      <p:pic>
        <p:nvPicPr>
          <p:cNvPr descr="\\WFFS2\Teachers\kdrury\Brown LeMay\Chapter_09\Present\Images\09_07-04UNT03a.jpg" id="608" name="Google Shape;608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143001"/>
            <a:ext cx="7315200" cy="5303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/>
          <p:nvPr>
            <p:ph type="title"/>
          </p:nvPr>
        </p:nvSpPr>
        <p:spPr>
          <a:xfrm>
            <a:off x="19812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Octahedral</a:t>
            </a:r>
            <a:endParaRPr/>
          </a:p>
        </p:txBody>
      </p:sp>
      <p:pic>
        <p:nvPicPr>
          <p:cNvPr descr="\\WFFS2\Teachers\kdrury\Brown LeMay\Chapter_09\Present\Images\09_07-04UNT03b.jpg" id="614" name="Google Shape;61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219201"/>
            <a:ext cx="7696200" cy="55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8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</a:t>
            </a:r>
            <a:endParaRPr/>
          </a:p>
        </p:txBody>
      </p:sp>
      <p:graphicFrame>
        <p:nvGraphicFramePr>
          <p:cNvPr id="620" name="Google Shape;620;p38"/>
          <p:cNvGraphicFramePr/>
          <p:nvPr/>
        </p:nvGraphicFramePr>
        <p:xfrm>
          <a:off x="1524001" y="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{7201FA8E-B52F-4EFF-B757-1A908F8B24C3}</a:tableStyleId>
              </a:tblPr>
              <a:tblGrid>
                <a:gridCol w="1095175"/>
                <a:gridCol w="1095175"/>
                <a:gridCol w="1772075"/>
                <a:gridCol w="2286000"/>
                <a:gridCol w="1905000"/>
                <a:gridCol w="990600"/>
              </a:tblGrid>
              <a:tr h="2727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Total e- pairs on central atom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Lone pairs on central atom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electron shape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(central atom)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Lewis Dot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Overall Shape (geometry)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Bond angle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854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1-2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Linear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Linear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180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938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Trigonal planar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Trigonal planar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120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233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Trigonal planar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Bent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120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</a:t>
            </a:r>
            <a:endParaRPr/>
          </a:p>
        </p:txBody>
      </p:sp>
      <p:graphicFrame>
        <p:nvGraphicFramePr>
          <p:cNvPr id="626" name="Google Shape;626;p39"/>
          <p:cNvGraphicFramePr/>
          <p:nvPr/>
        </p:nvGraphicFramePr>
        <p:xfrm>
          <a:off x="1524001" y="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{7201FA8E-B52F-4EFF-B757-1A908F8B24C3}</a:tableStyleId>
              </a:tblPr>
              <a:tblGrid>
                <a:gridCol w="1095175"/>
                <a:gridCol w="1095175"/>
                <a:gridCol w="1772075"/>
                <a:gridCol w="2286000"/>
                <a:gridCol w="1905000"/>
                <a:gridCol w="990600"/>
              </a:tblGrid>
              <a:tr h="247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Total e- pairs on central atom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Lone pairs on central atom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electron shape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(central atom)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Lewis Dot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Overall Shape (geometry)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Bond angle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100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Tetrahedral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Tetrahedral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109.5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135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Tetrahedral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Trigonal pyramidal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109.5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100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Tetrahedral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Bent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109.5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100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Tetrahedral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linear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180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1" name="Google Shape;631;p40"/>
          <p:cNvGraphicFramePr/>
          <p:nvPr/>
        </p:nvGraphicFramePr>
        <p:xfrm>
          <a:off x="1523999" y="-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{7201FA8E-B52F-4EFF-B757-1A908F8B24C3}</a:tableStyleId>
              </a:tblPr>
              <a:tblGrid>
                <a:gridCol w="1185325"/>
                <a:gridCol w="1024475"/>
                <a:gridCol w="1828800"/>
                <a:gridCol w="2133600"/>
                <a:gridCol w="1828800"/>
                <a:gridCol w="1143000"/>
              </a:tblGrid>
              <a:tr h="2076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Total e- pairs on central atom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Lone pairs on central atom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Electron shape (central atom)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Lewis dot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Overall Shape (geometry)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Bond angle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19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5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Trigonal bipyramidal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Trigonal bipyramidal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90 and 120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19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5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Trigonal bipyramidal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See –saw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90 and 120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19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5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Trigonal bipyramidal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T-shaped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90 and 120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19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5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3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Trigonal bipyramidal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Linear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180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p41"/>
          <p:cNvGraphicFramePr/>
          <p:nvPr/>
        </p:nvGraphicFramePr>
        <p:xfrm>
          <a:off x="1523999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{7201FA8E-B52F-4EFF-B757-1A908F8B24C3}</a:tableStyleId>
              </a:tblPr>
              <a:tblGrid>
                <a:gridCol w="1185325"/>
                <a:gridCol w="1024475"/>
                <a:gridCol w="1828800"/>
                <a:gridCol w="2133600"/>
                <a:gridCol w="1828800"/>
                <a:gridCol w="1143000"/>
              </a:tblGrid>
              <a:tr h="2732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Total e- pairs on central atom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Lone pairs on central atom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Electron shape (central atom)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Lewis dot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Overall Shape (geometry)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Bond angle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24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6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octahedral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Octahedral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90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309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6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octahedral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Square pyramidal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90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572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6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octahedral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Square planar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90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2"/>
          <p:cNvSpPr txBox="1"/>
          <p:nvPr>
            <p:ph type="title"/>
          </p:nvPr>
        </p:nvSpPr>
        <p:spPr>
          <a:xfrm>
            <a:off x="1981200" y="0"/>
            <a:ext cx="79248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What’s</a:t>
            </a:r>
            <a:r>
              <a:rPr lang="en-US"/>
              <a:t> </a:t>
            </a:r>
            <a:r>
              <a:rPr lang="en-US">
                <a:solidFill>
                  <a:schemeClr val="dk2"/>
                </a:solidFill>
              </a:rPr>
              <a:t>the</a:t>
            </a:r>
            <a:r>
              <a:rPr lang="en-US"/>
              <a:t> </a:t>
            </a:r>
            <a:r>
              <a:rPr lang="en-US">
                <a:solidFill>
                  <a:schemeClr val="dk2"/>
                </a:solidFill>
              </a:rPr>
              <a:t>Difference</a:t>
            </a:r>
            <a:r>
              <a:rPr lang="en-US"/>
              <a:t>?</a:t>
            </a:r>
            <a:endParaRPr/>
          </a:p>
        </p:txBody>
      </p:sp>
      <p:pic>
        <p:nvPicPr>
          <p:cNvPr descr="\\WFFS2\Teachers\kdrury\Brown LeMay\Chapter_09\Present\Images\09_02.jpg" id="642" name="Google Shape;642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030068"/>
            <a:ext cx="6705600" cy="582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6ff9260c6_0_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Lattice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Energy</a:t>
            </a:r>
            <a:endParaRPr/>
          </a:p>
        </p:txBody>
      </p:sp>
      <p:sp>
        <p:nvSpPr>
          <p:cNvPr id="109" name="Google Shape;109;g256ff9260c6_0_36"/>
          <p:cNvSpPr txBox="1"/>
          <p:nvPr>
            <p:ph idx="1" type="body"/>
          </p:nvPr>
        </p:nvSpPr>
        <p:spPr>
          <a:xfrm>
            <a:off x="829002" y="1506625"/>
            <a:ext cx="10954500" cy="4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LiF is a compound that should form naturally, therefore the heat of it’s formation should be exothermic (stable and negative value).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When LiF forms, Li and F must become ions. Write out these equations: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It seems that if you sum these parts, the heat is still positive. Something else must play a part in the heat of formation…</a:t>
            </a:r>
            <a:endParaRPr/>
          </a:p>
        </p:txBody>
      </p:sp>
      <p:sp>
        <p:nvSpPr>
          <p:cNvPr id="110" name="Google Shape;110;g256ff9260c6_0_36"/>
          <p:cNvSpPr txBox="1"/>
          <p:nvPr/>
        </p:nvSpPr>
        <p:spPr>
          <a:xfrm>
            <a:off x="1810406" y="3308866"/>
            <a:ext cx="7239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IE:	Li 🡪 Li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 e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520kJ</a:t>
            </a:r>
            <a:endParaRPr baseline="30000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EA:	F +e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🡪 F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	-328kJ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56ff9260c6_0_36"/>
          <p:cNvSpPr txBox="1"/>
          <p:nvPr/>
        </p:nvSpPr>
        <p:spPr>
          <a:xfrm>
            <a:off x="6306206" y="3401198"/>
            <a:ext cx="548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 is the Electron Affinity, or the opposite of IE, when an atom gains an electron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 to the Question of the video:</a:t>
            </a:r>
            <a:endParaRPr/>
          </a:p>
        </p:txBody>
      </p:sp>
      <p:pic>
        <p:nvPicPr>
          <p:cNvPr id="648" name="Google Shape;648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1590" y="2940479"/>
            <a:ext cx="1920406" cy="2395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F6" id="649" name="Google Shape;64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4537" y="2757788"/>
            <a:ext cx="2916687" cy="276131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3"/>
          <p:cNvSpPr txBox="1"/>
          <p:nvPr/>
        </p:nvSpPr>
        <p:spPr>
          <a:xfrm>
            <a:off x="1198179" y="1690688"/>
            <a:ext cx="105786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these exists, what is their shape and polarity?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You must be able to...</a:t>
            </a:r>
            <a:endParaRPr/>
          </a:p>
        </p:txBody>
      </p:sp>
      <p:sp>
        <p:nvSpPr>
          <p:cNvPr id="657" name="Google Shape;657;p44"/>
          <p:cNvSpPr txBox="1"/>
          <p:nvPr>
            <p:ph idx="1" type="body"/>
          </p:nvPr>
        </p:nvSpPr>
        <p:spPr>
          <a:xfrm>
            <a:off x="1695450" y="1752601"/>
            <a:ext cx="87884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Draw Lewis structures for compounds and determine their shape and bond angles.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check for understanding" id="658" name="Google Shape;658;p44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629914" y="2367752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Hybridization</a:t>
            </a: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Objectives</a:t>
            </a:r>
            <a:endParaRPr/>
          </a:p>
        </p:txBody>
      </p:sp>
      <p:sp>
        <p:nvSpPr>
          <p:cNvPr id="670" name="Google Shape;670;p46"/>
          <p:cNvSpPr txBox="1"/>
          <p:nvPr>
            <p:ph idx="1" type="body"/>
          </p:nvPr>
        </p:nvSpPr>
        <p:spPr>
          <a:xfrm>
            <a:off x="1240970" y="1600201"/>
            <a:ext cx="98842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Lewis structures for all compounds and identify their shape and polarity.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atoms’ hybridization when bonded in a compound and relate it to the shape and bond angles of the molecule.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sigma and pi bonds.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 of the video:</a:t>
            </a:r>
            <a:endParaRPr/>
          </a:p>
        </p:txBody>
      </p:sp>
      <p:sp>
        <p:nvSpPr>
          <p:cNvPr id="676" name="Google Shape;676;p47"/>
          <p:cNvSpPr txBox="1"/>
          <p:nvPr>
            <p:ph idx="1" type="body"/>
          </p:nvPr>
        </p:nvSpPr>
        <p:spPr>
          <a:xfrm>
            <a:off x="494151" y="1867392"/>
            <a:ext cx="5603437" cy="15923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Considering the nonmetallic elements that bond to form molecular compounds use electrons from both s and p orbitals, are all single bonds created equal?</a:t>
            </a:r>
            <a:endParaRPr/>
          </a:p>
        </p:txBody>
      </p:sp>
      <p:sp>
        <p:nvSpPr>
          <p:cNvPr id="677" name="Google Shape;677;p47"/>
          <p:cNvSpPr txBox="1"/>
          <p:nvPr>
            <p:ph idx="3" type="body"/>
          </p:nvPr>
        </p:nvSpPr>
        <p:spPr>
          <a:xfrm>
            <a:off x="6755524" y="1826336"/>
            <a:ext cx="5183188" cy="12753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800">
                <a:solidFill>
                  <a:schemeClr val="accent2"/>
                </a:solidFill>
              </a:rPr>
              <a:t>What makes a triple bond harder to break than a double or single bond?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descr="Image result for s orbital" id="678" name="Google Shape;6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77" y="3636414"/>
            <a:ext cx="3575383" cy="1966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ond energy" id="679" name="Google Shape;679;p47"/>
          <p:cNvPicPr preferRelativeResize="0"/>
          <p:nvPr/>
        </p:nvPicPr>
        <p:blipFill rotWithShape="1">
          <a:blip r:embed="rId4">
            <a:alphaModFix/>
          </a:blip>
          <a:srcRect b="15410" l="20823" r="57196" t="13934"/>
          <a:stretch/>
        </p:blipFill>
        <p:spPr>
          <a:xfrm>
            <a:off x="6921062" y="2837793"/>
            <a:ext cx="1545022" cy="3310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680" name="Google Shape;680;p47"/>
          <p:cNvPicPr preferRelativeResize="0"/>
          <p:nvPr/>
        </p:nvPicPr>
        <p:blipFill rotWithShape="1">
          <a:blip r:embed="rId5">
            <a:alphaModFix/>
          </a:blip>
          <a:srcRect b="11783" l="2954" r="59460" t="49366"/>
          <a:stretch/>
        </p:blipFill>
        <p:spPr>
          <a:xfrm>
            <a:off x="8384050" y="3237349"/>
            <a:ext cx="3436883" cy="266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8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Draw Methane	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86" name="Google Shape;686;p48"/>
          <p:cNvSpPr txBox="1"/>
          <p:nvPr>
            <p:ph idx="1" type="body"/>
          </p:nvPr>
        </p:nvSpPr>
        <p:spPr>
          <a:xfrm>
            <a:off x="1110343" y="1524000"/>
            <a:ext cx="1001485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Electrons from hydrogen’s 1s orbital and carbon’s 2s and 2p orbitals bond together. Is there a difference if hydrogen’s electron bonds with the 2s or the 2p electron?</a:t>
            </a:r>
            <a:endParaRPr/>
          </a:p>
        </p:txBody>
      </p:sp>
      <p:sp>
        <p:nvSpPr>
          <p:cNvPr id="687" name="Google Shape;687;p48"/>
          <p:cNvSpPr txBox="1"/>
          <p:nvPr/>
        </p:nvSpPr>
        <p:spPr>
          <a:xfrm>
            <a:off x="4604657" y="3124201"/>
            <a:ext cx="73152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No, because that is not what actually happens. Each bond is exactly the same because all 4 of carbon’s electrons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hybridize</a:t>
            </a: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descr="Related image" id="688" name="Google Shape;68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4463" y="2626489"/>
            <a:ext cx="2886075" cy="30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48"/>
          <p:cNvSpPr txBox="1"/>
          <p:nvPr/>
        </p:nvSpPr>
        <p:spPr>
          <a:xfrm>
            <a:off x="2966358" y="3285252"/>
            <a:ext cx="522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8"/>
          <p:cNvSpPr txBox="1"/>
          <p:nvPr/>
        </p:nvSpPr>
        <p:spPr>
          <a:xfrm>
            <a:off x="3227615" y="4484633"/>
            <a:ext cx="522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691" name="Google Shape;691;p48"/>
          <p:cNvSpPr txBox="1"/>
          <p:nvPr/>
        </p:nvSpPr>
        <p:spPr>
          <a:xfrm>
            <a:off x="2154692" y="4484633"/>
            <a:ext cx="522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8"/>
          <p:cNvSpPr txBox="1"/>
          <p:nvPr/>
        </p:nvSpPr>
        <p:spPr>
          <a:xfrm>
            <a:off x="1955008" y="3352800"/>
            <a:ext cx="522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Hybridization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98" name="Google Shape;698;p49"/>
          <p:cNvSpPr txBox="1"/>
          <p:nvPr>
            <p:ph idx="1" type="body"/>
          </p:nvPr>
        </p:nvSpPr>
        <p:spPr>
          <a:xfrm>
            <a:off x="1088571" y="1447800"/>
            <a:ext cx="1029062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Carbon’s valence shell is 2s</a:t>
            </a:r>
            <a:r>
              <a:rPr baseline="30000" lang="en-US"/>
              <a:t>2</a:t>
            </a:r>
            <a:r>
              <a:rPr lang="en-US"/>
              <a:t>2p</a:t>
            </a:r>
            <a:r>
              <a:rPr baseline="30000" lang="en-US"/>
              <a:t>2</a:t>
            </a:r>
            <a:r>
              <a:rPr lang="en-US"/>
              <a:t>. The one circular s orbitals hybridize  with the three lobed p orbitals to make four</a:t>
            </a:r>
            <a:r>
              <a:rPr lang="en-US">
                <a:solidFill>
                  <a:schemeClr val="accent1"/>
                </a:solidFill>
              </a:rPr>
              <a:t> sp</a:t>
            </a:r>
            <a:r>
              <a:rPr baseline="30000" lang="en-US">
                <a:solidFill>
                  <a:schemeClr val="accent1"/>
                </a:solidFill>
              </a:rPr>
              <a:t>3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orbitals which are all equal (degenerate).</a:t>
            </a:r>
            <a:endParaRPr/>
          </a:p>
        </p:txBody>
      </p:sp>
      <p:pic>
        <p:nvPicPr>
          <p:cNvPr descr="sp3.jpg" id="699" name="Google Shape;699;p49"/>
          <p:cNvPicPr preferRelativeResize="0"/>
          <p:nvPr/>
        </p:nvPicPr>
        <p:blipFill rotWithShape="1">
          <a:blip r:embed="rId3">
            <a:alphaModFix/>
          </a:blip>
          <a:srcRect b="24650" l="0" r="0" t="0"/>
          <a:stretch/>
        </p:blipFill>
        <p:spPr>
          <a:xfrm>
            <a:off x="2024742" y="2449286"/>
            <a:ext cx="9144000" cy="292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09_05.gif" id="704" name="Google Shape;704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1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Sp</a:t>
            </a:r>
            <a:r>
              <a:rPr baseline="30000" lang="en-US">
                <a:solidFill>
                  <a:schemeClr val="accent1"/>
                </a:solidFill>
              </a:rPr>
              <a:t>3</a:t>
            </a:r>
            <a:r>
              <a:rPr lang="en-US">
                <a:solidFill>
                  <a:schemeClr val="accent1"/>
                </a:solidFill>
              </a:rPr>
              <a:t> hybridization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10" name="Google Shape;710;p51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Whenever a set of</a:t>
            </a:r>
            <a:r>
              <a:rPr lang="en-US" sz="4800">
                <a:solidFill>
                  <a:srgbClr val="FFC000"/>
                </a:solidFill>
              </a:rPr>
              <a:t> </a:t>
            </a:r>
            <a:r>
              <a:rPr lang="en-US" sz="4800">
                <a:solidFill>
                  <a:schemeClr val="accent1"/>
                </a:solidFill>
              </a:rPr>
              <a:t>four</a:t>
            </a:r>
            <a:r>
              <a:rPr lang="en-US" sz="4800">
                <a:solidFill>
                  <a:srgbClr val="FFC000"/>
                </a:solidFill>
              </a:rPr>
              <a:t> </a:t>
            </a:r>
            <a:r>
              <a:rPr lang="en-US" sz="4800"/>
              <a:t>similar bonds are needed </a:t>
            </a:r>
            <a:r>
              <a:rPr lang="en-US" sz="4800">
                <a:solidFill>
                  <a:schemeClr val="accent1"/>
                </a:solidFill>
              </a:rPr>
              <a:t>sp</a:t>
            </a:r>
            <a:r>
              <a:rPr baseline="30000" lang="en-US" sz="4800">
                <a:solidFill>
                  <a:schemeClr val="accent1"/>
                </a:solidFill>
              </a:rPr>
              <a:t>3</a:t>
            </a:r>
            <a:r>
              <a:rPr lang="en-US" sz="4800">
                <a:solidFill>
                  <a:schemeClr val="accent1"/>
                </a:solidFill>
              </a:rPr>
              <a:t> </a:t>
            </a:r>
            <a:r>
              <a:rPr lang="en-US" sz="4800"/>
              <a:t>hybridization occurs.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2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Sigma and Pi Bonds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16" name="Google Shape;716;p52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Single bonds </a:t>
            </a:r>
            <a:r>
              <a:rPr lang="en-US"/>
              <a:t>created between hybridized orbitals are referred to as </a:t>
            </a:r>
            <a:r>
              <a:rPr lang="en-US">
                <a:solidFill>
                  <a:schemeClr val="accent1"/>
                </a:solidFill>
              </a:rPr>
              <a:t>sigma bonds </a:t>
            </a:r>
            <a:r>
              <a:rPr lang="en-US"/>
              <a:t>and have the symbol  </a:t>
            </a:r>
            <a:r>
              <a:rPr lang="en-US">
                <a:latin typeface="Corsiva"/>
                <a:ea typeface="Corsiva"/>
                <a:cs typeface="Corsiva"/>
                <a:sym typeface="Corsiva"/>
              </a:rPr>
              <a:t>σ</a:t>
            </a:r>
            <a:r>
              <a:rPr lang="en-US"/>
              <a:t>. These bonds occur due to overlap of the orbitals.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Multiple bonds </a:t>
            </a:r>
            <a:r>
              <a:rPr lang="en-US"/>
              <a:t>created between hybridized orbitals are referred to as </a:t>
            </a:r>
            <a:r>
              <a:rPr lang="en-US">
                <a:solidFill>
                  <a:schemeClr val="accent1"/>
                </a:solidFill>
              </a:rPr>
              <a:t>pi bonds </a:t>
            </a:r>
            <a:r>
              <a:rPr lang="en-US"/>
              <a:t>and have the symbol  </a:t>
            </a:r>
            <a:r>
              <a:rPr lang="en-US">
                <a:latin typeface="Corsiva"/>
                <a:ea typeface="Corsiva"/>
                <a:cs typeface="Corsiva"/>
                <a:sym typeface="Corsiva"/>
              </a:rPr>
              <a:t>Π</a:t>
            </a:r>
            <a:r>
              <a:rPr lang="en-US"/>
              <a:t>. These bonds occur because double and triple bonds do not touch but are parallel to each other above and below the bond.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6ff9260c6_0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Lattice Energy</a:t>
            </a:r>
            <a:endParaRPr/>
          </a:p>
        </p:txBody>
      </p:sp>
      <p:sp>
        <p:nvSpPr>
          <p:cNvPr id="117" name="Google Shape;117;g256ff9260c6_0_43"/>
          <p:cNvSpPr txBox="1"/>
          <p:nvPr>
            <p:ph idx="1" type="body"/>
          </p:nvPr>
        </p:nvSpPr>
        <p:spPr>
          <a:xfrm>
            <a:off x="838200" y="1527048"/>
            <a:ext cx="10515600" cy="47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Lattice Energy is the change in energy that takes place when separate gaseous ions are packed together to form an ionic solid.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Lattice energy is generally exothermic and has a major affect on whether a compound can be made.</a:t>
            </a:r>
            <a:endParaRPr/>
          </a:p>
        </p:txBody>
      </p:sp>
      <p:pic>
        <p:nvPicPr>
          <p:cNvPr descr="NaCl.png" id="118" name="Google Shape;118;g256ff9260c6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7442" y="3026756"/>
            <a:ext cx="4038600" cy="280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3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Sigma and pi bonds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co hybrid.jpg" id="722" name="Google Shape;722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7988" y="1417638"/>
            <a:ext cx="6130698" cy="417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4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Hybridization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28" name="Google Shape;728;p54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ethene (C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4</a:t>
            </a:r>
            <a:r>
              <a:rPr lang="en-US"/>
              <a:t>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carbons in ethene (C</a:t>
            </a:r>
            <a:r>
              <a:rPr baseline="-25000" lang="en-US"/>
              <a:t>2</a:t>
            </a:r>
            <a:r>
              <a:rPr lang="en-US"/>
              <a:t>H</a:t>
            </a:r>
            <a:r>
              <a:rPr baseline="-25000" lang="en-US"/>
              <a:t>4</a:t>
            </a:r>
            <a:r>
              <a:rPr lang="en-US"/>
              <a:t>). have three effective pairs. This means 3 similar bonds are needed. Can it sp</a:t>
            </a:r>
            <a:r>
              <a:rPr baseline="30000" lang="en-US"/>
              <a:t>3</a:t>
            </a:r>
            <a:r>
              <a:rPr lang="en-US"/>
              <a:t> hybridize?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No! Each carbon will now combine the 2s with only two 2p orbitals to make </a:t>
            </a:r>
            <a:r>
              <a:rPr lang="en-US">
                <a:solidFill>
                  <a:schemeClr val="accent1"/>
                </a:solidFill>
              </a:rPr>
              <a:t>sp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hybridization.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Whenever </a:t>
            </a:r>
            <a:r>
              <a:rPr lang="en-US">
                <a:solidFill>
                  <a:schemeClr val="accent1"/>
                </a:solidFill>
              </a:rPr>
              <a:t>three</a:t>
            </a:r>
            <a:r>
              <a:rPr lang="en-US"/>
              <a:t> similar bonds are needed the atom </a:t>
            </a:r>
            <a:r>
              <a:rPr lang="en-US">
                <a:solidFill>
                  <a:schemeClr val="accent1"/>
                </a:solidFill>
              </a:rPr>
              <a:t>sp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r>
              <a:rPr lang="en-US"/>
              <a:t> hybridizes.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09_09.gif" id="733" name="Google Shape;733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6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Ethene</a:t>
            </a:r>
            <a:endParaRPr/>
          </a:p>
        </p:txBody>
      </p:sp>
      <p:pic>
        <p:nvPicPr>
          <p:cNvPr descr="fig09_13.gif" id="739" name="Google Shape;739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573" y="1417637"/>
            <a:ext cx="9406758" cy="3608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7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Now draw CO</a:t>
            </a:r>
            <a:r>
              <a:rPr baseline="-25000" lang="en-US"/>
              <a:t>2</a:t>
            </a:r>
            <a:endParaRPr baseline="-25000"/>
          </a:p>
        </p:txBody>
      </p:sp>
      <p:sp>
        <p:nvSpPr>
          <p:cNvPr id="745" name="Google Shape;745;p57"/>
          <p:cNvSpPr txBox="1"/>
          <p:nvPr>
            <p:ph idx="1" type="body"/>
          </p:nvPr>
        </p:nvSpPr>
        <p:spPr>
          <a:xfrm>
            <a:off x="1324303" y="1600201"/>
            <a:ext cx="963273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many effective pairs does the carbon have?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many similar bonds are needed?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you predict the hybridization?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carbon will </a:t>
            </a:r>
            <a:r>
              <a:rPr lang="en-US">
                <a:solidFill>
                  <a:schemeClr val="accent1"/>
                </a:solidFill>
              </a:rPr>
              <a:t>sp</a:t>
            </a:r>
            <a:r>
              <a:rPr lang="en-US"/>
              <a:t> hybridize because it has </a:t>
            </a:r>
            <a:r>
              <a:rPr lang="en-US">
                <a:solidFill>
                  <a:schemeClr val="accent1"/>
                </a:solidFill>
              </a:rPr>
              <a:t>2</a:t>
            </a:r>
            <a:r>
              <a:rPr lang="en-US"/>
              <a:t> effective pairs needing </a:t>
            </a:r>
            <a:r>
              <a:rPr lang="en-US">
                <a:solidFill>
                  <a:schemeClr val="accent1"/>
                </a:solidFill>
              </a:rPr>
              <a:t>2</a:t>
            </a:r>
            <a:r>
              <a:rPr lang="en-US"/>
              <a:t> similar bonds.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many effective pairs does each oxygen have in CO</a:t>
            </a:r>
            <a:r>
              <a:rPr baseline="-25000" lang="en-US"/>
              <a:t>2</a:t>
            </a:r>
            <a:r>
              <a:rPr lang="en-US"/>
              <a:t>? What is each oxygen’s hybridization?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3 </a:t>
            </a:r>
            <a:r>
              <a:rPr lang="en-US"/>
              <a:t>effective pairs means</a:t>
            </a:r>
            <a:r>
              <a:rPr lang="en-US">
                <a:solidFill>
                  <a:schemeClr val="accent1"/>
                </a:solidFill>
              </a:rPr>
              <a:t> sp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hybridization.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09_16.gif" id="750" name="Google Shape;750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09_19.gif" id="755" name="Google Shape;755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882" y="0"/>
            <a:ext cx="91781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0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Draw nitrogen and determine its hybridization.</a:t>
            </a:r>
            <a:endParaRPr/>
          </a:p>
        </p:txBody>
      </p:sp>
      <p:pic>
        <p:nvPicPr>
          <p:cNvPr descr="fig09_20.gif" id="761" name="Google Shape;761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0611" y="1600200"/>
            <a:ext cx="563077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1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dsp</a:t>
            </a:r>
            <a:r>
              <a:rPr baseline="30000" lang="en-US">
                <a:solidFill>
                  <a:schemeClr val="accent1"/>
                </a:solidFill>
              </a:rPr>
              <a:t>3</a:t>
            </a:r>
            <a:r>
              <a:rPr lang="en-US">
                <a:solidFill>
                  <a:schemeClr val="accent1"/>
                </a:solidFill>
              </a:rPr>
              <a:t> and d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sp</a:t>
            </a:r>
            <a:r>
              <a:rPr baseline="30000" lang="en-US">
                <a:solidFill>
                  <a:schemeClr val="accent1"/>
                </a:solidFill>
              </a:rPr>
              <a:t>3</a:t>
            </a:r>
            <a:r>
              <a:rPr lang="en-US">
                <a:solidFill>
                  <a:schemeClr val="accent1"/>
                </a:solidFill>
              </a:rPr>
              <a:t> hybridization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67" name="Google Shape;767;p61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•"/>
            </a:pPr>
            <a:r>
              <a:rPr lang="en-US" sz="3600">
                <a:solidFill>
                  <a:schemeClr val="accent1"/>
                </a:solidFill>
              </a:rPr>
              <a:t>dsp</a:t>
            </a:r>
            <a:r>
              <a:rPr baseline="30000" lang="en-US" sz="3600">
                <a:solidFill>
                  <a:schemeClr val="accent1"/>
                </a:solidFill>
              </a:rPr>
              <a:t>3</a:t>
            </a:r>
            <a:r>
              <a:rPr lang="en-US" sz="3600">
                <a:solidFill>
                  <a:schemeClr val="accent1"/>
                </a:solidFill>
              </a:rPr>
              <a:t> </a:t>
            </a:r>
            <a:r>
              <a:rPr lang="en-US" sz="3600"/>
              <a:t>hybridization is needed for 5 similar bonds like in Phosphorous pentachloride (PCl</a:t>
            </a:r>
            <a:r>
              <a:rPr baseline="-25000" lang="en-US" sz="3600"/>
              <a:t>5</a:t>
            </a:r>
            <a:r>
              <a:rPr lang="en-US" sz="3600"/>
              <a:t>).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•"/>
            </a:pPr>
            <a:r>
              <a:rPr lang="en-US" sz="3600">
                <a:solidFill>
                  <a:schemeClr val="accent1"/>
                </a:solidFill>
              </a:rPr>
              <a:t>d</a:t>
            </a:r>
            <a:r>
              <a:rPr baseline="30000" lang="en-US" sz="3600">
                <a:solidFill>
                  <a:schemeClr val="accent1"/>
                </a:solidFill>
              </a:rPr>
              <a:t>2</a:t>
            </a:r>
            <a:r>
              <a:rPr lang="en-US" sz="3600">
                <a:solidFill>
                  <a:schemeClr val="accent1"/>
                </a:solidFill>
              </a:rPr>
              <a:t>sp</a:t>
            </a:r>
            <a:r>
              <a:rPr baseline="30000" lang="en-US" sz="3600">
                <a:solidFill>
                  <a:schemeClr val="accent1"/>
                </a:solidFill>
              </a:rPr>
              <a:t>3</a:t>
            </a:r>
            <a:r>
              <a:rPr lang="en-US" sz="3600"/>
              <a:t>  hybridization is needed for 6 similar bonds like in sulfur hexafluoride (SF</a:t>
            </a:r>
            <a:r>
              <a:rPr baseline="-25000" lang="en-US" sz="3600"/>
              <a:t>6</a:t>
            </a:r>
            <a:r>
              <a:rPr lang="en-US" sz="3600"/>
              <a:t>).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62"/>
          <p:cNvSpPr txBox="1"/>
          <p:nvPr>
            <p:ph type="title"/>
          </p:nvPr>
        </p:nvSpPr>
        <p:spPr>
          <a:xfrm>
            <a:off x="812800" y="0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In summary…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773" name="Google Shape;773;p62"/>
          <p:cNvGraphicFramePr/>
          <p:nvPr/>
        </p:nvGraphicFramePr>
        <p:xfrm>
          <a:off x="1418896" y="8355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{760962FC-196C-483D-8138-28B2B2AADBB5}</a:tableStyleId>
              </a:tblPr>
              <a:tblGrid>
                <a:gridCol w="1627150"/>
                <a:gridCol w="2483550"/>
                <a:gridCol w="2826125"/>
                <a:gridCol w="2312275"/>
              </a:tblGrid>
              <a:tr h="1511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Effective pairs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Shape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Hybridization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angle</a:t>
                      </a:r>
                      <a:endParaRPr sz="3200"/>
                    </a:p>
                  </a:txBody>
                  <a:tcPr marT="45725" marB="45725" marR="91450" marL="91450"/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Linear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sp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180</a:t>
                      </a:r>
                      <a:endParaRPr sz="3200"/>
                    </a:p>
                  </a:txBody>
                  <a:tcPr marT="45725" marB="45725" marR="91450" marL="91450"/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T. Planar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sp</a:t>
                      </a:r>
                      <a:r>
                        <a:rPr baseline="30000" lang="en-US" sz="3200"/>
                        <a:t>2</a:t>
                      </a:r>
                      <a:endParaRPr baseline="30000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120</a:t>
                      </a:r>
                      <a:endParaRPr sz="3200"/>
                    </a:p>
                  </a:txBody>
                  <a:tcPr marT="45725" marB="45725" marR="91450" marL="91450"/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4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Tetrahedral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sp</a:t>
                      </a:r>
                      <a:r>
                        <a:rPr baseline="30000" lang="en-US" sz="3200"/>
                        <a:t>3</a:t>
                      </a:r>
                      <a:endParaRPr baseline="30000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109.5</a:t>
                      </a:r>
                      <a:endParaRPr sz="3200"/>
                    </a:p>
                  </a:txBody>
                  <a:tcPr marT="45725" marB="45725" marR="91450" marL="91450"/>
                </a:tc>
              </a:tr>
              <a:tr h="117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5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T. Bipyramidal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dsp</a:t>
                      </a:r>
                      <a:r>
                        <a:rPr baseline="30000" lang="en-US" sz="3200"/>
                        <a:t>3</a:t>
                      </a:r>
                      <a:endParaRPr baseline="30000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120 and 90</a:t>
                      </a:r>
                      <a:endParaRPr sz="3200"/>
                    </a:p>
                  </a:txBody>
                  <a:tcPr marT="45725" marB="45725" marR="91450" marL="91450"/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6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Octahedral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d</a:t>
                      </a:r>
                      <a:r>
                        <a:rPr baseline="30000" lang="en-US" sz="3200"/>
                        <a:t>2</a:t>
                      </a:r>
                      <a:r>
                        <a:rPr lang="en-US" sz="3200"/>
                        <a:t>sp</a:t>
                      </a:r>
                      <a:r>
                        <a:rPr baseline="30000" lang="en-US" sz="3200"/>
                        <a:t>3</a:t>
                      </a:r>
                      <a:endParaRPr baseline="30000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90</a:t>
                      </a:r>
                      <a:endParaRPr sz="32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6ff9260c6_0_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Lattice Energy</a:t>
            </a:r>
            <a:endParaRPr/>
          </a:p>
        </p:txBody>
      </p:sp>
      <p:sp>
        <p:nvSpPr>
          <p:cNvPr id="124" name="Google Shape;124;g256ff9260c6_0_49"/>
          <p:cNvSpPr txBox="1"/>
          <p:nvPr>
            <p:ph idx="1" type="body"/>
          </p:nvPr>
        </p:nvSpPr>
        <p:spPr>
          <a:xfrm>
            <a:off x="838199" y="1905001"/>
            <a:ext cx="10292400" cy="4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Coulomb’s Law </a:t>
            </a:r>
            <a:r>
              <a:rPr lang="en-US"/>
              <a:t>can be used to calculate and compare the lattice energy of compounds:	</a:t>
            </a:r>
            <a:r>
              <a:rPr lang="en-US">
                <a:solidFill>
                  <a:srgbClr val="FF0000"/>
                </a:solidFill>
              </a:rPr>
              <a:t> 		k </a:t>
            </a:r>
            <a:r>
              <a:rPr lang="en-US"/>
              <a:t>= constant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	</a:t>
            </a:r>
            <a:r>
              <a:rPr lang="en-US">
                <a:solidFill>
                  <a:srgbClr val="FF0000"/>
                </a:solidFill>
              </a:rPr>
              <a:t>Q </a:t>
            </a:r>
            <a:r>
              <a:rPr lang="en-US"/>
              <a:t>= charge of 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	LE= k(Q</a:t>
            </a:r>
            <a:r>
              <a:rPr baseline="-25000" lang="en-US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Q</a:t>
            </a:r>
            <a:r>
              <a:rPr baseline="-25000" lang="en-US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/r)</a:t>
            </a:r>
            <a:r>
              <a:rPr lang="en-US">
                <a:solidFill>
                  <a:srgbClr val="0070C0"/>
                </a:solidFill>
              </a:rPr>
              <a:t>		</a:t>
            </a:r>
            <a:r>
              <a:rPr lang="en-US">
                <a:solidFill>
                  <a:srgbClr val="FF0000"/>
                </a:solidFill>
              </a:rPr>
              <a:t> r </a:t>
            </a:r>
            <a:r>
              <a:rPr lang="en-US"/>
              <a:t>= distance between 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3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Examples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79" name="Google Shape;779;p63"/>
          <p:cNvSpPr txBox="1"/>
          <p:nvPr>
            <p:ph idx="1" type="body"/>
          </p:nvPr>
        </p:nvSpPr>
        <p:spPr>
          <a:xfrm>
            <a:off x="1981200" y="1600201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Predict the hybridization, shape, bond angles and sigma/pi bonds of the following: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XeF</a:t>
            </a:r>
            <a:r>
              <a:rPr baseline="-25000" lang="en-US"/>
              <a:t>4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XeF</a:t>
            </a:r>
            <a:r>
              <a:rPr baseline="-25000" lang="en-US"/>
              <a:t>2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 SF</a:t>
            </a:r>
            <a:r>
              <a:rPr baseline="-25000" lang="en-US"/>
              <a:t>4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SiO</a:t>
            </a:r>
            <a:r>
              <a:rPr baseline="-25000" lang="en-US"/>
              <a:t>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80" name="Google Shape;780;p63"/>
          <p:cNvSpPr txBox="1"/>
          <p:nvPr/>
        </p:nvSpPr>
        <p:spPr>
          <a:xfrm>
            <a:off x="4038600" y="2418161"/>
            <a:ext cx="541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Square planar, d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90, 4 sigma</a:t>
            </a:r>
            <a:endParaRPr/>
          </a:p>
        </p:txBody>
      </p:sp>
      <p:sp>
        <p:nvSpPr>
          <p:cNvPr id="781" name="Google Shape;781;p63"/>
          <p:cNvSpPr txBox="1"/>
          <p:nvPr/>
        </p:nvSpPr>
        <p:spPr>
          <a:xfrm>
            <a:off x="4038600" y="2843811"/>
            <a:ext cx="541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Linear, dsp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90, 2 sigma</a:t>
            </a:r>
            <a:endParaRPr/>
          </a:p>
        </p:txBody>
      </p:sp>
      <p:sp>
        <p:nvSpPr>
          <p:cNvPr id="782" name="Google Shape;782;p63"/>
          <p:cNvSpPr txBox="1"/>
          <p:nvPr/>
        </p:nvSpPr>
        <p:spPr>
          <a:xfrm>
            <a:off x="4038600" y="3299399"/>
            <a:ext cx="541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See saw, dsp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120 and 90, 4 sigma</a:t>
            </a:r>
            <a:endParaRPr/>
          </a:p>
        </p:txBody>
      </p:sp>
      <p:sp>
        <p:nvSpPr>
          <p:cNvPr id="783" name="Google Shape;783;p63"/>
          <p:cNvSpPr txBox="1"/>
          <p:nvPr/>
        </p:nvSpPr>
        <p:spPr>
          <a:xfrm>
            <a:off x="4038600" y="3778006"/>
            <a:ext cx="541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linear, sp, 180, 2 sigma and 2 pi</a:t>
            </a:r>
            <a:endParaRPr/>
          </a:p>
        </p:txBody>
      </p:sp>
      <p:pic>
        <p:nvPicPr>
          <p:cNvPr descr="Image result for Xe F4 lewis" id="784" name="Google Shape;78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1332" y="2067310"/>
            <a:ext cx="1883735" cy="132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XeF2 lewis" id="785" name="Google Shape;78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5944" y="3725049"/>
            <a:ext cx="1949123" cy="2097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f4 lewis structure" id="786" name="Google Shape;786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6898" y="4482013"/>
            <a:ext cx="1981702" cy="1995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io2 lewis structure" id="787" name="Google Shape;787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6134" y="4260179"/>
            <a:ext cx="2843345" cy="190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4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You must be able to...</a:t>
            </a:r>
            <a:endParaRPr/>
          </a:p>
        </p:txBody>
      </p:sp>
      <p:sp>
        <p:nvSpPr>
          <p:cNvPr id="794" name="Google Shape;794;p64"/>
          <p:cNvSpPr txBox="1"/>
          <p:nvPr>
            <p:ph idx="1" type="body"/>
          </p:nvPr>
        </p:nvSpPr>
        <p:spPr>
          <a:xfrm>
            <a:off x="1695450" y="1752601"/>
            <a:ext cx="87884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atoms hybridization when bonded in a compound and relate it to the shape and bond angles of the molecule.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explain sigma and pi bonds.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check for understanding" id="795" name="Google Shape;795;p64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629914" y="2367752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Intermolecular Forces of Attraction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6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Objectives</a:t>
            </a:r>
            <a:endParaRPr/>
          </a:p>
        </p:txBody>
      </p:sp>
      <p:sp>
        <p:nvSpPr>
          <p:cNvPr id="807" name="Google Shape;807;p66"/>
          <p:cNvSpPr txBox="1"/>
          <p:nvPr>
            <p:ph idx="1" type="body"/>
          </p:nvPr>
        </p:nvSpPr>
        <p:spPr>
          <a:xfrm>
            <a:off x="1654628" y="1600201"/>
            <a:ext cx="938348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 Lewis structures for all compounds.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the type of intermolecular forces used to hold multiple molecules together and use it to determine properties of the compound.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br>
              <a:rPr lang="en-US"/>
            </a:br>
            <a:r>
              <a:rPr b="0" lang="en-US" sz="2800">
                <a:solidFill>
                  <a:schemeClr val="accent1"/>
                </a:solidFill>
              </a:rPr>
              <a:t>How does this happen?</a:t>
            </a:r>
            <a:endParaRPr b="0">
              <a:solidFill>
                <a:schemeClr val="accent1"/>
              </a:solidFill>
            </a:endParaRPr>
          </a:p>
        </p:txBody>
      </p:sp>
      <p:pic>
        <p:nvPicPr>
          <p:cNvPr id="813" name="Google Shape;813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0028" y="1690688"/>
            <a:ext cx="7784953" cy="437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8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Intermolecular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9" name="Google Shape;819;p68"/>
          <p:cNvSpPr txBox="1"/>
          <p:nvPr>
            <p:ph idx="1" type="body"/>
          </p:nvPr>
        </p:nvSpPr>
        <p:spPr>
          <a:xfrm>
            <a:off x="1292771" y="1524001"/>
            <a:ext cx="9506607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Intermolecular forces of attraction are weaker than bonds, but are responsible for holding a substance together. Strength of IMF determines properties like mp, bp, hardness, solubility and phase.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Substances with strong IMF have _________ melting points, _________ boiling points, and are most likely in the __________ phase at room temperature. Liquids will have __________ surface tension and __________ viscosity.</a:t>
            </a:r>
            <a:endParaRPr sz="2800"/>
          </a:p>
        </p:txBody>
      </p:sp>
      <p:sp>
        <p:nvSpPr>
          <p:cNvPr id="820" name="Google Shape;820;p68"/>
          <p:cNvSpPr txBox="1"/>
          <p:nvPr/>
        </p:nvSpPr>
        <p:spPr>
          <a:xfrm>
            <a:off x="6626772" y="3563472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/>
          </a:p>
        </p:txBody>
      </p:sp>
      <p:sp>
        <p:nvSpPr>
          <p:cNvPr id="821" name="Google Shape;821;p68"/>
          <p:cNvSpPr txBox="1"/>
          <p:nvPr/>
        </p:nvSpPr>
        <p:spPr>
          <a:xfrm>
            <a:off x="2039008" y="4086692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/>
          </a:p>
        </p:txBody>
      </p:sp>
      <p:sp>
        <p:nvSpPr>
          <p:cNvPr id="822" name="Google Shape;822;p68"/>
          <p:cNvSpPr txBox="1"/>
          <p:nvPr/>
        </p:nvSpPr>
        <p:spPr>
          <a:xfrm>
            <a:off x="2039008" y="4454665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endParaRPr/>
          </a:p>
        </p:txBody>
      </p:sp>
      <p:sp>
        <p:nvSpPr>
          <p:cNvPr id="823" name="Google Shape;823;p68"/>
          <p:cNvSpPr txBox="1"/>
          <p:nvPr/>
        </p:nvSpPr>
        <p:spPr>
          <a:xfrm>
            <a:off x="2039008" y="4844784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strong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68"/>
          <p:cNvSpPr txBox="1"/>
          <p:nvPr/>
        </p:nvSpPr>
        <p:spPr>
          <a:xfrm>
            <a:off x="6921063" y="4835399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9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London Dispersion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0" name="Google Shape;830;p69"/>
          <p:cNvSpPr txBox="1"/>
          <p:nvPr>
            <p:ph idx="1" type="body"/>
          </p:nvPr>
        </p:nvSpPr>
        <p:spPr>
          <a:xfrm>
            <a:off x="630621" y="1295401"/>
            <a:ext cx="11051627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Weakest attractions between covalent (mostly </a:t>
            </a:r>
            <a:r>
              <a:rPr lang="en-US">
                <a:solidFill>
                  <a:schemeClr val="accent1"/>
                </a:solidFill>
              </a:rPr>
              <a:t>nonpolar) </a:t>
            </a:r>
            <a:r>
              <a:rPr lang="en-US"/>
              <a:t>molecules. The electrons of one atom attract the nucleus of another. This causes a temporary shift of electrons making one side of the molecule positive and the other negative.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The more electrons there are, the stronger the force. </a:t>
            </a:r>
            <a:r>
              <a:rPr lang="en-US"/>
              <a:t>(Example:  CH</a:t>
            </a:r>
            <a:r>
              <a:rPr baseline="-25000" lang="en-US"/>
              <a:t>4</a:t>
            </a:r>
            <a:r>
              <a:rPr lang="en-US"/>
              <a:t> is a gas, C</a:t>
            </a:r>
            <a:r>
              <a:rPr baseline="-25000" lang="en-US"/>
              <a:t>8</a:t>
            </a:r>
            <a:r>
              <a:rPr lang="en-US"/>
              <a:t>H</a:t>
            </a:r>
            <a:r>
              <a:rPr baseline="-25000" lang="en-US"/>
              <a:t>18</a:t>
            </a:r>
            <a:r>
              <a:rPr lang="en-US"/>
              <a:t> is liquid and C</a:t>
            </a:r>
            <a:r>
              <a:rPr baseline="-25000" lang="en-US"/>
              <a:t>50</a:t>
            </a:r>
            <a:r>
              <a:rPr lang="en-US"/>
              <a:t>H</a:t>
            </a:r>
            <a:r>
              <a:rPr baseline="-25000" lang="en-US"/>
              <a:t>102</a:t>
            </a:r>
            <a:r>
              <a:rPr lang="en-US"/>
              <a:t> is a solid at room temperature).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london dispersion" id="831" name="Google Shape;83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5423" y="3066000"/>
            <a:ext cx="5985970" cy="363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0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LDF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ldf 2.bmp" id="837" name="Google Shape;837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600200"/>
            <a:ext cx="7239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1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Dipole-Dipole Attractions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3" name="Google Shape;843;p71"/>
          <p:cNvSpPr txBox="1"/>
          <p:nvPr>
            <p:ph idx="1" type="body"/>
          </p:nvPr>
        </p:nvSpPr>
        <p:spPr>
          <a:xfrm>
            <a:off x="993228" y="1447801"/>
            <a:ext cx="10641724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Occur between </a:t>
            </a:r>
            <a:r>
              <a:rPr lang="en-US">
                <a:solidFill>
                  <a:schemeClr val="accent1"/>
                </a:solidFill>
              </a:rPr>
              <a:t>polar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molecules</a:t>
            </a:r>
            <a:r>
              <a:rPr lang="en-US"/>
              <a:t>. (</a:t>
            </a:r>
            <a:r>
              <a:rPr lang="en-US" u="sng"/>
              <a:t>Note: </a:t>
            </a:r>
            <a:r>
              <a:rPr lang="en-US"/>
              <a:t>Polar molecules also have LDF but dipole dipole is stronger in most cases.)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The greater the polarity of the molecules, the greater the force of attraction.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LDF and Dipole-Dipole forces are also known as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Van der Waals Forces </a:t>
            </a:r>
            <a:r>
              <a:rPr lang="en-US"/>
              <a:t>because they both involve covalent substances.</a:t>
            </a:r>
            <a:endParaRPr/>
          </a:p>
        </p:txBody>
      </p:sp>
      <p:pic>
        <p:nvPicPr>
          <p:cNvPr descr="Image result for dipole forces" id="844" name="Google Shape;84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4897" y="3703386"/>
            <a:ext cx="4307161" cy="2422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2"/>
          <p:cNvSpPr txBox="1"/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Hydrogen Bonds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50" name="Google Shape;850;p72"/>
          <p:cNvSpPr txBox="1"/>
          <p:nvPr>
            <p:ph idx="1" type="body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special IMF exists between H and F, O, N due to their high electronegativity values. </a:t>
            </a:r>
            <a:r>
              <a:rPr lang="en-US">
                <a:solidFill>
                  <a:schemeClr val="dk2"/>
                </a:solidFill>
              </a:rPr>
              <a:t>(</a:t>
            </a:r>
            <a:r>
              <a:rPr lang="en-US">
                <a:solidFill>
                  <a:schemeClr val="accent1"/>
                </a:solidFill>
              </a:rPr>
              <a:t>H bonds are FON!) </a:t>
            </a:r>
            <a:r>
              <a:rPr lang="en-US"/>
              <a:t>These have very  high melting point and boiling point!</a:t>
            </a:r>
            <a:endParaRPr/>
          </a:p>
        </p:txBody>
      </p:sp>
      <p:pic>
        <p:nvPicPr>
          <p:cNvPr descr="h bonds.gif" id="851" name="Google Shape;85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276" y="2659062"/>
            <a:ext cx="42672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2019-09-04T15:16:27Z</dcterms:created>
  <dc:creator>Administrator</dc:creator>
</cp:coreProperties>
</file>