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2" r:id="rId3"/>
    <p:sldId id="272" r:id="rId4"/>
    <p:sldId id="274" r:id="rId5"/>
    <p:sldId id="275" r:id="rId6"/>
    <p:sldId id="276" r:id="rId7"/>
    <p:sldId id="278" r:id="rId8"/>
    <p:sldId id="277" r:id="rId9"/>
    <p:sldId id="279" r:id="rId10"/>
    <p:sldId id="263" r:id="rId11"/>
    <p:sldId id="280" r:id="rId12"/>
    <p:sldId id="284" r:id="rId13"/>
    <p:sldId id="285" r:id="rId14"/>
    <p:sldId id="304" r:id="rId15"/>
    <p:sldId id="289" r:id="rId16"/>
    <p:sldId id="294" r:id="rId17"/>
    <p:sldId id="295" r:id="rId18"/>
    <p:sldId id="281" r:id="rId19"/>
    <p:sldId id="282" r:id="rId20"/>
    <p:sldId id="286" r:id="rId21"/>
    <p:sldId id="293" r:id="rId22"/>
    <p:sldId id="269" r:id="rId23"/>
    <p:sldId id="270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2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6EDA8-0892-4E6E-A727-2F4F2FB471C9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CF0D3-D8BE-42D7-B767-D1AE3D7C3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6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3919D-52EC-6241-90FD-8FD96F229914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B491F-FA9B-5247-BB70-92D07ADD3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**</a:t>
            </a:r>
            <a:r>
              <a:rPr lang="en-US" dirty="0" err="1" smtClean="0"/>
              <a:t>mDNA</a:t>
            </a:r>
            <a:r>
              <a:rPr lang="en-US" baseline="0" dirty="0" smtClean="0"/>
              <a:t> not in nucleus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491F-FA9B-5247-BB70-92D07ADD33F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491F-FA9B-5247-BB70-92D07ADD33F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*Except sperm and egg </a:t>
            </a:r>
          </a:p>
          <a:p>
            <a:r>
              <a:rPr lang="en-US" dirty="0" smtClean="0"/>
              <a:t>**fingerprints (new research</a:t>
            </a:r>
            <a:r>
              <a:rPr lang="en-US" baseline="0" dirty="0" smtClean="0"/>
              <a:t> shows non coding DNA differences)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**copy number variants can be different in identical twins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491F-FA9B-5247-BB70-92D07ADD33F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491F-FA9B-5247-BB70-92D07ADD33F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*More stable because located</a:t>
            </a:r>
            <a:r>
              <a:rPr lang="en-US" baseline="0" dirty="0" smtClean="0"/>
              <a:t> in double membrane organelle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491F-FA9B-5247-BB70-92D07ADD33F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Combined DNA Index</a:t>
            </a:r>
            <a:r>
              <a:rPr lang="en-US" baseline="0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491F-FA9B-5247-BB70-92D07ADD33F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491F-FA9B-5247-BB70-92D07ADD33F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491F-FA9B-5247-BB70-92D07ADD33F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491F-FA9B-5247-BB70-92D07ADD33F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will be done 13 times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491F-FA9B-5247-BB70-92D07ADD33F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1" y="3124200"/>
            <a:ext cx="6477000" cy="1914144"/>
          </a:xfrm>
        </p:spPr>
        <p:txBody>
          <a:bodyPr vert="horz" lIns="45715" tIns="0" rIns="45715" bIns="0" rtlCol="0" anchor="b" anchorCtr="0">
            <a:noAutofit/>
          </a:bodyPr>
          <a:lstStyle>
            <a:lvl1pPr algn="l" defTabSz="91430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1" y="5056632"/>
            <a:ext cx="6477000" cy="704088"/>
          </a:xfrm>
        </p:spPr>
        <p:txBody>
          <a:bodyPr vert="horz" lIns="91430" tIns="0" rIns="45715" bIns="0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1" y="6300216"/>
            <a:ext cx="685800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r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9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1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1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3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9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1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9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8" y="3682580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2" y="241257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0" y="403038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1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3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5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3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8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5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2" y="304999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0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7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9" y="6242050"/>
            <a:ext cx="587375" cy="4889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80" y="273629"/>
            <a:ext cx="75096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5837760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6"/>
            <a:ext cx="4724400" cy="1209964"/>
          </a:xfrm>
        </p:spPr>
        <p:txBody>
          <a:bodyPr lIns="45715" tIns="0" rIns="45715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30" tIns="0" rIns="45715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5"/>
            <a:ext cx="1981200" cy="273050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5"/>
            <a:ext cx="3810000" cy="2730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7" y="6312393"/>
            <a:ext cx="685800" cy="26508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1"/>
            <a:ext cx="7772400" cy="1362075"/>
          </a:xfrm>
        </p:spPr>
        <p:txBody>
          <a:bodyPr vert="horz" lIns="45715" tIns="0" rIns="45715" bIns="0" rtlCol="0" anchor="b" anchorCtr="0">
            <a:noAutofit/>
          </a:bodyPr>
          <a:lstStyle>
            <a:lvl1pPr algn="l" defTabSz="91430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7"/>
            <a:ext cx="7772400" cy="987552"/>
          </a:xfrm>
        </p:spPr>
        <p:txBody>
          <a:bodyPr vert="horz" lIns="91430" tIns="0" rIns="45715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05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8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4"/>
            <a:ext cx="5334000" cy="1362075"/>
          </a:xfrm>
        </p:spPr>
        <p:txBody>
          <a:bodyPr lIns="45715" tIns="0" rIns="45715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9"/>
            <a:ext cx="5334000" cy="983087"/>
          </a:xfrm>
        </p:spPr>
        <p:txBody>
          <a:bodyPr tIns="0" rIns="45715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6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8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7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7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8" y="1419367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40" y="1897041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1" y="1897041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40" y="1897041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1" y="1897041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FC5954DD-50EB-47D9-9E23-E47531F19B87}" type="datetimeFigureOut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3E4B777-03B4-45F3-BBF3-F36E88E0B3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1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126" y="503238"/>
            <a:ext cx="7313613" cy="868362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95600" y="6173788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creen Shot 2013-10-05 at 3.36.33 PM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544160" y="249146"/>
            <a:ext cx="1382400" cy="1257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ctr" defTabSz="91430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2" indent="-463502" algn="l" defTabSz="914305" rtl="0" eaLnBrk="1" latinLnBrk="0" hangingPunct="1">
        <a:spcBef>
          <a:spcPts val="2000"/>
        </a:spcBef>
        <a:buSzPct val="90000"/>
        <a:buFontTx/>
        <a:buBlip>
          <a:blip r:embed="rId27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5" indent="-457153" algn="l" defTabSz="914305" rtl="0" eaLnBrk="1" latinLnBrk="0" hangingPunct="1">
        <a:spcBef>
          <a:spcPts val="600"/>
        </a:spcBef>
        <a:buSzPct val="90000"/>
        <a:buFontTx/>
        <a:buBlip>
          <a:blip r:embed="rId28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582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60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137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lc.org/resources/animations/gelelectrophoresi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ey.com/college/boyer/0470003790/animations/pcr/pcr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LpalVirlTk#t=32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s.howstuffworks.com/tlc/29325-understanding-using-genes-to-help-solve-crimes-video.htm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law2.umkc.edu/faculty/projects/ftrials/Simpson/Dna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914400"/>
            <a:ext cx="6248400" cy="1470025"/>
          </a:xfrm>
        </p:spPr>
        <p:txBody>
          <a:bodyPr>
            <a:normAutofit/>
          </a:bodyPr>
          <a:lstStyle/>
          <a:p>
            <a:r>
              <a:rPr lang="en-US" sz="7200" b="1" u="sng" dirty="0" smtClean="0">
                <a:solidFill>
                  <a:srgbClr val="FF0000"/>
                </a:solidFill>
              </a:rPr>
              <a:t>DNA Evidence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048000"/>
            <a:ext cx="64008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How can DNA be used to solve Crimes?</a:t>
            </a:r>
            <a:endParaRPr lang="en-US" sz="3600" b="1" dirty="0"/>
          </a:p>
        </p:txBody>
      </p:sp>
      <p:pic>
        <p:nvPicPr>
          <p:cNvPr id="23558" name="Picture 6" descr="http://t0.gstatic.com/images?q=tbn:ANd9GcSJrDv-TqayqnHqs58_1Y0MRTHEi-4He_Y-oLyieR_6DoaKIoI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284058"/>
            <a:ext cx="2911040" cy="2459984"/>
          </a:xfrm>
          <a:prstGeom prst="rect">
            <a:avLst/>
          </a:prstGeom>
          <a:noFill/>
        </p:spPr>
      </p:pic>
      <p:pic>
        <p:nvPicPr>
          <p:cNvPr id="1026" name="Picture 2" descr="http://t2.gstatic.com/images?q=tbn:ANd9GcRvTgd6pNTy2NgCk-jywI8zXOmDViPQOCZ7F5PWK0ANyL7Ci3Ec:www.dna.gov/rawmedia_repository/c476b339_d45a_459b_9251_12f03cd29ed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3092971" cy="247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2" y="381000"/>
            <a:ext cx="7313613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is CODIS?</a:t>
            </a:r>
            <a:r>
              <a:rPr lang="en-US" dirty="0" smtClean="0">
                <a:latin typeface="Impact" pitchFamily="34" charset="0"/>
              </a:rPr>
              <a:t/>
            </a:r>
            <a:br>
              <a:rPr lang="en-US" dirty="0" smtClean="0">
                <a:latin typeface="Impact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8" y="990600"/>
            <a:ext cx="5913582" cy="44634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Electronic database of DNA profiles that can identify suspects.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DNA profiles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individuals convicted of certain crimes, such as rape, murder, and child abuse, are entered into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CODIS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help  identify possible suspects when no prior suspect existed.</a:t>
            </a:r>
          </a:p>
          <a:p>
            <a:endParaRPr lang="en-US" dirty="0"/>
          </a:p>
        </p:txBody>
      </p:sp>
      <p:pic>
        <p:nvPicPr>
          <p:cNvPr id="4098" name="Picture 2" descr="http://ts1.mm.bing.net/th?id=H.4677289358919803&amp;pid=1.9&amp;m=&amp;w=300&amp;h=300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3862" y="1905000"/>
            <a:ext cx="3220137" cy="441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2 Main Types of DNA Testing </a:t>
            </a:r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Impact" pitchFamily="34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66800"/>
            <a:ext cx="7543800" cy="41148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RFLP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* analyzes variable lengths of DNA cut by restriction enzymes. 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requires large amounts of DNA and no degradation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*RFLP: Restriction Fragment Length Polymorphism.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097"/>
            <a:ext cx="7770813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Restriction enzymes: </a:t>
            </a:r>
          </a:p>
          <a:p>
            <a:r>
              <a:rPr lang="en-US" dirty="0" smtClean="0"/>
              <a:t>cut DNA at specific base sequences resulting in variable lengths of DNA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38400"/>
            <a:ext cx="5715000" cy="320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847013" cy="4056062"/>
          </a:xfrm>
        </p:spPr>
        <p:txBody>
          <a:bodyPr>
            <a:normAutofit/>
          </a:bodyPr>
          <a:lstStyle/>
          <a:p>
            <a:r>
              <a:rPr lang="en-US" dirty="0" smtClean="0"/>
              <a:t>Method of separating molecules of DNA within an electric field based on the </a:t>
            </a:r>
            <a:r>
              <a:rPr lang="en-US" u="sng" dirty="0" smtClean="0"/>
              <a:t>size</a:t>
            </a:r>
            <a:r>
              <a:rPr lang="en-US" dirty="0" smtClean="0"/>
              <a:t> and </a:t>
            </a:r>
            <a:r>
              <a:rPr lang="en-US" u="sng" dirty="0" smtClean="0"/>
              <a:t>charge</a:t>
            </a:r>
            <a:r>
              <a:rPr lang="en-US" dirty="0" smtClean="0"/>
              <a:t> of DNA fragments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8" descr="agarose gel electrophoresis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2437" y="3461799"/>
            <a:ext cx="2743200" cy="2920181"/>
          </a:xfrm>
          <a:prstGeom prst="rect">
            <a:avLst/>
          </a:prstGeom>
          <a:noFill/>
          <a:ln/>
        </p:spPr>
      </p:pic>
      <p:pic>
        <p:nvPicPr>
          <p:cNvPr id="6" name="Picture 8" descr="DNA bands 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7400" y="3533006"/>
            <a:ext cx="2255071" cy="2536825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304800" y="457200"/>
            <a:ext cx="70578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Gel Electrophoresis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http://www.dnalc.org/resources/animations/gelelectrophoresis.html</a:t>
            </a:r>
            <a:r>
              <a:rPr lang="en-US" dirty="0"/>
              <a:t>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More probes taken, the better the match probability will be.</a:t>
            </a:r>
          </a:p>
          <a:p>
            <a:r>
              <a:rPr lang="en-US" dirty="0" smtClean="0"/>
              <a:t>Denim blue jeans actually interfere with the restriction enzymes!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DNA Testing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76400"/>
            <a:ext cx="3124200" cy="40560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How are gel electrophoresis results analyzed?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3048000" cy="364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2298"/>
            <a:ext cx="3886200" cy="40560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DNA and Paternity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1524000"/>
            <a:ext cx="2963449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57200"/>
            <a:ext cx="8839199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Main type of DNA testing: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PCR: </a:t>
            </a:r>
            <a:r>
              <a:rPr lang="en-US" dirty="0" smtClean="0"/>
              <a:t>(Polymerase Chain Reactions) specific sequences of DNA that have high variability (differences)  are copied millions of times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2"/>
            <a:r>
              <a:rPr lang="en-US" dirty="0" smtClean="0">
                <a:latin typeface="+mj-lt"/>
                <a:cs typeface="Times New Roman" pitchFamily="18" charset="0"/>
              </a:rPr>
              <a:t>Less DNA needed and can be partially degraded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Action Button: Movie 6">
            <a:hlinkClick r:id="rId3"/>
          </p:cNvPr>
          <p:cNvSpPr/>
          <p:nvPr/>
        </p:nvSpPr>
        <p:spPr>
          <a:xfrm>
            <a:off x="5410200" y="4788074"/>
            <a:ext cx="1337089" cy="1195205"/>
          </a:xfrm>
          <a:prstGeom prst="actionButtonMovi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5" y="152400"/>
            <a:ext cx="8839199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Newest type of DNA testing: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STR: </a:t>
            </a:r>
            <a:r>
              <a:rPr lang="en-US" dirty="0" smtClean="0"/>
              <a:t>Evaluates specific short repeating regions (loci) within nuclear DNA</a:t>
            </a:r>
          </a:p>
          <a:p>
            <a:r>
              <a:rPr lang="en-US" dirty="0" smtClean="0"/>
              <a:t>FBI uses 13 standard specific STR regions for CODIS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8" y="3581400"/>
            <a:ext cx="9093200" cy="2425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18" y="6007100"/>
            <a:ext cx="9409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 match probabilities are 1 in a quintillion (1x10</a:t>
            </a:r>
            <a:r>
              <a:rPr lang="en-US" baseline="30000" dirty="0"/>
              <a:t>18</a:t>
            </a:r>
            <a:r>
              <a:rPr lang="en-US" dirty="0"/>
              <a:t>) or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313613" cy="8683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is DNA?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367369"/>
            <a:ext cx="9143999" cy="4114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DNA contains genetic information.</a:t>
            </a:r>
          </a:p>
          <a:p>
            <a:pPr algn="just"/>
            <a:r>
              <a:rPr lang="en-US" sz="2800" b="1" dirty="0" smtClean="0"/>
              <a:t>Found on chromosomes located in the nucleus of our cells**</a:t>
            </a:r>
          </a:p>
          <a:p>
            <a:pPr algn="just"/>
            <a:r>
              <a:rPr lang="en-US" sz="2800" b="1" dirty="0" smtClean="0"/>
              <a:t>Individual Evidence</a:t>
            </a:r>
          </a:p>
          <a:p>
            <a:pPr algn="just"/>
            <a:endParaRPr lang="en-US" sz="2800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na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399" y="3733800"/>
            <a:ext cx="3953519" cy="22911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28600"/>
            <a:ext cx="7057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Do Now</a:t>
            </a:r>
            <a:r>
              <a:rPr lang="en-US" sz="2800" dirty="0"/>
              <a:t>: Why is DNA considered circumstantial evidence?</a:t>
            </a:r>
          </a:p>
        </p:txBody>
      </p:sp>
    </p:spTree>
    <p:extLst>
      <p:ext uri="{BB962C8B-B14F-4D97-AF65-F5344CB8AC3E}">
        <p14:creationId xmlns:p14="http://schemas.microsoft.com/office/powerpoint/2010/main" val="66049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52400" y="1219200"/>
            <a:ext cx="8407400" cy="5638800"/>
            <a:chOff x="96" y="480"/>
            <a:chExt cx="5296" cy="3552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96" y="1344"/>
              <a:ext cx="240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G-G-C-C-</a:t>
              </a:r>
              <a:r>
                <a:rPr lang="en-US" sz="2400">
                  <a:solidFill>
                    <a:srgbClr val="FF0000"/>
                  </a:solidFill>
                </a:rPr>
                <a:t>X-X-X</a:t>
              </a:r>
              <a:r>
                <a:rPr lang="en-US" sz="2400"/>
                <a:t>-G-G-C-C-X-X..</a:t>
              </a:r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2825" y="1344"/>
              <a:ext cx="25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G-G-G-C-C-</a:t>
              </a:r>
              <a:r>
                <a:rPr lang="en-US" sz="2400">
                  <a:solidFill>
                    <a:srgbClr val="FF0000"/>
                  </a:solidFill>
                </a:rPr>
                <a:t>X-X</a:t>
              </a:r>
              <a:r>
                <a:rPr lang="en-US" sz="2400"/>
                <a:t>-G-G-C-C-X-X…..</a:t>
              </a:r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4032" y="172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3792" y="864"/>
              <a:ext cx="4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STR</a:t>
              </a:r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3504" y="1152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672" y="2160"/>
              <a:ext cx="1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C-C-X-X-X-G-G</a:t>
              </a:r>
              <a:endParaRPr lang="en-US" sz="2400"/>
            </a:p>
          </p:txBody>
        </p:sp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3456" y="2064"/>
              <a:ext cx="11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C-C-X-X-G-G</a:t>
              </a:r>
              <a:endParaRPr lang="en-US" sz="2400"/>
            </a:p>
          </p:txBody>
        </p:sp>
        <p:sp>
          <p:nvSpPr>
            <p:cNvPr id="14383" name="Text Box 47"/>
            <p:cNvSpPr txBox="1">
              <a:spLocks noChangeArrowheads="1"/>
            </p:cNvSpPr>
            <p:nvPr/>
          </p:nvSpPr>
          <p:spPr bwMode="auto">
            <a:xfrm>
              <a:off x="2257" y="1680"/>
              <a:ext cx="110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/>
                <a:t>PCR amplify</a:t>
              </a:r>
            </a:p>
            <a:p>
              <a:pPr algn="ctr"/>
              <a:r>
                <a:rPr lang="en-US" sz="2400"/>
                <a:t>STR region</a:t>
              </a:r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1200" y="172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912" y="816"/>
              <a:ext cx="4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STR</a:t>
              </a:r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>
              <a:off x="576" y="1152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720" y="2688"/>
              <a:ext cx="4560" cy="13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1296" y="2784"/>
              <a:ext cx="38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3840" y="2784"/>
              <a:ext cx="38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73" name="Line 37"/>
            <p:cNvSpPr>
              <a:spLocks noChangeShapeType="1"/>
            </p:cNvSpPr>
            <p:nvPr/>
          </p:nvSpPr>
          <p:spPr bwMode="auto">
            <a:xfrm>
              <a:off x="4032" y="2448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1488" y="2496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78" name="Line 42"/>
            <p:cNvSpPr>
              <a:spLocks noChangeShapeType="1"/>
            </p:cNvSpPr>
            <p:nvPr/>
          </p:nvSpPr>
          <p:spPr bwMode="auto">
            <a:xfrm>
              <a:off x="3840" y="3600"/>
              <a:ext cx="38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79" name="Line 43"/>
            <p:cNvSpPr>
              <a:spLocks noChangeShapeType="1"/>
            </p:cNvSpPr>
            <p:nvPr/>
          </p:nvSpPr>
          <p:spPr bwMode="auto">
            <a:xfrm>
              <a:off x="1296" y="3456"/>
              <a:ext cx="384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81" name="Text Box 45"/>
            <p:cNvSpPr txBox="1">
              <a:spLocks noChangeArrowheads="1"/>
            </p:cNvSpPr>
            <p:nvPr/>
          </p:nvSpPr>
          <p:spPr bwMode="auto">
            <a:xfrm>
              <a:off x="1718" y="2666"/>
              <a:ext cx="4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well</a:t>
              </a: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3360" y="2688"/>
              <a:ext cx="4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well</a:t>
              </a:r>
            </a:p>
          </p:txBody>
        </p:sp>
        <p:sp>
          <p:nvSpPr>
            <p:cNvPr id="14385" name="Text Box 49"/>
            <p:cNvSpPr txBox="1">
              <a:spLocks noChangeArrowheads="1"/>
            </p:cNvSpPr>
            <p:nvPr/>
          </p:nvSpPr>
          <p:spPr bwMode="auto">
            <a:xfrm>
              <a:off x="2160" y="3072"/>
              <a:ext cx="125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/>
                <a:t>Gel</a:t>
              </a:r>
            </a:p>
            <a:p>
              <a:pPr algn="ctr"/>
              <a:r>
                <a:rPr lang="en-US" sz="2400"/>
                <a:t>electrophoresis</a:t>
              </a:r>
            </a:p>
          </p:txBody>
        </p:sp>
        <p:sp>
          <p:nvSpPr>
            <p:cNvPr id="14388" name="Text Box 52"/>
            <p:cNvSpPr txBox="1">
              <a:spLocks noChangeArrowheads="1"/>
            </p:cNvSpPr>
            <p:nvPr/>
          </p:nvSpPr>
          <p:spPr bwMode="auto">
            <a:xfrm>
              <a:off x="864" y="480"/>
              <a:ext cx="8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Person A</a:t>
              </a:r>
              <a:endParaRPr lang="en-US" sz="2400"/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3504" y="528"/>
              <a:ext cx="133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Forensic sample</a:t>
              </a:r>
              <a:endParaRPr lang="en-US" sz="2400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576" y="1344"/>
              <a:ext cx="67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92" name="Line 56"/>
            <p:cNvSpPr>
              <a:spLocks noChangeShapeType="1"/>
            </p:cNvSpPr>
            <p:nvPr/>
          </p:nvSpPr>
          <p:spPr bwMode="auto">
            <a:xfrm>
              <a:off x="3504" y="1344"/>
              <a:ext cx="67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auto">
            <a:xfrm flipH="1">
              <a:off x="1344" y="1632"/>
              <a:ext cx="52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95" name="Line 59"/>
            <p:cNvSpPr>
              <a:spLocks noChangeShapeType="1"/>
            </p:cNvSpPr>
            <p:nvPr/>
          </p:nvSpPr>
          <p:spPr bwMode="auto">
            <a:xfrm flipH="1">
              <a:off x="4080" y="1632"/>
              <a:ext cx="52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1981200" y="533400"/>
            <a:ext cx="44740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For 1 STR sequence at 1 locus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7313613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Introduction to DNA Fingerprinting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848599" cy="44634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www.youtube.com/watch?v=RLpalVirlTk#t=322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57200" y="1584325"/>
            <a:ext cx="8382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itchFamily="18" charset="0"/>
              </a:rPr>
              <a:t>1. When did DNA start to be an important tool in forensics?</a:t>
            </a:r>
            <a:br>
              <a:rPr lang="en-US" altLang="en-US" sz="2000" b="1" dirty="0">
                <a:latin typeface="Times New Roman" pitchFamily="18" charset="0"/>
              </a:rPr>
            </a:br>
            <a:r>
              <a:rPr lang="en-US" altLang="en-US" sz="2000" b="1" dirty="0">
                <a:latin typeface="Times New Roman" pitchFamily="18" charset="0"/>
              </a:rPr>
              <a:t>A.  1880s		B. 1960s			C. 1980s </a:t>
            </a:r>
          </a:p>
          <a:p>
            <a:pPr eaLnBrk="1" hangingPunct="1"/>
            <a:endParaRPr lang="en-US" altLang="en-US" sz="2000" b="1" dirty="0">
              <a:latin typeface="Times New Roman" pitchFamily="18" charset="0"/>
            </a:endParaRPr>
          </a:p>
          <a:p>
            <a:pPr eaLnBrk="1" hangingPunct="1"/>
            <a:r>
              <a:rPr lang="en-US" altLang="en-US" sz="2000" b="1" dirty="0">
                <a:latin typeface="Times New Roman" pitchFamily="18" charset="0"/>
              </a:rPr>
              <a:t>2. What type of evidence does the FBI consider its most powerful tool?</a:t>
            </a:r>
            <a:br>
              <a:rPr lang="en-US" altLang="en-US" sz="2000" b="1" dirty="0">
                <a:latin typeface="Times New Roman" pitchFamily="18" charset="0"/>
              </a:rPr>
            </a:br>
            <a:r>
              <a:rPr lang="en-US" altLang="en-US" sz="2000" b="1" dirty="0">
                <a:latin typeface="Times New Roman" pitchFamily="18" charset="0"/>
              </a:rPr>
              <a:t>A. Fingerprints		B.  Blood		C. DNA</a:t>
            </a:r>
          </a:p>
          <a:p>
            <a:pPr eaLnBrk="1" hangingPunct="1"/>
            <a:endParaRPr lang="en-US" altLang="en-US" sz="2000" b="1" dirty="0">
              <a:latin typeface="Times New Roman" pitchFamily="18" charset="0"/>
            </a:endParaRPr>
          </a:p>
          <a:p>
            <a:pPr eaLnBrk="1" hangingPunct="1"/>
            <a:r>
              <a:rPr lang="en-US" altLang="en-US" sz="2000" b="1" dirty="0">
                <a:latin typeface="Times New Roman" pitchFamily="18" charset="0"/>
              </a:rPr>
              <a:t>3. What program is used to match DNA samples to possible contributors?</a:t>
            </a:r>
            <a:br>
              <a:rPr lang="en-US" altLang="en-US" sz="2000" b="1" dirty="0">
                <a:latin typeface="Times New Roman" pitchFamily="18" charset="0"/>
              </a:rPr>
            </a:br>
            <a:r>
              <a:rPr lang="en-US" altLang="en-US" sz="2000" b="1" dirty="0">
                <a:latin typeface="Times New Roman" pitchFamily="18" charset="0"/>
              </a:rPr>
              <a:t>A. CODIS		B. AFIS			C. DNA Code	</a:t>
            </a:r>
            <a:br>
              <a:rPr lang="en-US" altLang="en-US" sz="2000" b="1" dirty="0">
                <a:latin typeface="Times New Roman" pitchFamily="18" charset="0"/>
              </a:rPr>
            </a:br>
            <a:endParaRPr lang="en-US" altLang="en-US" sz="2000" b="1" dirty="0">
              <a:latin typeface="Times New Roman" pitchFamily="18" charset="0"/>
            </a:endParaRPr>
          </a:p>
          <a:p>
            <a:pPr eaLnBrk="1" hangingPunct="1"/>
            <a:r>
              <a:rPr lang="en-US" altLang="en-US" sz="2000" b="1" dirty="0">
                <a:latin typeface="Times New Roman" pitchFamily="18" charset="0"/>
              </a:rPr>
              <a:t>4. What is it called when the program makes a match?</a:t>
            </a:r>
            <a:br>
              <a:rPr lang="en-US" altLang="en-US" sz="2000" b="1" dirty="0">
                <a:latin typeface="Times New Roman" pitchFamily="18" charset="0"/>
              </a:rPr>
            </a:br>
            <a:r>
              <a:rPr lang="en-US" altLang="en-US" sz="2000" b="1" dirty="0">
                <a:latin typeface="Times New Roman" pitchFamily="18" charset="0"/>
              </a:rPr>
              <a:t>A.  Hot Hit		B. Cold Hit		C. Dead Hit</a:t>
            </a:r>
          </a:p>
          <a:p>
            <a:pPr eaLnBrk="1" hangingPunct="1"/>
            <a:endParaRPr lang="en-US" altLang="en-US" sz="2000" b="1" dirty="0">
              <a:latin typeface="Times New Roman" pitchFamily="18" charset="0"/>
            </a:endParaRPr>
          </a:p>
          <a:p>
            <a:pPr eaLnBrk="1" hangingPunct="1"/>
            <a:r>
              <a:rPr lang="en-US" altLang="en-US" sz="2000" b="1" dirty="0">
                <a:latin typeface="Times New Roman" pitchFamily="18" charset="0"/>
              </a:rPr>
              <a:t>5. How many criminals have been convicted based on this software?</a:t>
            </a:r>
            <a:br>
              <a:rPr lang="en-US" altLang="en-US" sz="2000" b="1" dirty="0">
                <a:latin typeface="Times New Roman" pitchFamily="18" charset="0"/>
              </a:rPr>
            </a:br>
            <a:r>
              <a:rPr lang="en-US" altLang="en-US" sz="2000" b="1" dirty="0">
                <a:latin typeface="Times New Roman" pitchFamily="18" charset="0"/>
              </a:rPr>
              <a:t>A.  300			B. 900			C. 1,500 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7010400" cy="100027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Watch the video and then answer the questions.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itchFamily="18" charset="0"/>
              </a:rPr>
              <a:t>Video Link: </a:t>
            </a:r>
            <a:r>
              <a:rPr lang="en-US" altLang="en-US" sz="1400" b="1" dirty="0">
                <a:latin typeface="Times New Roman" pitchFamily="18" charset="0"/>
                <a:hlinkClick r:id="rId2"/>
              </a:rPr>
              <a:t>http://videos.howstuffworks.com/tlc/29325-understanding-using-genes-to-help-solve-crimes-video.htm</a:t>
            </a:r>
            <a:endParaRPr lang="en-US" altLang="en-US" sz="1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9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6"/>
          <p:cNvSpPr txBox="1">
            <a:spLocks noChangeArrowheads="1"/>
          </p:cNvSpPr>
          <p:nvPr/>
        </p:nvSpPr>
        <p:spPr bwMode="auto">
          <a:xfrm>
            <a:off x="457200" y="1584325"/>
            <a:ext cx="8382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itchFamily="18" charset="0"/>
              </a:rPr>
              <a:t>1. When did DNA start to be an important tool in forensics?</a:t>
            </a:r>
            <a:br>
              <a:rPr lang="en-US" altLang="en-US" sz="2000" b="1" dirty="0">
                <a:latin typeface="Times New Roman" pitchFamily="18" charset="0"/>
              </a:rPr>
            </a:br>
            <a:r>
              <a:rPr lang="en-US" altLang="en-US" sz="2000" b="1" dirty="0">
                <a:latin typeface="Times New Roman" pitchFamily="18" charset="0"/>
              </a:rPr>
              <a:t>A.  1880s		B. 1960s			C. 1980s </a:t>
            </a:r>
          </a:p>
          <a:p>
            <a:pPr eaLnBrk="1" hangingPunct="1"/>
            <a:endParaRPr lang="en-US" altLang="en-US" sz="2000" b="1" dirty="0">
              <a:latin typeface="Times New Roman" pitchFamily="18" charset="0"/>
            </a:endParaRPr>
          </a:p>
          <a:p>
            <a:pPr eaLnBrk="1" hangingPunct="1"/>
            <a:r>
              <a:rPr lang="en-US" altLang="en-US" sz="2000" b="1" dirty="0">
                <a:latin typeface="Times New Roman" pitchFamily="18" charset="0"/>
              </a:rPr>
              <a:t>2. What type of evidence does the FBI consider its most powerful tool?</a:t>
            </a:r>
            <a:br>
              <a:rPr lang="en-US" altLang="en-US" sz="2000" b="1" dirty="0">
                <a:latin typeface="Times New Roman" pitchFamily="18" charset="0"/>
              </a:rPr>
            </a:br>
            <a:r>
              <a:rPr lang="en-US" altLang="en-US" sz="2000" b="1" dirty="0">
                <a:latin typeface="Times New Roman" pitchFamily="18" charset="0"/>
              </a:rPr>
              <a:t>A. Fingerprints		B.  Blood		C. DNA</a:t>
            </a:r>
          </a:p>
          <a:p>
            <a:pPr eaLnBrk="1" hangingPunct="1"/>
            <a:endParaRPr lang="en-US" altLang="en-US" sz="2000" b="1" dirty="0">
              <a:latin typeface="Times New Roman" pitchFamily="18" charset="0"/>
            </a:endParaRPr>
          </a:p>
          <a:p>
            <a:pPr eaLnBrk="1" hangingPunct="1"/>
            <a:r>
              <a:rPr lang="en-US" altLang="en-US" sz="2000" b="1" dirty="0">
                <a:latin typeface="Times New Roman" pitchFamily="18" charset="0"/>
              </a:rPr>
              <a:t>3. What program is used to match DNA samples to possible contributors?</a:t>
            </a:r>
            <a:br>
              <a:rPr lang="en-US" altLang="en-US" sz="2000" b="1" dirty="0">
                <a:latin typeface="Times New Roman" pitchFamily="18" charset="0"/>
              </a:rPr>
            </a:br>
            <a:r>
              <a:rPr lang="en-US" altLang="en-US" sz="2000" b="1" dirty="0">
                <a:latin typeface="Times New Roman" pitchFamily="18" charset="0"/>
              </a:rPr>
              <a:t>A. CODIS		B. AFIS			C. DNA Code	</a:t>
            </a:r>
            <a:br>
              <a:rPr lang="en-US" altLang="en-US" sz="2000" b="1" dirty="0">
                <a:latin typeface="Times New Roman" pitchFamily="18" charset="0"/>
              </a:rPr>
            </a:br>
            <a:endParaRPr lang="en-US" altLang="en-US" sz="2000" b="1" dirty="0">
              <a:latin typeface="Times New Roman" pitchFamily="18" charset="0"/>
            </a:endParaRPr>
          </a:p>
          <a:p>
            <a:pPr eaLnBrk="1" hangingPunct="1"/>
            <a:r>
              <a:rPr lang="en-US" altLang="en-US" sz="2000" b="1" dirty="0">
                <a:latin typeface="Times New Roman" pitchFamily="18" charset="0"/>
              </a:rPr>
              <a:t>4. What is it called when the program makes a match?</a:t>
            </a:r>
            <a:br>
              <a:rPr lang="en-US" altLang="en-US" sz="2000" b="1" dirty="0">
                <a:latin typeface="Times New Roman" pitchFamily="18" charset="0"/>
              </a:rPr>
            </a:br>
            <a:r>
              <a:rPr lang="en-US" altLang="en-US" sz="2000" b="1" dirty="0">
                <a:latin typeface="Times New Roman" pitchFamily="18" charset="0"/>
              </a:rPr>
              <a:t>A.  Hot Hit		B. Cold Hit		C. Dead Hit</a:t>
            </a:r>
          </a:p>
          <a:p>
            <a:pPr eaLnBrk="1" hangingPunct="1"/>
            <a:endParaRPr lang="en-US" altLang="en-US" sz="2000" b="1" dirty="0">
              <a:latin typeface="Times New Roman" pitchFamily="18" charset="0"/>
            </a:endParaRPr>
          </a:p>
          <a:p>
            <a:pPr eaLnBrk="1" hangingPunct="1"/>
            <a:r>
              <a:rPr lang="en-US" altLang="en-US" sz="2000" b="1" dirty="0">
                <a:latin typeface="Times New Roman" pitchFamily="18" charset="0"/>
              </a:rPr>
              <a:t>5. How many criminals have been convicted based on this software?</a:t>
            </a:r>
            <a:br>
              <a:rPr lang="en-US" altLang="en-US" sz="2000" b="1" dirty="0">
                <a:latin typeface="Times New Roman" pitchFamily="18" charset="0"/>
              </a:rPr>
            </a:br>
            <a:r>
              <a:rPr lang="en-US" altLang="en-US" sz="2000" b="1" dirty="0">
                <a:latin typeface="Times New Roman" pitchFamily="18" charset="0"/>
              </a:rPr>
              <a:t>A.  300			B. 900			C. 1,500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7010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The answers are …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943600" y="1947863"/>
            <a:ext cx="1143000" cy="304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932488" y="2863850"/>
            <a:ext cx="1066800" cy="304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57200" y="3765550"/>
            <a:ext cx="1295400" cy="304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3048000" y="4691063"/>
            <a:ext cx="1600200" cy="304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57200" y="5607050"/>
            <a:ext cx="990600" cy="3048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4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animBg="1"/>
      <p:bldP spid="17421" grpId="0" animBg="1"/>
      <p:bldP spid="17422" grpId="0" animBg="1"/>
      <p:bldP spid="17430" grpId="0" animBg="1"/>
      <p:bldP spid="174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OJ 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http://law2.umkc.edu/faculty/projects/ftrials/Simpson/Dna.htm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" y="1354979"/>
            <a:ext cx="9143999" cy="5029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Made up of base pairs:   (think of a bar code) </a:t>
            </a:r>
          </a:p>
          <a:p>
            <a:pPr lvl="1"/>
            <a:r>
              <a:rPr lang="en-US" sz="2800" b="1" dirty="0" smtClean="0"/>
              <a:t>A – T</a:t>
            </a:r>
          </a:p>
          <a:p>
            <a:pPr lvl="1"/>
            <a:r>
              <a:rPr lang="en-US" sz="2800" b="1" dirty="0" smtClean="0"/>
              <a:t>C – G</a:t>
            </a:r>
          </a:p>
          <a:p>
            <a:r>
              <a:rPr lang="en-US" sz="2800" b="1" dirty="0" smtClean="0"/>
              <a:t>The order of the base pairs determines the genetic code  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7139" y="152400"/>
            <a:ext cx="70578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is DNA?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dn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7228" y="3502978"/>
            <a:ext cx="3953519" cy="2291169"/>
          </a:xfrm>
          <a:prstGeom prst="rect">
            <a:avLst/>
          </a:prstGeom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09078" y="4220998"/>
            <a:ext cx="8589818" cy="1600364"/>
            <a:chOff x="1455" y="10644"/>
            <a:chExt cx="9360" cy="1656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3855" y="10644"/>
              <a:ext cx="4650" cy="1486"/>
              <a:chOff x="5925" y="8844"/>
              <a:chExt cx="4650" cy="1486"/>
            </a:xfrm>
          </p:grpSpPr>
          <p:cxnSp>
            <p:nvCxnSpPr>
              <p:cNvPr id="15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5925" y="9726"/>
                <a:ext cx="540" cy="274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5925" y="8844"/>
                <a:ext cx="540" cy="45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" name="AutoShape 9"/>
              <p:cNvCxnSpPr>
                <a:cxnSpLocks noChangeShapeType="1"/>
              </p:cNvCxnSpPr>
              <p:nvPr/>
            </p:nvCxnSpPr>
            <p:spPr bwMode="auto">
              <a:xfrm flipH="1" flipV="1">
                <a:off x="10035" y="9084"/>
                <a:ext cx="540" cy="33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10035" y="10000"/>
                <a:ext cx="540" cy="33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455" y="10776"/>
              <a:ext cx="2430" cy="5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1455" y="11526"/>
              <a:ext cx="2430" cy="5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8385" y="10884"/>
              <a:ext cx="2430" cy="5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8385" y="11712"/>
              <a:ext cx="2430" cy="58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931892" y="5313330"/>
            <a:ext cx="1460482" cy="43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4216" tIns="42108" rIns="84216" bIns="42108" numCol="1" anchor="ctr" anchorCtr="0" compatLnSpc="1">
            <a:prstTxWarp prst="textNoShape">
              <a:avLst/>
            </a:prstTxWarp>
            <a:spAutoFit/>
          </a:bodyPr>
          <a:lstStyle/>
          <a:p>
            <a:pPr defTabSz="842162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ADENINE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6894003" y="4485454"/>
            <a:ext cx="1536260" cy="43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4216" tIns="42108" rIns="84216" bIns="42108" numCol="1" anchor="ctr" anchorCtr="0" compatLnSpc="1">
            <a:prstTxWarp prst="textNoShape">
              <a:avLst/>
            </a:prstTxWarp>
            <a:spAutoFit/>
          </a:bodyPr>
          <a:lstStyle/>
          <a:p>
            <a:pPr defTabSz="842162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THYMINE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319647" y="4483997"/>
            <a:ext cx="2008909" cy="43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16" tIns="42108" rIns="84216" bIns="4210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2162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CYTOSINE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350982" y="5121754"/>
            <a:ext cx="2008909" cy="43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16" tIns="42108" rIns="84216" bIns="4210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2162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GUANINE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905000"/>
            <a:ext cx="2169886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0"/>
            <a:ext cx="46736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503238"/>
            <a:ext cx="4267201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Complimentary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Base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Pairing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2209800"/>
            <a:ext cx="7085013" cy="3581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AGTACG</a:t>
            </a:r>
          </a:p>
          <a:p>
            <a:pPr>
              <a:buNone/>
            </a:pPr>
            <a:r>
              <a:rPr lang="en-US" dirty="0" smtClean="0"/>
              <a:t>TCATGC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144000" cy="8683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Human DNA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744" y="1219200"/>
            <a:ext cx="9143999" cy="480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50% of a person’s DNA comes from each parent</a:t>
            </a:r>
          </a:p>
          <a:p>
            <a:pPr lvl="1"/>
            <a:r>
              <a:rPr lang="en-US" sz="2800" b="1" dirty="0" smtClean="0"/>
              <a:t>23 pairs (46 chromosomes) in nucleus of most cells*</a:t>
            </a:r>
          </a:p>
          <a:p>
            <a:pPr lvl="1"/>
            <a:r>
              <a:rPr lang="en-US" sz="2800" b="1" dirty="0" smtClean="0"/>
              <a:t>1 chromosome in each pair is inherited from mother and other from the father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Every person has a different DNA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/>
              <a:t>	sequence expect identical twins.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/>
              <a:t>**How can we distinguish between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/>
              <a:t> 	identical twins apart?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855" y="3048000"/>
            <a:ext cx="3581400" cy="305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9144000" cy="868362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Types of Human DNA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43000"/>
            <a:ext cx="9143999" cy="5715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NUCLEAR DNA:  </a:t>
            </a:r>
            <a:r>
              <a:rPr lang="en-US" sz="2800" dirty="0" smtClean="0"/>
              <a:t>found in chromosomes</a:t>
            </a:r>
          </a:p>
          <a:p>
            <a:pPr lvl="1"/>
            <a:r>
              <a:rPr lang="en-US" sz="2800" dirty="0" smtClean="0"/>
              <a:t>Used for DNA Fingerprinting</a:t>
            </a:r>
          </a:p>
          <a:p>
            <a:pPr lvl="1"/>
            <a:r>
              <a:rPr lang="en-US" sz="2800" dirty="0" smtClean="0"/>
              <a:t>Unique to individual </a:t>
            </a:r>
          </a:p>
          <a:p>
            <a:r>
              <a:rPr lang="en-US" sz="2800" b="1" dirty="0" smtClean="0"/>
              <a:t>MITOCHONDRIAL DNA: </a:t>
            </a:r>
            <a:r>
              <a:rPr lang="en-US" sz="2800" dirty="0" smtClean="0"/>
              <a:t>Found in mitochondria</a:t>
            </a:r>
          </a:p>
          <a:p>
            <a:pPr lvl="1"/>
            <a:r>
              <a:rPr lang="en-US" sz="2800" dirty="0" smtClean="0"/>
              <a:t>Inherited from mother</a:t>
            </a:r>
          </a:p>
          <a:p>
            <a:pPr lvl="1"/>
            <a:r>
              <a:rPr lang="en-US" sz="2800" dirty="0" smtClean="0"/>
              <a:t>Not unique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bone, hair shaft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581400"/>
            <a:ext cx="3581400" cy="1895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214992" cy="868362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Why use </a:t>
            </a:r>
            <a:r>
              <a:rPr lang="en-US" sz="3600" b="1" dirty="0" err="1" smtClean="0">
                <a:solidFill>
                  <a:srgbClr val="FF0000"/>
                </a:solidFill>
              </a:rPr>
              <a:t>mDNA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71600"/>
            <a:ext cx="9143999" cy="4800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More stable over time/conditions*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Can get more DNA if sample is limited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Can get DNA from a highly degraded source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533400"/>
            <a:ext cx="7313613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is DNA used?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0"/>
            <a:ext cx="7313613" cy="3200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Identify a victim</a:t>
            </a:r>
          </a:p>
          <a:p>
            <a:r>
              <a:rPr lang="en-US" b="1" dirty="0" smtClean="0"/>
              <a:t>Link or exclude suspect to crime scene/evidence </a:t>
            </a:r>
          </a:p>
          <a:p>
            <a:r>
              <a:rPr lang="en-US" b="1" dirty="0" smtClean="0"/>
              <a:t>Link multiple crime scenes</a:t>
            </a:r>
          </a:p>
          <a:p>
            <a:r>
              <a:rPr lang="en-US" b="1" dirty="0" smtClean="0"/>
              <a:t>Establish Maternity/Paternity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0"/>
            <a:ext cx="7162800" cy="868362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Factors Affect </a:t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DNA evidence? </a:t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7999413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Heat, sunlight, moisture, bacteria, and mold (this was a major issue in the O.J. Simpson Case)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all DNA evidence will result in a usable DNA profile.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 testing cannot identify when the suspect was at the crime scene or for how long.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forensics template</Template>
  <TotalTime>4551</TotalTime>
  <Words>644</Words>
  <Application>Microsoft Office PowerPoint</Application>
  <PresentationFormat>On-screen Show (4:3)</PresentationFormat>
  <Paragraphs>136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Inkwell</vt:lpstr>
      <vt:lpstr>DNA Evidence</vt:lpstr>
      <vt:lpstr>What is DNA?</vt:lpstr>
      <vt:lpstr>PowerPoint Presentation</vt:lpstr>
      <vt:lpstr>Complimentary  Base Pairing</vt:lpstr>
      <vt:lpstr>Human DNA</vt:lpstr>
      <vt:lpstr>Types of Human DNA</vt:lpstr>
      <vt:lpstr>Why use mDNA?</vt:lpstr>
      <vt:lpstr>How is DNA used? </vt:lpstr>
      <vt:lpstr>What Factors Affect  DNA evidence?  </vt:lpstr>
      <vt:lpstr>What is CODIS? </vt:lpstr>
      <vt:lpstr>2 Main Types of DNA Testing  </vt:lpstr>
      <vt:lpstr>PowerPoint Presentation</vt:lpstr>
      <vt:lpstr>PowerPoint Presentation</vt:lpstr>
      <vt:lpstr>DNA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DNA Fingerprinting</vt:lpstr>
      <vt:lpstr>PowerPoint Presentation</vt:lpstr>
      <vt:lpstr>PowerPoint Presentation</vt:lpstr>
      <vt:lpstr>OJ DNA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Evidence</dc:title>
  <dc:creator>LISA</dc:creator>
  <cp:lastModifiedBy>WFSD</cp:lastModifiedBy>
  <cp:revision>97</cp:revision>
  <dcterms:created xsi:type="dcterms:W3CDTF">2014-02-03T15:26:06Z</dcterms:created>
  <dcterms:modified xsi:type="dcterms:W3CDTF">2016-02-03T14:16:37Z</dcterms:modified>
</cp:coreProperties>
</file>