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317" r:id="rId36"/>
    <p:sldId id="316" r:id="rId37"/>
    <p:sldId id="294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5" r:id="rId56"/>
    <p:sldId id="318" r:id="rId57"/>
    <p:sldId id="319" r:id="rId58"/>
  </p:sldIdLst>
  <p:sldSz cx="9144000" cy="5143500" type="screen16x9"/>
  <p:notesSz cx="6858000" cy="9144000"/>
  <p:embeddedFontLst>
    <p:embeddedFont>
      <p:font typeface="Shadows Into Light" panose="02000000000000000000" pitchFamily="2" charset="77"/>
      <p:regular r:id="rId60"/>
    </p:embeddedFont>
    <p:embeddedFont>
      <p:font typeface="Source Code Pro" panose="020B0509030403020204" pitchFamily="49" charset="0"/>
      <p:regular r:id="rId61"/>
      <p:bold r:id="rId62"/>
      <p:italic r:id="rId63"/>
      <p:boldItalic r:id="rId64"/>
    </p:embeddedFont>
    <p:embeddedFont>
      <p:font typeface="Walter Turncoat" panose="02000000000000000000" pitchFamily="2" charset="0"/>
      <p:regular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400d25849a_7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400d25849a_7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c4e2a943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c4e2a943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4e2a943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c4e2a943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aa751ce4e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aa751ce4e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c4e2a943b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c4e2a943b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aa751ce4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aa751ce4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aa751ce4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aa751ce4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aa751ce4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aa751ce4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aa751ce4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aa751ce4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aa751ce4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aa751ce4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aa751ce4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aa751ce4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400d25849a_7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400d25849a_7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aa751ce4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aa751ce4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aa751ce4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aa751ce4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aa751ce4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aa751ce4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aa751ce4e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9aa751ce4e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9aa751ce4e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9aa751ce4e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c4e2a943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c4e2a943b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c4e2a943b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c4e2a943b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c4e2a943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c4e2a943b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c523dc9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c523dc9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c523dc93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4c523dc93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4c4e2a94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4c4e2a94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c523dc93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c523dc93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c523dc93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4c523dc93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c523dc93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c523dc93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c523dc93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c523dc93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c523dc93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c523dc93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c523dc93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c523dc93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4021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c523dc93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c523dc93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798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c523dc93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c523dc93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c523dc931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4c523dc931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c60aef61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4c60aef61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9aa751ce4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9aa751ce4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c60aef61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4c60aef61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c60aef61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4c60aef61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4c60aef61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4c60aef61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4c60aef61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4c60aef61c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4c60aef61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4c60aef61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9aa751ce4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9aa751ce4e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4c60aef61c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4c60aef61c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4c60aef61c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4c60aef61c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9aa751ce4e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9aa751ce4e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4c60aef61c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4c60aef61c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9aa751ce4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9aa751ce4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9aa751ce4e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9aa751ce4e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9aa751ce4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9aa751ce4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4c60aef61c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4c60aef61c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4c60aef61c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4c60aef61c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4c60aef61c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4c60aef61c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4c60aef61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4c60aef61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385d9df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385d9df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9656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385d9dff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385d9dff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870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aa751ce4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aa751ce4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4e2a943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4e2a943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c4e2a943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c4e2a943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c4e2a943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c4e2a943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20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Shadows Into Light"/>
              <a:buNone/>
              <a:defRPr sz="36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5"/>
          <p:cNvSpPr txBox="1"/>
          <p:nvPr/>
        </p:nvSpPr>
        <p:spPr>
          <a:xfrm>
            <a:off x="1034700" y="322400"/>
            <a:ext cx="67854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Shadows Into Light"/>
                <a:ea typeface="Shadows Into Light"/>
                <a:cs typeface="Shadows Into Light"/>
                <a:sym typeface="Shadows Into Light"/>
              </a:rPr>
              <a:t>You should be able to:</a:t>
            </a:r>
            <a:endParaRPr sz="4000" b="1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419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 l="34568" t="18555" r="32306" b="16314"/>
          <a:stretch/>
        </p:blipFill>
        <p:spPr>
          <a:xfrm>
            <a:off x="90725" y="0"/>
            <a:ext cx="897128" cy="132302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/>
          <p:nvPr/>
        </p:nvSpPr>
        <p:spPr>
          <a:xfrm>
            <a:off x="987850" y="261013"/>
            <a:ext cx="65898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Shadows Into Light"/>
                <a:ea typeface="Shadows Into Light"/>
                <a:cs typeface="Shadows Into Light"/>
                <a:sym typeface="Shadows Into Light"/>
              </a:rPr>
              <a:t>Check your understanding:</a:t>
            </a:r>
            <a:endParaRPr sz="4000" b="1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7850" y="261000"/>
            <a:ext cx="68904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Shadows Into Light"/>
              <a:buNone/>
              <a:defRPr sz="4200"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/>
          </a:blip>
          <a:srcRect l="34568" t="18555" r="32306" b="16314"/>
          <a:stretch/>
        </p:blipFill>
        <p:spPr>
          <a:xfrm>
            <a:off x="90725" y="0"/>
            <a:ext cx="897128" cy="132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1254475"/>
            <a:ext cx="9143999" cy="38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04975" y="0"/>
            <a:ext cx="1316175" cy="12070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20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ENERGY AND STATES OF MATTER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Temperature </a:t>
            </a: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Measure of the </a:t>
            </a:r>
            <a:r>
              <a:rPr lang="en" b="1" u="sng" dirty="0">
                <a:solidFill>
                  <a:srgbClr val="FF0000"/>
                </a:solidFill>
              </a:rPr>
              <a:t>AVERAGE</a:t>
            </a:r>
            <a:r>
              <a:rPr lang="en" b="1" u="sng" dirty="0"/>
              <a:t> </a:t>
            </a:r>
            <a:r>
              <a:rPr lang="en" b="1" u="sng" dirty="0">
                <a:solidFill>
                  <a:srgbClr val="FF0000"/>
                </a:solidFill>
              </a:rPr>
              <a:t>KINETIC</a:t>
            </a:r>
            <a:r>
              <a:rPr lang="en" b="1" u="sng" dirty="0"/>
              <a:t> </a:t>
            </a:r>
            <a:r>
              <a:rPr lang="en" b="1" u="sng" dirty="0">
                <a:solidFill>
                  <a:srgbClr val="FF0000"/>
                </a:solidFill>
              </a:rPr>
              <a:t>ENERGY</a:t>
            </a:r>
            <a:r>
              <a:rPr lang="en" dirty="0"/>
              <a:t> of the particles in matter</a:t>
            </a:r>
            <a:br>
              <a:rPr lang="en" dirty="0"/>
            </a:br>
            <a:endParaRPr dirty="0"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025" y="2718775"/>
            <a:ext cx="5059475" cy="20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0700" y="2571750"/>
            <a:ext cx="30480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 which sample of water do the molecules have the highest </a:t>
            </a:r>
            <a:r>
              <a:rPr lang="en" b="1" u="sng"/>
              <a:t>average kinetic energy</a:t>
            </a:r>
            <a:r>
              <a:rPr lang="en"/>
              <a:t>?</a:t>
            </a:r>
            <a:br>
              <a:rPr lang="en"/>
            </a:br>
            <a:r>
              <a:rPr lang="en"/>
              <a:t>	20. mL at 100. °C</a:t>
            </a:r>
            <a:br>
              <a:rPr lang="en"/>
            </a:br>
            <a:r>
              <a:rPr lang="en"/>
              <a:t>	40. mL at 80. °C</a:t>
            </a:r>
            <a:br>
              <a:rPr lang="en"/>
            </a:br>
            <a:r>
              <a:rPr lang="en"/>
              <a:t>	60. mL at 60. °C</a:t>
            </a:r>
            <a:br>
              <a:rPr lang="en"/>
            </a:br>
            <a:r>
              <a:rPr lang="en"/>
              <a:t>	80. mL at 40. °C  </a:t>
            </a:r>
            <a:br>
              <a:rPr lang="en"/>
            </a:b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5911275" y="2709325"/>
            <a:ext cx="24528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temperature</a:t>
            </a:r>
            <a:endParaRPr sz="30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102" name="Google Shape;102;p17"/>
          <p:cNvCxnSpPr>
            <a:endCxn id="101" idx="1"/>
          </p:cNvCxnSpPr>
          <p:nvPr/>
        </p:nvCxnSpPr>
        <p:spPr>
          <a:xfrm>
            <a:off x="5059575" y="2503975"/>
            <a:ext cx="851700" cy="513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" name="Google Shape;103;p17"/>
          <p:cNvSpPr/>
          <p:nvPr/>
        </p:nvSpPr>
        <p:spPr>
          <a:xfrm>
            <a:off x="471525" y="2503975"/>
            <a:ext cx="3614700" cy="8010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Particle model of heat transfer</a:t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1878538" y="4320000"/>
            <a:ext cx="12921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Hot coffee: 85 C</a:t>
            </a:r>
            <a:endParaRPr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4625" y="2247200"/>
            <a:ext cx="1450175" cy="19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5845" y="2314575"/>
            <a:ext cx="1477517" cy="19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/>
          <p:nvPr/>
        </p:nvSpPr>
        <p:spPr>
          <a:xfrm>
            <a:off x="1322025" y="3040250"/>
            <a:ext cx="459225" cy="243425"/>
          </a:xfrm>
          <a:custGeom>
            <a:avLst/>
            <a:gdLst/>
            <a:ahLst/>
            <a:cxnLst/>
            <a:rect l="l" t="t" r="r" b="b"/>
            <a:pathLst>
              <a:path w="18369" h="9737" extrusionOk="0">
                <a:moveTo>
                  <a:pt x="18369" y="7593"/>
                </a:moveTo>
                <a:cubicBezTo>
                  <a:pt x="16736" y="7920"/>
                  <a:pt x="10287" y="10288"/>
                  <a:pt x="8572" y="9553"/>
                </a:cubicBezTo>
                <a:cubicBezTo>
                  <a:pt x="6858" y="8818"/>
                  <a:pt x="9511" y="4777"/>
                  <a:pt x="8082" y="3185"/>
                </a:cubicBezTo>
                <a:cubicBezTo>
                  <a:pt x="6653" y="1593"/>
                  <a:pt x="1347" y="531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3" name="Google Shape;113;p18"/>
          <p:cNvSpPr/>
          <p:nvPr/>
        </p:nvSpPr>
        <p:spPr>
          <a:xfrm rot="6044212">
            <a:off x="1933648" y="2201776"/>
            <a:ext cx="459228" cy="243427"/>
          </a:xfrm>
          <a:custGeom>
            <a:avLst/>
            <a:gdLst/>
            <a:ahLst/>
            <a:cxnLst/>
            <a:rect l="l" t="t" r="r" b="b"/>
            <a:pathLst>
              <a:path w="18369" h="9737" extrusionOk="0">
                <a:moveTo>
                  <a:pt x="18369" y="7593"/>
                </a:moveTo>
                <a:cubicBezTo>
                  <a:pt x="16736" y="7920"/>
                  <a:pt x="10287" y="10288"/>
                  <a:pt x="8572" y="9553"/>
                </a:cubicBezTo>
                <a:cubicBezTo>
                  <a:pt x="6858" y="8818"/>
                  <a:pt x="9511" y="4777"/>
                  <a:pt x="8082" y="3185"/>
                </a:cubicBezTo>
                <a:cubicBezTo>
                  <a:pt x="6653" y="1593"/>
                  <a:pt x="1347" y="531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4" name="Google Shape;114;p18"/>
          <p:cNvSpPr/>
          <p:nvPr/>
        </p:nvSpPr>
        <p:spPr>
          <a:xfrm rot="6044212">
            <a:off x="2778673" y="2133726"/>
            <a:ext cx="459228" cy="243427"/>
          </a:xfrm>
          <a:custGeom>
            <a:avLst/>
            <a:gdLst/>
            <a:ahLst/>
            <a:cxnLst/>
            <a:rect l="l" t="t" r="r" b="b"/>
            <a:pathLst>
              <a:path w="18369" h="9737" extrusionOk="0">
                <a:moveTo>
                  <a:pt x="18369" y="7593"/>
                </a:moveTo>
                <a:cubicBezTo>
                  <a:pt x="16736" y="7920"/>
                  <a:pt x="10287" y="10288"/>
                  <a:pt x="8572" y="9553"/>
                </a:cubicBezTo>
                <a:cubicBezTo>
                  <a:pt x="6858" y="8818"/>
                  <a:pt x="9511" y="4777"/>
                  <a:pt x="8082" y="3185"/>
                </a:cubicBezTo>
                <a:cubicBezTo>
                  <a:pt x="6653" y="1593"/>
                  <a:pt x="1347" y="531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5" name="Google Shape;115;p18"/>
          <p:cNvSpPr/>
          <p:nvPr/>
        </p:nvSpPr>
        <p:spPr>
          <a:xfrm rot="-10590866">
            <a:off x="3270326" y="2994681"/>
            <a:ext cx="459248" cy="243437"/>
          </a:xfrm>
          <a:custGeom>
            <a:avLst/>
            <a:gdLst/>
            <a:ahLst/>
            <a:cxnLst/>
            <a:rect l="l" t="t" r="r" b="b"/>
            <a:pathLst>
              <a:path w="18369" h="9737" extrusionOk="0">
                <a:moveTo>
                  <a:pt x="18369" y="7593"/>
                </a:moveTo>
                <a:cubicBezTo>
                  <a:pt x="16736" y="7920"/>
                  <a:pt x="10287" y="10288"/>
                  <a:pt x="8572" y="9553"/>
                </a:cubicBezTo>
                <a:cubicBezTo>
                  <a:pt x="6858" y="8818"/>
                  <a:pt x="9511" y="4777"/>
                  <a:pt x="8082" y="3185"/>
                </a:cubicBezTo>
                <a:cubicBezTo>
                  <a:pt x="6653" y="1593"/>
                  <a:pt x="1347" y="531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6" name="Google Shape;116;p18"/>
          <p:cNvSpPr txBox="1"/>
          <p:nvPr/>
        </p:nvSpPr>
        <p:spPr>
          <a:xfrm>
            <a:off x="2771838" y="1713175"/>
            <a:ext cx="12921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Energy (heat)</a:t>
            </a:r>
            <a:endParaRPr b="1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316438" y="2314575"/>
            <a:ext cx="12921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Room: 25 C</a:t>
            </a:r>
            <a:endParaRPr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5698751" y="4270325"/>
            <a:ext cx="13668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Cold coffee: 25 C</a:t>
            </a:r>
            <a:endParaRPr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7369713" y="2503700"/>
            <a:ext cx="12921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Room: 25 C</a:t>
            </a:r>
            <a:endParaRPr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Determine the direction of heat flow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Identify substances with the highest average kinetic energy</a:t>
            </a:r>
            <a:endParaRPr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20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changes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</a:t>
            </a: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Identify if a substance is a solid, liquid or gas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Determine if a phase change is endothermic or exothermic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Differentiate between potential and kinetic energy changes on a phase change diagram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Solids</a:t>
            </a: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Definite shape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Definite volume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Particles are packed tightly in a geometric (crystalline) pattern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Constant vibration</a:t>
            </a:r>
            <a:br>
              <a:rPr lang="en"/>
            </a:br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4875" y="3351625"/>
            <a:ext cx="28575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Liquids</a:t>
            </a:r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definite shape (take shape of container)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Definite volume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Particles further apart than solids but closer than gas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Constant motion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800" y="3292950"/>
            <a:ext cx="28575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</a:t>
            </a: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definite volume (fill container)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definite shape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Constant motion (most amount of movement)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arrangement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Particles are farthest apart</a:t>
            </a:r>
            <a:br>
              <a:rPr lang="en"/>
            </a:br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2225" y="3278500"/>
            <a:ext cx="28575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“Force” holding particles together</a:t>
            </a: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dirty="0"/>
              <a:t>Solids – STRONGEST force of attraction between particles</a:t>
            </a:r>
            <a:br>
              <a:rPr lang="en" sz="2800" dirty="0"/>
            </a:br>
            <a:r>
              <a:rPr lang="en" sz="2800" dirty="0"/>
              <a:t>Liquids – MODERATE force of attraction between particles</a:t>
            </a:r>
            <a:br>
              <a:rPr lang="en" sz="2800" dirty="0"/>
            </a:br>
            <a:r>
              <a:rPr lang="en" sz="2800" dirty="0"/>
              <a:t>Gases – WEAKEST force of attraction between particles</a:t>
            </a:r>
            <a:br>
              <a:rPr lang="en" dirty="0"/>
            </a:br>
            <a:endParaRPr dirty="0"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825" y="3070350"/>
            <a:ext cx="2649900" cy="198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20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Transfer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/>
          <p:nvPr/>
        </p:nvSpPr>
        <p:spPr>
          <a:xfrm>
            <a:off x="445575" y="1578975"/>
            <a:ext cx="4689900" cy="280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00" y="1578973"/>
            <a:ext cx="4513275" cy="2622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Changes</a:t>
            </a:r>
            <a:endParaRPr/>
          </a:p>
        </p:txBody>
      </p:sp>
      <p:sp>
        <p:nvSpPr>
          <p:cNvPr id="183" name="Google Shape;183;p28"/>
          <p:cNvSpPr txBox="1"/>
          <p:nvPr/>
        </p:nvSpPr>
        <p:spPr>
          <a:xfrm>
            <a:off x="1608050" y="2121450"/>
            <a:ext cx="27174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Endothermic (adding heat) →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1568550" y="3248550"/>
            <a:ext cx="3078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155CC"/>
                </a:solidFill>
              </a:rPr>
              <a:t>← Exothermic (removing heat) </a:t>
            </a:r>
            <a:endParaRPr b="1" dirty="0">
              <a:solidFill>
                <a:srgbClr val="1155CC"/>
              </a:solidFill>
            </a:endParaRPr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1975" y="3065842"/>
            <a:ext cx="1941775" cy="138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1423" y="1803752"/>
            <a:ext cx="1398650" cy="968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Endothermic</a:t>
            </a:r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(s) + heat →  (l)  	(melting)</a:t>
            </a:r>
            <a:br>
              <a:rPr lang="en"/>
            </a:br>
            <a:r>
              <a:rPr lang="en"/>
              <a:t>(l)  + heat → (g)   (vaporization, boiling)  </a:t>
            </a:r>
            <a:br>
              <a:rPr lang="en"/>
            </a:br>
            <a:r>
              <a:rPr lang="en"/>
              <a:t>(s) + heat → (g)   (sublimation)  </a:t>
            </a:r>
            <a:br>
              <a:rPr lang="en"/>
            </a:br>
            <a:endParaRPr/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7275" y="3160021"/>
            <a:ext cx="2267175" cy="16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325" y="3855650"/>
            <a:ext cx="1691450" cy="8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1225" y="3901475"/>
            <a:ext cx="1508150" cy="7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1950" y="3901474"/>
            <a:ext cx="1508150" cy="7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Exothermic</a:t>
            </a:r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(l)  →  (s) + heat   	(freezing)</a:t>
            </a:r>
            <a:br>
              <a:rPr lang="en"/>
            </a:br>
            <a:r>
              <a:rPr lang="en"/>
              <a:t>(g) →  (l)  + heat    	(condensing)  </a:t>
            </a:r>
            <a:br>
              <a:rPr lang="en"/>
            </a:br>
            <a:r>
              <a:rPr lang="en"/>
              <a:t>(g) →  (s) + heat   	(deposition)</a:t>
            </a:r>
            <a:br>
              <a:rPr lang="en"/>
            </a:br>
            <a:br>
              <a:rPr lang="en"/>
            </a:br>
            <a:endParaRPr/>
          </a:p>
        </p:txBody>
      </p:sp>
      <p:pic>
        <p:nvPicPr>
          <p:cNvPr id="203" name="Google Shape;2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7275" y="3160021"/>
            <a:ext cx="2267175" cy="16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0625" y="3855650"/>
            <a:ext cx="1691450" cy="8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1225" y="3901475"/>
            <a:ext cx="1508150" cy="7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6525" y="3901474"/>
            <a:ext cx="1508150" cy="7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9" name="Google Shape;21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Identify if a substance is a solid, liquid or gas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Determine if a phase change is endothermic or exothermic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Differentiate between potential and kinetic energy changes on a phase change diagram</a:t>
            </a:r>
            <a:br>
              <a:rPr lang="en">
                <a:solidFill>
                  <a:schemeClr val="lt1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20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Heat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 </a:t>
            </a:r>
            <a:endParaRPr/>
          </a:p>
        </p:txBody>
      </p:sp>
      <p:sp>
        <p:nvSpPr>
          <p:cNvPr id="241" name="Google Shape;241;p3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Calculate heat, specific heat, mass and change in temperature of a reaction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Heat of Reactions:</a:t>
            </a:r>
            <a:endParaRPr/>
          </a:p>
        </p:txBody>
      </p:sp>
      <p:sp>
        <p:nvSpPr>
          <p:cNvPr id="247" name="Google Shape;247;p3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q = symbol for Heat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Measured in joules or kilojoules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If q is (+) the reaction is endothermic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If q is (-) the reaction is exothermic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heat of the reaction q</a:t>
            </a:r>
            <a:endParaRPr/>
          </a:p>
        </p:txBody>
      </p:sp>
      <p:sp>
        <p:nvSpPr>
          <p:cNvPr id="253" name="Google Shape;253;p38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Recall that q is based upon: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The mass of the substance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The temperature change it undergoes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Specific heat of the substance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 heat</a:t>
            </a:r>
            <a:endParaRPr/>
          </a:p>
        </p:txBody>
      </p:sp>
      <p:sp>
        <p:nvSpPr>
          <p:cNvPr id="259" name="Google Shape;259;p3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Amount of heat energy needed to raise the temperature of 1 gram of a substance 1 degree Celsius</a:t>
            </a:r>
            <a:endParaRPr/>
          </a:p>
        </p:txBody>
      </p:sp>
      <p:pic>
        <p:nvPicPr>
          <p:cNvPr id="260" name="Google Shape;26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625" y="2571750"/>
            <a:ext cx="3954650" cy="22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 </a:t>
            </a: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Determine the direction of heat flow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Identify substances with the highest average kinetic energy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 Heat of Water</a:t>
            </a:r>
            <a:endParaRPr/>
          </a:p>
        </p:txBody>
      </p:sp>
      <p:pic>
        <p:nvPicPr>
          <p:cNvPr id="266" name="Google Shape;26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650" y="1576625"/>
            <a:ext cx="3886550" cy="159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0"/>
          <p:cNvSpPr txBox="1"/>
          <p:nvPr/>
        </p:nvSpPr>
        <p:spPr>
          <a:xfrm>
            <a:off x="433950" y="3358000"/>
            <a:ext cx="7800900" cy="10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When heat is added to water, it takes a lot of energy to move the particles due to the strong attractive forces between the particles. 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Heat</a:t>
            </a:r>
            <a:endParaRPr/>
          </a:p>
        </p:txBody>
      </p:sp>
      <p:pic>
        <p:nvPicPr>
          <p:cNvPr id="273" name="Google Shape;27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450" y="1660975"/>
            <a:ext cx="5118049" cy="27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I do </a:t>
            </a:r>
            <a:endParaRPr/>
          </a:p>
        </p:txBody>
      </p:sp>
      <p:sp>
        <p:nvSpPr>
          <p:cNvPr id="279" name="Google Shape;279;p4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much heat is needed to raise the temperature of 500. g of water by 15°C?</a:t>
            </a:r>
            <a:br>
              <a:rPr lang="en"/>
            </a:br>
            <a:r>
              <a:rPr lang="en">
                <a:solidFill>
                  <a:srgbClr val="FF0000"/>
                </a:solidFill>
              </a:rPr>
              <a:t>Step 1: List the known variables</a:t>
            </a:r>
            <a:br>
              <a:rPr lang="en">
                <a:solidFill>
                  <a:srgbClr val="FF0000"/>
                </a:solidFill>
              </a:rPr>
            </a:br>
            <a:endParaRPr/>
          </a:p>
        </p:txBody>
      </p:sp>
      <p:pic>
        <p:nvPicPr>
          <p:cNvPr id="280" name="Google Shape;28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2225" y="2399425"/>
            <a:ext cx="2973775" cy="122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2"/>
          <p:cNvSpPr txBox="1"/>
          <p:nvPr/>
        </p:nvSpPr>
        <p:spPr>
          <a:xfrm>
            <a:off x="425625" y="3166900"/>
            <a:ext cx="55257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 = 500. g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282" name="Google Shape;282;p42"/>
          <p:cNvSpPr txBox="1"/>
          <p:nvPr/>
        </p:nvSpPr>
        <p:spPr>
          <a:xfrm>
            <a:off x="425625" y="3686300"/>
            <a:ext cx="52590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 = 4.18 J/g°C   (from Table B)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283" name="Google Shape;283;p42"/>
          <p:cNvSpPr txBox="1"/>
          <p:nvPr/>
        </p:nvSpPr>
        <p:spPr>
          <a:xfrm>
            <a:off x="382325" y="4181750"/>
            <a:ext cx="45735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ΔT = 15°C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Example: I do </a:t>
            </a:r>
            <a:endParaRPr dirty="0"/>
          </a:p>
        </p:txBody>
      </p:sp>
      <p:sp>
        <p:nvSpPr>
          <p:cNvPr id="289" name="Google Shape;289;p4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much heat is needed to raise the temperature of 500. g of water by 15°C?</a:t>
            </a:r>
            <a:br>
              <a:rPr lang="en"/>
            </a:br>
            <a:r>
              <a:rPr lang="en">
                <a:solidFill>
                  <a:srgbClr val="FF0000"/>
                </a:solidFill>
              </a:rPr>
              <a:t>Step 2: Determine the product</a:t>
            </a:r>
            <a:br>
              <a:rPr lang="en">
                <a:solidFill>
                  <a:srgbClr val="FF0000"/>
                </a:solidFill>
              </a:rPr>
            </a:br>
            <a:br>
              <a:rPr lang="en">
                <a:solidFill>
                  <a:srgbClr val="FF0000"/>
                </a:solidFill>
              </a:rPr>
            </a:b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                    </a:t>
            </a:r>
            <a:endParaRPr/>
          </a:p>
        </p:txBody>
      </p:sp>
      <p:cxnSp>
        <p:nvCxnSpPr>
          <p:cNvPr id="290" name="Google Shape;290;p43"/>
          <p:cNvCxnSpPr/>
          <p:nvPr/>
        </p:nvCxnSpPr>
        <p:spPr>
          <a:xfrm>
            <a:off x="1746150" y="3760925"/>
            <a:ext cx="289200" cy="413400"/>
          </a:xfrm>
          <a:prstGeom prst="straightConnector1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43"/>
          <p:cNvCxnSpPr/>
          <p:nvPr/>
        </p:nvCxnSpPr>
        <p:spPr>
          <a:xfrm>
            <a:off x="3014425" y="3760925"/>
            <a:ext cx="289200" cy="413400"/>
          </a:xfrm>
          <a:prstGeom prst="straightConnector1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43"/>
          <p:cNvCxnSpPr/>
          <p:nvPr/>
        </p:nvCxnSpPr>
        <p:spPr>
          <a:xfrm>
            <a:off x="3259825" y="3760925"/>
            <a:ext cx="289200" cy="413400"/>
          </a:xfrm>
          <a:prstGeom prst="straightConnector1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43"/>
          <p:cNvCxnSpPr/>
          <p:nvPr/>
        </p:nvCxnSpPr>
        <p:spPr>
          <a:xfrm>
            <a:off x="3939175" y="3701500"/>
            <a:ext cx="289200" cy="413400"/>
          </a:xfrm>
          <a:prstGeom prst="straightConnector1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4" name="Google Shape;294;p43"/>
          <p:cNvSpPr txBox="1"/>
          <p:nvPr/>
        </p:nvSpPr>
        <p:spPr>
          <a:xfrm>
            <a:off x="311700" y="3051450"/>
            <a:ext cx="4371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mCΔT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295" name="Google Shape;295;p43"/>
          <p:cNvSpPr txBox="1"/>
          <p:nvPr/>
        </p:nvSpPr>
        <p:spPr>
          <a:xfrm>
            <a:off x="311700" y="3561125"/>
            <a:ext cx="52518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(500. g)(4.18 J/g°C)(15°C)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296" name="Google Shape;296;p43"/>
          <p:cNvSpPr txBox="1"/>
          <p:nvPr/>
        </p:nvSpPr>
        <p:spPr>
          <a:xfrm>
            <a:off x="360700" y="4114900"/>
            <a:ext cx="26907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31,500 J</a:t>
            </a:r>
            <a:endParaRPr/>
          </a:p>
        </p:txBody>
      </p:sp>
      <p:sp>
        <p:nvSpPr>
          <p:cNvPr id="297" name="Google Shape;297;p43"/>
          <p:cNvSpPr txBox="1"/>
          <p:nvPr/>
        </p:nvSpPr>
        <p:spPr>
          <a:xfrm>
            <a:off x="3403350" y="4208650"/>
            <a:ext cx="2337300" cy="53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32,000 J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You do</a:t>
            </a:r>
            <a:endParaRPr/>
          </a:p>
        </p:txBody>
      </p:sp>
      <p:sp>
        <p:nvSpPr>
          <p:cNvPr id="303" name="Google Shape;303;p4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1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How many joules of heat are absorbed when 50.0g of water are heated from 30.2°C to 58.6°C?</a:t>
            </a:r>
            <a:br>
              <a:rPr lang="en" dirty="0"/>
            </a:br>
            <a:endParaRPr dirty="0"/>
          </a:p>
        </p:txBody>
      </p:sp>
      <p:sp>
        <p:nvSpPr>
          <p:cNvPr id="304" name="Google Shape;304;p44"/>
          <p:cNvSpPr txBox="1"/>
          <p:nvPr/>
        </p:nvSpPr>
        <p:spPr>
          <a:xfrm>
            <a:off x="418400" y="2654700"/>
            <a:ext cx="4948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 = 50.0 g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305" name="Google Shape;305;p44"/>
          <p:cNvSpPr txBox="1"/>
          <p:nvPr/>
        </p:nvSpPr>
        <p:spPr>
          <a:xfrm>
            <a:off x="418400" y="3246225"/>
            <a:ext cx="21498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 = 4.18 J/g°C   </a:t>
            </a:r>
            <a:endParaRPr/>
          </a:p>
        </p:txBody>
      </p:sp>
      <p:sp>
        <p:nvSpPr>
          <p:cNvPr id="306" name="Google Shape;306;p44"/>
          <p:cNvSpPr txBox="1"/>
          <p:nvPr/>
        </p:nvSpPr>
        <p:spPr>
          <a:xfrm>
            <a:off x="425625" y="3909925"/>
            <a:ext cx="24240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ΔT = 28.4°C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307" name="Google Shape;307;p44"/>
          <p:cNvSpPr txBox="1"/>
          <p:nvPr/>
        </p:nvSpPr>
        <p:spPr>
          <a:xfrm>
            <a:off x="3240550" y="2654700"/>
            <a:ext cx="208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mCΔT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308" name="Google Shape;308;p44"/>
          <p:cNvSpPr txBox="1"/>
          <p:nvPr/>
        </p:nvSpPr>
        <p:spPr>
          <a:xfrm>
            <a:off x="3283825" y="3188475"/>
            <a:ext cx="52518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(50.o g)(4.18 J/g°C)(28.4°C)</a:t>
            </a:r>
            <a:b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 dirty="0"/>
          </a:p>
        </p:txBody>
      </p:sp>
      <p:sp>
        <p:nvSpPr>
          <p:cNvPr id="309" name="Google Shape;309;p44"/>
          <p:cNvSpPr txBox="1"/>
          <p:nvPr/>
        </p:nvSpPr>
        <p:spPr>
          <a:xfrm>
            <a:off x="3283825" y="3801675"/>
            <a:ext cx="23373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5935.6 J</a:t>
            </a:r>
            <a:endParaRPr/>
          </a:p>
        </p:txBody>
      </p:sp>
      <p:sp>
        <p:nvSpPr>
          <p:cNvPr id="310" name="Google Shape;310;p44"/>
          <p:cNvSpPr txBox="1"/>
          <p:nvPr/>
        </p:nvSpPr>
        <p:spPr>
          <a:xfrm>
            <a:off x="6198325" y="4126350"/>
            <a:ext cx="2337300" cy="613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5940 J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Example: Solving for mass</a:t>
            </a:r>
            <a:endParaRPr dirty="0"/>
          </a:p>
        </p:txBody>
      </p:sp>
      <p:sp>
        <p:nvSpPr>
          <p:cNvPr id="316" name="Google Shape;316;p4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974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" sz="2700" dirty="0"/>
              <a:t>When 520. joules of heat energy are added to water at 20.0 °C, the water incrases to 30.0°C. What is the mass of the water?</a:t>
            </a:r>
            <a:r>
              <a:rPr lang="en" dirty="0"/>
              <a:t> </a:t>
            </a:r>
            <a:br>
              <a:rPr lang="en" dirty="0"/>
            </a:br>
            <a:endParaRPr dirty="0"/>
          </a:p>
        </p:txBody>
      </p:sp>
      <p:sp>
        <p:nvSpPr>
          <p:cNvPr id="317" name="Google Shape;317;p45"/>
          <p:cNvSpPr txBox="1"/>
          <p:nvPr/>
        </p:nvSpPr>
        <p:spPr>
          <a:xfrm>
            <a:off x="418425" y="2571750"/>
            <a:ext cx="20199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520. J</a:t>
            </a:r>
            <a:endParaRPr dirty="0"/>
          </a:p>
        </p:txBody>
      </p:sp>
      <p:sp>
        <p:nvSpPr>
          <p:cNvPr id="318" name="Google Shape;318;p45"/>
          <p:cNvSpPr txBox="1"/>
          <p:nvPr/>
        </p:nvSpPr>
        <p:spPr>
          <a:xfrm>
            <a:off x="411200" y="3578550"/>
            <a:ext cx="21498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 = 4.18 J/g°C   </a:t>
            </a:r>
            <a:endParaRPr/>
          </a:p>
        </p:txBody>
      </p:sp>
      <p:sp>
        <p:nvSpPr>
          <p:cNvPr id="319" name="Google Shape;319;p45"/>
          <p:cNvSpPr txBox="1"/>
          <p:nvPr/>
        </p:nvSpPr>
        <p:spPr>
          <a:xfrm>
            <a:off x="418425" y="4140775"/>
            <a:ext cx="24240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ΔT = 10</a:t>
            </a:r>
            <a:br>
              <a:rPr lang="en" sz="3000" dirty="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 dirty="0"/>
          </a:p>
        </p:txBody>
      </p:sp>
      <p:sp>
        <p:nvSpPr>
          <p:cNvPr id="320" name="Google Shape;320;p45"/>
          <p:cNvSpPr txBox="1"/>
          <p:nvPr/>
        </p:nvSpPr>
        <p:spPr>
          <a:xfrm>
            <a:off x="3276625" y="2571750"/>
            <a:ext cx="208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mCΔT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321" name="Google Shape;321;p45"/>
          <p:cNvSpPr txBox="1"/>
          <p:nvPr/>
        </p:nvSpPr>
        <p:spPr>
          <a:xfrm>
            <a:off x="3276625" y="3023100"/>
            <a:ext cx="52518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520.J = (x)(4.18 J/g°C)(10)</a:t>
            </a:r>
            <a:b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 dirty="0"/>
          </a:p>
        </p:txBody>
      </p:sp>
      <p:sp>
        <p:nvSpPr>
          <p:cNvPr id="322" name="Google Shape;322;p45"/>
          <p:cNvSpPr txBox="1"/>
          <p:nvPr/>
        </p:nvSpPr>
        <p:spPr>
          <a:xfrm>
            <a:off x="411200" y="3080850"/>
            <a:ext cx="2337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 = ? g </a:t>
            </a:r>
            <a:endParaRPr dirty="0"/>
          </a:p>
        </p:txBody>
      </p:sp>
      <p:sp>
        <p:nvSpPr>
          <p:cNvPr id="323" name="Google Shape;323;p45"/>
          <p:cNvSpPr txBox="1"/>
          <p:nvPr/>
        </p:nvSpPr>
        <p:spPr>
          <a:xfrm>
            <a:off x="3312438" y="3635771"/>
            <a:ext cx="38580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</a:t>
            </a: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= 12.4g</a:t>
            </a:r>
            <a:b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44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Example: Solving for specific heat</a:t>
            </a:r>
            <a:endParaRPr dirty="0"/>
          </a:p>
        </p:txBody>
      </p:sp>
      <p:sp>
        <p:nvSpPr>
          <p:cNvPr id="316" name="Google Shape;316;p4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974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" sz="2400" dirty="0"/>
              <a:t>When 77J of heat are added to 10.0 grams of substance x at 20.0°C the final temperature is 25.0°C. What is the specific heat of substance X?</a:t>
            </a:r>
            <a:r>
              <a:rPr lang="en" sz="2800" dirty="0"/>
              <a:t> </a:t>
            </a:r>
            <a:br>
              <a:rPr lang="en" dirty="0"/>
            </a:br>
            <a:endParaRPr dirty="0"/>
          </a:p>
        </p:txBody>
      </p:sp>
      <p:sp>
        <p:nvSpPr>
          <p:cNvPr id="317" name="Google Shape;317;p45"/>
          <p:cNvSpPr txBox="1"/>
          <p:nvPr/>
        </p:nvSpPr>
        <p:spPr>
          <a:xfrm>
            <a:off x="418425" y="2571750"/>
            <a:ext cx="20199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77. J</a:t>
            </a:r>
            <a:endParaRPr dirty="0"/>
          </a:p>
        </p:txBody>
      </p:sp>
      <p:sp>
        <p:nvSpPr>
          <p:cNvPr id="318" name="Google Shape;318;p45"/>
          <p:cNvSpPr txBox="1"/>
          <p:nvPr/>
        </p:nvSpPr>
        <p:spPr>
          <a:xfrm>
            <a:off x="411200" y="3578550"/>
            <a:ext cx="21498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 = 4.18 J/g°C   </a:t>
            </a:r>
            <a:endParaRPr/>
          </a:p>
        </p:txBody>
      </p:sp>
      <p:sp>
        <p:nvSpPr>
          <p:cNvPr id="319" name="Google Shape;319;p45"/>
          <p:cNvSpPr txBox="1"/>
          <p:nvPr/>
        </p:nvSpPr>
        <p:spPr>
          <a:xfrm>
            <a:off x="418425" y="4140775"/>
            <a:ext cx="24240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ΔT = ?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320" name="Google Shape;320;p45"/>
          <p:cNvSpPr txBox="1"/>
          <p:nvPr/>
        </p:nvSpPr>
        <p:spPr>
          <a:xfrm>
            <a:off x="3276625" y="2571750"/>
            <a:ext cx="208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mCΔT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321" name="Google Shape;321;p45"/>
          <p:cNvSpPr txBox="1"/>
          <p:nvPr/>
        </p:nvSpPr>
        <p:spPr>
          <a:xfrm>
            <a:off x="3276625" y="3023100"/>
            <a:ext cx="52518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77J = (10.o g)(x)(5.0)</a:t>
            </a:r>
            <a:b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 dirty="0"/>
          </a:p>
        </p:txBody>
      </p:sp>
      <p:sp>
        <p:nvSpPr>
          <p:cNvPr id="322" name="Google Shape;322;p45"/>
          <p:cNvSpPr txBox="1"/>
          <p:nvPr/>
        </p:nvSpPr>
        <p:spPr>
          <a:xfrm>
            <a:off x="411200" y="3080850"/>
            <a:ext cx="2337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 = 10.0 g </a:t>
            </a:r>
            <a:endParaRPr/>
          </a:p>
        </p:txBody>
      </p:sp>
      <p:sp>
        <p:nvSpPr>
          <p:cNvPr id="323" name="Google Shape;323;p45"/>
          <p:cNvSpPr txBox="1"/>
          <p:nvPr/>
        </p:nvSpPr>
        <p:spPr>
          <a:xfrm>
            <a:off x="3321475" y="3636300"/>
            <a:ext cx="38580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</a:t>
            </a: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= 1.5J/gC </a:t>
            </a:r>
            <a:b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827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Example: Solving for final temperature  </a:t>
            </a:r>
            <a:endParaRPr dirty="0"/>
          </a:p>
        </p:txBody>
      </p:sp>
      <p:sp>
        <p:nvSpPr>
          <p:cNvPr id="316" name="Google Shape;316;p4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974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700" dirty="0"/>
              <a:t>When 418. joules of heat energy are added to 10.0 grams of water at 20.0 °C, what will the final temperature of the water be?</a:t>
            </a:r>
            <a:r>
              <a:rPr lang="en" dirty="0"/>
              <a:t> </a:t>
            </a:r>
            <a:br>
              <a:rPr lang="en" dirty="0"/>
            </a:br>
            <a:endParaRPr dirty="0"/>
          </a:p>
        </p:txBody>
      </p:sp>
      <p:sp>
        <p:nvSpPr>
          <p:cNvPr id="317" name="Google Shape;317;p45"/>
          <p:cNvSpPr txBox="1"/>
          <p:nvPr/>
        </p:nvSpPr>
        <p:spPr>
          <a:xfrm>
            <a:off x="418425" y="2571750"/>
            <a:ext cx="20199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418. J</a:t>
            </a:r>
            <a:endParaRPr/>
          </a:p>
        </p:txBody>
      </p:sp>
      <p:sp>
        <p:nvSpPr>
          <p:cNvPr id="318" name="Google Shape;318;p45"/>
          <p:cNvSpPr txBox="1"/>
          <p:nvPr/>
        </p:nvSpPr>
        <p:spPr>
          <a:xfrm>
            <a:off x="411200" y="3578550"/>
            <a:ext cx="21498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 = 4.18 J/g°C   </a:t>
            </a:r>
            <a:endParaRPr/>
          </a:p>
        </p:txBody>
      </p:sp>
      <p:sp>
        <p:nvSpPr>
          <p:cNvPr id="319" name="Google Shape;319;p45"/>
          <p:cNvSpPr txBox="1"/>
          <p:nvPr/>
        </p:nvSpPr>
        <p:spPr>
          <a:xfrm>
            <a:off x="418425" y="4140775"/>
            <a:ext cx="24240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ΔT = ?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320" name="Google Shape;320;p45"/>
          <p:cNvSpPr txBox="1"/>
          <p:nvPr/>
        </p:nvSpPr>
        <p:spPr>
          <a:xfrm>
            <a:off x="3276625" y="2571750"/>
            <a:ext cx="208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mCΔT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321" name="Google Shape;321;p45"/>
          <p:cNvSpPr txBox="1"/>
          <p:nvPr/>
        </p:nvSpPr>
        <p:spPr>
          <a:xfrm>
            <a:off x="3276625" y="3023100"/>
            <a:ext cx="52518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418.J = (10.o g)(4.18 J/g°C)(ΔT)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322" name="Google Shape;322;p45"/>
          <p:cNvSpPr txBox="1"/>
          <p:nvPr/>
        </p:nvSpPr>
        <p:spPr>
          <a:xfrm>
            <a:off x="411200" y="3080850"/>
            <a:ext cx="2337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 = 10.0 g </a:t>
            </a:r>
            <a:endParaRPr/>
          </a:p>
        </p:txBody>
      </p:sp>
      <p:sp>
        <p:nvSpPr>
          <p:cNvPr id="323" name="Google Shape;323;p45"/>
          <p:cNvSpPr txBox="1"/>
          <p:nvPr/>
        </p:nvSpPr>
        <p:spPr>
          <a:xfrm>
            <a:off x="3341550" y="4155175"/>
            <a:ext cx="38580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Initial temp 20.0°C + 10.0°C = 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324" name="Google Shape;324;p45"/>
          <p:cNvSpPr txBox="1"/>
          <p:nvPr/>
        </p:nvSpPr>
        <p:spPr>
          <a:xfrm>
            <a:off x="3341550" y="3520800"/>
            <a:ext cx="26895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(ΔT) = 10.0°C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325" name="Google Shape;325;p45"/>
          <p:cNvSpPr txBox="1"/>
          <p:nvPr/>
        </p:nvSpPr>
        <p:spPr>
          <a:xfrm>
            <a:off x="7560150" y="4133550"/>
            <a:ext cx="1061700" cy="548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30.0°C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Calculate heat, specific heat, mass and change in temperature of a reaction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8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20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Heat of Phase Changes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Systems and Surroundings</a:t>
            </a: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53814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</a:t>
            </a:r>
            <a:r>
              <a:rPr lang="en" sz="2500" dirty="0"/>
              <a:t>he </a:t>
            </a:r>
            <a:r>
              <a:rPr lang="en" sz="2500" b="1" u="sng" dirty="0">
                <a:solidFill>
                  <a:srgbClr val="FF0000"/>
                </a:solidFill>
              </a:rPr>
              <a:t>system</a:t>
            </a:r>
            <a:r>
              <a:rPr lang="en" sz="2500" dirty="0"/>
              <a:t> includes the particles we want to study </a:t>
            </a:r>
            <a:endParaRPr sz="2500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sz="2500" u="sng" dirty="0"/>
              <a:t>Open</a:t>
            </a:r>
            <a:r>
              <a:rPr lang="en" sz="2500" dirty="0"/>
              <a:t>: exchanges energy and mass</a:t>
            </a:r>
            <a:endParaRPr sz="2500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sz="2500" u="sng" dirty="0"/>
              <a:t>Closed</a:t>
            </a:r>
            <a:r>
              <a:rPr lang="en" sz="2500" dirty="0"/>
              <a:t>: exchanges energy but no mass</a:t>
            </a:r>
            <a:endParaRPr sz="2500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sz="2500" u="sng" dirty="0"/>
              <a:t>Isolated</a:t>
            </a:r>
            <a:r>
              <a:rPr lang="en" sz="2500" dirty="0"/>
              <a:t>: doesn’t exchange energy or mass</a:t>
            </a:r>
            <a:endParaRPr sz="25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800" dirty="0"/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740" y="2394125"/>
            <a:ext cx="3327510" cy="238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</a:t>
            </a:r>
            <a:endParaRPr/>
          </a:p>
        </p:txBody>
      </p:sp>
      <p:sp>
        <p:nvSpPr>
          <p:cNvPr id="347" name="Google Shape;347;p4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 dirty="0"/>
              <a:t>Determine the effect of forces on the heat of fusion and vaporization of a substance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 dirty="0"/>
              <a:t>Calculate the heat required by a substance to go through a phase change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 dirty="0"/>
              <a:t>Determine the changes in energy of a substance </a:t>
            </a:r>
            <a:br>
              <a:rPr lang="en" dirty="0"/>
            </a:b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do we use Q=mcΔT</a:t>
            </a:r>
            <a:endParaRPr/>
          </a:p>
        </p:txBody>
      </p:sp>
      <p:sp>
        <p:nvSpPr>
          <p:cNvPr id="353" name="Google Shape;353;p5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Only where there is a a change in temp </a:t>
            </a:r>
            <a:r>
              <a:rPr lang="en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ΔT(</a:t>
            </a:r>
            <a:r>
              <a:rPr lang="en"/>
              <a:t>on the solid, liquid and gas only lines. </a:t>
            </a:r>
            <a:endParaRPr/>
          </a:p>
        </p:txBody>
      </p:sp>
      <p:pic>
        <p:nvPicPr>
          <p:cNvPr id="354" name="Google Shape;35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2775" y="2253276"/>
            <a:ext cx="3949525" cy="248509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0"/>
          <p:cNvSpPr/>
          <p:nvPr/>
        </p:nvSpPr>
        <p:spPr>
          <a:xfrm>
            <a:off x="5289950" y="4109175"/>
            <a:ext cx="456000" cy="4302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0"/>
          <p:cNvSpPr/>
          <p:nvPr/>
        </p:nvSpPr>
        <p:spPr>
          <a:xfrm>
            <a:off x="6208349" y="2966775"/>
            <a:ext cx="1394700" cy="11424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0"/>
          <p:cNvSpPr/>
          <p:nvPr/>
        </p:nvSpPr>
        <p:spPr>
          <a:xfrm>
            <a:off x="8375950" y="2813700"/>
            <a:ext cx="402000" cy="4596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of fusion</a:t>
            </a:r>
            <a:endParaRPr/>
          </a:p>
        </p:txBody>
      </p:sp>
      <p:sp>
        <p:nvSpPr>
          <p:cNvPr id="363" name="Google Shape;363;p51"/>
          <p:cNvSpPr txBox="1">
            <a:spLocks noGrp="1"/>
          </p:cNvSpPr>
          <p:nvPr>
            <p:ph type="body" idx="1"/>
          </p:nvPr>
        </p:nvSpPr>
        <p:spPr>
          <a:xfrm>
            <a:off x="311700" y="146822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Heat needed to change a substance from solid to liquid or liquid to solid.</a:t>
            </a:r>
            <a:br>
              <a:rPr lang="en"/>
            </a:br>
            <a:endParaRPr/>
          </a:p>
        </p:txBody>
      </p:sp>
      <p:pic>
        <p:nvPicPr>
          <p:cNvPr id="364" name="Google Shape;36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575" y="3267025"/>
            <a:ext cx="3361725" cy="139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200" y="2254325"/>
            <a:ext cx="3418100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1"/>
          <p:cNvSpPr txBox="1"/>
          <p:nvPr/>
        </p:nvSpPr>
        <p:spPr>
          <a:xfrm>
            <a:off x="2313750" y="2420925"/>
            <a:ext cx="2804400" cy="490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700">
                <a:solidFill>
                  <a:srgbClr val="FFFFFF"/>
                </a:solidFill>
              </a:rPr>
              <a:t>q=mH</a:t>
            </a:r>
            <a:r>
              <a:rPr lang="en" sz="4500" baseline="-25000">
                <a:solidFill>
                  <a:srgbClr val="FFFFFF"/>
                </a:solidFill>
              </a:rPr>
              <a:t>f  </a:t>
            </a:r>
            <a:r>
              <a:rPr lang="en" sz="2700">
                <a:solidFill>
                  <a:srgbClr val="FFFFFF"/>
                </a:solidFill>
              </a:rPr>
              <a:t>(table T)</a:t>
            </a:r>
            <a:endParaRPr sz="27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1"/>
          <p:cNvSpPr/>
          <p:nvPr/>
        </p:nvSpPr>
        <p:spPr>
          <a:xfrm>
            <a:off x="6131125" y="3870750"/>
            <a:ext cx="442500" cy="4905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of Vaporization</a:t>
            </a:r>
            <a:endParaRPr/>
          </a:p>
        </p:txBody>
      </p:sp>
      <p:sp>
        <p:nvSpPr>
          <p:cNvPr id="373" name="Google Shape;373;p5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Heat needed to change a substance from liquid to gas or a gas to a liquid</a:t>
            </a:r>
            <a:br>
              <a:rPr lang="en"/>
            </a:br>
            <a:r>
              <a:rPr lang="en"/>
              <a:t>   </a:t>
            </a:r>
            <a:br>
              <a:rPr lang="en"/>
            </a:br>
            <a:endParaRPr/>
          </a:p>
        </p:txBody>
      </p:sp>
      <p:pic>
        <p:nvPicPr>
          <p:cNvPr id="374" name="Google Shape;37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575" y="3267025"/>
            <a:ext cx="3361725" cy="139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200" y="2254325"/>
            <a:ext cx="3418100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2"/>
          <p:cNvSpPr txBox="1"/>
          <p:nvPr/>
        </p:nvSpPr>
        <p:spPr>
          <a:xfrm>
            <a:off x="2489600" y="2430175"/>
            <a:ext cx="2804400" cy="642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</a:rPr>
              <a:t>q=mH</a:t>
            </a:r>
            <a:r>
              <a:rPr lang="en" sz="4500" baseline="-25000">
                <a:solidFill>
                  <a:srgbClr val="FFFFFF"/>
                </a:solidFill>
              </a:rPr>
              <a:t>v  </a:t>
            </a:r>
            <a:r>
              <a:rPr lang="en" sz="2700">
                <a:solidFill>
                  <a:srgbClr val="FFFFFF"/>
                </a:solidFill>
              </a:rPr>
              <a:t>(table T)</a:t>
            </a:r>
            <a:endParaRPr sz="27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2"/>
          <p:cNvSpPr/>
          <p:nvPr/>
        </p:nvSpPr>
        <p:spPr>
          <a:xfrm>
            <a:off x="7735025" y="3151800"/>
            <a:ext cx="695400" cy="4905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Effects of attractive forces </a:t>
            </a:r>
            <a:endParaRPr baseline="-25000"/>
          </a:p>
        </p:txBody>
      </p:sp>
      <p:sp>
        <p:nvSpPr>
          <p:cNvPr id="383" name="Google Shape;383;p5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If the attractive force between particles is strong, the heats of vaporization and fusion is high (high melting/boiling point) </a:t>
            </a:r>
            <a:br>
              <a:rPr lang="en" dirty="0"/>
            </a:br>
            <a:endParaRPr dirty="0"/>
          </a:p>
        </p:txBody>
      </p:sp>
      <p:pic>
        <p:nvPicPr>
          <p:cNvPr id="384" name="Google Shape;38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682" y="2626150"/>
            <a:ext cx="3857566" cy="21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Effects of attractive forces</a:t>
            </a:r>
            <a:endParaRPr/>
          </a:p>
        </p:txBody>
      </p:sp>
      <p:sp>
        <p:nvSpPr>
          <p:cNvPr id="390" name="Google Shape;390;p5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 takes more energy to go from liquid to solid (vaporizing) than solid to liquid (melting) because you have to “break the force of attraction”  </a:t>
            </a:r>
            <a:endParaRPr/>
          </a:p>
        </p:txBody>
      </p:sp>
      <p:pic>
        <p:nvPicPr>
          <p:cNvPr id="391" name="Google Shape;39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700" y="3302688"/>
            <a:ext cx="3361725" cy="139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525" y="3078621"/>
            <a:ext cx="2267175" cy="1620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4"/>
          <p:cNvSpPr/>
          <p:nvPr/>
        </p:nvSpPr>
        <p:spPr>
          <a:xfrm>
            <a:off x="2956925" y="4111825"/>
            <a:ext cx="606300" cy="2652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of Fusion Example: (I do) </a:t>
            </a:r>
            <a:endParaRPr/>
          </a:p>
        </p:txBody>
      </p:sp>
      <p:sp>
        <p:nvSpPr>
          <p:cNvPr id="405" name="Google Shape;405;p5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many joules does it take to melt a 16.0 gram sample of water at 0°C? </a:t>
            </a:r>
            <a:br>
              <a:rPr lang="en"/>
            </a:br>
            <a:endParaRPr/>
          </a:p>
        </p:txBody>
      </p:sp>
      <p:sp>
        <p:nvSpPr>
          <p:cNvPr id="406" name="Google Shape;406;p56"/>
          <p:cNvSpPr txBox="1"/>
          <p:nvPr/>
        </p:nvSpPr>
        <p:spPr>
          <a:xfrm>
            <a:off x="416528" y="2571750"/>
            <a:ext cx="14895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?</a:t>
            </a:r>
            <a:endParaRPr/>
          </a:p>
        </p:txBody>
      </p:sp>
      <p:sp>
        <p:nvSpPr>
          <p:cNvPr id="407" name="Google Shape;407;p56"/>
          <p:cNvSpPr txBox="1"/>
          <p:nvPr/>
        </p:nvSpPr>
        <p:spPr>
          <a:xfrm>
            <a:off x="411200" y="3578550"/>
            <a:ext cx="22671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3000" baseline="-25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</a:t>
            </a: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= 334 J/g   </a:t>
            </a:r>
            <a:endParaRPr/>
          </a:p>
        </p:txBody>
      </p:sp>
      <p:sp>
        <p:nvSpPr>
          <p:cNvPr id="408" name="Google Shape;408;p56"/>
          <p:cNvSpPr txBox="1"/>
          <p:nvPr/>
        </p:nvSpPr>
        <p:spPr>
          <a:xfrm>
            <a:off x="2573925" y="2484850"/>
            <a:ext cx="1536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mH</a:t>
            </a:r>
            <a:r>
              <a:rPr lang="en" sz="3000" baseline="-25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409" name="Google Shape;409;p56"/>
          <p:cNvSpPr txBox="1"/>
          <p:nvPr/>
        </p:nvSpPr>
        <p:spPr>
          <a:xfrm>
            <a:off x="2524097" y="3023100"/>
            <a:ext cx="38727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(16.0 g)(334 J/g)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410" name="Google Shape;410;p56"/>
          <p:cNvSpPr txBox="1"/>
          <p:nvPr/>
        </p:nvSpPr>
        <p:spPr>
          <a:xfrm>
            <a:off x="411200" y="3080850"/>
            <a:ext cx="17235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 = 16.0 g </a:t>
            </a:r>
            <a:endParaRPr/>
          </a:p>
        </p:txBody>
      </p:sp>
      <p:sp>
        <p:nvSpPr>
          <p:cNvPr id="411" name="Google Shape;411;p56"/>
          <p:cNvSpPr txBox="1"/>
          <p:nvPr/>
        </p:nvSpPr>
        <p:spPr>
          <a:xfrm>
            <a:off x="2571976" y="3520800"/>
            <a:ext cx="21450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5344 J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412" name="Google Shape;412;p56"/>
          <p:cNvSpPr txBox="1"/>
          <p:nvPr/>
        </p:nvSpPr>
        <p:spPr>
          <a:xfrm>
            <a:off x="3285554" y="4134125"/>
            <a:ext cx="1202100" cy="548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5340 J</a:t>
            </a:r>
            <a:endParaRPr/>
          </a:p>
        </p:txBody>
      </p:sp>
      <p:sp>
        <p:nvSpPr>
          <p:cNvPr id="413" name="Google Shape;413;p56"/>
          <p:cNvSpPr/>
          <p:nvPr/>
        </p:nvSpPr>
        <p:spPr>
          <a:xfrm>
            <a:off x="4819550" y="1556475"/>
            <a:ext cx="774300" cy="548100"/>
          </a:xfrm>
          <a:prstGeom prst="ellipse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56"/>
          <p:cNvSpPr/>
          <p:nvPr/>
        </p:nvSpPr>
        <p:spPr>
          <a:xfrm>
            <a:off x="1242700" y="2062150"/>
            <a:ext cx="1318200" cy="548100"/>
          </a:xfrm>
          <a:prstGeom prst="ellipse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5" name="Google Shape;41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800" y="2970750"/>
            <a:ext cx="3185500" cy="17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of Fusion Example: (We do)</a:t>
            </a:r>
            <a:endParaRPr/>
          </a:p>
        </p:txBody>
      </p:sp>
      <p:sp>
        <p:nvSpPr>
          <p:cNvPr id="421" name="Google Shape;421;p5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much heat is needed to melt ice at 0</a:t>
            </a:r>
            <a:r>
              <a:rPr lang="en">
                <a:solidFill>
                  <a:schemeClr val="lt1"/>
                </a:solidFill>
              </a:rPr>
              <a:t>°</a:t>
            </a:r>
            <a:r>
              <a:rPr lang="en"/>
              <a:t>C if the sample weighs 255g?</a:t>
            </a:r>
            <a:br>
              <a:rPr lang="en"/>
            </a:br>
            <a:endParaRPr/>
          </a:p>
        </p:txBody>
      </p:sp>
      <p:sp>
        <p:nvSpPr>
          <p:cNvPr id="422" name="Google Shape;422;p57"/>
          <p:cNvSpPr txBox="1"/>
          <p:nvPr/>
        </p:nvSpPr>
        <p:spPr>
          <a:xfrm>
            <a:off x="418425" y="2571750"/>
            <a:ext cx="20199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?</a:t>
            </a:r>
            <a:endParaRPr/>
          </a:p>
        </p:txBody>
      </p:sp>
      <p:sp>
        <p:nvSpPr>
          <p:cNvPr id="423" name="Google Shape;423;p57"/>
          <p:cNvSpPr txBox="1"/>
          <p:nvPr/>
        </p:nvSpPr>
        <p:spPr>
          <a:xfrm>
            <a:off x="411200" y="3578550"/>
            <a:ext cx="2409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3000" baseline="-25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</a:t>
            </a: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= 334 J/g   </a:t>
            </a:r>
            <a:endParaRPr/>
          </a:p>
        </p:txBody>
      </p:sp>
      <p:sp>
        <p:nvSpPr>
          <p:cNvPr id="424" name="Google Shape;424;p57"/>
          <p:cNvSpPr txBox="1"/>
          <p:nvPr/>
        </p:nvSpPr>
        <p:spPr>
          <a:xfrm>
            <a:off x="2751625" y="2465809"/>
            <a:ext cx="20832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mH</a:t>
            </a:r>
            <a:r>
              <a:rPr lang="en" sz="3000" baseline="-25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425" name="Google Shape;425;p57"/>
          <p:cNvSpPr txBox="1"/>
          <p:nvPr/>
        </p:nvSpPr>
        <p:spPr>
          <a:xfrm>
            <a:off x="2684050" y="3006595"/>
            <a:ext cx="52518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(255 g)(334 J/g)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426" name="Google Shape;426;p57"/>
          <p:cNvSpPr txBox="1"/>
          <p:nvPr/>
        </p:nvSpPr>
        <p:spPr>
          <a:xfrm>
            <a:off x="411200" y="3080850"/>
            <a:ext cx="2337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 = 255 g </a:t>
            </a:r>
            <a:endParaRPr/>
          </a:p>
        </p:txBody>
      </p:sp>
      <p:sp>
        <p:nvSpPr>
          <p:cNvPr id="427" name="Google Shape;427;p57"/>
          <p:cNvSpPr txBox="1"/>
          <p:nvPr/>
        </p:nvSpPr>
        <p:spPr>
          <a:xfrm>
            <a:off x="3808250" y="4133475"/>
            <a:ext cx="1312200" cy="616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85,200 J</a:t>
            </a:r>
            <a:endParaRPr/>
          </a:p>
        </p:txBody>
      </p:sp>
      <p:pic>
        <p:nvPicPr>
          <p:cNvPr id="428" name="Google Shape;42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500" y="3168275"/>
            <a:ext cx="2831800" cy="1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7"/>
          <p:cNvSpPr txBox="1"/>
          <p:nvPr/>
        </p:nvSpPr>
        <p:spPr>
          <a:xfrm>
            <a:off x="2751625" y="3464784"/>
            <a:ext cx="20832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85,170 J</a:t>
            </a:r>
            <a:endParaRPr/>
          </a:p>
        </p:txBody>
      </p:sp>
      <p:sp>
        <p:nvSpPr>
          <p:cNvPr id="430" name="Google Shape;430;p57"/>
          <p:cNvSpPr/>
          <p:nvPr/>
        </p:nvSpPr>
        <p:spPr>
          <a:xfrm>
            <a:off x="4495600" y="1564450"/>
            <a:ext cx="695400" cy="497700"/>
          </a:xfrm>
          <a:prstGeom prst="ellipse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7"/>
          <p:cNvSpPr/>
          <p:nvPr/>
        </p:nvSpPr>
        <p:spPr>
          <a:xfrm>
            <a:off x="5696550" y="1539250"/>
            <a:ext cx="987600" cy="548100"/>
          </a:xfrm>
          <a:prstGeom prst="ellipse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of Fusion Example: (You do)</a:t>
            </a:r>
            <a:endParaRPr/>
          </a:p>
        </p:txBody>
      </p:sp>
      <p:sp>
        <p:nvSpPr>
          <p:cNvPr id="437" name="Google Shape;437;p58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How much heat is needed to melt ice at 0</a:t>
            </a:r>
            <a:r>
              <a:rPr lang="en" dirty="0">
                <a:solidFill>
                  <a:schemeClr val="lt1"/>
                </a:solidFill>
              </a:rPr>
              <a:t>°</a:t>
            </a:r>
            <a:r>
              <a:rPr lang="en" dirty="0"/>
              <a:t>C if the sample weighs 134g?</a:t>
            </a:r>
            <a:br>
              <a:rPr lang="en" dirty="0"/>
            </a:br>
            <a:endParaRPr dirty="0"/>
          </a:p>
        </p:txBody>
      </p:sp>
      <p:sp>
        <p:nvSpPr>
          <p:cNvPr id="438" name="Google Shape;438;p58"/>
          <p:cNvSpPr txBox="1"/>
          <p:nvPr/>
        </p:nvSpPr>
        <p:spPr>
          <a:xfrm>
            <a:off x="418425" y="2571750"/>
            <a:ext cx="20199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?</a:t>
            </a:r>
            <a:endParaRPr/>
          </a:p>
        </p:txBody>
      </p:sp>
      <p:sp>
        <p:nvSpPr>
          <p:cNvPr id="439" name="Google Shape;439;p58"/>
          <p:cNvSpPr txBox="1"/>
          <p:nvPr/>
        </p:nvSpPr>
        <p:spPr>
          <a:xfrm>
            <a:off x="411200" y="3578550"/>
            <a:ext cx="2409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3000" baseline="-25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</a:t>
            </a: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= 334 J/g   </a:t>
            </a:r>
            <a:endParaRPr/>
          </a:p>
        </p:txBody>
      </p:sp>
      <p:sp>
        <p:nvSpPr>
          <p:cNvPr id="440" name="Google Shape;440;p58"/>
          <p:cNvSpPr txBox="1"/>
          <p:nvPr/>
        </p:nvSpPr>
        <p:spPr>
          <a:xfrm>
            <a:off x="2751625" y="2465809"/>
            <a:ext cx="20832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mH</a:t>
            </a:r>
            <a:r>
              <a:rPr lang="en" sz="3000" baseline="-25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441" name="Google Shape;441;p58"/>
          <p:cNvSpPr txBox="1"/>
          <p:nvPr/>
        </p:nvSpPr>
        <p:spPr>
          <a:xfrm>
            <a:off x="2684050" y="3006595"/>
            <a:ext cx="52518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(134 g)(334 J/g)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442" name="Google Shape;442;p58"/>
          <p:cNvSpPr txBox="1"/>
          <p:nvPr/>
        </p:nvSpPr>
        <p:spPr>
          <a:xfrm>
            <a:off x="411200" y="3080850"/>
            <a:ext cx="2337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 = 134 g </a:t>
            </a:r>
            <a:endParaRPr/>
          </a:p>
        </p:txBody>
      </p:sp>
      <p:sp>
        <p:nvSpPr>
          <p:cNvPr id="443" name="Google Shape;443;p58"/>
          <p:cNvSpPr txBox="1"/>
          <p:nvPr/>
        </p:nvSpPr>
        <p:spPr>
          <a:xfrm>
            <a:off x="3808250" y="4133475"/>
            <a:ext cx="1312200" cy="616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44,800 J</a:t>
            </a:r>
            <a:endParaRPr/>
          </a:p>
        </p:txBody>
      </p:sp>
      <p:pic>
        <p:nvPicPr>
          <p:cNvPr id="444" name="Google Shape;44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500" y="3168275"/>
            <a:ext cx="2831800" cy="1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58"/>
          <p:cNvSpPr txBox="1"/>
          <p:nvPr/>
        </p:nvSpPr>
        <p:spPr>
          <a:xfrm>
            <a:off x="2751625" y="3464784"/>
            <a:ext cx="20832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44,756 J</a:t>
            </a:r>
            <a:endParaRPr/>
          </a:p>
        </p:txBody>
      </p:sp>
      <p:sp>
        <p:nvSpPr>
          <p:cNvPr id="446" name="Google Shape;446;p58"/>
          <p:cNvSpPr/>
          <p:nvPr/>
        </p:nvSpPr>
        <p:spPr>
          <a:xfrm>
            <a:off x="4495600" y="1564450"/>
            <a:ext cx="695400" cy="497700"/>
          </a:xfrm>
          <a:prstGeom prst="ellipse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8"/>
          <p:cNvSpPr/>
          <p:nvPr/>
        </p:nvSpPr>
        <p:spPr>
          <a:xfrm>
            <a:off x="5696550" y="1539250"/>
            <a:ext cx="987600" cy="548100"/>
          </a:xfrm>
          <a:prstGeom prst="ellipse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of Vaporization Example: (I do)</a:t>
            </a:r>
            <a:endParaRPr/>
          </a:p>
        </p:txBody>
      </p:sp>
      <p:sp>
        <p:nvSpPr>
          <p:cNvPr id="453" name="Google Shape;453;p5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0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many joules does it take to boil a 250. gram sample of water at 100</a:t>
            </a:r>
            <a:r>
              <a:rPr lang="en">
                <a:solidFill>
                  <a:schemeClr val="lt1"/>
                </a:solidFill>
              </a:rPr>
              <a:t>°</a:t>
            </a:r>
            <a:r>
              <a:rPr lang="en"/>
              <a:t>C? </a:t>
            </a:r>
            <a:br>
              <a:rPr lang="en"/>
            </a:br>
            <a:endParaRPr/>
          </a:p>
        </p:txBody>
      </p:sp>
      <p:sp>
        <p:nvSpPr>
          <p:cNvPr id="454" name="Google Shape;454;p59"/>
          <p:cNvSpPr txBox="1"/>
          <p:nvPr/>
        </p:nvSpPr>
        <p:spPr>
          <a:xfrm>
            <a:off x="418425" y="2571750"/>
            <a:ext cx="20199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?</a:t>
            </a:r>
            <a:endParaRPr/>
          </a:p>
        </p:txBody>
      </p:sp>
      <p:sp>
        <p:nvSpPr>
          <p:cNvPr id="455" name="Google Shape;455;p59"/>
          <p:cNvSpPr txBox="1"/>
          <p:nvPr/>
        </p:nvSpPr>
        <p:spPr>
          <a:xfrm>
            <a:off x="411200" y="3578550"/>
            <a:ext cx="2409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3000" baseline="-25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v</a:t>
            </a: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= 2260 J/g   </a:t>
            </a:r>
            <a:endParaRPr/>
          </a:p>
        </p:txBody>
      </p:sp>
      <p:sp>
        <p:nvSpPr>
          <p:cNvPr id="456" name="Google Shape;456;p59"/>
          <p:cNvSpPr txBox="1"/>
          <p:nvPr/>
        </p:nvSpPr>
        <p:spPr>
          <a:xfrm>
            <a:off x="2751625" y="2465809"/>
            <a:ext cx="20832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mH</a:t>
            </a:r>
            <a:r>
              <a:rPr lang="en" sz="3000" baseline="-25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v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457" name="Google Shape;457;p59"/>
          <p:cNvSpPr txBox="1"/>
          <p:nvPr/>
        </p:nvSpPr>
        <p:spPr>
          <a:xfrm>
            <a:off x="2684050" y="3006595"/>
            <a:ext cx="52518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(250. g)(2260 J/g)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458" name="Google Shape;458;p59"/>
          <p:cNvSpPr txBox="1"/>
          <p:nvPr/>
        </p:nvSpPr>
        <p:spPr>
          <a:xfrm>
            <a:off x="411200" y="3080850"/>
            <a:ext cx="2337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 = 250. g </a:t>
            </a:r>
            <a:endParaRPr/>
          </a:p>
        </p:txBody>
      </p:sp>
      <p:sp>
        <p:nvSpPr>
          <p:cNvPr id="459" name="Google Shape;459;p59"/>
          <p:cNvSpPr txBox="1"/>
          <p:nvPr/>
        </p:nvSpPr>
        <p:spPr>
          <a:xfrm>
            <a:off x="2751625" y="3673925"/>
            <a:ext cx="2300100" cy="616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565,000 J</a:t>
            </a:r>
            <a:endParaRPr/>
          </a:p>
        </p:txBody>
      </p:sp>
      <p:pic>
        <p:nvPicPr>
          <p:cNvPr id="460" name="Google Shape;46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500" y="3168275"/>
            <a:ext cx="2831800" cy="1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9"/>
          <p:cNvSpPr/>
          <p:nvPr/>
        </p:nvSpPr>
        <p:spPr>
          <a:xfrm>
            <a:off x="4732650" y="1556475"/>
            <a:ext cx="671700" cy="548100"/>
          </a:xfrm>
          <a:prstGeom prst="ellipse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9"/>
          <p:cNvSpPr/>
          <p:nvPr/>
        </p:nvSpPr>
        <p:spPr>
          <a:xfrm>
            <a:off x="1242700" y="2062150"/>
            <a:ext cx="1318200" cy="548100"/>
          </a:xfrm>
          <a:prstGeom prst="ellipse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Systems and Surroundings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800" dirty="0"/>
              <a:t>The </a:t>
            </a:r>
            <a:r>
              <a:rPr lang="en" sz="2800" b="1" u="sng" dirty="0">
                <a:solidFill>
                  <a:srgbClr val="FF0000"/>
                </a:solidFill>
              </a:rPr>
              <a:t>surroundings</a:t>
            </a:r>
            <a:r>
              <a:rPr lang="en" sz="2800" dirty="0"/>
              <a:t> are everything else                     (ex. container, top, surroundings) </a:t>
            </a:r>
            <a:endParaRPr sz="2800" dirty="0"/>
          </a:p>
        </p:txBody>
      </p:sp>
      <p:pic>
        <p:nvPicPr>
          <p:cNvPr id="58" name="Google Shape;5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5923" y="1599000"/>
            <a:ext cx="2195125" cy="318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of Vaporization Example: (We do)</a:t>
            </a:r>
            <a:endParaRPr/>
          </a:p>
        </p:txBody>
      </p:sp>
      <p:sp>
        <p:nvSpPr>
          <p:cNvPr id="468" name="Google Shape;468;p6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0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many joules does it take to vaporize a 75.7 gram sample of water at 100</a:t>
            </a:r>
            <a:r>
              <a:rPr lang="en">
                <a:solidFill>
                  <a:schemeClr val="lt1"/>
                </a:solidFill>
              </a:rPr>
              <a:t>°</a:t>
            </a:r>
            <a:r>
              <a:rPr lang="en"/>
              <a:t>C? </a:t>
            </a:r>
            <a:br>
              <a:rPr lang="en"/>
            </a:br>
            <a:endParaRPr/>
          </a:p>
        </p:txBody>
      </p:sp>
      <p:sp>
        <p:nvSpPr>
          <p:cNvPr id="469" name="Google Shape;469;p60"/>
          <p:cNvSpPr txBox="1"/>
          <p:nvPr/>
        </p:nvSpPr>
        <p:spPr>
          <a:xfrm>
            <a:off x="418425" y="2571750"/>
            <a:ext cx="20199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?</a:t>
            </a:r>
            <a:endParaRPr/>
          </a:p>
        </p:txBody>
      </p:sp>
      <p:sp>
        <p:nvSpPr>
          <p:cNvPr id="470" name="Google Shape;470;p60"/>
          <p:cNvSpPr txBox="1"/>
          <p:nvPr/>
        </p:nvSpPr>
        <p:spPr>
          <a:xfrm>
            <a:off x="411200" y="3578550"/>
            <a:ext cx="2409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3000" baseline="-25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v</a:t>
            </a: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= 2260 J/g   </a:t>
            </a:r>
            <a:endParaRPr/>
          </a:p>
        </p:txBody>
      </p:sp>
      <p:sp>
        <p:nvSpPr>
          <p:cNvPr id="471" name="Google Shape;471;p60"/>
          <p:cNvSpPr txBox="1"/>
          <p:nvPr/>
        </p:nvSpPr>
        <p:spPr>
          <a:xfrm>
            <a:off x="2751625" y="2465809"/>
            <a:ext cx="20832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mH</a:t>
            </a:r>
            <a:r>
              <a:rPr lang="en" sz="3000" baseline="-25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v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472" name="Google Shape;472;p60"/>
          <p:cNvSpPr txBox="1"/>
          <p:nvPr/>
        </p:nvSpPr>
        <p:spPr>
          <a:xfrm>
            <a:off x="2684050" y="3006595"/>
            <a:ext cx="52518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(75.7g)(2260 J/g)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473" name="Google Shape;473;p60"/>
          <p:cNvSpPr txBox="1"/>
          <p:nvPr/>
        </p:nvSpPr>
        <p:spPr>
          <a:xfrm>
            <a:off x="411200" y="3080850"/>
            <a:ext cx="2337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 = 75.7 g </a:t>
            </a:r>
            <a:endParaRPr/>
          </a:p>
        </p:txBody>
      </p:sp>
      <p:sp>
        <p:nvSpPr>
          <p:cNvPr id="474" name="Google Shape;474;p60"/>
          <p:cNvSpPr txBox="1"/>
          <p:nvPr/>
        </p:nvSpPr>
        <p:spPr>
          <a:xfrm>
            <a:off x="2751625" y="3673925"/>
            <a:ext cx="2300100" cy="616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171,000 J</a:t>
            </a:r>
            <a:endParaRPr/>
          </a:p>
        </p:txBody>
      </p:sp>
      <p:pic>
        <p:nvPicPr>
          <p:cNvPr id="475" name="Google Shape;47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500" y="3168275"/>
            <a:ext cx="2831800" cy="1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60"/>
          <p:cNvSpPr/>
          <p:nvPr/>
        </p:nvSpPr>
        <p:spPr>
          <a:xfrm>
            <a:off x="4867375" y="1514050"/>
            <a:ext cx="1267500" cy="548100"/>
          </a:xfrm>
          <a:prstGeom prst="ellipse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0"/>
          <p:cNvSpPr/>
          <p:nvPr/>
        </p:nvSpPr>
        <p:spPr>
          <a:xfrm>
            <a:off x="2748500" y="2023675"/>
            <a:ext cx="1318200" cy="548100"/>
          </a:xfrm>
          <a:prstGeom prst="ellipse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of Vaporization Example: (You do)</a:t>
            </a:r>
            <a:endParaRPr/>
          </a:p>
        </p:txBody>
      </p:sp>
      <p:sp>
        <p:nvSpPr>
          <p:cNvPr id="483" name="Google Shape;483;p6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0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How many joules does it take to boil a 50.0 gram sample of water at 100</a:t>
            </a:r>
            <a:r>
              <a:rPr lang="en" dirty="0">
                <a:solidFill>
                  <a:schemeClr val="lt1"/>
                </a:solidFill>
              </a:rPr>
              <a:t>°</a:t>
            </a:r>
            <a:r>
              <a:rPr lang="en" dirty="0"/>
              <a:t>C? </a:t>
            </a:r>
            <a:br>
              <a:rPr lang="en" dirty="0"/>
            </a:br>
            <a:endParaRPr dirty="0"/>
          </a:p>
        </p:txBody>
      </p:sp>
      <p:sp>
        <p:nvSpPr>
          <p:cNvPr id="484" name="Google Shape;484;p61"/>
          <p:cNvSpPr txBox="1"/>
          <p:nvPr/>
        </p:nvSpPr>
        <p:spPr>
          <a:xfrm>
            <a:off x="418425" y="2571750"/>
            <a:ext cx="20199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?</a:t>
            </a:r>
            <a:endParaRPr/>
          </a:p>
        </p:txBody>
      </p:sp>
      <p:sp>
        <p:nvSpPr>
          <p:cNvPr id="485" name="Google Shape;485;p61"/>
          <p:cNvSpPr txBox="1"/>
          <p:nvPr/>
        </p:nvSpPr>
        <p:spPr>
          <a:xfrm>
            <a:off x="411200" y="3578550"/>
            <a:ext cx="2409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3000" baseline="-25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v</a:t>
            </a: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= 2260 J/g   </a:t>
            </a:r>
            <a:endParaRPr/>
          </a:p>
        </p:txBody>
      </p:sp>
      <p:sp>
        <p:nvSpPr>
          <p:cNvPr id="486" name="Google Shape;486;p61"/>
          <p:cNvSpPr txBox="1"/>
          <p:nvPr/>
        </p:nvSpPr>
        <p:spPr>
          <a:xfrm>
            <a:off x="2751625" y="2465809"/>
            <a:ext cx="20832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mH</a:t>
            </a:r>
            <a:r>
              <a:rPr lang="en" sz="3000" baseline="-25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v</a:t>
            </a:r>
            <a:b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487" name="Google Shape;487;p61"/>
          <p:cNvSpPr txBox="1"/>
          <p:nvPr/>
        </p:nvSpPr>
        <p:spPr>
          <a:xfrm>
            <a:off x="2684050" y="3006595"/>
            <a:ext cx="52518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(50.g)(2260 J/g)</a:t>
            </a:r>
            <a:b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 dirty="0"/>
          </a:p>
        </p:txBody>
      </p:sp>
      <p:sp>
        <p:nvSpPr>
          <p:cNvPr id="488" name="Google Shape;488;p61"/>
          <p:cNvSpPr txBox="1"/>
          <p:nvPr/>
        </p:nvSpPr>
        <p:spPr>
          <a:xfrm>
            <a:off x="411200" y="3080850"/>
            <a:ext cx="23373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 = 50.0 g </a:t>
            </a:r>
            <a:endParaRPr/>
          </a:p>
        </p:txBody>
      </p:sp>
      <p:sp>
        <p:nvSpPr>
          <p:cNvPr id="489" name="Google Shape;489;p61"/>
          <p:cNvSpPr txBox="1"/>
          <p:nvPr/>
        </p:nvSpPr>
        <p:spPr>
          <a:xfrm>
            <a:off x="2751625" y="3673925"/>
            <a:ext cx="2300100" cy="616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q = 113,000 J</a:t>
            </a:r>
            <a:endParaRPr/>
          </a:p>
        </p:txBody>
      </p:sp>
      <p:pic>
        <p:nvPicPr>
          <p:cNvPr id="490" name="Google Shape;49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500" y="3168275"/>
            <a:ext cx="2831800" cy="1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61"/>
          <p:cNvSpPr/>
          <p:nvPr/>
        </p:nvSpPr>
        <p:spPr>
          <a:xfrm>
            <a:off x="4572000" y="1533825"/>
            <a:ext cx="920100" cy="548100"/>
          </a:xfrm>
          <a:prstGeom prst="ellipse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61"/>
          <p:cNvSpPr/>
          <p:nvPr/>
        </p:nvSpPr>
        <p:spPr>
          <a:xfrm>
            <a:off x="1585075" y="2081926"/>
            <a:ext cx="1071900" cy="576000"/>
          </a:xfrm>
          <a:prstGeom prst="ellipse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Heating Curve (</a:t>
            </a:r>
            <a:r>
              <a:rPr lang="en" i="1"/>
              <a:t>heat added over time)</a:t>
            </a:r>
            <a:endParaRPr i="1"/>
          </a:p>
        </p:txBody>
      </p:sp>
      <p:sp>
        <p:nvSpPr>
          <p:cNvPr id="498" name="Google Shape;498;p6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39363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Vertical parts: 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Temp inc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Avg kinetic energy inc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Potential energy constant</a:t>
            </a:r>
            <a:endParaRPr sz="2400"/>
          </a:p>
        </p:txBody>
      </p:sp>
      <p:pic>
        <p:nvPicPr>
          <p:cNvPr id="499" name="Google Shape;49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174" y="3470400"/>
            <a:ext cx="3146175" cy="1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62"/>
          <p:cNvSpPr txBox="1">
            <a:spLocks noGrp="1"/>
          </p:cNvSpPr>
          <p:nvPr>
            <p:ph type="body" idx="1"/>
          </p:nvPr>
        </p:nvSpPr>
        <p:spPr>
          <a:xfrm>
            <a:off x="4720075" y="1495975"/>
            <a:ext cx="41691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Horizontal parts: 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Temp remains same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Avg kinetic energy remains the same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Potential energy increases</a:t>
            </a:r>
            <a:endParaRPr sz="2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Cooling Curve (</a:t>
            </a:r>
            <a:r>
              <a:rPr lang="en" i="1"/>
              <a:t>heat removed over time)</a:t>
            </a:r>
            <a:endParaRPr i="1"/>
          </a:p>
        </p:txBody>
      </p:sp>
      <p:sp>
        <p:nvSpPr>
          <p:cNvPr id="506" name="Google Shape;506;p6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39363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Vertical parts: 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Temp dec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Avg kinetic energy dec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Potential energy constant</a:t>
            </a:r>
            <a:endParaRPr sz="2400"/>
          </a:p>
        </p:txBody>
      </p:sp>
      <p:sp>
        <p:nvSpPr>
          <p:cNvPr id="507" name="Google Shape;507;p63"/>
          <p:cNvSpPr txBox="1">
            <a:spLocks noGrp="1"/>
          </p:cNvSpPr>
          <p:nvPr>
            <p:ph type="body" idx="1"/>
          </p:nvPr>
        </p:nvSpPr>
        <p:spPr>
          <a:xfrm>
            <a:off x="4720075" y="1495975"/>
            <a:ext cx="41691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Horizontal parts: 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Temp remains same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Avg kinetic energy remains the same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Potential energy decreases</a:t>
            </a:r>
            <a:endParaRPr sz="2400"/>
          </a:p>
        </p:txBody>
      </p:sp>
      <p:pic>
        <p:nvPicPr>
          <p:cNvPr id="508" name="Google Shape;50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250" y="3396425"/>
            <a:ext cx="2961350" cy="17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the 3 P’s</a:t>
            </a:r>
            <a:endParaRPr/>
          </a:p>
        </p:txBody>
      </p:sp>
      <p:sp>
        <p:nvSpPr>
          <p:cNvPr id="514" name="Google Shape;514;p6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Plateau</a:t>
            </a:r>
            <a:br>
              <a:rPr lang="en"/>
            </a:br>
            <a:r>
              <a:rPr lang="en"/>
              <a:t>Phase change</a:t>
            </a:r>
            <a:br>
              <a:rPr lang="en"/>
            </a:br>
            <a:r>
              <a:rPr lang="en"/>
              <a:t>Potential energy change</a:t>
            </a:r>
            <a:br>
              <a:rPr lang="en"/>
            </a:br>
            <a:br>
              <a:rPr lang="en"/>
            </a:br>
            <a:r>
              <a:rPr lang="en"/>
              <a:t>**diagonal Parts:  Temperature is changing….therefore kinetic energy is changing</a:t>
            </a:r>
            <a:br>
              <a:rPr lang="en"/>
            </a:br>
            <a:endParaRPr/>
          </a:p>
        </p:txBody>
      </p:sp>
      <p:pic>
        <p:nvPicPr>
          <p:cNvPr id="515" name="Google Shape;51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6474" y="1597875"/>
            <a:ext cx="3146175" cy="167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Determine the effect of IMF’s on the heat of fusion and vaporization of a substance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Calculate the heat required by a substance to go through a phase change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Determine the changes in energy of a substance </a:t>
            </a:r>
            <a:br>
              <a:rPr lang="en"/>
            </a:b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Phenomenon: Ice melt block</a:t>
            </a:r>
            <a:endParaRPr/>
          </a:p>
        </p:txBody>
      </p:sp>
      <p:sp>
        <p:nvSpPr>
          <p:cNvPr id="108" name="Google Shape;108;p20"/>
          <p:cNvSpPr/>
          <p:nvPr/>
        </p:nvSpPr>
        <p:spPr>
          <a:xfrm>
            <a:off x="1738400" y="4019975"/>
            <a:ext cx="2326800" cy="410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/>
          <p:nvPr/>
        </p:nvSpPr>
        <p:spPr>
          <a:xfrm>
            <a:off x="5282300" y="4019975"/>
            <a:ext cx="2326800" cy="410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2105800" y="4503700"/>
            <a:ext cx="14880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A</a:t>
            </a: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5674950" y="4503700"/>
            <a:ext cx="14880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B</a:t>
            </a:r>
            <a:endParaRPr/>
          </a:p>
        </p:txBody>
      </p:sp>
      <p:sp>
        <p:nvSpPr>
          <p:cNvPr id="112" name="Google Shape;112;p20"/>
          <p:cNvSpPr/>
          <p:nvPr/>
        </p:nvSpPr>
        <p:spPr>
          <a:xfrm>
            <a:off x="2742600" y="3649500"/>
            <a:ext cx="4593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"/>
          <p:cNvSpPr/>
          <p:nvPr/>
        </p:nvSpPr>
        <p:spPr>
          <a:xfrm>
            <a:off x="6268900" y="3649500"/>
            <a:ext cx="4593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0" y="1270659"/>
            <a:ext cx="8832300" cy="3298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rgbClr val="FF0000"/>
                </a:solidFill>
              </a:rPr>
              <a:t>Feel the blocks.  Report your observations</a:t>
            </a:r>
            <a:endParaRPr dirty="0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 dirty="0">
                <a:solidFill>
                  <a:srgbClr val="FF0000"/>
                </a:solidFill>
              </a:rPr>
              <a:t>Predict</a:t>
            </a:r>
            <a:r>
              <a:rPr lang="en" dirty="0">
                <a:solidFill>
                  <a:srgbClr val="FF0000"/>
                </a:solidFill>
              </a:rPr>
              <a:t>:  Which block will melt the ice faster and why?</a:t>
            </a:r>
            <a:endParaRPr dirty="0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rgbClr val="FF0000"/>
                </a:solidFill>
              </a:rPr>
              <a:t>         Draw a model of what you think will happen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400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Phenomenon: Ice melt block</a:t>
            </a: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1738400" y="4019975"/>
            <a:ext cx="2326800" cy="410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1"/>
          <p:cNvSpPr/>
          <p:nvPr/>
        </p:nvSpPr>
        <p:spPr>
          <a:xfrm>
            <a:off x="5282300" y="4019975"/>
            <a:ext cx="2326800" cy="410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 txBox="1"/>
          <p:nvPr/>
        </p:nvSpPr>
        <p:spPr>
          <a:xfrm>
            <a:off x="2105800" y="4503700"/>
            <a:ext cx="14880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A</a:t>
            </a:r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5674950" y="4503700"/>
            <a:ext cx="14880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B</a:t>
            </a:r>
            <a:endParaRPr/>
          </a:p>
        </p:txBody>
      </p:sp>
      <p:sp>
        <p:nvSpPr>
          <p:cNvPr id="124" name="Google Shape;124;p21"/>
          <p:cNvSpPr/>
          <p:nvPr/>
        </p:nvSpPr>
        <p:spPr>
          <a:xfrm>
            <a:off x="2742600" y="3649500"/>
            <a:ext cx="4593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6268900" y="3649500"/>
            <a:ext cx="4593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412160" y="12220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FF0000"/>
                </a:solidFill>
              </a:rPr>
              <a:t>Results</a:t>
            </a:r>
            <a:r>
              <a:rPr lang="en" dirty="0">
                <a:solidFill>
                  <a:srgbClr val="FF0000"/>
                </a:solidFill>
              </a:rPr>
              <a:t>: </a:t>
            </a:r>
            <a:endParaRPr dirty="0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rgbClr val="FF0000"/>
                </a:solidFill>
              </a:rPr>
              <a:t>Which block melted the ice cube faster?</a:t>
            </a:r>
            <a:endParaRPr dirty="0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rgbClr val="FF0000"/>
                </a:solidFill>
              </a:rPr>
              <a:t>Refine your model.  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0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energy</a:t>
            </a:r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FF0000"/>
                </a:solidFill>
              </a:rPr>
              <a:t>Kinetic</a:t>
            </a:r>
            <a:r>
              <a:rPr lang="en" b="1" u="sng" dirty="0"/>
              <a:t> (thermal) </a:t>
            </a:r>
            <a:r>
              <a:rPr lang="en" b="1" u="sng" dirty="0">
                <a:solidFill>
                  <a:srgbClr val="FF0000"/>
                </a:solidFill>
              </a:rPr>
              <a:t>energy</a:t>
            </a:r>
            <a:r>
              <a:rPr lang="en" b="1" u="sng" dirty="0"/>
              <a:t>:</a:t>
            </a:r>
            <a:r>
              <a:rPr lang="en" b="1" dirty="0"/>
              <a:t> energy of motion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FF0000"/>
                </a:solidFill>
              </a:rPr>
              <a:t>Potential</a:t>
            </a:r>
            <a:r>
              <a:rPr lang="en" b="1" u="sng" dirty="0"/>
              <a:t> (phase) </a:t>
            </a:r>
            <a:r>
              <a:rPr lang="en" b="1" u="sng" dirty="0">
                <a:solidFill>
                  <a:srgbClr val="FF0000"/>
                </a:solidFill>
              </a:rPr>
              <a:t>energy</a:t>
            </a:r>
            <a:r>
              <a:rPr lang="en" b="1" u="sng" dirty="0"/>
              <a:t>:</a:t>
            </a:r>
            <a:r>
              <a:rPr lang="en" b="1" dirty="0"/>
              <a:t> stored energy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heat?</a:t>
            </a:r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movement of </a:t>
            </a:r>
            <a:r>
              <a:rPr lang="en" b="1" u="sng"/>
              <a:t>energy</a:t>
            </a:r>
            <a:r>
              <a:rPr lang="en"/>
              <a:t> from one object to another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Moves from </a:t>
            </a:r>
            <a:r>
              <a:rPr lang="en" b="1" u="sng">
                <a:solidFill>
                  <a:srgbClr val="FF0000"/>
                </a:solidFill>
              </a:rPr>
              <a:t>HOTTER</a:t>
            </a:r>
            <a:r>
              <a:rPr lang="en" b="1"/>
              <a:t> </a:t>
            </a:r>
            <a:r>
              <a:rPr lang="en"/>
              <a:t>(higher KE) object to </a:t>
            </a:r>
            <a:r>
              <a:rPr lang="en" b="1" u="sng">
                <a:solidFill>
                  <a:srgbClr val="0000FF"/>
                </a:solidFill>
              </a:rPr>
              <a:t>COOLER</a:t>
            </a:r>
            <a:r>
              <a:rPr lang="en"/>
              <a:t> (lower KE) object</a:t>
            </a:r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9375" y="3284075"/>
            <a:ext cx="2357375" cy="138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0700" y="2875649"/>
            <a:ext cx="2085000" cy="184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563" y="1623700"/>
            <a:ext cx="4562475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 terms of heat flow what happens when an ice pack is placed on your skin?</a:t>
            </a:r>
            <a:br>
              <a:rPr lang="en"/>
            </a:b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1025" y="2325950"/>
            <a:ext cx="2760575" cy="23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6300" y="2658525"/>
            <a:ext cx="245745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lipped videos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1920</Words>
  <Application>Microsoft Macintosh PowerPoint</Application>
  <PresentationFormat>On-screen Show (16:9)</PresentationFormat>
  <Paragraphs>242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Shadows Into Light</vt:lpstr>
      <vt:lpstr>Walter Turncoat</vt:lpstr>
      <vt:lpstr>Arial</vt:lpstr>
      <vt:lpstr>Source Code Pro</vt:lpstr>
      <vt:lpstr>flipped videos</vt:lpstr>
      <vt:lpstr>ENERGY AND STATES OF MATTER</vt:lpstr>
      <vt:lpstr>Energy Transfer </vt:lpstr>
      <vt:lpstr>Lesson objectives: </vt:lpstr>
      <vt:lpstr>Systems and Surroundings</vt:lpstr>
      <vt:lpstr>Systems and Surroundings</vt:lpstr>
      <vt:lpstr>Types of energy</vt:lpstr>
      <vt:lpstr>What is heat?</vt:lpstr>
      <vt:lpstr>Example: </vt:lpstr>
      <vt:lpstr>Example: </vt:lpstr>
      <vt:lpstr>Temperature </vt:lpstr>
      <vt:lpstr>Example: </vt:lpstr>
      <vt:lpstr>Particle model of heat transfer</vt:lpstr>
      <vt:lpstr>PowerPoint Presentation</vt:lpstr>
      <vt:lpstr>phase changes  </vt:lpstr>
      <vt:lpstr>Lesson Objectives:</vt:lpstr>
      <vt:lpstr>Solids</vt:lpstr>
      <vt:lpstr>Liquids</vt:lpstr>
      <vt:lpstr>Gas</vt:lpstr>
      <vt:lpstr>“Force” holding particles together</vt:lpstr>
      <vt:lpstr>Phase Changes</vt:lpstr>
      <vt:lpstr>Endothermic</vt:lpstr>
      <vt:lpstr>Exothermic</vt:lpstr>
      <vt:lpstr>PowerPoint Presentation</vt:lpstr>
      <vt:lpstr>PowerPoint Presentation</vt:lpstr>
      <vt:lpstr>Calculating Heat</vt:lpstr>
      <vt:lpstr>Lesson Objectives: </vt:lpstr>
      <vt:lpstr>Calculating Heat of Reactions:</vt:lpstr>
      <vt:lpstr>The heat of the reaction q</vt:lpstr>
      <vt:lpstr>Specific heat</vt:lpstr>
      <vt:lpstr>Specific Heat of Water</vt:lpstr>
      <vt:lpstr>Calculating Heat</vt:lpstr>
      <vt:lpstr>Example: I do </vt:lpstr>
      <vt:lpstr>Example: I do </vt:lpstr>
      <vt:lpstr>Example: You do</vt:lpstr>
      <vt:lpstr>Example: Solving for mass</vt:lpstr>
      <vt:lpstr>Example: Solving for specific heat</vt:lpstr>
      <vt:lpstr>Example: Solving for final temperature  </vt:lpstr>
      <vt:lpstr>PowerPoint Presentation</vt:lpstr>
      <vt:lpstr>Calculating Heat of Phase Changes</vt:lpstr>
      <vt:lpstr>Lesson objectives:</vt:lpstr>
      <vt:lpstr>When do we use Q=mcΔT</vt:lpstr>
      <vt:lpstr>Heat of fusion</vt:lpstr>
      <vt:lpstr>Heat of Vaporization</vt:lpstr>
      <vt:lpstr>Effects of attractive forces </vt:lpstr>
      <vt:lpstr>Effects of attractive forces</vt:lpstr>
      <vt:lpstr>Heat of Fusion Example: (I do) </vt:lpstr>
      <vt:lpstr>Heat of Fusion Example: (We do)</vt:lpstr>
      <vt:lpstr>Heat of Fusion Example: (You do)</vt:lpstr>
      <vt:lpstr>Heat of Vaporization Example: (I do)</vt:lpstr>
      <vt:lpstr>Heat of Vaporization Example: (We do)</vt:lpstr>
      <vt:lpstr>Heat of Vaporization Example: (You do)</vt:lpstr>
      <vt:lpstr>Heating Curve (heat added over time)</vt:lpstr>
      <vt:lpstr>Cooling Curve (heat removed over time)</vt:lpstr>
      <vt:lpstr>Remember the 3 P’s</vt:lpstr>
      <vt:lpstr>PowerPoint Presentation</vt:lpstr>
      <vt:lpstr>Phenomenon: Ice melt block</vt:lpstr>
      <vt:lpstr>Phenomenon: Ice melt block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 Energy &amp; States of Matter  </dc:title>
  <cp:lastModifiedBy>Kristen J Drury</cp:lastModifiedBy>
  <cp:revision>6</cp:revision>
  <dcterms:modified xsi:type="dcterms:W3CDTF">2021-08-29T22:14:49Z</dcterms:modified>
</cp:coreProperties>
</file>