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</p:sldIdLst>
  <p:sldSz cy="6858000" cx="12192000"/>
  <p:notesSz cx="6858000" cy="9144000"/>
  <p:embeddedFontLst>
    <p:embeddedFont>
      <p:font typeface="Gill Sans"/>
      <p:regular r:id="rId95"/>
      <p:bold r:id="rId9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7" roundtripDataSignature="AMtx7mgVBv5AzqHIwjtpDBGZ13pLDQN9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13A9F7D-5289-4F4C-8179-5B537B8CEA05}">
  <a:tblStyle styleId="{713A9F7D-5289-4F4C-8179-5B537B8CEA0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font" Target="fonts/GillSans-regular.fntdata"/><Relationship Id="rId94" Type="http://schemas.openxmlformats.org/officeDocument/2006/relationships/slide" Target="slides/slide89.xml"/><Relationship Id="rId97" Type="http://customschemas.google.com/relationships/presentationmetadata" Target="metadata"/><Relationship Id="rId96" Type="http://schemas.openxmlformats.org/officeDocument/2006/relationships/font" Target="fonts/Gill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Google Shape;28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Google Shape;31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1" name="Google Shape;34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3" name="Google Shape;40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Google Shape;40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" name="Google Shape;41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1" name="Google Shape;41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0" name="Google Shape;530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1" name="Google Shape;531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8" name="Google Shape;538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9" name="Google Shape;539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7" name="Google Shape;567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8" name="Google Shape;568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4" name="Google Shape;574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5" name="Google Shape;575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45cc0bead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g245cc0bead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g245cc0bead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45cc0beada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g245cc0beada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g245cc0beada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ee6fd4e9e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g1ee6fd4e9e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45cc0beada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g245cc0beada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61" name="Google Shape;661;g245cc0beada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245cc0beada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g245cc0beada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45cc0beada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g245cc0beada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79" name="Google Shape;679;g245cc0beada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45cc0beada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g245cc0beada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245cc0beada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g245cc0beada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45cc0beada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g245cc0beada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45cc0beada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g245cc0beada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ee6fd4e9ec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g1ee6fd4e9ec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245cc0beada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g245cc0beada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45cc0beada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Google Shape;740;g245cc0beada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g245cc0beada_0_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45cc0beada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g245cc0beada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g245cc0beada_0_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ee6fd4e9ec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g1ee6fd4e9ec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45cc0beada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g245cc0beada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45cc0beada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g245cc0beada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245cc0beada_0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g245cc0beada_0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245cc0beada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g245cc0beada_0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245cc0beada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92" name="Google Shape;792;g245cc0beada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g245cc0beada_0_1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2a8cde5316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2a8cde5316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g2a8cde5316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a8cde5316a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2a8cde5316a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g2a8cde5316a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a8cde5316a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a8cde5316a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g2a8cde5316a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a8cde5316a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2a8cde5316a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g2a8cde5316a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2a8cde5316a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2a8cde5316a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g2a8cde5316a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a8cde5316a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a8cde5316a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g2a8cde5316a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2a8cde5316a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2a8cde5316a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g2a8cde5316a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1ee6fd4e9ec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g1ee6fd4e9ec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245cc0beada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g245cc0beada_0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drury[1]" id="19" name="Google Shape;19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11691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1"/>
          <p:cNvSpPr txBox="1"/>
          <p:nvPr>
            <p:ph type="title"/>
          </p:nvPr>
        </p:nvSpPr>
        <p:spPr>
          <a:xfrm>
            <a:off x="0" y="152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1"/>
          <p:cNvSpPr txBox="1"/>
          <p:nvPr>
            <p:ph idx="1" type="body"/>
          </p:nvPr>
        </p:nvSpPr>
        <p:spPr>
          <a:xfrm>
            <a:off x="914400" y="19812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71"/>
          <p:cNvSpPr txBox="1"/>
          <p:nvPr>
            <p:ph idx="2" type="body"/>
          </p:nvPr>
        </p:nvSpPr>
        <p:spPr>
          <a:xfrm>
            <a:off x="914400" y="41148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7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7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7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Text" type="twoObjAndTx">
  <p:cSld name="TWO_OBJECTS_AND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2"/>
          <p:cNvSpPr txBox="1"/>
          <p:nvPr>
            <p:ph type="title"/>
          </p:nvPr>
        </p:nvSpPr>
        <p:spPr>
          <a:xfrm>
            <a:off x="0" y="152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2"/>
          <p:cNvSpPr txBox="1"/>
          <p:nvPr>
            <p:ph idx="1" type="body"/>
          </p:nvPr>
        </p:nvSpPr>
        <p:spPr>
          <a:xfrm>
            <a:off x="914400" y="1981200"/>
            <a:ext cx="508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72"/>
          <p:cNvSpPr txBox="1"/>
          <p:nvPr>
            <p:ph idx="2" type="body"/>
          </p:nvPr>
        </p:nvSpPr>
        <p:spPr>
          <a:xfrm>
            <a:off x="914400" y="4114800"/>
            <a:ext cx="508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72"/>
          <p:cNvSpPr txBox="1"/>
          <p:nvPr>
            <p:ph idx="3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7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7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7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7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7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80" name="Google Shape;80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drury[1]" id="23" name="Google Shape;2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27" name="Google Shape;27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32" name="Google Shape;3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6"/>
          <p:cNvSpPr txBox="1"/>
          <p:nvPr>
            <p:ph type="title"/>
          </p:nvPr>
        </p:nvSpPr>
        <p:spPr>
          <a:xfrm>
            <a:off x="0" y="152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6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6"/>
          <p:cNvSpPr txBox="1"/>
          <p:nvPr>
            <p:ph idx="2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7"/>
          <p:cNvSpPr txBox="1"/>
          <p:nvPr>
            <p:ph type="title"/>
          </p:nvPr>
        </p:nvSpPr>
        <p:spPr>
          <a:xfrm>
            <a:off x="0" y="152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7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7"/>
          <p:cNvSpPr txBox="1"/>
          <p:nvPr>
            <p:ph idx="2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drury[1]" id="49" name="Google Shape;4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ver Text" type="objOverTx">
  <p:cSld name="OBJECT_OVER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9"/>
          <p:cNvSpPr txBox="1"/>
          <p:nvPr>
            <p:ph type="title"/>
          </p:nvPr>
        </p:nvSpPr>
        <p:spPr>
          <a:xfrm>
            <a:off x="0" y="152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9"/>
          <p:cNvSpPr txBox="1"/>
          <p:nvPr>
            <p:ph idx="1" type="body"/>
          </p:nvPr>
        </p:nvSpPr>
        <p:spPr>
          <a:xfrm>
            <a:off x="914400" y="19812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69"/>
          <p:cNvSpPr txBox="1"/>
          <p:nvPr>
            <p:ph idx="2" type="body"/>
          </p:nvPr>
        </p:nvSpPr>
        <p:spPr>
          <a:xfrm>
            <a:off x="914400" y="41148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6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6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6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ury[1]" id="58" name="Google Shape;5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jpg"/><Relationship Id="rId2" Type="http://schemas.openxmlformats.org/officeDocument/2006/relationships/image" Target="../media/image3.gif"/><Relationship Id="rId3" Type="http://schemas.openxmlformats.org/officeDocument/2006/relationships/hyperlink" Target="http://www.chemisme.com/" TargetMode="External"/><Relationship Id="rId4" Type="http://schemas.openxmlformats.org/officeDocument/2006/relationships/hyperlink" Target="http://www.chemisme.com/ap-chemistry.html" TargetMode="External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drury[1]" id="12" name="Google Shape;12;p6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6516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66187" y="5379443"/>
            <a:ext cx="2686493" cy="1953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61">
            <a:hlinkClick r:id="rId3"/>
          </p:cNvPr>
          <p:cNvSpPr txBox="1"/>
          <p:nvPr/>
        </p:nvSpPr>
        <p:spPr>
          <a:xfrm>
            <a:off x="4508938" y="6462830"/>
            <a:ext cx="22071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www.chemisme.com 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61">
            <a:hlinkClick r:id="rId4"/>
          </p:cNvPr>
          <p:cNvSpPr txBox="1"/>
          <p:nvPr/>
        </p:nvSpPr>
        <p:spPr>
          <a:xfrm>
            <a:off x="8496792" y="6462830"/>
            <a:ext cx="22071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 Chemistry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5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7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6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9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6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1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1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1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2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6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0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8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7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39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43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/>
              <a:t>Equilibrium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type="title"/>
          </p:nvPr>
        </p:nvSpPr>
        <p:spPr>
          <a:xfrm>
            <a:off x="1524001" y="1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The Equilibrium Constant</a:t>
            </a:r>
            <a:endParaRPr/>
          </a:p>
        </p:txBody>
      </p:sp>
      <p:sp>
        <p:nvSpPr>
          <p:cNvPr id="154" name="Google Shape;154;p10"/>
          <p:cNvSpPr txBox="1"/>
          <p:nvPr>
            <p:ph idx="1" type="body"/>
          </p:nvPr>
        </p:nvSpPr>
        <p:spPr>
          <a:xfrm>
            <a:off x="2209800" y="1371600"/>
            <a:ext cx="7772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Therefore, at equilibrium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Rate</a:t>
            </a:r>
            <a:r>
              <a:rPr baseline="-25000" i="1" lang="en-US"/>
              <a:t>f</a:t>
            </a:r>
            <a:r>
              <a:rPr lang="en-US"/>
              <a:t> = Rate</a:t>
            </a:r>
            <a:r>
              <a:rPr baseline="-25000" i="1" lang="en-US"/>
              <a:t>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i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i="1" lang="en-US"/>
              <a:t>k</a:t>
            </a:r>
            <a:r>
              <a:rPr baseline="-25000" i="1" lang="en-US"/>
              <a:t>f</a:t>
            </a:r>
            <a:r>
              <a:rPr lang="en-US"/>
              <a:t> [N</a:t>
            </a:r>
            <a:r>
              <a:rPr baseline="-25000" lang="en-US"/>
              <a:t>2</a:t>
            </a:r>
            <a:r>
              <a:rPr lang="en-US"/>
              <a:t>O</a:t>
            </a:r>
            <a:r>
              <a:rPr baseline="-25000" lang="en-US"/>
              <a:t>4</a:t>
            </a:r>
            <a:r>
              <a:rPr lang="en-US"/>
              <a:t>] = </a:t>
            </a:r>
            <a:r>
              <a:rPr i="1" lang="en-US"/>
              <a:t>k</a:t>
            </a:r>
            <a:r>
              <a:rPr baseline="-25000" i="1" lang="en-US"/>
              <a:t>r</a:t>
            </a:r>
            <a:r>
              <a:rPr lang="en-US"/>
              <a:t> [NO</a:t>
            </a:r>
            <a:r>
              <a:rPr baseline="-25000" lang="en-US"/>
              <a:t>2</a:t>
            </a:r>
            <a:r>
              <a:rPr lang="en-US"/>
              <a:t>]</a:t>
            </a:r>
            <a:r>
              <a:rPr baseline="30000" lang="en-US"/>
              <a:t>2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/>
          </a:p>
        </p:txBody>
      </p:sp>
      <p:grpSp>
        <p:nvGrpSpPr>
          <p:cNvPr id="155" name="Google Shape;155;p10"/>
          <p:cNvGrpSpPr/>
          <p:nvPr/>
        </p:nvGrpSpPr>
        <p:grpSpPr>
          <a:xfrm>
            <a:off x="3276600" y="4183867"/>
            <a:ext cx="4991238" cy="1323218"/>
            <a:chOff x="1971" y="3104"/>
            <a:chExt cx="1880" cy="569"/>
          </a:xfrm>
        </p:grpSpPr>
        <p:grpSp>
          <p:nvGrpSpPr>
            <p:cNvPr id="156" name="Google Shape;156;p10"/>
            <p:cNvGrpSpPr/>
            <p:nvPr/>
          </p:nvGrpSpPr>
          <p:grpSpPr>
            <a:xfrm>
              <a:off x="1971" y="3104"/>
              <a:ext cx="432" cy="569"/>
              <a:chOff x="1971" y="3104"/>
              <a:chExt cx="432" cy="569"/>
            </a:xfrm>
          </p:grpSpPr>
          <p:sp>
            <p:nvSpPr>
              <p:cNvPr id="157" name="Google Shape;157;p10"/>
              <p:cNvSpPr/>
              <p:nvPr/>
            </p:nvSpPr>
            <p:spPr>
              <a:xfrm>
                <a:off x="2016" y="3104"/>
                <a:ext cx="245" cy="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</a:t>
                </a:r>
                <a:r>
                  <a:rPr baseline="-25000" i="1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</a:t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</a:t>
                </a:r>
                <a:r>
                  <a:rPr baseline="-25000" i="1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</a:t>
                </a: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58" name="Google Shape;158;p10"/>
              <p:cNvCxnSpPr/>
              <p:nvPr/>
            </p:nvCxnSpPr>
            <p:spPr>
              <a:xfrm>
                <a:off x="1971" y="3429"/>
                <a:ext cx="432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59" name="Google Shape;159;p10"/>
            <p:cNvGrpSpPr/>
            <p:nvPr/>
          </p:nvGrpSpPr>
          <p:grpSpPr>
            <a:xfrm>
              <a:off x="2891" y="3104"/>
              <a:ext cx="960" cy="569"/>
              <a:chOff x="2706" y="2997"/>
              <a:chExt cx="960" cy="569"/>
            </a:xfrm>
          </p:grpSpPr>
          <p:sp>
            <p:nvSpPr>
              <p:cNvPr id="160" name="Google Shape;160;p10"/>
              <p:cNvSpPr/>
              <p:nvPr/>
            </p:nvSpPr>
            <p:spPr>
              <a:xfrm>
                <a:off x="2916" y="2997"/>
                <a:ext cx="571" cy="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[NO</a:t>
                </a:r>
                <a:r>
                  <a:rPr baseline="-25000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r>
                  <a:rPr baseline="30000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[N</a:t>
                </a:r>
                <a:r>
                  <a:rPr baseline="-25000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</a:t>
                </a:r>
                <a:r>
                  <a:rPr baseline="-25000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endParaRPr/>
              </a:p>
            </p:txBody>
          </p:sp>
          <p:cxnSp>
            <p:nvCxnSpPr>
              <p:cNvPr id="161" name="Google Shape;161;p10"/>
              <p:cNvCxnSpPr/>
              <p:nvPr/>
            </p:nvCxnSpPr>
            <p:spPr>
              <a:xfrm>
                <a:off x="2706" y="3312"/>
                <a:ext cx="96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162" name="Google Shape;162;p10"/>
            <p:cNvSpPr/>
            <p:nvPr/>
          </p:nvSpPr>
          <p:spPr>
            <a:xfrm>
              <a:off x="2577" y="3237"/>
              <a:ext cx="166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/>
            </a:p>
          </p:txBody>
        </p:sp>
      </p:grpSp>
      <p:sp>
        <p:nvSpPr>
          <p:cNvPr id="163" name="Google Shape;163;p10"/>
          <p:cNvSpPr txBox="1"/>
          <p:nvPr/>
        </p:nvSpPr>
        <p:spPr>
          <a:xfrm>
            <a:off x="7391400" y="1828801"/>
            <a:ext cx="25908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This is called the Mass Action expression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>
            <p:ph type="title"/>
          </p:nvPr>
        </p:nvSpPr>
        <p:spPr>
          <a:xfrm>
            <a:off x="1546746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The Equilibrium Constant</a:t>
            </a:r>
            <a:endParaRPr/>
          </a:p>
        </p:txBody>
      </p:sp>
      <p:sp>
        <p:nvSpPr>
          <p:cNvPr id="170" name="Google Shape;170;p11"/>
          <p:cNvSpPr txBox="1"/>
          <p:nvPr>
            <p:ph idx="1" type="body"/>
          </p:nvPr>
        </p:nvSpPr>
        <p:spPr>
          <a:xfrm>
            <a:off x="2133600" y="9144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To generalize this expression, consider the reaction</a:t>
            </a:r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2209800" y="25908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equilibrium expression for this reaction would be</a:t>
            </a:r>
            <a:endParaRPr/>
          </a:p>
        </p:txBody>
      </p:sp>
      <p:grpSp>
        <p:nvGrpSpPr>
          <p:cNvPr id="172" name="Google Shape;172;p11"/>
          <p:cNvGrpSpPr/>
          <p:nvPr/>
        </p:nvGrpSpPr>
        <p:grpSpPr>
          <a:xfrm>
            <a:off x="4500563" y="3565526"/>
            <a:ext cx="3178175" cy="1323975"/>
            <a:chOff x="2078" y="3168"/>
            <a:chExt cx="2002" cy="834"/>
          </a:xfrm>
        </p:grpSpPr>
        <p:sp>
          <p:nvSpPr>
            <p:cNvPr id="173" name="Google Shape;173;p11"/>
            <p:cNvSpPr/>
            <p:nvPr/>
          </p:nvSpPr>
          <p:spPr>
            <a:xfrm>
              <a:off x="2078" y="3360"/>
              <a:ext cx="673" cy="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</a:t>
              </a:r>
              <a:r>
                <a:rPr baseline="-25000" i="1"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 </a:t>
              </a:r>
              <a:endParaRPr/>
            </a:p>
          </p:txBody>
        </p:sp>
        <p:grpSp>
          <p:nvGrpSpPr>
            <p:cNvPr id="174" name="Google Shape;174;p11"/>
            <p:cNvGrpSpPr/>
            <p:nvPr/>
          </p:nvGrpSpPr>
          <p:grpSpPr>
            <a:xfrm>
              <a:off x="2880" y="3168"/>
              <a:ext cx="1200" cy="834"/>
              <a:chOff x="3312" y="3156"/>
              <a:chExt cx="1200" cy="834"/>
            </a:xfrm>
          </p:grpSpPr>
          <p:sp>
            <p:nvSpPr>
              <p:cNvPr id="175" name="Google Shape;175;p11"/>
              <p:cNvSpPr/>
              <p:nvPr/>
            </p:nvSpPr>
            <p:spPr>
              <a:xfrm>
                <a:off x="3358" y="3156"/>
                <a:ext cx="1097" cy="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[C]</a:t>
                </a:r>
                <a:r>
                  <a:rPr baseline="30000" i="1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[D]</a:t>
                </a:r>
                <a:r>
                  <a:rPr baseline="30000" i="1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endParaRPr i="1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[A]</a:t>
                </a:r>
                <a:r>
                  <a:rPr baseline="30000" i="1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[B]</a:t>
                </a:r>
                <a:r>
                  <a:rPr baseline="30000" i="1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 i="1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76" name="Google Shape;176;p11"/>
              <p:cNvCxnSpPr/>
              <p:nvPr/>
            </p:nvCxnSpPr>
            <p:spPr>
              <a:xfrm>
                <a:off x="3312" y="3591"/>
                <a:ext cx="1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77" name="Google Shape;177;p11"/>
          <p:cNvGrpSpPr/>
          <p:nvPr/>
        </p:nvGrpSpPr>
        <p:grpSpPr>
          <a:xfrm>
            <a:off x="3124201" y="1828800"/>
            <a:ext cx="4803855" cy="584548"/>
            <a:chOff x="1344" y="1978"/>
            <a:chExt cx="2803" cy="280"/>
          </a:xfrm>
        </p:grpSpPr>
        <p:sp>
          <p:nvSpPr>
            <p:cNvPr id="178" name="Google Shape;178;p11"/>
            <p:cNvSpPr/>
            <p:nvPr/>
          </p:nvSpPr>
          <p:spPr>
            <a:xfrm>
              <a:off x="1344" y="1978"/>
              <a:ext cx="851" cy="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A + </a:t>
              </a:r>
              <a:r>
                <a:rPr i="1"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3312" y="1978"/>
              <a:ext cx="835" cy="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C + </a:t>
              </a:r>
              <a:r>
                <a:rPr i="1"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r>
                <a:rPr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  <p:pic>
          <p:nvPicPr>
            <p:cNvPr descr="equilibrium" id="180" name="Google Shape;180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53" y="2101"/>
              <a:ext cx="784" cy="1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11"/>
          <p:cNvSpPr/>
          <p:nvPr/>
        </p:nvSpPr>
        <p:spPr>
          <a:xfrm>
            <a:off x="2286000" y="48768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Pure solids and liquids should be omitted.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>
            <p:ph type="title"/>
          </p:nvPr>
        </p:nvSpPr>
        <p:spPr>
          <a:xfrm>
            <a:off x="1557567" y="1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The Equilibrium Constant</a:t>
            </a:r>
            <a:endParaRPr/>
          </a:p>
        </p:txBody>
      </p:sp>
      <p:sp>
        <p:nvSpPr>
          <p:cNvPr id="188" name="Google Shape;188;p12"/>
          <p:cNvSpPr txBox="1"/>
          <p:nvPr>
            <p:ph idx="1" type="body"/>
          </p:nvPr>
        </p:nvSpPr>
        <p:spPr>
          <a:xfrm>
            <a:off x="2209800" y="1371600"/>
            <a:ext cx="7772400" cy="1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	Because pressure is proportional to concentration for gases in a closed system, the equilibrium expression can also be written</a:t>
            </a:r>
            <a:endParaRPr/>
          </a:p>
        </p:txBody>
      </p:sp>
      <p:grpSp>
        <p:nvGrpSpPr>
          <p:cNvPr id="189" name="Google Shape;189;p12"/>
          <p:cNvGrpSpPr/>
          <p:nvPr/>
        </p:nvGrpSpPr>
        <p:grpSpPr>
          <a:xfrm>
            <a:off x="3756546" y="2847881"/>
            <a:ext cx="4159250" cy="1323218"/>
            <a:chOff x="2155" y="2640"/>
            <a:chExt cx="2428" cy="569"/>
          </a:xfrm>
        </p:grpSpPr>
        <p:sp>
          <p:nvSpPr>
            <p:cNvPr id="190" name="Google Shape;190;p12"/>
            <p:cNvSpPr/>
            <p:nvPr/>
          </p:nvSpPr>
          <p:spPr>
            <a:xfrm>
              <a:off x="2155" y="2832"/>
              <a:ext cx="580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</a:t>
              </a:r>
              <a:r>
                <a:rPr baseline="-25000" i="1"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</a:t>
              </a:r>
              <a:endParaRPr/>
            </a:p>
          </p:txBody>
        </p:sp>
        <p:grpSp>
          <p:nvGrpSpPr>
            <p:cNvPr id="191" name="Google Shape;191;p12"/>
            <p:cNvGrpSpPr/>
            <p:nvPr/>
          </p:nvGrpSpPr>
          <p:grpSpPr>
            <a:xfrm>
              <a:off x="2880" y="2640"/>
              <a:ext cx="1703" cy="569"/>
              <a:chOff x="3241" y="2671"/>
              <a:chExt cx="1703" cy="569"/>
            </a:xfrm>
          </p:grpSpPr>
          <p:sp>
            <p:nvSpPr>
              <p:cNvPr id="192" name="Google Shape;192;p12"/>
              <p:cNvSpPr/>
              <p:nvPr/>
            </p:nvSpPr>
            <p:spPr>
              <a:xfrm>
                <a:off x="3241" y="2671"/>
                <a:ext cx="1703" cy="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</a:t>
                </a:r>
                <a:r>
                  <a:rPr i="1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</a:t>
                </a:r>
                <a:r>
                  <a:rPr baseline="-25000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r>
                  <a:rPr baseline="30000" i="1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(</a:t>
                </a:r>
                <a:r>
                  <a:rPr i="1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</a:t>
                </a:r>
                <a:r>
                  <a:rPr baseline="-25000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r>
                  <a:rPr baseline="30000" i="1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</a:t>
                </a:r>
                <a:r>
                  <a:rPr i="1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</a:t>
                </a:r>
                <a:r>
                  <a:rPr baseline="-25000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r>
                  <a:rPr baseline="30000" i="1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(</a:t>
                </a:r>
                <a:r>
                  <a:rPr i="1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</a:t>
                </a:r>
                <a:r>
                  <a:rPr baseline="-25000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r>
                  <a:rPr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r>
                  <a:rPr baseline="30000" i="1" lang="en-US"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93" name="Google Shape;193;p12"/>
              <p:cNvCxnSpPr/>
              <p:nvPr/>
            </p:nvCxnSpPr>
            <p:spPr>
              <a:xfrm>
                <a:off x="3312" y="2966"/>
                <a:ext cx="1584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194" name="Google Shape;194;p12"/>
          <p:cNvSpPr txBox="1"/>
          <p:nvPr/>
        </p:nvSpPr>
        <p:spPr>
          <a:xfrm>
            <a:off x="2819400" y="4800601"/>
            <a:ext cx="6553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gases should be in the Pressure mass action expression.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quilibrium Expression" id="200" name="Google Shape;2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828800"/>
            <a:ext cx="8164286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3"/>
          <p:cNvSpPr txBox="1"/>
          <p:nvPr>
            <p:ph type="title"/>
          </p:nvPr>
        </p:nvSpPr>
        <p:spPr>
          <a:xfrm>
            <a:off x="1524000" y="2615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What Are the Equilibrium Expressions for These Equilibria?</a:t>
            </a:r>
            <a:endParaRPr/>
          </a:p>
        </p:txBody>
      </p:sp>
      <p:sp>
        <p:nvSpPr>
          <p:cNvPr id="202" name="Google Shape;202;p13"/>
          <p:cNvSpPr txBox="1"/>
          <p:nvPr/>
        </p:nvSpPr>
        <p:spPr>
          <a:xfrm>
            <a:off x="4038600" y="2743200"/>
            <a:ext cx="5334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Kp = P(CO</a:t>
            </a:r>
            <a:r>
              <a:rPr baseline="-25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aseline="30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/(P(CO)</a:t>
            </a:r>
            <a:r>
              <a:rPr baseline="30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03" name="Google Shape;203;p13"/>
          <p:cNvSpPr txBox="1"/>
          <p:nvPr/>
        </p:nvSpPr>
        <p:spPr>
          <a:xfrm>
            <a:off x="4038600" y="4006334"/>
            <a:ext cx="5334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Kp = P(CO</a:t>
            </a:r>
            <a:r>
              <a:rPr baseline="-25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aseline="30000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4038600" y="5269468"/>
            <a:ext cx="5334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Kc = [Zn</a:t>
            </a:r>
            <a:r>
              <a:rPr baseline="30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]/[Cu</a:t>
            </a:r>
            <a:r>
              <a:rPr baseline="30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baseline="-25000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/>
          <p:nvPr>
            <p:ph type="title"/>
          </p:nvPr>
        </p:nvSpPr>
        <p:spPr>
          <a:xfrm>
            <a:off x="1488744" y="1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Mass Action Expressions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0" name="Google Shape;21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MAE can be used to calculate the concentrations or pressures of species in an equilibrium expression. Just plug and chug…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/>
          <p:nvPr>
            <p:ph type="title"/>
          </p:nvPr>
        </p:nvSpPr>
        <p:spPr>
          <a:xfrm>
            <a:off x="1551296" y="0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Example 1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6" name="Google Shape;216;p15"/>
          <p:cNvSpPr txBox="1"/>
          <p:nvPr>
            <p:ph idx="1" type="body"/>
          </p:nvPr>
        </p:nvSpPr>
        <p:spPr>
          <a:xfrm>
            <a:off x="1135117" y="990601"/>
            <a:ext cx="10263352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At 230°C, the concentration of NO is 0.0542M, the concentration of oxygen is 0.127M, and the concentration on NO</a:t>
            </a:r>
            <a:r>
              <a:rPr baseline="-25000" lang="en-US"/>
              <a:t>2</a:t>
            </a:r>
            <a:r>
              <a:rPr lang="en-US"/>
              <a:t> is 15.5M. Calculate K.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	2NO</a:t>
            </a:r>
            <a:r>
              <a:rPr baseline="-25000" lang="en-US"/>
              <a:t>(g)</a:t>
            </a:r>
            <a:r>
              <a:rPr lang="en-US"/>
              <a:t> + O</a:t>
            </a:r>
            <a:r>
              <a:rPr baseline="-25000" lang="en-US"/>
              <a:t>2(g)</a:t>
            </a:r>
            <a:r>
              <a:rPr lang="en-US"/>
              <a:t> ↔ 2NO</a:t>
            </a:r>
            <a:r>
              <a:rPr baseline="-25000" lang="en-US"/>
              <a:t>2(g)</a:t>
            </a:r>
            <a:r>
              <a:rPr lang="en-US"/>
              <a:t> </a:t>
            </a:r>
            <a:endParaRPr baseline="-25000"/>
          </a:p>
        </p:txBody>
      </p:sp>
      <p:sp>
        <p:nvSpPr>
          <p:cNvPr id="217" name="Google Shape;217;p15"/>
          <p:cNvSpPr txBox="1"/>
          <p:nvPr/>
        </p:nvSpPr>
        <p:spPr>
          <a:xfrm>
            <a:off x="2960996" y="3669496"/>
            <a:ext cx="5410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644000</a:t>
            </a:r>
            <a:endParaRPr/>
          </a:p>
        </p:txBody>
      </p:sp>
      <p:sp>
        <p:nvSpPr>
          <p:cNvPr id="218" name="Google Shape;218;p15"/>
          <p:cNvSpPr txBox="1"/>
          <p:nvPr/>
        </p:nvSpPr>
        <p:spPr>
          <a:xfrm>
            <a:off x="2999096" y="2397795"/>
            <a:ext cx="5334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Kc= [NO</a:t>
            </a:r>
            <a:r>
              <a:rPr baseline="-25000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r>
              <a:rPr baseline="30000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/[NO]</a:t>
            </a:r>
            <a:r>
              <a:rPr baseline="30000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[O</a:t>
            </a:r>
            <a:r>
              <a:rPr baseline="-25000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baseline="-25000"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 txBox="1"/>
          <p:nvPr/>
        </p:nvSpPr>
        <p:spPr>
          <a:xfrm>
            <a:off x="2999096" y="3002305"/>
            <a:ext cx="612443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Kc= (15.5)</a:t>
            </a:r>
            <a:r>
              <a:rPr baseline="30000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/(0.0542)</a:t>
            </a:r>
            <a:r>
              <a:rPr baseline="30000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(0.127)</a:t>
            </a:r>
            <a:endParaRPr baseline="-25000"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 txBox="1"/>
          <p:nvPr/>
        </p:nvSpPr>
        <p:spPr>
          <a:xfrm>
            <a:off x="4947627" y="4422744"/>
            <a:ext cx="677093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Large K values such as this shows the reaction goes almost to completion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>
            <p:ph type="title"/>
          </p:nvPr>
        </p:nvSpPr>
        <p:spPr>
          <a:xfrm>
            <a:off x="1524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Example 2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6" name="Google Shape;226;p16"/>
          <p:cNvSpPr txBox="1"/>
          <p:nvPr>
            <p:ph idx="1" type="body"/>
          </p:nvPr>
        </p:nvSpPr>
        <p:spPr>
          <a:xfrm>
            <a:off x="1261242" y="1107683"/>
            <a:ext cx="9979572" cy="2590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Kp of the following reaction equals 1.05 at 250°C. Find the pressure of Cl</a:t>
            </a:r>
            <a:r>
              <a:rPr baseline="-25000" lang="en-US"/>
              <a:t>2</a:t>
            </a:r>
            <a:r>
              <a:rPr lang="en-US"/>
              <a:t> if PCl</a:t>
            </a:r>
            <a:r>
              <a:rPr baseline="-25000" lang="en-US"/>
              <a:t>5</a:t>
            </a:r>
            <a:r>
              <a:rPr lang="en-US"/>
              <a:t> equals 0.875 atm and PCl</a:t>
            </a:r>
            <a:r>
              <a:rPr baseline="-25000" lang="en-US"/>
              <a:t>3</a:t>
            </a:r>
            <a:r>
              <a:rPr lang="en-US"/>
              <a:t> equals 0.463 atm at equilibrium.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		PCl</a:t>
            </a:r>
            <a:r>
              <a:rPr baseline="-25000" lang="en-US"/>
              <a:t>5(g)</a:t>
            </a:r>
            <a:r>
              <a:rPr lang="en-US"/>
              <a:t> ↔ PCl</a:t>
            </a:r>
            <a:r>
              <a:rPr baseline="-25000" lang="en-US"/>
              <a:t>3(g)</a:t>
            </a:r>
            <a:r>
              <a:rPr lang="en-US"/>
              <a:t>  + Cl</a:t>
            </a:r>
            <a:r>
              <a:rPr baseline="-25000" lang="en-US"/>
              <a:t>2(g)</a:t>
            </a:r>
            <a:r>
              <a:rPr lang="en-US"/>
              <a:t> </a:t>
            </a:r>
            <a:endParaRPr baseline="-25000"/>
          </a:p>
        </p:txBody>
      </p:sp>
      <p:sp>
        <p:nvSpPr>
          <p:cNvPr id="227" name="Google Shape;227;p16"/>
          <p:cNvSpPr txBox="1"/>
          <p:nvPr/>
        </p:nvSpPr>
        <p:spPr>
          <a:xfrm>
            <a:off x="4465583" y="3770613"/>
            <a:ext cx="2133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1.98atm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6"/>
          <p:cNvSpPr txBox="1"/>
          <p:nvPr/>
        </p:nvSpPr>
        <p:spPr>
          <a:xfrm>
            <a:off x="3968969" y="2672256"/>
            <a:ext cx="5334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Kp= P(Cl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)P(PCl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)/P(PCl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aseline="-25000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6"/>
          <p:cNvSpPr txBox="1"/>
          <p:nvPr/>
        </p:nvSpPr>
        <p:spPr>
          <a:xfrm>
            <a:off x="3727231" y="3206052"/>
            <a:ext cx="5334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1.05 = (x)(0.463)/(0.875)</a:t>
            </a:r>
            <a:endParaRPr baseline="-25000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/>
          <p:nvPr>
            <p:ph type="title"/>
          </p:nvPr>
        </p:nvSpPr>
        <p:spPr>
          <a:xfrm>
            <a:off x="0" y="152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Equilibrium Can Be Reached from Either Direction</a:t>
            </a:r>
            <a:endParaRPr/>
          </a:p>
        </p:txBody>
      </p:sp>
      <p:pic>
        <p:nvPicPr>
          <p:cNvPr descr="15_03" id="236" name="Google Shape;236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9230" l="0" r="0" t="0"/>
          <a:stretch/>
        </p:blipFill>
        <p:spPr>
          <a:xfrm>
            <a:off x="2209800" y="1371601"/>
            <a:ext cx="7696200" cy="226853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7"/>
          <p:cNvSpPr txBox="1"/>
          <p:nvPr>
            <p:ph idx="2" type="body"/>
          </p:nvPr>
        </p:nvSpPr>
        <p:spPr>
          <a:xfrm>
            <a:off x="2209800" y="3733800"/>
            <a:ext cx="7772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	It does not matter whether we start with N</a:t>
            </a:r>
            <a:r>
              <a:rPr baseline="-25000" lang="en-US"/>
              <a:t>2</a:t>
            </a:r>
            <a:r>
              <a:rPr lang="en-US"/>
              <a:t> and H</a:t>
            </a:r>
            <a:r>
              <a:rPr baseline="-25000" lang="en-US"/>
              <a:t>2</a:t>
            </a:r>
            <a:r>
              <a:rPr lang="en-US"/>
              <a:t> or whether we start with NH</a:t>
            </a:r>
            <a:r>
              <a:rPr baseline="-25000" lang="en-US"/>
              <a:t>3</a:t>
            </a:r>
            <a:r>
              <a:rPr lang="en-US"/>
              <a:t>.  We will have the same proportions of all three substances at equilibrium.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/>
          <p:nvPr>
            <p:ph type="title"/>
          </p:nvPr>
        </p:nvSpPr>
        <p:spPr>
          <a:xfrm>
            <a:off x="0" y="152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What Does the Value of </a:t>
            </a:r>
            <a:r>
              <a:rPr i="1" lang="en-US">
                <a:solidFill>
                  <a:schemeClr val="accent1"/>
                </a:solidFill>
              </a:rPr>
              <a:t>K</a:t>
            </a:r>
            <a:r>
              <a:rPr lang="en-US">
                <a:solidFill>
                  <a:schemeClr val="accent1"/>
                </a:solidFill>
              </a:rPr>
              <a:t> Mean?</a:t>
            </a:r>
            <a:endParaRPr/>
          </a:p>
        </p:txBody>
      </p:sp>
      <p:pic>
        <p:nvPicPr>
          <p:cNvPr descr="15_07" id="244" name="Google Shape;244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477" l="0" r="0" t="0"/>
          <a:stretch/>
        </p:blipFill>
        <p:spPr>
          <a:xfrm>
            <a:off x="2214563" y="1447800"/>
            <a:ext cx="3744912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8"/>
          <p:cNvSpPr txBox="1"/>
          <p:nvPr>
            <p:ph idx="2" type="body"/>
          </p:nvPr>
        </p:nvSpPr>
        <p:spPr>
          <a:xfrm>
            <a:off x="6096000" y="1295400"/>
            <a:ext cx="567427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</a:t>
            </a:r>
            <a:r>
              <a:rPr i="1" lang="en-US"/>
              <a:t>K</a:t>
            </a:r>
            <a:r>
              <a:rPr lang="en-US"/>
              <a:t> &gt;&gt; 1, the reaction is </a:t>
            </a:r>
            <a:r>
              <a:rPr i="1" lang="en-US"/>
              <a:t>product-favored</a:t>
            </a:r>
            <a:r>
              <a:rPr lang="en-US"/>
              <a:t>; product predominates at equilibrium (products are on the numerator).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Extremely large K values may show the reaction goes nearly to completion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46" name="Google Shape;246;p18"/>
          <p:cNvSpPr/>
          <p:nvPr/>
        </p:nvSpPr>
        <p:spPr>
          <a:xfrm>
            <a:off x="6096000" y="3886200"/>
            <a:ext cx="5318234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K &lt;&lt; 1, the reaction is </a:t>
            </a: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reactant-favored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reactant predominates at equilibrium.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Extremely small values of K show the reaction may not proceed at all. 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 txBox="1"/>
          <p:nvPr>
            <p:ph type="title"/>
          </p:nvPr>
        </p:nvSpPr>
        <p:spPr>
          <a:xfrm>
            <a:off x="838200" y="383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252" name="Google Shape;252;p19"/>
          <p:cNvSpPr txBox="1"/>
          <p:nvPr>
            <p:ph idx="1" type="body"/>
          </p:nvPr>
        </p:nvSpPr>
        <p:spPr>
          <a:xfrm>
            <a:off x="838200" y="1363960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CO(g) + Cl</a:t>
            </a:r>
            <a:r>
              <a:rPr baseline="-25000" lang="en-US"/>
              <a:t>2</a:t>
            </a:r>
            <a:r>
              <a:rPr lang="en-US"/>
              <a:t>(g) 🡨 🡪 COCl</a:t>
            </a:r>
            <a:r>
              <a:rPr baseline="-25000" lang="en-US"/>
              <a:t>2</a:t>
            </a:r>
            <a:r>
              <a:rPr lang="en-US"/>
              <a:t>  Phosgene gas is a highly toxic nerve gas used in WWII.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manufacturing of the gas is an equilibrium reaction with a K</a:t>
            </a:r>
            <a:r>
              <a:rPr baseline="-25000" lang="en-US"/>
              <a:t>c</a:t>
            </a:r>
            <a:r>
              <a:rPr lang="en-US"/>
              <a:t>=1.2x10</a:t>
            </a:r>
            <a:r>
              <a:rPr baseline="30000" lang="en-US"/>
              <a:t>-3</a:t>
            </a:r>
            <a:r>
              <a:rPr lang="en-US"/>
              <a:t> at 400°C.  If the manufacturer uses 1M CO and 1M Cl</a:t>
            </a:r>
            <a:r>
              <a:rPr baseline="-25000" lang="en-US"/>
              <a:t>2</a:t>
            </a:r>
            <a:r>
              <a:rPr lang="en-US"/>
              <a:t>, will 1M of COCl</a:t>
            </a:r>
            <a:r>
              <a:rPr baseline="-25000" lang="en-US"/>
              <a:t>2</a:t>
            </a:r>
            <a:r>
              <a:rPr lang="en-US"/>
              <a:t> form?</a:t>
            </a:r>
            <a:endParaRPr/>
          </a:p>
        </p:txBody>
      </p:sp>
      <p:pic>
        <p:nvPicPr>
          <p:cNvPr id="253" name="Google Shape;253;p1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9610" y="0"/>
            <a:ext cx="5722390" cy="387781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9"/>
          <p:cNvSpPr txBox="1"/>
          <p:nvPr/>
        </p:nvSpPr>
        <p:spPr>
          <a:xfrm>
            <a:off x="1576552" y="4016280"/>
            <a:ext cx="33107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 = [COCl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]/[CO][Cl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   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1576551" y="4477945"/>
            <a:ext cx="33107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1.2x10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[x]/[1][1]   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9"/>
          <p:cNvSpPr txBox="1"/>
          <p:nvPr/>
        </p:nvSpPr>
        <p:spPr>
          <a:xfrm>
            <a:off x="1576551" y="5013327"/>
            <a:ext cx="58253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 =1.2x10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M      much lower than expected! 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9"/>
          <p:cNvSpPr txBox="1"/>
          <p:nvPr/>
        </p:nvSpPr>
        <p:spPr>
          <a:xfrm>
            <a:off x="6948651" y="3942024"/>
            <a:ext cx="526042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Considering K is small, this reaction hardly occurs at this temperature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9"/>
          <p:cNvSpPr txBox="1"/>
          <p:nvPr/>
        </p:nvSpPr>
        <p:spPr>
          <a:xfrm>
            <a:off x="3665482" y="5525361"/>
            <a:ext cx="65663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could more phosgene be made??????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Mass Action Expressions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Create a mass action expression.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Use the MAE to calculate species at equilibrium. </a:t>
            </a:r>
            <a:endParaRPr/>
          </a:p>
        </p:txBody>
      </p:sp>
      <p:sp>
        <p:nvSpPr>
          <p:cNvPr id="264" name="Google Shape;26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accent1"/>
                </a:solidFill>
              </a:rPr>
              <a:t>You Must be Able To…</a:t>
            </a:r>
            <a:endParaRPr/>
          </a:p>
        </p:txBody>
      </p:sp>
      <p:pic>
        <p:nvPicPr>
          <p:cNvPr descr="Image result for check for understanding" id="265" name="Google Shape;265;p20"/>
          <p:cNvPicPr preferRelativeResize="0"/>
          <p:nvPr/>
        </p:nvPicPr>
        <p:blipFill rotWithShape="1">
          <a:blip r:embed="rId3">
            <a:alphaModFix/>
          </a:blip>
          <a:srcRect b="2286" l="0" r="50606" t="0"/>
          <a:stretch/>
        </p:blipFill>
        <p:spPr>
          <a:xfrm>
            <a:off x="8542828" y="2324209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Manipulating </a:t>
            </a:r>
            <a:br>
              <a:rPr lang="en-US"/>
            </a:br>
            <a:r>
              <a:rPr lang="en-US"/>
              <a:t>Mass Action Expressions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 sz="6000">
                <a:solidFill>
                  <a:schemeClr val="accent1"/>
                </a:solidFill>
              </a:rPr>
              <a:t>OBJECTIVES	</a:t>
            </a:r>
            <a:endParaRPr/>
          </a:p>
        </p:txBody>
      </p:sp>
      <p:sp>
        <p:nvSpPr>
          <p:cNvPr id="276" name="Google Shape;276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Construct a mass action expression.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Use the MAE to solve for concentrations or pressures.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the video you should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Manipulate mass action expressions.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 txBox="1"/>
          <p:nvPr>
            <p:ph type="title"/>
          </p:nvPr>
        </p:nvSpPr>
        <p:spPr>
          <a:xfrm>
            <a:off x="838200" y="383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282" name="Google Shape;282;p23"/>
          <p:cNvSpPr txBox="1"/>
          <p:nvPr>
            <p:ph idx="1" type="body"/>
          </p:nvPr>
        </p:nvSpPr>
        <p:spPr>
          <a:xfrm>
            <a:off x="362607" y="1150883"/>
            <a:ext cx="7362496" cy="43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CO(g) + Cl</a:t>
            </a:r>
            <a:r>
              <a:rPr baseline="-25000" lang="en-US"/>
              <a:t>2</a:t>
            </a:r>
            <a:r>
              <a:rPr lang="en-US"/>
              <a:t>(g) 🡨 🡪 COCl</a:t>
            </a:r>
            <a:r>
              <a:rPr baseline="-25000" lang="en-US"/>
              <a:t>2</a:t>
            </a:r>
            <a:r>
              <a:rPr lang="en-US"/>
              <a:t>  Phosgene gas is a highly toxic nerve gas used in WWII.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manufacturing of the gas is an equilibrium reaction with a K</a:t>
            </a:r>
            <a:r>
              <a:rPr baseline="-25000" lang="en-US"/>
              <a:t>c</a:t>
            </a:r>
            <a:r>
              <a:rPr lang="en-US"/>
              <a:t>=1.2x10</a:t>
            </a:r>
            <a:r>
              <a:rPr baseline="30000" lang="en-US"/>
              <a:t>-3</a:t>
            </a:r>
            <a:r>
              <a:rPr lang="en-US"/>
              <a:t> at 400°C, which we have seen to result in poor manufacturing of the phosgene when 1M solutions were used.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Will the reverse reaction occur with better results?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How will doubling the reaction affect the concentrations?</a:t>
            </a:r>
            <a:endParaRPr/>
          </a:p>
        </p:txBody>
      </p:sp>
      <p:pic>
        <p:nvPicPr>
          <p:cNvPr id="283" name="Google Shape;283;p2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9393" y="409384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 txBox="1"/>
          <p:nvPr>
            <p:ph type="title"/>
          </p:nvPr>
        </p:nvSpPr>
        <p:spPr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Manipulating Equilibrium Constants</a:t>
            </a:r>
            <a:endParaRPr/>
          </a:p>
        </p:txBody>
      </p:sp>
      <p:sp>
        <p:nvSpPr>
          <p:cNvPr id="290" name="Google Shape;290;p24"/>
          <p:cNvSpPr txBox="1"/>
          <p:nvPr>
            <p:ph idx="1" type="body"/>
          </p:nvPr>
        </p:nvSpPr>
        <p:spPr>
          <a:xfrm>
            <a:off x="488731" y="1155672"/>
            <a:ext cx="112250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	If you reverse an equation, you must take the reciprocal of the equilibrium constant.</a:t>
            </a:r>
            <a:endParaRPr/>
          </a:p>
        </p:txBody>
      </p:sp>
      <p:grpSp>
        <p:nvGrpSpPr>
          <p:cNvPr id="291" name="Google Shape;291;p24"/>
          <p:cNvGrpSpPr/>
          <p:nvPr/>
        </p:nvGrpSpPr>
        <p:grpSpPr>
          <a:xfrm>
            <a:off x="8458200" y="3146781"/>
            <a:ext cx="1371600" cy="830264"/>
            <a:chOff x="2016" y="3552"/>
            <a:chExt cx="864" cy="523"/>
          </a:xfrm>
        </p:grpSpPr>
        <p:grpSp>
          <p:nvGrpSpPr>
            <p:cNvPr id="292" name="Google Shape;292;p24"/>
            <p:cNvGrpSpPr/>
            <p:nvPr/>
          </p:nvGrpSpPr>
          <p:grpSpPr>
            <a:xfrm>
              <a:off x="2304" y="3552"/>
              <a:ext cx="576" cy="523"/>
              <a:chOff x="2304" y="3552"/>
              <a:chExt cx="576" cy="523"/>
            </a:xfrm>
          </p:grpSpPr>
          <p:sp>
            <p:nvSpPr>
              <p:cNvPr id="293" name="Google Shape;293;p24"/>
              <p:cNvSpPr/>
              <p:nvPr/>
            </p:nvSpPr>
            <p:spPr>
              <a:xfrm>
                <a:off x="2305" y="3552"/>
                <a:ext cx="557" cy="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0.212</a:t>
                </a:r>
                <a:endParaRPr/>
              </a:p>
            </p:txBody>
          </p:sp>
          <p:cxnSp>
            <p:nvCxnSpPr>
              <p:cNvPr id="294" name="Google Shape;294;p24"/>
              <p:cNvCxnSpPr/>
              <p:nvPr/>
            </p:nvCxnSpPr>
            <p:spPr>
              <a:xfrm>
                <a:off x="2304" y="3792"/>
                <a:ext cx="57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95" name="Google Shape;295;p24"/>
            <p:cNvSpPr/>
            <p:nvPr/>
          </p:nvSpPr>
          <p:spPr>
            <a:xfrm>
              <a:off x="2016" y="3648"/>
              <a:ext cx="213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C82E32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/>
            </a:p>
          </p:txBody>
        </p:sp>
      </p:grpSp>
      <p:grpSp>
        <p:nvGrpSpPr>
          <p:cNvPr id="296" name="Google Shape;296;p24"/>
          <p:cNvGrpSpPr/>
          <p:nvPr/>
        </p:nvGrpSpPr>
        <p:grpSpPr>
          <a:xfrm>
            <a:off x="1769255" y="2396966"/>
            <a:ext cx="8449248" cy="2455811"/>
            <a:chOff x="0" y="2314"/>
            <a:chExt cx="5456" cy="1544"/>
          </a:xfrm>
        </p:grpSpPr>
        <p:grpSp>
          <p:nvGrpSpPr>
            <p:cNvPr id="297" name="Google Shape;297;p24"/>
            <p:cNvGrpSpPr/>
            <p:nvPr/>
          </p:nvGrpSpPr>
          <p:grpSpPr>
            <a:xfrm>
              <a:off x="2725" y="2314"/>
              <a:ext cx="2731" cy="520"/>
              <a:chOff x="2773" y="2160"/>
              <a:chExt cx="2731" cy="520"/>
            </a:xfrm>
          </p:grpSpPr>
          <p:sp>
            <p:nvSpPr>
              <p:cNvPr id="298" name="Google Shape;298;p24"/>
              <p:cNvSpPr/>
              <p:nvPr/>
            </p:nvSpPr>
            <p:spPr>
              <a:xfrm>
                <a:off x="2773" y="2195"/>
                <a:ext cx="2731" cy="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</a:t>
                </a:r>
                <a:r>
                  <a:rPr baseline="-25000" i="1"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= 		  = 0.212 at 100°C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9" name="Google Shape;299;p24"/>
              <p:cNvGrpSpPr/>
              <p:nvPr/>
            </p:nvGrpSpPr>
            <p:grpSpPr>
              <a:xfrm>
                <a:off x="3394" y="2160"/>
                <a:ext cx="768" cy="520"/>
                <a:chOff x="3308" y="3533"/>
                <a:chExt cx="768" cy="520"/>
              </a:xfrm>
            </p:grpSpPr>
            <p:sp>
              <p:nvSpPr>
                <p:cNvPr id="300" name="Google Shape;300;p24"/>
                <p:cNvSpPr/>
                <p:nvPr/>
              </p:nvSpPr>
              <p:spPr>
                <a:xfrm>
                  <a:off x="3417" y="3533"/>
                  <a:ext cx="636" cy="5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[NO</a:t>
                  </a:r>
                  <a:r>
                    <a:rPr baseline="-25000"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]</a:t>
                  </a:r>
                  <a:r>
                    <a:rPr baseline="30000"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[N</a:t>
                  </a:r>
                  <a:r>
                    <a:rPr baseline="-25000"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O</a:t>
                  </a:r>
                  <a:r>
                    <a:rPr baseline="-25000"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</a:t>
                  </a: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]</a:t>
                  </a:r>
                  <a:endParaRPr/>
                </a:p>
              </p:txBody>
            </p:sp>
            <p:cxnSp>
              <p:nvCxnSpPr>
                <p:cNvPr id="301" name="Google Shape;301;p24"/>
                <p:cNvCxnSpPr/>
                <p:nvPr/>
              </p:nvCxnSpPr>
              <p:spPr>
                <a:xfrm>
                  <a:off x="3308" y="3819"/>
                  <a:ext cx="768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302" name="Google Shape;302;p24"/>
            <p:cNvSpPr/>
            <p:nvPr/>
          </p:nvSpPr>
          <p:spPr>
            <a:xfrm>
              <a:off x="0" y="2409"/>
              <a:ext cx="781" cy="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r>
                <a:rPr baseline="-25000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aseline="-25000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i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1681" y="2344"/>
              <a:ext cx="814" cy="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NO</a:t>
              </a:r>
              <a:r>
                <a:rPr baseline="-25000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i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grpSp>
          <p:nvGrpSpPr>
            <p:cNvPr id="304" name="Google Shape;304;p24"/>
            <p:cNvGrpSpPr/>
            <p:nvPr/>
          </p:nvGrpSpPr>
          <p:grpSpPr>
            <a:xfrm>
              <a:off x="2709" y="2832"/>
              <a:ext cx="2631" cy="1026"/>
              <a:chOff x="2650" y="2160"/>
              <a:chExt cx="2631" cy="1026"/>
            </a:xfrm>
          </p:grpSpPr>
          <p:sp>
            <p:nvSpPr>
              <p:cNvPr id="305" name="Google Shape;305;p24"/>
              <p:cNvSpPr/>
              <p:nvPr/>
            </p:nvSpPr>
            <p:spPr>
              <a:xfrm>
                <a:off x="2650" y="2199"/>
                <a:ext cx="2631" cy="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</a:t>
                </a:r>
                <a:r>
                  <a:rPr baseline="-25000" i="1"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= 		  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	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    = 4.72 at 100°C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6" name="Google Shape;306;p24"/>
              <p:cNvGrpSpPr/>
              <p:nvPr/>
            </p:nvGrpSpPr>
            <p:grpSpPr>
              <a:xfrm>
                <a:off x="3385" y="2160"/>
                <a:ext cx="768" cy="520"/>
                <a:chOff x="3299" y="3533"/>
                <a:chExt cx="768" cy="520"/>
              </a:xfrm>
            </p:grpSpPr>
            <p:sp>
              <p:nvSpPr>
                <p:cNvPr id="307" name="Google Shape;307;p24"/>
                <p:cNvSpPr/>
                <p:nvPr/>
              </p:nvSpPr>
              <p:spPr>
                <a:xfrm>
                  <a:off x="3418" y="3533"/>
                  <a:ext cx="636" cy="5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[N</a:t>
                  </a:r>
                  <a:r>
                    <a:rPr baseline="-25000"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O</a:t>
                  </a:r>
                  <a:r>
                    <a:rPr baseline="-25000"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</a:t>
                  </a: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]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[NO</a:t>
                  </a:r>
                  <a:r>
                    <a:rPr baseline="-25000"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r>
                    <a:rPr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]</a:t>
                  </a:r>
                  <a:r>
                    <a:rPr baseline="30000" lang="en-US" sz="2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08" name="Google Shape;308;p24"/>
                <p:cNvCxnSpPr/>
                <p:nvPr/>
              </p:nvCxnSpPr>
              <p:spPr>
                <a:xfrm>
                  <a:off x="3299" y="3815"/>
                  <a:ext cx="768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309" name="Google Shape;309;p24"/>
            <p:cNvSpPr/>
            <p:nvPr/>
          </p:nvSpPr>
          <p:spPr>
            <a:xfrm>
              <a:off x="1618" y="2870"/>
              <a:ext cx="736" cy="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r>
                <a:rPr baseline="-25000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aseline="-25000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i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0" y="2928"/>
              <a:ext cx="858" cy="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NO</a:t>
              </a:r>
              <a:r>
                <a:rPr baseline="-25000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i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pic>
          <p:nvPicPr>
            <p:cNvPr descr="equilibrium" id="311" name="Google Shape;311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8" y="2490"/>
              <a:ext cx="733" cy="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quilibrium" id="312" name="Google Shape;312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1" y="3031"/>
              <a:ext cx="547" cy="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3" name="Google Shape;313;p24"/>
          <p:cNvSpPr/>
          <p:nvPr/>
        </p:nvSpPr>
        <p:spPr>
          <a:xfrm rot="-5209883">
            <a:off x="6623489" y="2393204"/>
            <a:ext cx="806634" cy="860488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/>
          <p:nvPr>
            <p:ph type="title"/>
          </p:nvPr>
        </p:nvSpPr>
        <p:spPr>
          <a:xfrm>
            <a:off x="1519451" y="0"/>
            <a:ext cx="91485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Manipulating Equilibrium Constants</a:t>
            </a:r>
            <a:endParaRPr/>
          </a:p>
        </p:txBody>
      </p:sp>
      <p:sp>
        <p:nvSpPr>
          <p:cNvPr id="320" name="Google Shape;320;p25"/>
          <p:cNvSpPr txBox="1"/>
          <p:nvPr>
            <p:ph idx="1" type="body"/>
          </p:nvPr>
        </p:nvSpPr>
        <p:spPr>
          <a:xfrm>
            <a:off x="882869" y="1524000"/>
            <a:ext cx="10862441" cy="691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	If you multiply the reaction by any number, you must raise the equilibrium constant to that number.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321" name="Google Shape;321;p25"/>
          <p:cNvGrpSpPr/>
          <p:nvPr/>
        </p:nvGrpSpPr>
        <p:grpSpPr>
          <a:xfrm>
            <a:off x="1730343" y="2730561"/>
            <a:ext cx="8299133" cy="1943101"/>
            <a:chOff x="-27" y="2208"/>
            <a:chExt cx="5504" cy="1224"/>
          </a:xfrm>
        </p:grpSpPr>
        <p:grpSp>
          <p:nvGrpSpPr>
            <p:cNvPr id="322" name="Google Shape;322;p25"/>
            <p:cNvGrpSpPr/>
            <p:nvPr/>
          </p:nvGrpSpPr>
          <p:grpSpPr>
            <a:xfrm>
              <a:off x="2889" y="2208"/>
              <a:ext cx="2565" cy="446"/>
              <a:chOff x="2937" y="2160"/>
              <a:chExt cx="2565" cy="446"/>
            </a:xfrm>
          </p:grpSpPr>
          <p:sp>
            <p:nvSpPr>
              <p:cNvPr id="323" name="Google Shape;323;p25"/>
              <p:cNvSpPr/>
              <p:nvPr/>
            </p:nvSpPr>
            <p:spPr>
              <a:xfrm>
                <a:off x="2937" y="2275"/>
                <a:ext cx="2565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</a:t>
                </a:r>
                <a:r>
                  <a:rPr baseline="-25000" i="1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r>
                  <a:rPr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= 		  = 0.212 at 100°C</a:t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4" name="Google Shape;324;p25"/>
              <p:cNvGrpSpPr/>
              <p:nvPr/>
            </p:nvGrpSpPr>
            <p:grpSpPr>
              <a:xfrm>
                <a:off x="3407" y="2160"/>
                <a:ext cx="768" cy="446"/>
                <a:chOff x="3321" y="3533"/>
                <a:chExt cx="768" cy="446"/>
              </a:xfrm>
            </p:grpSpPr>
            <p:sp>
              <p:nvSpPr>
                <p:cNvPr id="325" name="Google Shape;325;p25"/>
                <p:cNvSpPr/>
                <p:nvPr/>
              </p:nvSpPr>
              <p:spPr>
                <a:xfrm>
                  <a:off x="3454" y="3533"/>
                  <a:ext cx="564" cy="4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[NO</a:t>
                  </a:r>
                  <a:r>
                    <a:rPr baseline="-25000"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r>
                    <a:rPr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]</a:t>
                  </a:r>
                  <a:r>
                    <a:rPr baseline="30000"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[N</a:t>
                  </a:r>
                  <a:r>
                    <a:rPr baseline="-25000"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r>
                    <a:rPr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O</a:t>
                  </a:r>
                  <a:r>
                    <a:rPr baseline="-25000"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</a:t>
                  </a:r>
                  <a:r>
                    <a:rPr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]</a:t>
                  </a:r>
                  <a:endParaRPr/>
                </a:p>
              </p:txBody>
            </p:sp>
            <p:cxnSp>
              <p:nvCxnSpPr>
                <p:cNvPr id="326" name="Google Shape;326;p25"/>
                <p:cNvCxnSpPr/>
                <p:nvPr/>
              </p:nvCxnSpPr>
              <p:spPr>
                <a:xfrm>
                  <a:off x="3321" y="3756"/>
                  <a:ext cx="768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327" name="Google Shape;327;p25"/>
            <p:cNvSpPr/>
            <p:nvPr/>
          </p:nvSpPr>
          <p:spPr>
            <a:xfrm>
              <a:off x="0" y="2303"/>
              <a:ext cx="80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r>
                <a:rPr baseline="-25000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aseline="-25000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i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1872" y="2303"/>
              <a:ext cx="88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NO</a:t>
              </a:r>
              <a:r>
                <a:rPr baseline="-25000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i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2750" y="2986"/>
              <a:ext cx="2727" cy="446"/>
              <a:chOff x="2937" y="2160"/>
              <a:chExt cx="2727" cy="446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2937" y="2275"/>
                <a:ext cx="2727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</a:t>
                </a:r>
                <a:r>
                  <a:rPr baseline="-25000" i="1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r>
                  <a:rPr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= 		  = (0.212)</a:t>
                </a:r>
                <a:r>
                  <a:rPr baseline="30000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r>
                  <a:rPr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at 100°C</a:t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1" name="Google Shape;331;p25"/>
              <p:cNvGrpSpPr/>
              <p:nvPr/>
            </p:nvGrpSpPr>
            <p:grpSpPr>
              <a:xfrm>
                <a:off x="3394" y="2160"/>
                <a:ext cx="768" cy="446"/>
                <a:chOff x="3308" y="3533"/>
                <a:chExt cx="768" cy="446"/>
              </a:xfrm>
            </p:grpSpPr>
            <p:sp>
              <p:nvSpPr>
                <p:cNvPr id="332" name="Google Shape;332;p25"/>
                <p:cNvSpPr/>
                <p:nvPr/>
              </p:nvSpPr>
              <p:spPr>
                <a:xfrm>
                  <a:off x="3423" y="3533"/>
                  <a:ext cx="621" cy="4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[NO</a:t>
                  </a:r>
                  <a:r>
                    <a:rPr baseline="-25000"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r>
                    <a:rPr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]</a:t>
                  </a:r>
                  <a:r>
                    <a:rPr baseline="30000"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</a:t>
                  </a: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[N</a:t>
                  </a:r>
                  <a:r>
                    <a:rPr baseline="-25000"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r>
                    <a:rPr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O</a:t>
                  </a:r>
                  <a:r>
                    <a:rPr baseline="-25000"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</a:t>
                  </a:r>
                  <a:r>
                    <a:rPr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]</a:t>
                  </a:r>
                  <a:r>
                    <a:rPr baseline="30000"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33" name="Google Shape;333;p25"/>
                <p:cNvCxnSpPr/>
                <p:nvPr/>
              </p:nvCxnSpPr>
              <p:spPr>
                <a:xfrm>
                  <a:off x="3308" y="3763"/>
                  <a:ext cx="768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334" name="Google Shape;334;p25"/>
            <p:cNvSpPr/>
            <p:nvPr/>
          </p:nvSpPr>
          <p:spPr>
            <a:xfrm>
              <a:off x="-27" y="3081"/>
              <a:ext cx="951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N</a:t>
              </a:r>
              <a:r>
                <a:rPr baseline="-25000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aseline="-25000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i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sp>
          <p:nvSpPr>
            <p:cNvPr id="335" name="Google Shape;335;p25"/>
            <p:cNvSpPr/>
            <p:nvPr/>
          </p:nvSpPr>
          <p:spPr>
            <a:xfrm>
              <a:off x="1815" y="3081"/>
              <a:ext cx="88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 NO</a:t>
              </a:r>
              <a:r>
                <a:rPr baseline="-25000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i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pic>
          <p:nvPicPr>
            <p:cNvPr descr="equilibrium" id="336" name="Google Shape;336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3" y="2388"/>
              <a:ext cx="832" cy="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quilibrium" id="337" name="Google Shape;337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6" y="3226"/>
              <a:ext cx="694" cy="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8" name="Google Shape;338;p25"/>
          <p:cNvSpPr/>
          <p:nvPr/>
        </p:nvSpPr>
        <p:spPr>
          <a:xfrm>
            <a:off x="7441324" y="3799490"/>
            <a:ext cx="323381" cy="874172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"/>
          <p:cNvSpPr txBox="1"/>
          <p:nvPr>
            <p:ph type="title"/>
          </p:nvPr>
        </p:nvSpPr>
        <p:spPr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Manipulating Equilibrium Constants</a:t>
            </a:r>
            <a:endParaRPr/>
          </a:p>
        </p:txBody>
      </p:sp>
      <p:sp>
        <p:nvSpPr>
          <p:cNvPr id="345" name="Google Shape;345;p26"/>
          <p:cNvSpPr txBox="1"/>
          <p:nvPr>
            <p:ph idx="1" type="body"/>
          </p:nvPr>
        </p:nvSpPr>
        <p:spPr>
          <a:xfrm>
            <a:off x="961697" y="1129352"/>
            <a:ext cx="10184524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	If two equations are combined, you must multiply their Keq.</a:t>
            </a:r>
            <a:endParaRPr/>
          </a:p>
        </p:txBody>
      </p:sp>
      <p:sp>
        <p:nvSpPr>
          <p:cNvPr id="346" name="Google Shape;346;p26"/>
          <p:cNvSpPr txBox="1"/>
          <p:nvPr/>
        </p:nvSpPr>
        <p:spPr>
          <a:xfrm>
            <a:off x="420412" y="2029413"/>
            <a:ext cx="515269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F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↔ HF		K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HF + Na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↔ NaF + H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	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=3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    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7" name="Google Shape;347;p26"/>
          <p:cNvCxnSpPr/>
          <p:nvPr/>
        </p:nvCxnSpPr>
        <p:spPr>
          <a:xfrm flipH="1">
            <a:off x="3099235" y="2458847"/>
            <a:ext cx="772511" cy="49924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8" name="Google Shape;348;p26"/>
          <p:cNvCxnSpPr/>
          <p:nvPr/>
        </p:nvCxnSpPr>
        <p:spPr>
          <a:xfrm flipH="1">
            <a:off x="399393" y="2458847"/>
            <a:ext cx="772511" cy="49924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9" name="Google Shape;349;p26"/>
          <p:cNvCxnSpPr/>
          <p:nvPr/>
        </p:nvCxnSpPr>
        <p:spPr>
          <a:xfrm flipH="1">
            <a:off x="399392" y="1959607"/>
            <a:ext cx="772511" cy="49924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26"/>
          <p:cNvCxnSpPr/>
          <p:nvPr/>
        </p:nvCxnSpPr>
        <p:spPr>
          <a:xfrm flipH="1">
            <a:off x="1873468" y="2081597"/>
            <a:ext cx="772511" cy="49924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1" name="Google Shape;351;p26"/>
          <p:cNvSpPr txBox="1"/>
          <p:nvPr/>
        </p:nvSpPr>
        <p:spPr>
          <a:xfrm>
            <a:off x="476905" y="3858944"/>
            <a:ext cx="51914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Na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↔ NaF		K=6</a:t>
            </a:r>
            <a:endParaRPr/>
          </a:p>
        </p:txBody>
      </p:sp>
      <p:sp>
        <p:nvSpPr>
          <p:cNvPr id="352" name="Google Shape;352;p26"/>
          <p:cNvSpPr txBox="1"/>
          <p:nvPr/>
        </p:nvSpPr>
        <p:spPr>
          <a:xfrm>
            <a:off x="5833241" y="1959607"/>
            <a:ext cx="55494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[HF]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K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[NaF][H</a:t>
            </a:r>
            <a:r>
              <a:rPr baseline="30000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[H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][F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		         [HF][Na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3" name="Google Shape;353;p26"/>
          <p:cNvCxnSpPr/>
          <p:nvPr/>
        </p:nvCxnSpPr>
        <p:spPr>
          <a:xfrm flipH="1">
            <a:off x="9800896" y="1891084"/>
            <a:ext cx="772511" cy="49924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4" name="Google Shape;354;p26"/>
          <p:cNvCxnSpPr/>
          <p:nvPr/>
        </p:nvCxnSpPr>
        <p:spPr>
          <a:xfrm flipH="1">
            <a:off x="6117020" y="2310151"/>
            <a:ext cx="772511" cy="49924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26"/>
          <p:cNvCxnSpPr/>
          <p:nvPr/>
        </p:nvCxnSpPr>
        <p:spPr>
          <a:xfrm flipH="1">
            <a:off x="9154508" y="2377181"/>
            <a:ext cx="772511" cy="49924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26"/>
          <p:cNvCxnSpPr/>
          <p:nvPr/>
        </p:nvCxnSpPr>
        <p:spPr>
          <a:xfrm flipH="1">
            <a:off x="6311461" y="1938855"/>
            <a:ext cx="772511" cy="49924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7" name="Google Shape;357;p26"/>
          <p:cNvSpPr txBox="1"/>
          <p:nvPr/>
        </p:nvSpPr>
        <p:spPr>
          <a:xfrm>
            <a:off x="7838086" y="2165728"/>
            <a:ext cx="8749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"/>
          <p:cNvSpPr txBox="1"/>
          <p:nvPr>
            <p:ph type="title"/>
          </p:nvPr>
        </p:nvSpPr>
        <p:spPr>
          <a:xfrm>
            <a:off x="838200" y="383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363" name="Google Shape;363;p27"/>
          <p:cNvSpPr txBox="1"/>
          <p:nvPr>
            <p:ph idx="1" type="body"/>
          </p:nvPr>
        </p:nvSpPr>
        <p:spPr>
          <a:xfrm>
            <a:off x="362607" y="1150883"/>
            <a:ext cx="7362496" cy="43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CO(g) + Cl</a:t>
            </a:r>
            <a:r>
              <a:rPr baseline="-25000" lang="en-US"/>
              <a:t>2</a:t>
            </a:r>
            <a:r>
              <a:rPr lang="en-US"/>
              <a:t>(g) 🡨 🡪 COCl</a:t>
            </a:r>
            <a:r>
              <a:rPr baseline="-25000" lang="en-US"/>
              <a:t>2</a:t>
            </a:r>
            <a:r>
              <a:rPr lang="en-US"/>
              <a:t>  Phosgene gas is a highly toxic nerve gas used in WWII. The manufacturing of the gas is an equilibrium reaction with a K</a:t>
            </a:r>
            <a:r>
              <a:rPr baseline="-25000" lang="en-US"/>
              <a:t>c</a:t>
            </a:r>
            <a:r>
              <a:rPr lang="en-US"/>
              <a:t>=1.2x10</a:t>
            </a:r>
            <a:r>
              <a:rPr baseline="30000" lang="en-US"/>
              <a:t>-3</a:t>
            </a:r>
            <a:r>
              <a:rPr lang="en-US"/>
              <a:t> at 400°C, which we have seen to result in poor manufacturing of the phosgene when 1M solutions were used.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Will the reverse reaction occur with better results?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How will doubling the reaction affect the concentrations?</a:t>
            </a:r>
            <a:endParaRPr/>
          </a:p>
        </p:txBody>
      </p:sp>
      <p:pic>
        <p:nvPicPr>
          <p:cNvPr id="364" name="Google Shape;364;p2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0" y="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7"/>
          <p:cNvSpPr txBox="1"/>
          <p:nvPr/>
        </p:nvSpPr>
        <p:spPr>
          <a:xfrm>
            <a:off x="599090" y="3810000"/>
            <a:ext cx="33107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[COCl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]/[CO][Cl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   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7"/>
          <p:cNvSpPr txBox="1"/>
          <p:nvPr/>
        </p:nvSpPr>
        <p:spPr>
          <a:xfrm>
            <a:off x="3704896" y="3852041"/>
            <a:ext cx="33107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[CO][Cl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 /[COCl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   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7"/>
          <p:cNvSpPr txBox="1"/>
          <p:nvPr/>
        </p:nvSpPr>
        <p:spPr>
          <a:xfrm>
            <a:off x="7015653" y="3809999"/>
            <a:ext cx="33107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1/Kf = 1/1.2x10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aseline="30000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7"/>
          <p:cNvSpPr txBox="1"/>
          <p:nvPr/>
        </p:nvSpPr>
        <p:spPr>
          <a:xfrm>
            <a:off x="10326412" y="3840739"/>
            <a:ext cx="13190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833   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7"/>
          <p:cNvSpPr txBox="1"/>
          <p:nvPr/>
        </p:nvSpPr>
        <p:spPr>
          <a:xfrm>
            <a:off x="599090" y="4355747"/>
            <a:ext cx="53366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Kr = 833 = [x][x]/[1]   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7"/>
          <p:cNvSpPr txBox="1"/>
          <p:nvPr/>
        </p:nvSpPr>
        <p:spPr>
          <a:xfrm>
            <a:off x="3113689" y="4333144"/>
            <a:ext cx="33107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= x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/1   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7"/>
          <p:cNvSpPr txBox="1"/>
          <p:nvPr/>
        </p:nvSpPr>
        <p:spPr>
          <a:xfrm>
            <a:off x="4627180" y="4333144"/>
            <a:ext cx="33107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 = 29M!    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7"/>
          <p:cNvSpPr txBox="1"/>
          <p:nvPr/>
        </p:nvSpPr>
        <p:spPr>
          <a:xfrm>
            <a:off x="1324302" y="5108817"/>
            <a:ext cx="46114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[COCl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/[CO]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[Cl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 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7"/>
          <p:cNvSpPr txBox="1"/>
          <p:nvPr/>
        </p:nvSpPr>
        <p:spPr>
          <a:xfrm>
            <a:off x="4414344" y="5128396"/>
            <a:ext cx="33107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[(1.2x10)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30000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7"/>
          <p:cNvSpPr txBox="1"/>
          <p:nvPr/>
        </p:nvSpPr>
        <p:spPr>
          <a:xfrm>
            <a:off x="6424448" y="5139698"/>
            <a:ext cx="33107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= 1.4x10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-6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7"/>
          <p:cNvSpPr txBox="1"/>
          <p:nvPr/>
        </p:nvSpPr>
        <p:spPr>
          <a:xfrm>
            <a:off x="2388474" y="5692815"/>
            <a:ext cx="677129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 smaller K implies the reaction would proceed less if all concentrations were doubled.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"/>
          <p:cNvSpPr txBox="1"/>
          <p:nvPr>
            <p:ph type="title"/>
          </p:nvPr>
        </p:nvSpPr>
        <p:spPr>
          <a:xfrm>
            <a:off x="1905001" y="675725"/>
            <a:ext cx="7753555" cy="92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>
                <a:solidFill>
                  <a:srgbClr val="0070C0"/>
                </a:solidFill>
              </a:rPr>
              <a:t>YOU MUST BE ABLE TO</a:t>
            </a:r>
            <a:endParaRPr/>
          </a:p>
        </p:txBody>
      </p:sp>
      <p:sp>
        <p:nvSpPr>
          <p:cNvPr id="381" name="Google Shape;381;p28"/>
          <p:cNvSpPr txBox="1"/>
          <p:nvPr>
            <p:ph idx="1" type="body"/>
          </p:nvPr>
        </p:nvSpPr>
        <p:spPr>
          <a:xfrm>
            <a:off x="2164953" y="1780067"/>
            <a:ext cx="7524957" cy="405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>
                <a:solidFill>
                  <a:srgbClr val="0070C0"/>
                </a:solidFill>
              </a:rPr>
              <a:t>Manipulate and combine mass action expressions. </a:t>
            </a:r>
            <a:endParaRPr/>
          </a:p>
        </p:txBody>
      </p:sp>
      <p:pic>
        <p:nvPicPr>
          <p:cNvPr descr="Image result for check for understanding" id="382" name="Google Shape;382;p28"/>
          <p:cNvPicPr preferRelativeResize="0"/>
          <p:nvPr/>
        </p:nvPicPr>
        <p:blipFill rotWithShape="1">
          <a:blip r:embed="rId3">
            <a:alphaModFix/>
          </a:blip>
          <a:srcRect b="2286" l="0" r="50606" t="0"/>
          <a:stretch/>
        </p:blipFill>
        <p:spPr>
          <a:xfrm>
            <a:off x="8542828" y="2324209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Initial, Change, Equilibrium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OBJECTIVES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1695451" y="1600201"/>
            <a:ext cx="878919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Define and describe chemical equilibrium.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the video you should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Create a mass action expression.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Use the mass action expression to calculate concentrations of species at equilibrium.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 sz="6000">
                <a:solidFill>
                  <a:schemeClr val="accent1"/>
                </a:solidFill>
              </a:rPr>
              <a:t>OBJECTIVES	</a:t>
            </a:r>
            <a:endParaRPr/>
          </a:p>
        </p:txBody>
      </p:sp>
      <p:sp>
        <p:nvSpPr>
          <p:cNvPr id="393" name="Google Shape;393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Construct a mass action expression.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Manipulate and calculate mass action expressions.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the video you should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Use reaction quotients to determine if a system is at equilibrium.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Use ICE Box to calculate species that are not at equilibrium.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399" name="Google Shape;399;p31"/>
          <p:cNvSpPr txBox="1"/>
          <p:nvPr>
            <p:ph idx="1" type="body"/>
          </p:nvPr>
        </p:nvSpPr>
        <p:spPr>
          <a:xfrm>
            <a:off x="838200" y="1569934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CO(g) + Cl</a:t>
            </a:r>
            <a:r>
              <a:rPr baseline="-25000" lang="en-US"/>
              <a:t>2</a:t>
            </a:r>
            <a:r>
              <a:rPr lang="en-US"/>
              <a:t>(g) 🡨 🡪 COCl</a:t>
            </a:r>
            <a:r>
              <a:rPr baseline="-25000" lang="en-US"/>
              <a:t>2</a:t>
            </a:r>
            <a:r>
              <a:rPr lang="en-US"/>
              <a:t>  Phosgene gas is a highly toxic nerve gas used in WWII.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manufacturing of the gas is an equilibrium reaction with a K</a:t>
            </a:r>
            <a:r>
              <a:rPr baseline="-25000" lang="en-US"/>
              <a:t>c</a:t>
            </a:r>
            <a:r>
              <a:rPr lang="en-US"/>
              <a:t>=1.2x10</a:t>
            </a:r>
            <a:r>
              <a:rPr baseline="30000" lang="en-US"/>
              <a:t>-3</a:t>
            </a:r>
            <a:r>
              <a:rPr lang="en-US"/>
              <a:t> at 400°C.  If a environmental chemist studies a contained sample of polluted air in which 1.0M CO, 2.5M Cl</a:t>
            </a:r>
            <a:r>
              <a:rPr baseline="-25000" lang="en-US"/>
              <a:t>2</a:t>
            </a:r>
            <a:r>
              <a:rPr lang="en-US"/>
              <a:t>, and 1.0M of COCl</a:t>
            </a:r>
            <a:r>
              <a:rPr baseline="-25000" lang="en-US"/>
              <a:t>2</a:t>
            </a:r>
            <a:r>
              <a:rPr lang="en-US"/>
              <a:t> is initially present, in which direction will the reaction proceed?</a:t>
            </a:r>
            <a:endParaRPr/>
          </a:p>
        </p:txBody>
      </p:sp>
      <p:pic>
        <p:nvPicPr>
          <p:cNvPr id="400" name="Google Shape;400;p3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7905" y="1457762"/>
            <a:ext cx="3521130" cy="4575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2"/>
          <p:cNvSpPr txBox="1"/>
          <p:nvPr>
            <p:ph type="title"/>
          </p:nvPr>
        </p:nvSpPr>
        <p:spPr>
          <a:xfrm>
            <a:off x="1530823" y="13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The Reaction Quotient (</a:t>
            </a:r>
            <a:r>
              <a:rPr i="1" lang="en-US">
                <a:solidFill>
                  <a:schemeClr val="accent1"/>
                </a:solidFill>
              </a:rPr>
              <a:t>Q</a:t>
            </a:r>
            <a:r>
              <a:rPr lang="en-US">
                <a:solidFill>
                  <a:schemeClr val="accent1"/>
                </a:solidFill>
              </a:rPr>
              <a:t>)</a:t>
            </a:r>
            <a:endParaRPr/>
          </a:p>
        </p:txBody>
      </p:sp>
      <p:sp>
        <p:nvSpPr>
          <p:cNvPr id="407" name="Google Shape;407;p32"/>
          <p:cNvSpPr txBox="1"/>
          <p:nvPr>
            <p:ph idx="1" type="body"/>
          </p:nvPr>
        </p:nvSpPr>
        <p:spPr>
          <a:xfrm>
            <a:off x="1981200" y="149247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To calculate </a:t>
            </a:r>
            <a:r>
              <a:rPr i="1" lang="en-US"/>
              <a:t>Q</a:t>
            </a:r>
            <a:r>
              <a:rPr lang="en-US"/>
              <a:t>, substitute the initial concentrations of reactants and products into the equilibrium expression.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/>
              <a:t>Q</a:t>
            </a:r>
            <a:r>
              <a:rPr lang="en-US"/>
              <a:t> gives the same ratio the equilibrium expression gives, but for a system that is </a:t>
            </a:r>
            <a:r>
              <a:rPr b="1" lang="en-US" u="sng"/>
              <a:t>not</a:t>
            </a:r>
            <a:r>
              <a:rPr lang="en-US" u="sng"/>
              <a:t> </a:t>
            </a:r>
            <a:r>
              <a:rPr b="1" lang="en-US" u="sng"/>
              <a:t>at equilibrium</a:t>
            </a:r>
            <a:r>
              <a:rPr lang="en-US" u="sng"/>
              <a:t>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3"/>
          <p:cNvSpPr txBox="1"/>
          <p:nvPr>
            <p:ph idx="1" type="body"/>
          </p:nvPr>
        </p:nvSpPr>
        <p:spPr>
          <a:xfrm>
            <a:off x="914400" y="2103437"/>
            <a:ext cx="10594428" cy="475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Q=K		At equilibrium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Q&gt;K		Too many products, shifts left (reverse) to make reactants.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Q&lt;K		Too many reactants, shifts right (forward) to make products.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14" name="Google Shape;414;p33"/>
          <p:cNvSpPr txBox="1"/>
          <p:nvPr/>
        </p:nvSpPr>
        <p:spPr>
          <a:xfrm>
            <a:off x="4611414" y="425670"/>
            <a:ext cx="3200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 or Q = P/R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4"/>
          <p:cNvSpPr txBox="1"/>
          <p:nvPr>
            <p:ph type="title"/>
          </p:nvPr>
        </p:nvSpPr>
        <p:spPr>
          <a:xfrm>
            <a:off x="1524000" y="-13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Example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20" name="Google Shape;420;p34"/>
          <p:cNvSpPr txBox="1"/>
          <p:nvPr>
            <p:ph idx="1" type="body"/>
          </p:nvPr>
        </p:nvSpPr>
        <p:spPr>
          <a:xfrm>
            <a:off x="1981200" y="1066801"/>
            <a:ext cx="8229600" cy="483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Kc of the following equation equals 54.3 at 430C. Initially, 0.243moles of hydrogen, 0.0146moles of iodine and 1.98 moles of hydrogen iodide are placed in a sealed 1.00L container. Which way will the reaction shift to achieve equilibrium?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		H</a:t>
            </a:r>
            <a:r>
              <a:rPr baseline="-25000" lang="en-US"/>
              <a:t>2 </a:t>
            </a:r>
            <a:r>
              <a:rPr lang="en-US"/>
              <a:t>+ I</a:t>
            </a:r>
            <a:r>
              <a:rPr baseline="-25000" lang="en-US"/>
              <a:t>2</a:t>
            </a:r>
            <a:r>
              <a:rPr lang="en-US"/>
              <a:t> ↔ 2HI</a:t>
            </a:r>
            <a:endParaRPr/>
          </a:p>
        </p:txBody>
      </p:sp>
      <p:sp>
        <p:nvSpPr>
          <p:cNvPr id="421" name="Google Shape;421;p34"/>
          <p:cNvSpPr txBox="1"/>
          <p:nvPr/>
        </p:nvSpPr>
        <p:spPr>
          <a:xfrm>
            <a:off x="2743200" y="4072759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 = 1110, shifts left to make reactants</a:t>
            </a:r>
            <a:endParaRPr/>
          </a:p>
        </p:txBody>
      </p:sp>
      <p:sp>
        <p:nvSpPr>
          <p:cNvPr id="422" name="Google Shape;422;p34"/>
          <p:cNvSpPr txBox="1"/>
          <p:nvPr/>
        </p:nvSpPr>
        <p:spPr>
          <a:xfrm>
            <a:off x="2743200" y="3482182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 = (1.98)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/[(0.0146)(0.243)]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5"/>
          <p:cNvSpPr txBox="1"/>
          <p:nvPr>
            <p:ph type="title"/>
          </p:nvPr>
        </p:nvSpPr>
        <p:spPr>
          <a:xfrm>
            <a:off x="153651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ICE BOX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28" name="Google Shape;428;p35"/>
          <p:cNvSpPr txBox="1"/>
          <p:nvPr>
            <p:ph idx="1" type="body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Only use an ice box if you are given </a:t>
            </a:r>
            <a:r>
              <a:rPr lang="en-US">
                <a:solidFill>
                  <a:schemeClr val="accent1"/>
                </a:solidFill>
              </a:rPr>
              <a:t>i</a:t>
            </a:r>
            <a:r>
              <a:rPr lang="en-US"/>
              <a:t>nitial conditions and need to </a:t>
            </a:r>
            <a:r>
              <a:rPr lang="en-US">
                <a:solidFill>
                  <a:schemeClr val="accent1"/>
                </a:solidFill>
              </a:rPr>
              <a:t>c</a:t>
            </a:r>
            <a:r>
              <a:rPr lang="en-US"/>
              <a:t>hange to  </a:t>
            </a:r>
            <a:r>
              <a:rPr lang="en-US">
                <a:solidFill>
                  <a:schemeClr val="accent1"/>
                </a:solidFill>
              </a:rPr>
              <a:t>e</a:t>
            </a:r>
            <a:r>
              <a:rPr lang="en-US"/>
              <a:t>quilibrium conditions.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Question 1 on Part 2 of every AP Exam will need an ice box!!!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AutoNum type="arabicPeriod"/>
            </a:pPr>
            <a:r>
              <a:rPr lang="en-US">
                <a:solidFill>
                  <a:schemeClr val="accent1"/>
                </a:solidFill>
              </a:rPr>
              <a:t>The initial concentration of A is 0.850M. Calculate the final concentration of A and B.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				A ↔ B		Kc=24 at STP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"/>
          <p:cNvSpPr txBox="1"/>
          <p:nvPr>
            <p:ph idx="1" type="body"/>
          </p:nvPr>
        </p:nvSpPr>
        <p:spPr>
          <a:xfrm>
            <a:off x="1752600" y="457200"/>
            <a:ext cx="42672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/>
              <a:t>STEPS: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Write the Kc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Construct an ice box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Fill in initial []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Fill in the changes based on the number of moles and equation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Combine I and C to get E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Plug E into the Kc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Solve for x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Calculate the Final [] from E and x.</a:t>
            </a:r>
            <a:endParaRPr/>
          </a:p>
          <a:p>
            <a:pPr indent="-3619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34" name="Google Shape;434;p36"/>
          <p:cNvSpPr txBox="1"/>
          <p:nvPr>
            <p:ph idx="2" type="body"/>
          </p:nvPr>
        </p:nvSpPr>
        <p:spPr>
          <a:xfrm>
            <a:off x="6172200" y="0"/>
            <a:ext cx="42672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Kc = [B]/[A]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24 = [x]/[0.850-x]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X=0.816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[A] = 0.850 - .816 = 0.034M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[B] = 0.816M</a:t>
            </a:r>
            <a:endParaRPr/>
          </a:p>
        </p:txBody>
      </p:sp>
      <p:graphicFrame>
        <p:nvGraphicFramePr>
          <p:cNvPr id="435" name="Google Shape;435;p36"/>
          <p:cNvGraphicFramePr/>
          <p:nvPr/>
        </p:nvGraphicFramePr>
        <p:xfrm>
          <a:off x="6248400" y="1371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{713A9F7D-5289-4F4C-8179-5B537B8CEA05}</a:tableStyleId>
              </a:tblPr>
              <a:tblGrid>
                <a:gridCol w="1295400"/>
                <a:gridCol w="1295400"/>
                <a:gridCol w="1295400"/>
              </a:tblGrid>
              <a:tr h="44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[A]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[B]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0.850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-X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+x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0.850-x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7"/>
          <p:cNvSpPr txBox="1"/>
          <p:nvPr>
            <p:ph idx="1" type="body"/>
          </p:nvPr>
        </p:nvSpPr>
        <p:spPr>
          <a:xfrm>
            <a:off x="1981200" y="2286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A mixture of 0.50mole of H</a:t>
            </a:r>
            <a:r>
              <a:rPr baseline="-25000" lang="en-US"/>
              <a:t>2</a:t>
            </a:r>
            <a:r>
              <a:rPr lang="en-US"/>
              <a:t> and 0.50mol of I</a:t>
            </a:r>
            <a:r>
              <a:rPr baseline="-25000" lang="en-US"/>
              <a:t>2</a:t>
            </a:r>
            <a:r>
              <a:rPr lang="en-US"/>
              <a:t> is placed in a 1L flask at 430C. If the Kc equals 54.3 for H</a:t>
            </a:r>
            <a:r>
              <a:rPr baseline="-25000" lang="en-US"/>
              <a:t>2</a:t>
            </a:r>
            <a:r>
              <a:rPr lang="en-US"/>
              <a:t> + I</a:t>
            </a:r>
            <a:r>
              <a:rPr baseline="-25000" lang="en-US"/>
              <a:t>2</a:t>
            </a:r>
            <a:r>
              <a:rPr lang="en-US"/>
              <a:t> 🡪 2HI, calculate the concentrations at equilibrium.</a:t>
            </a:r>
            <a:endParaRPr/>
          </a:p>
        </p:txBody>
      </p:sp>
      <p:graphicFrame>
        <p:nvGraphicFramePr>
          <p:cNvPr id="441" name="Google Shape;441;p37"/>
          <p:cNvGraphicFramePr/>
          <p:nvPr/>
        </p:nvGraphicFramePr>
        <p:xfrm>
          <a:off x="3093493" y="2362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{713A9F7D-5289-4F4C-8179-5B537B8CEA05}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6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H</a:t>
                      </a:r>
                      <a:r>
                        <a:rPr baseline="-25000" lang="en-US" sz="2800"/>
                        <a:t>2</a:t>
                      </a:r>
                      <a:endParaRPr baseline="-25000"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I</a:t>
                      </a:r>
                      <a:r>
                        <a:rPr baseline="-25000" lang="en-US" sz="2800"/>
                        <a:t>2</a:t>
                      </a:r>
                      <a:endParaRPr baseline="-25000"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HI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16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I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0.50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0.50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0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16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C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-x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-x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+2X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16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E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0.50-X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0.50-X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2X</a:t>
                      </a:r>
                      <a:endParaRPr sz="2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42" name="Google Shape;442;p37"/>
          <p:cNvSpPr txBox="1"/>
          <p:nvPr/>
        </p:nvSpPr>
        <p:spPr>
          <a:xfrm>
            <a:off x="1752600" y="4724402"/>
            <a:ext cx="915713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Kc= [HI]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/[H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][I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= 54.3 = [2x]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/[0.50-x]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	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√54.3 = 2x/[.5-x]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x= 0.393M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7"/>
          <p:cNvSpPr txBox="1"/>
          <p:nvPr/>
        </p:nvSpPr>
        <p:spPr>
          <a:xfrm>
            <a:off x="4779579" y="5693898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[HI] = 0.786M	[H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 = [I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 = 0.107M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8"/>
          <p:cNvSpPr txBox="1"/>
          <p:nvPr>
            <p:ph idx="1" type="body"/>
          </p:nvPr>
        </p:nvSpPr>
        <p:spPr>
          <a:xfrm>
            <a:off x="1981200" y="2286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Try the example again but with an additional initial concentration of 0.040M for HI.</a:t>
            </a:r>
            <a:endParaRPr/>
          </a:p>
        </p:txBody>
      </p:sp>
      <p:graphicFrame>
        <p:nvGraphicFramePr>
          <p:cNvPr id="449" name="Google Shape;449;p38"/>
          <p:cNvGraphicFramePr/>
          <p:nvPr/>
        </p:nvGraphicFramePr>
        <p:xfrm>
          <a:off x="2629469" y="1447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{713A9F7D-5289-4F4C-8179-5B537B8CEA05}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167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H</a:t>
                      </a:r>
                      <a:r>
                        <a:rPr baseline="-25000" lang="en-US" sz="2800"/>
                        <a:t>2</a:t>
                      </a:r>
                      <a:endParaRPr baseline="-25000"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I</a:t>
                      </a:r>
                      <a:r>
                        <a:rPr baseline="-25000" lang="en-US" sz="2800"/>
                        <a:t>2</a:t>
                      </a:r>
                      <a:endParaRPr baseline="-25000"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HI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167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I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0.50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0.50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0.040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167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C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-x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-x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+2X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167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E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0.50-X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0.50-X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0.040+2X</a:t>
                      </a:r>
                      <a:endParaRPr sz="2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50" name="Google Shape;450;p38"/>
          <p:cNvSpPr txBox="1"/>
          <p:nvPr/>
        </p:nvSpPr>
        <p:spPr>
          <a:xfrm>
            <a:off x="1828800" y="4114800"/>
            <a:ext cx="853440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Kc= [HI]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/[H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][I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= 54.3 = [0.040+2x]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/[0.50-x]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= 0.39M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8"/>
          <p:cNvSpPr txBox="1"/>
          <p:nvPr/>
        </p:nvSpPr>
        <p:spPr>
          <a:xfrm>
            <a:off x="3581400" y="5562601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[HI] = 0.82M	[H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 = [I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 = 0.11M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9"/>
          <p:cNvSpPr txBox="1"/>
          <p:nvPr>
            <p:ph idx="1" type="body"/>
          </p:nvPr>
        </p:nvSpPr>
        <p:spPr>
          <a:xfrm>
            <a:off x="1981200" y="228601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	Now suppose [H</a:t>
            </a:r>
            <a:r>
              <a:rPr baseline="-25000" lang="en-US">
                <a:solidFill>
                  <a:schemeClr val="accent1"/>
                </a:solidFill>
              </a:rPr>
              <a:t>2</a:t>
            </a:r>
            <a:r>
              <a:rPr lang="en-US">
                <a:solidFill>
                  <a:schemeClr val="accent1"/>
                </a:solidFill>
              </a:rPr>
              <a:t>] = 0.00623, [I</a:t>
            </a:r>
            <a:r>
              <a:rPr baseline="-25000" lang="en-US">
                <a:solidFill>
                  <a:schemeClr val="accent1"/>
                </a:solidFill>
              </a:rPr>
              <a:t>2</a:t>
            </a:r>
            <a:r>
              <a:rPr lang="en-US">
                <a:solidFill>
                  <a:schemeClr val="accent1"/>
                </a:solidFill>
              </a:rPr>
              <a:t>] = 0.00414 and [HI] = 0.0224M. (HINT: First find out which way the reaction will shift!)</a:t>
            </a:r>
            <a:endParaRPr/>
          </a:p>
        </p:txBody>
      </p:sp>
      <p:graphicFrame>
        <p:nvGraphicFramePr>
          <p:cNvPr id="457" name="Google Shape;457;p39"/>
          <p:cNvGraphicFramePr/>
          <p:nvPr/>
        </p:nvGraphicFramePr>
        <p:xfrm>
          <a:off x="1752600" y="16309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{713A9F7D-5289-4F4C-8179-5B537B8CEA05}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16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</a:t>
                      </a:r>
                      <a:r>
                        <a:rPr baseline="-25000" lang="en-US" sz="2400"/>
                        <a:t>2</a:t>
                      </a:r>
                      <a:endParaRPr baseline="-25000"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</a:t>
                      </a:r>
                      <a:r>
                        <a:rPr baseline="-25000" lang="en-US" sz="2400"/>
                        <a:t>2</a:t>
                      </a:r>
                      <a:endParaRPr baseline="-25000"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HI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16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0.00623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0.00414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0.0224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16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-x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-x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+2X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16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0.00623-X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0.00414-X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0.0224+2X</a:t>
                      </a:r>
                      <a:endParaRPr sz="2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58" name="Google Shape;458;p39"/>
          <p:cNvSpPr txBox="1"/>
          <p:nvPr/>
        </p:nvSpPr>
        <p:spPr>
          <a:xfrm>
            <a:off x="1752600" y="4114800"/>
            <a:ext cx="83058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Kc= [HI]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/[H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][I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=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54.3 = [0.0224+2x]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/[0.00623-x][0.00414-x]	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x= 0.0114M or .00156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9"/>
          <p:cNvSpPr txBox="1"/>
          <p:nvPr/>
        </p:nvSpPr>
        <p:spPr>
          <a:xfrm>
            <a:off x="7162800" y="5105401"/>
            <a:ext cx="3276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[HI] =  0.0255M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[H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 = 0.00467 M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[I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 = 0.00258M</a:t>
            </a:r>
            <a:endParaRPr/>
          </a:p>
        </p:txBody>
      </p:sp>
      <p:sp>
        <p:nvSpPr>
          <p:cNvPr id="460" name="Google Shape;460;p39"/>
          <p:cNvSpPr txBox="1"/>
          <p:nvPr/>
        </p:nvSpPr>
        <p:spPr>
          <a:xfrm>
            <a:off x="6400800" y="990603"/>
            <a:ext cx="4038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Q=19.5, product favored</a:t>
            </a:r>
            <a:endParaRPr/>
          </a:p>
        </p:txBody>
      </p:sp>
      <p:cxnSp>
        <p:nvCxnSpPr>
          <p:cNvPr id="461" name="Google Shape;461;p39"/>
          <p:cNvCxnSpPr/>
          <p:nvPr/>
        </p:nvCxnSpPr>
        <p:spPr>
          <a:xfrm flipH="1">
            <a:off x="5391807" y="4587766"/>
            <a:ext cx="331076" cy="252248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2" name="Google Shape;462;p39"/>
          <p:cNvCxnSpPr/>
          <p:nvPr/>
        </p:nvCxnSpPr>
        <p:spPr>
          <a:xfrm flipH="1">
            <a:off x="6815959" y="4572001"/>
            <a:ext cx="331076" cy="252248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3" name="Google Shape;463;p39"/>
          <p:cNvSpPr txBox="1"/>
          <p:nvPr/>
        </p:nvSpPr>
        <p:spPr>
          <a:xfrm>
            <a:off x="7725103" y="3957933"/>
            <a:ext cx="37364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Only use the approximation of the shift will be small and you can’t use the square root rule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CO(g) + Cl</a:t>
            </a:r>
            <a:r>
              <a:rPr baseline="-25000" lang="en-US"/>
              <a:t>2</a:t>
            </a:r>
            <a:r>
              <a:rPr lang="en-US"/>
              <a:t>(g) 🡨 🡪 COCl</a:t>
            </a:r>
            <a:r>
              <a:rPr baseline="-25000" lang="en-US"/>
              <a:t>2</a:t>
            </a:r>
            <a:r>
              <a:rPr lang="en-US"/>
              <a:t>  Phosgene gas is a highly toxic nerve gas used in WWII.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manufacturing of the gas is an equilibrium reaction with a K</a:t>
            </a:r>
            <a:r>
              <a:rPr baseline="-25000" lang="en-US"/>
              <a:t>c</a:t>
            </a:r>
            <a:r>
              <a:rPr lang="en-US"/>
              <a:t>=1.2x10</a:t>
            </a:r>
            <a:r>
              <a:rPr baseline="30000" lang="en-US"/>
              <a:t>-3</a:t>
            </a:r>
            <a:r>
              <a:rPr lang="en-US"/>
              <a:t> at 400°C.  If the manufacturer uses 1M CO and 1M Cl</a:t>
            </a:r>
            <a:r>
              <a:rPr baseline="-25000" lang="en-US"/>
              <a:t>2</a:t>
            </a:r>
            <a:r>
              <a:rPr lang="en-US"/>
              <a:t>, will 1M of COCl</a:t>
            </a:r>
            <a:r>
              <a:rPr baseline="-25000" lang="en-US"/>
              <a:t>2</a:t>
            </a:r>
            <a:r>
              <a:rPr lang="en-US"/>
              <a:t> form?</a:t>
            </a:r>
            <a:endParaRPr/>
          </a:p>
        </p:txBody>
      </p:sp>
      <p:pic>
        <p:nvPicPr>
          <p:cNvPr id="105" name="Google Shape;105;p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9610" y="1690688"/>
            <a:ext cx="5722390" cy="3877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0"/>
          <p:cNvSpPr txBox="1"/>
          <p:nvPr>
            <p:ph type="title"/>
          </p:nvPr>
        </p:nvSpPr>
        <p:spPr>
          <a:xfrm>
            <a:off x="-1617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469" name="Google Shape;469;p40"/>
          <p:cNvSpPr txBox="1"/>
          <p:nvPr>
            <p:ph idx="1" type="body"/>
          </p:nvPr>
        </p:nvSpPr>
        <p:spPr>
          <a:xfrm>
            <a:off x="441435" y="1569934"/>
            <a:ext cx="800888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CO(g) + Cl</a:t>
            </a:r>
            <a:r>
              <a:rPr baseline="-25000" lang="en-US"/>
              <a:t>2</a:t>
            </a:r>
            <a:r>
              <a:rPr lang="en-US"/>
              <a:t>(g) 🡨 🡪 COCl</a:t>
            </a:r>
            <a:r>
              <a:rPr baseline="-25000" lang="en-US"/>
              <a:t>2</a:t>
            </a:r>
            <a:r>
              <a:rPr lang="en-US"/>
              <a:t>  Phosgene gas is a highly toxic nerve gas used in WWII. The manufacturing of the gas is an equilibrium reaction with a K</a:t>
            </a:r>
            <a:r>
              <a:rPr baseline="-25000" lang="en-US"/>
              <a:t>c</a:t>
            </a:r>
            <a:r>
              <a:rPr lang="en-US"/>
              <a:t>=1.2x10</a:t>
            </a:r>
            <a:r>
              <a:rPr baseline="30000" lang="en-US"/>
              <a:t>-3</a:t>
            </a:r>
            <a:r>
              <a:rPr lang="en-US"/>
              <a:t> at 400°C.  If a environmental chemist studies a contained sample of polluted air in which 1.0M CO, 2.5M Cl</a:t>
            </a:r>
            <a:r>
              <a:rPr baseline="-25000" lang="en-US"/>
              <a:t>2</a:t>
            </a:r>
            <a:r>
              <a:rPr lang="en-US"/>
              <a:t>, and 1.0M of COCl</a:t>
            </a:r>
            <a:r>
              <a:rPr baseline="-25000" lang="en-US"/>
              <a:t>2</a:t>
            </a:r>
            <a:r>
              <a:rPr lang="en-US"/>
              <a:t> is initially present, in which direction will the reaction proceed?</a:t>
            </a:r>
            <a:endParaRPr/>
          </a:p>
        </p:txBody>
      </p:sp>
      <p:pic>
        <p:nvPicPr>
          <p:cNvPr id="470" name="Google Shape;470;p4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0870" y="0"/>
            <a:ext cx="3521130" cy="4575682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0"/>
          <p:cNvSpPr txBox="1"/>
          <p:nvPr/>
        </p:nvSpPr>
        <p:spPr>
          <a:xfrm>
            <a:off x="838200" y="3783724"/>
            <a:ext cx="45536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 = [COCl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]/[CO][Cl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40"/>
          <p:cNvSpPr txBox="1"/>
          <p:nvPr/>
        </p:nvSpPr>
        <p:spPr>
          <a:xfrm>
            <a:off x="3511768" y="3783724"/>
            <a:ext cx="45536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= [1.0]/[1.0][2.5]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40"/>
          <p:cNvSpPr txBox="1"/>
          <p:nvPr/>
        </p:nvSpPr>
        <p:spPr>
          <a:xfrm>
            <a:off x="5788571" y="3783723"/>
            <a:ext cx="45536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= 0.40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40"/>
          <p:cNvSpPr txBox="1"/>
          <p:nvPr/>
        </p:nvSpPr>
        <p:spPr>
          <a:xfrm>
            <a:off x="850022" y="4245388"/>
            <a:ext cx="45536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 &gt;K  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40"/>
          <p:cNvSpPr txBox="1"/>
          <p:nvPr/>
        </p:nvSpPr>
        <p:spPr>
          <a:xfrm>
            <a:off x="1812378" y="4245388"/>
            <a:ext cx="68584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Reaction proceeds in reverse to decrease the abundance of phosgene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40"/>
          <p:cNvSpPr txBox="1"/>
          <p:nvPr/>
        </p:nvSpPr>
        <p:spPr>
          <a:xfrm>
            <a:off x="469024" y="5051687"/>
            <a:ext cx="74359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will the equilibrium concentration of COCl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" name="Google Shape;481;p41"/>
          <p:cNvGraphicFramePr/>
          <p:nvPr/>
        </p:nvGraphicFramePr>
        <p:xfrm>
          <a:off x="420862" y="18908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{713A9F7D-5289-4F4C-8179-5B537B8CEA05}</a:tableStyleId>
              </a:tblPr>
              <a:tblGrid>
                <a:gridCol w="1923400"/>
                <a:gridCol w="1024750"/>
                <a:gridCol w="1056300"/>
                <a:gridCol w="11666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CO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Cl</a:t>
                      </a:r>
                      <a:r>
                        <a:rPr b="1" baseline="-25000" lang="en-US" sz="2400">
                          <a:solidFill>
                            <a:schemeClr val="lt1"/>
                          </a:solidFill>
                        </a:rPr>
                        <a:t>2</a:t>
                      </a:r>
                      <a:endParaRPr b="1" baseline="-25000" sz="24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COCl</a:t>
                      </a:r>
                      <a:r>
                        <a:rPr b="1" baseline="-25000" lang="en-US" sz="2400">
                          <a:solidFill>
                            <a:schemeClr val="lt1"/>
                          </a:solidFill>
                        </a:rPr>
                        <a:t>2</a:t>
                      </a:r>
                      <a:endParaRPr b="1" baseline="-25000" sz="24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</a:rPr>
                        <a:t>Initial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</a:rPr>
                        <a:t>1.0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</a:rPr>
                        <a:t>2.5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</a:rPr>
                        <a:t>1.0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</a:rPr>
                        <a:t>Change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</a:rPr>
                        <a:t>Equilibrium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82" name="Google Shape;482;p41"/>
          <p:cNvSpPr/>
          <p:nvPr/>
        </p:nvSpPr>
        <p:spPr>
          <a:xfrm>
            <a:off x="5819915" y="1864782"/>
            <a:ext cx="17159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=1.2x10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1"/>
          <p:cNvSpPr txBox="1"/>
          <p:nvPr/>
        </p:nvSpPr>
        <p:spPr>
          <a:xfrm>
            <a:off x="2540972" y="2833384"/>
            <a:ext cx="14504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+x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1"/>
          <p:cNvSpPr txBox="1"/>
          <p:nvPr/>
        </p:nvSpPr>
        <p:spPr>
          <a:xfrm>
            <a:off x="3551091" y="2779182"/>
            <a:ext cx="14504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+x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41"/>
          <p:cNvSpPr txBox="1"/>
          <p:nvPr/>
        </p:nvSpPr>
        <p:spPr>
          <a:xfrm>
            <a:off x="4691439" y="2762066"/>
            <a:ext cx="14504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-x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41"/>
          <p:cNvSpPr txBox="1"/>
          <p:nvPr/>
        </p:nvSpPr>
        <p:spPr>
          <a:xfrm>
            <a:off x="2427890" y="3257963"/>
            <a:ext cx="14504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1.0+x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1"/>
          <p:cNvSpPr txBox="1"/>
          <p:nvPr/>
        </p:nvSpPr>
        <p:spPr>
          <a:xfrm>
            <a:off x="3472851" y="3266493"/>
            <a:ext cx="14504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2.5+x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1"/>
          <p:cNvSpPr txBox="1"/>
          <p:nvPr/>
        </p:nvSpPr>
        <p:spPr>
          <a:xfrm>
            <a:off x="4566289" y="3251176"/>
            <a:ext cx="14504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1.0-x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41"/>
          <p:cNvSpPr txBox="1"/>
          <p:nvPr/>
        </p:nvSpPr>
        <p:spPr>
          <a:xfrm>
            <a:off x="1878722" y="3898719"/>
            <a:ext cx="45536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 = [COCl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]/[CO][Cl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41"/>
          <p:cNvSpPr txBox="1"/>
          <p:nvPr/>
        </p:nvSpPr>
        <p:spPr>
          <a:xfrm>
            <a:off x="1847191" y="4465303"/>
            <a:ext cx="45536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1.2x10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[1.0-x]/[1.0+x][2.5+x]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41"/>
          <p:cNvSpPr txBox="1"/>
          <p:nvPr/>
        </p:nvSpPr>
        <p:spPr>
          <a:xfrm>
            <a:off x="1847191" y="5136805"/>
            <a:ext cx="45536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1.2x10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[x]/[1.0][2.5]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41"/>
          <p:cNvSpPr txBox="1"/>
          <p:nvPr/>
        </p:nvSpPr>
        <p:spPr>
          <a:xfrm>
            <a:off x="1847192" y="5618498"/>
            <a:ext cx="45536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 = 3.0x10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41"/>
          <p:cNvSpPr txBox="1"/>
          <p:nvPr/>
        </p:nvSpPr>
        <p:spPr>
          <a:xfrm>
            <a:off x="4499692" y="5615586"/>
            <a:ext cx="62116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Thank goodness it disappears after some time.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4" name="Google Shape;4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0870" y="0"/>
            <a:ext cx="3521130" cy="4575682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1"/>
          <p:cNvSpPr txBox="1"/>
          <p:nvPr/>
        </p:nvSpPr>
        <p:spPr>
          <a:xfrm>
            <a:off x="-1617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of the video: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41"/>
          <p:cNvSpPr txBox="1"/>
          <p:nvPr/>
        </p:nvSpPr>
        <p:spPr>
          <a:xfrm>
            <a:off x="466979" y="845881"/>
            <a:ext cx="8065425" cy="650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b="1" i="1" lang="en-US" sz="4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i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NITIAL, </a:t>
            </a:r>
            <a:r>
              <a:rPr b="1" i="1" lang="en-US" sz="4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i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HANGE, </a:t>
            </a:r>
            <a:r>
              <a:rPr b="1" i="1" lang="en-US" sz="4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i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QUILIBRIUM!</a:t>
            </a:r>
            <a:endParaRPr b="1" i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2"/>
          <p:cNvSpPr txBox="1"/>
          <p:nvPr>
            <p:ph type="title"/>
          </p:nvPr>
        </p:nvSpPr>
        <p:spPr>
          <a:xfrm>
            <a:off x="1905001" y="675725"/>
            <a:ext cx="7753555" cy="92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>
                <a:solidFill>
                  <a:srgbClr val="0070C0"/>
                </a:solidFill>
              </a:rPr>
              <a:t>YOU MUST BE ABLE TO</a:t>
            </a:r>
            <a:endParaRPr/>
          </a:p>
        </p:txBody>
      </p:sp>
      <p:sp>
        <p:nvSpPr>
          <p:cNvPr id="502" name="Google Shape;502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>
                <a:solidFill>
                  <a:srgbClr val="0070C0"/>
                </a:solidFill>
              </a:rPr>
              <a:t>Use reaction quotients to determine if a system is at equilibrium.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>
                <a:solidFill>
                  <a:srgbClr val="0070C0"/>
                </a:solidFill>
              </a:rPr>
              <a:t>Use ICE Box to calculate species that are not at equilibrium.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</p:txBody>
      </p:sp>
      <p:pic>
        <p:nvPicPr>
          <p:cNvPr descr="Image result for check for understanding" id="503" name="Google Shape;503;p42"/>
          <p:cNvPicPr preferRelativeResize="0"/>
          <p:nvPr/>
        </p:nvPicPr>
        <p:blipFill rotWithShape="1">
          <a:blip r:embed="rId3">
            <a:alphaModFix/>
          </a:blip>
          <a:srcRect b="2286" l="0" r="50606" t="0"/>
          <a:stretch/>
        </p:blipFill>
        <p:spPr>
          <a:xfrm>
            <a:off x="8542828" y="2324209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LeChatelier’s Principle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 sz="6000">
                <a:solidFill>
                  <a:schemeClr val="accent1"/>
                </a:solidFill>
              </a:rPr>
              <a:t>OBJECTIVES	</a:t>
            </a:r>
            <a:endParaRPr/>
          </a:p>
        </p:txBody>
      </p:sp>
      <p:sp>
        <p:nvSpPr>
          <p:cNvPr id="514" name="Google Shape;514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Define and describe equilibrium reactions.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the video you should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Use LeChatelier’s principle to determine how a reaction will change to restore equilibrium.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520" name="Google Shape;520;p45"/>
          <p:cNvSpPr txBox="1"/>
          <p:nvPr>
            <p:ph idx="1" type="body"/>
          </p:nvPr>
        </p:nvSpPr>
        <p:spPr>
          <a:xfrm>
            <a:off x="449810" y="1453924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CO(g) + Cl</a:t>
            </a:r>
            <a:r>
              <a:rPr baseline="-25000" lang="en-US"/>
              <a:t>2</a:t>
            </a:r>
            <a:r>
              <a:rPr lang="en-US"/>
              <a:t>(g) 🡨 🡪 COCl</a:t>
            </a:r>
            <a:r>
              <a:rPr baseline="-25000" lang="en-US"/>
              <a:t>2</a:t>
            </a:r>
            <a:r>
              <a:rPr lang="en-US"/>
              <a:t>  Phosgene gas is a highly toxic nerve gas used in WWII.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manufacturing of the gas is an equilibrium reaction with a K</a:t>
            </a:r>
            <a:r>
              <a:rPr baseline="-25000" lang="en-US"/>
              <a:t>c</a:t>
            </a:r>
            <a:r>
              <a:rPr lang="en-US"/>
              <a:t>=1.2x10</a:t>
            </a:r>
            <a:r>
              <a:rPr baseline="30000" lang="en-US"/>
              <a:t>-3</a:t>
            </a:r>
            <a:r>
              <a:rPr lang="en-US"/>
              <a:t> at 400°C.  If the manufacturer uses 1M CO and 1M Cl</a:t>
            </a:r>
            <a:r>
              <a:rPr baseline="-25000" lang="en-US"/>
              <a:t>2</a:t>
            </a:r>
            <a:r>
              <a:rPr lang="en-US"/>
              <a:t>, and only 1.2x10</a:t>
            </a:r>
            <a:r>
              <a:rPr baseline="30000" lang="en-US"/>
              <a:t>-3</a:t>
            </a:r>
            <a:r>
              <a:rPr lang="en-US"/>
              <a:t>M COCl</a:t>
            </a:r>
            <a:r>
              <a:rPr baseline="-25000" lang="en-US"/>
              <a:t>2</a:t>
            </a:r>
            <a:r>
              <a:rPr lang="en-US"/>
              <a:t> formed. How did the scientists create the phosgene?</a:t>
            </a:r>
            <a:endParaRPr/>
          </a:p>
        </p:txBody>
      </p:sp>
      <p:pic>
        <p:nvPicPr>
          <p:cNvPr id="521" name="Google Shape;521;p4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4746" y="1591921"/>
            <a:ext cx="5427444" cy="407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6"/>
          <p:cNvSpPr txBox="1"/>
          <p:nvPr>
            <p:ph type="title"/>
          </p:nvPr>
        </p:nvSpPr>
        <p:spPr>
          <a:xfrm>
            <a:off x="1524001" y="-26158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imes New Roman"/>
              <a:buNone/>
            </a:pPr>
            <a:r>
              <a:rPr lang="en-US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Châtelier’s Principle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27" name="Google Shape;527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If a change is imposed on a system at equilibrium, the position of the equilibrium will shift in a direction that tends to reduce that change.</a:t>
            </a:r>
            <a:endParaRPr/>
          </a:p>
          <a:p>
            <a:pPr indent="-1397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7"/>
          <p:cNvSpPr txBox="1"/>
          <p:nvPr>
            <p:ph type="title"/>
          </p:nvPr>
        </p:nvSpPr>
        <p:spPr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The Haber Process</a:t>
            </a:r>
            <a:endParaRPr/>
          </a:p>
        </p:txBody>
      </p:sp>
      <p:sp>
        <p:nvSpPr>
          <p:cNvPr id="534" name="Google Shape;534;p47"/>
          <p:cNvSpPr txBox="1"/>
          <p:nvPr>
            <p:ph idx="1" type="body"/>
          </p:nvPr>
        </p:nvSpPr>
        <p:spPr>
          <a:xfrm>
            <a:off x="1524000" y="914400"/>
            <a:ext cx="9144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	The transformation of nitrogen and hydrogen into ammonia (NH</a:t>
            </a:r>
            <a:r>
              <a:rPr baseline="-25000" lang="en-US"/>
              <a:t>3</a:t>
            </a:r>
            <a:r>
              <a:rPr lang="en-US"/>
              <a:t>) is of tremendous significance in agriculture, where ammonia-based fertilizers are very important.</a:t>
            </a:r>
            <a:endParaRPr/>
          </a:p>
        </p:txBody>
      </p:sp>
      <p:pic>
        <p:nvPicPr>
          <p:cNvPr descr="15_04" id="535" name="Google Shape;535;p4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4535" l="0" r="0" t="0"/>
          <a:stretch/>
        </p:blipFill>
        <p:spPr>
          <a:xfrm>
            <a:off x="2895600" y="2249214"/>
            <a:ext cx="6400800" cy="34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8"/>
          <p:cNvSpPr txBox="1"/>
          <p:nvPr>
            <p:ph type="title"/>
          </p:nvPr>
        </p:nvSpPr>
        <p:spPr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Haber Process</a:t>
            </a:r>
            <a:endParaRPr/>
          </a:p>
        </p:txBody>
      </p:sp>
      <p:pic>
        <p:nvPicPr>
          <p:cNvPr descr="15_11" id="542" name="Google Shape;542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79" l="0" r="0" t="0"/>
          <a:stretch/>
        </p:blipFill>
        <p:spPr>
          <a:xfrm>
            <a:off x="1828801" y="1219201"/>
            <a:ext cx="4495800" cy="5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8"/>
          <p:cNvSpPr txBox="1"/>
          <p:nvPr>
            <p:ph idx="3" type="body"/>
          </p:nvPr>
        </p:nvSpPr>
        <p:spPr>
          <a:xfrm>
            <a:off x="6440213" y="19161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	If H</a:t>
            </a:r>
            <a:r>
              <a:rPr baseline="-25000" lang="en-US"/>
              <a:t>2</a:t>
            </a:r>
            <a:r>
              <a:rPr lang="en-US"/>
              <a:t> is added to the system, N</a:t>
            </a:r>
            <a:r>
              <a:rPr baseline="-25000" lang="en-US"/>
              <a:t>2</a:t>
            </a:r>
            <a:r>
              <a:rPr lang="en-US"/>
              <a:t> will be consumed and the two reagents will form more NH</a:t>
            </a:r>
            <a:r>
              <a:rPr baseline="-25000" lang="en-US"/>
              <a:t>3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Effects of Changes in Concentration</a:t>
            </a:r>
            <a:endParaRPr/>
          </a:p>
        </p:txBody>
      </p:sp>
      <p:sp>
        <p:nvSpPr>
          <p:cNvPr id="549" name="Google Shape;549;p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a species is added, the reaction will shift away from that species to restore equilibrium.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a species is removed, the reaction will shift toward that species to restore equilibrium.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The Concept of Equilibrium</a:t>
            </a:r>
            <a:endParaRPr/>
          </a:p>
        </p:txBody>
      </p:sp>
      <p:pic>
        <p:nvPicPr>
          <p:cNvPr descr="15_02" id="112" name="Google Shape;112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722" l="0" r="0" t="46428"/>
          <a:stretch/>
        </p:blipFill>
        <p:spPr>
          <a:xfrm>
            <a:off x="455201" y="997170"/>
            <a:ext cx="5551461" cy="431581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>
            <p:ph idx="2" type="body"/>
          </p:nvPr>
        </p:nvSpPr>
        <p:spPr>
          <a:xfrm>
            <a:off x="6172200" y="1686910"/>
            <a:ext cx="4343400" cy="4485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As a system approaches equilibrium, both the forward and reverse reactions are occurring at different rates.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At equilibrium, the forward and reverse reactions are proceeding at the same rate.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0"/>
          <p:cNvSpPr txBox="1"/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Effects of Changes in Volume</a:t>
            </a:r>
            <a:endParaRPr/>
          </a:p>
        </p:txBody>
      </p:sp>
      <p:sp>
        <p:nvSpPr>
          <p:cNvPr id="555" name="Google Shape;555;p50"/>
          <p:cNvSpPr txBox="1"/>
          <p:nvPr>
            <p:ph idx="1" type="body"/>
          </p:nvPr>
        </p:nvSpPr>
        <p:spPr>
          <a:xfrm>
            <a:off x="1752600" y="1066801"/>
            <a:ext cx="8458200" cy="505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 decrease in volume increases the pressure and causes a shift that favors less moles of gas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An increase in volume decreases the pressure and causes a shift that favors more moles of gas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  N</a:t>
            </a:r>
            <a:r>
              <a:rPr baseline="-25000" lang="en-US"/>
              <a:t>2</a:t>
            </a:r>
            <a:r>
              <a:rPr lang="en-US"/>
              <a:t>O</a:t>
            </a:r>
            <a:r>
              <a:rPr baseline="-25000" lang="en-US"/>
              <a:t>4(g)</a:t>
            </a:r>
            <a:r>
              <a:rPr lang="en-US"/>
              <a:t>  🡨 🡪     2NO</a:t>
            </a:r>
            <a:r>
              <a:rPr baseline="-25000" lang="en-US"/>
              <a:t>2(g)     	</a:t>
            </a:r>
            <a:r>
              <a:rPr lang="en-US"/>
              <a:t>Volume   shifts right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					Volume    shifts left</a:t>
            </a:r>
            <a:endParaRPr/>
          </a:p>
        </p:txBody>
      </p:sp>
      <p:cxnSp>
        <p:nvCxnSpPr>
          <p:cNvPr id="556" name="Google Shape;556;p50"/>
          <p:cNvCxnSpPr/>
          <p:nvPr/>
        </p:nvCxnSpPr>
        <p:spPr>
          <a:xfrm rot="10800000">
            <a:off x="6580497" y="3431627"/>
            <a:ext cx="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7" name="Google Shape;557;p50"/>
          <p:cNvCxnSpPr/>
          <p:nvPr/>
        </p:nvCxnSpPr>
        <p:spPr>
          <a:xfrm>
            <a:off x="6580497" y="3980794"/>
            <a:ext cx="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1"/>
          <p:cNvSpPr txBox="1"/>
          <p:nvPr>
            <p:ph type="title"/>
          </p:nvPr>
        </p:nvSpPr>
        <p:spPr>
          <a:xfrm>
            <a:off x="3657600" y="39688"/>
            <a:ext cx="4572000" cy="1179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2Red    1Gray</a:t>
            </a:r>
            <a:endParaRPr/>
          </a:p>
        </p:txBody>
      </p:sp>
      <p:pic>
        <p:nvPicPr>
          <p:cNvPr descr="Chapter_13_page_22.jpg" id="563" name="Google Shape;563;p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1" y="1219200"/>
            <a:ext cx="4773471" cy="49502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4" name="Google Shape;564;p51"/>
          <p:cNvCxnSpPr/>
          <p:nvPr/>
        </p:nvCxnSpPr>
        <p:spPr>
          <a:xfrm>
            <a:off x="5686096" y="599089"/>
            <a:ext cx="36786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2"/>
          <p:cNvSpPr txBox="1"/>
          <p:nvPr>
            <p:ph type="title"/>
          </p:nvPr>
        </p:nvSpPr>
        <p:spPr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The Effect of Changes in Temperature</a:t>
            </a:r>
            <a:endParaRPr/>
          </a:p>
        </p:txBody>
      </p:sp>
      <p:sp>
        <p:nvSpPr>
          <p:cNvPr id="571" name="Google Shape;571;p52"/>
          <p:cNvSpPr txBox="1"/>
          <p:nvPr/>
        </p:nvSpPr>
        <p:spPr>
          <a:xfrm>
            <a:off x="2007358" y="1524000"/>
            <a:ext cx="83820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Endothermic	 Reactants + Heat ↔ Products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Exothermic		Reactants ↔ Heat + Products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 is considered a reactant and product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3"/>
          <p:cNvSpPr txBox="1"/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Catalysts</a:t>
            </a:r>
            <a:endParaRPr/>
          </a:p>
        </p:txBody>
      </p:sp>
      <p:pic>
        <p:nvPicPr>
          <p:cNvPr descr="15_15" id="578" name="Google Shape;578;p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3792" y="1143000"/>
            <a:ext cx="5116897" cy="454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53"/>
          <p:cNvSpPr txBox="1"/>
          <p:nvPr>
            <p:ph idx="2" type="body"/>
          </p:nvPr>
        </p:nvSpPr>
        <p:spPr>
          <a:xfrm>
            <a:off x="6999889" y="1219201"/>
            <a:ext cx="4083269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Catalysts increase the rate of both the forward </a:t>
            </a:r>
            <a:r>
              <a:rPr i="1" lang="en-US"/>
              <a:t>and</a:t>
            </a:r>
            <a:r>
              <a:rPr lang="en-US"/>
              <a:t> reverse reactions.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Equilibrium is achieved faster, but the reactants and products do not change.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4"/>
          <p:cNvSpPr txBox="1"/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Common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Ion Effect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85" name="Google Shape;585;p54"/>
          <p:cNvSpPr txBox="1"/>
          <p:nvPr>
            <p:ph idx="1" type="body"/>
          </p:nvPr>
        </p:nvSpPr>
        <p:spPr>
          <a:xfrm>
            <a:off x="1752600" y="990601"/>
            <a:ext cx="8686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a common ion is added, shift away from that ion: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In the reaction: 	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	Na</a:t>
            </a:r>
            <a:r>
              <a:rPr baseline="30000" lang="en-US"/>
              <a:t>+</a:t>
            </a:r>
            <a:r>
              <a:rPr baseline="-25000" lang="en-US"/>
              <a:t>(aq) </a:t>
            </a:r>
            <a:r>
              <a:rPr lang="en-US"/>
              <a:t>+ F</a:t>
            </a:r>
            <a:r>
              <a:rPr baseline="30000" lang="en-US"/>
              <a:t>-</a:t>
            </a:r>
            <a:r>
              <a:rPr baseline="-25000" lang="en-US"/>
              <a:t>(aq) </a:t>
            </a:r>
            <a:r>
              <a:rPr lang="en-US"/>
              <a:t>↔ NaF</a:t>
            </a:r>
            <a:r>
              <a:rPr baseline="-25000" lang="en-US"/>
              <a:t>(aq)</a:t>
            </a:r>
            <a:endParaRPr baseline="-25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     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NaCl is added, how the reaction affected?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		NaCl contains Na</a:t>
            </a:r>
            <a:r>
              <a:rPr baseline="30000" lang="en-US">
                <a:solidFill>
                  <a:schemeClr val="accent1"/>
                </a:solidFill>
              </a:rPr>
              <a:t>+</a:t>
            </a:r>
            <a:r>
              <a:rPr lang="en-US">
                <a:solidFill>
                  <a:schemeClr val="accent1"/>
                </a:solidFill>
              </a:rPr>
              <a:t> ions which will shift the reaction towards 	the products.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5"/>
          <p:cNvSpPr txBox="1"/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Reactions to Remove Ions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91" name="Google Shape;591;p55"/>
          <p:cNvSpPr txBox="1"/>
          <p:nvPr>
            <p:ph idx="1" type="body"/>
          </p:nvPr>
        </p:nvSpPr>
        <p:spPr>
          <a:xfrm>
            <a:off x="1981200" y="1219201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a substance is added that is known to react with a species in the reaction, treat the reaction as if that species is decreasing.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In the reaction: 		</a:t>
            </a:r>
            <a:br>
              <a:rPr lang="en-US"/>
            </a:b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	Na</a:t>
            </a:r>
            <a:r>
              <a:rPr baseline="30000" lang="en-US"/>
              <a:t>+</a:t>
            </a:r>
            <a:r>
              <a:rPr baseline="-25000" lang="en-US"/>
              <a:t>(aq) </a:t>
            </a:r>
            <a:r>
              <a:rPr lang="en-US"/>
              <a:t>+ F</a:t>
            </a:r>
            <a:r>
              <a:rPr baseline="30000" lang="en-US"/>
              <a:t>-</a:t>
            </a:r>
            <a:r>
              <a:rPr baseline="-25000" lang="en-US"/>
              <a:t>(aq) </a:t>
            </a:r>
            <a:r>
              <a:rPr lang="en-US"/>
              <a:t>↔ NaF</a:t>
            </a:r>
            <a:r>
              <a:rPr baseline="-25000" lang="en-US"/>
              <a:t>(aq)</a:t>
            </a:r>
            <a:endParaRPr baseline="-25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If H</a:t>
            </a:r>
            <a:r>
              <a:rPr baseline="30000" lang="en-US"/>
              <a:t>+</a:t>
            </a:r>
            <a:r>
              <a:rPr lang="en-US"/>
              <a:t> is added, how the reaction affected?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			H</a:t>
            </a:r>
            <a:r>
              <a:rPr baseline="30000" lang="en-US">
                <a:solidFill>
                  <a:schemeClr val="accent1"/>
                </a:solidFill>
              </a:rPr>
              <a:t>+</a:t>
            </a:r>
            <a:r>
              <a:rPr lang="en-US">
                <a:solidFill>
                  <a:schemeClr val="accent1"/>
                </a:solidFill>
              </a:rPr>
              <a:t> will react with F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>
                <a:solidFill>
                  <a:schemeClr val="accent1"/>
                </a:solidFill>
              </a:rPr>
              <a:t> to decrease the F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>
                <a:solidFill>
                  <a:schemeClr val="accent1"/>
                </a:solidFill>
              </a:rPr>
              <a:t> and shift 		the reaction towards the reactants. </a:t>
            </a:r>
            <a:endParaRPr>
              <a:solidFill>
                <a:schemeClr val="accen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6"/>
          <p:cNvSpPr txBox="1"/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LeChatelier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Problems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97" name="Google Shape;597;p56"/>
          <p:cNvSpPr txBox="1"/>
          <p:nvPr>
            <p:ph idx="1" type="body"/>
          </p:nvPr>
        </p:nvSpPr>
        <p:spPr>
          <a:xfrm>
            <a:off x="1828800" y="914401"/>
            <a:ext cx="8382000" cy="521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Consider the following equation: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	N</a:t>
            </a:r>
            <a:r>
              <a:rPr baseline="-25000" lang="en-US"/>
              <a:t>2(g)</a:t>
            </a:r>
            <a:r>
              <a:rPr lang="en-US"/>
              <a:t> + 3H</a:t>
            </a:r>
            <a:r>
              <a:rPr baseline="-25000" lang="en-US"/>
              <a:t>2(g)</a:t>
            </a:r>
            <a:r>
              <a:rPr lang="en-US"/>
              <a:t> ↔ 2NH</a:t>
            </a:r>
            <a:r>
              <a:rPr baseline="-25000" lang="en-US"/>
              <a:t>3(g)</a:t>
            </a:r>
            <a:r>
              <a:rPr lang="en-US"/>
              <a:t> + 92KJ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Predict how the H</a:t>
            </a:r>
            <a:r>
              <a:rPr baseline="-25000" lang="en-US"/>
              <a:t>2</a:t>
            </a:r>
            <a:r>
              <a:rPr lang="en-US"/>
              <a:t> will be affected by: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eriod"/>
            </a:pPr>
            <a:r>
              <a:rPr lang="en-US"/>
              <a:t>Ammonia being added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eriod"/>
            </a:pPr>
            <a:r>
              <a:rPr lang="en-US"/>
              <a:t>Nitrogen being added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eriod"/>
            </a:pPr>
            <a:r>
              <a:rPr lang="en-US"/>
              <a:t>Heat being added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eriod"/>
            </a:pPr>
            <a:r>
              <a:rPr lang="en-US"/>
              <a:t>Pressure decreasing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eriod"/>
            </a:pPr>
            <a:r>
              <a:rPr lang="en-US"/>
              <a:t>Ammonia being removed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eriod"/>
            </a:pPr>
            <a:r>
              <a:rPr lang="en-US"/>
              <a:t>Nitrogen being removed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eriod"/>
            </a:pPr>
            <a:r>
              <a:rPr lang="en-US"/>
              <a:t>Decreasing the volume</a:t>
            </a:r>
            <a:endParaRPr/>
          </a:p>
        </p:txBody>
      </p:sp>
      <p:sp>
        <p:nvSpPr>
          <p:cNvPr id="598" name="Google Shape;598;p56"/>
          <p:cNvSpPr txBox="1"/>
          <p:nvPr/>
        </p:nvSpPr>
        <p:spPr>
          <a:xfrm>
            <a:off x="5352393" y="2220769"/>
            <a:ext cx="2514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increases</a:t>
            </a:r>
            <a:endParaRPr/>
          </a:p>
        </p:txBody>
      </p:sp>
      <p:sp>
        <p:nvSpPr>
          <p:cNvPr id="599" name="Google Shape;599;p56"/>
          <p:cNvSpPr txBox="1"/>
          <p:nvPr/>
        </p:nvSpPr>
        <p:spPr>
          <a:xfrm>
            <a:off x="5186855" y="2695747"/>
            <a:ext cx="2514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decreases</a:t>
            </a:r>
            <a:endParaRPr/>
          </a:p>
        </p:txBody>
      </p:sp>
      <p:sp>
        <p:nvSpPr>
          <p:cNvPr id="600" name="Google Shape;600;p56"/>
          <p:cNvSpPr txBox="1"/>
          <p:nvPr/>
        </p:nvSpPr>
        <p:spPr>
          <a:xfrm>
            <a:off x="4703928" y="3120926"/>
            <a:ext cx="2514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increases</a:t>
            </a:r>
            <a:endParaRPr/>
          </a:p>
        </p:txBody>
      </p:sp>
      <p:sp>
        <p:nvSpPr>
          <p:cNvPr id="601" name="Google Shape;601;p56"/>
          <p:cNvSpPr txBox="1"/>
          <p:nvPr/>
        </p:nvSpPr>
        <p:spPr>
          <a:xfrm>
            <a:off x="4991100" y="3606293"/>
            <a:ext cx="2514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increases</a:t>
            </a:r>
            <a:endParaRPr/>
          </a:p>
        </p:txBody>
      </p:sp>
      <p:sp>
        <p:nvSpPr>
          <p:cNvPr id="602" name="Google Shape;602;p56"/>
          <p:cNvSpPr txBox="1"/>
          <p:nvPr/>
        </p:nvSpPr>
        <p:spPr>
          <a:xfrm>
            <a:off x="5615367" y="4127500"/>
            <a:ext cx="2514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decreases</a:t>
            </a:r>
            <a:endParaRPr/>
          </a:p>
        </p:txBody>
      </p:sp>
      <p:sp>
        <p:nvSpPr>
          <p:cNvPr id="603" name="Google Shape;603;p56"/>
          <p:cNvSpPr txBox="1"/>
          <p:nvPr/>
        </p:nvSpPr>
        <p:spPr>
          <a:xfrm>
            <a:off x="5598503" y="4602478"/>
            <a:ext cx="2514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increases</a:t>
            </a:r>
            <a:endParaRPr/>
          </a:p>
        </p:txBody>
      </p:sp>
      <p:sp>
        <p:nvSpPr>
          <p:cNvPr id="604" name="Google Shape;604;p56"/>
          <p:cNvSpPr txBox="1"/>
          <p:nvPr/>
        </p:nvSpPr>
        <p:spPr>
          <a:xfrm>
            <a:off x="5253858" y="5034516"/>
            <a:ext cx="2514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decreases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7"/>
          <p:cNvSpPr txBox="1"/>
          <p:nvPr>
            <p:ph type="title"/>
          </p:nvPr>
        </p:nvSpPr>
        <p:spPr>
          <a:xfrm>
            <a:off x="1554708" y="1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LeChatelier Answers Wording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10" name="Google Shape;610;p57"/>
          <p:cNvSpPr txBox="1"/>
          <p:nvPr>
            <p:ph idx="1" type="body"/>
          </p:nvPr>
        </p:nvSpPr>
        <p:spPr>
          <a:xfrm>
            <a:off x="677917" y="990601"/>
            <a:ext cx="11004331" cy="541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u="sng">
                <a:solidFill>
                  <a:srgbClr val="FF0000"/>
                </a:solidFill>
              </a:rPr>
              <a:t>Catalysts/Increasing Surface Area of a solid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n-US"/>
              <a:t>“Has no effect on equilibrium.”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u="sng">
                <a:solidFill>
                  <a:srgbClr val="FF0000"/>
                </a:solidFill>
              </a:rPr>
              <a:t>Solids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n-US"/>
              <a:t>“Has no effect on equilibrium”. HOWEVER, equilibrium can produce more solid (Think saturation)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u="sng">
                <a:solidFill>
                  <a:srgbClr val="FF0000"/>
                </a:solidFill>
              </a:rPr>
              <a:t>Addition of a species X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n-US"/>
              <a:t>“Additional X will react with Y (or decompose) to shift the reaction away from that side (towards the other side, forming __, removing __, etc).”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u="sng">
                <a:solidFill>
                  <a:srgbClr val="FF0000"/>
                </a:solidFill>
              </a:rPr>
              <a:t>Removing a species X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“Removing X will  force the reaction to shift towards X to restore it, thus increasing ____ (decreasing ____, etc.)”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u="sng">
                <a:solidFill>
                  <a:srgbClr val="FF0000"/>
                </a:solidFill>
              </a:rPr>
              <a:t>Increasing Pressure/Decreasing Volume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n-US"/>
              <a:t>“A reaction with lower volume will favor the side with less moles of gas, thus increasing ___ (decreasing ___, shifting ___, etc.)”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u="sng">
                <a:solidFill>
                  <a:srgbClr val="FF0000"/>
                </a:solidFill>
              </a:rPr>
              <a:t>Increasing Temperature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n-US"/>
              <a:t>“Increasing the temperature favors endothermic reaction, thus favoring the ___ reaction (decreasing ___, increasing ___,  shifting ___, etc.)”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8"/>
          <p:cNvSpPr txBox="1"/>
          <p:nvPr>
            <p:ph type="title"/>
          </p:nvPr>
        </p:nvSpPr>
        <p:spPr>
          <a:xfrm>
            <a:off x="1524001" y="-13648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More Difficult Examples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16" name="Google Shape;616;p58"/>
          <p:cNvSpPr txBox="1"/>
          <p:nvPr>
            <p:ph idx="1" type="body"/>
          </p:nvPr>
        </p:nvSpPr>
        <p:spPr>
          <a:xfrm>
            <a:off x="1905000" y="914400"/>
            <a:ext cx="8686800" cy="4944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Explain which way the reaction will shift with the following stresses: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</a:t>
            </a:r>
            <a:r>
              <a:rPr lang="en-US">
                <a:solidFill>
                  <a:srgbClr val="FFFF00"/>
                </a:solidFill>
              </a:rPr>
              <a:t>	</a:t>
            </a:r>
            <a:r>
              <a:rPr lang="en-US"/>
              <a:t>NaCl(s) 🡪 Na</a:t>
            </a:r>
            <a:r>
              <a:rPr baseline="30000" lang="en-US"/>
              <a:t>+</a:t>
            </a:r>
            <a:r>
              <a:rPr lang="en-US"/>
              <a:t> + Cl</a:t>
            </a:r>
            <a:r>
              <a:rPr baseline="30000" lang="en-US"/>
              <a:t>-</a:t>
            </a:r>
            <a:endParaRPr baseline="30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Addition of Pb</a:t>
            </a:r>
            <a:r>
              <a:rPr baseline="30000" lang="en-US"/>
              <a:t>+2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Addition of NaCl (s)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Pulverizing NaCl(s)</a:t>
            </a:r>
            <a:endParaRPr/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Explain how the pressure of O</a:t>
            </a:r>
            <a:r>
              <a:rPr baseline="-25000" lang="en-US"/>
              <a:t>2</a:t>
            </a:r>
            <a:r>
              <a:rPr lang="en-US"/>
              <a:t> will change with the following stresses: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		2H</a:t>
            </a:r>
            <a:r>
              <a:rPr baseline="-25000" lang="en-US"/>
              <a:t>2</a:t>
            </a:r>
            <a:r>
              <a:rPr lang="en-US"/>
              <a:t>O(g) 🡪 2H</a:t>
            </a:r>
            <a:r>
              <a:rPr baseline="-25000" lang="en-US"/>
              <a:t>2</a:t>
            </a:r>
            <a:r>
              <a:rPr lang="en-US"/>
              <a:t>(g) + O</a:t>
            </a:r>
            <a:r>
              <a:rPr baseline="-25000" lang="en-US"/>
              <a:t>2</a:t>
            </a:r>
            <a:r>
              <a:rPr lang="en-US"/>
              <a:t>(g)</a:t>
            </a:r>
            <a:endParaRPr baseline="30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Addition of He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Addition of He at constant P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Removal of O</a:t>
            </a:r>
            <a:r>
              <a:rPr baseline="-25000" lang="en-US"/>
              <a:t>2</a:t>
            </a:r>
            <a:endParaRPr baseline="-25000"/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17" name="Google Shape;617;p58"/>
          <p:cNvSpPr txBox="1"/>
          <p:nvPr/>
        </p:nvSpPr>
        <p:spPr>
          <a:xfrm>
            <a:off x="4343400" y="1693018"/>
            <a:ext cx="6248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PbCl</a:t>
            </a:r>
            <a:r>
              <a:rPr baseline="-25000"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ppt </a:t>
            </a:r>
            <a:r>
              <a:rPr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Cl</a:t>
            </a:r>
            <a:r>
              <a:rPr baseline="30000"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is removed and reaction shifts right. </a:t>
            </a:r>
            <a:endParaRPr/>
          </a:p>
        </p:txBody>
      </p:sp>
      <p:sp>
        <p:nvSpPr>
          <p:cNvPr id="618" name="Google Shape;618;p58"/>
          <p:cNvSpPr txBox="1"/>
          <p:nvPr/>
        </p:nvSpPr>
        <p:spPr>
          <a:xfrm>
            <a:off x="4724400" y="2169932"/>
            <a:ext cx="6248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 effect. Solids don’t change equilibrium. </a:t>
            </a:r>
            <a:endParaRPr/>
          </a:p>
        </p:txBody>
      </p:sp>
      <p:sp>
        <p:nvSpPr>
          <p:cNvPr id="619" name="Google Shape;619;p58"/>
          <p:cNvSpPr txBox="1"/>
          <p:nvPr/>
        </p:nvSpPr>
        <p:spPr>
          <a:xfrm>
            <a:off x="4533900" y="2577167"/>
            <a:ext cx="6248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 effect. Solids don’t change equilbrium.</a:t>
            </a:r>
            <a:endParaRPr/>
          </a:p>
        </p:txBody>
      </p:sp>
      <p:sp>
        <p:nvSpPr>
          <p:cNvPr id="620" name="Google Shape;620;p58"/>
          <p:cNvSpPr txBox="1"/>
          <p:nvPr/>
        </p:nvSpPr>
        <p:spPr>
          <a:xfrm>
            <a:off x="4175235" y="4535638"/>
            <a:ext cx="6248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 effect. He is inert and doesn’t interfere.  </a:t>
            </a:r>
            <a:endParaRPr/>
          </a:p>
        </p:txBody>
      </p:sp>
      <p:sp>
        <p:nvSpPr>
          <p:cNvPr id="621" name="Google Shape;621;p58"/>
          <p:cNvSpPr txBox="1"/>
          <p:nvPr/>
        </p:nvSpPr>
        <p:spPr>
          <a:xfrm>
            <a:off x="5829300" y="4924304"/>
            <a:ext cx="40386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He takes up space in the reaction chamber. Therefore if volume decreases for the remaining gases, the side with fewer moles increases. O</a:t>
            </a:r>
            <a:r>
              <a:rPr baseline="-25000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decreases.  </a:t>
            </a:r>
            <a:endParaRPr/>
          </a:p>
        </p:txBody>
      </p:sp>
      <p:sp>
        <p:nvSpPr>
          <p:cNvPr id="622" name="Google Shape;622;p58"/>
          <p:cNvSpPr txBox="1"/>
          <p:nvPr/>
        </p:nvSpPr>
        <p:spPr>
          <a:xfrm>
            <a:off x="2091559" y="5763322"/>
            <a:ext cx="31242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you remove will never be fully restored. O</a:t>
            </a:r>
            <a:r>
              <a:rPr baseline="-25000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overall decreases.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9"/>
          <p:cNvSpPr txBox="1"/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628" name="Google Shape;628;p59"/>
          <p:cNvSpPr txBox="1"/>
          <p:nvPr>
            <p:ph idx="1" type="body"/>
          </p:nvPr>
        </p:nvSpPr>
        <p:spPr>
          <a:xfrm>
            <a:off x="449810" y="1453924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CO(g) + Cl</a:t>
            </a:r>
            <a:r>
              <a:rPr baseline="-25000" lang="en-US"/>
              <a:t>2</a:t>
            </a:r>
            <a:r>
              <a:rPr lang="en-US"/>
              <a:t>(g) 🡨 🡪 COCl</a:t>
            </a:r>
            <a:r>
              <a:rPr baseline="-25000" lang="en-US"/>
              <a:t>2</a:t>
            </a:r>
            <a:r>
              <a:rPr lang="en-US"/>
              <a:t> + 6.0kJ Phosgene gas is a highly toxic nerve gas used in WWII.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manufacturing of the gas is an equilibrium reaction with a K</a:t>
            </a:r>
            <a:r>
              <a:rPr baseline="-25000" lang="en-US"/>
              <a:t>c</a:t>
            </a:r>
            <a:r>
              <a:rPr lang="en-US"/>
              <a:t>=1.2x10</a:t>
            </a:r>
            <a:r>
              <a:rPr baseline="30000" lang="en-US"/>
              <a:t>-3</a:t>
            </a:r>
            <a:r>
              <a:rPr lang="en-US"/>
              <a:t> at 400°C.  If the manufacturer uses 1M CO and 1M Cl</a:t>
            </a:r>
            <a:r>
              <a:rPr baseline="-25000" lang="en-US"/>
              <a:t>2</a:t>
            </a:r>
            <a:r>
              <a:rPr lang="en-US"/>
              <a:t>, and only 1.2x10</a:t>
            </a:r>
            <a:r>
              <a:rPr baseline="30000" lang="en-US"/>
              <a:t>-3</a:t>
            </a:r>
            <a:r>
              <a:rPr lang="en-US"/>
              <a:t>M COCl</a:t>
            </a:r>
            <a:r>
              <a:rPr baseline="-25000" lang="en-US"/>
              <a:t>2</a:t>
            </a:r>
            <a:r>
              <a:rPr lang="en-US"/>
              <a:t> formed. How did the scientists create the phosgene?</a:t>
            </a:r>
            <a:endParaRPr/>
          </a:p>
        </p:txBody>
      </p:sp>
      <p:pic>
        <p:nvPicPr>
          <p:cNvPr id="629" name="Google Shape;629;p5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8849" y="0"/>
            <a:ext cx="5503151" cy="41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59"/>
          <p:cNvSpPr txBox="1"/>
          <p:nvPr/>
        </p:nvSpPr>
        <p:spPr>
          <a:xfrm>
            <a:off x="5257800" y="4363963"/>
            <a:ext cx="654268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Decreasing the temperature, increasing concentrations of the reactants only, or taking out the phosgene as it is formed will shift the reaction towards the products.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Equilibrium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descr="equilibrium.bmp" id="119" name="Google Shape;119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1020170"/>
            <a:ext cx="4572000" cy="504264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7391400" y="2057400"/>
            <a:ext cx="36444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this picture,  the amount remains CONSTANT and the rates are EQUAL.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0"/>
          <p:cNvSpPr txBox="1"/>
          <p:nvPr>
            <p:ph type="title"/>
          </p:nvPr>
        </p:nvSpPr>
        <p:spPr>
          <a:xfrm>
            <a:off x="1905001" y="675725"/>
            <a:ext cx="7753555" cy="92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>
                <a:solidFill>
                  <a:srgbClr val="0070C0"/>
                </a:solidFill>
              </a:rPr>
              <a:t>YOU MUST BE ABLE TO</a:t>
            </a:r>
            <a:endParaRPr/>
          </a:p>
        </p:txBody>
      </p:sp>
      <p:sp>
        <p:nvSpPr>
          <p:cNvPr id="636" name="Google Shape;636;p6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>
                <a:solidFill>
                  <a:srgbClr val="0070C0"/>
                </a:solidFill>
              </a:rPr>
              <a:t>Use LeChatelier’s principle to determine how a reaction will change to restore equilibrium.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</p:txBody>
      </p:sp>
      <p:pic>
        <p:nvPicPr>
          <p:cNvPr descr="Image result for check for understanding" id="637" name="Google Shape;637;p60"/>
          <p:cNvPicPr preferRelativeResize="0"/>
          <p:nvPr/>
        </p:nvPicPr>
        <p:blipFill rotWithShape="1">
          <a:blip r:embed="rId3">
            <a:alphaModFix/>
          </a:blip>
          <a:srcRect b="2286" l="0" r="50606" t="0"/>
          <a:stretch/>
        </p:blipFill>
        <p:spPr>
          <a:xfrm>
            <a:off x="8542828" y="2324209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45cc0beada_0_0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Solubility Product Constant, Ksp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45cc0beada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650" name="Google Shape;650;g245cc0beada_0_5"/>
          <p:cNvSpPr txBox="1"/>
          <p:nvPr>
            <p:ph idx="1" type="body"/>
          </p:nvPr>
        </p:nvSpPr>
        <p:spPr>
          <a:xfrm>
            <a:off x="1695451" y="1600201"/>
            <a:ext cx="8789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Write mass action expressions.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the video you should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concentration of ions in an insoluble salt.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ee6fd4e9ec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656" name="Google Shape;656;g1ee6fd4e9ec_0_0"/>
          <p:cNvSpPr txBox="1"/>
          <p:nvPr>
            <p:ph idx="1" type="body"/>
          </p:nvPr>
        </p:nvSpPr>
        <p:spPr>
          <a:xfrm>
            <a:off x="449810" y="1453924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Unfortunately, may homes (especially in MI) have lead in their water. The lead is </a:t>
            </a:r>
            <a:r>
              <a:rPr lang="en-US"/>
              <a:t>particularly</a:t>
            </a:r>
            <a:r>
              <a:rPr lang="en-US"/>
              <a:t> unsafe to drink. Besides filtration systems that use reverse osmosis, how can solubility help clean the water?</a:t>
            </a:r>
            <a:endParaRPr/>
          </a:p>
        </p:txBody>
      </p:sp>
      <p:pic>
        <p:nvPicPr>
          <p:cNvPr id="657" name="Google Shape;657;g1ee6fd4e9ec_0_0"/>
          <p:cNvPicPr preferRelativeResize="0"/>
          <p:nvPr/>
        </p:nvPicPr>
        <p:blipFill rotWithShape="1">
          <a:blip r:embed="rId3">
            <a:alphaModFix/>
          </a:blip>
          <a:srcRect b="29418" l="20471" r="53552" t="29488"/>
          <a:stretch/>
        </p:blipFill>
        <p:spPr>
          <a:xfrm>
            <a:off x="6596375" y="1751675"/>
            <a:ext cx="4062451" cy="361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45cc0beada_0_31"/>
          <p:cNvSpPr txBox="1"/>
          <p:nvPr>
            <p:ph type="title"/>
          </p:nvPr>
        </p:nvSpPr>
        <p:spPr>
          <a:xfrm>
            <a:off x="2514600" y="0"/>
            <a:ext cx="7467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Solubility Products</a:t>
            </a:r>
            <a:endParaRPr/>
          </a:p>
        </p:txBody>
      </p:sp>
      <p:sp>
        <p:nvSpPr>
          <p:cNvPr id="664" name="Google Shape;664;g245cc0beada_0_31"/>
          <p:cNvSpPr txBox="1"/>
          <p:nvPr>
            <p:ph idx="1" type="body"/>
          </p:nvPr>
        </p:nvSpPr>
        <p:spPr>
          <a:xfrm>
            <a:off x="662152" y="1353207"/>
            <a:ext cx="11272200" cy="27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Solubility</a:t>
            </a:r>
            <a:r>
              <a:rPr lang="en-US"/>
              <a:t> is generally expressed as the mass of solute dissolved in 1 L of solution (g/L)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Molar solubility </a:t>
            </a:r>
            <a:r>
              <a:rPr lang="en-US"/>
              <a:t>is in mol/L (</a:t>
            </a:r>
            <a:r>
              <a:rPr i="1" lang="en-US"/>
              <a:t>M</a:t>
            </a:r>
            <a:r>
              <a:rPr lang="en-US"/>
              <a:t>).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Ksp</a:t>
            </a:r>
            <a:r>
              <a:rPr lang="en-US"/>
              <a:t> must be in Molarity units.</a:t>
            </a:r>
            <a:endParaRPr/>
          </a:p>
        </p:txBody>
      </p:sp>
      <p:pic>
        <p:nvPicPr>
          <p:cNvPr descr="1 Molar Solution - T-shirt" id="665" name="Google Shape;665;g245cc0beada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5132" y="1844292"/>
            <a:ext cx="4509485" cy="4509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45cc0beada_0_38"/>
          <p:cNvSpPr txBox="1"/>
          <p:nvPr>
            <p:ph type="title"/>
          </p:nvPr>
        </p:nvSpPr>
        <p:spPr>
          <a:xfrm>
            <a:off x="2215055" y="-1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Solubility versus Molar Solubility</a:t>
            </a:r>
            <a:endParaRPr/>
          </a:p>
        </p:txBody>
      </p:sp>
      <p:sp>
        <p:nvSpPr>
          <p:cNvPr id="671" name="Google Shape;671;g245cc0beada_0_38"/>
          <p:cNvSpPr txBox="1"/>
          <p:nvPr>
            <p:ph idx="1" type="body"/>
          </p:nvPr>
        </p:nvSpPr>
        <p:spPr>
          <a:xfrm>
            <a:off x="914399" y="1143000"/>
            <a:ext cx="10421100" cy="4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solubility of CaSO</a:t>
            </a:r>
            <a:r>
              <a:rPr baseline="-25000" lang="en-US"/>
              <a:t>4</a:t>
            </a:r>
            <a:r>
              <a:rPr lang="en-US"/>
              <a:t> is 0.67g/L. Calculate the molar solubility.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molar solubility of Cu(OH)</a:t>
            </a:r>
            <a:r>
              <a:rPr baseline="-25000" lang="en-US"/>
              <a:t>2</a:t>
            </a:r>
            <a:r>
              <a:rPr lang="en-US"/>
              <a:t> is 1.8x10</a:t>
            </a:r>
            <a:r>
              <a:rPr baseline="30000" lang="en-US"/>
              <a:t>-7</a:t>
            </a:r>
            <a:r>
              <a:rPr lang="en-US"/>
              <a:t> . Calculate the solubility in g/L.</a:t>
            </a:r>
            <a:endParaRPr/>
          </a:p>
        </p:txBody>
      </p:sp>
      <p:sp>
        <p:nvSpPr>
          <p:cNvPr id="672" name="Google Shape;672;g245cc0beada_0_38"/>
          <p:cNvSpPr txBox="1"/>
          <p:nvPr/>
        </p:nvSpPr>
        <p:spPr>
          <a:xfrm>
            <a:off x="6666188" y="3550178"/>
            <a:ext cx="312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1.8x10</a:t>
            </a:r>
            <a:r>
              <a:rPr baseline="30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g/L</a:t>
            </a:r>
            <a:endParaRPr/>
          </a:p>
        </p:txBody>
      </p:sp>
      <p:sp>
        <p:nvSpPr>
          <p:cNvPr id="673" name="Google Shape;673;g245cc0beada_0_38"/>
          <p:cNvSpPr txBox="1"/>
          <p:nvPr/>
        </p:nvSpPr>
        <p:spPr>
          <a:xfrm>
            <a:off x="4855780" y="1707903"/>
            <a:ext cx="312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4.9x10</a:t>
            </a:r>
            <a:r>
              <a:rPr baseline="30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674" name="Google Shape;674;g245cc0beada_0_38"/>
          <p:cNvSpPr txBox="1"/>
          <p:nvPr/>
        </p:nvSpPr>
        <p:spPr>
          <a:xfrm>
            <a:off x="1855077" y="1608563"/>
            <a:ext cx="3124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0.67g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x   </a:t>
            </a:r>
            <a:r>
              <a:rPr lang="en-US" sz="24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 mole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=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1L         136.14g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g245cc0beada_0_38"/>
          <p:cNvSpPr txBox="1"/>
          <p:nvPr/>
        </p:nvSpPr>
        <p:spPr>
          <a:xfrm>
            <a:off x="2475187" y="3550178"/>
            <a:ext cx="4191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1.8x10</a:t>
            </a:r>
            <a:r>
              <a:rPr baseline="30000" lang="en-US" sz="24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r>
              <a:rPr lang="en-US" sz="24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mole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x   </a:t>
            </a:r>
            <a:r>
              <a:rPr lang="en-US" sz="24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97.55g 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=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1L         	        1 mole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45cc0beada_0_47"/>
          <p:cNvSpPr txBox="1"/>
          <p:nvPr>
            <p:ph type="title"/>
          </p:nvPr>
        </p:nvSpPr>
        <p:spPr>
          <a:xfrm>
            <a:off x="2038350" y="-15766"/>
            <a:ext cx="7943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Solubility Products</a:t>
            </a:r>
            <a:endParaRPr/>
          </a:p>
        </p:txBody>
      </p:sp>
      <p:sp>
        <p:nvSpPr>
          <p:cNvPr id="682" name="Google Shape;682;g245cc0beada_0_47"/>
          <p:cNvSpPr txBox="1"/>
          <p:nvPr>
            <p:ph idx="1" type="body"/>
          </p:nvPr>
        </p:nvSpPr>
        <p:spPr>
          <a:xfrm>
            <a:off x="1111469" y="1173167"/>
            <a:ext cx="10121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Consider the equilibrium that exists in a saturated solution of BaSO</a:t>
            </a:r>
            <a:r>
              <a:rPr baseline="-25000" lang="en-US"/>
              <a:t>4</a:t>
            </a:r>
            <a:r>
              <a:rPr lang="en-US"/>
              <a:t> in water:</a:t>
            </a:r>
            <a:endParaRPr/>
          </a:p>
        </p:txBody>
      </p:sp>
      <p:grpSp>
        <p:nvGrpSpPr>
          <p:cNvPr id="683" name="Google Shape;683;g245cc0beada_0_47"/>
          <p:cNvGrpSpPr/>
          <p:nvPr/>
        </p:nvGrpSpPr>
        <p:grpSpPr>
          <a:xfrm>
            <a:off x="2682388" y="1704183"/>
            <a:ext cx="7200228" cy="476251"/>
            <a:chOff x="357" y="2544"/>
            <a:chExt cx="4896" cy="300"/>
          </a:xfrm>
        </p:grpSpPr>
        <p:sp>
          <p:nvSpPr>
            <p:cNvPr id="684" name="Google Shape;684;g245cc0beada_0_47"/>
            <p:cNvSpPr/>
            <p:nvPr/>
          </p:nvSpPr>
          <p:spPr>
            <a:xfrm>
              <a:off x="357" y="2544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BaSO</a:t>
              </a:r>
              <a:r>
                <a:rPr baseline="-25000"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4</a:t>
              </a:r>
              <a:r>
                <a:rPr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(</a:t>
              </a:r>
              <a:r>
                <a:rPr i="1"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s</a:t>
              </a:r>
              <a:r>
                <a:rPr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)</a:t>
              </a:r>
              <a:endParaRPr sz="3200">
                <a:solidFill>
                  <a:srgbClr val="C82E3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5" name="Google Shape;685;g245cc0beada_0_47"/>
            <p:cNvSpPr/>
            <p:nvPr/>
          </p:nvSpPr>
          <p:spPr>
            <a:xfrm>
              <a:off x="2853" y="2544"/>
              <a:ext cx="24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Ba</a:t>
              </a:r>
              <a:r>
                <a:rPr baseline="30000"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2+</a:t>
              </a:r>
              <a:r>
                <a:rPr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(</a:t>
              </a:r>
              <a:r>
                <a:rPr i="1"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aq</a:t>
              </a:r>
              <a:r>
                <a:rPr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)</a:t>
              </a:r>
              <a:r>
                <a:rPr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  + SO</a:t>
              </a:r>
              <a:r>
                <a:rPr baseline="-25000"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4</a:t>
              </a:r>
              <a:r>
                <a:rPr baseline="30000" lang="en-US" sz="32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2−</a:t>
              </a:r>
              <a:r>
                <a:rPr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(</a:t>
              </a:r>
              <a:r>
                <a:rPr i="1"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aq</a:t>
              </a:r>
              <a:r>
                <a:rPr lang="en-US" sz="2800">
                  <a:solidFill>
                    <a:srgbClr val="C82E32"/>
                  </a:solidFill>
                  <a:latin typeface="Gill Sans"/>
                  <a:ea typeface="Gill Sans"/>
                  <a:cs typeface="Gill Sans"/>
                  <a:sym typeface="Gill Sans"/>
                </a:rPr>
                <a:t>)</a:t>
              </a:r>
              <a:endParaRPr sz="3200">
                <a:solidFill>
                  <a:srgbClr val="C82E3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descr="equilibrium" id="686" name="Google Shape;686;g245cc0beada_0_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17" y="2651"/>
              <a:ext cx="1000" cy="1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7" name="Google Shape;687;g245cc0beada_0_47"/>
          <p:cNvSpPr/>
          <p:nvPr/>
        </p:nvSpPr>
        <p:spPr>
          <a:xfrm>
            <a:off x="1111469" y="2694781"/>
            <a:ext cx="101214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i="1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</a:t>
            </a:r>
            <a:r>
              <a:rPr baseline="-25000" i="1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sp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= [Ba</a:t>
            </a:r>
            <a:r>
              <a:rPr baseline="30000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2+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] [SO</a:t>
            </a:r>
            <a:r>
              <a:rPr baseline="-25000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r>
            <a:r>
              <a:rPr baseline="30000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2−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]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where the equilibrium constant, </a:t>
            </a:r>
            <a:r>
              <a:rPr i="1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</a:t>
            </a:r>
            <a:r>
              <a:rPr baseline="-25000" i="1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sp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is called the </a:t>
            </a:r>
            <a:r>
              <a:rPr lang="en-US" sz="240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solubility product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Notice: no water or Barium sulfate because they are pure liquids and solids!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8" name="Google Shape;688;g245cc0beada_0_47"/>
          <p:cNvSpPr txBox="1"/>
          <p:nvPr/>
        </p:nvSpPr>
        <p:spPr>
          <a:xfrm>
            <a:off x="5054249" y="1624014"/>
            <a:ext cx="83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45cc0beada_0_59"/>
          <p:cNvSpPr txBox="1"/>
          <p:nvPr>
            <p:ph type="title"/>
          </p:nvPr>
        </p:nvSpPr>
        <p:spPr>
          <a:xfrm>
            <a:off x="1008992" y="15766"/>
            <a:ext cx="982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Write the solubility product expression (Ksp).</a:t>
            </a:r>
            <a:endParaRPr/>
          </a:p>
        </p:txBody>
      </p:sp>
      <p:sp>
        <p:nvSpPr>
          <p:cNvPr id="694" name="Google Shape;694;g245cc0beada_0_59"/>
          <p:cNvSpPr txBox="1"/>
          <p:nvPr>
            <p:ph idx="1" type="body"/>
          </p:nvPr>
        </p:nvSpPr>
        <p:spPr>
          <a:xfrm>
            <a:off x="1185039" y="1584435"/>
            <a:ext cx="396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MgF</a:t>
            </a:r>
            <a:r>
              <a:rPr baseline="-25000" lang="en-US"/>
              <a:t>2</a:t>
            </a:r>
            <a:r>
              <a:rPr lang="en-US"/>
              <a:t>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Ag</a:t>
            </a:r>
            <a:r>
              <a:rPr baseline="-25000" lang="en-US"/>
              <a:t>2</a:t>
            </a:r>
            <a:r>
              <a:rPr lang="en-US"/>
              <a:t>CO</a:t>
            </a:r>
            <a:r>
              <a:rPr baseline="-25000" lang="en-US"/>
              <a:t>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</a:t>
            </a:r>
            <a:r>
              <a:rPr baseline="-25000" lang="en-US"/>
              <a:t>3</a:t>
            </a:r>
            <a:r>
              <a:rPr lang="en-US"/>
              <a:t>(PO</a:t>
            </a:r>
            <a:r>
              <a:rPr baseline="-25000" lang="en-US"/>
              <a:t>4</a:t>
            </a:r>
            <a:r>
              <a:rPr lang="en-US"/>
              <a:t>)</a:t>
            </a:r>
            <a:r>
              <a:rPr baseline="-25000" lang="en-US"/>
              <a:t>2</a:t>
            </a:r>
            <a:endParaRPr/>
          </a:p>
        </p:txBody>
      </p:sp>
      <p:sp>
        <p:nvSpPr>
          <p:cNvPr id="695" name="Google Shape;695;g245cc0beada_0_59"/>
          <p:cNvSpPr txBox="1"/>
          <p:nvPr>
            <p:ph idx="2" type="body"/>
          </p:nvPr>
        </p:nvSpPr>
        <p:spPr>
          <a:xfrm>
            <a:off x="2709039" y="1584435"/>
            <a:ext cx="48768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Ksp= [Mg</a:t>
            </a:r>
            <a:r>
              <a:rPr baseline="30000" lang="en-US">
                <a:solidFill>
                  <a:schemeClr val="accent1"/>
                </a:solidFill>
              </a:rPr>
              <a:t>+2</a:t>
            </a:r>
            <a:r>
              <a:rPr lang="en-US">
                <a:solidFill>
                  <a:schemeClr val="accent1"/>
                </a:solidFill>
              </a:rPr>
              <a:t>][2F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>
                <a:solidFill>
                  <a:schemeClr val="accent1"/>
                </a:solidFill>
              </a:rPr>
              <a:t>]</a:t>
            </a:r>
            <a:r>
              <a:rPr baseline="30000" lang="en-US">
                <a:solidFill>
                  <a:schemeClr val="accent1"/>
                </a:solidFill>
              </a:rPr>
              <a:t>2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Ksp=[2Ag</a:t>
            </a:r>
            <a:r>
              <a:rPr baseline="30000" lang="en-US">
                <a:solidFill>
                  <a:schemeClr val="accent1"/>
                </a:solidFill>
              </a:rPr>
              <a:t>+</a:t>
            </a:r>
            <a:r>
              <a:rPr lang="en-US">
                <a:solidFill>
                  <a:schemeClr val="accent1"/>
                </a:solidFill>
              </a:rPr>
              <a:t>]</a:t>
            </a:r>
            <a:r>
              <a:rPr baseline="30000" lang="en-US">
                <a:solidFill>
                  <a:schemeClr val="accent1"/>
                </a:solidFill>
              </a:rPr>
              <a:t>2</a:t>
            </a:r>
            <a:r>
              <a:rPr lang="en-US">
                <a:solidFill>
                  <a:schemeClr val="accent1"/>
                </a:solidFill>
              </a:rPr>
              <a:t>[CO</a:t>
            </a:r>
            <a:r>
              <a:rPr baseline="-25000" lang="en-US">
                <a:solidFill>
                  <a:schemeClr val="accent1"/>
                </a:solidFill>
              </a:rPr>
              <a:t>3</a:t>
            </a:r>
            <a:r>
              <a:rPr baseline="30000" lang="en-US">
                <a:solidFill>
                  <a:schemeClr val="accent1"/>
                </a:solidFill>
              </a:rPr>
              <a:t>-2</a:t>
            </a:r>
            <a:r>
              <a:rPr lang="en-US">
                <a:solidFill>
                  <a:schemeClr val="accent1"/>
                </a:solidFill>
              </a:rPr>
              <a:t>]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Ksp=[3Ca</a:t>
            </a:r>
            <a:r>
              <a:rPr baseline="30000" lang="en-US">
                <a:solidFill>
                  <a:schemeClr val="accent1"/>
                </a:solidFill>
              </a:rPr>
              <a:t>+2</a:t>
            </a:r>
            <a:r>
              <a:rPr lang="en-US">
                <a:solidFill>
                  <a:schemeClr val="accent1"/>
                </a:solidFill>
              </a:rPr>
              <a:t>]</a:t>
            </a:r>
            <a:r>
              <a:rPr baseline="30000" lang="en-US">
                <a:solidFill>
                  <a:schemeClr val="accent1"/>
                </a:solidFill>
              </a:rPr>
              <a:t>3</a:t>
            </a:r>
            <a:r>
              <a:rPr lang="en-US">
                <a:solidFill>
                  <a:schemeClr val="accent1"/>
                </a:solidFill>
              </a:rPr>
              <a:t>[2PO</a:t>
            </a:r>
            <a:r>
              <a:rPr baseline="-25000" lang="en-US">
                <a:solidFill>
                  <a:schemeClr val="accent1"/>
                </a:solidFill>
              </a:rPr>
              <a:t>4</a:t>
            </a:r>
            <a:r>
              <a:rPr baseline="30000" lang="en-US">
                <a:solidFill>
                  <a:schemeClr val="accent1"/>
                </a:solidFill>
              </a:rPr>
              <a:t>-3</a:t>
            </a:r>
            <a:r>
              <a:rPr lang="en-US">
                <a:solidFill>
                  <a:schemeClr val="accent1"/>
                </a:solidFill>
              </a:rPr>
              <a:t>]</a:t>
            </a:r>
            <a:r>
              <a:rPr baseline="30000" lang="en-US">
                <a:solidFill>
                  <a:schemeClr val="accent1"/>
                </a:solidFill>
              </a:rPr>
              <a:t>2</a:t>
            </a:r>
            <a:endParaRPr/>
          </a:p>
        </p:txBody>
      </p:sp>
      <p:sp>
        <p:nvSpPr>
          <p:cNvPr id="696" name="Google Shape;696;g245cc0beada_0_59"/>
          <p:cNvSpPr txBox="1"/>
          <p:nvPr/>
        </p:nvSpPr>
        <p:spPr>
          <a:xfrm>
            <a:off x="6653048" y="2238703"/>
            <a:ext cx="4871400" cy="1323600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Ksp = </a:t>
            </a:r>
            <a:r>
              <a:rPr b="1" lang="en-US" sz="40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[X product]</a:t>
            </a:r>
            <a:r>
              <a:rPr b="1" baseline="30000" lang="en-US" sz="40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     [Y reactant]</a:t>
            </a:r>
            <a:r>
              <a:rPr b="1" baseline="30000" lang="en-US" sz="4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b="1" baseline="30000" sz="4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45cc0beada_0_66"/>
          <p:cNvSpPr txBox="1"/>
          <p:nvPr>
            <p:ph type="title"/>
          </p:nvPr>
        </p:nvSpPr>
        <p:spPr>
          <a:xfrm>
            <a:off x="838200" y="8016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Calculate the Ksp of Cu(OH)</a:t>
            </a:r>
            <a:r>
              <a:rPr baseline="-25000" lang="en-US" sz="3600"/>
              <a:t>2.</a:t>
            </a:r>
            <a:br>
              <a:rPr baseline="-25000" lang="en-US" sz="3600"/>
            </a:br>
            <a:r>
              <a:rPr lang="en-US" sz="3600"/>
              <a:t>The molar solubility is 1.8x10</a:t>
            </a:r>
            <a:r>
              <a:rPr baseline="30000" lang="en-US" sz="3600"/>
              <a:t>-5</a:t>
            </a:r>
            <a:r>
              <a:rPr lang="en-US" sz="3600"/>
              <a:t> </a:t>
            </a:r>
            <a:endParaRPr sz="3600"/>
          </a:p>
        </p:txBody>
      </p:sp>
      <p:sp>
        <p:nvSpPr>
          <p:cNvPr id="702" name="Google Shape;702;g245cc0beada_0_66"/>
          <p:cNvSpPr txBox="1"/>
          <p:nvPr>
            <p:ph idx="1" type="body"/>
          </p:nvPr>
        </p:nvSpPr>
        <p:spPr>
          <a:xfrm>
            <a:off x="1292772" y="2057400"/>
            <a:ext cx="9165600" cy="30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     Cu(OH)</a:t>
            </a:r>
            <a:r>
              <a:rPr baseline="-25000" lang="en-US"/>
              <a:t>2</a:t>
            </a:r>
            <a:r>
              <a:rPr lang="en-US"/>
              <a:t> 🡪 Cu</a:t>
            </a:r>
            <a:r>
              <a:rPr baseline="30000" lang="en-US"/>
              <a:t>+2</a:t>
            </a:r>
            <a:r>
              <a:rPr lang="en-US"/>
              <a:t> + 2OH</a:t>
            </a:r>
            <a:r>
              <a:rPr baseline="30000" lang="en-US"/>
              <a:t>-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    unknown        0           0 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      -x                  +x	  +2x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  unknown-x      x          2x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703" name="Google Shape;703;g245cc0beada_0_66"/>
          <p:cNvSpPr txBox="1"/>
          <p:nvPr/>
        </p:nvSpPr>
        <p:spPr>
          <a:xfrm>
            <a:off x="5886450" y="1990725"/>
            <a:ext cx="4572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Ksp=[Cu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][2OH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Ksp = 4x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Ksp=4(1.8x10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aseline="30000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Ksp=2.3x10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-20</a:t>
            </a:r>
            <a:endParaRPr/>
          </a:p>
        </p:txBody>
      </p:sp>
      <p:sp>
        <p:nvSpPr>
          <p:cNvPr id="704" name="Google Shape;704;g245cc0beada_0_66"/>
          <p:cNvSpPr/>
          <p:nvPr/>
        </p:nvSpPr>
        <p:spPr>
          <a:xfrm>
            <a:off x="1413640" y="2481427"/>
            <a:ext cx="1752600" cy="13716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copper hydroxide" id="705" name="Google Shape;705;g245cc0beada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6831" y="1372681"/>
            <a:ext cx="2935169" cy="4375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45cc0beada_0_74"/>
          <p:cNvSpPr txBox="1"/>
          <p:nvPr>
            <p:ph type="title"/>
          </p:nvPr>
        </p:nvSpPr>
        <p:spPr>
          <a:xfrm>
            <a:off x="2651125" y="156835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Calculate the Ksp of CaSO</a:t>
            </a:r>
            <a:r>
              <a:rPr baseline="-25000" lang="en-US" sz="3600"/>
              <a:t>4</a:t>
            </a:r>
            <a:r>
              <a:rPr lang="en-US" sz="3600"/>
              <a:t>.</a:t>
            </a:r>
            <a:br>
              <a:rPr lang="en-US" sz="3600"/>
            </a:br>
            <a:r>
              <a:rPr lang="en-US" sz="3600"/>
              <a:t>Molar solubility is 4.9x10</a:t>
            </a:r>
            <a:r>
              <a:rPr baseline="30000" lang="en-US" sz="3600"/>
              <a:t>-3</a:t>
            </a:r>
            <a:endParaRPr baseline="30000" sz="3600"/>
          </a:p>
        </p:txBody>
      </p:sp>
      <p:sp>
        <p:nvSpPr>
          <p:cNvPr id="711" name="Google Shape;711;g245cc0beada_0_74"/>
          <p:cNvSpPr txBox="1"/>
          <p:nvPr>
            <p:ph idx="1" type="body"/>
          </p:nvPr>
        </p:nvSpPr>
        <p:spPr>
          <a:xfrm>
            <a:off x="1337441" y="1600200"/>
            <a:ext cx="8153400" cy="3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CaSO</a:t>
            </a:r>
            <a:r>
              <a:rPr baseline="-25000" lang="en-US"/>
              <a:t>4</a:t>
            </a:r>
            <a:r>
              <a:rPr lang="en-US"/>
              <a:t> 🡨 🡪    Ca</a:t>
            </a:r>
            <a:r>
              <a:rPr baseline="30000" lang="en-US"/>
              <a:t>+2</a:t>
            </a:r>
            <a:r>
              <a:rPr lang="en-US"/>
              <a:t> + SO</a:t>
            </a:r>
            <a:r>
              <a:rPr baseline="-25000" lang="en-US"/>
              <a:t>4</a:t>
            </a:r>
            <a:r>
              <a:rPr baseline="30000" lang="en-US"/>
              <a:t>-2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amount	   0	0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-x	               +x       +x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A-x	                 x         x</a:t>
            </a:r>
            <a:endParaRPr/>
          </a:p>
        </p:txBody>
      </p:sp>
      <p:sp>
        <p:nvSpPr>
          <p:cNvPr id="712" name="Google Shape;712;g245cc0beada_0_74"/>
          <p:cNvSpPr txBox="1"/>
          <p:nvPr/>
        </p:nvSpPr>
        <p:spPr>
          <a:xfrm>
            <a:off x="5414141" y="3230035"/>
            <a:ext cx="3515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Ksp=[Ca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][SO</a:t>
            </a:r>
            <a:r>
              <a:rPr baseline="-25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]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Ksp = x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aseline="30000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Ksp=(4.9x10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Ksp=2.4x10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713" name="Google Shape;713;g245cc0beada_0_74"/>
          <p:cNvSpPr/>
          <p:nvPr/>
        </p:nvSpPr>
        <p:spPr>
          <a:xfrm>
            <a:off x="1121870" y="1963573"/>
            <a:ext cx="1752600" cy="13716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calcium sulfate" id="714" name="Google Shape;714;g245cc0beada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5643" y="1299835"/>
            <a:ext cx="3463086" cy="450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title"/>
          </p:nvPr>
        </p:nvSpPr>
        <p:spPr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A System at Equilibrium</a:t>
            </a:r>
            <a:endParaRPr/>
          </a:p>
        </p:txBody>
      </p:sp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1358462" y="1681655"/>
            <a:ext cx="3810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	Once equilibrium is achieved, the </a:t>
            </a:r>
            <a:r>
              <a:rPr i="1" lang="en-US"/>
              <a:t>amount</a:t>
            </a:r>
            <a:r>
              <a:rPr lang="en-US"/>
              <a:t> of each reactant and product remains constant.</a:t>
            </a:r>
            <a:endParaRPr/>
          </a:p>
        </p:txBody>
      </p:sp>
      <p:pic>
        <p:nvPicPr>
          <p:cNvPr descr="15_02" id="128" name="Google Shape;128;p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59259" l="0" r="0" t="0"/>
          <a:stretch/>
        </p:blipFill>
        <p:spPr>
          <a:xfrm>
            <a:off x="5562600" y="1371600"/>
            <a:ext cx="47244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245cc0beada_0_82"/>
          <p:cNvSpPr txBox="1"/>
          <p:nvPr>
            <p:ph type="title"/>
          </p:nvPr>
        </p:nvSpPr>
        <p:spPr>
          <a:xfrm>
            <a:off x="1827925" y="478221"/>
            <a:ext cx="8715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Calculate the molar solubility of compound XY</a:t>
            </a:r>
            <a:r>
              <a:rPr baseline="-25000" lang="en-US" sz="3600"/>
              <a:t>3</a:t>
            </a:r>
            <a:r>
              <a:rPr lang="en-US" sz="3600"/>
              <a:t> if the Ksp equals 1.5x10</a:t>
            </a:r>
            <a:r>
              <a:rPr baseline="30000" lang="en-US" sz="3600"/>
              <a:t>-2</a:t>
            </a:r>
            <a:br>
              <a:rPr baseline="30000" lang="en-US" sz="3600"/>
            </a:br>
            <a:endParaRPr sz="3600"/>
          </a:p>
        </p:txBody>
      </p:sp>
      <p:sp>
        <p:nvSpPr>
          <p:cNvPr id="720" name="Google Shape;720;g245cc0beada_0_82"/>
          <p:cNvSpPr txBox="1"/>
          <p:nvPr>
            <p:ph idx="1" type="body"/>
          </p:nvPr>
        </p:nvSpPr>
        <p:spPr>
          <a:xfrm>
            <a:off x="874986" y="2094186"/>
            <a:ext cx="81534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XY</a:t>
            </a:r>
            <a:r>
              <a:rPr baseline="-25000" lang="en-US"/>
              <a:t>3</a:t>
            </a:r>
            <a:r>
              <a:rPr lang="en-US"/>
              <a:t> 🡨 🡪 X</a:t>
            </a:r>
            <a:r>
              <a:rPr baseline="30000" lang="en-US"/>
              <a:t>+3</a:t>
            </a:r>
            <a:r>
              <a:rPr lang="en-US"/>
              <a:t> + 3Y</a:t>
            </a:r>
            <a:r>
              <a:rPr baseline="30000" lang="en-US"/>
              <a:t>-1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Unknown 0       0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-x	   +x	+3x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U-x	     x	3x</a:t>
            </a:r>
            <a:endParaRPr/>
          </a:p>
        </p:txBody>
      </p:sp>
      <p:sp>
        <p:nvSpPr>
          <p:cNvPr id="721" name="Google Shape;721;g245cc0beada_0_82"/>
          <p:cNvSpPr txBox="1"/>
          <p:nvPr/>
        </p:nvSpPr>
        <p:spPr>
          <a:xfrm>
            <a:off x="5114597" y="2186152"/>
            <a:ext cx="6019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Ksp=[x][3x]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Ksp =  27x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1.5x10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=27x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x=0.15M</a:t>
            </a:r>
            <a:endParaRPr/>
          </a:p>
        </p:txBody>
      </p:sp>
      <p:sp>
        <p:nvSpPr>
          <p:cNvPr id="722" name="Google Shape;722;g245cc0beada_0_82"/>
          <p:cNvSpPr/>
          <p:nvPr/>
        </p:nvSpPr>
        <p:spPr>
          <a:xfrm>
            <a:off x="1299561" y="2462048"/>
            <a:ext cx="1752600" cy="13716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3" name="Google Shape;723;g245cc0beada_0_82"/>
          <p:cNvPicPr preferRelativeResize="0"/>
          <p:nvPr/>
        </p:nvPicPr>
        <p:blipFill rotWithShape="1">
          <a:blip r:embed="rId3">
            <a:alphaModFix/>
          </a:blip>
          <a:srcRect b="9036" l="0" r="13457" t="4075"/>
          <a:stretch/>
        </p:blipFill>
        <p:spPr>
          <a:xfrm>
            <a:off x="8657677" y="1879715"/>
            <a:ext cx="2433145" cy="3752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ee6fd4e9ec_0_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729" name="Google Shape;729;g1ee6fd4e9ec_0_22"/>
          <p:cNvSpPr txBox="1"/>
          <p:nvPr>
            <p:ph idx="1" type="body"/>
          </p:nvPr>
        </p:nvSpPr>
        <p:spPr>
          <a:xfrm>
            <a:off x="449799" y="1453925"/>
            <a:ext cx="5719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</a:t>
            </a:r>
            <a:r>
              <a:rPr lang="en-US"/>
              <a:t>ow can solubility help clean the water?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accent5"/>
                </a:solidFill>
              </a:rPr>
              <a:t>Add anions that make lead insoluble!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accent5"/>
                </a:solidFill>
              </a:rPr>
              <a:t>Ex. Lead sulfate in insoluble and can be filtered out. 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accent5"/>
                </a:solidFill>
              </a:rPr>
              <a:t> PbSO</a:t>
            </a:r>
            <a:r>
              <a:rPr baseline="-25000" lang="en-US">
                <a:solidFill>
                  <a:schemeClr val="accent5"/>
                </a:solidFill>
              </a:rPr>
              <a:t>4</a:t>
            </a:r>
            <a:r>
              <a:rPr lang="en-US">
                <a:solidFill>
                  <a:schemeClr val="accent5"/>
                </a:solidFill>
              </a:rPr>
              <a:t> → </a:t>
            </a:r>
            <a:r>
              <a:rPr lang="en-US">
                <a:solidFill>
                  <a:schemeClr val="accent5"/>
                </a:solidFill>
              </a:rPr>
              <a:t>Pb</a:t>
            </a:r>
            <a:r>
              <a:rPr baseline="30000" lang="en-US">
                <a:solidFill>
                  <a:schemeClr val="accent5"/>
                </a:solidFill>
              </a:rPr>
              <a:t>+2</a:t>
            </a:r>
            <a:r>
              <a:rPr lang="en-US">
                <a:solidFill>
                  <a:schemeClr val="accent5"/>
                </a:solidFill>
              </a:rPr>
              <a:t> + SO</a:t>
            </a:r>
            <a:r>
              <a:rPr baseline="-25000" lang="en-US">
                <a:solidFill>
                  <a:schemeClr val="accent5"/>
                </a:solidFill>
              </a:rPr>
              <a:t>4</a:t>
            </a:r>
            <a:r>
              <a:rPr baseline="30000" lang="en-US">
                <a:solidFill>
                  <a:schemeClr val="accent5"/>
                </a:solidFill>
              </a:rPr>
              <a:t>-2</a:t>
            </a:r>
            <a:r>
              <a:rPr lang="en-US">
                <a:solidFill>
                  <a:schemeClr val="accent5"/>
                </a:solidFill>
              </a:rPr>
              <a:t>	Ksp = 1.4x10</a:t>
            </a:r>
            <a:r>
              <a:rPr baseline="30000" lang="en-US">
                <a:solidFill>
                  <a:schemeClr val="accent5"/>
                </a:solidFill>
              </a:rPr>
              <a:t>-4</a:t>
            </a:r>
            <a:endParaRPr baseline="30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accent5"/>
                </a:solidFill>
              </a:rPr>
              <a:t>How much lead can the water hold?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30" name="Google Shape;730;g1ee6fd4e9ec_0_22"/>
          <p:cNvSpPr txBox="1"/>
          <p:nvPr/>
        </p:nvSpPr>
        <p:spPr>
          <a:xfrm>
            <a:off x="6692750" y="1737900"/>
            <a:ext cx="4282800" cy="30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Ksp = [Pb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][SO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1.4x10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x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3000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x= 0.012M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P.S. a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concentration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only 7.24x10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-8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higher is considered unsafe.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245cc0beada_0_90"/>
          <p:cNvSpPr txBox="1"/>
          <p:nvPr>
            <p:ph type="title"/>
          </p:nvPr>
        </p:nvSpPr>
        <p:spPr>
          <a:xfrm>
            <a:off x="2362200" y="228600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accent1"/>
                </a:solidFill>
              </a:rPr>
              <a:t>YOU MUST BE ABLE TO:</a:t>
            </a:r>
            <a:endParaRPr/>
          </a:p>
        </p:txBody>
      </p:sp>
      <p:sp>
        <p:nvSpPr>
          <p:cNvPr id="736" name="Google Shape;736;g245cc0beada_0_90"/>
          <p:cNvSpPr txBox="1"/>
          <p:nvPr>
            <p:ph idx="1" type="body"/>
          </p:nvPr>
        </p:nvSpPr>
        <p:spPr>
          <a:xfrm>
            <a:off x="2286000" y="1447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Calculate the concentration of ions in an insoluble salt.</a:t>
            </a:r>
            <a:endParaRPr/>
          </a:p>
        </p:txBody>
      </p:sp>
      <p:pic>
        <p:nvPicPr>
          <p:cNvPr descr="Image result for check for understanding" id="737" name="Google Shape;737;g245cc0beada_0_90"/>
          <p:cNvPicPr preferRelativeResize="0"/>
          <p:nvPr/>
        </p:nvPicPr>
        <p:blipFill rotWithShape="1">
          <a:blip r:embed="rId3">
            <a:alphaModFix/>
          </a:blip>
          <a:srcRect b="2286" l="0" r="50607" t="0"/>
          <a:stretch/>
        </p:blipFill>
        <p:spPr>
          <a:xfrm>
            <a:off x="7549601" y="2339974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45cc0beada_0_96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Ksp versus Q, pH and ΔG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245cc0beada_0_10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750" name="Google Shape;750;g245cc0beada_0_101"/>
          <p:cNvSpPr txBox="1"/>
          <p:nvPr>
            <p:ph idx="1" type="body"/>
          </p:nvPr>
        </p:nvSpPr>
        <p:spPr>
          <a:xfrm>
            <a:off x="1695451" y="1600201"/>
            <a:ext cx="8789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salts as basic or acidic.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Write mass action expressions.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concentration of ions in an insoluble salt.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the video you should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Determine the shift in equilibrium of an insoluble salt.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ee6fd4e9ec_0_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756" name="Google Shape;756;g1ee6fd4e9ec_0_29"/>
          <p:cNvSpPr txBox="1"/>
          <p:nvPr>
            <p:ph idx="1" type="body"/>
          </p:nvPr>
        </p:nvSpPr>
        <p:spPr>
          <a:xfrm>
            <a:off x="449799" y="1453925"/>
            <a:ext cx="5719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Hydroxide ions are added to </a:t>
            </a:r>
            <a:r>
              <a:rPr lang="en-US"/>
              <a:t>precipitate</a:t>
            </a:r>
            <a:r>
              <a:rPr lang="en-US"/>
              <a:t> the lead in water. The lead was at an unhealthy value of 2.0x10</a:t>
            </a:r>
            <a:r>
              <a:rPr baseline="30000" lang="en-US"/>
              <a:t>-7</a:t>
            </a:r>
            <a:r>
              <a:rPr lang="en-US"/>
              <a:t>M so the same amount of </a:t>
            </a:r>
            <a:r>
              <a:rPr lang="en-US"/>
              <a:t>hydroxide</a:t>
            </a:r>
            <a:r>
              <a:rPr lang="en-US"/>
              <a:t> was added to precipitate it. What type of solution is created when these </a:t>
            </a:r>
            <a:r>
              <a:rPr lang="en-US"/>
              <a:t>chemicals</a:t>
            </a:r>
            <a:r>
              <a:rPr lang="en-US"/>
              <a:t> are </a:t>
            </a:r>
            <a:r>
              <a:rPr lang="en-US"/>
              <a:t>reacted</a:t>
            </a:r>
            <a:r>
              <a:rPr lang="en-US"/>
              <a:t>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Ksp= 1.42x10</a:t>
            </a:r>
            <a:r>
              <a:rPr baseline="30000" lang="en-US"/>
              <a:t>-20</a:t>
            </a:r>
            <a:endParaRPr baseline="30000"/>
          </a:p>
        </p:txBody>
      </p:sp>
      <p:pic>
        <p:nvPicPr>
          <p:cNvPr id="757" name="Google Shape;757;g1ee6fd4e9ec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1999" y="1843225"/>
            <a:ext cx="53340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45cc0beada_0_107"/>
          <p:cNvSpPr txBox="1"/>
          <p:nvPr>
            <p:ph type="title"/>
          </p:nvPr>
        </p:nvSpPr>
        <p:spPr>
          <a:xfrm>
            <a:off x="2514600" y="0"/>
            <a:ext cx="742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Calculating Q</a:t>
            </a:r>
            <a:endParaRPr/>
          </a:p>
        </p:txBody>
      </p:sp>
      <p:sp>
        <p:nvSpPr>
          <p:cNvPr id="763" name="Google Shape;763;g245cc0beada_0_107"/>
          <p:cNvSpPr txBox="1"/>
          <p:nvPr>
            <p:ph idx="1" type="body"/>
          </p:nvPr>
        </p:nvSpPr>
        <p:spPr>
          <a:xfrm>
            <a:off x="1308538" y="1660634"/>
            <a:ext cx="10152900" cy="28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If Q is less than Ksp</a:t>
            </a:r>
            <a:r>
              <a:rPr lang="en-US"/>
              <a:t>, it is unsaturated and more solute can dissolve.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If Q is equal to Ksp</a:t>
            </a:r>
            <a:r>
              <a:rPr lang="en-US"/>
              <a:t>, it is saturated. No more will dissolve and no solute will precipitate.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If Q is more than Ksp</a:t>
            </a:r>
            <a:r>
              <a:rPr lang="en-US"/>
              <a:t>, it is supersaturated and the extra solute will precipitate out.</a:t>
            </a:r>
            <a:endParaRPr/>
          </a:p>
        </p:txBody>
      </p:sp>
      <p:sp>
        <p:nvSpPr>
          <p:cNvPr id="764" name="Google Shape;764;g245cc0beada_0_107"/>
          <p:cNvSpPr txBox="1"/>
          <p:nvPr/>
        </p:nvSpPr>
        <p:spPr>
          <a:xfrm>
            <a:off x="3673365" y="3831452"/>
            <a:ext cx="4871400" cy="1323600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Qsp = </a:t>
            </a:r>
            <a:r>
              <a:rPr b="1" lang="en-US" sz="40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[X product]</a:t>
            </a:r>
            <a:r>
              <a:rPr b="1" baseline="30000" lang="en-US" sz="40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     [Y reactant]</a:t>
            </a:r>
            <a:r>
              <a:rPr b="1" baseline="30000" lang="en-US" sz="4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b="1" baseline="30000" sz="4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45cc0beada_0_113"/>
          <p:cNvSpPr txBox="1"/>
          <p:nvPr>
            <p:ph idx="1" type="body"/>
          </p:nvPr>
        </p:nvSpPr>
        <p:spPr>
          <a:xfrm>
            <a:off x="1166648" y="58738"/>
            <a:ext cx="102633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/>
          </a:bodyPr>
          <a:lstStyle/>
          <a:p>
            <a:pPr indent="0" lvl="0" marL="82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095"/>
              <a:buNone/>
            </a:pPr>
            <a:r>
              <a:rPr lang="en-US" sz="7350"/>
              <a:t>XY</a:t>
            </a:r>
            <a:r>
              <a:rPr baseline="-25000" lang="en-US" sz="7350"/>
              <a:t>2</a:t>
            </a:r>
            <a:r>
              <a:rPr lang="en-US" sz="7350"/>
              <a:t> has a Ksp equal to 1.0x10</a:t>
            </a:r>
            <a:r>
              <a:rPr baseline="30000" lang="en-US" sz="7350"/>
              <a:t>-6</a:t>
            </a:r>
            <a:r>
              <a:rPr lang="en-US" sz="7350"/>
              <a:t>. If 0.010M X</a:t>
            </a:r>
            <a:r>
              <a:rPr baseline="30000" lang="en-US" sz="7350"/>
              <a:t>+2 </a:t>
            </a:r>
            <a:r>
              <a:rPr lang="en-US" sz="7350"/>
              <a:t>reacts with 0.020M Y</a:t>
            </a:r>
            <a:r>
              <a:rPr baseline="30000" lang="en-US" sz="7350"/>
              <a:t>-</a:t>
            </a:r>
            <a:r>
              <a:rPr lang="en-US" sz="7350"/>
              <a:t>, is the solution saturated? Will it precipitate out or dissolve more?</a:t>
            </a:r>
            <a:endParaRPr sz="2800"/>
          </a:p>
        </p:txBody>
      </p:sp>
      <p:sp>
        <p:nvSpPr>
          <p:cNvPr id="770" name="Google Shape;770;g245cc0beada_0_113"/>
          <p:cNvSpPr txBox="1"/>
          <p:nvPr/>
        </p:nvSpPr>
        <p:spPr>
          <a:xfrm>
            <a:off x="5751786" y="1661319"/>
            <a:ext cx="624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Q=[X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][2Y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71" name="Google Shape;771;g245cc0beada_0_113"/>
          <p:cNvSpPr txBox="1"/>
          <p:nvPr/>
        </p:nvSpPr>
        <p:spPr>
          <a:xfrm>
            <a:off x="4761186" y="2151460"/>
            <a:ext cx="723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	Q=[0.010][0.020]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72" name="Google Shape;772;g245cc0beada_0_113"/>
          <p:cNvSpPr txBox="1"/>
          <p:nvPr/>
        </p:nvSpPr>
        <p:spPr>
          <a:xfrm>
            <a:off x="4953000" y="2671121"/>
            <a:ext cx="723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	Q=4x10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sp>
        <p:nvSpPr>
          <p:cNvPr id="773" name="Google Shape;773;g245cc0beada_0_113"/>
          <p:cNvSpPr txBox="1"/>
          <p:nvPr/>
        </p:nvSpPr>
        <p:spPr>
          <a:xfrm>
            <a:off x="5751786" y="3490517"/>
            <a:ext cx="769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Ksp&lt;Q so SS and some will precipitate.</a:t>
            </a:r>
            <a:endParaRPr baseline="30000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g245cc0beada_0_113"/>
          <p:cNvSpPr txBox="1"/>
          <p:nvPr/>
        </p:nvSpPr>
        <p:spPr>
          <a:xfrm>
            <a:off x="609600" y="1621002"/>
            <a:ext cx="6248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XY</a:t>
            </a:r>
            <a:r>
              <a:rPr baseline="-25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🡨 🡪 X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+ 2Y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unknown		0		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-x				+x		+2x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U-x			x		2x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245cc0beada_0_122"/>
          <p:cNvSpPr txBox="1"/>
          <p:nvPr>
            <p:ph idx="1" type="body"/>
          </p:nvPr>
        </p:nvSpPr>
        <p:spPr>
          <a:xfrm>
            <a:off x="709447" y="6350"/>
            <a:ext cx="110043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200.0mL of 0.0040M BaCl</a:t>
            </a:r>
            <a:r>
              <a:rPr baseline="-25000" lang="en-US" sz="2800"/>
              <a:t>2</a:t>
            </a:r>
            <a:r>
              <a:rPr lang="en-US" sz="2800"/>
              <a:t> is added to 600.0mL of 0.0080M K</a:t>
            </a:r>
            <a:r>
              <a:rPr baseline="-25000" lang="en-US" sz="2800"/>
              <a:t>2</a:t>
            </a:r>
            <a:r>
              <a:rPr lang="en-US" sz="2800"/>
              <a:t>SO</a:t>
            </a:r>
            <a:r>
              <a:rPr baseline="-25000" lang="en-US" sz="2800"/>
              <a:t>4</a:t>
            </a:r>
            <a:r>
              <a:rPr lang="en-US" sz="2800"/>
              <a:t>. Will a precipitate form? (Ksp=1.1x10</a:t>
            </a:r>
            <a:r>
              <a:rPr baseline="30000" lang="en-US" sz="2800"/>
              <a:t>-10</a:t>
            </a:r>
            <a:r>
              <a:rPr lang="en-US" sz="2800"/>
              <a:t>)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BaCl</a:t>
            </a:r>
            <a:r>
              <a:rPr baseline="-25000" lang="en-US">
                <a:solidFill>
                  <a:schemeClr val="accent1"/>
                </a:solidFill>
              </a:rPr>
              <a:t>2</a:t>
            </a:r>
            <a:r>
              <a:rPr lang="en-US">
                <a:solidFill>
                  <a:schemeClr val="accent1"/>
                </a:solidFill>
              </a:rPr>
              <a:t> + K</a:t>
            </a:r>
            <a:r>
              <a:rPr baseline="-25000" lang="en-US">
                <a:solidFill>
                  <a:schemeClr val="accent1"/>
                </a:solidFill>
              </a:rPr>
              <a:t>2</a:t>
            </a:r>
            <a:r>
              <a:rPr lang="en-US">
                <a:solidFill>
                  <a:schemeClr val="accent1"/>
                </a:solidFill>
              </a:rPr>
              <a:t>SO</a:t>
            </a:r>
            <a:r>
              <a:rPr baseline="-25000" lang="en-US">
                <a:solidFill>
                  <a:schemeClr val="accent1"/>
                </a:solidFill>
              </a:rPr>
              <a:t>4</a:t>
            </a:r>
            <a:r>
              <a:rPr lang="en-US">
                <a:solidFill>
                  <a:schemeClr val="accent1"/>
                </a:solidFill>
              </a:rPr>
              <a:t> 🡪 2KCl</a:t>
            </a:r>
            <a:r>
              <a:rPr baseline="-25000" lang="en-US">
                <a:solidFill>
                  <a:schemeClr val="accent1"/>
                </a:solidFill>
              </a:rPr>
              <a:t>(aq) </a:t>
            </a:r>
            <a:r>
              <a:rPr lang="en-US">
                <a:solidFill>
                  <a:schemeClr val="accent1"/>
                </a:solidFill>
              </a:rPr>
              <a:t>+ BaSO</a:t>
            </a:r>
            <a:r>
              <a:rPr baseline="-25000" lang="en-US">
                <a:solidFill>
                  <a:schemeClr val="accent1"/>
                </a:solidFill>
              </a:rPr>
              <a:t>4(s)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-25000">
              <a:solidFill>
                <a:schemeClr val="accent1"/>
              </a:solidFill>
            </a:endParaRPr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BaSO</a:t>
            </a:r>
            <a:r>
              <a:rPr baseline="-25000" lang="en-US">
                <a:solidFill>
                  <a:schemeClr val="accent1"/>
                </a:solidFill>
              </a:rPr>
              <a:t>4</a:t>
            </a:r>
            <a:r>
              <a:rPr lang="en-US">
                <a:solidFill>
                  <a:schemeClr val="accent1"/>
                </a:solidFill>
              </a:rPr>
              <a:t> 🡨 🡪 Ba</a:t>
            </a:r>
            <a:r>
              <a:rPr baseline="30000" lang="en-US">
                <a:solidFill>
                  <a:schemeClr val="accent1"/>
                </a:solidFill>
              </a:rPr>
              <a:t>+2</a:t>
            </a:r>
            <a:r>
              <a:rPr lang="en-US">
                <a:solidFill>
                  <a:schemeClr val="accent1"/>
                </a:solidFill>
              </a:rPr>
              <a:t> + SO</a:t>
            </a:r>
            <a:r>
              <a:rPr baseline="-25000" lang="en-US">
                <a:solidFill>
                  <a:schemeClr val="accent1"/>
                </a:solidFill>
              </a:rPr>
              <a:t>4</a:t>
            </a:r>
            <a:r>
              <a:rPr baseline="30000" lang="en-US">
                <a:solidFill>
                  <a:schemeClr val="accent1"/>
                </a:solidFill>
              </a:rPr>
              <a:t>-2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U				0		0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-x				+x		+x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U-x			x		x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80" name="Google Shape;780;g245cc0beada_0_122"/>
          <p:cNvSpPr txBox="1"/>
          <p:nvPr/>
        </p:nvSpPr>
        <p:spPr>
          <a:xfrm>
            <a:off x="4893660" y="2108200"/>
            <a:ext cx="7772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(200)(.0040)=(800)(x)	x=1.0x10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Ba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(600)(0.0080)=(800)(x) 	x= 6.0x10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SO</a:t>
            </a:r>
            <a:r>
              <a:rPr baseline="-25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endParaRPr/>
          </a:p>
        </p:txBody>
      </p:sp>
      <p:sp>
        <p:nvSpPr>
          <p:cNvPr id="781" name="Google Shape;781;g245cc0beada_0_122"/>
          <p:cNvSpPr txBox="1"/>
          <p:nvPr/>
        </p:nvSpPr>
        <p:spPr>
          <a:xfrm>
            <a:off x="5194574" y="3280050"/>
            <a:ext cx="762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Q=[Ba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][SO</a:t>
            </a:r>
            <a:r>
              <a:rPr baseline="-25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] = (1.0x10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)(6.0x10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  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g245cc0beada_0_122"/>
          <p:cNvSpPr txBox="1"/>
          <p:nvPr/>
        </p:nvSpPr>
        <p:spPr>
          <a:xfrm>
            <a:off x="5270774" y="3991769"/>
            <a:ext cx="7467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Q= 6x10</a:t>
            </a:r>
            <a:r>
              <a:rPr baseline="30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Q&gt;K so SS and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precipitate forms.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45cc0beada_0_129"/>
          <p:cNvSpPr txBox="1"/>
          <p:nvPr>
            <p:ph idx="1" type="body"/>
          </p:nvPr>
        </p:nvSpPr>
        <p:spPr>
          <a:xfrm>
            <a:off x="599090" y="152400"/>
            <a:ext cx="10909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The Ksp of AgCl is 1.6x10</a:t>
            </a:r>
            <a:r>
              <a:rPr baseline="30000" lang="en-US" sz="2800"/>
              <a:t>-10</a:t>
            </a:r>
            <a:r>
              <a:rPr lang="en-US" sz="2800"/>
              <a:t>.  How many grams of AgCl must be added to a 20.00L sample of water in order for precipitation to occur? 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AgCl 🡨 🡪 Ag+ + Cl-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U	       	0	      0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-x	      		+x	    +x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U-x	      x	      x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88" name="Google Shape;788;g245cc0beada_0_129"/>
          <p:cNvSpPr txBox="1"/>
          <p:nvPr/>
        </p:nvSpPr>
        <p:spPr>
          <a:xfrm>
            <a:off x="5031828" y="1405158"/>
            <a:ext cx="64770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Ksp=[Ag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][Cl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baseline="30000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1.6x10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-10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=x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aseline="30000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x=1.26x10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 (20.00L)(143.32g/mol)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0.036 grams very insoluble!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Image result for silver chloride" id="789" name="Google Shape;789;g245cc0beada_0_129"/>
          <p:cNvPicPr preferRelativeResize="0"/>
          <p:nvPr/>
        </p:nvPicPr>
        <p:blipFill rotWithShape="1">
          <a:blip r:embed="rId3">
            <a:alphaModFix/>
          </a:blip>
          <a:srcRect b="18454" l="4834" r="5310" t="15846"/>
          <a:stretch/>
        </p:blipFill>
        <p:spPr>
          <a:xfrm>
            <a:off x="3121572" y="3720661"/>
            <a:ext cx="2932388" cy="214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Depicting Equilibrium</a:t>
            </a:r>
            <a:endParaRPr/>
          </a:p>
        </p:txBody>
      </p:sp>
      <p:sp>
        <p:nvSpPr>
          <p:cNvPr id="135" name="Google Shape;135;p8"/>
          <p:cNvSpPr txBox="1"/>
          <p:nvPr>
            <p:ph idx="1" type="body"/>
          </p:nvPr>
        </p:nvSpPr>
        <p:spPr>
          <a:xfrm>
            <a:off x="2209800" y="25146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	In a system at equilibrium, both the forward and reverse reactions are being carried out. We write its equation with a double arrow.</a:t>
            </a:r>
            <a:endParaRPr/>
          </a:p>
        </p:txBody>
      </p:sp>
      <p:grpSp>
        <p:nvGrpSpPr>
          <p:cNvPr id="136" name="Google Shape;136;p8"/>
          <p:cNvGrpSpPr/>
          <p:nvPr/>
        </p:nvGrpSpPr>
        <p:grpSpPr>
          <a:xfrm>
            <a:off x="3581401" y="1452569"/>
            <a:ext cx="4505325" cy="584201"/>
            <a:chOff x="1440" y="3504"/>
            <a:chExt cx="2838" cy="368"/>
          </a:xfrm>
        </p:grpSpPr>
        <p:sp>
          <p:nvSpPr>
            <p:cNvPr id="137" name="Google Shape;137;p8"/>
            <p:cNvSpPr/>
            <p:nvPr/>
          </p:nvSpPr>
          <p:spPr>
            <a:xfrm>
              <a:off x="1440" y="3504"/>
              <a:ext cx="864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r>
                <a:rPr baseline="-25000"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aseline="-25000"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4 (</a:t>
              </a:r>
              <a:r>
                <a:rPr baseline="-25000" i="1"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r>
                <a:rPr baseline="-25000"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equilibrium" id="138" name="Google Shape;13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53" y="3627"/>
              <a:ext cx="784" cy="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8"/>
            <p:cNvSpPr/>
            <p:nvPr/>
          </p:nvSpPr>
          <p:spPr>
            <a:xfrm>
              <a:off x="3312" y="3504"/>
              <a:ext cx="966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2 NO</a:t>
              </a:r>
              <a:r>
                <a:rPr baseline="-25000"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2 (</a:t>
              </a:r>
              <a:r>
                <a:rPr baseline="-25000" i="1"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r>
                <a:rPr baseline="-25000" lang="en-US" sz="3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45cc0beada_0_135"/>
          <p:cNvSpPr txBox="1"/>
          <p:nvPr>
            <p:ph idx="1" type="body"/>
          </p:nvPr>
        </p:nvSpPr>
        <p:spPr>
          <a:xfrm>
            <a:off x="693683" y="152400"/>
            <a:ext cx="110043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The Ksp of Lead (II) fluoride is 4.1x10</a:t>
            </a:r>
            <a:r>
              <a:rPr baseline="30000" lang="en-US" sz="2800"/>
              <a:t>-8</a:t>
            </a:r>
            <a:r>
              <a:rPr lang="en-US" sz="2800"/>
              <a:t>. 4.50 grams of lithium </a:t>
            </a:r>
            <a:r>
              <a:rPr lang="en-US" sz="2800"/>
              <a:t>fluoride</a:t>
            </a:r>
            <a:r>
              <a:rPr lang="en-US" sz="2800"/>
              <a:t> is added to 4000.mL of water and it dissolves completely.  After the addition of how many grams of Lead (II) nitrate does the lead(II)fluoride precipitate?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PbF</a:t>
            </a:r>
            <a:r>
              <a:rPr baseline="-25000" lang="en-US">
                <a:solidFill>
                  <a:schemeClr val="accent1"/>
                </a:solidFill>
              </a:rPr>
              <a:t>2</a:t>
            </a:r>
            <a:r>
              <a:rPr lang="en-US">
                <a:solidFill>
                  <a:schemeClr val="accent1"/>
                </a:solidFill>
              </a:rPr>
              <a:t> 🡨 🡪 Pb</a:t>
            </a:r>
            <a:r>
              <a:rPr baseline="30000" lang="en-US">
                <a:solidFill>
                  <a:schemeClr val="accent1"/>
                </a:solidFill>
              </a:rPr>
              <a:t>+2</a:t>
            </a:r>
            <a:r>
              <a:rPr lang="en-US">
                <a:solidFill>
                  <a:schemeClr val="accent1"/>
                </a:solidFill>
              </a:rPr>
              <a:t> + 2F-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U	      		0	      0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-x	     		+x	    +2x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U-x	      x	     2x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96" name="Google Shape;796;g245cc0beada_0_135"/>
          <p:cNvSpPr txBox="1"/>
          <p:nvPr/>
        </p:nvSpPr>
        <p:spPr>
          <a:xfrm>
            <a:off x="4230414" y="2697769"/>
            <a:ext cx="7467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Ksp=[Pb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][2F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4.5g/25.94g/mol/4.0L=0.043M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aseline="30000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4.1x10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-8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=[x][0.043]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x=2.22x10</a:t>
            </a:r>
            <a:r>
              <a:rPr baseline="30000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 (4.0L)(331.22g/mol)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0.029 grams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lead fluoride" id="797" name="Google Shape;797;g245cc0beada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0678" y="1537304"/>
            <a:ext cx="3407432" cy="1339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a8cde5316a_0_0"/>
          <p:cNvSpPr txBox="1"/>
          <p:nvPr>
            <p:ph type="title"/>
          </p:nvPr>
        </p:nvSpPr>
        <p:spPr>
          <a:xfrm>
            <a:off x="278150" y="23950"/>
            <a:ext cx="11609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addition of a common ion will decrease solubility of a salt.</a:t>
            </a:r>
            <a:endParaRPr/>
          </a:p>
        </p:txBody>
      </p:sp>
      <p:sp>
        <p:nvSpPr>
          <p:cNvPr id="804" name="Google Shape;804;g2a8cde5316a_0_0"/>
          <p:cNvSpPr txBox="1"/>
          <p:nvPr>
            <p:ph idx="1" type="body"/>
          </p:nvPr>
        </p:nvSpPr>
        <p:spPr>
          <a:xfrm>
            <a:off x="2926150" y="1690825"/>
            <a:ext cx="8427600" cy="44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When CaF</a:t>
            </a:r>
            <a:r>
              <a:rPr baseline="-25000" lang="en-US"/>
              <a:t>2</a:t>
            </a:r>
            <a:r>
              <a:rPr lang="en-US"/>
              <a:t> is the only substance in the water Ksp = 3.9x10</a:t>
            </a:r>
            <a:r>
              <a:rPr baseline="30000" lang="en-US"/>
              <a:t>-11</a:t>
            </a:r>
            <a:r>
              <a:rPr lang="en-US"/>
              <a:t>. calculate the </a:t>
            </a:r>
            <a:r>
              <a:rPr lang="en-US"/>
              <a:t>concentration</a:t>
            </a:r>
            <a:r>
              <a:rPr lang="en-US"/>
              <a:t> of Ca</a:t>
            </a:r>
            <a:r>
              <a:rPr baseline="30000" lang="en-US"/>
              <a:t>+2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If 0.50M NaF is also present, recalculate the [Ca</a:t>
            </a:r>
            <a:r>
              <a:rPr baseline="30000" lang="en-US"/>
              <a:t>+2</a:t>
            </a:r>
            <a:r>
              <a:rPr lang="en-US"/>
              <a:t>].</a:t>
            </a:r>
            <a:endParaRPr/>
          </a:p>
        </p:txBody>
      </p:sp>
      <p:pic>
        <p:nvPicPr>
          <p:cNvPr id="805" name="Google Shape;805;g2a8cde5316a_0_0"/>
          <p:cNvPicPr preferRelativeResize="0"/>
          <p:nvPr/>
        </p:nvPicPr>
        <p:blipFill rotWithShape="1">
          <a:blip r:embed="rId3">
            <a:alphaModFix/>
          </a:blip>
          <a:srcRect b="32288" l="29440" r="50716" t="38515"/>
          <a:stretch/>
        </p:blipFill>
        <p:spPr>
          <a:xfrm>
            <a:off x="278150" y="1418250"/>
            <a:ext cx="2419402" cy="200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g2a8cde5316a_0_0"/>
          <p:cNvPicPr preferRelativeResize="0"/>
          <p:nvPr/>
        </p:nvPicPr>
        <p:blipFill rotWithShape="1">
          <a:blip r:embed="rId3">
            <a:alphaModFix/>
          </a:blip>
          <a:srcRect b="32288" l="49813" r="31093" t="38515"/>
          <a:stretch/>
        </p:blipFill>
        <p:spPr>
          <a:xfrm>
            <a:off x="434399" y="3489150"/>
            <a:ext cx="2327875" cy="2002301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g2a8cde5316a_0_0"/>
          <p:cNvSpPr txBox="1"/>
          <p:nvPr/>
        </p:nvSpPr>
        <p:spPr>
          <a:xfrm>
            <a:off x="3417625" y="2447250"/>
            <a:ext cx="78180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Ksp = [Ca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][2F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x(2x)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4x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3.9x10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-11</a:t>
            </a:r>
            <a:endParaRPr baseline="30000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 = 2.14x10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g2a8cde5316a_0_0"/>
          <p:cNvSpPr txBox="1"/>
          <p:nvPr/>
        </p:nvSpPr>
        <p:spPr>
          <a:xfrm>
            <a:off x="3341425" y="4356350"/>
            <a:ext cx="78180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Ksp = [Ca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][2F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3.9x10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-11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x(0.50)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 = 1.56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x10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-10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2a8cde5316a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addition of an acid or base can affect solution pH and salt </a:t>
            </a:r>
            <a:r>
              <a:rPr lang="en-US"/>
              <a:t>solubility</a:t>
            </a:r>
            <a:r>
              <a:rPr lang="en-US"/>
              <a:t>. </a:t>
            </a:r>
            <a:endParaRPr/>
          </a:p>
        </p:txBody>
      </p:sp>
      <p:sp>
        <p:nvSpPr>
          <p:cNvPr id="815" name="Google Shape;815;g2a8cde5316a_0_6"/>
          <p:cNvSpPr txBox="1"/>
          <p:nvPr>
            <p:ph idx="1" type="body"/>
          </p:nvPr>
        </p:nvSpPr>
        <p:spPr>
          <a:xfrm>
            <a:off x="838200" y="1825625"/>
            <a:ext cx="108090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Recall that bases have pH values higher than 7 and acids have pH values lower than 7.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Mg(OH)</a:t>
            </a:r>
            <a:r>
              <a:rPr baseline="-25000" lang="en-US"/>
              <a:t>2</a:t>
            </a:r>
            <a:r>
              <a:rPr lang="en-US"/>
              <a:t>(s) → Mg</a:t>
            </a:r>
            <a:r>
              <a:rPr baseline="30000" lang="en-US"/>
              <a:t>+2</a:t>
            </a:r>
            <a:r>
              <a:rPr lang="en-US"/>
              <a:t>(aq) + 2OH</a:t>
            </a:r>
            <a:r>
              <a:rPr baseline="30000" lang="en-US"/>
              <a:t>-</a:t>
            </a:r>
            <a:r>
              <a:rPr lang="en-US"/>
              <a:t>(aq)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If any base </a:t>
            </a:r>
            <a:r>
              <a:rPr lang="en-US"/>
              <a:t>containing</a:t>
            </a:r>
            <a:r>
              <a:rPr lang="en-US"/>
              <a:t> OH</a:t>
            </a:r>
            <a:r>
              <a:rPr baseline="30000" lang="en-US"/>
              <a:t>-</a:t>
            </a:r>
            <a:r>
              <a:rPr lang="en-US"/>
              <a:t> is added, the pH increases and the additional </a:t>
            </a:r>
            <a:r>
              <a:rPr lang="en-US"/>
              <a:t>OH</a:t>
            </a:r>
            <a:r>
              <a:rPr baseline="30000" lang="en-US"/>
              <a:t>-</a:t>
            </a:r>
            <a:r>
              <a:rPr lang="en-US"/>
              <a:t> can shift the reaction in the reverse direction, </a:t>
            </a:r>
            <a:r>
              <a:rPr lang="en-US"/>
              <a:t>Mg(OH)</a:t>
            </a:r>
            <a:r>
              <a:rPr baseline="-25000" lang="en-US"/>
              <a:t>2 </a:t>
            </a:r>
            <a:r>
              <a:rPr lang="en-US"/>
              <a:t>decreasing the </a:t>
            </a:r>
            <a:r>
              <a:rPr lang="en-US"/>
              <a:t>amount</a:t>
            </a:r>
            <a:r>
              <a:rPr lang="en-US"/>
              <a:t> of that dissolves.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any acid containing 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30000" lang="en-US"/>
              <a:t>+</a:t>
            </a:r>
            <a:r>
              <a:rPr lang="en-US"/>
              <a:t> is added, the pH decreases and the additional H</a:t>
            </a:r>
            <a:r>
              <a:rPr baseline="-25000" lang="en-US"/>
              <a:t>3</a:t>
            </a:r>
            <a:r>
              <a:rPr lang="en-US"/>
              <a:t>O</a:t>
            </a:r>
            <a:r>
              <a:rPr baseline="30000" lang="en-US"/>
              <a:t>+</a:t>
            </a:r>
            <a:r>
              <a:rPr lang="en-US"/>
              <a:t> reacts with OH</a:t>
            </a:r>
            <a:r>
              <a:rPr baseline="30000" lang="en-US"/>
              <a:t>-</a:t>
            </a:r>
            <a:r>
              <a:rPr lang="en-US"/>
              <a:t> can shift the reaction in the forward direction, Mg(OH)</a:t>
            </a:r>
            <a:r>
              <a:rPr baseline="-25000" lang="en-US"/>
              <a:t>2 </a:t>
            </a:r>
            <a:r>
              <a:rPr lang="en-US"/>
              <a:t>increasing the amount of that dissolves. 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2a8cde5316a_0_16"/>
          <p:cNvSpPr txBox="1"/>
          <p:nvPr>
            <p:ph type="title"/>
          </p:nvPr>
        </p:nvSpPr>
        <p:spPr>
          <a:xfrm>
            <a:off x="838200" y="-4635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Enthalpy</a:t>
            </a:r>
            <a:endParaRPr/>
          </a:p>
        </p:txBody>
      </p:sp>
      <p:sp>
        <p:nvSpPr>
          <p:cNvPr id="822" name="Google Shape;822;g2a8cde5316a_0_16"/>
          <p:cNvSpPr txBox="1"/>
          <p:nvPr>
            <p:ph idx="1" type="body"/>
          </p:nvPr>
        </p:nvSpPr>
        <p:spPr>
          <a:xfrm>
            <a:off x="228675" y="1167100"/>
            <a:ext cx="11692800" cy="500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change in enthalpy (ΔH) represents the change in energy, usually in the form of heat, that is associated with a physical or chemical change.  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ΔH is positive, energy is absorbed by the system.  </a:t>
            </a:r>
            <a:r>
              <a:rPr lang="en-US">
                <a:solidFill>
                  <a:schemeClr val="accent1"/>
                </a:solidFill>
              </a:rPr>
              <a:t>endothermic</a:t>
            </a:r>
            <a:endParaRPr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ΔH is negative, energy is released by the system.  </a:t>
            </a:r>
            <a:r>
              <a:rPr lang="en-US">
                <a:solidFill>
                  <a:srgbClr val="CC0000"/>
                </a:solidFill>
              </a:rPr>
              <a:t>exothermic</a:t>
            </a:r>
            <a:endParaRPr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Recall that Enthalpy can be the net heat change of multiple steps (Hess’ law). 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When NaCl dissolves in water it must break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lattice energy (endo) and hydrate with water (exo).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Thus some </a:t>
            </a:r>
            <a:r>
              <a:rPr lang="en-US"/>
              <a:t>substance</a:t>
            </a:r>
            <a:r>
              <a:rPr lang="en-US"/>
              <a:t> have a net exo (hot) reaction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and others have a net endo (cold) </a:t>
            </a:r>
            <a:r>
              <a:rPr lang="en-US"/>
              <a:t>dissolving</a:t>
            </a:r>
            <a:r>
              <a:rPr lang="en-US"/>
              <a:t> process.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3" name="Google Shape;823;g2a8cde5316a_0_16"/>
          <p:cNvPicPr preferRelativeResize="0"/>
          <p:nvPr/>
        </p:nvPicPr>
        <p:blipFill rotWithShape="1">
          <a:blip r:embed="rId3">
            <a:alphaModFix/>
          </a:blip>
          <a:srcRect b="4120" l="2830" r="-2829" t="-4120"/>
          <a:stretch/>
        </p:blipFill>
        <p:spPr>
          <a:xfrm>
            <a:off x="7991450" y="3611850"/>
            <a:ext cx="363855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2a8cde5316a_0_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Entropy</a:t>
            </a:r>
            <a:endParaRPr/>
          </a:p>
        </p:txBody>
      </p:sp>
      <p:sp>
        <p:nvSpPr>
          <p:cNvPr id="830" name="Google Shape;830;g2a8cde5316a_0_29"/>
          <p:cNvSpPr txBox="1"/>
          <p:nvPr>
            <p:ph idx="1" type="body"/>
          </p:nvPr>
        </p:nvSpPr>
        <p:spPr>
          <a:xfrm>
            <a:off x="883925" y="13341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change in entropy (ΔS) is related to changes associated with the dispersal of matter and/or energy.  </a:t>
            </a:r>
            <a:r>
              <a:rPr lang="en-US"/>
              <a:t>Entropy increases when: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matter becomes more dispersed and the particles have more freedom to move around. 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number of possible arrangements of the particles increases. 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energy is dispersed (e.g., the temperature of a sample of matter increases, resulting in a broader distribution of the kinetic energies of the particles).  </a:t>
            </a:r>
            <a:endParaRPr/>
          </a:p>
        </p:txBody>
      </p:sp>
      <p:pic>
        <p:nvPicPr>
          <p:cNvPr id="831" name="Google Shape;831;g2a8cde5316a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6713" y="3940513"/>
            <a:ext cx="4029075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2a8cde5316a_0_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Entropy</a:t>
            </a:r>
            <a:endParaRPr/>
          </a:p>
        </p:txBody>
      </p:sp>
      <p:sp>
        <p:nvSpPr>
          <p:cNvPr id="838" name="Google Shape;838;g2a8cde5316a_0_35"/>
          <p:cNvSpPr txBox="1"/>
          <p:nvPr>
            <p:ph idx="1" type="body"/>
          </p:nvPr>
        </p:nvSpPr>
        <p:spPr>
          <a:xfrm>
            <a:off x="906775" y="2104350"/>
            <a:ext cx="6271200" cy="354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ΔS is positive, the particles of matter are more dispersed and more disordered. There is a greater number of possible arrangements of the particles.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 If ΔS is negative, the particles of matter are less dispersed and more ordered. There is a smaller number of possible arrangements of the particles. </a:t>
            </a:r>
            <a:endParaRPr/>
          </a:p>
        </p:txBody>
      </p:sp>
      <p:pic>
        <p:nvPicPr>
          <p:cNvPr id="839" name="Google Shape;839;g2a8cde5316a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076" y="974550"/>
            <a:ext cx="2678974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2a8cde5316a_0_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Gibbs Free Energy</a:t>
            </a:r>
            <a:endParaRPr/>
          </a:p>
        </p:txBody>
      </p:sp>
      <p:sp>
        <p:nvSpPr>
          <p:cNvPr id="846" name="Google Shape;846;g2a8cde5316a_0_23"/>
          <p:cNvSpPr txBox="1"/>
          <p:nvPr>
            <p:ph idx="1" type="body"/>
          </p:nvPr>
        </p:nvSpPr>
        <p:spPr>
          <a:xfrm>
            <a:off x="838200" y="1494150"/>
            <a:ext cx="4533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Gibbs Free </a:t>
            </a:r>
            <a:r>
              <a:rPr lang="en-US"/>
              <a:t>energy</a:t>
            </a:r>
            <a:r>
              <a:rPr lang="en-US"/>
              <a:t> can be calculated to determine if  a reaction </a:t>
            </a:r>
            <a:r>
              <a:rPr lang="en-US"/>
              <a:t>actually</a:t>
            </a:r>
            <a:r>
              <a:rPr lang="en-US"/>
              <a:t> takes place. It takes into account both the Enthalpy and Entropy of the reaction as well as the </a:t>
            </a:r>
            <a:r>
              <a:rPr lang="en-US"/>
              <a:t>temperature</a:t>
            </a:r>
            <a:r>
              <a:rPr lang="en-US"/>
              <a:t>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For example, more salts </a:t>
            </a:r>
            <a:r>
              <a:rPr lang="en-US"/>
              <a:t>dissolve</a:t>
            </a:r>
            <a:r>
              <a:rPr lang="en-US"/>
              <a:t> better at higher </a:t>
            </a:r>
            <a:r>
              <a:rPr lang="en-US"/>
              <a:t>temperatures</a:t>
            </a:r>
            <a:r>
              <a:rPr lang="en-US"/>
              <a:t>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7" name="Google Shape;847;g2a8cde5316a_0_23"/>
          <p:cNvPicPr preferRelativeResize="0"/>
          <p:nvPr/>
        </p:nvPicPr>
        <p:blipFill rotWithShape="1">
          <a:blip r:embed="rId3">
            <a:alphaModFix/>
          </a:blip>
          <a:srcRect b="0" l="0" r="0" t="13963"/>
          <a:stretch/>
        </p:blipFill>
        <p:spPr>
          <a:xfrm>
            <a:off x="5817850" y="1943725"/>
            <a:ext cx="6137974" cy="297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2a8cde5316a_0_45"/>
          <p:cNvSpPr txBox="1"/>
          <p:nvPr>
            <p:ph type="title"/>
          </p:nvPr>
        </p:nvSpPr>
        <p:spPr>
          <a:xfrm>
            <a:off x="838188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Gibbs</a:t>
            </a:r>
            <a:endParaRPr/>
          </a:p>
        </p:txBody>
      </p:sp>
      <p:sp>
        <p:nvSpPr>
          <p:cNvPr id="854" name="Google Shape;854;g2a8cde5316a_0_45"/>
          <p:cNvSpPr txBox="1"/>
          <p:nvPr>
            <p:ph idx="1" type="body"/>
          </p:nvPr>
        </p:nvSpPr>
        <p:spPr>
          <a:xfrm>
            <a:off x="839788" y="915363"/>
            <a:ext cx="5157900" cy="82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C00000"/>
                </a:solidFill>
              </a:rPr>
              <a:t>NaOH</a:t>
            </a:r>
            <a:endParaRPr u="sng">
              <a:solidFill>
                <a:srgbClr val="C00000"/>
              </a:solidFill>
            </a:endParaRPr>
          </a:p>
        </p:txBody>
      </p:sp>
      <p:sp>
        <p:nvSpPr>
          <p:cNvPr id="855" name="Google Shape;855;g2a8cde5316a_0_45"/>
          <p:cNvSpPr txBox="1"/>
          <p:nvPr>
            <p:ph idx="2" type="body"/>
          </p:nvPr>
        </p:nvSpPr>
        <p:spPr>
          <a:xfrm>
            <a:off x="839800" y="1887875"/>
            <a:ext cx="5332500" cy="368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00000"/>
                </a:solidFill>
              </a:rPr>
              <a:t>ΔH = -		hot/exo/</a:t>
            </a:r>
            <a:r>
              <a:rPr b="1" lang="en-US">
                <a:solidFill>
                  <a:srgbClr val="C00000"/>
                </a:solidFill>
              </a:rPr>
              <a:t>favorable</a:t>
            </a:r>
            <a:endParaRPr b="1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00000"/>
                </a:solidFill>
              </a:rPr>
              <a:t>ΔS = -		decrease in entropy due to </a:t>
            </a:r>
            <a:endParaRPr>
              <a:solidFill>
                <a:srgbClr val="C00000"/>
              </a:solidFill>
            </a:endParaRPr>
          </a:p>
          <a:p>
            <a:pPr indent="45720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00000"/>
                </a:solidFill>
              </a:rPr>
              <a:t>order with water/</a:t>
            </a:r>
            <a:r>
              <a:rPr b="1" lang="en-US">
                <a:solidFill>
                  <a:srgbClr val="C00000"/>
                </a:solidFill>
              </a:rPr>
              <a:t>unfavorable</a:t>
            </a:r>
            <a:endParaRPr b="1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00000"/>
                </a:solidFill>
              </a:rPr>
              <a:t>ΔG= - 		</a:t>
            </a:r>
            <a:r>
              <a:rPr b="1" lang="en-US">
                <a:solidFill>
                  <a:srgbClr val="C00000"/>
                </a:solidFill>
              </a:rPr>
              <a:t>spontaneous</a:t>
            </a:r>
            <a:r>
              <a:rPr lang="en-US">
                <a:solidFill>
                  <a:srgbClr val="C00000"/>
                </a:solidFill>
              </a:rPr>
              <a:t> (observed </a:t>
            </a:r>
            <a:endParaRPr>
              <a:solidFill>
                <a:srgbClr val="C00000"/>
              </a:solidFill>
            </a:endParaRPr>
          </a:p>
          <a:p>
            <a:pPr indent="0" lvl="0" marL="1371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00000"/>
                </a:solidFill>
              </a:rPr>
              <a:t>dissolving) at room and other temperatures so enthalpy value  must be larger than entropy value.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856" name="Google Shape;856;g2a8cde5316a_0_45"/>
          <p:cNvSpPr txBox="1"/>
          <p:nvPr>
            <p:ph idx="3" type="body"/>
          </p:nvPr>
        </p:nvSpPr>
        <p:spPr>
          <a:xfrm>
            <a:off x="6172300" y="915363"/>
            <a:ext cx="5183100" cy="82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accent1"/>
                </a:solidFill>
              </a:rPr>
              <a:t>NH</a:t>
            </a:r>
            <a:r>
              <a:rPr baseline="-25000" lang="en-US" u="sng">
                <a:solidFill>
                  <a:schemeClr val="accent1"/>
                </a:solidFill>
              </a:rPr>
              <a:t>4</a:t>
            </a:r>
            <a:r>
              <a:rPr lang="en-US" u="sng">
                <a:solidFill>
                  <a:schemeClr val="accent1"/>
                </a:solidFill>
              </a:rPr>
              <a:t>Cl</a:t>
            </a:r>
            <a:endParaRPr u="sng">
              <a:solidFill>
                <a:schemeClr val="accent1"/>
              </a:solidFill>
            </a:endParaRPr>
          </a:p>
        </p:txBody>
      </p:sp>
      <p:sp>
        <p:nvSpPr>
          <p:cNvPr id="857" name="Google Shape;857;g2a8cde5316a_0_45"/>
          <p:cNvSpPr txBox="1"/>
          <p:nvPr>
            <p:ph idx="4" type="body"/>
          </p:nvPr>
        </p:nvSpPr>
        <p:spPr>
          <a:xfrm>
            <a:off x="6469375" y="1967875"/>
            <a:ext cx="5183100" cy="368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ΔH = +	 	cold/endo/</a:t>
            </a:r>
            <a:r>
              <a:rPr b="1" lang="en-US">
                <a:solidFill>
                  <a:schemeClr val="accent1"/>
                </a:solidFill>
              </a:rPr>
              <a:t>unfavorable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ΔS = +		increase in entropy due to </a:t>
            </a:r>
            <a:endParaRPr>
              <a:solidFill>
                <a:schemeClr val="accent1"/>
              </a:solidFill>
            </a:endParaRPr>
          </a:p>
          <a:p>
            <a:pPr indent="0" lvl="0" marL="1371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disorder with water /</a:t>
            </a:r>
            <a:r>
              <a:rPr b="1" lang="en-US">
                <a:solidFill>
                  <a:schemeClr val="accent1"/>
                </a:solidFill>
              </a:rPr>
              <a:t>favorable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ΔG= - 		</a:t>
            </a:r>
            <a:r>
              <a:rPr b="1" lang="en-US">
                <a:solidFill>
                  <a:schemeClr val="accent1"/>
                </a:solidFill>
              </a:rPr>
              <a:t>spontaneous</a:t>
            </a:r>
            <a:r>
              <a:rPr lang="en-US">
                <a:solidFill>
                  <a:schemeClr val="accent1"/>
                </a:solidFill>
              </a:rPr>
              <a:t> (observed </a:t>
            </a:r>
            <a:endParaRPr>
              <a:solidFill>
                <a:schemeClr val="accent1"/>
              </a:solidFill>
            </a:endParaRPr>
          </a:p>
          <a:p>
            <a:pPr indent="0" lvl="0" marL="1371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accent1"/>
                </a:solidFill>
              </a:rPr>
              <a:t>dissolving) at room and other temperatures so entropy value  must be larger than enthalpy value.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ee6fd4e9ec_0_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863" name="Google Shape;863;g1ee6fd4e9ec_0_35"/>
          <p:cNvSpPr txBox="1"/>
          <p:nvPr>
            <p:ph idx="1" type="body"/>
          </p:nvPr>
        </p:nvSpPr>
        <p:spPr>
          <a:xfrm>
            <a:off x="449799" y="1453925"/>
            <a:ext cx="5719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Hydroxide ions are added to precipitate the lead in water. The lead was at an unhealthy value of 2.0x10</a:t>
            </a:r>
            <a:r>
              <a:rPr baseline="30000" lang="en-US"/>
              <a:t>-7</a:t>
            </a:r>
            <a:r>
              <a:rPr lang="en-US"/>
              <a:t>M so the same amount of hydroxide was added to precipitate it. What type of solution is created when these chemicals are reacted?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Ksp= 1.42x10</a:t>
            </a:r>
            <a:r>
              <a:rPr baseline="30000" lang="en-US"/>
              <a:t>-20</a:t>
            </a:r>
            <a:endParaRPr/>
          </a:p>
        </p:txBody>
      </p:sp>
      <p:sp>
        <p:nvSpPr>
          <p:cNvPr id="864" name="Google Shape;864;g1ee6fd4e9ec_0_35"/>
          <p:cNvSpPr txBox="1"/>
          <p:nvPr/>
        </p:nvSpPr>
        <p:spPr>
          <a:xfrm>
            <a:off x="6403550" y="1613975"/>
            <a:ext cx="52056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Q=[Pb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][2OH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30000"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Q= (2x10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-7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)(2x10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-7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aseline="30000"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Q=8.0x10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-20</a:t>
            </a:r>
            <a:endParaRPr baseline="30000"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Q&gt;K 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so some lead will ppt but only to get to equilibrium!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How can we get more to ppt???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245cc0beada_0_142"/>
          <p:cNvSpPr txBox="1"/>
          <p:nvPr>
            <p:ph type="title"/>
          </p:nvPr>
        </p:nvSpPr>
        <p:spPr>
          <a:xfrm>
            <a:off x="2362200" y="228600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accent1"/>
                </a:solidFill>
              </a:rPr>
              <a:t>YOU MUST BE ABLE TO:</a:t>
            </a:r>
            <a:endParaRPr/>
          </a:p>
        </p:txBody>
      </p:sp>
      <p:sp>
        <p:nvSpPr>
          <p:cNvPr id="870" name="Google Shape;870;g245cc0beada_0_142"/>
          <p:cNvSpPr txBox="1"/>
          <p:nvPr>
            <p:ph idx="1" type="body"/>
          </p:nvPr>
        </p:nvSpPr>
        <p:spPr>
          <a:xfrm>
            <a:off x="2286000" y="1447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Determine the shift in equilibrium of an insoluble salt.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pic>
        <p:nvPicPr>
          <p:cNvPr descr="Image result for check for understanding" id="871" name="Google Shape;871;g245cc0beada_0_142"/>
          <p:cNvPicPr preferRelativeResize="0"/>
          <p:nvPr/>
        </p:nvPicPr>
        <p:blipFill rotWithShape="1">
          <a:blip r:embed="rId3">
            <a:alphaModFix/>
          </a:blip>
          <a:srcRect b="2286" l="0" r="50607" t="0"/>
          <a:stretch/>
        </p:blipFill>
        <p:spPr>
          <a:xfrm>
            <a:off x="7281587" y="2676799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type="title"/>
          </p:nvPr>
        </p:nvSpPr>
        <p:spPr>
          <a:xfrm>
            <a:off x="2458260" y="228601"/>
            <a:ext cx="7123080" cy="92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The Equilibrium Constant</a:t>
            </a:r>
            <a:endParaRPr/>
          </a:p>
        </p:txBody>
      </p:sp>
      <p:sp>
        <p:nvSpPr>
          <p:cNvPr id="146" name="Google Shape;146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Forward reaction: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   N</a:t>
            </a:r>
            <a:r>
              <a:rPr baseline="-25000" lang="en-US"/>
              <a:t>2</a:t>
            </a:r>
            <a:r>
              <a:rPr lang="en-US"/>
              <a:t>O</a:t>
            </a:r>
            <a:r>
              <a:rPr baseline="-25000" lang="en-US"/>
              <a:t>4 (</a:t>
            </a:r>
            <a:r>
              <a:rPr baseline="-25000" i="1" lang="en-US"/>
              <a:t>g</a:t>
            </a:r>
            <a:r>
              <a:rPr baseline="-25000" lang="en-US"/>
              <a:t>)</a:t>
            </a:r>
            <a:r>
              <a:rPr lang="en-US"/>
              <a:t> → 2 NO</a:t>
            </a:r>
            <a:r>
              <a:rPr baseline="-25000" lang="en-US"/>
              <a:t>2 (</a:t>
            </a:r>
            <a:r>
              <a:rPr baseline="-25000" i="1" lang="en-US"/>
              <a:t>g</a:t>
            </a:r>
            <a:r>
              <a:rPr baseline="-25000" lang="en-US"/>
              <a:t>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aseline="-25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Rate law: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Rate = </a:t>
            </a:r>
            <a:r>
              <a:rPr i="1" lang="en-US"/>
              <a:t>k</a:t>
            </a:r>
            <a:r>
              <a:rPr baseline="-25000" i="1" lang="en-US"/>
              <a:t>f</a:t>
            </a:r>
            <a:r>
              <a:rPr lang="en-US"/>
              <a:t> [N</a:t>
            </a:r>
            <a:r>
              <a:rPr baseline="-25000" lang="en-US"/>
              <a:t>2</a:t>
            </a:r>
            <a:r>
              <a:rPr lang="en-US"/>
              <a:t>O</a:t>
            </a:r>
            <a:r>
              <a:rPr baseline="-25000" lang="en-US"/>
              <a:t>4</a:t>
            </a:r>
            <a:r>
              <a:rPr lang="en-US"/>
              <a:t>]</a:t>
            </a:r>
            <a:endParaRPr/>
          </a:p>
        </p:txBody>
      </p:sp>
      <p:sp>
        <p:nvSpPr>
          <p:cNvPr id="147" name="Google Shape;147;p9"/>
          <p:cNvSpPr txBox="1"/>
          <p:nvPr>
            <p:ph idx="2" type="body"/>
          </p:nvPr>
        </p:nvSpPr>
        <p:spPr>
          <a:xfrm>
            <a:off x="6172200" y="1828800"/>
            <a:ext cx="3469242" cy="4051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Reverse reaction: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   2 NO</a:t>
            </a:r>
            <a:r>
              <a:rPr baseline="-25000" lang="en-US"/>
              <a:t>2 (</a:t>
            </a:r>
            <a:r>
              <a:rPr baseline="-25000" i="1" lang="en-US"/>
              <a:t>g</a:t>
            </a:r>
            <a:r>
              <a:rPr baseline="-25000" lang="en-US"/>
              <a:t>)</a:t>
            </a:r>
            <a:r>
              <a:rPr lang="en-US"/>
              <a:t> → N</a:t>
            </a:r>
            <a:r>
              <a:rPr baseline="-25000" lang="en-US"/>
              <a:t>2</a:t>
            </a:r>
            <a:r>
              <a:rPr lang="en-US"/>
              <a:t>O</a:t>
            </a:r>
            <a:r>
              <a:rPr baseline="-25000" lang="en-US"/>
              <a:t>4 (</a:t>
            </a:r>
            <a:r>
              <a:rPr baseline="-25000" i="1" lang="en-US"/>
              <a:t>g</a:t>
            </a:r>
            <a:r>
              <a:rPr baseline="-25000" lang="en-US"/>
              <a:t>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-25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Rate law: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Rate = </a:t>
            </a:r>
            <a:r>
              <a:rPr i="1" lang="en-US"/>
              <a:t>k</a:t>
            </a:r>
            <a:r>
              <a:rPr baseline="-25000" i="1" lang="en-US"/>
              <a:t>r</a:t>
            </a:r>
            <a:r>
              <a:rPr lang="en-US"/>
              <a:t> [NO</a:t>
            </a:r>
            <a:r>
              <a:rPr baseline="-25000" lang="en-US"/>
              <a:t>2</a:t>
            </a:r>
            <a:r>
              <a:rPr lang="en-US"/>
              <a:t>]</a:t>
            </a:r>
            <a:r>
              <a:rPr baseline="30000" lang="en-US"/>
              <a:t>2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2019-09-04T15:16:27Z</dcterms:created>
  <dc:creator>Administrator</dc:creator>
</cp:coreProperties>
</file>