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6" r:id="rId2"/>
    <p:sldId id="258" r:id="rId3"/>
    <p:sldId id="259" r:id="rId4"/>
    <p:sldId id="35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351" r:id="rId20"/>
    <p:sldId id="280" r:id="rId21"/>
    <p:sldId id="281" r:id="rId22"/>
    <p:sldId id="282" r:id="rId23"/>
    <p:sldId id="336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94" r:id="rId34"/>
    <p:sldId id="352" r:id="rId35"/>
    <p:sldId id="296" r:id="rId36"/>
    <p:sldId id="297" r:id="rId37"/>
    <p:sldId id="298" r:id="rId38"/>
    <p:sldId id="338" r:id="rId39"/>
    <p:sldId id="299" r:id="rId40"/>
    <p:sldId id="300" r:id="rId41"/>
    <p:sldId id="301" r:id="rId42"/>
    <p:sldId id="303" r:id="rId43"/>
    <p:sldId id="340" r:id="rId44"/>
    <p:sldId id="305" r:id="rId45"/>
    <p:sldId id="306" r:id="rId46"/>
    <p:sldId id="307" r:id="rId47"/>
    <p:sldId id="309" r:id="rId48"/>
    <p:sldId id="310" r:id="rId49"/>
    <p:sldId id="311" r:id="rId50"/>
    <p:sldId id="312" r:id="rId51"/>
    <p:sldId id="314" r:id="rId52"/>
    <p:sldId id="315" r:id="rId53"/>
    <p:sldId id="353" r:id="rId54"/>
    <p:sldId id="316" r:id="rId55"/>
    <p:sldId id="317" r:id="rId56"/>
    <p:sldId id="318" r:id="rId57"/>
    <p:sldId id="354" r:id="rId58"/>
    <p:sldId id="319" r:id="rId59"/>
    <p:sldId id="320" r:id="rId60"/>
    <p:sldId id="341" r:id="rId61"/>
    <p:sldId id="321" r:id="rId62"/>
    <p:sldId id="344" r:id="rId63"/>
    <p:sldId id="322" r:id="rId64"/>
    <p:sldId id="324" r:id="rId65"/>
    <p:sldId id="325" r:id="rId66"/>
    <p:sldId id="326" r:id="rId67"/>
    <p:sldId id="345" r:id="rId68"/>
    <p:sldId id="327" r:id="rId69"/>
    <p:sldId id="342" r:id="rId70"/>
    <p:sldId id="343" r:id="rId71"/>
    <p:sldId id="347" r:id="rId72"/>
    <p:sldId id="348" r:id="rId73"/>
    <p:sldId id="349" r:id="rId74"/>
    <p:sldId id="346" r:id="rId75"/>
    <p:sldId id="355" r:id="rId76"/>
    <p:sldId id="329" r:id="rId77"/>
    <p:sldId id="330" r:id="rId78"/>
    <p:sldId id="331" r:id="rId79"/>
    <p:sldId id="332" r:id="rId80"/>
    <p:sldId id="333" r:id="rId81"/>
    <p:sldId id="334" r:id="rId82"/>
    <p:sldId id="335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A4275-D673-4F34-A783-D973E78FBB3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ED6C5-F3A8-42E7-AEE6-C1D7E54E9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0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9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F3976F-141D-4933-B2F3-A45D68F36D2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1116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B583CD-2A7D-40C5-958F-2D16BD17241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5026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593DB5-521A-49F9-B1EE-A714E4A9592E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2577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C72DE3-03BD-45AE-B3A2-CB4DF9BC3384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7432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1F53A-C324-4386-AD8F-FE46847401A2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5940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6908EF-975D-45E8-B9CC-94E736345EA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551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5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7F8BDA-1815-4B58-9F69-1935FF98134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64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CD6126-DB36-4F43-B144-C7014E9209CB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228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418605-901B-4AF8-B0CF-26A8308C0782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3031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A8F4EB-BB7D-4D76-91FF-C7B98DD2C06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054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05D767-5921-498F-8725-853614A5FD7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895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FB373-B9C1-43BD-9F5A-90EB5CC46EA6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4530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B767DE-B152-4353-8815-D27117F6297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406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drury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1691"/>
            <a:ext cx="1292232" cy="133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54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F104F-6897-4DF0-98EF-B32AD2D4FB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1657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472A8-012A-457F-87A7-C06469C53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64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1ECCF-FE2E-48BA-80BD-040042C44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6875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drury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904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7" name="Picture 2" descr="drury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837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 descr="drury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59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drury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35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drury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77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rury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70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1D33F-2D0E-4825-842F-ADEB680CA1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9587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62917-7AD7-4F4A-8921-807807902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8846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chemisme.com/ap-chemistry.html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chemism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drury[1]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6" y="5522694"/>
            <a:ext cx="1292232" cy="133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187" y="5379443"/>
            <a:ext cx="2686493" cy="1953813"/>
          </a:xfrm>
          <a:prstGeom prst="rect">
            <a:avLst/>
          </a:prstGeom>
        </p:spPr>
      </p:pic>
      <p:sp>
        <p:nvSpPr>
          <p:cNvPr id="11" name="TextBox 10">
            <a:hlinkClick r:id="rId16"/>
          </p:cNvPr>
          <p:cNvSpPr txBox="1"/>
          <p:nvPr userDrawn="1"/>
        </p:nvSpPr>
        <p:spPr>
          <a:xfrm>
            <a:off x="4508938" y="6462830"/>
            <a:ext cx="220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www.chemisme.com</a:t>
            </a:r>
            <a:r>
              <a:rPr lang="en-US" baseline="0" dirty="0" smtClean="0">
                <a:solidFill>
                  <a:srgbClr val="0070C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2" name="TextBox 11">
            <a:hlinkClick r:id="rId17"/>
          </p:cNvPr>
          <p:cNvSpPr txBox="1"/>
          <p:nvPr userDrawn="1"/>
        </p:nvSpPr>
        <p:spPr>
          <a:xfrm>
            <a:off x="8496792" y="6462830"/>
            <a:ext cx="220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AP Chemistry</a:t>
            </a:r>
          </a:p>
        </p:txBody>
      </p:sp>
    </p:spTree>
    <p:extLst>
      <p:ext uri="{BB962C8B-B14F-4D97-AF65-F5344CB8AC3E}">
        <p14:creationId xmlns:p14="http://schemas.microsoft.com/office/powerpoint/2010/main" val="242453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14_T01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95" y="1106213"/>
            <a:ext cx="4838536" cy="5491018"/>
          </a:xfrm>
        </p:spPr>
      </p:pic>
      <p:sp>
        <p:nvSpPr>
          <p:cNvPr id="194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141779" y="2207171"/>
            <a:ext cx="4169980" cy="3292047"/>
          </a:xfrm>
        </p:spPr>
        <p:txBody>
          <a:bodyPr>
            <a:normAutofit/>
          </a:bodyPr>
          <a:lstStyle/>
          <a:p>
            <a:pPr marL="274320">
              <a:buNone/>
              <a:defRPr/>
            </a:pPr>
            <a:r>
              <a:rPr lang="en-US" altLang="en-US" dirty="0">
                <a:solidFill>
                  <a:srgbClr val="00B0F0"/>
                </a:solidFill>
              </a:rPr>
              <a:t>	In this reaction, the concentration of </a:t>
            </a:r>
            <a:r>
              <a:rPr lang="en-US" altLang="en-US" dirty="0" err="1">
                <a:solidFill>
                  <a:srgbClr val="00B0F0"/>
                </a:solidFill>
              </a:rPr>
              <a:t>chlorobutane</a:t>
            </a:r>
            <a:r>
              <a:rPr lang="en-US" altLang="en-US" dirty="0">
                <a:solidFill>
                  <a:srgbClr val="00B0F0"/>
                </a:solidFill>
              </a:rPr>
              <a:t>, C</a:t>
            </a:r>
            <a:r>
              <a:rPr lang="en-US" altLang="en-US" baseline="-25000" dirty="0">
                <a:solidFill>
                  <a:srgbClr val="00B0F0"/>
                </a:solidFill>
              </a:rPr>
              <a:t>4</a:t>
            </a:r>
            <a:r>
              <a:rPr lang="en-US" altLang="en-US" dirty="0">
                <a:solidFill>
                  <a:srgbClr val="00B0F0"/>
                </a:solidFill>
              </a:rPr>
              <a:t>H</a:t>
            </a:r>
            <a:r>
              <a:rPr lang="en-US" altLang="en-US" baseline="-25000" dirty="0">
                <a:solidFill>
                  <a:srgbClr val="00B0F0"/>
                </a:solidFill>
              </a:rPr>
              <a:t>9</a:t>
            </a:r>
            <a:r>
              <a:rPr lang="en-US" altLang="en-US" dirty="0">
                <a:solidFill>
                  <a:srgbClr val="00B0F0"/>
                </a:solidFill>
              </a:rPr>
              <a:t>Cl, was measured at various times, t.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905000" y="381001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800" b="1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800" b="1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9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Cl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800" i="1" dirty="0" err="1">
                <a:solidFill>
                  <a:schemeClr val="tx1"/>
                </a:solidFill>
                <a:latin typeface="Arial" panose="020B0604020202020204" pitchFamily="34" charset="0"/>
              </a:rPr>
              <a:t>aq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) + H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O(</a:t>
            </a: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 C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9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OH(</a:t>
            </a:r>
            <a:r>
              <a:rPr lang="en-US" altLang="en-US" sz="2800" i="1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aq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 +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HCl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800" i="1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aq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 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24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5" descr="14_T0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" y="1147632"/>
            <a:ext cx="6399139" cy="3790293"/>
          </a:xfrm>
        </p:spPr>
      </p:pic>
      <p:sp>
        <p:nvSpPr>
          <p:cNvPr id="204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89985" y="1311166"/>
            <a:ext cx="5171925" cy="2819400"/>
          </a:xfrm>
        </p:spPr>
        <p:txBody>
          <a:bodyPr>
            <a:normAutofit/>
          </a:bodyPr>
          <a:lstStyle/>
          <a:p>
            <a:pPr marL="274320">
              <a:buNone/>
              <a:defRPr/>
            </a:pPr>
            <a:r>
              <a:rPr lang="en-US" altLang="en-US" dirty="0">
                <a:solidFill>
                  <a:srgbClr val="00B0F0"/>
                </a:solidFill>
              </a:rPr>
              <a:t>	The average rate of the reaction over each interval is the change in concentration divided by the change in time:</a:t>
            </a:r>
          </a:p>
        </p:txBody>
      </p:sp>
      <p:sp>
        <p:nvSpPr>
          <p:cNvPr id="21508" name="Rectangle 12"/>
          <p:cNvSpPr>
            <a:spLocks noChangeArrowheads="1"/>
          </p:cNvSpPr>
          <p:nvPr/>
        </p:nvSpPr>
        <p:spPr bwMode="auto">
          <a:xfrm>
            <a:off x="1828801" y="190995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9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Cl(</a:t>
            </a:r>
            <a:r>
              <a:rPr lang="en-US" altLang="en-US" sz="2800" i="1">
                <a:solidFill>
                  <a:schemeClr val="tx1"/>
                </a:solidFill>
                <a:latin typeface="Arial" panose="020B0604020202020204" pitchFamily="34" charset="0"/>
              </a:rPr>
              <a:t>aq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) + H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O(</a:t>
            </a:r>
            <a:r>
              <a:rPr lang="en-US" altLang="en-US" sz="2800" i="1">
                <a:solidFill>
                  <a:schemeClr val="tx1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 C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9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OH(</a:t>
            </a:r>
            <a:r>
              <a:rPr lang="en-US" altLang="en-US" sz="2800" i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aq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 + HCl(</a:t>
            </a:r>
            <a:r>
              <a:rPr lang="en-US" altLang="en-US" sz="2800" i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aq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 </a:t>
            </a:r>
            <a:endParaRPr lang="en-US" altLang="en-US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1509" name="Picture 27" descr="&#10;image-91.tiff                                                  0030CE35magic_metal                    B74677AA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88" y="3042779"/>
            <a:ext cx="5312023" cy="10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814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 descr="14_T0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09" y="911772"/>
            <a:ext cx="5532491" cy="5194542"/>
          </a:xfrm>
        </p:spPr>
      </p:pic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17373" y="1460938"/>
            <a:ext cx="3886200" cy="3657600"/>
          </a:xfrm>
        </p:spPr>
        <p:txBody>
          <a:bodyPr>
            <a:normAutofit/>
          </a:bodyPr>
          <a:lstStyle/>
          <a:p>
            <a:pPr marL="45720" indent="0">
              <a:buNone/>
              <a:defRPr/>
            </a:pPr>
            <a:r>
              <a:rPr lang="en-US" altLang="en-US" dirty="0">
                <a:solidFill>
                  <a:schemeClr val="accent1"/>
                </a:solidFill>
              </a:rPr>
              <a:t>Note that the average rate decreases as the reaction </a:t>
            </a:r>
            <a:r>
              <a:rPr lang="en-US" altLang="en-US" dirty="0" smtClean="0">
                <a:solidFill>
                  <a:schemeClr val="accent1"/>
                </a:solidFill>
              </a:rPr>
              <a:t>proceeds.</a:t>
            </a:r>
          </a:p>
          <a:p>
            <a:pPr marL="274320">
              <a:defRPr/>
            </a:pPr>
            <a:endParaRPr lang="en-US" altLang="en-US" dirty="0">
              <a:solidFill>
                <a:schemeClr val="accent1"/>
              </a:solidFill>
            </a:endParaRPr>
          </a:p>
          <a:p>
            <a:pPr marL="45720" indent="0">
              <a:buNone/>
              <a:defRPr/>
            </a:pPr>
            <a:r>
              <a:rPr lang="en-US" altLang="en-US" dirty="0">
                <a:solidFill>
                  <a:schemeClr val="accent1"/>
                </a:solidFill>
              </a:rPr>
              <a:t>This is because as the reaction goes forward, there are fewer collisions between reactant molecules.</a:t>
            </a:r>
          </a:p>
        </p:txBody>
      </p:sp>
      <p:sp>
        <p:nvSpPr>
          <p:cNvPr id="22532" name="Rectangle 12"/>
          <p:cNvSpPr>
            <a:spLocks noChangeArrowheads="1"/>
          </p:cNvSpPr>
          <p:nvPr/>
        </p:nvSpPr>
        <p:spPr bwMode="auto">
          <a:xfrm>
            <a:off x="1927226" y="170794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9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Cl(</a:t>
            </a:r>
            <a:r>
              <a:rPr lang="en-US" altLang="en-US" sz="2800" i="1">
                <a:solidFill>
                  <a:schemeClr val="tx1"/>
                </a:solidFill>
                <a:latin typeface="Arial" panose="020B0604020202020204" pitchFamily="34" charset="0"/>
              </a:rPr>
              <a:t>aq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) + H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O(</a:t>
            </a:r>
            <a:r>
              <a:rPr lang="en-US" altLang="en-US" sz="2800" i="1">
                <a:solidFill>
                  <a:schemeClr val="tx1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 C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9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OH(</a:t>
            </a:r>
            <a:r>
              <a:rPr lang="en-US" altLang="en-US" sz="2800" i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aq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 + HCl(</a:t>
            </a:r>
            <a:r>
              <a:rPr lang="en-US" altLang="en-US" sz="2800" i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aq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 </a:t>
            </a:r>
            <a:endParaRPr lang="en-US" altLang="en-US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Oval 14"/>
          <p:cNvSpPr>
            <a:spLocks noChangeArrowheads="1"/>
          </p:cNvSpPr>
          <p:nvPr/>
        </p:nvSpPr>
        <p:spPr bwMode="auto">
          <a:xfrm>
            <a:off x="4650828" y="1460937"/>
            <a:ext cx="2130972" cy="4435365"/>
          </a:xfrm>
          <a:prstGeom prst="ellips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86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83138" y="1676400"/>
            <a:ext cx="4114800" cy="4114800"/>
          </a:xfrm>
        </p:spPr>
        <p:txBody>
          <a:bodyPr>
            <a:normAutofit/>
          </a:bodyPr>
          <a:lstStyle/>
          <a:p>
            <a:pPr marL="45720" indent="0">
              <a:buNone/>
              <a:defRPr/>
            </a:pPr>
            <a:r>
              <a:rPr lang="en-US" altLang="en-US" dirty="0">
                <a:solidFill>
                  <a:schemeClr val="accent1"/>
                </a:solidFill>
              </a:rPr>
              <a:t>A plot of concentration vs. time for this reaction yields a curve like this</a:t>
            </a:r>
            <a:r>
              <a:rPr lang="en-US" altLang="en-US" dirty="0" smtClean="0">
                <a:solidFill>
                  <a:schemeClr val="accent1"/>
                </a:solidFill>
              </a:rPr>
              <a:t>.</a:t>
            </a:r>
          </a:p>
          <a:p>
            <a:pPr marL="45720" indent="0">
              <a:buNone/>
              <a:defRPr/>
            </a:pPr>
            <a:endParaRPr lang="en-US" altLang="en-US" dirty="0">
              <a:solidFill>
                <a:schemeClr val="accent1"/>
              </a:solidFill>
            </a:endParaRPr>
          </a:p>
          <a:p>
            <a:pPr marL="45720" indent="0">
              <a:buNone/>
              <a:defRPr/>
            </a:pPr>
            <a:r>
              <a:rPr lang="en-US" altLang="en-US" dirty="0">
                <a:solidFill>
                  <a:schemeClr val="accent1"/>
                </a:solidFill>
              </a:rPr>
              <a:t>The slope of a line tangent to the curve at any point is the instantaneous rate at that time.</a:t>
            </a:r>
          </a:p>
        </p:txBody>
      </p:sp>
      <p:pic>
        <p:nvPicPr>
          <p:cNvPr id="23555" name="Picture 9" descr="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 bwMode="auto">
          <a:xfrm>
            <a:off x="5839373" y="1292771"/>
            <a:ext cx="4985900" cy="4927013"/>
          </a:xfrm>
        </p:spPr>
      </p:pic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1828800" y="533401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9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Cl(</a:t>
            </a:r>
            <a:r>
              <a:rPr lang="en-US" altLang="en-US" sz="2800" i="1" dirty="0" err="1">
                <a:solidFill>
                  <a:schemeClr val="tx1"/>
                </a:solidFill>
                <a:latin typeface="Arial" panose="020B0604020202020204" pitchFamily="34" charset="0"/>
              </a:rPr>
              <a:t>aq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) + H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O(</a:t>
            </a: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 C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9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OH(</a:t>
            </a:r>
            <a:r>
              <a:rPr lang="en-US" altLang="en-US" sz="2800" i="1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aq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 +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HCl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800" i="1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aq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 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90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436813" y="1385888"/>
            <a:ext cx="7924800" cy="4191000"/>
          </a:xfrm>
        </p:spPr>
        <p:txBody>
          <a:bodyPr>
            <a:normAutofit/>
          </a:bodyPr>
          <a:lstStyle/>
          <a:p>
            <a:pPr marL="45720" indent="0">
              <a:buNone/>
              <a:defRPr/>
            </a:pPr>
            <a:r>
              <a:rPr lang="en-US" altLang="en-US" dirty="0"/>
              <a:t>In this reaction, the ratio of C</a:t>
            </a:r>
            <a:r>
              <a:rPr lang="en-US" altLang="en-US" baseline="-25000" dirty="0"/>
              <a:t>4</a:t>
            </a:r>
            <a:r>
              <a:rPr lang="en-US" altLang="en-US" dirty="0"/>
              <a:t>H</a:t>
            </a:r>
            <a:r>
              <a:rPr lang="en-US" altLang="en-US" baseline="-25000" dirty="0"/>
              <a:t>9</a:t>
            </a:r>
            <a:r>
              <a:rPr lang="en-US" altLang="en-US" dirty="0"/>
              <a:t>Cl to C</a:t>
            </a:r>
            <a:r>
              <a:rPr lang="en-US" altLang="en-US" baseline="-25000" dirty="0"/>
              <a:t>4</a:t>
            </a:r>
            <a:r>
              <a:rPr lang="en-US" altLang="en-US" dirty="0"/>
              <a:t>H</a:t>
            </a:r>
            <a:r>
              <a:rPr lang="en-US" altLang="en-US" baseline="-25000" dirty="0"/>
              <a:t>9</a:t>
            </a:r>
            <a:r>
              <a:rPr lang="en-US" altLang="en-US" dirty="0"/>
              <a:t>OH is 1:1</a:t>
            </a:r>
            <a:r>
              <a:rPr lang="en-US" altLang="en-US" dirty="0" smtClean="0"/>
              <a:t>.</a:t>
            </a:r>
          </a:p>
          <a:p>
            <a:pPr marL="45720" indent="0">
              <a:buNone/>
              <a:defRPr/>
            </a:pPr>
            <a:endParaRPr lang="en-US" altLang="en-US" dirty="0"/>
          </a:p>
          <a:p>
            <a:pPr marL="45720" indent="0">
              <a:buNone/>
              <a:defRPr/>
            </a:pPr>
            <a:r>
              <a:rPr lang="en-US" altLang="en-US" dirty="0"/>
              <a:t>Thus, the rate of </a:t>
            </a:r>
            <a:r>
              <a:rPr lang="en-US" altLang="en-US" i="1" dirty="0"/>
              <a:t>disappearance</a:t>
            </a:r>
            <a:r>
              <a:rPr lang="en-US" altLang="en-US" dirty="0"/>
              <a:t> of C</a:t>
            </a:r>
            <a:r>
              <a:rPr lang="en-US" altLang="en-US" baseline="-25000" dirty="0"/>
              <a:t>4</a:t>
            </a:r>
            <a:r>
              <a:rPr lang="en-US" altLang="en-US" dirty="0"/>
              <a:t>H</a:t>
            </a:r>
            <a:r>
              <a:rPr lang="en-US" altLang="en-US" baseline="-25000" dirty="0"/>
              <a:t>9</a:t>
            </a:r>
            <a:r>
              <a:rPr lang="en-US" altLang="en-US" dirty="0"/>
              <a:t>Cl is the same as the rate of </a:t>
            </a:r>
            <a:r>
              <a:rPr lang="en-US" altLang="en-US" i="1" dirty="0"/>
              <a:t>appearance</a:t>
            </a:r>
            <a:r>
              <a:rPr lang="en-US" altLang="en-US" dirty="0"/>
              <a:t> of C</a:t>
            </a:r>
            <a:r>
              <a:rPr lang="en-US" altLang="en-US" baseline="-25000" dirty="0"/>
              <a:t>4</a:t>
            </a:r>
            <a:r>
              <a:rPr lang="en-US" altLang="en-US" dirty="0"/>
              <a:t>H</a:t>
            </a:r>
            <a:r>
              <a:rPr lang="en-US" altLang="en-US" baseline="-25000" dirty="0"/>
              <a:t>9</a:t>
            </a:r>
            <a:r>
              <a:rPr lang="en-US" altLang="en-US" dirty="0"/>
              <a:t>OH.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1539875" y="4572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9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Cl(</a:t>
            </a:r>
            <a:r>
              <a:rPr lang="en-US" altLang="en-US" sz="2800" i="1" dirty="0" err="1">
                <a:solidFill>
                  <a:schemeClr val="tx1"/>
                </a:solidFill>
                <a:latin typeface="Arial" panose="020B0604020202020204" pitchFamily="34" charset="0"/>
              </a:rPr>
              <a:t>aq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) + H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O(</a:t>
            </a: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 C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US" altLang="en-US" sz="2800" baseline="-25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9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OH(</a:t>
            </a:r>
            <a:r>
              <a:rPr lang="en-US" altLang="en-US" sz="2800" i="1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aq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 +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HCl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800" i="1" dirty="0" err="1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aq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 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540125" y="3481388"/>
            <a:ext cx="5143500" cy="830262"/>
            <a:chOff x="192" y="3576"/>
            <a:chExt cx="3240" cy="523"/>
          </a:xfrm>
        </p:grpSpPr>
        <p:sp>
          <p:nvSpPr>
            <p:cNvPr id="24581" name="Rectangle 9"/>
            <p:cNvSpPr>
              <a:spLocks noChangeArrowheads="1"/>
            </p:cNvSpPr>
            <p:nvPr/>
          </p:nvSpPr>
          <p:spPr bwMode="auto">
            <a:xfrm>
              <a:off x="192" y="3691"/>
              <a:ext cx="6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dirty="0"/>
                <a:t>Rate =</a:t>
              </a:r>
            </a:p>
          </p:txBody>
        </p:sp>
        <p:grpSp>
          <p:nvGrpSpPr>
            <p:cNvPr id="24582" name="Group 12"/>
            <p:cNvGrpSpPr>
              <a:grpSpLocks/>
            </p:cNvGrpSpPr>
            <p:nvPr/>
          </p:nvGrpSpPr>
          <p:grpSpPr bwMode="auto">
            <a:xfrm>
              <a:off x="934" y="3576"/>
              <a:ext cx="1056" cy="523"/>
              <a:chOff x="1344" y="3519"/>
              <a:chExt cx="1056" cy="523"/>
            </a:xfrm>
          </p:grpSpPr>
          <p:sp>
            <p:nvSpPr>
              <p:cNvPr id="24587" name="Rectangle 10"/>
              <p:cNvSpPr>
                <a:spLocks noChangeArrowheads="1"/>
              </p:cNvSpPr>
              <p:nvPr/>
            </p:nvSpPr>
            <p:spPr bwMode="auto">
              <a:xfrm>
                <a:off x="1378" y="3519"/>
                <a:ext cx="101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/>
                  <a:t>-</a:t>
                </a:r>
                <a:r>
                  <a:rPr lang="en-US" altLang="en-US"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altLang="en-US"/>
                  <a:t>[C</a:t>
                </a:r>
                <a:r>
                  <a:rPr lang="en-US" altLang="en-US" baseline="-25000"/>
                  <a:t>4</a:t>
                </a:r>
                <a:r>
                  <a:rPr lang="en-US" altLang="en-US"/>
                  <a:t>H</a:t>
                </a:r>
                <a:r>
                  <a:rPr lang="en-US" altLang="en-US" baseline="-25000"/>
                  <a:t>9</a:t>
                </a:r>
                <a:r>
                  <a:rPr lang="en-US" altLang="en-US"/>
                  <a:t>Cl]</a:t>
                </a:r>
              </a:p>
              <a:p>
                <a:pPr algn="ctr" eaLnBrk="1" hangingPunct="1">
                  <a:defRPr/>
                </a:pPr>
                <a:r>
                  <a:rPr lang="en-US" altLang="en-US"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altLang="en-US" i="1"/>
                  <a:t>t</a:t>
                </a:r>
                <a:endParaRPr lang="en-US" altLang="en-US"/>
              </a:p>
            </p:txBody>
          </p:sp>
          <p:sp>
            <p:nvSpPr>
              <p:cNvPr id="24588" name="Line 11"/>
              <p:cNvSpPr>
                <a:spLocks noChangeShapeType="1"/>
              </p:cNvSpPr>
              <p:nvPr/>
            </p:nvSpPr>
            <p:spPr bwMode="auto">
              <a:xfrm>
                <a:off x="1344" y="3792"/>
                <a:ext cx="105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4583" name="Rectangle 13"/>
            <p:cNvSpPr>
              <a:spLocks noChangeArrowheads="1"/>
            </p:cNvSpPr>
            <p:nvPr/>
          </p:nvSpPr>
          <p:spPr bwMode="auto">
            <a:xfrm>
              <a:off x="2045" y="3691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/>
                <a:t>=</a:t>
              </a:r>
            </a:p>
          </p:txBody>
        </p:sp>
        <p:grpSp>
          <p:nvGrpSpPr>
            <p:cNvPr id="24584" name="Group 16"/>
            <p:cNvGrpSpPr>
              <a:grpSpLocks/>
            </p:cNvGrpSpPr>
            <p:nvPr/>
          </p:nvGrpSpPr>
          <p:grpSpPr bwMode="auto">
            <a:xfrm>
              <a:off x="2328" y="3576"/>
              <a:ext cx="1104" cy="523"/>
              <a:chOff x="2400" y="3754"/>
              <a:chExt cx="1104" cy="523"/>
            </a:xfrm>
          </p:grpSpPr>
          <p:sp>
            <p:nvSpPr>
              <p:cNvPr id="24585" name="Rectangle 14"/>
              <p:cNvSpPr>
                <a:spLocks noChangeArrowheads="1"/>
              </p:cNvSpPr>
              <p:nvPr/>
            </p:nvSpPr>
            <p:spPr bwMode="auto">
              <a:xfrm>
                <a:off x="2436" y="3754"/>
                <a:ext cx="1056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altLang="en-US"/>
                  <a:t>[C</a:t>
                </a:r>
                <a:r>
                  <a:rPr lang="en-US" altLang="en-US" baseline="-25000"/>
                  <a:t>4</a:t>
                </a:r>
                <a:r>
                  <a:rPr lang="en-US" altLang="en-US"/>
                  <a:t>H</a:t>
                </a:r>
                <a:r>
                  <a:rPr lang="en-US" altLang="en-US" baseline="-25000"/>
                  <a:t>9</a:t>
                </a:r>
                <a:r>
                  <a:rPr lang="en-US" altLang="en-US"/>
                  <a:t>OH]</a:t>
                </a:r>
              </a:p>
              <a:p>
                <a:pPr algn="ctr" eaLnBrk="1" hangingPunct="1">
                  <a:defRPr/>
                </a:pPr>
                <a:r>
                  <a:rPr lang="en-US" altLang="en-US"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altLang="en-US" i="1"/>
                  <a:t>t</a:t>
                </a:r>
                <a:endParaRPr lang="en-US" altLang="en-US"/>
              </a:p>
            </p:txBody>
          </p:sp>
          <p:sp>
            <p:nvSpPr>
              <p:cNvPr id="24586" name="Line 15"/>
              <p:cNvSpPr>
                <a:spLocks noChangeShapeType="1"/>
              </p:cNvSpPr>
              <p:nvPr/>
            </p:nvSpPr>
            <p:spPr bwMode="auto">
              <a:xfrm>
                <a:off x="2400" y="4032"/>
                <a:ext cx="110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2314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304800"/>
            <a:ext cx="7772400" cy="685800"/>
          </a:xfrm>
        </p:spPr>
        <p:txBody>
          <a:bodyPr>
            <a:normAutofit/>
          </a:bodyPr>
          <a:lstStyle/>
          <a:p>
            <a:pPr marL="274320" algn="ctr">
              <a:buNone/>
              <a:defRPr/>
            </a:pPr>
            <a:r>
              <a:rPr lang="en-US" altLang="en-US" sz="3600" dirty="0" smtClean="0"/>
              <a:t>What if the ratio is </a:t>
            </a:r>
            <a:r>
              <a:rPr lang="en-US" altLang="en-US" sz="3600" i="1" dirty="0" smtClean="0"/>
              <a:t>not</a:t>
            </a:r>
            <a:r>
              <a:rPr lang="en-US" altLang="en-US" sz="3600" dirty="0" smtClean="0"/>
              <a:t> 1:1?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46526" y="623889"/>
            <a:ext cx="4670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US" altLang="en-US" sz="2800" baseline="-250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800" i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g</a:t>
            </a: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 + I</a:t>
            </a:r>
            <a:r>
              <a:rPr lang="en-US" altLang="en-US" sz="2800" baseline="-250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800" i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g</a:t>
            </a: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   </a:t>
            </a: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2 HI(</a:t>
            </a:r>
            <a:r>
              <a:rPr lang="en-US" altLang="en-US" sz="2800" i="1">
                <a:solidFill>
                  <a:schemeClr val="bg1"/>
                </a:solidFill>
                <a:latin typeface="Arial" panose="020B0604020202020204" pitchFamily="34" charset="0"/>
              </a:rPr>
              <a:t>g</a:t>
            </a: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946526" y="1915180"/>
            <a:ext cx="5498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HI forms at half the rate H</a:t>
            </a:r>
            <a:r>
              <a:rPr lang="en-US" altLang="en-US" sz="24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disappears.</a:t>
            </a:r>
          </a:p>
        </p:txBody>
      </p:sp>
      <p:pic>
        <p:nvPicPr>
          <p:cNvPr id="17414" name="Picture 20" descr="&#10;image-93.tiff                                                  0030CE35magic_metal                    B74677A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27" y="2534009"/>
            <a:ext cx="558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022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3593856" presetClass="entr" presetSubtype="1356192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3593856" presetClass="entr" presetSubtype="1356206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013201" y="519113"/>
            <a:ext cx="4113213" cy="519112"/>
            <a:chOff x="1536" y="1984"/>
            <a:chExt cx="2591" cy="327"/>
          </a:xfrm>
        </p:grpSpPr>
        <p:sp>
          <p:nvSpPr>
            <p:cNvPr id="26633" name="Rectangle 19"/>
            <p:cNvSpPr>
              <a:spLocks noChangeArrowheads="1"/>
            </p:cNvSpPr>
            <p:nvPr/>
          </p:nvSpPr>
          <p:spPr bwMode="auto">
            <a:xfrm>
              <a:off x="1536" y="1984"/>
              <a:ext cx="9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i="1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A + </a:t>
              </a:r>
              <a:r>
                <a:rPr lang="en-US" altLang="en-US" sz="2800" i="1">
                  <a:solidFill>
                    <a:schemeClr val="bg1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B </a:t>
              </a:r>
            </a:p>
          </p:txBody>
        </p:sp>
        <p:sp>
          <p:nvSpPr>
            <p:cNvPr id="26632" name="Line 20"/>
            <p:cNvSpPr>
              <a:spLocks noChangeShapeType="1"/>
            </p:cNvSpPr>
            <p:nvPr/>
          </p:nvSpPr>
          <p:spPr bwMode="auto">
            <a:xfrm>
              <a:off x="2568" y="2160"/>
              <a:ext cx="576" cy="0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 type="triangl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26635" name="Rectangle 21"/>
            <p:cNvSpPr>
              <a:spLocks noChangeArrowheads="1"/>
            </p:cNvSpPr>
            <p:nvPr/>
          </p:nvSpPr>
          <p:spPr bwMode="auto">
            <a:xfrm>
              <a:off x="3195" y="1984"/>
              <a:ext cx="9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i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C + </a:t>
              </a:r>
              <a:r>
                <a:rPr lang="en-US" altLang="en-US" sz="2800" i="1">
                  <a:solidFill>
                    <a:schemeClr val="bg1"/>
                  </a:solidFill>
                  <a:latin typeface="Arial" panose="020B0604020202020204" pitchFamily="34" charset="0"/>
                </a:rPr>
                <a:t>d</a:t>
              </a: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26628" name="Picture 59" descr="&#10;image-96.tiff                                                  0030CE35magic_metal                    B74677A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50" y="798512"/>
            <a:ext cx="10187151" cy="99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60"/>
          <p:cNvSpPr txBox="1">
            <a:spLocks noChangeArrowheads="1"/>
          </p:cNvSpPr>
          <p:nvPr/>
        </p:nvSpPr>
        <p:spPr bwMode="auto">
          <a:xfrm>
            <a:off x="3581401" y="3048001"/>
            <a:ext cx="2613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Reactants (decrease)</a:t>
            </a:r>
          </a:p>
        </p:txBody>
      </p:sp>
      <p:sp>
        <p:nvSpPr>
          <p:cNvPr id="26630" name="Text Box 61"/>
          <p:cNvSpPr txBox="1">
            <a:spLocks noChangeArrowheads="1"/>
          </p:cNvSpPr>
          <p:nvPr/>
        </p:nvSpPr>
        <p:spPr bwMode="auto">
          <a:xfrm>
            <a:off x="7162801" y="3048001"/>
            <a:ext cx="2386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Products (increase)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849959" y="1876097"/>
            <a:ext cx="530227" cy="117190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343400" y="2075254"/>
            <a:ext cx="1426779" cy="97274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973207" y="2075254"/>
            <a:ext cx="1426779" cy="97274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8442980" y="1876097"/>
            <a:ext cx="530227" cy="117190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7041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3594624" presetClass="entr" presetSubtype="13561988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900238" y="1066799"/>
            <a:ext cx="8536534" cy="5006976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altLang="en-US" dirty="0"/>
              <a:t>Write the rate expressions:</a:t>
            </a:r>
          </a:p>
          <a:p>
            <a:pPr marL="914400" lvl="1" indent="-514350">
              <a:buFontTx/>
              <a:buAutoNum type="alphaLcPeriod"/>
              <a:defRPr/>
            </a:pPr>
            <a:r>
              <a:rPr lang="en-US" altLang="en-US" dirty="0"/>
              <a:t>2H</a:t>
            </a:r>
            <a:r>
              <a:rPr lang="en-US" altLang="en-US" baseline="-25000" dirty="0"/>
              <a:t>2</a:t>
            </a:r>
            <a:r>
              <a:rPr lang="en-US" altLang="en-US" dirty="0"/>
              <a:t> + 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dirty="0" smtClean="0">
                <a:sym typeface="Wingdings" pitchFamily="2" charset="2"/>
              </a:rPr>
              <a:t>2H</a:t>
            </a:r>
            <a:r>
              <a:rPr lang="en-US" altLang="en-US" baseline="-25000" dirty="0" smtClean="0">
                <a:sym typeface="Wingdings" pitchFamily="2" charset="2"/>
              </a:rPr>
              <a:t>2</a:t>
            </a:r>
            <a:r>
              <a:rPr lang="en-US" altLang="en-US" dirty="0" smtClean="0">
                <a:sym typeface="Wingdings" pitchFamily="2" charset="2"/>
              </a:rPr>
              <a:t>O</a:t>
            </a:r>
          </a:p>
          <a:p>
            <a:pPr marL="914400" lvl="1" indent="-514350">
              <a:buFontTx/>
              <a:buAutoNum type="alphaLcPeriod"/>
              <a:defRPr/>
            </a:pPr>
            <a:endParaRPr lang="en-US" altLang="en-US" dirty="0">
              <a:sym typeface="Wingdings" pitchFamily="2" charset="2"/>
            </a:endParaRPr>
          </a:p>
          <a:p>
            <a:pPr marL="914400" lvl="1" indent="-514350">
              <a:buFontTx/>
              <a:buAutoNum type="alphaLcPeriod"/>
              <a:defRPr/>
            </a:pPr>
            <a:r>
              <a:rPr lang="en-US" altLang="en-US" dirty="0">
                <a:sym typeface="Wingdings" pitchFamily="2" charset="2"/>
              </a:rPr>
              <a:t>3O</a:t>
            </a:r>
            <a:r>
              <a:rPr lang="en-US" altLang="en-US" baseline="-25000" dirty="0">
                <a:sym typeface="Wingdings" pitchFamily="2" charset="2"/>
              </a:rPr>
              <a:t>2</a:t>
            </a:r>
            <a:r>
              <a:rPr lang="en-US" altLang="en-US" dirty="0">
                <a:sym typeface="Wingdings" pitchFamily="2" charset="2"/>
              </a:rPr>
              <a:t>  </a:t>
            </a:r>
            <a:r>
              <a:rPr lang="en-US" altLang="en-US" dirty="0" smtClean="0">
                <a:sym typeface="Wingdings" pitchFamily="2" charset="2"/>
              </a:rPr>
              <a:t>2O</a:t>
            </a:r>
            <a:r>
              <a:rPr lang="en-US" altLang="en-US" baseline="-25000" dirty="0" smtClean="0">
                <a:sym typeface="Wingdings" pitchFamily="2" charset="2"/>
              </a:rPr>
              <a:t>3</a:t>
            </a:r>
          </a:p>
          <a:p>
            <a:pPr marL="914400" lvl="1" indent="-514350">
              <a:buFontTx/>
              <a:buAutoNum type="alphaLcPeriod"/>
              <a:defRPr/>
            </a:pPr>
            <a:endParaRPr lang="en-US" altLang="en-US" baseline="-25000" dirty="0">
              <a:sym typeface="Wingdings" pitchFamily="2" charset="2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>
                <a:sym typeface="Wingdings" pitchFamily="2" charset="2"/>
              </a:rPr>
              <a:t>How is the rate of disappearance of O</a:t>
            </a:r>
            <a:r>
              <a:rPr lang="en-US" altLang="en-US" baseline="-25000" dirty="0">
                <a:sym typeface="Wingdings" pitchFamily="2" charset="2"/>
              </a:rPr>
              <a:t>2</a:t>
            </a:r>
            <a:r>
              <a:rPr lang="en-US" altLang="en-US" dirty="0">
                <a:sym typeface="Wingdings" pitchFamily="2" charset="2"/>
              </a:rPr>
              <a:t> related to the rate of appearance of O</a:t>
            </a:r>
            <a:r>
              <a:rPr lang="en-US" altLang="en-US" baseline="-25000" dirty="0">
                <a:sym typeface="Wingdings" pitchFamily="2" charset="2"/>
              </a:rPr>
              <a:t>3</a:t>
            </a:r>
            <a:r>
              <a:rPr lang="en-US" altLang="en-US" dirty="0">
                <a:sym typeface="Wingdings" pitchFamily="2" charset="2"/>
              </a:rPr>
              <a:t> if the O</a:t>
            </a:r>
            <a:r>
              <a:rPr lang="en-US" altLang="en-US" baseline="-25000" dirty="0">
                <a:sym typeface="Wingdings" pitchFamily="2" charset="2"/>
              </a:rPr>
              <a:t>3</a:t>
            </a:r>
            <a:r>
              <a:rPr lang="en-US" altLang="en-US" dirty="0">
                <a:sym typeface="Wingdings" pitchFamily="2" charset="2"/>
              </a:rPr>
              <a:t> rate equals 6.0x10</a:t>
            </a:r>
            <a:r>
              <a:rPr lang="en-US" altLang="en-US" baseline="30000" dirty="0">
                <a:sym typeface="Wingdings" pitchFamily="2" charset="2"/>
              </a:rPr>
              <a:t>5</a:t>
            </a:r>
            <a:r>
              <a:rPr lang="en-US" altLang="en-US" dirty="0">
                <a:sym typeface="Wingdings" pitchFamily="2" charset="2"/>
              </a:rPr>
              <a:t>M/s?</a:t>
            </a:r>
            <a:endParaRPr lang="en-US" altLang="en-US" dirty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900238" y="114300"/>
            <a:ext cx="7772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Example Questions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95338" y="4796442"/>
            <a:ext cx="220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9.0x10</a:t>
            </a:r>
            <a:r>
              <a:rPr lang="en-US" altLang="en-US" sz="2400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M/s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97429" y="1381316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-½ </a:t>
            </a:r>
            <a:r>
              <a:rPr lang="el-GR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-25000" dirty="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/</a:t>
            </a:r>
            <a:r>
              <a:rPr lang="el-GR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t = -</a:t>
            </a:r>
            <a:r>
              <a:rPr lang="el-GR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aseline="-25000" dirty="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/</a:t>
            </a:r>
            <a:r>
              <a:rPr lang="el-GR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t = ½ </a:t>
            </a:r>
            <a:r>
              <a:rPr lang="el-GR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-25000" dirty="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O/</a:t>
            </a:r>
            <a:r>
              <a:rPr lang="el-GR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66075" y="2177846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-1/3 </a:t>
            </a:r>
            <a:r>
              <a:rPr lang="el-GR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aseline="-25000" dirty="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/</a:t>
            </a:r>
            <a:r>
              <a:rPr lang="el-GR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t = ½ </a:t>
            </a:r>
            <a:r>
              <a:rPr lang="el-GR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aseline="-25000" dirty="0">
                <a:solidFill>
                  <a:schemeClr val="accent1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/</a:t>
            </a:r>
            <a:r>
              <a:rPr lang="el-GR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0384" y="3838386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-1/3 </a:t>
            </a:r>
            <a:r>
              <a:rPr lang="el-GR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aseline="-25000" dirty="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/</a:t>
            </a:r>
            <a:r>
              <a:rPr lang="el-GR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t = ½ </a:t>
            </a:r>
            <a:r>
              <a:rPr lang="el-GR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aseline="-25000" dirty="0">
                <a:solidFill>
                  <a:schemeClr val="accent1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/</a:t>
            </a:r>
            <a:r>
              <a:rPr lang="el-GR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9113" y="4300349"/>
            <a:ext cx="4495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-1/3 x  = ½ (6.0x10</a:t>
            </a:r>
            <a:r>
              <a:rPr lang="en-US" altLang="en-US" sz="2400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3830" y="4207370"/>
            <a:ext cx="6257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1"/>
                </a:solidFill>
              </a:rPr>
              <a:t>6.0x10</a:t>
            </a:r>
            <a:r>
              <a:rPr lang="en-US" sz="2400" u="sng" baseline="30000" dirty="0" smtClean="0">
                <a:solidFill>
                  <a:schemeClr val="accent1"/>
                </a:solidFill>
              </a:rPr>
              <a:t>5</a:t>
            </a:r>
            <a:r>
              <a:rPr lang="en-US" sz="2400" u="sng" dirty="0" smtClean="0">
                <a:solidFill>
                  <a:schemeClr val="accent1"/>
                </a:solidFill>
              </a:rPr>
              <a:t>M/s O</a:t>
            </a:r>
            <a:r>
              <a:rPr lang="en-US" sz="2400" u="sng" baseline="-25000" dirty="0" smtClean="0">
                <a:solidFill>
                  <a:schemeClr val="accent1"/>
                </a:solidFill>
              </a:rPr>
              <a:t>3</a:t>
            </a:r>
            <a:r>
              <a:rPr lang="en-US" sz="2400" dirty="0" smtClean="0">
                <a:solidFill>
                  <a:schemeClr val="accent1"/>
                </a:solidFill>
              </a:rPr>
              <a:t>    x  	 </a:t>
            </a:r>
            <a:r>
              <a:rPr lang="en-US" sz="2400" u="sng" dirty="0" smtClean="0">
                <a:solidFill>
                  <a:schemeClr val="accent1"/>
                </a:solidFill>
              </a:rPr>
              <a:t>3O</a:t>
            </a:r>
            <a:r>
              <a:rPr lang="en-US" sz="2400" u="sng" baseline="-25000" dirty="0" smtClean="0">
                <a:solidFill>
                  <a:schemeClr val="accent1"/>
                </a:solidFill>
              </a:rPr>
              <a:t>2</a:t>
            </a:r>
            <a:r>
              <a:rPr lang="en-US" sz="2400" dirty="0" smtClean="0">
                <a:solidFill>
                  <a:schemeClr val="accent1"/>
                </a:solidFill>
              </a:rPr>
              <a:t>      =    9.0x10</a:t>
            </a:r>
            <a:r>
              <a:rPr lang="en-US" sz="2400" baseline="30000" dirty="0" smtClean="0">
                <a:solidFill>
                  <a:schemeClr val="accent1"/>
                </a:solidFill>
              </a:rPr>
              <a:t>5</a:t>
            </a:r>
            <a:r>
              <a:rPr lang="en-US" sz="2400" dirty="0" smtClean="0">
                <a:solidFill>
                  <a:schemeClr val="accent1"/>
                </a:solidFill>
              </a:rPr>
              <a:t>M/s              	1		2 O</a:t>
            </a:r>
            <a:r>
              <a:rPr lang="en-US" sz="2400" baseline="-25000" dirty="0" smtClean="0">
                <a:solidFill>
                  <a:schemeClr val="accent1"/>
                </a:solidFill>
              </a:rPr>
              <a:t>3</a:t>
            </a:r>
            <a:endParaRPr lang="en-US" sz="2400" baseline="-25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62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676400" y="3200400"/>
            <a:ext cx="8534400" cy="32004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en-US" dirty="0"/>
              <a:t>The student obtained the following data for the change of concentration of Br</a:t>
            </a:r>
            <a:r>
              <a:rPr lang="en-US" altLang="en-US" baseline="-25000" dirty="0"/>
              <a:t>2</a:t>
            </a:r>
            <a:r>
              <a:rPr lang="en-US" altLang="en-US" dirty="0"/>
              <a:t>:</a:t>
            </a:r>
          </a:p>
          <a:p>
            <a:pPr marL="514350" indent="-514350">
              <a:buAutoNum type="alphaLcPeriod"/>
              <a:defRPr/>
            </a:pPr>
            <a:r>
              <a:rPr lang="en-US" altLang="en-US" dirty="0" smtClean="0"/>
              <a:t>Calculate </a:t>
            </a:r>
            <a:r>
              <a:rPr lang="en-US" altLang="en-US" dirty="0"/>
              <a:t>the average rate for the interval from 0 to 50s</a:t>
            </a:r>
            <a:r>
              <a:rPr lang="en-US" altLang="en-US" dirty="0" smtClean="0"/>
              <a:t>.</a:t>
            </a:r>
          </a:p>
          <a:p>
            <a:pPr marL="514350" indent="-514350">
              <a:buAutoNum type="alphaLcPeriod"/>
              <a:defRPr/>
            </a:pPr>
            <a:endParaRPr lang="en-US" altLang="en-US" dirty="0"/>
          </a:p>
          <a:p>
            <a:pPr marL="514350" indent="-514350">
              <a:buFontTx/>
              <a:buAutoNum type="alphaLcPeriod" startAt="2"/>
              <a:defRPr/>
            </a:pPr>
            <a:r>
              <a:rPr lang="en-US" altLang="en-US" dirty="0"/>
              <a:t>Calculate the average rate for the interval from 50 to 100s</a:t>
            </a:r>
            <a:r>
              <a:rPr lang="en-US" altLang="en-US" dirty="0" smtClean="0"/>
              <a:t>.</a:t>
            </a:r>
          </a:p>
          <a:p>
            <a:pPr marL="514350" indent="-514350">
              <a:buFontTx/>
              <a:buAutoNum type="alphaLcPeriod" startAt="2"/>
              <a:defRPr/>
            </a:pPr>
            <a:endParaRPr lang="en-US" altLang="en-US" dirty="0"/>
          </a:p>
          <a:p>
            <a:pPr marL="514350" indent="-514350">
              <a:buFontTx/>
              <a:buAutoNum type="alphaLcPeriod" startAt="2"/>
              <a:defRPr/>
            </a:pPr>
            <a:r>
              <a:rPr lang="en-US" altLang="en-US" dirty="0"/>
              <a:t>Explain why the rate is not the same for each time and how it was obtained.</a:t>
            </a:r>
          </a:p>
          <a:p>
            <a:pPr marL="514350" indent="-514350">
              <a:buFontTx/>
              <a:buAutoNum type="arabicPeriod" startAt="4"/>
              <a:defRPr/>
            </a:pPr>
            <a:endParaRPr lang="en-US" alt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152400"/>
          <a:ext cx="8915400" cy="3074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594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 (s)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[Br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]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Rate (M/s)</a:t>
                      </a:r>
                      <a:endParaRPr lang="en-US" sz="24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.0120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4.20x10</a:t>
                      </a:r>
                      <a:r>
                        <a:rPr lang="en-US" sz="2400" baseline="30000" dirty="0" smtClean="0"/>
                        <a:t>-5</a:t>
                      </a:r>
                      <a:endParaRPr lang="en-US" sz="2400" baseline="300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.0101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3.52x10</a:t>
                      </a:r>
                      <a:r>
                        <a:rPr lang="en-US" sz="2400" baseline="30000" dirty="0" smtClean="0"/>
                        <a:t>-5</a:t>
                      </a:r>
                      <a:endParaRPr lang="en-US" sz="2400" baseline="300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.00846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2.96x10</a:t>
                      </a:r>
                      <a:r>
                        <a:rPr lang="en-US" sz="2400" baseline="30000" dirty="0" smtClean="0"/>
                        <a:t>-5</a:t>
                      </a:r>
                      <a:endParaRPr lang="en-US" sz="2400" baseline="300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.00710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2.49x10</a:t>
                      </a:r>
                      <a:r>
                        <a:rPr lang="en-US" sz="2400" baseline="30000" dirty="0" smtClean="0"/>
                        <a:t>-5</a:t>
                      </a:r>
                      <a:endParaRPr lang="en-US" sz="2400" baseline="300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62800" y="4210218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-3.80x10</a:t>
            </a:r>
            <a:r>
              <a:rPr lang="en-US" altLang="en-US" sz="2400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-5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M/s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38600" y="5095876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-3.28x10</a:t>
            </a:r>
            <a:r>
              <a:rPr lang="en-US" altLang="en-US" sz="2400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-5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M/s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41579" y="594876"/>
            <a:ext cx="144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Δ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Br</a:t>
            </a:r>
            <a:r>
              <a:rPr lang="en-US" altLang="en-US" sz="2400" b="1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l-GR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Δ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24200" y="4210218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(.0120-.0101)/(50)</a:t>
            </a:r>
          </a:p>
        </p:txBody>
      </p:sp>
    </p:spTree>
    <p:extLst>
      <p:ext uri="{BB962C8B-B14F-4D97-AF65-F5344CB8AC3E}">
        <p14:creationId xmlns:p14="http://schemas.microsoft.com/office/powerpoint/2010/main" val="41155326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video:</a:t>
            </a:r>
            <a:endParaRPr lang="en-US" dirty="0"/>
          </a:p>
        </p:txBody>
      </p:sp>
      <p:pic>
        <p:nvPicPr>
          <p:cNvPr id="10242" name="Picture 2" descr="Image result for catalytic conver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48" y="1475860"/>
            <a:ext cx="4675798" cy="481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5753" y="1816813"/>
            <a:ext cx="51868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Catalytic converters in cars decrease air pollution by converting NO (lead to acid rain) and poisonous CO to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2CO + 2NO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</a:t>
            </a:r>
            <a:r>
              <a:rPr lang="en-US" sz="24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+ 2CO</a:t>
            </a:r>
            <a:r>
              <a:rPr lang="en-US" sz="24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How is the rate of consumption of CO and NO relate to the rate of production of N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 and CO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819894" y="4989926"/>
            <a:ext cx="5093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</a:rPr>
              <a:t>-½ </a:t>
            </a:r>
            <a:r>
              <a:rPr lang="el-GR" alt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CO/</a:t>
            </a:r>
            <a:r>
              <a:rPr lang="el-GR" altLang="en-US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</a:rPr>
              <a:t>t </a:t>
            </a:r>
            <a:r>
              <a:rPr lang="en-US" alt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=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</a:rPr>
              <a:t> -½ </a:t>
            </a:r>
            <a:r>
              <a:rPr lang="el-GR" alt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NO/</a:t>
            </a:r>
            <a:r>
              <a:rPr lang="el-GR" altLang="en-US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</a:rPr>
              <a:t>t</a:t>
            </a:r>
            <a:r>
              <a:rPr lang="en-US" alt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=</a:t>
            </a:r>
            <a:r>
              <a:rPr lang="el-GR" alt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N</a:t>
            </a:r>
            <a:r>
              <a:rPr lang="en-US" altLang="en-US" baseline="-25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/</a:t>
            </a:r>
            <a:r>
              <a:rPr lang="el-GR" altLang="en-US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</a:rPr>
              <a:t>t = ½ </a:t>
            </a:r>
            <a:r>
              <a:rPr lang="el-GR" alt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CO</a:t>
            </a:r>
            <a:r>
              <a:rPr lang="en-US" altLang="en-US" baseline="-25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chemeClr val="accent1"/>
                </a:solidFill>
                <a:latin typeface="Arial" panose="020B0604020202020204" pitchFamily="34" charset="0"/>
              </a:rPr>
              <a:t>/</a:t>
            </a:r>
            <a:r>
              <a:rPr lang="el-GR" altLang="en-US" dirty="0">
                <a:solidFill>
                  <a:schemeClr val="accent1"/>
                </a:solidFill>
                <a:latin typeface="Arial" panose="020B0604020202020204" pitchFamily="34" charset="0"/>
              </a:rPr>
              <a:t>Δ</a:t>
            </a:r>
            <a:r>
              <a:rPr lang="en-US" altLang="en-US" dirty="0">
                <a:solidFill>
                  <a:schemeClr val="accent1"/>
                </a:solidFill>
                <a:latin typeface="Arial" panose="020B0604020202020204" pitchFamily="34" charset="0"/>
              </a:rPr>
              <a:t>t</a:t>
            </a:r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Construct rate expressions.</a:t>
            </a:r>
          </a:p>
          <a:p>
            <a:pPr>
              <a:defRPr/>
            </a:pPr>
            <a:r>
              <a:rPr lang="en-US" sz="2800" dirty="0"/>
              <a:t>Use rate expressions in calculations.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>
                <a:solidFill>
                  <a:schemeClr val="accent1"/>
                </a:solidFill>
              </a:rPr>
              <a:t>You Must be Able To…</a:t>
            </a:r>
          </a:p>
        </p:txBody>
      </p:sp>
      <p:pic>
        <p:nvPicPr>
          <p:cNvPr id="4" name="Picture 2" descr="Image result for check for understan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07" b="2286"/>
          <a:stretch/>
        </p:blipFill>
        <p:spPr bwMode="auto">
          <a:xfrm>
            <a:off x="8542828" y="2324209"/>
            <a:ext cx="3278433" cy="34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4090" y="2671708"/>
            <a:ext cx="6324600" cy="16462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Rate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9090" y="1825625"/>
            <a:ext cx="1075471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You should already be able to…</a:t>
            </a:r>
          </a:p>
          <a:p>
            <a:pPr lvl="1">
              <a:defRPr/>
            </a:pPr>
            <a:r>
              <a:rPr lang="en-US" dirty="0"/>
              <a:t>Describe the rate of reaction and how it is affected by changes in concentration.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By the end of the video you should be able to…</a:t>
            </a:r>
          </a:p>
          <a:p>
            <a:pPr lvl="1">
              <a:defRPr/>
            </a:pPr>
            <a:r>
              <a:rPr lang="en-US" dirty="0"/>
              <a:t>Construct a rate law.</a:t>
            </a:r>
          </a:p>
          <a:p>
            <a:pPr lvl="1">
              <a:defRPr/>
            </a:pPr>
            <a:r>
              <a:rPr lang="en-US" dirty="0"/>
              <a:t>Use the rate law to calculate how changes in concentration affect the reaction rate.</a:t>
            </a:r>
          </a:p>
          <a:p>
            <a:pPr lvl="1">
              <a:defRPr/>
            </a:pPr>
            <a:r>
              <a:rPr lang="en-US" dirty="0"/>
              <a:t>Use the rate law to calculate the rate constant WITH UNITS.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9334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of the video</a:t>
            </a:r>
            <a:r>
              <a:rPr lang="en-US" dirty="0"/>
              <a:t>:</a:t>
            </a:r>
            <a:br>
              <a:rPr lang="en-US" dirty="0"/>
            </a:br>
            <a:r>
              <a:rPr lang="en-US" sz="2700" b="0" dirty="0"/>
              <a:t>ClO</a:t>
            </a:r>
            <a:r>
              <a:rPr lang="en-US" sz="2700" b="0" baseline="-25000" dirty="0"/>
              <a:t>2</a:t>
            </a:r>
            <a:r>
              <a:rPr lang="en-US" sz="2700" b="0" dirty="0"/>
              <a:t> is used as a disinfectant in water treatment plants: </a:t>
            </a:r>
            <a:br>
              <a:rPr lang="en-US" sz="2700" b="0" dirty="0"/>
            </a:br>
            <a:r>
              <a:rPr lang="en-US" sz="2700" b="0" dirty="0"/>
              <a:t>2ClO</a:t>
            </a:r>
            <a:r>
              <a:rPr lang="en-US" sz="2700" b="0" baseline="-25000" dirty="0"/>
              <a:t>2</a:t>
            </a:r>
            <a:r>
              <a:rPr lang="en-US" sz="2700" b="0" dirty="0"/>
              <a:t> + 2OH</a:t>
            </a:r>
            <a:r>
              <a:rPr lang="en-US" sz="2700" b="0" baseline="30000" dirty="0"/>
              <a:t>-</a:t>
            </a:r>
            <a:r>
              <a:rPr lang="en-US" sz="2700" b="0" dirty="0"/>
              <a:t> </a:t>
            </a:r>
            <a:r>
              <a:rPr lang="en-US" sz="2700" b="0" dirty="0">
                <a:sym typeface="Wingdings" panose="05000000000000000000" pitchFamily="2" charset="2"/>
              </a:rPr>
              <a:t> ClO</a:t>
            </a:r>
            <a:r>
              <a:rPr lang="en-US" sz="2700" b="0" baseline="-25000" dirty="0">
                <a:sym typeface="Wingdings" panose="05000000000000000000" pitchFamily="2" charset="2"/>
              </a:rPr>
              <a:t>3</a:t>
            </a:r>
            <a:r>
              <a:rPr lang="en-US" sz="2700" b="0" baseline="30000" dirty="0">
                <a:sym typeface="Wingdings" panose="05000000000000000000" pitchFamily="2" charset="2"/>
              </a:rPr>
              <a:t>-</a:t>
            </a:r>
            <a:r>
              <a:rPr lang="en-US" sz="2700" b="0" dirty="0">
                <a:sym typeface="Wingdings" panose="05000000000000000000" pitchFamily="2" charset="2"/>
              </a:rPr>
              <a:t> + ClO</a:t>
            </a:r>
            <a:r>
              <a:rPr lang="en-US" sz="2700" b="0" baseline="-25000" dirty="0">
                <a:sym typeface="Wingdings" panose="05000000000000000000" pitchFamily="2" charset="2"/>
              </a:rPr>
              <a:t>2</a:t>
            </a:r>
            <a:r>
              <a:rPr lang="en-US" sz="2700" b="0" baseline="30000" dirty="0">
                <a:sym typeface="Wingdings" panose="05000000000000000000" pitchFamily="2" charset="2"/>
              </a:rPr>
              <a:t>-</a:t>
            </a:r>
            <a:r>
              <a:rPr lang="en-US" sz="2700" b="0" dirty="0">
                <a:sym typeface="Wingdings" panose="05000000000000000000" pitchFamily="2" charset="2"/>
              </a:rPr>
              <a:t> + H</a:t>
            </a:r>
            <a:r>
              <a:rPr lang="en-US" sz="2700" b="0" baseline="-25000" dirty="0">
                <a:sym typeface="Wingdings" panose="05000000000000000000" pitchFamily="2" charset="2"/>
              </a:rPr>
              <a:t>2</a:t>
            </a:r>
            <a:r>
              <a:rPr lang="en-US" sz="2700" b="0" dirty="0">
                <a:sym typeface="Wingdings" panose="05000000000000000000" pitchFamily="2" charset="2"/>
              </a:rPr>
              <a:t>O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5273670"/>
              </p:ext>
            </p:extLst>
          </p:nvPr>
        </p:nvGraphicFramePr>
        <p:xfrm>
          <a:off x="6211612" y="1825625"/>
          <a:ext cx="5142188" cy="2210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547">
                  <a:extLst>
                    <a:ext uri="{9D8B030D-6E8A-4147-A177-3AD203B41FA5}">
                      <a16:colId xmlns:a16="http://schemas.microsoft.com/office/drawing/2014/main" val="1411691977"/>
                    </a:ext>
                  </a:extLst>
                </a:gridCol>
                <a:gridCol w="1285547">
                  <a:extLst>
                    <a:ext uri="{9D8B030D-6E8A-4147-A177-3AD203B41FA5}">
                      <a16:colId xmlns:a16="http://schemas.microsoft.com/office/drawing/2014/main" val="4070066893"/>
                    </a:ext>
                  </a:extLst>
                </a:gridCol>
                <a:gridCol w="1285547">
                  <a:extLst>
                    <a:ext uri="{9D8B030D-6E8A-4147-A177-3AD203B41FA5}">
                      <a16:colId xmlns:a16="http://schemas.microsoft.com/office/drawing/2014/main" val="3187284092"/>
                    </a:ext>
                  </a:extLst>
                </a:gridCol>
                <a:gridCol w="1285547">
                  <a:extLst>
                    <a:ext uri="{9D8B030D-6E8A-4147-A177-3AD203B41FA5}">
                      <a16:colId xmlns:a16="http://schemas.microsoft.com/office/drawing/2014/main" val="3428425758"/>
                    </a:ext>
                  </a:extLst>
                </a:gridCol>
              </a:tblGrid>
              <a:tr h="828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Trial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[ClO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[OH</a:t>
                      </a:r>
                      <a:r>
                        <a:rPr lang="en-US" sz="2400" baseline="30000" dirty="0" smtClean="0"/>
                        <a:t>-</a:t>
                      </a:r>
                      <a:r>
                        <a:rPr lang="en-US" sz="2400" dirty="0" smtClean="0"/>
                        <a:t>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Rate (M/s)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887746"/>
                  </a:ext>
                </a:extLst>
              </a:tr>
              <a:tr h="4604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0.0248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49174"/>
                  </a:ext>
                </a:extLst>
              </a:tr>
              <a:tr h="4604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0.00827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032687"/>
                  </a:ext>
                </a:extLst>
              </a:tr>
              <a:tr h="4604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0.090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0.0247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325312"/>
                  </a:ext>
                </a:extLst>
              </a:tr>
            </a:tbl>
          </a:graphicData>
        </a:graphic>
      </p:graphicFrame>
      <p:pic>
        <p:nvPicPr>
          <p:cNvPr id="11266" name="Picture 2" descr="Image result for water treatment pla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8" y="1825625"/>
            <a:ext cx="5181600" cy="29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11612" y="4288221"/>
            <a:ext cx="4464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fast would 0.020M of the disinfectant dissolve if the [OH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] increased to 0.50M?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36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752600" y="228601"/>
            <a:ext cx="8763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The </a:t>
            </a:r>
            <a:r>
              <a:rPr lang="en-US" altLang="en-US" sz="2800" b="1" i="1">
                <a:solidFill>
                  <a:schemeClr val="accent1"/>
                </a:solidFill>
                <a:latin typeface="Arial" panose="020B0604020202020204" pitchFamily="34" charset="0"/>
              </a:rPr>
              <a:t>rate law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expresses the relationship of the rate of a reaction to the rate constant and the concentrations of the </a:t>
            </a:r>
            <a:r>
              <a:rPr lang="en-US" altLang="en-US" sz="2800" b="1" i="1">
                <a:solidFill>
                  <a:schemeClr val="accent1"/>
                </a:solidFill>
                <a:latin typeface="Arial" panose="020B0604020202020204" pitchFamily="34" charset="0"/>
              </a:rPr>
              <a:t>reactants</a:t>
            </a:r>
            <a:r>
              <a:rPr lang="en-US" altLang="en-US" sz="2800" b="1" i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raised to some powers. These powers are found experimentally and are referred to as </a:t>
            </a:r>
            <a:r>
              <a:rPr lang="en-US" altLang="en-US" sz="2800" b="1">
                <a:solidFill>
                  <a:schemeClr val="accent1"/>
                </a:solidFill>
                <a:latin typeface="Arial" panose="020B0604020202020204" pitchFamily="34" charset="0"/>
              </a:rPr>
              <a:t>orders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33795" name="Group 5"/>
          <p:cNvGrpSpPr>
            <a:grpSpLocks/>
          </p:cNvGrpSpPr>
          <p:nvPr/>
        </p:nvGrpSpPr>
        <p:grpSpPr bwMode="auto">
          <a:xfrm>
            <a:off x="4876800" y="2209801"/>
            <a:ext cx="3754438" cy="523875"/>
            <a:chOff x="1863" y="2496"/>
            <a:chExt cx="2365" cy="330"/>
          </a:xfrm>
        </p:grpSpPr>
        <p:sp>
          <p:nvSpPr>
            <p:cNvPr id="33800" name="Text Box 6"/>
            <p:cNvSpPr txBox="1">
              <a:spLocks noChangeArrowheads="1"/>
            </p:cNvSpPr>
            <p:nvPr/>
          </p:nvSpPr>
          <p:spPr bwMode="auto">
            <a:xfrm>
              <a:off x="1863" y="2496"/>
              <a:ext cx="236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A + </a:t>
              </a: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B          </a:t>
              </a: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C + </a:t>
              </a: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altLang="en-US" sz="2800" i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801" name="Line 7"/>
            <p:cNvSpPr>
              <a:spLocks noChangeShapeType="1"/>
            </p:cNvSpPr>
            <p:nvPr/>
          </p:nvSpPr>
          <p:spPr bwMode="auto">
            <a:xfrm>
              <a:off x="2775" y="2640"/>
              <a:ext cx="4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4872038" y="2976400"/>
            <a:ext cx="2747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Rate = </a:t>
            </a: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[A]</a:t>
            </a:r>
            <a:r>
              <a:rPr lang="en-US" altLang="en-US" sz="2800" i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[B]</a:t>
            </a:r>
            <a:r>
              <a:rPr lang="en-US" altLang="en-US" sz="2800" i="1" baseline="30000" dirty="0">
                <a:solidFill>
                  <a:schemeClr val="tx1"/>
                </a:solidFill>
                <a:latin typeface="Arial" panose="020B0604020202020204" pitchFamily="34" charset="0"/>
              </a:rPr>
              <a:t>y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3797" name="Picture 12" descr="D:\mhp\Common\MSShared\Clipart\Standard\stddir2\BS02042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7414"/>
            <a:ext cx="217805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Oval 13"/>
          <p:cNvSpPr>
            <a:spLocks noChangeArrowheads="1"/>
          </p:cNvSpPr>
          <p:nvPr/>
        </p:nvSpPr>
        <p:spPr bwMode="auto">
          <a:xfrm>
            <a:off x="6705600" y="3048000"/>
            <a:ext cx="304800" cy="3048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3799" name="Oval 14"/>
          <p:cNvSpPr>
            <a:spLocks noChangeArrowheads="1"/>
          </p:cNvSpPr>
          <p:nvPr/>
        </p:nvSpPr>
        <p:spPr bwMode="auto">
          <a:xfrm>
            <a:off x="7315200" y="3048000"/>
            <a:ext cx="304800" cy="3048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284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4"/>
          <p:cNvGrpSpPr>
            <a:grpSpLocks/>
          </p:cNvGrpSpPr>
          <p:nvPr/>
        </p:nvGrpSpPr>
        <p:grpSpPr bwMode="auto">
          <a:xfrm>
            <a:off x="3276600" y="304801"/>
            <a:ext cx="5684838" cy="523875"/>
            <a:chOff x="1105" y="169"/>
            <a:chExt cx="3581" cy="330"/>
          </a:xfrm>
        </p:grpSpPr>
        <p:sp>
          <p:nvSpPr>
            <p:cNvPr id="34823" name="Text Box 2"/>
            <p:cNvSpPr txBox="1">
              <a:spLocks noChangeArrowheads="1"/>
            </p:cNvSpPr>
            <p:nvPr/>
          </p:nvSpPr>
          <p:spPr bwMode="auto">
            <a:xfrm>
              <a:off x="1105" y="169"/>
              <a:ext cx="35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F</a:t>
              </a:r>
              <a:r>
                <a:rPr lang="en-US" altLang="en-US" sz="2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) + 2ClO</a:t>
              </a:r>
              <a:r>
                <a:rPr lang="en-US" altLang="en-US" sz="2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)          2FClO</a:t>
              </a:r>
              <a:r>
                <a:rPr lang="en-US" altLang="en-US" sz="2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34824" name="Line 3"/>
            <p:cNvSpPr>
              <a:spLocks noChangeShapeType="1"/>
            </p:cNvSpPr>
            <p:nvPr/>
          </p:nvSpPr>
          <p:spPr bwMode="auto">
            <a:xfrm>
              <a:off x="3008" y="3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4191001" y="3886201"/>
            <a:ext cx="323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rate = </a:t>
            </a:r>
            <a:r>
              <a:rPr lang="en-US" altLang="en-US" sz="2800" i="1">
                <a:solidFill>
                  <a:schemeClr val="tx1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 [F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]</a:t>
            </a:r>
            <a:r>
              <a:rPr lang="en-US" altLang="en-US" sz="2800" i="1" baseline="30000">
                <a:solidFill>
                  <a:schemeClr val="tx1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[ClO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]</a:t>
            </a:r>
            <a:r>
              <a:rPr lang="en-US" altLang="en-US" sz="2800" i="1" baseline="30000">
                <a:solidFill>
                  <a:schemeClr val="tx1"/>
                </a:solidFill>
                <a:latin typeface="Arial" panose="020B0604020202020204" pitchFamily="34" charset="0"/>
              </a:rPr>
              <a:t>y</a:t>
            </a:r>
            <a:endParaRPr lang="en-US" altLang="en-US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4820" name="Object 15"/>
          <p:cNvGraphicFramePr>
            <a:graphicFrameLocks noChangeAspect="1"/>
          </p:cNvGraphicFramePr>
          <p:nvPr/>
        </p:nvGraphicFramePr>
        <p:xfrm>
          <a:off x="2819401" y="914400"/>
          <a:ext cx="63404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hoto Editor Photo" r:id="rId3" imgW="8097380" imgH="3600000" progId="MSPhotoEd.3">
                  <p:embed/>
                </p:oleObj>
              </mc:Choice>
              <mc:Fallback>
                <p:oleObj name="Photo Editor Photo" r:id="rId3" imgW="8097380" imgH="3600000" progId="MSPhotoEd.3">
                  <p:embed/>
                  <p:pic>
                    <p:nvPicPr>
                      <p:cNvPr id="3482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914400"/>
                        <a:ext cx="634047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Box 30"/>
          <p:cNvSpPr txBox="1">
            <a:spLocks noChangeArrowheads="1"/>
          </p:cNvSpPr>
          <p:nvPr/>
        </p:nvSpPr>
        <p:spPr bwMode="auto">
          <a:xfrm>
            <a:off x="2133600" y="4495801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Find a trial where F</a:t>
            </a:r>
            <a:r>
              <a:rPr lang="en-US" altLang="en-US" sz="2400" baseline="-2500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 changes and ClO</a:t>
            </a:r>
            <a:r>
              <a:rPr lang="en-US" altLang="en-US" sz="2400" baseline="-2500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 remains the same.</a:t>
            </a:r>
          </a:p>
        </p:txBody>
      </p:sp>
      <p:sp>
        <p:nvSpPr>
          <p:cNvPr id="1032" name="TextBox 31"/>
          <p:cNvSpPr txBox="1">
            <a:spLocks noChangeArrowheads="1"/>
          </p:cNvSpPr>
          <p:nvPr/>
        </p:nvSpPr>
        <p:spPr bwMode="auto">
          <a:xfrm>
            <a:off x="2133600" y="5029201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F</a:t>
            </a:r>
            <a:r>
              <a:rPr lang="en-US" altLang="en-US" sz="2400" baseline="-2500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 doubles and the rate doubles, which is first order.</a:t>
            </a:r>
          </a:p>
        </p:txBody>
      </p:sp>
    </p:spTree>
    <p:extLst>
      <p:ext uri="{BB962C8B-B14F-4D97-AF65-F5344CB8AC3E}">
        <p14:creationId xmlns:p14="http://schemas.microsoft.com/office/powerpoint/2010/main" val="17750063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10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4"/>
          <p:cNvGrpSpPr>
            <a:grpSpLocks/>
          </p:cNvGrpSpPr>
          <p:nvPr/>
        </p:nvGrpSpPr>
        <p:grpSpPr bwMode="auto">
          <a:xfrm>
            <a:off x="3200400" y="152401"/>
            <a:ext cx="5684838" cy="523875"/>
            <a:chOff x="1073" y="112"/>
            <a:chExt cx="3581" cy="330"/>
          </a:xfrm>
        </p:grpSpPr>
        <p:sp>
          <p:nvSpPr>
            <p:cNvPr id="35847" name="Text Box 2"/>
            <p:cNvSpPr txBox="1">
              <a:spLocks noChangeArrowheads="1"/>
            </p:cNvSpPr>
            <p:nvPr/>
          </p:nvSpPr>
          <p:spPr bwMode="auto">
            <a:xfrm>
              <a:off x="1073" y="112"/>
              <a:ext cx="35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F</a:t>
              </a:r>
              <a:r>
                <a:rPr lang="en-US" altLang="en-US" sz="2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) + 2ClO</a:t>
              </a:r>
              <a:r>
                <a:rPr lang="en-US" altLang="en-US" sz="2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)          2FClO</a:t>
              </a:r>
              <a:r>
                <a:rPr lang="en-US" altLang="en-US" sz="2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35848" name="Line 3"/>
            <p:cNvSpPr>
              <a:spLocks noChangeShapeType="1"/>
            </p:cNvSpPr>
            <p:nvPr/>
          </p:nvSpPr>
          <p:spPr bwMode="auto">
            <a:xfrm>
              <a:off x="3008" y="3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572000" y="5334000"/>
            <a:ext cx="256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rate = </a:t>
            </a:r>
            <a:r>
              <a:rPr lang="en-US" altLang="en-US" sz="2400" i="1">
                <a:solidFill>
                  <a:schemeClr val="accent1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 [F</a:t>
            </a:r>
            <a:r>
              <a:rPr lang="en-US" altLang="en-US" sz="2400" baseline="-2500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][ClO</a:t>
            </a:r>
            <a:r>
              <a:rPr lang="en-US" altLang="en-US" sz="2400" baseline="-2500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</a:p>
        </p:txBody>
      </p:sp>
      <p:graphicFrame>
        <p:nvGraphicFramePr>
          <p:cNvPr id="35844" name="Object 15"/>
          <p:cNvGraphicFramePr>
            <a:graphicFrameLocks noChangeAspect="1"/>
          </p:cNvGraphicFramePr>
          <p:nvPr/>
        </p:nvGraphicFramePr>
        <p:xfrm>
          <a:off x="2438401" y="838200"/>
          <a:ext cx="7331075" cy="325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hoto Editor Photo" r:id="rId3" imgW="8097380" imgH="3600000" progId="MSPhotoEd.3">
                  <p:embed/>
                </p:oleObj>
              </mc:Choice>
              <mc:Fallback>
                <p:oleObj name="Photo Editor Photo" r:id="rId3" imgW="8097380" imgH="3600000" progId="MSPhotoEd.3">
                  <p:embed/>
                  <p:pic>
                    <p:nvPicPr>
                      <p:cNvPr id="3584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838200"/>
                        <a:ext cx="7331075" cy="325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Box 32"/>
          <p:cNvSpPr txBox="1">
            <a:spLocks noChangeArrowheads="1"/>
          </p:cNvSpPr>
          <p:nvPr/>
        </p:nvSpPr>
        <p:spPr bwMode="auto">
          <a:xfrm>
            <a:off x="1981200" y="4191001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Find a trial where ClO</a:t>
            </a:r>
            <a:r>
              <a:rPr lang="en-US" altLang="en-US" sz="2400" baseline="-2500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 changes and F</a:t>
            </a:r>
            <a:r>
              <a:rPr lang="en-US" altLang="en-US" sz="2400" baseline="-25000">
                <a:solidFill>
                  <a:schemeClr val="accent1"/>
                </a:solidFill>
                <a:latin typeface="Arial" panose="020B0604020202020204" pitchFamily="34" charset="0"/>
              </a:rPr>
              <a:t>2 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remains the same.</a:t>
            </a:r>
          </a:p>
        </p:txBody>
      </p:sp>
      <p:sp>
        <p:nvSpPr>
          <p:cNvPr id="1034" name="TextBox 33"/>
          <p:cNvSpPr txBox="1">
            <a:spLocks noChangeArrowheads="1"/>
          </p:cNvSpPr>
          <p:nvPr/>
        </p:nvSpPr>
        <p:spPr bwMode="auto">
          <a:xfrm>
            <a:off x="1905000" y="4724401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ClO</a:t>
            </a:r>
            <a:r>
              <a:rPr lang="en-US" altLang="en-US" sz="2400" baseline="-2500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 quadrupled and the rate quadrupled, which is 1</a:t>
            </a:r>
            <a:r>
              <a:rPr lang="en-US" altLang="en-US" sz="2400" baseline="30000">
                <a:solidFill>
                  <a:schemeClr val="accent1"/>
                </a:solidFill>
                <a:latin typeface="Arial" panose="020B0604020202020204" pitchFamily="34" charset="0"/>
              </a:rPr>
              <a:t>st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 order.</a:t>
            </a:r>
          </a:p>
        </p:txBody>
      </p:sp>
    </p:spTree>
    <p:extLst>
      <p:ext uri="{BB962C8B-B14F-4D97-AF65-F5344CB8AC3E}">
        <p14:creationId xmlns:p14="http://schemas.microsoft.com/office/powerpoint/2010/main" val="868086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utoUpdateAnimBg="0"/>
      <p:bldP spid="1033" grpId="0"/>
      <p:bldP spid="10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841938" y="1374228"/>
            <a:ext cx="8382000" cy="4495800"/>
          </a:xfrm>
        </p:spPr>
        <p:txBody>
          <a:bodyPr>
            <a:normAutofit lnSpcReduction="10000"/>
          </a:bodyPr>
          <a:lstStyle/>
          <a:p>
            <a:pPr marL="560070" indent="-514350">
              <a:buFont typeface="+mj-lt"/>
              <a:buAutoNum type="arabicPeriod"/>
              <a:defRPr/>
            </a:pPr>
            <a:r>
              <a:rPr lang="en-US" altLang="en-US" sz="2800" dirty="0"/>
              <a:t>If the concentration and the rate change the same way(1:1), it is first order.</a:t>
            </a:r>
          </a:p>
          <a:p>
            <a:pPr marL="560070" indent="-514350">
              <a:buFont typeface="+mj-lt"/>
              <a:buAutoNum type="arabicPeriod"/>
              <a:defRPr/>
            </a:pPr>
            <a:r>
              <a:rPr lang="en-US" altLang="en-US" sz="2800" dirty="0"/>
              <a:t>If the concentration changes but the rate does not, it is zero order.</a:t>
            </a:r>
          </a:p>
          <a:p>
            <a:pPr marL="560070" indent="-514350">
              <a:buFont typeface="+mj-lt"/>
              <a:buAutoNum type="arabicPeriod"/>
              <a:defRPr/>
            </a:pPr>
            <a:r>
              <a:rPr lang="en-US" altLang="en-US" sz="2800" dirty="0"/>
              <a:t>If the rate squares what the concentration does, it is second order.</a:t>
            </a:r>
          </a:p>
          <a:p>
            <a:pPr marL="560070" indent="-514350">
              <a:buFont typeface="+mj-lt"/>
              <a:buAutoNum type="arabicPeriod"/>
              <a:defRPr/>
            </a:pPr>
            <a:r>
              <a:rPr lang="en-US" altLang="en-US" sz="2800" dirty="0"/>
              <a:t>The reaction order is the sum of all individual orders.</a:t>
            </a:r>
          </a:p>
          <a:p>
            <a:pPr marL="560070" indent="-514350">
              <a:buFont typeface="+mj-lt"/>
              <a:buAutoNum type="arabicPeriod"/>
              <a:defRPr/>
            </a:pPr>
            <a:r>
              <a:rPr lang="en-US" altLang="en-US" sz="2800" dirty="0"/>
              <a:t>You may come across some questions with negative orders which means the rate changes the same magnitude the concentration does, just in the opposite direction.</a:t>
            </a: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3048000" y="381001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>
                <a:solidFill>
                  <a:schemeClr val="accent2"/>
                </a:solidFill>
                <a:latin typeface="Arial" panose="020B0604020202020204" pitchFamily="34" charset="0"/>
              </a:rPr>
              <a:t>Rules</a:t>
            </a:r>
          </a:p>
        </p:txBody>
      </p:sp>
    </p:spTree>
    <p:extLst>
      <p:ext uri="{BB962C8B-B14F-4D97-AF65-F5344CB8AC3E}">
        <p14:creationId xmlns:p14="http://schemas.microsoft.com/office/powerpoint/2010/main" val="22808721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09800" y="304800"/>
          <a:ext cx="8001000" cy="2635252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8657">
                <a:tc>
                  <a:txBody>
                    <a:bodyPr/>
                    <a:lstStyle/>
                    <a:p>
                      <a:r>
                        <a:rPr lang="en-US" sz="2800" dirty="0"/>
                        <a:t>Run #</a:t>
                      </a:r>
                    </a:p>
                  </a:txBody>
                  <a:tcPr marL="47625" marR="47625" marT="47609" marB="476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Initial [A</a:t>
                      </a:r>
                      <a:r>
                        <a:rPr lang="en-US" sz="2800" dirty="0" smtClean="0"/>
                        <a:t>]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 </a:t>
                      </a:r>
                      <a:r>
                        <a:rPr lang="en-US" sz="2800" dirty="0"/>
                        <a:t>([A]</a:t>
                      </a:r>
                      <a:r>
                        <a:rPr lang="en-US" sz="2800" baseline="-25000" dirty="0"/>
                        <a:t>0</a:t>
                      </a:r>
                      <a:r>
                        <a:rPr lang="en-US" sz="2800" dirty="0"/>
                        <a:t>) </a:t>
                      </a:r>
                    </a:p>
                  </a:txBody>
                  <a:tcPr marL="47625" marR="47625" marT="47609" marB="476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Initial [B</a:t>
                      </a:r>
                      <a:r>
                        <a:rPr lang="en-US" sz="2800" dirty="0" smtClean="0"/>
                        <a:t>]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 </a:t>
                      </a:r>
                      <a:r>
                        <a:rPr lang="en-US" sz="2800" dirty="0"/>
                        <a:t>([B]</a:t>
                      </a:r>
                      <a:r>
                        <a:rPr lang="en-US" sz="2800" baseline="-25000" dirty="0"/>
                        <a:t>0</a:t>
                      </a:r>
                      <a:r>
                        <a:rPr lang="en-US" sz="2800" dirty="0"/>
                        <a:t>)</a:t>
                      </a:r>
                    </a:p>
                  </a:txBody>
                  <a:tcPr marL="47625" marR="47625" marT="47609" marB="476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Initial Rate (v</a:t>
                      </a:r>
                      <a:r>
                        <a:rPr lang="en-US" sz="2800" baseline="-25000"/>
                        <a:t>0</a:t>
                      </a:r>
                      <a:r>
                        <a:rPr lang="en-US" sz="2800"/>
                        <a:t>)</a:t>
                      </a:r>
                    </a:p>
                  </a:txBody>
                  <a:tcPr marL="47625" marR="47625" marT="47609" marB="476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198"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 marL="47625" marR="47625" marT="47609" marB="476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1.00 M</a:t>
                      </a:r>
                    </a:p>
                  </a:txBody>
                  <a:tcPr marL="47625" marR="47625" marT="47609" marB="476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1.00 M</a:t>
                      </a:r>
                    </a:p>
                  </a:txBody>
                  <a:tcPr marL="47625" marR="47625" marT="47609" marB="476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1.25 x 10</a:t>
                      </a:r>
                      <a:r>
                        <a:rPr lang="en-US" sz="2800" baseline="30000"/>
                        <a:t>-2</a:t>
                      </a:r>
                      <a:r>
                        <a:rPr lang="en-US" sz="2800"/>
                        <a:t> M/s</a:t>
                      </a:r>
                    </a:p>
                  </a:txBody>
                  <a:tcPr marL="47625" marR="47625" marT="47609" marB="476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198">
                <a:tc>
                  <a:txBody>
                    <a:bodyPr/>
                    <a:lstStyle/>
                    <a:p>
                      <a:r>
                        <a:rPr lang="en-US" sz="2800"/>
                        <a:t>2</a:t>
                      </a:r>
                    </a:p>
                  </a:txBody>
                  <a:tcPr marL="47625" marR="47625" marT="47609" marB="476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1.00 M</a:t>
                      </a:r>
                    </a:p>
                  </a:txBody>
                  <a:tcPr marL="47625" marR="47625" marT="47609" marB="476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2.00 M</a:t>
                      </a:r>
                    </a:p>
                  </a:txBody>
                  <a:tcPr marL="47625" marR="47625" marT="47609" marB="476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2.5 x 10</a:t>
                      </a:r>
                      <a:r>
                        <a:rPr lang="en-US" sz="2800" baseline="30000"/>
                        <a:t>-2</a:t>
                      </a:r>
                      <a:r>
                        <a:rPr lang="en-US" sz="2800"/>
                        <a:t> M/s</a:t>
                      </a:r>
                    </a:p>
                  </a:txBody>
                  <a:tcPr marL="47625" marR="47625" marT="47609" marB="476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198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 marL="47625" marR="47625" marT="47609" marB="476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2.00 M</a:t>
                      </a:r>
                    </a:p>
                  </a:txBody>
                  <a:tcPr marL="47625" marR="47625" marT="47609" marB="476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2.00 M</a:t>
                      </a:r>
                    </a:p>
                  </a:txBody>
                  <a:tcPr marL="47625" marR="47625" marT="47609" marB="476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2.5 x 10</a:t>
                      </a:r>
                      <a:r>
                        <a:rPr lang="en-US" sz="2800" baseline="30000" dirty="0"/>
                        <a:t>-2</a:t>
                      </a:r>
                      <a:r>
                        <a:rPr lang="en-US" sz="2800" dirty="0"/>
                        <a:t> M/s</a:t>
                      </a:r>
                    </a:p>
                  </a:txBody>
                  <a:tcPr marL="47625" marR="47625" marT="47609" marB="476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917" name="Rectangle 1"/>
          <p:cNvSpPr>
            <a:spLocks noChangeArrowheads="1"/>
          </p:cNvSpPr>
          <p:nvPr/>
        </p:nvSpPr>
        <p:spPr bwMode="auto">
          <a:xfrm>
            <a:off x="1524001" y="-415498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8" name="TextBox 5"/>
          <p:cNvSpPr txBox="1">
            <a:spLocks noChangeArrowheads="1"/>
          </p:cNvSpPr>
          <p:nvPr/>
        </p:nvSpPr>
        <p:spPr bwMode="auto">
          <a:xfrm>
            <a:off x="1981200" y="3276601"/>
            <a:ext cx="7543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What is the order with respect to A?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What is the order with respect to B?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What is the overall order of the reaction?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01000" y="3352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77200" y="4114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63000" y="5029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59934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4600" y="228600"/>
          <a:ext cx="7162800" cy="3017838"/>
        </p:xfrm>
        <a:graphic>
          <a:graphicData uri="http://schemas.openxmlformats.org/drawingml/2006/table">
            <a:tbl>
              <a:tblPr/>
              <a:tblGrid>
                <a:gridCol w="277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46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[NO</a:t>
                      </a:r>
                      <a:r>
                        <a:rPr lang="en-US" sz="2800" baseline="-25000" dirty="0"/>
                        <a:t>(g)</a:t>
                      </a:r>
                      <a:r>
                        <a:rPr lang="en-US" sz="2800" dirty="0"/>
                        <a:t>] (mol dm</a:t>
                      </a:r>
                      <a:r>
                        <a:rPr lang="en-US" sz="2800" baseline="30000" dirty="0"/>
                        <a:t>-3</a:t>
                      </a:r>
                      <a:r>
                        <a:rPr lang="en-US" sz="2800" dirty="0"/>
                        <a:t>) </a:t>
                      </a:r>
                    </a:p>
                  </a:txBody>
                  <a:tcPr marL="57150" marR="57150" marT="57156" marB="571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[Cl</a:t>
                      </a:r>
                      <a:r>
                        <a:rPr lang="en-US" sz="2800" baseline="-25000" dirty="0"/>
                        <a:t>2(g)</a:t>
                      </a:r>
                      <a:r>
                        <a:rPr lang="en-US" sz="2800" dirty="0"/>
                        <a:t>] (mol dm</a:t>
                      </a:r>
                      <a:r>
                        <a:rPr lang="en-US" sz="2800" baseline="30000" dirty="0"/>
                        <a:t>-3</a:t>
                      </a:r>
                      <a:r>
                        <a:rPr lang="en-US" sz="2800" dirty="0"/>
                        <a:t>) </a:t>
                      </a:r>
                    </a:p>
                  </a:txBody>
                  <a:tcPr marL="57150" marR="57150" marT="57156" marB="571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Initial </a:t>
                      </a:r>
                      <a:r>
                        <a:rPr lang="en-US" sz="2800" dirty="0" smtClean="0"/>
                        <a:t>Rate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 </a:t>
                      </a:r>
                      <a:r>
                        <a:rPr lang="en-US" sz="2800" dirty="0"/>
                        <a:t>(mol dm</a:t>
                      </a:r>
                      <a:r>
                        <a:rPr lang="en-US" sz="2800" baseline="30000" dirty="0"/>
                        <a:t>-3</a:t>
                      </a:r>
                      <a:r>
                        <a:rPr lang="en-US" sz="2800" dirty="0"/>
                        <a:t> s</a:t>
                      </a:r>
                      <a:r>
                        <a:rPr lang="en-US" sz="2800" baseline="30000" dirty="0"/>
                        <a:t>-1</a:t>
                      </a:r>
                      <a:r>
                        <a:rPr lang="en-US" sz="2800" dirty="0"/>
                        <a:t>)</a:t>
                      </a:r>
                      <a:r>
                        <a:rPr lang="en-US" sz="2800" baseline="-25000" dirty="0"/>
                        <a:t> </a:t>
                      </a:r>
                      <a:r>
                        <a:rPr lang="en-US" sz="2800" dirty="0"/>
                        <a:t> </a:t>
                      </a:r>
                    </a:p>
                  </a:txBody>
                  <a:tcPr marL="57150" marR="57150" marT="57156" marB="571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0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0.250</a:t>
                      </a:r>
                      <a:r>
                        <a:rPr lang="en-US" sz="2800" baseline="30000" dirty="0"/>
                        <a:t> </a:t>
                      </a:r>
                      <a:r>
                        <a:rPr lang="en-US" sz="2800" dirty="0"/>
                        <a:t> </a:t>
                      </a:r>
                    </a:p>
                  </a:txBody>
                  <a:tcPr marL="57150" marR="57150" marT="57156" marB="571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0.250</a:t>
                      </a:r>
                      <a:r>
                        <a:rPr lang="en-US" sz="2800" baseline="30000" dirty="0"/>
                        <a:t> </a:t>
                      </a:r>
                      <a:r>
                        <a:rPr lang="en-US" sz="2800" dirty="0"/>
                        <a:t> </a:t>
                      </a:r>
                    </a:p>
                  </a:txBody>
                  <a:tcPr marL="57150" marR="57150" marT="57156" marB="571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1.43 x 10</a:t>
                      </a:r>
                      <a:r>
                        <a:rPr lang="en-US" sz="2800" baseline="30000"/>
                        <a:t>-6</a:t>
                      </a:r>
                      <a:r>
                        <a:rPr lang="en-US" sz="2800"/>
                        <a:t> </a:t>
                      </a:r>
                    </a:p>
                  </a:txBody>
                  <a:tcPr marL="57150" marR="57150" marT="57156" marB="571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077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0.250</a:t>
                      </a:r>
                      <a:r>
                        <a:rPr lang="en-US" sz="2800" baseline="30000"/>
                        <a:t> </a:t>
                      </a:r>
                      <a:r>
                        <a:rPr lang="en-US" sz="2800"/>
                        <a:t> </a:t>
                      </a:r>
                    </a:p>
                  </a:txBody>
                  <a:tcPr marL="57150" marR="57150" marT="57156" marB="571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0.500</a:t>
                      </a:r>
                      <a:r>
                        <a:rPr lang="en-US" sz="2800" baseline="30000" dirty="0"/>
                        <a:t> </a:t>
                      </a:r>
                      <a:r>
                        <a:rPr lang="en-US" sz="2800" dirty="0"/>
                        <a:t> </a:t>
                      </a:r>
                    </a:p>
                  </a:txBody>
                  <a:tcPr marL="57150" marR="57150" marT="57156" marB="571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2.86 x 10</a:t>
                      </a:r>
                      <a:r>
                        <a:rPr lang="en-US" sz="2800" baseline="30000" dirty="0"/>
                        <a:t>-6</a:t>
                      </a:r>
                      <a:r>
                        <a:rPr lang="en-US" sz="2800" dirty="0"/>
                        <a:t> </a:t>
                      </a:r>
                    </a:p>
                  </a:txBody>
                  <a:tcPr marL="57150" marR="57150" marT="57156" marB="571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0.500</a:t>
                      </a:r>
                      <a:r>
                        <a:rPr lang="en-US" sz="2800" baseline="30000" dirty="0"/>
                        <a:t> </a:t>
                      </a:r>
                      <a:r>
                        <a:rPr lang="en-US" sz="2800" dirty="0"/>
                        <a:t> </a:t>
                      </a:r>
                    </a:p>
                  </a:txBody>
                  <a:tcPr marL="57150" marR="57150" marT="57156" marB="571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0.500</a:t>
                      </a:r>
                      <a:r>
                        <a:rPr lang="en-US" sz="2800" baseline="30000"/>
                        <a:t> </a:t>
                      </a:r>
                      <a:r>
                        <a:rPr lang="en-US" sz="2800"/>
                        <a:t> </a:t>
                      </a:r>
                    </a:p>
                  </a:txBody>
                  <a:tcPr marL="57150" marR="57150" marT="57156" marB="571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1.14</a:t>
                      </a:r>
                      <a:r>
                        <a:rPr lang="en-US" sz="2800" dirty="0"/>
                        <a:t> x </a:t>
                      </a:r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-5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marL="57150" marR="57150" marT="57156" marB="571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936" name="TextBox 2"/>
          <p:cNvSpPr txBox="1">
            <a:spLocks noChangeArrowheads="1"/>
          </p:cNvSpPr>
          <p:nvPr/>
        </p:nvSpPr>
        <p:spPr bwMode="auto">
          <a:xfrm>
            <a:off x="2057400" y="3429001"/>
            <a:ext cx="7239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What is the order with respect to NO?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What is the order with respect to Cl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What is the overall order of the reaction?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29600" y="3429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29600" y="4343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86800" y="5257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11480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1" y="1600201"/>
            <a:ext cx="8789193" cy="4525963"/>
          </a:xfrm>
        </p:spPr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You should already be able to...</a:t>
            </a:r>
          </a:p>
          <a:p>
            <a:pPr lvl="1">
              <a:defRPr/>
            </a:pPr>
            <a:r>
              <a:rPr lang="en-US" dirty="0" smtClean="0"/>
              <a:t>Explain </a:t>
            </a:r>
            <a:r>
              <a:rPr lang="en-US" dirty="0"/>
              <a:t>collision theory.</a:t>
            </a:r>
          </a:p>
          <a:p>
            <a:pPr lvl="1">
              <a:defRPr/>
            </a:pPr>
            <a:r>
              <a:rPr lang="en-US" dirty="0"/>
              <a:t>Describe the rate of a reaction.</a:t>
            </a:r>
          </a:p>
          <a:p>
            <a:pPr lvl="1">
              <a:defRPr/>
            </a:pPr>
            <a:r>
              <a:rPr lang="en-US" dirty="0"/>
              <a:t>Describe what factors affect the rate.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By the end of this video you should be able to...</a:t>
            </a:r>
          </a:p>
          <a:p>
            <a:pPr lvl="1">
              <a:defRPr/>
            </a:pPr>
            <a:r>
              <a:rPr lang="en-US" dirty="0" smtClean="0"/>
              <a:t>Write </a:t>
            </a:r>
            <a:r>
              <a:rPr lang="en-US" dirty="0"/>
              <a:t>the rate expression for a reaction. </a:t>
            </a:r>
          </a:p>
          <a:p>
            <a:pPr lvl="1">
              <a:defRPr/>
            </a:pPr>
            <a:r>
              <a:rPr lang="en-US" dirty="0"/>
              <a:t>Use rate expression to calculate concentrations, times, and rates for various data.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62400" y="3886201"/>
            <a:ext cx="5684838" cy="523875"/>
            <a:chOff x="1105" y="169"/>
            <a:chExt cx="3581" cy="330"/>
          </a:xfrm>
        </p:grpSpPr>
        <p:sp>
          <p:nvSpPr>
            <p:cNvPr id="39949" name="Text Box 3"/>
            <p:cNvSpPr txBox="1">
              <a:spLocks noChangeArrowheads="1"/>
            </p:cNvSpPr>
            <p:nvPr/>
          </p:nvSpPr>
          <p:spPr bwMode="auto">
            <a:xfrm>
              <a:off x="1105" y="169"/>
              <a:ext cx="35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F</a:t>
              </a:r>
              <a:r>
                <a:rPr lang="en-US" altLang="en-US" sz="2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) + 2ClO</a:t>
              </a:r>
              <a:r>
                <a:rPr lang="en-US" altLang="en-US" sz="2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)          2FClO</a:t>
              </a:r>
              <a:r>
                <a:rPr lang="en-US" altLang="en-US" sz="2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39950" name="Line 4"/>
            <p:cNvSpPr>
              <a:spLocks noChangeShapeType="1"/>
            </p:cNvSpPr>
            <p:nvPr/>
          </p:nvSpPr>
          <p:spPr bwMode="auto">
            <a:xfrm>
              <a:off x="3008" y="3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34001" y="4648201"/>
            <a:ext cx="299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rate = </a:t>
            </a:r>
            <a:r>
              <a:rPr lang="en-US" altLang="en-US" sz="2800" i="1">
                <a:solidFill>
                  <a:schemeClr val="tx1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 [F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][ClO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2417763" y="204569"/>
            <a:ext cx="6594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</a:rPr>
              <a:t>Summary of Rate Laws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1905000" y="914401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Rate laws are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always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 determined experimentally.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05000" y="14478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Reaction order is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always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defined in terms of reactant (not product) concentrations.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905000" y="2438400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The order of a reactant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is not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related to the stoichiometric coefficient of the reactant in the balanced chemical equation.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5334000" y="3800475"/>
            <a:ext cx="381000" cy="609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001000" y="4419600"/>
            <a:ext cx="317500" cy="381000"/>
            <a:chOff x="3592" y="3312"/>
            <a:chExt cx="200" cy="240"/>
          </a:xfrm>
        </p:grpSpPr>
        <p:sp>
          <p:nvSpPr>
            <p:cNvPr id="39947" name="Oval 11"/>
            <p:cNvSpPr>
              <a:spLocks noChangeArrowheads="1"/>
            </p:cNvSpPr>
            <p:nvPr/>
          </p:nvSpPr>
          <p:spPr bwMode="auto">
            <a:xfrm>
              <a:off x="3600" y="3312"/>
              <a:ext cx="192" cy="24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3592" y="3320"/>
              <a:ext cx="196" cy="23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9946" name="Picture 15" descr="C:\DOCUME~1\STACY_~1\LOCALS~1\Temp\npo0000cf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6" y="4114800"/>
            <a:ext cx="1717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6999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4" grpId="0" autoUpdateAnimBg="0"/>
      <p:bldP spid="14345" grpId="0" autoUpdateAnimBg="0"/>
      <p:bldP spid="143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0283834"/>
              </p:ext>
            </p:extLst>
          </p:nvPr>
        </p:nvGraphicFramePr>
        <p:xfrm>
          <a:off x="1905000" y="1600200"/>
          <a:ext cx="41910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[NO]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Rate</a:t>
                      </a:r>
                      <a:r>
                        <a:rPr lang="en-US" sz="2800" baseline="0" dirty="0" smtClean="0"/>
                        <a:t> (M/s)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.0050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.0020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.0013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.0020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.0050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.0040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.010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600200"/>
            <a:ext cx="3886200" cy="4495800"/>
          </a:xfrm>
        </p:spPr>
        <p:txBody>
          <a:bodyPr/>
          <a:lstStyle/>
          <a:p>
            <a:pPr marL="274320">
              <a:buNone/>
              <a:defRPr/>
            </a:pPr>
            <a:r>
              <a:rPr lang="en-US" altLang="en-US" dirty="0" smtClean="0">
                <a:solidFill>
                  <a:schemeClr val="accent1"/>
                </a:solidFill>
              </a:rPr>
              <a:t>Rate =k[NO]</a:t>
            </a:r>
            <a:r>
              <a:rPr lang="en-US" alt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altLang="en-US" dirty="0" smtClean="0">
                <a:solidFill>
                  <a:schemeClr val="accent1"/>
                </a:solidFill>
              </a:rPr>
              <a:t>[H</a:t>
            </a:r>
            <a:r>
              <a:rPr lang="en-US" alt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altLang="en-US" dirty="0" smtClean="0">
                <a:solidFill>
                  <a:schemeClr val="accent1"/>
                </a:solidFill>
              </a:rPr>
              <a:t>]</a:t>
            </a:r>
          </a:p>
          <a:p>
            <a:pPr marL="274320">
              <a:buNone/>
              <a:defRPr/>
            </a:pPr>
            <a:endParaRPr lang="en-US" altLang="en-US" dirty="0" smtClean="0">
              <a:solidFill>
                <a:schemeClr val="accent1"/>
              </a:solidFill>
            </a:endParaRPr>
          </a:p>
          <a:p>
            <a:pPr marL="274320">
              <a:buNone/>
              <a:defRPr/>
            </a:pPr>
            <a:r>
              <a:rPr lang="en-US" altLang="en-US" dirty="0" smtClean="0">
                <a:solidFill>
                  <a:schemeClr val="accent1"/>
                </a:solidFill>
              </a:rPr>
              <a:t>Overall order = 3</a:t>
            </a:r>
          </a:p>
          <a:p>
            <a:pPr marL="274320">
              <a:buNone/>
              <a:defRPr/>
            </a:pPr>
            <a:endParaRPr lang="en-US" altLang="en-US" dirty="0" smtClean="0">
              <a:solidFill>
                <a:schemeClr val="accent1"/>
              </a:solidFill>
            </a:endParaRPr>
          </a:p>
          <a:p>
            <a:pPr marL="274320">
              <a:buNone/>
              <a:defRPr/>
            </a:pPr>
            <a:r>
              <a:rPr lang="en-US" altLang="en-US" dirty="0" smtClean="0">
                <a:solidFill>
                  <a:schemeClr val="accent1"/>
                </a:solidFill>
              </a:rPr>
              <a:t>.0013 = k[.005]</a:t>
            </a:r>
            <a:r>
              <a:rPr lang="en-US" alt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altLang="en-US" dirty="0" smtClean="0">
                <a:solidFill>
                  <a:schemeClr val="accent1"/>
                </a:solidFill>
              </a:rPr>
              <a:t>[.002]</a:t>
            </a:r>
          </a:p>
          <a:p>
            <a:pPr marL="274320">
              <a:buNone/>
              <a:defRPr/>
            </a:pPr>
            <a:r>
              <a:rPr lang="en-US" altLang="en-US" dirty="0" smtClean="0">
                <a:solidFill>
                  <a:schemeClr val="accent1"/>
                </a:solidFill>
              </a:rPr>
              <a:t>       k = 26000/M</a:t>
            </a:r>
            <a:r>
              <a:rPr lang="en-US" alt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altLang="en-US" dirty="0" smtClean="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06062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/>
              <a:t>Find the overall rate order and the rate constant:</a:t>
            </a:r>
          </a:p>
        </p:txBody>
      </p:sp>
    </p:spTree>
    <p:extLst>
      <p:ext uri="{BB962C8B-B14F-4D97-AF65-F5344CB8AC3E}">
        <p14:creationId xmlns:p14="http://schemas.microsoft.com/office/powerpoint/2010/main" val="9294408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9807643"/>
              </p:ext>
            </p:extLst>
          </p:nvPr>
        </p:nvGraphicFramePr>
        <p:xfrm>
          <a:off x="1905000" y="1600200"/>
          <a:ext cx="41910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3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[S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O</a:t>
                      </a:r>
                      <a:r>
                        <a:rPr lang="en-US" sz="2800" baseline="-25000" dirty="0" smtClean="0"/>
                        <a:t>8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[I</a:t>
                      </a:r>
                      <a:r>
                        <a:rPr lang="en-US" sz="2800" baseline="30000" dirty="0" smtClean="0"/>
                        <a:t>-</a:t>
                      </a:r>
                      <a:r>
                        <a:rPr lang="en-US" sz="2800" dirty="0" smtClean="0"/>
                        <a:t>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Rate</a:t>
                      </a:r>
                      <a:r>
                        <a:rPr lang="en-US" sz="2800" baseline="0" dirty="0" smtClean="0"/>
                        <a:t> (M/s)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.080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.034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.00022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.080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.00011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.160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.00022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76400"/>
            <a:ext cx="3581400" cy="4419600"/>
          </a:xfrm>
        </p:spPr>
        <p:txBody>
          <a:bodyPr/>
          <a:lstStyle/>
          <a:p>
            <a:pPr marL="274320">
              <a:buNone/>
              <a:defRPr/>
            </a:pPr>
            <a:r>
              <a:rPr lang="en-US" altLang="en-US" dirty="0" smtClean="0">
                <a:solidFill>
                  <a:schemeClr val="accent1"/>
                </a:solidFill>
              </a:rPr>
              <a:t>Rate =k[S</a:t>
            </a:r>
            <a:r>
              <a:rPr lang="en-US" alt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altLang="en-US" dirty="0" smtClean="0">
                <a:solidFill>
                  <a:schemeClr val="accent1"/>
                </a:solidFill>
              </a:rPr>
              <a:t>O</a:t>
            </a:r>
            <a:r>
              <a:rPr lang="en-US" altLang="en-US" baseline="-25000" dirty="0" smtClean="0">
                <a:solidFill>
                  <a:schemeClr val="accent1"/>
                </a:solidFill>
              </a:rPr>
              <a:t>8</a:t>
            </a:r>
            <a:r>
              <a:rPr lang="en-US" altLang="en-US" baseline="30000" dirty="0" smtClean="0">
                <a:solidFill>
                  <a:schemeClr val="accent1"/>
                </a:solidFill>
              </a:rPr>
              <a:t>-2</a:t>
            </a:r>
            <a:r>
              <a:rPr lang="en-US" altLang="en-US" dirty="0" smtClean="0">
                <a:solidFill>
                  <a:schemeClr val="accent1"/>
                </a:solidFill>
              </a:rPr>
              <a:t>][I</a:t>
            </a:r>
            <a:r>
              <a:rPr lang="en-US" altLang="en-US" baseline="30000" dirty="0" smtClean="0">
                <a:solidFill>
                  <a:schemeClr val="accent1"/>
                </a:solidFill>
              </a:rPr>
              <a:t>-</a:t>
            </a:r>
            <a:r>
              <a:rPr lang="en-US" altLang="en-US" dirty="0" smtClean="0">
                <a:solidFill>
                  <a:schemeClr val="accent1"/>
                </a:solidFill>
              </a:rPr>
              <a:t>]</a:t>
            </a:r>
          </a:p>
          <a:p>
            <a:pPr marL="274320">
              <a:buNone/>
              <a:defRPr/>
            </a:pPr>
            <a:r>
              <a:rPr lang="en-US" altLang="en-US" dirty="0" smtClean="0">
                <a:solidFill>
                  <a:schemeClr val="accent1"/>
                </a:solidFill>
              </a:rPr>
              <a:t>Overall order = 2</a:t>
            </a:r>
          </a:p>
          <a:p>
            <a:pPr marL="274320">
              <a:buNone/>
              <a:defRPr/>
            </a:pPr>
            <a:r>
              <a:rPr lang="en-US" altLang="en-US" dirty="0" smtClean="0">
                <a:solidFill>
                  <a:schemeClr val="accent1"/>
                </a:solidFill>
              </a:rPr>
              <a:t>.00022 = k[.080][.034]</a:t>
            </a:r>
          </a:p>
          <a:p>
            <a:pPr marL="274320">
              <a:buNone/>
              <a:defRPr/>
            </a:pPr>
            <a:r>
              <a:rPr lang="en-US" altLang="en-US" dirty="0" smtClean="0">
                <a:solidFill>
                  <a:schemeClr val="accent1"/>
                </a:solidFill>
              </a:rPr>
              <a:t>       k = .081/</a:t>
            </a:r>
            <a:r>
              <a:rPr lang="en-US" altLang="en-US" dirty="0" err="1" smtClean="0">
                <a:solidFill>
                  <a:schemeClr val="accent1"/>
                </a:solidFill>
              </a:rPr>
              <a:t>Ms</a:t>
            </a:r>
            <a:endParaRPr lang="en-US" altLang="en-US" dirty="0" smtClean="0">
              <a:solidFill>
                <a:schemeClr val="accent1"/>
              </a:solidFill>
            </a:endParaRP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/>
              <a:t>Find the overall rate order and the rate constant:</a:t>
            </a:r>
          </a:p>
        </p:txBody>
      </p:sp>
    </p:spTree>
    <p:extLst>
      <p:ext uri="{BB962C8B-B14F-4D97-AF65-F5344CB8AC3E}">
        <p14:creationId xmlns:p14="http://schemas.microsoft.com/office/powerpoint/2010/main" val="10743067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268643"/>
              </p:ext>
            </p:extLst>
          </p:nvPr>
        </p:nvGraphicFramePr>
        <p:xfrm>
          <a:off x="1702676" y="1143000"/>
          <a:ext cx="41910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3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[S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O</a:t>
                      </a:r>
                      <a:r>
                        <a:rPr lang="en-US" sz="2800" baseline="-25000" dirty="0" smtClean="0"/>
                        <a:t>8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[I</a:t>
                      </a:r>
                      <a:r>
                        <a:rPr lang="en-US" sz="2800" baseline="30000" dirty="0" smtClean="0"/>
                        <a:t>-</a:t>
                      </a:r>
                      <a:r>
                        <a:rPr lang="en-US" sz="2800" dirty="0" smtClean="0"/>
                        <a:t>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Rate</a:t>
                      </a:r>
                      <a:r>
                        <a:rPr lang="en-US" sz="2800" baseline="0" dirty="0" smtClean="0"/>
                        <a:t> (M/s)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.080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.034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.00022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.080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.00011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.160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.00022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9607" y="1274762"/>
            <a:ext cx="4495800" cy="2590800"/>
          </a:xfrm>
        </p:spPr>
        <p:txBody>
          <a:bodyPr/>
          <a:lstStyle/>
          <a:p>
            <a:pPr marL="274320">
              <a:buNone/>
              <a:defRPr/>
            </a:pPr>
            <a:r>
              <a:rPr lang="en-US" altLang="en-US" u="sng" dirty="0"/>
              <a:t>Recall</a:t>
            </a:r>
            <a:r>
              <a:rPr lang="en-US" altLang="en-US" dirty="0"/>
              <a:t>: Rate =k[S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  <a:r>
              <a:rPr lang="en-US" altLang="en-US" baseline="-25000" dirty="0"/>
              <a:t>8</a:t>
            </a:r>
            <a:r>
              <a:rPr lang="en-US" altLang="en-US" baseline="30000" dirty="0"/>
              <a:t>-2</a:t>
            </a:r>
            <a:r>
              <a:rPr lang="en-US" altLang="en-US" dirty="0"/>
              <a:t>][I</a:t>
            </a:r>
            <a:r>
              <a:rPr lang="en-US" altLang="en-US" baseline="30000" dirty="0"/>
              <a:t>-</a:t>
            </a:r>
            <a:r>
              <a:rPr lang="en-US" altLang="en-US" dirty="0"/>
              <a:t>]</a:t>
            </a:r>
          </a:p>
          <a:p>
            <a:pPr marL="274320">
              <a:buNone/>
              <a:defRPr/>
            </a:pPr>
            <a:r>
              <a:rPr lang="en-US" altLang="en-US" dirty="0"/>
              <a:t>k = .081/</a:t>
            </a:r>
            <a:r>
              <a:rPr lang="en-US" altLang="en-US" dirty="0" err="1"/>
              <a:t>Ms</a:t>
            </a:r>
            <a:endParaRPr lang="en-US" altLang="en-US" dirty="0"/>
          </a:p>
          <a:p>
            <a:pPr marL="274320">
              <a:buNone/>
              <a:defRPr/>
            </a:pPr>
            <a:r>
              <a:rPr lang="en-US" altLang="en-US" dirty="0"/>
              <a:t>A student is asked to run an additional trial using 2M S</a:t>
            </a:r>
            <a:r>
              <a:rPr lang="en-US" altLang="en-US" baseline="-25000" dirty="0"/>
              <a:t>2</a:t>
            </a:r>
            <a:r>
              <a:rPr lang="en-US" altLang="en-US" dirty="0"/>
              <a:t>0</a:t>
            </a:r>
            <a:r>
              <a:rPr lang="en-US" altLang="en-US" baseline="-25000" dirty="0"/>
              <a:t>8</a:t>
            </a:r>
            <a:r>
              <a:rPr lang="en-US" altLang="en-US" baseline="30000" dirty="0"/>
              <a:t>-2</a:t>
            </a:r>
            <a:r>
              <a:rPr lang="en-US" altLang="en-US" dirty="0"/>
              <a:t> and 4M I</a:t>
            </a:r>
            <a:r>
              <a:rPr lang="en-US" altLang="en-US" baseline="30000" dirty="0"/>
              <a:t>-</a:t>
            </a:r>
            <a:r>
              <a:rPr lang="en-US" altLang="en-US" dirty="0"/>
              <a:t>. Calculate the rate of this trial.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/>
              <a:t>Find the overall rate order and the rate constant: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60173" y="3767136"/>
            <a:ext cx="3657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Rate = 0.081(2)(4)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60173" y="4382158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Rate = .648M/s</a:t>
            </a:r>
          </a:p>
        </p:txBody>
      </p:sp>
    </p:spTree>
    <p:extLst>
      <p:ext uri="{BB962C8B-B14F-4D97-AF65-F5344CB8AC3E}">
        <p14:creationId xmlns:p14="http://schemas.microsoft.com/office/powerpoint/2010/main" val="8616297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of the video</a:t>
            </a:r>
            <a:r>
              <a:rPr lang="en-US" dirty="0"/>
              <a:t>:</a:t>
            </a:r>
            <a:br>
              <a:rPr lang="en-US" dirty="0"/>
            </a:br>
            <a:r>
              <a:rPr lang="en-US" sz="2700" b="0" dirty="0"/>
              <a:t>ClO</a:t>
            </a:r>
            <a:r>
              <a:rPr lang="en-US" sz="2700" b="0" baseline="-25000" dirty="0"/>
              <a:t>2</a:t>
            </a:r>
            <a:r>
              <a:rPr lang="en-US" sz="2700" b="0" dirty="0"/>
              <a:t> is used as a disinfectant in water treatment plants: </a:t>
            </a:r>
            <a:br>
              <a:rPr lang="en-US" sz="2700" b="0" dirty="0"/>
            </a:br>
            <a:r>
              <a:rPr lang="en-US" sz="2700" b="0" dirty="0"/>
              <a:t>2ClO</a:t>
            </a:r>
            <a:r>
              <a:rPr lang="en-US" sz="2700" b="0" baseline="-25000" dirty="0"/>
              <a:t>2</a:t>
            </a:r>
            <a:r>
              <a:rPr lang="en-US" sz="2700" b="0" dirty="0"/>
              <a:t> + 2OH</a:t>
            </a:r>
            <a:r>
              <a:rPr lang="en-US" sz="2700" b="0" baseline="30000" dirty="0"/>
              <a:t>-</a:t>
            </a:r>
            <a:r>
              <a:rPr lang="en-US" sz="2700" b="0" dirty="0"/>
              <a:t> </a:t>
            </a:r>
            <a:r>
              <a:rPr lang="en-US" sz="2700" b="0" dirty="0">
                <a:sym typeface="Wingdings" panose="05000000000000000000" pitchFamily="2" charset="2"/>
              </a:rPr>
              <a:t> ClO</a:t>
            </a:r>
            <a:r>
              <a:rPr lang="en-US" sz="2700" b="0" baseline="-25000" dirty="0">
                <a:sym typeface="Wingdings" panose="05000000000000000000" pitchFamily="2" charset="2"/>
              </a:rPr>
              <a:t>3</a:t>
            </a:r>
            <a:r>
              <a:rPr lang="en-US" sz="2700" b="0" baseline="30000" dirty="0">
                <a:sym typeface="Wingdings" panose="05000000000000000000" pitchFamily="2" charset="2"/>
              </a:rPr>
              <a:t>-</a:t>
            </a:r>
            <a:r>
              <a:rPr lang="en-US" sz="2700" b="0" dirty="0">
                <a:sym typeface="Wingdings" panose="05000000000000000000" pitchFamily="2" charset="2"/>
              </a:rPr>
              <a:t> + ClO</a:t>
            </a:r>
            <a:r>
              <a:rPr lang="en-US" sz="2700" b="0" baseline="-25000" dirty="0">
                <a:sym typeface="Wingdings" panose="05000000000000000000" pitchFamily="2" charset="2"/>
              </a:rPr>
              <a:t>2</a:t>
            </a:r>
            <a:r>
              <a:rPr lang="en-US" sz="2700" b="0" baseline="30000" dirty="0">
                <a:sym typeface="Wingdings" panose="05000000000000000000" pitchFamily="2" charset="2"/>
              </a:rPr>
              <a:t>-</a:t>
            </a:r>
            <a:r>
              <a:rPr lang="en-US" sz="2700" b="0" dirty="0">
                <a:sym typeface="Wingdings" panose="05000000000000000000" pitchFamily="2" charset="2"/>
              </a:rPr>
              <a:t> + H</a:t>
            </a:r>
            <a:r>
              <a:rPr lang="en-US" sz="2700" b="0" baseline="-25000" dirty="0">
                <a:sym typeface="Wingdings" panose="05000000000000000000" pitchFamily="2" charset="2"/>
              </a:rPr>
              <a:t>2</a:t>
            </a:r>
            <a:r>
              <a:rPr lang="en-US" sz="2700" b="0" dirty="0">
                <a:sym typeface="Wingdings" panose="05000000000000000000" pitchFamily="2" charset="2"/>
              </a:rPr>
              <a:t>O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0937441"/>
              </p:ext>
            </p:extLst>
          </p:nvPr>
        </p:nvGraphicFramePr>
        <p:xfrm>
          <a:off x="6211612" y="1531441"/>
          <a:ext cx="5142188" cy="2210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547">
                  <a:extLst>
                    <a:ext uri="{9D8B030D-6E8A-4147-A177-3AD203B41FA5}">
                      <a16:colId xmlns:a16="http://schemas.microsoft.com/office/drawing/2014/main" val="1411691977"/>
                    </a:ext>
                  </a:extLst>
                </a:gridCol>
                <a:gridCol w="1285547">
                  <a:extLst>
                    <a:ext uri="{9D8B030D-6E8A-4147-A177-3AD203B41FA5}">
                      <a16:colId xmlns:a16="http://schemas.microsoft.com/office/drawing/2014/main" val="4070066893"/>
                    </a:ext>
                  </a:extLst>
                </a:gridCol>
                <a:gridCol w="1285547">
                  <a:extLst>
                    <a:ext uri="{9D8B030D-6E8A-4147-A177-3AD203B41FA5}">
                      <a16:colId xmlns:a16="http://schemas.microsoft.com/office/drawing/2014/main" val="3187284092"/>
                    </a:ext>
                  </a:extLst>
                </a:gridCol>
                <a:gridCol w="1285547">
                  <a:extLst>
                    <a:ext uri="{9D8B030D-6E8A-4147-A177-3AD203B41FA5}">
                      <a16:colId xmlns:a16="http://schemas.microsoft.com/office/drawing/2014/main" val="3428425758"/>
                    </a:ext>
                  </a:extLst>
                </a:gridCol>
              </a:tblGrid>
              <a:tr h="828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Trial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[ClO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[OH</a:t>
                      </a:r>
                      <a:r>
                        <a:rPr lang="en-US" sz="2400" baseline="30000" dirty="0" smtClean="0"/>
                        <a:t>-</a:t>
                      </a:r>
                      <a:r>
                        <a:rPr lang="en-US" sz="2400" dirty="0" smtClean="0"/>
                        <a:t>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Rate (M/s)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887746"/>
                  </a:ext>
                </a:extLst>
              </a:tr>
              <a:tr h="4604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0.0248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49174"/>
                  </a:ext>
                </a:extLst>
              </a:tr>
              <a:tr h="4604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0.00827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032687"/>
                  </a:ext>
                </a:extLst>
              </a:tr>
              <a:tr h="4604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0.090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0.0247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325312"/>
                  </a:ext>
                </a:extLst>
              </a:tr>
            </a:tbl>
          </a:graphicData>
        </a:graphic>
      </p:graphicFrame>
      <p:pic>
        <p:nvPicPr>
          <p:cNvPr id="11266" name="Picture 2" descr="Image result for water treatment pla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8" y="1531441"/>
            <a:ext cx="5181600" cy="29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11612" y="3741765"/>
            <a:ext cx="5142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fast would 0.020M of the disinfectant dissolve if the [OH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] increased to 0.50M?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64372" y="4713890"/>
            <a:ext cx="424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Rate = k[ClO</a:t>
            </a:r>
            <a:r>
              <a:rPr lang="en-US" sz="2400" baseline="-25000" dirty="0" smtClean="0">
                <a:solidFill>
                  <a:schemeClr val="accent6"/>
                </a:solidFill>
              </a:rPr>
              <a:t>2</a:t>
            </a:r>
            <a:r>
              <a:rPr lang="en-US" sz="2400" dirty="0" smtClean="0">
                <a:solidFill>
                  <a:schemeClr val="accent6"/>
                </a:solidFill>
              </a:rPr>
              <a:t>][OH</a:t>
            </a:r>
            <a:r>
              <a:rPr lang="en-US" sz="2400" baseline="30000" dirty="0" smtClean="0">
                <a:solidFill>
                  <a:schemeClr val="accent6"/>
                </a:solidFill>
              </a:rPr>
              <a:t>-</a:t>
            </a:r>
            <a:r>
              <a:rPr lang="en-US" sz="2400" dirty="0" smtClean="0">
                <a:solidFill>
                  <a:schemeClr val="accent6"/>
                </a:solidFill>
              </a:rPr>
              <a:t>]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6358" y="5145223"/>
            <a:ext cx="424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0.0248 = k[0.060][0.030]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9086" y="5152954"/>
            <a:ext cx="424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k</a:t>
            </a:r>
            <a:r>
              <a:rPr lang="en-US" sz="2400" dirty="0" smtClean="0">
                <a:solidFill>
                  <a:schemeClr val="accent6"/>
                </a:solidFill>
              </a:rPr>
              <a:t> = 138 M</a:t>
            </a:r>
            <a:r>
              <a:rPr lang="en-US" sz="2400" baseline="30000" dirty="0" smtClean="0">
                <a:solidFill>
                  <a:schemeClr val="accent6"/>
                </a:solidFill>
              </a:rPr>
              <a:t>-1</a:t>
            </a:r>
            <a:r>
              <a:rPr lang="en-US" sz="2400" dirty="0" smtClean="0">
                <a:solidFill>
                  <a:schemeClr val="accent6"/>
                </a:solidFill>
              </a:rPr>
              <a:t>s</a:t>
            </a:r>
            <a:r>
              <a:rPr lang="en-US" sz="2400" baseline="30000" dirty="0" smtClean="0">
                <a:solidFill>
                  <a:schemeClr val="accent6"/>
                </a:solidFill>
              </a:rPr>
              <a:t>-1</a:t>
            </a:r>
            <a:endParaRPr lang="en-US" sz="2400" baseline="30000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4371" y="5639847"/>
            <a:ext cx="424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Rate = 138[0.020][0.50]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5732" y="5639847"/>
            <a:ext cx="424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Rate = 1.38 M/s</a:t>
            </a:r>
          </a:p>
        </p:txBody>
      </p:sp>
    </p:spTree>
    <p:extLst>
      <p:ext uri="{BB962C8B-B14F-4D97-AF65-F5344CB8AC3E}">
        <p14:creationId xmlns:p14="http://schemas.microsoft.com/office/powerpoint/2010/main" val="37018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Construct a rate law.</a:t>
            </a:r>
          </a:p>
          <a:p>
            <a:pPr>
              <a:defRPr/>
            </a:pPr>
            <a:r>
              <a:rPr lang="en-US" sz="2800" dirty="0"/>
              <a:t>Use the rate law to calculate how changes in concentration affect the reaction rate.</a:t>
            </a:r>
          </a:p>
          <a:p>
            <a:pPr>
              <a:defRPr/>
            </a:pPr>
            <a:r>
              <a:rPr lang="en-US" sz="2800" dirty="0"/>
              <a:t>Use the rate law to calculate the rate constant WITH UNITS.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>
                <a:solidFill>
                  <a:schemeClr val="accent1"/>
                </a:solidFill>
              </a:rPr>
              <a:t>You Must be Able To…</a:t>
            </a:r>
          </a:p>
        </p:txBody>
      </p:sp>
      <p:pic>
        <p:nvPicPr>
          <p:cNvPr id="4" name="Picture 2" descr="Image result for check for understan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07" b="2286"/>
          <a:stretch/>
        </p:blipFill>
        <p:spPr bwMode="auto">
          <a:xfrm>
            <a:off x="8986345" y="3955253"/>
            <a:ext cx="2015109" cy="209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1171" y="2522311"/>
            <a:ext cx="6324600" cy="16462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Rate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You </a:t>
            </a:r>
            <a:r>
              <a:rPr lang="en-US" sz="2800" dirty="0">
                <a:solidFill>
                  <a:schemeClr val="accent1"/>
                </a:solidFill>
              </a:rPr>
              <a:t>should already be able to…</a:t>
            </a:r>
          </a:p>
          <a:p>
            <a:pPr lvl="1">
              <a:defRPr/>
            </a:pPr>
            <a:r>
              <a:rPr lang="en-US" sz="2800" dirty="0"/>
              <a:t>Describe the rate of reaction and how it is affected by changes in concentration.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By </a:t>
            </a:r>
            <a:r>
              <a:rPr lang="en-US" sz="2800" dirty="0">
                <a:solidFill>
                  <a:schemeClr val="accent1"/>
                </a:solidFill>
              </a:rPr>
              <a:t>the end of the video you should be able to…</a:t>
            </a:r>
          </a:p>
          <a:p>
            <a:pPr lvl="1">
              <a:defRPr/>
            </a:pPr>
            <a:r>
              <a:rPr lang="en-US" sz="2800" dirty="0"/>
              <a:t>Calculate the final or initial concentration of a substance during a first or second order reaction.</a:t>
            </a:r>
          </a:p>
          <a:p>
            <a:pPr lvl="1">
              <a:defRPr/>
            </a:pPr>
            <a:r>
              <a:rPr lang="en-US" sz="2800" dirty="0"/>
              <a:t>Calculate the rate constant or time the reaction takes during a first of second order reaction.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4162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of the video</a:t>
            </a:r>
            <a:r>
              <a:rPr lang="en-US" dirty="0"/>
              <a:t>:</a:t>
            </a:r>
            <a:br>
              <a:rPr lang="en-US" dirty="0"/>
            </a:br>
            <a:r>
              <a:rPr lang="en-US" sz="3100" b="0" dirty="0"/>
              <a:t>N</a:t>
            </a:r>
            <a:r>
              <a:rPr lang="en-US" sz="3100" b="0" baseline="-25000" dirty="0"/>
              <a:t>2</a:t>
            </a:r>
            <a:r>
              <a:rPr lang="en-US" sz="3100" b="0" dirty="0"/>
              <a:t>O is used as an anesthetic and as a propellant in aerosol spray cans.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213538" cy="12486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2N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O </a:t>
            </a:r>
            <a:r>
              <a:rPr lang="en-US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2N</a:t>
            </a:r>
            <a:r>
              <a:rPr lang="en-US" sz="2800" baseline="-25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+ O</a:t>
            </a:r>
            <a:r>
              <a:rPr lang="en-US" sz="2800" baseline="-25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  How quickly does it leave a system?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4338" name="Picture 2" descr="Image result for laughing 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80" y="1379537"/>
            <a:ext cx="309562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reddi whi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5" r="32989" b="1873"/>
          <a:stretch/>
        </p:blipFill>
        <p:spPr bwMode="auto">
          <a:xfrm>
            <a:off x="8734096" y="1553509"/>
            <a:ext cx="1844566" cy="457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676400" y="341314"/>
            <a:ext cx="8001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u="sng">
                <a:solidFill>
                  <a:schemeClr val="tx1"/>
                </a:solidFill>
                <a:latin typeface="Arial" panose="020B0604020202020204" pitchFamily="34" charset="0"/>
              </a:rPr>
              <a:t>First-Order Reactions: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 the rate depends on the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 concentration to the first power.</a:t>
            </a:r>
            <a:endParaRPr lang="en-US" altLang="en-US" sz="2800" u="sng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50179" name="Group 9"/>
          <p:cNvGrpSpPr>
            <a:grpSpLocks/>
          </p:cNvGrpSpPr>
          <p:nvPr/>
        </p:nvGrpSpPr>
        <p:grpSpPr bwMode="auto">
          <a:xfrm>
            <a:off x="2133600" y="1563688"/>
            <a:ext cx="2171700" cy="946150"/>
            <a:chOff x="518" y="3200"/>
            <a:chExt cx="1114" cy="596"/>
          </a:xfrm>
        </p:grpSpPr>
        <p:sp>
          <p:nvSpPr>
            <p:cNvPr id="50184" name="Text Box 10"/>
            <p:cNvSpPr txBox="1">
              <a:spLocks noChangeArrowheads="1"/>
            </p:cNvSpPr>
            <p:nvPr/>
          </p:nvSpPr>
          <p:spPr bwMode="auto">
            <a:xfrm>
              <a:off x="518" y="3337"/>
              <a:ext cx="6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accent1"/>
                  </a:solidFill>
                  <a:latin typeface="Arial" panose="020B0604020202020204" pitchFamily="34" charset="0"/>
                </a:rPr>
                <a:t>rate = -</a:t>
              </a:r>
            </a:p>
          </p:txBody>
        </p:sp>
        <p:grpSp>
          <p:nvGrpSpPr>
            <p:cNvPr id="50185" name="Group 11"/>
            <p:cNvGrpSpPr>
              <a:grpSpLocks/>
            </p:cNvGrpSpPr>
            <p:nvPr/>
          </p:nvGrpSpPr>
          <p:grpSpPr bwMode="auto">
            <a:xfrm>
              <a:off x="1200" y="3200"/>
              <a:ext cx="432" cy="596"/>
              <a:chOff x="2054" y="3286"/>
              <a:chExt cx="432" cy="596"/>
            </a:xfrm>
          </p:grpSpPr>
          <p:sp>
            <p:nvSpPr>
              <p:cNvPr id="50186" name="Text Box 12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43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>
                    <a:solidFill>
                      <a:schemeClr val="accent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2800">
                    <a:solidFill>
                      <a:schemeClr val="accent1"/>
                    </a:solidFill>
                    <a:latin typeface="Arial" panose="020B0604020202020204" pitchFamily="34" charset="0"/>
                  </a:rPr>
                  <a:t>[A]</a:t>
                </a:r>
              </a:p>
            </p:txBody>
          </p:sp>
          <p:sp>
            <p:nvSpPr>
              <p:cNvPr id="50187" name="Text Box 13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2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>
                    <a:solidFill>
                      <a:schemeClr val="accent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2800" i="1">
                    <a:solidFill>
                      <a:schemeClr val="accent1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 sz="2800">
                  <a:solidFill>
                    <a:schemeClr val="accent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188" name="Line 14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0180" name="Text Box 15"/>
          <p:cNvSpPr txBox="1">
            <a:spLocks noChangeArrowheads="1"/>
          </p:cNvSpPr>
          <p:nvPr/>
        </p:nvSpPr>
        <p:spPr bwMode="auto">
          <a:xfrm>
            <a:off x="7086600" y="1733551"/>
            <a:ext cx="193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rate = </a:t>
            </a:r>
            <a:r>
              <a:rPr lang="en-US" altLang="en-US" sz="2800" i="1">
                <a:solidFill>
                  <a:schemeClr val="accent1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 [A]</a:t>
            </a:r>
          </a:p>
        </p:txBody>
      </p:sp>
      <p:sp>
        <p:nvSpPr>
          <p:cNvPr id="26630" name="Text Box 39"/>
          <p:cNvSpPr txBox="1">
            <a:spLocks noChangeArrowheads="1"/>
          </p:cNvSpPr>
          <p:nvPr/>
        </p:nvSpPr>
        <p:spPr bwMode="auto">
          <a:xfrm>
            <a:off x="2667000" y="3505201"/>
            <a:ext cx="666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[A]</a:t>
            </a:r>
            <a:r>
              <a:rPr lang="en-US" altLang="en-US" sz="2800" baseline="-25000">
                <a:solidFill>
                  <a:schemeClr val="accent1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 is the concentration of A at any time </a:t>
            </a:r>
            <a:r>
              <a:rPr lang="en-US" altLang="en-US" sz="2800" i="1">
                <a:solidFill>
                  <a:schemeClr val="accent1"/>
                </a:solidFill>
                <a:latin typeface="Arial" panose="020B0604020202020204" pitchFamily="34" charset="0"/>
              </a:rPr>
              <a:t>t</a:t>
            </a:r>
            <a:endParaRPr lang="en-US" altLang="en-US" sz="2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631" name="Text Box 40"/>
          <p:cNvSpPr txBox="1">
            <a:spLocks noChangeArrowheads="1"/>
          </p:cNvSpPr>
          <p:nvPr/>
        </p:nvSpPr>
        <p:spPr bwMode="auto">
          <a:xfrm>
            <a:off x="2667000" y="4191001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[A]</a:t>
            </a:r>
            <a:r>
              <a:rPr lang="en-US" altLang="en-US" sz="2800" baseline="-25000">
                <a:solidFill>
                  <a:schemeClr val="accent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 is the initial concentration of A (at time </a:t>
            </a:r>
            <a:r>
              <a:rPr lang="en-US" altLang="en-US" sz="2800" i="1">
                <a:solidFill>
                  <a:schemeClr val="accent1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=0)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419601" y="2514601"/>
            <a:ext cx="2747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ln[A]</a:t>
            </a:r>
            <a:r>
              <a:rPr lang="en-US" altLang="en-US" sz="2400" baseline="-25000">
                <a:solidFill>
                  <a:schemeClr val="tx1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 - ln[A]</a:t>
            </a:r>
            <a:r>
              <a:rPr lang="en-US" altLang="en-US" sz="2400" baseline="-25000">
                <a:solidFill>
                  <a:schemeClr val="tx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 =  - </a:t>
            </a:r>
            <a:r>
              <a:rPr lang="en-US" altLang="en-US" sz="2400" i="1">
                <a:solidFill>
                  <a:schemeClr val="tx1"/>
                </a:solidFill>
                <a:latin typeface="Arial" panose="020B0604020202020204" pitchFamily="34" charset="0"/>
              </a:rPr>
              <a:t>kt</a:t>
            </a: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522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/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video:</a:t>
            </a:r>
            <a:endParaRPr lang="en-US" dirty="0"/>
          </a:p>
        </p:txBody>
      </p:sp>
      <p:pic>
        <p:nvPicPr>
          <p:cNvPr id="10242" name="Picture 2" descr="Image result for catalytic conver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48" y="1475860"/>
            <a:ext cx="4675798" cy="481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5753" y="1690688"/>
            <a:ext cx="51868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Catalytic converters in cars decrease air pollution by converting NO (lead to acid rain) and poisonous CO to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2CO + 2NO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</a:t>
            </a:r>
            <a:r>
              <a:rPr lang="en-US" sz="24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+ 2CO</a:t>
            </a:r>
            <a:r>
              <a:rPr lang="en-US" sz="24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How is the rate of consumption of CO and NO relate to the rate of production of N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 and CO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485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7"/>
          <p:cNvGrpSpPr>
            <a:grpSpLocks/>
          </p:cNvGrpSpPr>
          <p:nvPr/>
        </p:nvGrpSpPr>
        <p:grpSpPr bwMode="auto">
          <a:xfrm>
            <a:off x="1676400" y="152401"/>
            <a:ext cx="8947150" cy="1400175"/>
            <a:chOff x="96" y="96"/>
            <a:chExt cx="5636" cy="882"/>
          </a:xfrm>
        </p:grpSpPr>
        <p:grpSp>
          <p:nvGrpSpPr>
            <p:cNvPr id="51211" name="Group 3"/>
            <p:cNvGrpSpPr>
              <a:grpSpLocks/>
            </p:cNvGrpSpPr>
            <p:nvPr/>
          </p:nvGrpSpPr>
          <p:grpSpPr bwMode="auto">
            <a:xfrm>
              <a:off x="96" y="96"/>
              <a:ext cx="5636" cy="882"/>
              <a:chOff x="96" y="96"/>
              <a:chExt cx="5636" cy="882"/>
            </a:xfrm>
          </p:grpSpPr>
          <p:sp>
            <p:nvSpPr>
              <p:cNvPr id="51213" name="Text Box 4"/>
              <p:cNvSpPr txBox="1">
                <a:spLocks noChangeArrowheads="1"/>
              </p:cNvSpPr>
              <p:nvPr/>
            </p:nvSpPr>
            <p:spPr bwMode="auto">
              <a:xfrm>
                <a:off x="579" y="96"/>
                <a:ext cx="5153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>
                    <a:solidFill>
                      <a:schemeClr val="tx1"/>
                    </a:solidFill>
                    <a:latin typeface="Arial" panose="020B0604020202020204" pitchFamily="34" charset="0"/>
                  </a:rPr>
                  <a:t>The reaction 2A          B is first order in A with a rate constant of 2.8 x 10</a:t>
                </a:r>
                <a:r>
                  <a:rPr lang="en-US" altLang="en-US" sz="2800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-2</a:t>
                </a:r>
                <a:r>
                  <a:rPr lang="en-US" altLang="en-US" sz="2800">
                    <a:solidFill>
                      <a:schemeClr val="tx1"/>
                    </a:solidFill>
                    <a:latin typeface="Arial" panose="020B0604020202020204" pitchFamily="34" charset="0"/>
                  </a:rPr>
                  <a:t> s</a:t>
                </a:r>
                <a:r>
                  <a:rPr lang="en-US" altLang="en-US" sz="2800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-1</a:t>
                </a:r>
                <a:r>
                  <a:rPr lang="en-US" altLang="en-US" sz="2800">
                    <a:solidFill>
                      <a:schemeClr val="tx1"/>
                    </a:solidFill>
                    <a:latin typeface="Arial" panose="020B0604020202020204" pitchFamily="34" charset="0"/>
                  </a:rPr>
                  <a:t> at 80</a:t>
                </a:r>
                <a:r>
                  <a:rPr lang="en-US" altLang="en-US" sz="2800" baseline="30000">
                    <a:solidFill>
                      <a:schemeClr val="tx1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en-US" sz="2800">
                    <a:solidFill>
                      <a:schemeClr val="tx1"/>
                    </a:solidFill>
                    <a:latin typeface="Arial" panose="020B0604020202020204" pitchFamily="34" charset="0"/>
                  </a:rPr>
                  <a:t>C.  How long will it take for A to decrease from 0.88 </a:t>
                </a:r>
                <a:r>
                  <a:rPr lang="en-US" altLang="en-US" sz="2800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altLang="en-US" sz="2800">
                    <a:solidFill>
                      <a:schemeClr val="tx1"/>
                    </a:solidFill>
                    <a:latin typeface="Arial" panose="020B0604020202020204" pitchFamily="34" charset="0"/>
                  </a:rPr>
                  <a:t> to 0.14 </a:t>
                </a:r>
                <a:r>
                  <a:rPr lang="en-US" altLang="en-US" sz="2800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M </a:t>
                </a:r>
                <a:endParaRPr lang="en-US" altLang="en-US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51214" name="Object 5"/>
              <p:cNvGraphicFramePr>
                <a:graphicFrameLocks noChangeAspect="1"/>
              </p:cNvGraphicFramePr>
              <p:nvPr/>
            </p:nvGraphicFramePr>
            <p:xfrm>
              <a:off x="96" y="116"/>
              <a:ext cx="452" cy="8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4" name="Clip" r:id="rId3" imgW="856615" imgH="1637665" progId="MS_ClipArt_Gallery.2">
                      <p:embed/>
                    </p:oleObj>
                  </mc:Choice>
                  <mc:Fallback>
                    <p:oleObj name="Clip" r:id="rId3" imgW="856615" imgH="1637665" progId="MS_ClipArt_Gallery.2">
                      <p:embed/>
                      <p:pic>
                        <p:nvPicPr>
                          <p:cNvPr id="51214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" y="116"/>
                            <a:ext cx="452" cy="8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1212" name="Line 6"/>
            <p:cNvSpPr>
              <a:spLocks noChangeShapeType="1"/>
            </p:cNvSpPr>
            <p:nvPr/>
          </p:nvSpPr>
          <p:spPr bwMode="auto">
            <a:xfrm>
              <a:off x="2304" y="24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667000" y="1905001"/>
            <a:ext cx="307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ln[A] - ln[A]</a:t>
            </a:r>
            <a:r>
              <a:rPr lang="en-US" altLang="en-US" sz="2800" baseline="-25000">
                <a:solidFill>
                  <a:schemeClr val="accent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 =  - </a:t>
            </a:r>
            <a:r>
              <a:rPr lang="en-US" altLang="en-US" sz="2800" i="1">
                <a:solidFill>
                  <a:schemeClr val="accent1"/>
                </a:solidFill>
                <a:latin typeface="Arial" panose="020B0604020202020204" pitchFamily="34" charset="0"/>
              </a:rPr>
              <a:t>kt</a:t>
            </a:r>
            <a:endParaRPr lang="en-US" altLang="en-US" sz="2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943601" y="3962401"/>
            <a:ext cx="1173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= 66 s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553201" y="1828801"/>
            <a:ext cx="2263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[A]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 = 0.88 </a:t>
            </a:r>
            <a:r>
              <a:rPr lang="en-US" altLang="en-US" sz="2800" i="1">
                <a:solidFill>
                  <a:schemeClr val="tx1"/>
                </a:solidFill>
                <a:latin typeface="Arial" panose="020B0604020202020204" pitchFamily="34" charset="0"/>
              </a:rPr>
              <a:t>M</a:t>
            </a:r>
            <a:endParaRPr lang="en-US" altLang="en-US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629400" y="2438401"/>
            <a:ext cx="2230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[A]  = 0.14 </a:t>
            </a:r>
            <a:r>
              <a:rPr lang="en-US" altLang="en-US" sz="2800" i="1">
                <a:solidFill>
                  <a:schemeClr val="tx1"/>
                </a:solidFill>
                <a:latin typeface="Arial" panose="020B0604020202020204" pitchFamily="34" charset="0"/>
              </a:rPr>
              <a:t>M</a:t>
            </a:r>
            <a:endParaRPr lang="en-US" altLang="en-US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819400" y="3657601"/>
            <a:ext cx="2808288" cy="981075"/>
            <a:chOff x="3494" y="3193"/>
            <a:chExt cx="1769" cy="618"/>
          </a:xfrm>
        </p:grpSpPr>
        <p:sp>
          <p:nvSpPr>
            <p:cNvPr id="51208" name="Line 11"/>
            <p:cNvSpPr>
              <a:spLocks noChangeShapeType="1"/>
            </p:cNvSpPr>
            <p:nvPr/>
          </p:nvSpPr>
          <p:spPr bwMode="auto">
            <a:xfrm>
              <a:off x="3526" y="3469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Text Box 12"/>
            <p:cNvSpPr txBox="1">
              <a:spLocks noChangeArrowheads="1"/>
            </p:cNvSpPr>
            <p:nvPr/>
          </p:nvSpPr>
          <p:spPr bwMode="auto">
            <a:xfrm>
              <a:off x="3494" y="3193"/>
              <a:ext cx="176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ln[0.14] – ln[.88]</a:t>
              </a:r>
              <a:r>
                <a:rPr lang="en-US" altLang="en-US" sz="2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endParaRPr lang="en-US" altLang="en-US" sz="2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210" name="Text Box 13"/>
            <p:cNvSpPr txBox="1">
              <a:spLocks noChangeArrowheads="1"/>
            </p:cNvSpPr>
            <p:nvPr/>
          </p:nvSpPr>
          <p:spPr bwMode="auto">
            <a:xfrm>
              <a:off x="3734" y="3481"/>
              <a:ext cx="100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-2.8x10</a:t>
              </a:r>
              <a:r>
                <a:rPr lang="en-US" altLang="en-US" sz="2800" i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69951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utoUpdateAnimBg="0"/>
      <p:bldP spid="17428" grpId="0" autoUpdateAnimBg="0"/>
      <p:bldP spid="17431" grpId="0" autoUpdateAnimBg="0"/>
      <p:bldP spid="1743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3"/>
          <p:cNvGrpSpPr>
            <a:grpSpLocks/>
          </p:cNvGrpSpPr>
          <p:nvPr/>
        </p:nvGrpSpPr>
        <p:grpSpPr bwMode="auto">
          <a:xfrm>
            <a:off x="1676400" y="152400"/>
            <a:ext cx="8947150" cy="1816100"/>
            <a:chOff x="96" y="96"/>
            <a:chExt cx="5636" cy="1144"/>
          </a:xfrm>
        </p:grpSpPr>
        <p:sp>
          <p:nvSpPr>
            <p:cNvPr id="52232" name="Text Box 4"/>
            <p:cNvSpPr txBox="1">
              <a:spLocks noChangeArrowheads="1"/>
            </p:cNvSpPr>
            <p:nvPr/>
          </p:nvSpPr>
          <p:spPr bwMode="auto">
            <a:xfrm>
              <a:off x="579" y="96"/>
              <a:ext cx="5153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Cyclopropane changes to propene in a first order reaction with k=7.8x10</a:t>
              </a:r>
              <a:r>
                <a:rPr lang="en-US" altLang="en-US" sz="2800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-4 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800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-1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. If the initial concentration of cycloproane is 0.35M, calculate the final concentration after 9.8 min. </a:t>
              </a:r>
              <a:endParaRPr lang="en-US" altLang="en-US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52233" name="Object 5"/>
            <p:cNvGraphicFramePr>
              <a:graphicFrameLocks noChangeAspect="1"/>
            </p:cNvGraphicFramePr>
            <p:nvPr/>
          </p:nvGraphicFramePr>
          <p:xfrm>
            <a:off x="96" y="116"/>
            <a:ext cx="452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" name="Clip" r:id="rId3" imgW="856615" imgH="1637665" progId="MS_ClipArt_Gallery.2">
                    <p:embed/>
                  </p:oleObj>
                </mc:Choice>
                <mc:Fallback>
                  <p:oleObj name="Clip" r:id="rId3" imgW="856615" imgH="1637665" progId="MS_ClipArt_Gallery.2">
                    <p:embed/>
                    <p:pic>
                      <p:nvPicPr>
                        <p:cNvPr id="5223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16"/>
                          <a:ext cx="452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876801" y="1981201"/>
            <a:ext cx="278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ln[A] - 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ln[A]</a:t>
            </a:r>
            <a:r>
              <a:rPr lang="en-US" altLang="en-US" sz="2800" baseline="-25000">
                <a:solidFill>
                  <a:schemeClr val="accent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 =  - </a:t>
            </a:r>
            <a:r>
              <a:rPr lang="en-US" altLang="en-US" sz="2400" i="1">
                <a:solidFill>
                  <a:schemeClr val="accent1"/>
                </a:solidFill>
                <a:latin typeface="Arial" panose="020B0604020202020204" pitchFamily="34" charset="0"/>
              </a:rPr>
              <a:t>kt</a:t>
            </a:r>
            <a:endParaRPr lang="en-US" altLang="en-US" sz="24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91000" y="2667001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ln[x] – ln [</a:t>
            </a:r>
            <a:r>
              <a:rPr lang="en-US" alt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0.35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] = -7.8x10</a:t>
            </a:r>
            <a:r>
              <a:rPr lang="en-US" altLang="en-US" sz="2400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-4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(9.8*60)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86400" y="3200401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0.22M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4600" y="3810000"/>
            <a:ext cx="7086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Now, find out how long it takes to decrease the concentration from 0.75M to 0.05M.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62600" y="4876801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3500s</a:t>
            </a:r>
          </a:p>
        </p:txBody>
      </p:sp>
    </p:spTree>
    <p:extLst>
      <p:ext uri="{BB962C8B-B14F-4D97-AF65-F5344CB8AC3E}">
        <p14:creationId xmlns:p14="http://schemas.microsoft.com/office/powerpoint/2010/main" val="42044052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utoUpdateAnimBg="0"/>
      <p:bldP spid="8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310064" y="65088"/>
            <a:ext cx="3589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u="sng">
                <a:solidFill>
                  <a:schemeClr val="accent1"/>
                </a:solidFill>
                <a:latin typeface="Arial" panose="020B0604020202020204" pitchFamily="34" charset="0"/>
              </a:rPr>
              <a:t>First-Order Reactions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1905000" y="685800"/>
            <a:ext cx="8763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The </a:t>
            </a:r>
            <a:r>
              <a:rPr lang="en-US" alt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half-life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800" b="1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½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is the time required for the concentration of a reactant to decrease to half of its initial concentration.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286500" y="2188286"/>
            <a:ext cx="5261847" cy="3605377"/>
            <a:chOff x="-579" y="2402"/>
            <a:chExt cx="6291" cy="862"/>
          </a:xfrm>
        </p:grpSpPr>
        <p:sp>
          <p:nvSpPr>
            <p:cNvPr id="54284" name="Text Box 35"/>
            <p:cNvSpPr txBox="1">
              <a:spLocks noChangeArrowheads="1"/>
            </p:cNvSpPr>
            <p:nvPr/>
          </p:nvSpPr>
          <p:spPr bwMode="auto">
            <a:xfrm>
              <a:off x="559" y="2594"/>
              <a:ext cx="515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What is the half-life of N</a:t>
              </a:r>
              <a:r>
                <a:rPr lang="en-US" altLang="en-US" sz="2800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800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5</a:t>
              </a:r>
              <a:r>
                <a:rPr lang="en-US" altLang="en-US" sz="28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 if it decomposes with a rate constant of 5.7 x 10</a:t>
              </a:r>
              <a:r>
                <a:rPr lang="en-US" altLang="en-US" sz="2800" baseline="30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-4</a:t>
              </a:r>
              <a:r>
                <a:rPr lang="en-US" altLang="en-US" sz="28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 s</a:t>
              </a:r>
              <a:r>
                <a:rPr lang="en-US" altLang="en-US" sz="2800" baseline="30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-1</a:t>
              </a:r>
              <a:r>
                <a:rPr lang="en-US" altLang="en-US" sz="28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?</a:t>
              </a:r>
              <a:endParaRPr lang="en-US" altLang="en-US" sz="24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54285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1584270"/>
                </p:ext>
              </p:extLst>
            </p:nvPr>
          </p:nvGraphicFramePr>
          <p:xfrm>
            <a:off x="-579" y="2402"/>
            <a:ext cx="1107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" name="Clip" r:id="rId3" imgW="856615" imgH="1637665" progId="MS_ClipArt_Gallery.2">
                    <p:embed/>
                  </p:oleObj>
                </mc:Choice>
                <mc:Fallback>
                  <p:oleObj name="Clip" r:id="rId3" imgW="856615" imgH="1637665" progId="MS_ClipArt_Gallery.2">
                    <p:embed/>
                    <p:pic>
                      <p:nvPicPr>
                        <p:cNvPr id="54285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79" y="2402"/>
                          <a:ext cx="1107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"/>
          <a:stretch>
            <a:fillRect/>
          </a:stretch>
        </p:blipFill>
        <p:spPr bwMode="auto">
          <a:xfrm>
            <a:off x="1905000" y="2327328"/>
            <a:ext cx="3810000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94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2158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310064" y="65088"/>
            <a:ext cx="3589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u="sng">
                <a:solidFill>
                  <a:schemeClr val="accent1"/>
                </a:solidFill>
                <a:latin typeface="Arial" panose="020B0604020202020204" pitchFamily="34" charset="0"/>
              </a:rPr>
              <a:t>First-Order Reactions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631157" y="866775"/>
            <a:ext cx="8947150" cy="1368425"/>
            <a:chOff x="76" y="2402"/>
            <a:chExt cx="5636" cy="862"/>
          </a:xfrm>
        </p:grpSpPr>
        <p:sp>
          <p:nvSpPr>
            <p:cNvPr id="54284" name="Text Box 35"/>
            <p:cNvSpPr txBox="1">
              <a:spLocks noChangeArrowheads="1"/>
            </p:cNvSpPr>
            <p:nvPr/>
          </p:nvSpPr>
          <p:spPr bwMode="auto">
            <a:xfrm>
              <a:off x="559" y="2594"/>
              <a:ext cx="515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What is the half-life of N</a:t>
              </a:r>
              <a:r>
                <a:rPr lang="en-US" altLang="en-US" sz="2800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800" baseline="-25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5</a:t>
              </a:r>
              <a:r>
                <a:rPr lang="en-US" altLang="en-US" sz="28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 if it decomposes with a rate constant of 5.7 x 10</a:t>
              </a:r>
              <a:r>
                <a:rPr lang="en-US" altLang="en-US" sz="2800" baseline="30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-4</a:t>
              </a:r>
              <a:r>
                <a:rPr lang="en-US" altLang="en-US" sz="28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 s</a:t>
              </a:r>
              <a:r>
                <a:rPr lang="en-US" altLang="en-US" sz="2800" baseline="300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-1</a:t>
              </a:r>
              <a:r>
                <a:rPr lang="en-US" altLang="en-US" sz="28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?</a:t>
              </a:r>
              <a:endParaRPr lang="en-US" altLang="en-US" sz="24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54285" name="Object 36"/>
            <p:cNvGraphicFramePr>
              <a:graphicFrameLocks noChangeAspect="1"/>
            </p:cNvGraphicFramePr>
            <p:nvPr/>
          </p:nvGraphicFramePr>
          <p:xfrm>
            <a:off x="76" y="2402"/>
            <a:ext cx="452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" name="Clip" r:id="rId3" imgW="856615" imgH="1637665" progId="MS_ClipArt_Gallery.2">
                    <p:embed/>
                  </p:oleObj>
                </mc:Choice>
                <mc:Fallback>
                  <p:oleObj name="Clip" r:id="rId3" imgW="856615" imgH="1637665" progId="MS_ClipArt_Gallery.2">
                    <p:embed/>
                    <p:pic>
                      <p:nvPicPr>
                        <p:cNvPr id="54285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" y="2402"/>
                          <a:ext cx="452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5564188" y="2551906"/>
            <a:ext cx="331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= 1200 s = 20. minutes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1752601" y="4876801"/>
            <a:ext cx="762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How do you know decomposition is first order?</a:t>
            </a: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4114800" y="5486401"/>
            <a:ext cx="235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units of </a:t>
            </a:r>
            <a:r>
              <a:rPr lang="en-US" altLang="en-US" sz="2800" i="1">
                <a:solidFill>
                  <a:schemeClr val="tx1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 (s</a:t>
            </a:r>
            <a:r>
              <a:rPr lang="en-US" altLang="en-US" sz="2800" baseline="30000">
                <a:solidFill>
                  <a:schemeClr val="tx1"/>
                </a:solidFill>
                <a:latin typeface="Arial" panose="020B0604020202020204" pitchFamily="34" charset="0"/>
              </a:rPr>
              <a:t>-1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820987" y="2344738"/>
            <a:ext cx="2208213" cy="981075"/>
            <a:chOff x="3494" y="3193"/>
            <a:chExt cx="1391" cy="618"/>
          </a:xfrm>
        </p:grpSpPr>
        <p:sp>
          <p:nvSpPr>
            <p:cNvPr id="54281" name="Line 11"/>
            <p:cNvSpPr>
              <a:spLocks noChangeShapeType="1"/>
            </p:cNvSpPr>
            <p:nvPr/>
          </p:nvSpPr>
          <p:spPr bwMode="auto">
            <a:xfrm>
              <a:off x="3526" y="3469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2" name="Text Box 12"/>
            <p:cNvSpPr txBox="1">
              <a:spLocks noChangeArrowheads="1"/>
            </p:cNvSpPr>
            <p:nvPr/>
          </p:nvSpPr>
          <p:spPr bwMode="auto">
            <a:xfrm>
              <a:off x="3494" y="3193"/>
              <a:ext cx="139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ln[1] – ln[2]  </a:t>
              </a:r>
              <a:r>
                <a:rPr lang="en-US" altLang="en-US" sz="2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endParaRPr lang="en-US" altLang="en-US" sz="2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283" name="Text Box 13"/>
            <p:cNvSpPr txBox="1">
              <a:spLocks noChangeArrowheads="1"/>
            </p:cNvSpPr>
            <p:nvPr/>
          </p:nvSpPr>
          <p:spPr bwMode="auto">
            <a:xfrm>
              <a:off x="3734" y="3481"/>
              <a:ext cx="100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-5.7x10</a:t>
              </a:r>
              <a:r>
                <a:rPr lang="en-US" altLang="en-US" sz="2800" i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-4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2897186" y="3643313"/>
            <a:ext cx="1979613" cy="981075"/>
            <a:chOff x="3494" y="3193"/>
            <a:chExt cx="1247" cy="618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3526" y="3469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494" y="3193"/>
              <a:ext cx="116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    0.693  </a:t>
              </a:r>
              <a:r>
                <a:rPr lang="en-US" altLang="en-US" sz="2800" baseline="-250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endParaRPr lang="en-US" altLang="en-US" sz="2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3734" y="3481"/>
              <a:ext cx="100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-5.7x10</a:t>
              </a:r>
              <a:r>
                <a:rPr lang="en-US" altLang="en-US" sz="2800" i="1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-4</a:t>
              </a:r>
            </a:p>
          </p:txBody>
        </p:sp>
      </p:grp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5564188" y="3830419"/>
            <a:ext cx="331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= 1200 s = 20. minutes</a:t>
            </a:r>
          </a:p>
        </p:txBody>
      </p:sp>
    </p:spTree>
    <p:extLst>
      <p:ext uri="{BB962C8B-B14F-4D97-AF65-F5344CB8AC3E}">
        <p14:creationId xmlns:p14="http://schemas.microsoft.com/office/powerpoint/2010/main" val="22592548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3" grpId="0" autoUpdateAnimBg="0"/>
      <p:bldP spid="18484" grpId="0" autoUpdateAnimBg="0"/>
      <p:bldP spid="18485" grpId="0" autoUpdateAnimBg="0"/>
      <p:bldP spid="1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6" descr="Graphs of concentration versus time, log concentration versus time and reciprocal of concentration versus time for a first order reactio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95650"/>
            <a:ext cx="7435850" cy="2800350"/>
          </a:xfrm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7772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Graphically:</a:t>
            </a:r>
          </a:p>
        </p:txBody>
      </p:sp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2562225" y="1800226"/>
            <a:ext cx="307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ln[A] - ln[A]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 =  - </a:t>
            </a:r>
            <a:r>
              <a:rPr lang="en-US" altLang="en-US" sz="2800" i="1">
                <a:solidFill>
                  <a:schemeClr val="tx1"/>
                </a:solidFill>
                <a:latin typeface="Arial" panose="020B0604020202020204" pitchFamily="34" charset="0"/>
              </a:rPr>
              <a:t>kt</a:t>
            </a:r>
            <a:endParaRPr lang="en-US" altLang="en-US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2678113" y="2324101"/>
            <a:ext cx="296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  y   -    b     =  mx</a:t>
            </a: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6172200" y="1687514"/>
            <a:ext cx="3962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A plot of ln[A] vs t gives a straight line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3048000"/>
            <a:ext cx="2819400" cy="32004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358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  <p:bldP spid="7" grpId="0" animBg="1"/>
      <p:bldP spid="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725" y="381000"/>
            <a:ext cx="77724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/>
              <a:t>First-Order Processes</a:t>
            </a:r>
          </a:p>
        </p:txBody>
      </p:sp>
      <p:pic>
        <p:nvPicPr>
          <p:cNvPr id="57347" name="Picture 5" descr="14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 bwMode="auto">
          <a:xfrm>
            <a:off x="963455" y="898634"/>
            <a:ext cx="2770345" cy="5335479"/>
          </a:xfrm>
        </p:spPr>
      </p:pic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090623"/>
            <a:ext cx="6781800" cy="1066800"/>
          </a:xfrm>
        </p:spPr>
        <p:txBody>
          <a:bodyPr>
            <a:normAutofit/>
          </a:bodyPr>
          <a:lstStyle/>
          <a:p>
            <a:pPr marL="274320">
              <a:buNone/>
              <a:defRPr/>
            </a:pPr>
            <a:r>
              <a:rPr lang="en-US" altLang="en-US" sz="2800" dirty="0"/>
              <a:t>	Consider the process in which methyl </a:t>
            </a:r>
            <a:r>
              <a:rPr lang="en-US" altLang="en-US" sz="2800" dirty="0" err="1"/>
              <a:t>isonitrile</a:t>
            </a:r>
            <a:r>
              <a:rPr lang="en-US" altLang="en-US" sz="2800" dirty="0"/>
              <a:t> is converted to acetonitrile.</a:t>
            </a:r>
          </a:p>
        </p:txBody>
      </p:sp>
      <p:grpSp>
        <p:nvGrpSpPr>
          <p:cNvPr id="57349" name="Group 9"/>
          <p:cNvGrpSpPr>
            <a:grpSpLocks/>
          </p:cNvGrpSpPr>
          <p:nvPr/>
        </p:nvGrpSpPr>
        <p:grpSpPr bwMode="auto">
          <a:xfrm>
            <a:off x="4769069" y="1987943"/>
            <a:ext cx="4681538" cy="584201"/>
            <a:chOff x="2570" y="2665"/>
            <a:chExt cx="2949" cy="368"/>
          </a:xfrm>
        </p:grpSpPr>
        <p:sp>
          <p:nvSpPr>
            <p:cNvPr id="57352" name="Rectangle 6"/>
            <p:cNvSpPr>
              <a:spLocks noChangeArrowheads="1"/>
            </p:cNvSpPr>
            <p:nvPr/>
          </p:nvSpPr>
          <p:spPr bwMode="auto">
            <a:xfrm>
              <a:off x="2570" y="2665"/>
              <a:ext cx="95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200" dirty="0">
                  <a:solidFill>
                    <a:srgbClr val="C82E3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en-US" sz="3200" baseline="-25000" dirty="0">
                  <a:solidFill>
                    <a:srgbClr val="C82E32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3200" dirty="0">
                  <a:solidFill>
                    <a:srgbClr val="C82E32"/>
                  </a:solidFill>
                  <a:latin typeface="Arial" panose="020B0604020202020204" pitchFamily="34" charset="0"/>
                </a:rPr>
                <a:t>NC</a:t>
              </a:r>
            </a:p>
          </p:txBody>
        </p:sp>
        <p:sp>
          <p:nvSpPr>
            <p:cNvPr id="57353" name="Rectangle 7"/>
            <p:cNvSpPr>
              <a:spLocks noChangeArrowheads="1"/>
            </p:cNvSpPr>
            <p:nvPr/>
          </p:nvSpPr>
          <p:spPr bwMode="auto">
            <a:xfrm>
              <a:off x="4560" y="2665"/>
              <a:ext cx="95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200">
                  <a:solidFill>
                    <a:srgbClr val="C82E32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en-US" sz="3200" baseline="-25000">
                  <a:solidFill>
                    <a:srgbClr val="C82E32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3200">
                  <a:solidFill>
                    <a:srgbClr val="C82E32"/>
                  </a:solidFill>
                  <a:latin typeface="Arial" panose="020B0604020202020204" pitchFamily="34" charset="0"/>
                </a:rPr>
                <a:t>CN</a:t>
              </a:r>
            </a:p>
          </p:txBody>
        </p:sp>
        <p:sp>
          <p:nvSpPr>
            <p:cNvPr id="57354" name="Line 8"/>
            <p:cNvSpPr>
              <a:spLocks noChangeShapeType="1"/>
            </p:cNvSpPr>
            <p:nvPr/>
          </p:nvSpPr>
          <p:spPr bwMode="auto">
            <a:xfrm>
              <a:off x="3696" y="2832"/>
              <a:ext cx="720" cy="0"/>
            </a:xfrm>
            <a:prstGeom prst="line">
              <a:avLst/>
            </a:prstGeom>
            <a:noFill/>
            <a:ln w="22225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4038600" y="2590801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How do we know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this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 is a first order rxn?</a:t>
            </a:r>
          </a:p>
        </p:txBody>
      </p:sp>
      <p:pic>
        <p:nvPicPr>
          <p:cNvPr id="57351" name="Picture 5" descr="14_0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6"/>
          <a:stretch>
            <a:fillRect/>
          </a:stretch>
        </p:blipFill>
        <p:spPr bwMode="auto">
          <a:xfrm>
            <a:off x="4343400" y="3048000"/>
            <a:ext cx="59436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85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First-Order Processes</a:t>
            </a:r>
          </a:p>
        </p:txBody>
      </p:sp>
      <p:pic>
        <p:nvPicPr>
          <p:cNvPr id="58371" name="Picture 5" descr="14_07a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8"/>
          <a:stretch>
            <a:fillRect/>
          </a:stretch>
        </p:blipFill>
        <p:spPr bwMode="auto">
          <a:xfrm>
            <a:off x="1905000" y="990600"/>
            <a:ext cx="8382000" cy="2744788"/>
          </a:xfrm>
        </p:spPr>
      </p:pic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4572000"/>
            <a:ext cx="8305800" cy="2286000"/>
          </a:xfrm>
        </p:spPr>
        <p:txBody>
          <a:bodyPr>
            <a:normAutofit/>
          </a:bodyPr>
          <a:lstStyle/>
          <a:p>
            <a:pPr marL="274320">
              <a:buNone/>
              <a:defRPr/>
            </a:pPr>
            <a:r>
              <a:rPr lang="en-US" altLang="en-US" dirty="0"/>
              <a:t>When </a:t>
            </a:r>
            <a:r>
              <a:rPr lang="en-US" altLang="en-US" dirty="0" err="1"/>
              <a:t>ln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is plotted against time, a straight line forms.</a:t>
            </a:r>
          </a:p>
          <a:p>
            <a:pPr marL="548640" lvl="1" indent="-182880">
              <a:defRPr/>
            </a:pPr>
            <a:r>
              <a:rPr lang="en-US" altLang="en-US" dirty="0"/>
              <a:t>The process is first-order.</a:t>
            </a:r>
          </a:p>
          <a:p>
            <a:pPr marL="548640" lvl="1" indent="-182880">
              <a:defRPr/>
            </a:pPr>
            <a:r>
              <a:rPr lang="en-US" altLang="en-US" i="1" dirty="0"/>
              <a:t>k</a:t>
            </a:r>
            <a:r>
              <a:rPr lang="en-US" altLang="en-US" dirty="0"/>
              <a:t> is the negative slope:  5.1 </a:t>
            </a:r>
            <a:r>
              <a:rPr lang="en-US" altLang="en-US" dirty="0">
                <a:sym typeface="Symbol" pitchFamily="18" charset="2"/>
              </a:rPr>
              <a:t> 10</a:t>
            </a:r>
            <a:r>
              <a:rPr lang="en-US" altLang="en-US" baseline="30000" dirty="0">
                <a:sym typeface="Symbol" pitchFamily="18" charset="2"/>
              </a:rPr>
              <a:t>-5</a:t>
            </a:r>
            <a:r>
              <a:rPr lang="en-US" altLang="en-US" dirty="0">
                <a:sym typeface="Symbol" pitchFamily="18" charset="2"/>
              </a:rPr>
              <a:t> s</a:t>
            </a:r>
            <a:r>
              <a:rPr lang="en-US" altLang="en-US" baseline="30000" dirty="0">
                <a:cs typeface="Arial" charset="0"/>
                <a:sym typeface="Symbol" pitchFamily="18" charset="2"/>
              </a:rPr>
              <a:t>-</a:t>
            </a:r>
            <a:r>
              <a:rPr lang="en-US" altLang="en-US" baseline="30000" dirty="0">
                <a:sym typeface="Symbol" pitchFamily="18" charset="2"/>
              </a:rPr>
              <a:t>1</a:t>
            </a:r>
            <a:r>
              <a:rPr lang="en-US" altLang="en-US" dirty="0">
                <a:sym typeface="Symbol" pitchFamily="18" charset="2"/>
              </a:rPr>
              <a:t>.</a:t>
            </a:r>
            <a:endParaRPr lang="en-US" altLang="en-US" dirty="0"/>
          </a:p>
        </p:txBody>
      </p:sp>
      <p:pic>
        <p:nvPicPr>
          <p:cNvPr id="58373" name="Picture 7" descr="image-126.tiff                                                 0030DB78magic_metal                    B74677AA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3492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875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054476" y="65088"/>
            <a:ext cx="4105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u="sng">
                <a:solidFill>
                  <a:schemeClr val="bg1"/>
                </a:solidFill>
                <a:latin typeface="Arial" panose="020B0604020202020204" pitchFamily="34" charset="0"/>
              </a:rPr>
              <a:t>Second-Order Reactions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64021" y="362278"/>
            <a:ext cx="2244552" cy="946150"/>
            <a:chOff x="518" y="3200"/>
            <a:chExt cx="1107" cy="596"/>
          </a:xfrm>
        </p:grpSpPr>
        <p:sp>
          <p:nvSpPr>
            <p:cNvPr id="60436" name="Text Box 8"/>
            <p:cNvSpPr txBox="1">
              <a:spLocks noChangeArrowheads="1"/>
            </p:cNvSpPr>
            <p:nvPr/>
          </p:nvSpPr>
          <p:spPr bwMode="auto">
            <a:xfrm>
              <a:off x="518" y="3337"/>
              <a:ext cx="65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rate = -</a:t>
              </a:r>
            </a:p>
          </p:txBody>
        </p:sp>
        <p:grpSp>
          <p:nvGrpSpPr>
            <p:cNvPr id="60437" name="Group 9"/>
            <p:cNvGrpSpPr>
              <a:grpSpLocks/>
            </p:cNvGrpSpPr>
            <p:nvPr/>
          </p:nvGrpSpPr>
          <p:grpSpPr bwMode="auto">
            <a:xfrm>
              <a:off x="1200" y="3200"/>
              <a:ext cx="425" cy="596"/>
              <a:chOff x="2054" y="3286"/>
              <a:chExt cx="425" cy="596"/>
            </a:xfrm>
          </p:grpSpPr>
          <p:sp>
            <p:nvSpPr>
              <p:cNvPr id="60438" name="Text Box 10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41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>
                    <a:solidFill>
                      <a:schemeClr val="tx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2800">
                    <a:solidFill>
                      <a:schemeClr val="tx1"/>
                    </a:solidFill>
                    <a:latin typeface="Arial" panose="020B0604020202020204" pitchFamily="34" charset="0"/>
                  </a:rPr>
                  <a:t>[A]</a:t>
                </a:r>
              </a:p>
            </p:txBody>
          </p:sp>
          <p:sp>
            <p:nvSpPr>
              <p:cNvPr id="60439" name="Text Box 11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24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>
                    <a:solidFill>
                      <a:schemeClr val="tx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2800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 sz="2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40" name="Line 12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989" name="Text Box 13"/>
          <p:cNvSpPr txBox="1">
            <a:spLocks noChangeArrowheads="1"/>
          </p:cNvSpPr>
          <p:nvPr/>
        </p:nvSpPr>
        <p:spPr bwMode="auto">
          <a:xfrm>
            <a:off x="8897971" y="362277"/>
            <a:ext cx="206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rate = </a:t>
            </a: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[A]</a:t>
            </a:r>
            <a:r>
              <a:rPr lang="en-US" altLang="en-US" sz="28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4722019" y="898525"/>
            <a:ext cx="2324100" cy="930275"/>
            <a:chOff x="2640" y="1904"/>
            <a:chExt cx="1464" cy="586"/>
          </a:xfrm>
        </p:grpSpPr>
        <p:grpSp>
          <p:nvGrpSpPr>
            <p:cNvPr id="60427" name="Group 43"/>
            <p:cNvGrpSpPr>
              <a:grpSpLocks/>
            </p:cNvGrpSpPr>
            <p:nvPr/>
          </p:nvGrpSpPr>
          <p:grpSpPr bwMode="auto">
            <a:xfrm>
              <a:off x="2640" y="1904"/>
              <a:ext cx="392" cy="586"/>
              <a:chOff x="2640" y="1904"/>
              <a:chExt cx="392" cy="586"/>
            </a:xfrm>
          </p:grpSpPr>
          <p:sp>
            <p:nvSpPr>
              <p:cNvPr id="60433" name="Text Box 40"/>
              <p:cNvSpPr txBox="1">
                <a:spLocks noChangeArrowheads="1"/>
              </p:cNvSpPr>
              <p:nvPr/>
            </p:nvSpPr>
            <p:spPr bwMode="auto">
              <a:xfrm>
                <a:off x="2703" y="1904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60434" name="Text Box 41"/>
              <p:cNvSpPr txBox="1">
                <a:spLocks noChangeArrowheads="1"/>
              </p:cNvSpPr>
              <p:nvPr/>
            </p:nvSpPr>
            <p:spPr bwMode="auto">
              <a:xfrm>
                <a:off x="2640" y="2160"/>
                <a:ext cx="3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>
                    <a:solidFill>
                      <a:srgbClr val="C00000"/>
                    </a:solidFill>
                    <a:latin typeface="Arial" panose="020B0604020202020204" pitchFamily="34" charset="0"/>
                  </a:rPr>
                  <a:t>[A]</a:t>
                </a:r>
              </a:p>
            </p:txBody>
          </p:sp>
          <p:sp>
            <p:nvSpPr>
              <p:cNvPr id="60435" name="Line 42"/>
              <p:cNvSpPr>
                <a:spLocks noChangeShapeType="1"/>
              </p:cNvSpPr>
              <p:nvPr/>
            </p:nvSpPr>
            <p:spPr bwMode="auto">
              <a:xfrm>
                <a:off x="2695" y="2176"/>
                <a:ext cx="24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428" name="Text Box 44"/>
            <p:cNvSpPr txBox="1">
              <a:spLocks noChangeArrowheads="1"/>
            </p:cNvSpPr>
            <p:nvPr/>
          </p:nvSpPr>
          <p:spPr bwMode="auto">
            <a:xfrm>
              <a:off x="2972" y="2032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rgbClr val="C00000"/>
                  </a:solidFill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60429" name="Text Box 46"/>
            <p:cNvSpPr txBox="1">
              <a:spLocks noChangeArrowheads="1"/>
            </p:cNvSpPr>
            <p:nvPr/>
          </p:nvSpPr>
          <p:spPr bwMode="auto">
            <a:xfrm>
              <a:off x="3245" y="1904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rgbClr val="C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0430" name="Text Box 47"/>
            <p:cNvSpPr txBox="1">
              <a:spLocks noChangeArrowheads="1"/>
            </p:cNvSpPr>
            <p:nvPr/>
          </p:nvSpPr>
          <p:spPr bwMode="auto">
            <a:xfrm>
              <a:off x="3170" y="2160"/>
              <a:ext cx="47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rgbClr val="C00000"/>
                  </a:solidFill>
                  <a:latin typeface="Arial" panose="020B0604020202020204" pitchFamily="34" charset="0"/>
                </a:rPr>
                <a:t>[A]</a:t>
              </a:r>
              <a:r>
                <a:rPr lang="en-US" altLang="en-US" sz="2800" baseline="-2500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280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31" name="Line 48"/>
            <p:cNvSpPr>
              <a:spLocks noChangeShapeType="1"/>
            </p:cNvSpPr>
            <p:nvPr/>
          </p:nvSpPr>
          <p:spPr bwMode="auto">
            <a:xfrm>
              <a:off x="3216" y="2176"/>
              <a:ext cx="2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Text Box 49"/>
            <p:cNvSpPr txBox="1">
              <a:spLocks noChangeArrowheads="1"/>
            </p:cNvSpPr>
            <p:nvPr/>
          </p:nvSpPr>
          <p:spPr bwMode="auto">
            <a:xfrm>
              <a:off x="3554" y="2032"/>
              <a:ext cx="55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rgbClr val="C00000"/>
                  </a:solidFill>
                  <a:latin typeface="Arial" panose="020B0604020202020204" pitchFamily="34" charset="0"/>
                </a:rPr>
                <a:t>=  </a:t>
              </a:r>
              <a:r>
                <a:rPr lang="en-US" altLang="en-US" sz="2800" i="1">
                  <a:solidFill>
                    <a:srgbClr val="C00000"/>
                  </a:solidFill>
                  <a:latin typeface="Arial" panose="020B0604020202020204" pitchFamily="34" charset="0"/>
                </a:rPr>
                <a:t>kt</a:t>
              </a:r>
              <a:endParaRPr lang="en-US" altLang="en-US" sz="280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5602260" y="1363662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786313" y="1363662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45" name="Picture 65" descr="Graphs of concentration versus time, log concentration versus time and reciprocal of concentration versus time for a second order reac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79581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7315200" y="2743200"/>
            <a:ext cx="2819400" cy="41148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5" name="TextBox 36"/>
          <p:cNvSpPr txBox="1">
            <a:spLocks noChangeArrowheads="1"/>
          </p:cNvSpPr>
          <p:nvPr/>
        </p:nvSpPr>
        <p:spPr bwMode="auto">
          <a:xfrm>
            <a:off x="4425951" y="1874398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    y   -    b     = mx</a:t>
            </a:r>
          </a:p>
        </p:txBody>
      </p:sp>
    </p:spTree>
    <p:extLst>
      <p:ext uri="{BB962C8B-B14F-4D97-AF65-F5344CB8AC3E}">
        <p14:creationId xmlns:p14="http://schemas.microsoft.com/office/powerpoint/2010/main" val="4056896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60" grpId="0" animBg="1"/>
      <p:bldP spid="4199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1828800" y="381000"/>
            <a:ext cx="8458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 second order reaction with k = 7.0x10</a:t>
            </a:r>
            <a:r>
              <a:rPr lang="en-US" altLang="en-US" sz="2400" baseline="300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9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Ms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at 23C. Find the final [I] after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22s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if the initial equals 0.086M. 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33528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Now, calculate the time it takes for [I] to change from 0.60M to 0.42M. 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91001" y="2362201"/>
            <a:ext cx="458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1/x -1/0.086 = (7.0x10</a:t>
            </a:r>
            <a:r>
              <a:rPr lang="en-US" altLang="en-US" sz="2800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9</a:t>
            </a:r>
            <a:r>
              <a:rPr lang="en-US" alt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)(22)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53000" y="2971801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6.5x10</a:t>
            </a:r>
            <a:r>
              <a:rPr lang="en-US" altLang="en-US" sz="2800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-12</a:t>
            </a:r>
            <a:r>
              <a:rPr lang="en-US" alt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91001" y="4343401"/>
            <a:ext cx="4487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1/.42 -1/0.60 = (7.0x10</a:t>
            </a:r>
            <a:r>
              <a:rPr lang="en-US" altLang="en-US" sz="2800" baseline="30000">
                <a:solidFill>
                  <a:schemeClr val="accent1"/>
                </a:solidFill>
                <a:latin typeface="Arial" panose="020B0604020202020204" pitchFamily="34" charset="0"/>
              </a:rPr>
              <a:t>9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)(x)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00600" y="4953001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1.0x10</a:t>
            </a:r>
            <a:r>
              <a:rPr lang="en-US" altLang="en-US" sz="2800" baseline="30000">
                <a:solidFill>
                  <a:schemeClr val="accent1"/>
                </a:solidFill>
                <a:latin typeface="Arial" panose="020B0604020202020204" pitchFamily="34" charset="0"/>
              </a:rPr>
              <a:t>-10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s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800600" y="1371600"/>
            <a:ext cx="2224088" cy="863600"/>
            <a:chOff x="2640" y="1904"/>
            <a:chExt cx="1401" cy="544"/>
          </a:xfrm>
        </p:grpSpPr>
        <p:grpSp>
          <p:nvGrpSpPr>
            <p:cNvPr id="61451" name="Group 43"/>
            <p:cNvGrpSpPr>
              <a:grpSpLocks/>
            </p:cNvGrpSpPr>
            <p:nvPr/>
          </p:nvGrpSpPr>
          <p:grpSpPr bwMode="auto">
            <a:xfrm>
              <a:off x="2640" y="1904"/>
              <a:ext cx="350" cy="544"/>
              <a:chOff x="2640" y="1904"/>
              <a:chExt cx="350" cy="544"/>
            </a:xfrm>
          </p:grpSpPr>
          <p:sp>
            <p:nvSpPr>
              <p:cNvPr id="61457" name="Text Box 40"/>
              <p:cNvSpPr txBox="1">
                <a:spLocks noChangeArrowheads="1"/>
              </p:cNvSpPr>
              <p:nvPr/>
            </p:nvSpPr>
            <p:spPr bwMode="auto">
              <a:xfrm>
                <a:off x="2703" y="190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>
                    <a:solidFill>
                      <a:srgbClr val="C0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61458" name="Text Box 41"/>
              <p:cNvSpPr txBox="1">
                <a:spLocks noChangeArrowheads="1"/>
              </p:cNvSpPr>
              <p:nvPr/>
            </p:nvSpPr>
            <p:spPr bwMode="auto">
              <a:xfrm>
                <a:off x="2640" y="2160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>
                    <a:solidFill>
                      <a:srgbClr val="C00000"/>
                    </a:solidFill>
                    <a:latin typeface="Arial" panose="020B0604020202020204" pitchFamily="34" charset="0"/>
                  </a:rPr>
                  <a:t>[A]</a:t>
                </a:r>
              </a:p>
            </p:txBody>
          </p:sp>
          <p:sp>
            <p:nvSpPr>
              <p:cNvPr id="61459" name="Line 42"/>
              <p:cNvSpPr>
                <a:spLocks noChangeShapeType="1"/>
              </p:cNvSpPr>
              <p:nvPr/>
            </p:nvSpPr>
            <p:spPr bwMode="auto">
              <a:xfrm>
                <a:off x="2695" y="2176"/>
                <a:ext cx="24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52" name="Text Box 44"/>
            <p:cNvSpPr txBox="1">
              <a:spLocks noChangeArrowheads="1"/>
            </p:cNvSpPr>
            <p:nvPr/>
          </p:nvSpPr>
          <p:spPr bwMode="auto">
            <a:xfrm>
              <a:off x="2972" y="2032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61453" name="Text Box 46"/>
            <p:cNvSpPr txBox="1">
              <a:spLocks noChangeArrowheads="1"/>
            </p:cNvSpPr>
            <p:nvPr/>
          </p:nvSpPr>
          <p:spPr bwMode="auto">
            <a:xfrm>
              <a:off x="3245" y="1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1454" name="Text Box 47"/>
            <p:cNvSpPr txBox="1">
              <a:spLocks noChangeArrowheads="1"/>
            </p:cNvSpPr>
            <p:nvPr/>
          </p:nvSpPr>
          <p:spPr bwMode="auto">
            <a:xfrm>
              <a:off x="3170" y="2160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Arial" panose="020B0604020202020204" pitchFamily="34" charset="0"/>
                </a:rPr>
                <a:t>[A]</a:t>
              </a:r>
              <a:r>
                <a:rPr lang="en-US" altLang="en-US" sz="2400" baseline="-2500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240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55" name="Line 48"/>
            <p:cNvSpPr>
              <a:spLocks noChangeShapeType="1"/>
            </p:cNvSpPr>
            <p:nvPr/>
          </p:nvSpPr>
          <p:spPr bwMode="auto">
            <a:xfrm>
              <a:off x="3216" y="2176"/>
              <a:ext cx="2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Text Box 49"/>
            <p:cNvSpPr txBox="1">
              <a:spLocks noChangeArrowheads="1"/>
            </p:cNvSpPr>
            <p:nvPr/>
          </p:nvSpPr>
          <p:spPr bwMode="auto">
            <a:xfrm>
              <a:off x="3554" y="2032"/>
              <a:ext cx="48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Arial" panose="020B0604020202020204" pitchFamily="34" charset="0"/>
                </a:rPr>
                <a:t>=  </a:t>
              </a:r>
              <a:r>
                <a:rPr lang="en-US" altLang="en-US" sz="2400" i="1">
                  <a:solidFill>
                    <a:srgbClr val="C00000"/>
                  </a:solidFill>
                  <a:latin typeface="Arial" panose="020B0604020202020204" pitchFamily="34" charset="0"/>
                </a:rPr>
                <a:t>kt</a:t>
              </a:r>
              <a:endParaRPr lang="en-US" altLang="en-US" sz="240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953000" y="1828800"/>
            <a:ext cx="381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15000" y="1828800"/>
            <a:ext cx="381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7869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Determining reaction order</a:t>
            </a:r>
          </a:p>
        </p:txBody>
      </p:sp>
      <p:graphicFrame>
        <p:nvGraphicFramePr>
          <p:cNvPr id="36987" name="Group 123"/>
          <p:cNvGraphicFramePr>
            <a:graphicFrameLocks noGrp="1"/>
          </p:cNvGraphicFramePr>
          <p:nvPr>
            <p:ph type="tbl" idx="1"/>
          </p:nvPr>
        </p:nvGraphicFramePr>
        <p:xfrm>
          <a:off x="1828800" y="1600200"/>
          <a:ext cx="3429000" cy="3276600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Time (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[NO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], 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0.00787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0.00649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0.00380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2490" name="Group 9"/>
          <p:cNvGrpSpPr>
            <a:grpSpLocks/>
          </p:cNvGrpSpPr>
          <p:nvPr/>
        </p:nvGrpSpPr>
        <p:grpSpPr bwMode="auto">
          <a:xfrm>
            <a:off x="3352800" y="838201"/>
            <a:ext cx="6127750" cy="519113"/>
            <a:chOff x="1050" y="1617"/>
            <a:chExt cx="3860" cy="327"/>
          </a:xfrm>
        </p:grpSpPr>
        <p:sp>
          <p:nvSpPr>
            <p:cNvPr id="62494" name="Rectangle 5"/>
            <p:cNvSpPr>
              <a:spLocks noChangeArrowheads="1"/>
            </p:cNvSpPr>
            <p:nvPr/>
          </p:nvSpPr>
          <p:spPr bwMode="auto">
            <a:xfrm>
              <a:off x="1050" y="1617"/>
              <a:ext cx="83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rgbClr val="C82E32"/>
                  </a:solidFill>
                  <a:latin typeface="Arial" panose="020B0604020202020204" pitchFamily="34" charset="0"/>
                </a:rPr>
                <a:t>NO</a:t>
              </a:r>
              <a:r>
                <a:rPr lang="en-US" altLang="en-US" sz="2800" baseline="-25000">
                  <a:solidFill>
                    <a:srgbClr val="C82E3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solidFill>
                    <a:srgbClr val="C82E3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400">
                  <a:solidFill>
                    <a:srgbClr val="C82E3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400" i="1">
                  <a:solidFill>
                    <a:srgbClr val="C82E3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>
                  <a:solidFill>
                    <a:srgbClr val="C82E32"/>
                  </a:solidFill>
                  <a:latin typeface="Arial" panose="020B0604020202020204" pitchFamily="34" charset="0"/>
                </a:rPr>
                <a:t>)</a:t>
              </a:r>
              <a:endParaRPr lang="en-US" altLang="en-US" sz="2800">
                <a:solidFill>
                  <a:srgbClr val="C82E3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495" name="Line 6"/>
            <p:cNvSpPr>
              <a:spLocks noChangeShapeType="1"/>
            </p:cNvSpPr>
            <p:nvPr/>
          </p:nvSpPr>
          <p:spPr bwMode="auto">
            <a:xfrm>
              <a:off x="2112" y="1781"/>
              <a:ext cx="720" cy="0"/>
            </a:xfrm>
            <a:prstGeom prst="line">
              <a:avLst/>
            </a:prstGeom>
            <a:noFill/>
            <a:ln w="22225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6" name="Rectangle 7"/>
            <p:cNvSpPr>
              <a:spLocks noChangeArrowheads="1"/>
            </p:cNvSpPr>
            <p:nvPr/>
          </p:nvSpPr>
          <p:spPr bwMode="auto">
            <a:xfrm>
              <a:off x="2976" y="1617"/>
              <a:ext cx="193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rgbClr val="C82E32"/>
                  </a:solidFill>
                  <a:latin typeface="Arial" panose="020B0604020202020204" pitchFamily="34" charset="0"/>
                </a:rPr>
                <a:t>NO </a:t>
              </a:r>
              <a:r>
                <a:rPr lang="en-US" altLang="en-US" sz="2400">
                  <a:solidFill>
                    <a:srgbClr val="C82E3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400" i="1">
                  <a:solidFill>
                    <a:srgbClr val="C82E3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>
                  <a:solidFill>
                    <a:srgbClr val="C82E3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800">
                  <a:solidFill>
                    <a:srgbClr val="C82E32"/>
                  </a:solidFill>
                  <a:latin typeface="Arial" panose="020B0604020202020204" pitchFamily="34" charset="0"/>
                </a:rPr>
                <a:t> + 1/2 O</a:t>
              </a:r>
              <a:r>
                <a:rPr lang="en-US" altLang="en-US" sz="2800" baseline="-25000">
                  <a:solidFill>
                    <a:srgbClr val="C82E3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solidFill>
                    <a:srgbClr val="C82E3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400">
                  <a:solidFill>
                    <a:srgbClr val="C82E3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400" i="1">
                  <a:solidFill>
                    <a:srgbClr val="C82E3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>
                  <a:solidFill>
                    <a:srgbClr val="C82E32"/>
                  </a:solidFill>
                  <a:latin typeface="Arial" panose="020B0604020202020204" pitchFamily="34" charset="0"/>
                </a:rPr>
                <a:t>)</a:t>
              </a:r>
              <a:endParaRPr lang="en-US" altLang="en-US" sz="2800">
                <a:solidFill>
                  <a:srgbClr val="C82E3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486400" y="1600201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C82E32"/>
                </a:solidFill>
                <a:latin typeface="Arial" panose="020B0604020202020204" pitchFamily="34" charset="0"/>
              </a:rPr>
              <a:t>Graphing ln [NO</a:t>
            </a:r>
            <a:r>
              <a:rPr lang="en-US" altLang="en-US" sz="2800" baseline="-25000">
                <a:solidFill>
                  <a:srgbClr val="C82E3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>
                <a:solidFill>
                  <a:srgbClr val="C82E32"/>
                </a:solidFill>
                <a:latin typeface="Arial" panose="020B0604020202020204" pitchFamily="34" charset="0"/>
              </a:rPr>
              <a:t>] vs</a:t>
            </a:r>
            <a:r>
              <a:rPr lang="en-US" altLang="en-US" sz="2800" i="1">
                <a:solidFill>
                  <a:srgbClr val="C82E32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800">
                <a:solidFill>
                  <a:srgbClr val="C82E3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i="1">
                <a:solidFill>
                  <a:srgbClr val="C82E32"/>
                </a:solidFill>
                <a:latin typeface="Arial" panose="020B0604020202020204" pitchFamily="34" charset="0"/>
              </a:rPr>
              <a:t>t </a:t>
            </a:r>
            <a:r>
              <a:rPr lang="en-US" altLang="en-US" sz="2800">
                <a:solidFill>
                  <a:srgbClr val="C82E32"/>
                </a:solidFill>
                <a:latin typeface="Arial" panose="020B0604020202020204" pitchFamily="34" charset="0"/>
              </a:rPr>
              <a:t>yields:</a:t>
            </a:r>
          </a:p>
        </p:txBody>
      </p:sp>
      <p:pic>
        <p:nvPicPr>
          <p:cNvPr id="9" name="Picture 81" descr="14_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0"/>
          <a:stretch>
            <a:fillRect/>
          </a:stretch>
        </p:blipFill>
        <p:spPr bwMode="auto">
          <a:xfrm>
            <a:off x="6172200" y="2209800"/>
            <a:ext cx="3505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8"/>
          <p:cNvSpPr>
            <a:spLocks noChangeArrowheads="1"/>
          </p:cNvSpPr>
          <p:nvPr/>
        </p:nvSpPr>
        <p:spPr bwMode="auto">
          <a:xfrm>
            <a:off x="1828800" y="53340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The plot is </a:t>
            </a:r>
            <a:r>
              <a:rPr lang="en-US" altLang="en-US" sz="2800" i="1">
                <a:solidFill>
                  <a:schemeClr val="accent1"/>
                </a:solidFill>
                <a:latin typeface="Arial" panose="020B0604020202020204" pitchFamily="34" charset="0"/>
              </a:rPr>
              <a:t>not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 a straight line, so the process is </a:t>
            </a:r>
            <a:r>
              <a:rPr lang="en-US" altLang="en-US" sz="2800" i="1">
                <a:solidFill>
                  <a:schemeClr val="accent1"/>
                </a:solidFill>
                <a:latin typeface="Arial" panose="020B0604020202020204" pitchFamily="34" charset="0"/>
              </a:rPr>
              <a:t>not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 first-order in [A].</a:t>
            </a:r>
          </a:p>
        </p:txBody>
      </p:sp>
    </p:spTree>
    <p:extLst>
      <p:ext uri="{BB962C8B-B14F-4D97-AF65-F5344CB8AC3E}">
        <p14:creationId xmlns:p14="http://schemas.microsoft.com/office/powerpoint/2010/main" val="3302349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5" descr="\\WFData2\Teachers\kdrury\AP Chemistry\Images\kinetics\fig12_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78269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019300" y="1371600"/>
            <a:ext cx="8382000" cy="990600"/>
          </a:xfrm>
        </p:spPr>
        <p:txBody>
          <a:bodyPr>
            <a:normAutofit/>
          </a:bodyPr>
          <a:lstStyle/>
          <a:p>
            <a:pPr marL="457200" lvl="2" indent="-457200">
              <a:buClr>
                <a:schemeClr val="accent3"/>
              </a:buClr>
              <a:buNone/>
              <a:defRPr/>
            </a:pPr>
            <a:r>
              <a:rPr lang="en-US" altLang="en-US" b="1" u="sng" dirty="0"/>
              <a:t>Collision Theory: </a:t>
            </a:r>
            <a:r>
              <a:rPr lang="en-US" altLang="en-US" dirty="0"/>
              <a:t>When two chemicals react, their molecules have to collide with each other with proper energy and orientation.</a:t>
            </a:r>
          </a:p>
          <a:p>
            <a:pPr marL="457200" indent="-457200">
              <a:buNone/>
              <a:defRPr/>
            </a:pPr>
            <a:endParaRPr lang="en-US" altLang="en-US" b="1" dirty="0" smtClean="0"/>
          </a:p>
          <a:p>
            <a:pPr marL="457200" indent="-457200">
              <a:buNone/>
              <a:defRPr/>
            </a:pPr>
            <a:endParaRPr lang="en-US" altLang="en-US" b="1" dirty="0" smtClean="0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8001000" cy="1219200"/>
          </a:xfrm>
        </p:spPr>
        <p:txBody>
          <a:bodyPr/>
          <a:lstStyle/>
          <a:p>
            <a:pPr>
              <a:defRPr/>
            </a:pPr>
            <a:r>
              <a:rPr lang="en-US" altLang="en-US" sz="4000" dirty="0"/>
              <a:t>How fast does a reaction proceed?</a:t>
            </a:r>
          </a:p>
        </p:txBody>
      </p:sp>
    </p:spTree>
    <p:extLst>
      <p:ext uri="{BB962C8B-B14F-4D97-AF65-F5344CB8AC3E}">
        <p14:creationId xmlns:p14="http://schemas.microsoft.com/office/powerpoint/2010/main" val="31198308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1905000" y="228600"/>
            <a:ext cx="449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C82E32"/>
                </a:solidFill>
                <a:latin typeface="Arial" panose="020B0604020202020204" pitchFamily="34" charset="0"/>
              </a:rPr>
              <a:t>A graph of 1/[NO</a:t>
            </a:r>
            <a:r>
              <a:rPr lang="en-US" altLang="en-US" sz="2800" baseline="-25000">
                <a:solidFill>
                  <a:srgbClr val="C82E3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>
                <a:solidFill>
                  <a:srgbClr val="C82E32"/>
                </a:solidFill>
                <a:latin typeface="Arial" panose="020B0604020202020204" pitchFamily="34" charset="0"/>
              </a:rPr>
              <a:t>] vs. </a:t>
            </a:r>
            <a:r>
              <a:rPr lang="en-US" altLang="en-US" sz="2800" i="1">
                <a:solidFill>
                  <a:srgbClr val="C82E32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800">
                <a:solidFill>
                  <a:srgbClr val="C82E32"/>
                </a:solidFill>
                <a:latin typeface="Arial" panose="020B0604020202020204" pitchFamily="34" charset="0"/>
              </a:rPr>
              <a:t> gives this plot.</a:t>
            </a:r>
          </a:p>
        </p:txBody>
      </p:sp>
      <p:pic>
        <p:nvPicPr>
          <p:cNvPr id="5" name="Picture 39" descr="image-161.tiff                                                 0030F73Bmagic_metal                    B74677A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533400"/>
            <a:ext cx="29622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5" descr="14_0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9"/>
          <a:stretch>
            <a:fillRect/>
          </a:stretch>
        </p:blipFill>
        <p:spPr bwMode="auto">
          <a:xfrm>
            <a:off x="1981201" y="1371600"/>
            <a:ext cx="36861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6172200" y="1905000"/>
            <a:ext cx="3733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C82E32"/>
                </a:solidFill>
                <a:latin typeface="Arial" panose="020B0604020202020204" pitchFamily="34" charset="0"/>
              </a:rPr>
              <a:t>   This </a:t>
            </a:r>
            <a:r>
              <a:rPr lang="en-US" altLang="en-US" sz="2800" i="1">
                <a:solidFill>
                  <a:srgbClr val="C82E32"/>
                </a:solidFill>
                <a:latin typeface="Arial" panose="020B0604020202020204" pitchFamily="34" charset="0"/>
              </a:rPr>
              <a:t>is</a:t>
            </a:r>
            <a:r>
              <a:rPr lang="en-US" altLang="en-US" sz="2800">
                <a:solidFill>
                  <a:srgbClr val="C82E32"/>
                </a:solidFill>
                <a:latin typeface="Arial" panose="020B0604020202020204" pitchFamily="34" charset="0"/>
              </a:rPr>
              <a:t> a straight line. Therefore, the process is second order in [NO</a:t>
            </a:r>
            <a:r>
              <a:rPr lang="en-US" altLang="en-US" sz="2800" baseline="-25000">
                <a:solidFill>
                  <a:srgbClr val="C82E3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>
                <a:solidFill>
                  <a:srgbClr val="C82E32"/>
                </a:solidFill>
                <a:latin typeface="Arial" panose="020B0604020202020204" pitchFamily="34" charset="0"/>
              </a:rPr>
              <a:t>].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0" y="4267201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K=.543/Ms</a:t>
            </a:r>
          </a:p>
        </p:txBody>
      </p:sp>
    </p:spTree>
    <p:extLst>
      <p:ext uri="{BB962C8B-B14F-4D97-AF65-F5344CB8AC3E}">
        <p14:creationId xmlns:p14="http://schemas.microsoft.com/office/powerpoint/2010/main" val="487760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828800" y="65089"/>
            <a:ext cx="8458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u="sng">
                <a:solidFill>
                  <a:schemeClr val="tx1"/>
                </a:solidFill>
                <a:latin typeface="Arial" panose="020B0604020202020204" pitchFamily="34" charset="0"/>
              </a:rPr>
              <a:t>Zero-Order Reactions: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 not dependent on concentration.</a:t>
            </a:r>
            <a:endParaRPr lang="en-US" altLang="en-US" sz="2800" u="sng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65539" name="Group 7"/>
          <p:cNvGrpSpPr>
            <a:grpSpLocks/>
          </p:cNvGrpSpPr>
          <p:nvPr/>
        </p:nvGrpSpPr>
        <p:grpSpPr bwMode="auto">
          <a:xfrm>
            <a:off x="2667000" y="1066801"/>
            <a:ext cx="1824038" cy="879475"/>
            <a:chOff x="518" y="3200"/>
            <a:chExt cx="1149" cy="554"/>
          </a:xfrm>
        </p:grpSpPr>
        <p:sp>
          <p:nvSpPr>
            <p:cNvPr id="65543" name="Text Box 8"/>
            <p:cNvSpPr txBox="1">
              <a:spLocks noChangeArrowheads="1"/>
            </p:cNvSpPr>
            <p:nvPr/>
          </p:nvSpPr>
          <p:spPr bwMode="auto">
            <a:xfrm>
              <a:off x="518" y="3337"/>
              <a:ext cx="7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  <a:latin typeface="Arial" panose="020B0604020202020204" pitchFamily="34" charset="0"/>
                </a:rPr>
                <a:t>rate = -</a:t>
              </a:r>
            </a:p>
          </p:txBody>
        </p:sp>
        <p:grpSp>
          <p:nvGrpSpPr>
            <p:cNvPr id="65544" name="Group 9"/>
            <p:cNvGrpSpPr>
              <a:grpSpLocks/>
            </p:cNvGrpSpPr>
            <p:nvPr/>
          </p:nvGrpSpPr>
          <p:grpSpPr bwMode="auto">
            <a:xfrm>
              <a:off x="1200" y="3200"/>
              <a:ext cx="467" cy="554"/>
              <a:chOff x="2054" y="3286"/>
              <a:chExt cx="467" cy="554"/>
            </a:xfrm>
          </p:grpSpPr>
          <p:sp>
            <p:nvSpPr>
              <p:cNvPr id="65545" name="Text Box 10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4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>
                    <a:solidFill>
                      <a:schemeClr val="accent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2400">
                    <a:solidFill>
                      <a:schemeClr val="accent1"/>
                    </a:solidFill>
                    <a:latin typeface="Arial" panose="020B0604020202020204" pitchFamily="34" charset="0"/>
                  </a:rPr>
                  <a:t>[A]</a:t>
                </a:r>
              </a:p>
            </p:txBody>
          </p:sp>
          <p:sp>
            <p:nvSpPr>
              <p:cNvPr id="65546" name="Text Box 11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2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>
                    <a:solidFill>
                      <a:schemeClr val="accent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2400" i="1">
                    <a:solidFill>
                      <a:schemeClr val="accent1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 sz="2400">
                  <a:solidFill>
                    <a:schemeClr val="accent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547" name="Line 12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540" name="Text Box 13"/>
          <p:cNvSpPr txBox="1">
            <a:spLocks noChangeArrowheads="1"/>
          </p:cNvSpPr>
          <p:nvPr/>
        </p:nvSpPr>
        <p:spPr bwMode="auto">
          <a:xfrm>
            <a:off x="6705600" y="1143000"/>
            <a:ext cx="224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rate = </a:t>
            </a:r>
            <a:r>
              <a:rPr lang="en-US" altLang="en-US" sz="2400" i="1">
                <a:solidFill>
                  <a:schemeClr val="accent1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 [A]</a:t>
            </a:r>
            <a:r>
              <a:rPr lang="en-US" altLang="en-US" sz="2400" baseline="30000">
                <a:solidFill>
                  <a:schemeClr val="accent1"/>
                </a:solidFill>
                <a:latin typeface="Arial" panose="020B0604020202020204" pitchFamily="34" charset="0"/>
              </a:rPr>
              <a:t>0 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2400" i="1">
                <a:solidFill>
                  <a:schemeClr val="accent1"/>
                </a:solidFill>
                <a:latin typeface="Arial" panose="020B0604020202020204" pitchFamily="34" charset="0"/>
              </a:rPr>
              <a:t>k</a:t>
            </a:r>
            <a:endParaRPr lang="en-US" altLang="en-US" sz="24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21559" name="Picture 55" descr="Graphs of concentration versus time, log concentration versus time and reciprocal of concentration versus time for a zero order reac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7239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90800" y="2133600"/>
            <a:ext cx="2438400" cy="47244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836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276600" y="62484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Since rate is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</a:rPr>
              <a:t>dependant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 on T, so is k.</a:t>
            </a:r>
          </a:p>
        </p:txBody>
      </p:sp>
      <p:pic>
        <p:nvPicPr>
          <p:cNvPr id="66563" name="Picture 48" descr="\\WFData2\Teachers\kdrury\AP Chemistry\Images\kinetics\tab12_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7945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of the video</a:t>
            </a:r>
            <a:r>
              <a:rPr lang="en-US" dirty="0"/>
              <a:t>:</a:t>
            </a:r>
            <a:br>
              <a:rPr lang="en-US" dirty="0"/>
            </a:br>
            <a:r>
              <a:rPr lang="en-US" sz="3100" b="0" dirty="0"/>
              <a:t>N</a:t>
            </a:r>
            <a:r>
              <a:rPr lang="en-US" sz="3100" b="0" baseline="-25000" dirty="0"/>
              <a:t>2</a:t>
            </a:r>
            <a:r>
              <a:rPr lang="en-US" sz="3100" b="0" dirty="0"/>
              <a:t>O is used as an anesthetic and as a propellant in aerosol spray cans.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090" y="1553509"/>
            <a:ext cx="3213538" cy="12486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2N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O </a:t>
            </a:r>
            <a:r>
              <a:rPr lang="en-US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2N</a:t>
            </a:r>
            <a:r>
              <a:rPr lang="en-US" sz="2800" baseline="-25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+ O</a:t>
            </a:r>
            <a:r>
              <a:rPr lang="en-US" sz="2800" baseline="-25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  How quickly does it leave a system?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4338" name="Picture 2" descr="Image result for laughing 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80" y="1379537"/>
            <a:ext cx="309562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reddi whi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5" r="32989" b="1873"/>
          <a:stretch/>
        </p:blipFill>
        <p:spPr bwMode="auto">
          <a:xfrm>
            <a:off x="8734096" y="1553509"/>
            <a:ext cx="1844566" cy="457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80090" y="2879072"/>
            <a:ext cx="3213538" cy="1248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/>
              <a:t>The plot of ln[N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O] as a function of time is linear. </a:t>
            </a:r>
            <a:r>
              <a:rPr lang="en-US" sz="2800" dirty="0"/>
              <a:t>k</a:t>
            </a:r>
            <a:r>
              <a:rPr lang="en-US" sz="2800" dirty="0" smtClean="0"/>
              <a:t> =0.00231s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7504" y="4204635"/>
            <a:ext cx="3213538" cy="509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It is first order!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965" y="4790802"/>
            <a:ext cx="5975131" cy="1248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6"/>
                </a:solidFill>
              </a:rPr>
              <a:t>1/2</a:t>
            </a:r>
            <a:r>
              <a:rPr lang="en-US" sz="2800" dirty="0" smtClean="0">
                <a:solidFill>
                  <a:schemeClr val="accent6"/>
                </a:solidFill>
              </a:rPr>
              <a:t> = </a:t>
            </a:r>
            <a:r>
              <a:rPr lang="en-US" sz="2800" u="sng" dirty="0" smtClean="0">
                <a:solidFill>
                  <a:schemeClr val="accent6"/>
                </a:solidFill>
              </a:rPr>
              <a:t>.693</a:t>
            </a:r>
            <a:r>
              <a:rPr lang="en-US" sz="2800" dirty="0" smtClean="0">
                <a:solidFill>
                  <a:schemeClr val="accent6"/>
                </a:solidFill>
              </a:rPr>
              <a:t>   =      300.s  =  5 min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          0.00231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sz="2800" dirty="0"/>
              <a:t>Calculate the final or initial concentration of a substance during a first or second order reaction.</a:t>
            </a:r>
          </a:p>
          <a:p>
            <a:pPr lvl="1">
              <a:defRPr/>
            </a:pPr>
            <a:r>
              <a:rPr lang="en-US" sz="2800" dirty="0"/>
              <a:t>Calculate the rate constant or time the reaction takes during a first of second order reaction.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>
                <a:solidFill>
                  <a:schemeClr val="accent1"/>
                </a:solidFill>
              </a:rPr>
              <a:t>You Must be Able To…</a:t>
            </a:r>
          </a:p>
        </p:txBody>
      </p:sp>
      <p:pic>
        <p:nvPicPr>
          <p:cNvPr id="4" name="Picture 2" descr="Image result for check for understan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07" b="2286"/>
          <a:stretch/>
        </p:blipFill>
        <p:spPr bwMode="auto">
          <a:xfrm>
            <a:off x="8083182" y="3405352"/>
            <a:ext cx="2240355" cy="233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4999" y="2892425"/>
            <a:ext cx="7995745" cy="16462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Reaction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You should already be able to…</a:t>
            </a:r>
          </a:p>
          <a:p>
            <a:pPr lvl="1">
              <a:defRPr/>
            </a:pPr>
            <a:r>
              <a:rPr lang="en-US" dirty="0"/>
              <a:t>Identify reactants and products.</a:t>
            </a:r>
          </a:p>
          <a:p>
            <a:pPr lvl="1">
              <a:defRPr/>
            </a:pPr>
            <a:r>
              <a:rPr lang="en-US" dirty="0"/>
              <a:t>Combine reactions to form one overall reaction.</a:t>
            </a:r>
          </a:p>
          <a:p>
            <a:pPr lvl="1">
              <a:defRPr/>
            </a:pPr>
            <a:r>
              <a:rPr lang="en-US" dirty="0"/>
              <a:t>Explain what a catalyst does to a reaction.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By the end of the video you should be able to…</a:t>
            </a:r>
          </a:p>
          <a:p>
            <a:pPr lvl="1">
              <a:defRPr/>
            </a:pPr>
            <a:r>
              <a:rPr lang="en-US" dirty="0"/>
              <a:t>Identify catalysts and intermediates in a reaction.</a:t>
            </a:r>
          </a:p>
          <a:p>
            <a:pPr lvl="1">
              <a:defRPr/>
            </a:pPr>
            <a:r>
              <a:rPr lang="en-US" dirty="0"/>
              <a:t>Find the overall reaction and determine </a:t>
            </a:r>
            <a:r>
              <a:rPr lang="en-US" dirty="0" err="1"/>
              <a:t>molecularity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/>
              <a:t>Write the rate law based on the rate determining step.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6512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video: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55246" y="1690688"/>
            <a:ext cx="60373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Catalytic converters in cars decrease air pollution by converting NO (lead to acid rain) and poisonous CO to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2CO + 2NO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</a:t>
            </a:r>
            <a:r>
              <a:rPr lang="en-US" sz="24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+ 2CO</a:t>
            </a:r>
            <a:r>
              <a:rPr lang="en-US" sz="24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But do all of the reactant species collide at the same time to create this reaction?</a:t>
            </a:r>
            <a:endParaRPr lang="en-US" sz="2400" dirty="0"/>
          </a:p>
        </p:txBody>
      </p:sp>
      <p:pic>
        <p:nvPicPr>
          <p:cNvPr id="9218" name="Picture 2" descr="Image result for 2CO 2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76" y="4503683"/>
            <a:ext cx="3619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catalytic convert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29" y="1523495"/>
            <a:ext cx="3742188" cy="3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4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The overall progress of a chemical reaction can be represented at the molecular level by a series of simple </a:t>
            </a:r>
            <a:r>
              <a:rPr lang="en-US" altLang="en-US" sz="2400" b="1" i="1">
                <a:solidFill>
                  <a:schemeClr val="accent1"/>
                </a:solidFill>
                <a:latin typeface="Arial" panose="020B0604020202020204" pitchFamily="34" charset="0"/>
              </a:rPr>
              <a:t>elementary steps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 or </a:t>
            </a:r>
            <a:r>
              <a:rPr lang="en-US" altLang="en-US" sz="2400" b="1" i="1">
                <a:solidFill>
                  <a:schemeClr val="accent1"/>
                </a:solidFill>
                <a:latin typeface="Arial" panose="020B0604020202020204" pitchFamily="34" charset="0"/>
              </a:rPr>
              <a:t>elementary reactions.</a:t>
            </a:r>
            <a:endParaRPr lang="en-US" altLang="en-US" sz="24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752600" y="1524001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The sequence of </a:t>
            </a:r>
            <a:r>
              <a:rPr lang="en-US" altLang="en-US" sz="2400" b="1">
                <a:solidFill>
                  <a:schemeClr val="accent1"/>
                </a:solidFill>
                <a:latin typeface="Arial" panose="020B0604020202020204" pitchFamily="34" charset="0"/>
              </a:rPr>
              <a:t>elementary steps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that leads to product formation is the </a:t>
            </a:r>
            <a:r>
              <a:rPr lang="en-US" altLang="en-US" sz="2400" b="1" i="1">
                <a:solidFill>
                  <a:schemeClr val="accent1"/>
                </a:solidFill>
                <a:latin typeface="Arial" panose="020B0604020202020204" pitchFamily="34" charset="0"/>
              </a:rPr>
              <a:t>reaction mechanism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62401" y="2590801"/>
            <a:ext cx="5230813" cy="523875"/>
            <a:chOff x="950" y="2569"/>
            <a:chExt cx="3295" cy="330"/>
          </a:xfrm>
        </p:grpSpPr>
        <p:sp>
          <p:nvSpPr>
            <p:cNvPr id="70682" name="Text Box 6"/>
            <p:cNvSpPr txBox="1">
              <a:spLocks noChangeArrowheads="1"/>
            </p:cNvSpPr>
            <p:nvPr/>
          </p:nvSpPr>
          <p:spPr bwMode="auto">
            <a:xfrm>
              <a:off x="950" y="2569"/>
              <a:ext cx="329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2NO (</a:t>
              </a: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) + O</a:t>
              </a:r>
              <a:r>
                <a:rPr lang="en-US" altLang="en-US" sz="2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)          2NO</a:t>
              </a:r>
              <a:r>
                <a:rPr lang="en-US" altLang="en-US" sz="2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70683" name="Line 7"/>
            <p:cNvSpPr>
              <a:spLocks noChangeShapeType="1"/>
            </p:cNvSpPr>
            <p:nvPr/>
          </p:nvSpPr>
          <p:spPr bwMode="auto">
            <a:xfrm>
              <a:off x="2678" y="2761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062288" y="3200401"/>
            <a:ext cx="600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 is detected during the reaction!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43200" y="4038601"/>
            <a:ext cx="6745288" cy="523875"/>
            <a:chOff x="758" y="2809"/>
            <a:chExt cx="4249" cy="330"/>
          </a:xfrm>
        </p:grpSpPr>
        <p:sp>
          <p:nvSpPr>
            <p:cNvPr id="70678" name="Text Box 10"/>
            <p:cNvSpPr txBox="1">
              <a:spLocks noChangeArrowheads="1"/>
            </p:cNvSpPr>
            <p:nvPr/>
          </p:nvSpPr>
          <p:spPr bwMode="auto">
            <a:xfrm>
              <a:off x="758" y="2809"/>
              <a:ext cx="18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Elementary step:</a:t>
              </a:r>
            </a:p>
          </p:txBody>
        </p:sp>
        <p:grpSp>
          <p:nvGrpSpPr>
            <p:cNvPr id="70679" name="Group 15"/>
            <p:cNvGrpSpPr>
              <a:grpSpLocks/>
            </p:cNvGrpSpPr>
            <p:nvPr/>
          </p:nvGrpSpPr>
          <p:grpSpPr bwMode="auto">
            <a:xfrm>
              <a:off x="2822" y="2809"/>
              <a:ext cx="2185" cy="330"/>
              <a:chOff x="2822" y="2809"/>
              <a:chExt cx="2185" cy="330"/>
            </a:xfrm>
          </p:grpSpPr>
          <p:sp>
            <p:nvSpPr>
              <p:cNvPr id="70680" name="Text Box 11"/>
              <p:cNvSpPr txBox="1">
                <a:spLocks noChangeArrowheads="1"/>
              </p:cNvSpPr>
              <p:nvPr/>
            </p:nvSpPr>
            <p:spPr bwMode="auto">
              <a:xfrm>
                <a:off x="2822" y="2809"/>
                <a:ext cx="21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>
                    <a:solidFill>
                      <a:schemeClr val="tx1"/>
                    </a:solidFill>
                    <a:latin typeface="Arial" panose="020B0604020202020204" pitchFamily="34" charset="0"/>
                  </a:rPr>
                  <a:t>NO + NO          N</a:t>
                </a:r>
                <a:r>
                  <a:rPr lang="en-US" altLang="en-US" sz="2800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800">
                    <a:solidFill>
                      <a:schemeClr val="tx1"/>
                    </a:solidFill>
                    <a:latin typeface="Arial" panose="020B0604020202020204" pitchFamily="34" charset="0"/>
                  </a:rPr>
                  <a:t>O</a:t>
                </a:r>
                <a:r>
                  <a:rPr lang="en-US" altLang="en-US" sz="2800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 sz="2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681" name="Line 12"/>
              <p:cNvSpPr>
                <a:spLocks noChangeShapeType="1"/>
              </p:cNvSpPr>
              <p:nvPr/>
            </p:nvSpPr>
            <p:spPr bwMode="auto">
              <a:xfrm>
                <a:off x="3926" y="2953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743200" y="4495804"/>
            <a:ext cx="6877050" cy="598488"/>
            <a:chOff x="768" y="2544"/>
            <a:chExt cx="4332" cy="377"/>
          </a:xfrm>
        </p:grpSpPr>
        <p:sp>
          <p:nvSpPr>
            <p:cNvPr id="70674" name="Text Box 16"/>
            <p:cNvSpPr txBox="1">
              <a:spLocks noChangeArrowheads="1"/>
            </p:cNvSpPr>
            <p:nvPr/>
          </p:nvSpPr>
          <p:spPr bwMode="auto">
            <a:xfrm>
              <a:off x="768" y="2591"/>
              <a:ext cx="18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tx1"/>
                  </a:solidFill>
                  <a:latin typeface="Arial" panose="020B0604020202020204" pitchFamily="34" charset="0"/>
                </a:rPr>
                <a:t>Elementary step:</a:t>
              </a:r>
            </a:p>
          </p:txBody>
        </p:sp>
        <p:grpSp>
          <p:nvGrpSpPr>
            <p:cNvPr id="70675" name="Group 18"/>
            <p:cNvGrpSpPr>
              <a:grpSpLocks/>
            </p:cNvGrpSpPr>
            <p:nvPr/>
          </p:nvGrpSpPr>
          <p:grpSpPr bwMode="auto">
            <a:xfrm>
              <a:off x="2784" y="2544"/>
              <a:ext cx="2316" cy="330"/>
              <a:chOff x="2800" y="2712"/>
              <a:chExt cx="2316" cy="330"/>
            </a:xfrm>
          </p:grpSpPr>
          <p:sp>
            <p:nvSpPr>
              <p:cNvPr id="70676" name="Line 13"/>
              <p:cNvSpPr>
                <a:spLocks noChangeShapeType="1"/>
              </p:cNvSpPr>
              <p:nvPr/>
            </p:nvSpPr>
            <p:spPr bwMode="auto">
              <a:xfrm>
                <a:off x="4000" y="28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7" name="Text Box 17"/>
              <p:cNvSpPr txBox="1">
                <a:spLocks noChangeArrowheads="1"/>
              </p:cNvSpPr>
              <p:nvPr/>
            </p:nvSpPr>
            <p:spPr bwMode="auto">
              <a:xfrm>
                <a:off x="2800" y="2712"/>
                <a:ext cx="23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N</a:t>
                </a:r>
                <a:r>
                  <a:rPr lang="en-US" altLang="en-US" sz="2800" baseline="-250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O</a:t>
                </a:r>
                <a:r>
                  <a:rPr lang="en-US" altLang="en-US" sz="2800" baseline="-250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+ O</a:t>
                </a:r>
                <a:r>
                  <a:rPr lang="en-US" altLang="en-US" sz="2800" baseline="-250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         2NO</a:t>
                </a:r>
                <a:r>
                  <a:rPr lang="en-US" altLang="en-US" sz="2800" baseline="-250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 sz="28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0667" name="Group 23"/>
          <p:cNvGrpSpPr>
            <a:grpSpLocks/>
          </p:cNvGrpSpPr>
          <p:nvPr/>
        </p:nvGrpSpPr>
        <p:grpSpPr bwMode="auto">
          <a:xfrm>
            <a:off x="2743200" y="5146675"/>
            <a:ext cx="6915150" cy="523875"/>
            <a:chOff x="752" y="3552"/>
            <a:chExt cx="4356" cy="330"/>
          </a:xfrm>
        </p:grpSpPr>
        <p:sp>
          <p:nvSpPr>
            <p:cNvPr id="70669" name="Text Box 19"/>
            <p:cNvSpPr txBox="1">
              <a:spLocks noChangeArrowheads="1"/>
            </p:cNvSpPr>
            <p:nvPr/>
          </p:nvSpPr>
          <p:spPr bwMode="auto">
            <a:xfrm>
              <a:off x="752" y="3552"/>
              <a:ext cx="176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Overall reaction:</a:t>
              </a:r>
            </a:p>
          </p:txBody>
        </p:sp>
        <p:grpSp>
          <p:nvGrpSpPr>
            <p:cNvPr id="70670" name="Group 21"/>
            <p:cNvGrpSpPr>
              <a:grpSpLocks/>
            </p:cNvGrpSpPr>
            <p:nvPr/>
          </p:nvGrpSpPr>
          <p:grpSpPr bwMode="auto">
            <a:xfrm>
              <a:off x="2792" y="3552"/>
              <a:ext cx="2316" cy="330"/>
              <a:chOff x="2918" y="3865"/>
              <a:chExt cx="2316" cy="330"/>
            </a:xfrm>
          </p:grpSpPr>
          <p:sp>
            <p:nvSpPr>
              <p:cNvPr id="70672" name="Line 14"/>
              <p:cNvSpPr>
                <a:spLocks noChangeShapeType="1"/>
              </p:cNvSpPr>
              <p:nvPr/>
            </p:nvSpPr>
            <p:spPr bwMode="auto">
              <a:xfrm>
                <a:off x="3880" y="401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3" name="Text Box 20"/>
              <p:cNvSpPr txBox="1">
                <a:spLocks noChangeArrowheads="1"/>
              </p:cNvSpPr>
              <p:nvPr/>
            </p:nvSpPr>
            <p:spPr bwMode="auto">
              <a:xfrm>
                <a:off x="2918" y="3865"/>
                <a:ext cx="23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2NO + 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O</a:t>
                </a:r>
                <a:r>
                  <a:rPr lang="en-US" altLang="en-US" sz="2800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        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2NO</a:t>
                </a:r>
                <a:r>
                  <a:rPr lang="en-US" altLang="en-US" sz="2800" baseline="-250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 sz="28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0671" name="Line 22"/>
            <p:cNvSpPr>
              <a:spLocks noChangeShapeType="1"/>
            </p:cNvSpPr>
            <p:nvPr/>
          </p:nvSpPr>
          <p:spPr bwMode="auto">
            <a:xfrm>
              <a:off x="816" y="3552"/>
              <a:ext cx="38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2" name="Line 28"/>
          <p:cNvSpPr>
            <a:spLocks noChangeShapeType="1"/>
          </p:cNvSpPr>
          <p:nvPr/>
        </p:nvSpPr>
        <p:spPr bwMode="auto">
          <a:xfrm flipH="1">
            <a:off x="6096000" y="4648200"/>
            <a:ext cx="7620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 flipH="1">
            <a:off x="8534400" y="4114800"/>
            <a:ext cx="7620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537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utoUpdateAnimBg="0"/>
      <p:bldP spid="26633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8"/>
          <p:cNvGrpSpPr>
            <a:grpSpLocks/>
          </p:cNvGrpSpPr>
          <p:nvPr/>
        </p:nvGrpSpPr>
        <p:grpSpPr bwMode="auto">
          <a:xfrm>
            <a:off x="2514600" y="2895601"/>
            <a:ext cx="6623050" cy="1484313"/>
            <a:chOff x="144" y="1305"/>
            <a:chExt cx="4172" cy="935"/>
          </a:xfrm>
        </p:grpSpPr>
        <p:grpSp>
          <p:nvGrpSpPr>
            <p:cNvPr id="71687" name="Group 3"/>
            <p:cNvGrpSpPr>
              <a:grpSpLocks/>
            </p:cNvGrpSpPr>
            <p:nvPr/>
          </p:nvGrpSpPr>
          <p:grpSpPr bwMode="auto">
            <a:xfrm>
              <a:off x="326" y="1305"/>
              <a:ext cx="3934" cy="288"/>
              <a:chOff x="758" y="2809"/>
              <a:chExt cx="3934" cy="288"/>
            </a:xfrm>
          </p:grpSpPr>
          <p:sp>
            <p:nvSpPr>
              <p:cNvPr id="71701" name="Text Box 4"/>
              <p:cNvSpPr txBox="1">
                <a:spLocks noChangeArrowheads="1"/>
              </p:cNvSpPr>
              <p:nvPr/>
            </p:nvSpPr>
            <p:spPr bwMode="auto">
              <a:xfrm>
                <a:off x="758" y="2809"/>
                <a:ext cx="155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>
                    <a:solidFill>
                      <a:schemeClr val="tx1"/>
                    </a:solidFill>
                    <a:latin typeface="Arial" panose="020B0604020202020204" pitchFamily="34" charset="0"/>
                  </a:rPr>
                  <a:t>Elementary step:</a:t>
                </a:r>
              </a:p>
            </p:txBody>
          </p:sp>
          <p:grpSp>
            <p:nvGrpSpPr>
              <p:cNvPr id="71702" name="Group 5"/>
              <p:cNvGrpSpPr>
                <a:grpSpLocks/>
              </p:cNvGrpSpPr>
              <p:nvPr/>
            </p:nvGrpSpPr>
            <p:grpSpPr bwMode="auto">
              <a:xfrm>
                <a:off x="2822" y="2809"/>
                <a:ext cx="1870" cy="288"/>
                <a:chOff x="2822" y="2809"/>
                <a:chExt cx="1870" cy="288"/>
              </a:xfrm>
            </p:grpSpPr>
            <p:sp>
              <p:nvSpPr>
                <p:cNvPr id="7170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822" y="2809"/>
                  <a:ext cx="187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"/>
                    <a:defRPr sz="20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928B7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7706B"/>
                    </a:buClr>
                    <a:buFont typeface="Wingdings" panose="05000000000000000000" pitchFamily="2" charset="2"/>
                    <a:buChar char="§"/>
                    <a:defRPr sz="14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6F777D"/>
                    </a:buClr>
                    <a:buFont typeface="Wingdings" panose="05000000000000000000" pitchFamily="2" charset="2"/>
                    <a:buChar char="§"/>
                    <a:defRPr sz="13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777D"/>
                    </a:buClr>
                    <a:buFont typeface="Wingdings" panose="05000000000000000000" pitchFamily="2" charset="2"/>
                    <a:buChar char="§"/>
                    <a:defRPr sz="13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777D"/>
                    </a:buClr>
                    <a:buFont typeface="Wingdings" panose="05000000000000000000" pitchFamily="2" charset="2"/>
                    <a:buChar char="§"/>
                    <a:defRPr sz="13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777D"/>
                    </a:buClr>
                    <a:buFont typeface="Wingdings" panose="05000000000000000000" pitchFamily="2" charset="2"/>
                    <a:buChar char="§"/>
                    <a:defRPr sz="13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777D"/>
                    </a:buClr>
                    <a:buFont typeface="Wingdings" panose="05000000000000000000" pitchFamily="2" charset="2"/>
                    <a:buChar char="§"/>
                    <a:defRPr sz="13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24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NO + NO          N</a:t>
                  </a:r>
                  <a:r>
                    <a:rPr lang="en-US" altLang="en-US"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2</a:t>
                  </a:r>
                  <a:r>
                    <a:rPr lang="en-US" altLang="en-US" sz="24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O</a:t>
                  </a:r>
                  <a:r>
                    <a:rPr lang="en-US" altLang="en-US"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2</a:t>
                  </a:r>
                  <a:endParaRPr lang="en-US" altLang="en-US" sz="24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704" name="Line 7"/>
                <p:cNvSpPr>
                  <a:spLocks noChangeShapeType="1"/>
                </p:cNvSpPr>
                <p:nvPr/>
              </p:nvSpPr>
              <p:spPr bwMode="auto">
                <a:xfrm>
                  <a:off x="3752" y="296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688" name="Group 8"/>
            <p:cNvGrpSpPr>
              <a:grpSpLocks/>
            </p:cNvGrpSpPr>
            <p:nvPr/>
          </p:nvGrpSpPr>
          <p:grpSpPr bwMode="auto">
            <a:xfrm>
              <a:off x="320" y="1640"/>
              <a:ext cx="3996" cy="288"/>
              <a:chOff x="752" y="3144"/>
              <a:chExt cx="3996" cy="288"/>
            </a:xfrm>
          </p:grpSpPr>
          <p:sp>
            <p:nvSpPr>
              <p:cNvPr id="71697" name="Text Box 9"/>
              <p:cNvSpPr txBox="1">
                <a:spLocks noChangeArrowheads="1"/>
              </p:cNvSpPr>
              <p:nvPr/>
            </p:nvSpPr>
            <p:spPr bwMode="auto">
              <a:xfrm>
                <a:off x="752" y="3144"/>
                <a:ext cx="155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>
                    <a:solidFill>
                      <a:schemeClr val="tx1"/>
                    </a:solidFill>
                    <a:latin typeface="Arial" panose="020B0604020202020204" pitchFamily="34" charset="0"/>
                  </a:rPr>
                  <a:t>Elementary step:</a:t>
                </a:r>
              </a:p>
            </p:txBody>
          </p:sp>
          <p:grpSp>
            <p:nvGrpSpPr>
              <p:cNvPr id="71698" name="Group 10"/>
              <p:cNvGrpSpPr>
                <a:grpSpLocks/>
              </p:cNvGrpSpPr>
              <p:nvPr/>
            </p:nvGrpSpPr>
            <p:grpSpPr bwMode="auto">
              <a:xfrm>
                <a:off x="2768" y="3144"/>
                <a:ext cx="1980" cy="288"/>
                <a:chOff x="2784" y="3312"/>
                <a:chExt cx="1980" cy="288"/>
              </a:xfrm>
            </p:grpSpPr>
            <p:sp>
              <p:nvSpPr>
                <p:cNvPr id="71699" name="Line 11"/>
                <p:cNvSpPr>
                  <a:spLocks noChangeShapeType="1"/>
                </p:cNvSpPr>
                <p:nvPr/>
              </p:nvSpPr>
              <p:spPr bwMode="auto">
                <a:xfrm>
                  <a:off x="3768" y="3464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0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784" y="3312"/>
                  <a:ext cx="19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"/>
                    <a:defRPr sz="20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928B7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7706B"/>
                    </a:buClr>
                    <a:buFont typeface="Wingdings" panose="05000000000000000000" pitchFamily="2" charset="2"/>
                    <a:buChar char="§"/>
                    <a:defRPr sz="14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6F777D"/>
                    </a:buClr>
                    <a:buFont typeface="Wingdings" panose="05000000000000000000" pitchFamily="2" charset="2"/>
                    <a:buChar char="§"/>
                    <a:defRPr sz="13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777D"/>
                    </a:buClr>
                    <a:buFont typeface="Wingdings" panose="05000000000000000000" pitchFamily="2" charset="2"/>
                    <a:buChar char="§"/>
                    <a:defRPr sz="13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777D"/>
                    </a:buClr>
                    <a:buFont typeface="Wingdings" panose="05000000000000000000" pitchFamily="2" charset="2"/>
                    <a:buChar char="§"/>
                    <a:defRPr sz="13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777D"/>
                    </a:buClr>
                    <a:buFont typeface="Wingdings" panose="05000000000000000000" pitchFamily="2" charset="2"/>
                    <a:buChar char="§"/>
                    <a:defRPr sz="13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777D"/>
                    </a:buClr>
                    <a:buFont typeface="Wingdings" panose="05000000000000000000" pitchFamily="2" charset="2"/>
                    <a:buChar char="§"/>
                    <a:defRPr sz="13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24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N</a:t>
                  </a:r>
                  <a:r>
                    <a:rPr lang="en-US" altLang="en-US"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2</a:t>
                  </a:r>
                  <a:r>
                    <a:rPr lang="en-US" altLang="en-US" sz="24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O</a:t>
                  </a:r>
                  <a:r>
                    <a:rPr lang="en-US" altLang="en-US"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2</a:t>
                  </a:r>
                  <a:r>
                    <a:rPr lang="en-US" altLang="en-US" sz="24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 + O</a:t>
                  </a:r>
                  <a:r>
                    <a:rPr lang="en-US" altLang="en-US"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2</a:t>
                  </a:r>
                  <a:r>
                    <a:rPr lang="en-US" altLang="en-US" sz="24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          2NO</a:t>
                  </a:r>
                  <a:r>
                    <a:rPr lang="en-US" altLang="en-US"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2</a:t>
                  </a:r>
                  <a:endParaRPr lang="en-US" altLang="en-US" sz="24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1689" name="Group 13"/>
            <p:cNvGrpSpPr>
              <a:grpSpLocks/>
            </p:cNvGrpSpPr>
            <p:nvPr/>
          </p:nvGrpSpPr>
          <p:grpSpPr bwMode="auto">
            <a:xfrm>
              <a:off x="144" y="1632"/>
              <a:ext cx="4161" cy="608"/>
              <a:chOff x="576" y="3136"/>
              <a:chExt cx="4161" cy="608"/>
            </a:xfrm>
          </p:grpSpPr>
          <p:grpSp>
            <p:nvGrpSpPr>
              <p:cNvPr id="71690" name="Group 14"/>
              <p:cNvGrpSpPr>
                <a:grpSpLocks/>
              </p:cNvGrpSpPr>
              <p:nvPr/>
            </p:nvGrpSpPr>
            <p:grpSpPr bwMode="auto">
              <a:xfrm>
                <a:off x="752" y="3456"/>
                <a:ext cx="3985" cy="288"/>
                <a:chOff x="752" y="3552"/>
                <a:chExt cx="3985" cy="288"/>
              </a:xfrm>
            </p:grpSpPr>
            <p:sp>
              <p:nvSpPr>
                <p:cNvPr id="7169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52" y="3552"/>
                  <a:ext cx="151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"/>
                    <a:defRPr sz="20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928B7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87706B"/>
                    </a:buClr>
                    <a:buFont typeface="Wingdings" panose="05000000000000000000" pitchFamily="2" charset="2"/>
                    <a:buChar char="§"/>
                    <a:defRPr sz="14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6F777D"/>
                    </a:buClr>
                    <a:buFont typeface="Wingdings" panose="05000000000000000000" pitchFamily="2" charset="2"/>
                    <a:buChar char="§"/>
                    <a:defRPr sz="13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777D"/>
                    </a:buClr>
                    <a:buFont typeface="Wingdings" panose="05000000000000000000" pitchFamily="2" charset="2"/>
                    <a:buChar char="§"/>
                    <a:defRPr sz="13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777D"/>
                    </a:buClr>
                    <a:buFont typeface="Wingdings" panose="05000000000000000000" pitchFamily="2" charset="2"/>
                    <a:buChar char="§"/>
                    <a:defRPr sz="13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777D"/>
                    </a:buClr>
                    <a:buFont typeface="Wingdings" panose="05000000000000000000" pitchFamily="2" charset="2"/>
                    <a:buChar char="§"/>
                    <a:defRPr sz="13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F777D"/>
                    </a:buClr>
                    <a:buFont typeface="Wingdings" panose="05000000000000000000" pitchFamily="2" charset="2"/>
                    <a:buChar char="§"/>
                    <a:defRPr sz="1300">
                      <a:solidFill>
                        <a:schemeClr val="tx2"/>
                      </a:solidFill>
                      <a:latin typeface="Franklin Gothic Medium" panose="020B06030201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24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Overall reaction:</a:t>
                  </a:r>
                </a:p>
              </p:txBody>
            </p:sp>
            <p:grpSp>
              <p:nvGrpSpPr>
                <p:cNvPr id="71693" name="Group 16"/>
                <p:cNvGrpSpPr>
                  <a:grpSpLocks/>
                </p:cNvGrpSpPr>
                <p:nvPr/>
              </p:nvGrpSpPr>
              <p:grpSpPr bwMode="auto">
                <a:xfrm>
                  <a:off x="2792" y="3552"/>
                  <a:ext cx="1945" cy="288"/>
                  <a:chOff x="2918" y="3865"/>
                  <a:chExt cx="1945" cy="288"/>
                </a:xfrm>
              </p:grpSpPr>
              <p:sp>
                <p:nvSpPr>
                  <p:cNvPr id="7169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880" y="4016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696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8" y="3865"/>
                    <a:ext cx="1945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 2" panose="05020102010507070707" pitchFamily="18" charset="2"/>
                      <a:buChar char=""/>
                      <a:defRPr sz="2000">
                        <a:solidFill>
                          <a:schemeClr val="tx2"/>
                        </a:solidFill>
                        <a:latin typeface="Franklin Gothic Medium" panose="020B06030201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2"/>
                        </a:solidFill>
                        <a:latin typeface="Franklin Gothic Medium" panose="020B06030201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rgbClr val="928B7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2"/>
                        </a:solidFill>
                        <a:latin typeface="Franklin Gothic Medium" panose="020B06030201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87706B"/>
                      </a:buClr>
                      <a:buFont typeface="Wingdings" panose="05000000000000000000" pitchFamily="2" charset="2"/>
                      <a:buChar char="§"/>
                      <a:defRPr sz="1400">
                        <a:solidFill>
                          <a:schemeClr val="tx2"/>
                        </a:solidFill>
                        <a:latin typeface="Franklin Gothic Medium" panose="020B06030201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6F777D"/>
                      </a:buClr>
                      <a:buFont typeface="Wingdings" panose="05000000000000000000" pitchFamily="2" charset="2"/>
                      <a:buChar char="§"/>
                      <a:defRPr sz="1300">
                        <a:solidFill>
                          <a:schemeClr val="tx2"/>
                        </a:solidFill>
                        <a:latin typeface="Franklin Gothic Medium" panose="020B06030201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6F777D"/>
                      </a:buClr>
                      <a:buFont typeface="Wingdings" panose="05000000000000000000" pitchFamily="2" charset="2"/>
                      <a:buChar char="§"/>
                      <a:defRPr sz="1300">
                        <a:solidFill>
                          <a:schemeClr val="tx2"/>
                        </a:solidFill>
                        <a:latin typeface="Franklin Gothic Medium" panose="020B06030201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6F777D"/>
                      </a:buClr>
                      <a:buFont typeface="Wingdings" panose="05000000000000000000" pitchFamily="2" charset="2"/>
                      <a:buChar char="§"/>
                      <a:defRPr sz="1300">
                        <a:solidFill>
                          <a:schemeClr val="tx2"/>
                        </a:solidFill>
                        <a:latin typeface="Franklin Gothic Medium" panose="020B06030201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6F777D"/>
                      </a:buClr>
                      <a:buFont typeface="Wingdings" panose="05000000000000000000" pitchFamily="2" charset="2"/>
                      <a:buChar char="§"/>
                      <a:defRPr sz="1300">
                        <a:solidFill>
                          <a:schemeClr val="tx2"/>
                        </a:solidFill>
                        <a:latin typeface="Franklin Gothic Medium" panose="020B06030201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6F777D"/>
                      </a:buClr>
                      <a:buFont typeface="Wingdings" panose="05000000000000000000" pitchFamily="2" charset="2"/>
                      <a:buChar char="§"/>
                      <a:defRPr sz="1300">
                        <a:solidFill>
                          <a:schemeClr val="tx2"/>
                        </a:solidFill>
                        <a:latin typeface="Franklin Gothic Medium" panose="020B06030201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2NO + O</a:t>
                    </a:r>
                    <a:r>
                      <a:rPr lang="en-US" altLang="en-US" sz="24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2</a:t>
                    </a:r>
                    <a:r>
                      <a:rPr lang="en-US" altLang="en-US" sz="24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          2NO</a:t>
                    </a:r>
                    <a:r>
                      <a:rPr lang="en-US" altLang="en-US" sz="24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2</a:t>
                    </a:r>
                    <a:endParaRPr lang="en-US" altLang="en-US" sz="240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1694" name="Line 19"/>
                <p:cNvSpPr>
                  <a:spLocks noChangeShapeType="1"/>
                </p:cNvSpPr>
                <p:nvPr/>
              </p:nvSpPr>
              <p:spPr bwMode="auto">
                <a:xfrm>
                  <a:off x="816" y="3552"/>
                  <a:ext cx="38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691" name="Text Box 20"/>
              <p:cNvSpPr txBox="1">
                <a:spLocks noChangeArrowheads="1"/>
              </p:cNvSpPr>
              <p:nvPr/>
            </p:nvSpPr>
            <p:spPr bwMode="auto">
              <a:xfrm>
                <a:off x="576" y="3136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>
                    <a:solidFill>
                      <a:schemeClr val="tx1"/>
                    </a:solidFill>
                    <a:latin typeface="Arial" panose="020B0604020202020204" pitchFamily="34" charset="0"/>
                  </a:rPr>
                  <a:t>+</a:t>
                </a:r>
              </a:p>
            </p:txBody>
          </p:sp>
        </p:grpSp>
      </p:grpSp>
      <p:sp>
        <p:nvSpPr>
          <p:cNvPr id="71683" name="Text Box 23"/>
          <p:cNvSpPr txBox="1">
            <a:spLocks noChangeArrowheads="1"/>
          </p:cNvSpPr>
          <p:nvPr/>
        </p:nvSpPr>
        <p:spPr bwMode="auto">
          <a:xfrm>
            <a:off x="1676401" y="188914"/>
            <a:ext cx="8702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i="1">
                <a:solidFill>
                  <a:schemeClr val="accent1"/>
                </a:solidFill>
                <a:latin typeface="Arial" panose="020B0604020202020204" pitchFamily="34" charset="0"/>
              </a:rPr>
              <a:t>Intermediates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 are species that appear in a reaction mechanism </a:t>
            </a:r>
            <a:r>
              <a:rPr lang="en-US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but not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 in the overall balanced equation.  </a:t>
            </a:r>
            <a:endParaRPr lang="en-US" altLang="en-US" sz="28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Text Box 24"/>
          <p:cNvSpPr txBox="1">
            <a:spLocks noChangeArrowheads="1"/>
          </p:cNvSpPr>
          <p:nvPr/>
        </p:nvSpPr>
        <p:spPr bwMode="auto">
          <a:xfrm>
            <a:off x="1752600" y="1143000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An</a:t>
            </a: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chemeClr val="accent1"/>
                </a:solidFill>
                <a:latin typeface="Arial" panose="020B0604020202020204" pitchFamily="34" charset="0"/>
              </a:rPr>
              <a:t>intermediate</a:t>
            </a: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is always formed in an early elementary step and consumed in a later elementary step.</a:t>
            </a: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8077200" y="2895600"/>
            <a:ext cx="1066800" cy="5334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5867400" y="3429000"/>
            <a:ext cx="1066800" cy="5334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409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3" grpId="0" animBg="1"/>
      <p:bldP spid="276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131" y="1072878"/>
            <a:ext cx="9806152" cy="49863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The rate of reaction can increase (or speed up) by</a:t>
            </a:r>
          </a:p>
          <a:p>
            <a:pPr lvl="1">
              <a:defRPr/>
            </a:pPr>
            <a:r>
              <a:rPr lang="en-US" dirty="0"/>
              <a:t>Increasing the temperature of the system</a:t>
            </a:r>
          </a:p>
          <a:p>
            <a:pPr lvl="1">
              <a:defRPr/>
            </a:pPr>
            <a:r>
              <a:rPr lang="en-US" dirty="0"/>
              <a:t>Increasing the concentration of the reactants in solution</a:t>
            </a:r>
          </a:p>
          <a:p>
            <a:pPr lvl="1">
              <a:defRPr/>
            </a:pPr>
            <a:r>
              <a:rPr lang="en-US" dirty="0"/>
              <a:t>Increasing the pressure of gaseous reactants</a:t>
            </a:r>
          </a:p>
          <a:p>
            <a:pPr lvl="1">
              <a:defRPr/>
            </a:pPr>
            <a:r>
              <a:rPr lang="en-US" dirty="0"/>
              <a:t>Increasing the surface area of solid reactants</a:t>
            </a:r>
          </a:p>
          <a:p>
            <a:pPr lvl="1">
              <a:defRPr/>
            </a:pPr>
            <a:r>
              <a:rPr lang="en-US" dirty="0"/>
              <a:t>Introducing a catalyst</a:t>
            </a:r>
          </a:p>
          <a:p>
            <a:pPr lvl="1">
              <a:defRPr/>
            </a:pPr>
            <a:r>
              <a:rPr lang="en-US" dirty="0"/>
              <a:t>Agitating the solution (stirring to increase collisions)</a:t>
            </a:r>
          </a:p>
          <a:p>
            <a:pPr>
              <a:defRPr/>
            </a:pPr>
            <a:r>
              <a:rPr lang="en-US" dirty="0"/>
              <a:t>The rate will decrease (will take longer) if you decrease T, M, P, SA, or if you introduce an inhibitor.</a:t>
            </a:r>
          </a:p>
          <a:p>
            <a:pPr>
              <a:defRPr/>
            </a:pPr>
            <a:r>
              <a:rPr lang="en-US" dirty="0"/>
              <a:t>The reaction rate has nothing to do with how much of the reactants actually react. That is dependent on limiting reactants and equilibrium.  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affects the rate of reactions?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5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"/>
          <a:stretch>
            <a:fillRect/>
          </a:stretch>
        </p:blipFill>
        <p:spPr bwMode="auto">
          <a:xfrm>
            <a:off x="2133819" y="147145"/>
            <a:ext cx="7183602" cy="591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7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3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7772400" cy="4876800"/>
          </a:xfrm>
        </p:spPr>
        <p:txBody>
          <a:bodyPr/>
          <a:lstStyle/>
          <a:p>
            <a:pPr marL="45720" indent="0">
              <a:buNone/>
              <a:defRPr/>
            </a:pPr>
            <a:r>
              <a:rPr lang="en-US" altLang="en-US" sz="2800" dirty="0"/>
              <a:t>Catalysts speed up the reaction and are found in the reactants of the first elementary step and the products of the last step.</a:t>
            </a:r>
          </a:p>
          <a:p>
            <a:pPr marL="274320">
              <a:buNone/>
              <a:defRPr/>
            </a:pPr>
            <a:r>
              <a:rPr lang="en-US" altLang="en-US" sz="2800" dirty="0"/>
              <a:t>			A  + C </a:t>
            </a:r>
            <a:r>
              <a:rPr lang="en-US" altLang="en-US" sz="2800" dirty="0">
                <a:sym typeface="Wingdings" pitchFamily="2" charset="2"/>
              </a:rPr>
              <a:t> AC</a:t>
            </a:r>
          </a:p>
          <a:p>
            <a:pPr marL="274320">
              <a:buNone/>
              <a:defRPr/>
            </a:pPr>
            <a:r>
              <a:rPr lang="en-US" altLang="en-US" sz="2800" dirty="0">
                <a:sym typeface="Wingdings" pitchFamily="2" charset="2"/>
              </a:rPr>
              <a:t>			AC + B  ABC</a:t>
            </a:r>
          </a:p>
          <a:p>
            <a:pPr marL="274320">
              <a:buNone/>
              <a:defRPr/>
            </a:pPr>
            <a:r>
              <a:rPr lang="en-US" altLang="en-US" sz="2800" dirty="0">
                <a:sym typeface="Wingdings" pitchFamily="2" charset="2"/>
              </a:rPr>
              <a:t>			ABC  AB + C</a:t>
            </a:r>
          </a:p>
          <a:p>
            <a:pPr marL="45720" indent="0">
              <a:buNone/>
              <a:defRPr/>
            </a:pPr>
            <a:r>
              <a:rPr lang="en-US" altLang="en-US" sz="2800" dirty="0">
                <a:sym typeface="Wingdings" pitchFamily="2" charset="2"/>
              </a:rPr>
              <a:t>A catalyst is homogeneous if it is in the same phase as the other reactants. If not, it is heterogeneous.</a:t>
            </a:r>
          </a:p>
          <a:p>
            <a:pPr marL="274320">
              <a:buNone/>
              <a:defRPr/>
            </a:pPr>
            <a:endParaRPr lang="en-US" altLang="en-US" dirty="0" smtClean="0"/>
          </a:p>
        </p:txBody>
      </p:sp>
      <p:sp>
        <p:nvSpPr>
          <p:cNvPr id="4" name="Oval 26"/>
          <p:cNvSpPr>
            <a:spLocks noChangeArrowheads="1"/>
          </p:cNvSpPr>
          <p:nvPr/>
        </p:nvSpPr>
        <p:spPr bwMode="auto">
          <a:xfrm>
            <a:off x="4435694" y="2865219"/>
            <a:ext cx="1066800" cy="5334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5840139" y="3824288"/>
            <a:ext cx="1066800" cy="5334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2709" name="TextBox 1"/>
          <p:cNvSpPr txBox="1">
            <a:spLocks noChangeArrowheads="1"/>
          </p:cNvSpPr>
          <p:nvPr/>
        </p:nvSpPr>
        <p:spPr bwMode="auto">
          <a:xfrm>
            <a:off x="3124200" y="457201"/>
            <a:ext cx="502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>
                <a:solidFill>
                  <a:schemeClr val="tx1"/>
                </a:solidFill>
                <a:latin typeface="Arial" panose="020B0604020202020204" pitchFamily="34" charset="0"/>
              </a:rPr>
              <a:t>Catalysts</a:t>
            </a:r>
          </a:p>
        </p:txBody>
      </p:sp>
    </p:spTree>
    <p:extLst>
      <p:ext uri="{BB962C8B-B14F-4D97-AF65-F5344CB8AC3E}">
        <p14:creationId xmlns:p14="http://schemas.microsoft.com/office/powerpoint/2010/main" val="29135868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Progress with a catalyst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1"/>
          <a:stretch>
            <a:fillRect/>
          </a:stretch>
        </p:blipFill>
        <p:spPr bwMode="auto">
          <a:xfrm>
            <a:off x="1476703" y="1391898"/>
            <a:ext cx="9398979" cy="445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6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9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2" descr="\\WFData2\Teachers\kdrury\AP Chemistry\Images\kinetics\tab12_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655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1387365" y="1489841"/>
            <a:ext cx="9301655" cy="4114800"/>
          </a:xfrm>
        </p:spPr>
        <p:txBody>
          <a:bodyPr/>
          <a:lstStyle/>
          <a:p>
            <a:pPr marL="45720" indent="0">
              <a:buNone/>
              <a:defRPr/>
            </a:pPr>
            <a:r>
              <a:rPr lang="en-US" altLang="en-US" sz="2800" dirty="0"/>
              <a:t>The </a:t>
            </a:r>
            <a:r>
              <a:rPr lang="en-US" altLang="en-US" sz="2800" dirty="0" smtClean="0"/>
              <a:t>Rate Determining Step </a:t>
            </a:r>
            <a:r>
              <a:rPr lang="en-US" altLang="en-US" sz="2800" dirty="0"/>
              <a:t>is always the slowest step. </a:t>
            </a:r>
          </a:p>
          <a:p>
            <a:pPr marL="45720" indent="0">
              <a:buNone/>
              <a:defRPr/>
            </a:pPr>
            <a:r>
              <a:rPr lang="en-US" altLang="en-US" sz="2800" dirty="0"/>
              <a:t>It will have a similar Rate law as the overall reaction’s rate law.</a:t>
            </a:r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Rate Determining Step</a:t>
            </a:r>
          </a:p>
        </p:txBody>
      </p:sp>
      <p:pic>
        <p:nvPicPr>
          <p:cNvPr id="7170" name="Picture 2" descr="Image result for relay ra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5"/>
          <a:stretch/>
        </p:blipFill>
        <p:spPr bwMode="auto">
          <a:xfrm>
            <a:off x="3702815" y="2809506"/>
            <a:ext cx="3990757" cy="279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57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766888" y="1510862"/>
            <a:ext cx="8534400" cy="3505200"/>
          </a:xfrm>
        </p:spPr>
        <p:txBody>
          <a:bodyPr/>
          <a:lstStyle/>
          <a:p>
            <a:pPr marL="45720" indent="0">
              <a:buNone/>
              <a:defRPr/>
            </a:pPr>
            <a:r>
              <a:rPr lang="en-US" altLang="en-US" sz="2800" dirty="0"/>
              <a:t>The rate law for this reaction is found experimentally to be</a:t>
            </a:r>
          </a:p>
          <a:p>
            <a:pPr marL="274320" algn="ctr">
              <a:buNone/>
              <a:defRPr/>
            </a:pPr>
            <a:r>
              <a:rPr lang="en-US" altLang="en-US" sz="2800" dirty="0">
                <a:solidFill>
                  <a:schemeClr val="accent1"/>
                </a:solidFill>
              </a:rPr>
              <a:t>Rate = </a:t>
            </a:r>
            <a:r>
              <a:rPr lang="en-US" altLang="en-US" sz="2800" i="1" dirty="0">
                <a:solidFill>
                  <a:schemeClr val="accent1"/>
                </a:solidFill>
              </a:rPr>
              <a:t>k</a:t>
            </a:r>
            <a:r>
              <a:rPr lang="en-US" altLang="en-US" sz="2800" dirty="0">
                <a:solidFill>
                  <a:schemeClr val="accent1"/>
                </a:solidFill>
              </a:rPr>
              <a:t> [NO</a:t>
            </a:r>
            <a:r>
              <a:rPr lang="en-US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800" dirty="0">
                <a:solidFill>
                  <a:schemeClr val="accent1"/>
                </a:solidFill>
              </a:rPr>
              <a:t>]</a:t>
            </a:r>
            <a:r>
              <a:rPr lang="en-US" altLang="en-US" sz="2800" baseline="30000" dirty="0">
                <a:solidFill>
                  <a:schemeClr val="accent1"/>
                </a:solidFill>
              </a:rPr>
              <a:t>2</a:t>
            </a:r>
            <a:endParaRPr lang="en-US" altLang="en-US" sz="2800" dirty="0">
              <a:solidFill>
                <a:schemeClr val="accent1"/>
              </a:solidFill>
            </a:endParaRPr>
          </a:p>
          <a:p>
            <a:pPr marL="45720" indent="0">
              <a:buNone/>
              <a:defRPr/>
            </a:pPr>
            <a:r>
              <a:rPr lang="en-US" altLang="en-US" sz="2800" dirty="0"/>
              <a:t>CO is necessary for this reaction to occur, but the </a:t>
            </a:r>
            <a:r>
              <a:rPr lang="en-US" altLang="en-US" sz="2800" i="1" dirty="0"/>
              <a:t>rate</a:t>
            </a:r>
            <a:r>
              <a:rPr lang="en-US" altLang="en-US" sz="2800" dirty="0"/>
              <a:t> of the reaction does not depend on its concentration.</a:t>
            </a:r>
          </a:p>
          <a:p>
            <a:pPr marL="45720" indent="0">
              <a:buNone/>
              <a:defRPr/>
            </a:pPr>
            <a:endParaRPr lang="en-US" altLang="en-US" sz="2800" dirty="0" smtClean="0"/>
          </a:p>
          <a:p>
            <a:pPr marL="45720" indent="0">
              <a:buNone/>
              <a:defRPr/>
            </a:pPr>
            <a:r>
              <a:rPr lang="en-US" altLang="en-US" sz="2800" dirty="0" smtClean="0"/>
              <a:t>This </a:t>
            </a:r>
            <a:r>
              <a:rPr lang="en-US" altLang="en-US" sz="2800" dirty="0"/>
              <a:t>suggests the reaction occurs in two steps.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2286001" y="381000"/>
            <a:ext cx="7496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NO</a:t>
            </a:r>
            <a:r>
              <a:rPr lang="en-US" altLang="en-US" sz="32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g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+ CO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g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 NO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g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+ CO</a:t>
            </a:r>
            <a:r>
              <a:rPr lang="en-US" altLang="en-US" sz="3200" baseline="-25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g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52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62088" y="1508234"/>
            <a:ext cx="9144000" cy="34290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  <a:defRPr/>
            </a:pPr>
            <a:r>
              <a:rPr lang="en-US" altLang="en-US" sz="2800" dirty="0"/>
              <a:t>A proposed mechanism for this reaction is</a:t>
            </a:r>
          </a:p>
          <a:p>
            <a:pPr marL="274320" algn="ctr">
              <a:buNone/>
              <a:defRPr/>
            </a:pPr>
            <a:r>
              <a:rPr lang="en-US" altLang="en-US" sz="2800" dirty="0">
                <a:solidFill>
                  <a:schemeClr val="accent1"/>
                </a:solidFill>
              </a:rPr>
              <a:t>Step 1:  NO</a:t>
            </a:r>
            <a:r>
              <a:rPr lang="en-US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800" dirty="0">
                <a:solidFill>
                  <a:schemeClr val="accent1"/>
                </a:solidFill>
              </a:rPr>
              <a:t> + NO</a:t>
            </a:r>
            <a:r>
              <a:rPr lang="en-US" altLang="en-US" sz="2800" baseline="-25000" dirty="0">
                <a:solidFill>
                  <a:schemeClr val="accent1"/>
                </a:solidFill>
              </a:rPr>
              <a:t>2</a:t>
            </a:r>
            <a:r>
              <a:rPr lang="en-US" altLang="en-US" sz="2800" dirty="0">
                <a:solidFill>
                  <a:schemeClr val="accent1"/>
                </a:solidFill>
              </a:rPr>
              <a:t> </a:t>
            </a:r>
            <a:r>
              <a:rPr lang="en-US" altLang="en-US" sz="2800" dirty="0">
                <a:solidFill>
                  <a:schemeClr val="accent1"/>
                </a:solidFill>
                <a:sym typeface="Symbol" pitchFamily="18" charset="2"/>
              </a:rPr>
              <a:t> NO</a:t>
            </a:r>
            <a:r>
              <a:rPr lang="en-US" altLang="en-US" sz="2800" baseline="-25000" dirty="0">
                <a:solidFill>
                  <a:schemeClr val="accent1"/>
                </a:solidFill>
                <a:sym typeface="Symbol" pitchFamily="18" charset="2"/>
              </a:rPr>
              <a:t>3</a:t>
            </a:r>
            <a:r>
              <a:rPr lang="en-US" altLang="en-US" sz="2800" dirty="0">
                <a:solidFill>
                  <a:schemeClr val="accent1"/>
                </a:solidFill>
                <a:sym typeface="Symbol" pitchFamily="18" charset="2"/>
              </a:rPr>
              <a:t> + NO   (slow)</a:t>
            </a:r>
          </a:p>
          <a:p>
            <a:pPr marL="274320" algn="ctr">
              <a:lnSpc>
                <a:spcPct val="110000"/>
              </a:lnSpc>
              <a:buNone/>
              <a:defRPr/>
            </a:pPr>
            <a:r>
              <a:rPr lang="en-US" altLang="en-US" sz="2800" dirty="0">
                <a:solidFill>
                  <a:schemeClr val="accent1"/>
                </a:solidFill>
                <a:sym typeface="Symbol" pitchFamily="18" charset="2"/>
              </a:rPr>
              <a:t>Step 2:  NO</a:t>
            </a:r>
            <a:r>
              <a:rPr lang="en-US" altLang="en-US" sz="2800" baseline="-25000" dirty="0">
                <a:solidFill>
                  <a:schemeClr val="accent1"/>
                </a:solidFill>
                <a:sym typeface="Symbol" pitchFamily="18" charset="2"/>
              </a:rPr>
              <a:t>3</a:t>
            </a:r>
            <a:r>
              <a:rPr lang="en-US" altLang="en-US" sz="2800" dirty="0">
                <a:solidFill>
                  <a:schemeClr val="accent1"/>
                </a:solidFill>
                <a:sym typeface="Symbol" pitchFamily="18" charset="2"/>
              </a:rPr>
              <a:t> + CO   NO</a:t>
            </a:r>
            <a:r>
              <a:rPr lang="en-US" altLang="en-US" sz="2800" baseline="-25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sz="2800" dirty="0">
                <a:solidFill>
                  <a:schemeClr val="accent1"/>
                </a:solidFill>
                <a:sym typeface="Symbol" pitchFamily="18" charset="2"/>
              </a:rPr>
              <a:t> + CO</a:t>
            </a:r>
            <a:r>
              <a:rPr lang="en-US" altLang="en-US" sz="2800" baseline="-25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US" altLang="en-US" sz="2800" dirty="0">
                <a:solidFill>
                  <a:schemeClr val="accent1"/>
                </a:solidFill>
                <a:sym typeface="Symbol" pitchFamily="18" charset="2"/>
              </a:rPr>
              <a:t>  (fast)</a:t>
            </a:r>
          </a:p>
          <a:p>
            <a:pPr marL="45720" indent="0">
              <a:buNone/>
              <a:defRPr/>
            </a:pPr>
            <a:r>
              <a:rPr lang="en-US" altLang="en-US" sz="2800" dirty="0"/>
              <a:t>The NO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 intermediate is consumed in the second step.</a:t>
            </a:r>
          </a:p>
          <a:p>
            <a:pPr marL="274320">
              <a:lnSpc>
                <a:spcPct val="120000"/>
              </a:lnSpc>
              <a:defRPr/>
            </a:pPr>
            <a:endParaRPr lang="en-US" altLang="en-US" sz="2800" dirty="0" smtClean="0"/>
          </a:p>
          <a:p>
            <a:pPr marL="45720" indent="0">
              <a:lnSpc>
                <a:spcPct val="120000"/>
              </a:lnSpc>
              <a:buNone/>
              <a:defRPr/>
            </a:pPr>
            <a:r>
              <a:rPr lang="en-US" altLang="en-US" sz="2800" dirty="0" smtClean="0"/>
              <a:t>As </a:t>
            </a:r>
            <a:r>
              <a:rPr lang="en-US" altLang="en-US" sz="2800" dirty="0"/>
              <a:t>CO is not involved in the slow, rate-determining step, it does not appear in the rate law.</a:t>
            </a:r>
          </a:p>
          <a:p>
            <a:pPr marL="274320">
              <a:lnSpc>
                <a:spcPct val="120000"/>
              </a:lnSpc>
              <a:buNone/>
              <a:defRPr/>
            </a:pPr>
            <a:endParaRPr lang="en-US" altLang="en-US" dirty="0"/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2286001" y="381000"/>
            <a:ext cx="7496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NO</a:t>
            </a:r>
            <a:r>
              <a:rPr lang="en-US" altLang="en-US" sz="32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g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+ CO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g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 NO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g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+ CO</a:t>
            </a:r>
            <a:r>
              <a:rPr lang="en-US" altLang="en-US" sz="3200" baseline="-250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g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09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physics.upenn.edu/courses/gladney/mathphys/images/eq6_subsection3_1_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3" y="997376"/>
            <a:ext cx="84439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69285" y="1599516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Rate = k [</a:t>
            </a:r>
            <a:r>
              <a:rPr lang="en-US" altLang="en-US" sz="2400" dirty="0" err="1">
                <a:solidFill>
                  <a:schemeClr val="accent1"/>
                </a:solidFill>
                <a:latin typeface="Arial" panose="020B0604020202020204" pitchFamily="34" charset="0"/>
              </a:rPr>
              <a:t>HBr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] [O</a:t>
            </a:r>
            <a:r>
              <a:rPr lang="en-US" altLang="en-US" sz="2400" baseline="-25000" dirty="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69285" y="2104266"/>
            <a:ext cx="3428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Rate = k [</a:t>
            </a:r>
            <a:r>
              <a:rPr lang="en-US" altLang="en-US" sz="2400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HOOBr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] </a:t>
            </a:r>
            <a:r>
              <a:rPr lang="en-US" altLang="en-US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[</a:t>
            </a:r>
            <a:r>
              <a:rPr lang="en-US" altLang="en-US" sz="2400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HBr</a:t>
            </a:r>
            <a:r>
              <a:rPr lang="en-US" altLang="en-US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  <a:endParaRPr lang="en-US" altLang="en-US" sz="24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69285" y="2528199"/>
            <a:ext cx="32395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Rate = k [</a:t>
            </a:r>
            <a:r>
              <a:rPr lang="en-US" altLang="en-US" sz="2400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HOBr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] </a:t>
            </a:r>
            <a:r>
              <a:rPr lang="en-US" altLang="en-US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[</a:t>
            </a:r>
            <a:r>
              <a:rPr lang="en-US" altLang="en-US" sz="2400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HBr</a:t>
            </a:r>
            <a:r>
              <a:rPr lang="en-US" altLang="en-US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  <a:endParaRPr lang="en-US" altLang="en-US" sz="24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69285" y="3015254"/>
            <a:ext cx="32395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Rate = k [</a:t>
            </a:r>
            <a:r>
              <a:rPr lang="en-US" altLang="en-US" sz="2400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HOBr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] </a:t>
            </a:r>
            <a:r>
              <a:rPr lang="en-US" altLang="en-US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[</a:t>
            </a:r>
            <a:r>
              <a:rPr lang="en-US" altLang="en-US" sz="2400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HBr</a:t>
            </a:r>
            <a:r>
              <a:rPr lang="en-US" altLang="en-US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  <a:endParaRPr lang="en-US" altLang="en-US" sz="24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99545"/>
            <a:ext cx="1074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should be able to create a rate law for each step in a mechanism.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67" y="4495789"/>
            <a:ext cx="2895851" cy="646232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49079" y="4586342"/>
            <a:ext cx="5609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Notice the overall rate law and the rate law of the slow step are identical.</a:t>
            </a:r>
            <a:endParaRPr lang="en-US" altLang="en-US" sz="24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132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physics.upenn.edu/courses/gladney/mathphys/images/eq6_subsection3_1_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52400"/>
            <a:ext cx="84439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Box 2"/>
          <p:cNvSpPr txBox="1">
            <a:spLocks noChangeArrowheads="1"/>
          </p:cNvSpPr>
          <p:nvPr/>
        </p:nvSpPr>
        <p:spPr bwMode="auto">
          <a:xfrm>
            <a:off x="1828800" y="3962401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Write the rate law for this reaction.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15200" y="39624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Rate = k [</a:t>
            </a:r>
            <a:r>
              <a:rPr lang="en-US" altLang="en-US" sz="2400" dirty="0" err="1">
                <a:solidFill>
                  <a:schemeClr val="accent1"/>
                </a:solidFill>
                <a:latin typeface="Arial" panose="020B0604020202020204" pitchFamily="34" charset="0"/>
              </a:rPr>
              <a:t>HBr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] [O</a:t>
            </a:r>
            <a:r>
              <a:rPr lang="en-US" altLang="en-US" sz="2400" baseline="-25000" dirty="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78853" name="TextBox 4"/>
          <p:cNvSpPr txBox="1">
            <a:spLocks noChangeArrowheads="1"/>
          </p:cNvSpPr>
          <p:nvPr/>
        </p:nvSpPr>
        <p:spPr bwMode="auto">
          <a:xfrm>
            <a:off x="1828800" y="4648201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List all intermediates in this reaction.</a:t>
            </a:r>
          </a:p>
        </p:txBody>
      </p:sp>
      <p:sp>
        <p:nvSpPr>
          <p:cNvPr id="78854" name="TextBox 5"/>
          <p:cNvSpPr txBox="1">
            <a:spLocks noChangeArrowheads="1"/>
          </p:cNvSpPr>
          <p:nvPr/>
        </p:nvSpPr>
        <p:spPr bwMode="auto">
          <a:xfrm>
            <a:off x="1905000" y="5334001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List all catalysts in this reaction.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15200" y="46482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HOOBr, HOBr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15200" y="5334001"/>
            <a:ext cx="2438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6660335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6593" y="1564357"/>
            <a:ext cx="107941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Given overall equation: </a:t>
            </a:r>
            <a:r>
              <a:rPr lang="en-GB" altLang="en-US" sz="2400" dirty="0" smtClean="0"/>
              <a:t>			</a:t>
            </a:r>
            <a:r>
              <a:rPr lang="en-GB" altLang="en-US" sz="2400" dirty="0" smtClean="0">
                <a:solidFill>
                  <a:schemeClr val="accent6"/>
                </a:solidFill>
              </a:rPr>
              <a:t>H</a:t>
            </a:r>
            <a:r>
              <a:rPr lang="en-GB" altLang="en-US" sz="2400" baseline="-25000" dirty="0" smtClean="0">
                <a:solidFill>
                  <a:schemeClr val="accent6"/>
                </a:solidFill>
              </a:rPr>
              <a:t>2</a:t>
            </a:r>
            <a:r>
              <a:rPr lang="en-GB" altLang="en-US" sz="2400" dirty="0" smtClean="0">
                <a:solidFill>
                  <a:schemeClr val="accent6"/>
                </a:solidFill>
              </a:rPr>
              <a:t>(</a:t>
            </a:r>
            <a:r>
              <a:rPr lang="en-GB" altLang="en-US" sz="2400" i="1" dirty="0" smtClean="0">
                <a:solidFill>
                  <a:schemeClr val="accent6"/>
                </a:solidFill>
              </a:rPr>
              <a:t>g</a:t>
            </a:r>
            <a:r>
              <a:rPr lang="en-GB" altLang="en-US" sz="2400" dirty="0">
                <a:solidFill>
                  <a:schemeClr val="accent6"/>
                </a:solidFill>
              </a:rPr>
              <a:t>)</a:t>
            </a:r>
            <a:r>
              <a:rPr lang="en-GB" altLang="en-US" sz="2400" baseline="-25000" dirty="0">
                <a:solidFill>
                  <a:schemeClr val="accent6"/>
                </a:solidFill>
              </a:rPr>
              <a:t>  </a:t>
            </a:r>
            <a:r>
              <a:rPr lang="en-GB" altLang="en-US" sz="2400" dirty="0">
                <a:solidFill>
                  <a:schemeClr val="accent6"/>
                </a:solidFill>
              </a:rPr>
              <a:t>+  I</a:t>
            </a:r>
            <a:r>
              <a:rPr lang="en-GB" altLang="en-US" sz="2400" baseline="-25000" dirty="0">
                <a:solidFill>
                  <a:schemeClr val="accent6"/>
                </a:solidFill>
              </a:rPr>
              <a:t>2</a:t>
            </a:r>
            <a:r>
              <a:rPr lang="en-GB" altLang="en-US" sz="2400" dirty="0">
                <a:solidFill>
                  <a:schemeClr val="accent6"/>
                </a:solidFill>
              </a:rPr>
              <a:t>(</a:t>
            </a:r>
            <a:r>
              <a:rPr lang="en-GB" altLang="en-US" sz="2400" i="1" dirty="0">
                <a:solidFill>
                  <a:schemeClr val="accent6"/>
                </a:solidFill>
              </a:rPr>
              <a:t>g</a:t>
            </a:r>
            <a:r>
              <a:rPr lang="en-GB" altLang="en-US" sz="2400" dirty="0">
                <a:solidFill>
                  <a:schemeClr val="accent6"/>
                </a:solidFill>
              </a:rPr>
              <a:t>)</a:t>
            </a:r>
            <a:r>
              <a:rPr lang="en-GB" altLang="en-US" sz="2400" baseline="-25000" dirty="0">
                <a:solidFill>
                  <a:schemeClr val="accent6"/>
                </a:solidFill>
              </a:rPr>
              <a:t> </a:t>
            </a:r>
            <a:r>
              <a:rPr lang="en-GB" altLang="en-US" sz="2400" dirty="0">
                <a:solidFill>
                  <a:schemeClr val="accent6"/>
                </a:solidFill>
                <a:latin typeface="Symbol" panose="05050102010706020507" pitchFamily="18" charset="2"/>
              </a:rPr>
              <a:t></a:t>
            </a:r>
            <a:r>
              <a:rPr lang="en-GB" altLang="en-US" sz="2400" baseline="-25000" dirty="0">
                <a:solidFill>
                  <a:schemeClr val="accent6"/>
                </a:solidFill>
              </a:rPr>
              <a:t> </a:t>
            </a:r>
            <a:r>
              <a:rPr lang="en-GB" altLang="en-US" sz="2400" dirty="0">
                <a:solidFill>
                  <a:schemeClr val="accent6"/>
                </a:solidFill>
              </a:rPr>
              <a:t>2HI(</a:t>
            </a:r>
            <a:r>
              <a:rPr lang="en-GB" altLang="en-US" sz="2400" i="1" dirty="0">
                <a:solidFill>
                  <a:schemeClr val="accent6"/>
                </a:solidFill>
              </a:rPr>
              <a:t>g</a:t>
            </a:r>
            <a:r>
              <a:rPr lang="en-GB" altLang="en-US" sz="2400" dirty="0">
                <a:solidFill>
                  <a:schemeClr val="accent6"/>
                </a:solidFill>
              </a:rPr>
              <a:t>)</a:t>
            </a:r>
            <a:r>
              <a:rPr lang="en-GB" altLang="en-US" sz="2400" baseline="-25000" dirty="0">
                <a:solidFill>
                  <a:schemeClr val="accent6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	</a:t>
            </a:r>
            <a:endParaRPr lang="en-GB" altLang="en-US" sz="24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 smtClean="0"/>
              <a:t>Step </a:t>
            </a:r>
            <a:r>
              <a:rPr lang="en-GB" altLang="en-US" sz="2400" dirty="0"/>
              <a:t>1</a:t>
            </a:r>
            <a:r>
              <a:rPr lang="en-GB" altLang="en-US" sz="2400" dirty="0" smtClean="0"/>
              <a:t>:	</a:t>
            </a:r>
            <a:r>
              <a:rPr lang="en-GB" altLang="en-US" sz="2400" dirty="0"/>
              <a:t>	</a:t>
            </a:r>
            <a:r>
              <a:rPr lang="en-GB" altLang="en-US" sz="2400" dirty="0" smtClean="0">
                <a:solidFill>
                  <a:schemeClr val="accent1"/>
                </a:solidFill>
              </a:rPr>
              <a:t>I</a:t>
            </a:r>
            <a:r>
              <a:rPr lang="en-GB" altLang="en-US" sz="2400" baseline="-25000" dirty="0" smtClean="0">
                <a:solidFill>
                  <a:schemeClr val="accent1"/>
                </a:solidFill>
              </a:rPr>
              <a:t>2</a:t>
            </a:r>
            <a:r>
              <a:rPr lang="en-GB" altLang="en-US" sz="2400" dirty="0" smtClean="0">
                <a:solidFill>
                  <a:schemeClr val="accent1"/>
                </a:solidFill>
              </a:rPr>
              <a:t> </a:t>
            </a:r>
            <a:r>
              <a:rPr lang="en-GB" altLang="en-US" sz="24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 </a:t>
            </a:r>
            <a:r>
              <a:rPr lang="en-GB" altLang="en-US" sz="2400" dirty="0" smtClean="0">
                <a:solidFill>
                  <a:schemeClr val="accent1"/>
                </a:solidFill>
              </a:rPr>
              <a:t> 2I				(fast</a:t>
            </a:r>
            <a:r>
              <a:rPr lang="en-GB" altLang="en-US" sz="2400" dirty="0">
                <a:solidFill>
                  <a:schemeClr val="accent1"/>
                </a:solidFill>
              </a:rPr>
              <a:t>)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 smtClean="0"/>
              <a:t>Step </a:t>
            </a:r>
            <a:r>
              <a:rPr lang="en-GB" altLang="en-US" sz="2400" dirty="0"/>
              <a:t>2: </a:t>
            </a:r>
            <a:r>
              <a:rPr lang="en-GB" altLang="en-US" sz="2400" dirty="0" smtClean="0"/>
              <a:t>	</a:t>
            </a:r>
            <a:r>
              <a:rPr lang="en-GB" altLang="en-US" sz="2400" dirty="0" smtClean="0">
                <a:solidFill>
                  <a:schemeClr val="accent1"/>
                </a:solidFill>
              </a:rPr>
              <a:t>H</a:t>
            </a:r>
            <a:r>
              <a:rPr lang="en-GB" altLang="en-US" sz="2400" baseline="-25000" dirty="0" smtClean="0">
                <a:solidFill>
                  <a:schemeClr val="accent1"/>
                </a:solidFill>
              </a:rPr>
              <a:t>2</a:t>
            </a:r>
            <a:r>
              <a:rPr lang="en-GB" altLang="en-US" sz="2400" dirty="0" smtClean="0">
                <a:solidFill>
                  <a:schemeClr val="accent1"/>
                </a:solidFill>
              </a:rPr>
              <a:t>  </a:t>
            </a:r>
            <a:r>
              <a:rPr lang="en-GB" altLang="en-US" sz="2400" dirty="0">
                <a:solidFill>
                  <a:schemeClr val="accent1"/>
                </a:solidFill>
              </a:rPr>
              <a:t>+  2I </a:t>
            </a:r>
            <a:r>
              <a:rPr lang="en-GB" altLang="en-US" sz="2400" dirty="0" smtClean="0">
                <a:solidFill>
                  <a:schemeClr val="accent1"/>
                </a:solidFill>
              </a:rPr>
              <a:t>   </a:t>
            </a:r>
            <a:r>
              <a:rPr lang="en-GB" altLang="en-US" sz="24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GB" altLang="en-US" sz="2400" dirty="0" smtClean="0">
                <a:solidFill>
                  <a:schemeClr val="accent1"/>
                </a:solidFill>
              </a:rPr>
              <a:t> </a:t>
            </a:r>
            <a:r>
              <a:rPr lang="en-GB" altLang="en-US" sz="2400" dirty="0">
                <a:solidFill>
                  <a:schemeClr val="accent1"/>
                </a:solidFill>
              </a:rPr>
              <a:t>2HI  </a:t>
            </a:r>
            <a:r>
              <a:rPr lang="en-GB" altLang="en-US" sz="2400" dirty="0" smtClean="0">
                <a:solidFill>
                  <a:schemeClr val="accent1"/>
                </a:solidFill>
              </a:rPr>
              <a:t>		(</a:t>
            </a:r>
            <a:r>
              <a:rPr lang="en-GB" altLang="en-US" sz="2400" dirty="0">
                <a:solidFill>
                  <a:schemeClr val="accent1"/>
                </a:solidFill>
              </a:rPr>
              <a:t>slow)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			</a:t>
            </a:r>
            <a:endParaRPr lang="en-GB" altLang="en-US" sz="24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>
                <a:solidFill>
                  <a:schemeClr val="accent1"/>
                </a:solidFill>
              </a:rPr>
              <a:t>	</a:t>
            </a:r>
            <a:r>
              <a:rPr lang="en-GB" altLang="en-US" sz="2400" dirty="0" smtClean="0">
                <a:solidFill>
                  <a:schemeClr val="accent1"/>
                </a:solidFill>
              </a:rPr>
              <a:t>										rate </a:t>
            </a:r>
            <a:r>
              <a:rPr lang="en-GB" altLang="en-US" sz="2400" dirty="0">
                <a:solidFill>
                  <a:schemeClr val="accent1"/>
                </a:solidFill>
              </a:rPr>
              <a:t>= </a:t>
            </a:r>
            <a:r>
              <a:rPr lang="en-GB" altLang="en-US" sz="2400" i="1" dirty="0">
                <a:solidFill>
                  <a:schemeClr val="accent1"/>
                </a:solidFill>
              </a:rPr>
              <a:t>k</a:t>
            </a:r>
            <a:r>
              <a:rPr lang="en-GB" altLang="en-US" sz="2400" baseline="-25000" dirty="0">
                <a:solidFill>
                  <a:schemeClr val="accent1"/>
                </a:solidFill>
              </a:rPr>
              <a:t>2</a:t>
            </a:r>
            <a:r>
              <a:rPr lang="en-GB" altLang="en-US" sz="2400" dirty="0">
                <a:solidFill>
                  <a:schemeClr val="accent1"/>
                </a:solidFill>
              </a:rPr>
              <a:t>[H</a:t>
            </a:r>
            <a:r>
              <a:rPr lang="en-GB" altLang="en-US" sz="2400" baseline="-25000" dirty="0">
                <a:solidFill>
                  <a:schemeClr val="accent1"/>
                </a:solidFill>
              </a:rPr>
              <a:t>2</a:t>
            </a:r>
            <a:r>
              <a:rPr lang="en-GB" altLang="en-US" sz="2400" dirty="0">
                <a:solidFill>
                  <a:schemeClr val="accent1"/>
                </a:solidFill>
              </a:rPr>
              <a:t>] [I]</a:t>
            </a:r>
            <a:r>
              <a:rPr lang="en-GB" altLang="en-US" sz="2400" baseline="30000" dirty="0">
                <a:solidFill>
                  <a:schemeClr val="accent1"/>
                </a:solidFill>
              </a:rPr>
              <a:t>2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4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 smtClean="0"/>
              <a:t>This </a:t>
            </a:r>
            <a:r>
              <a:rPr lang="en-GB" altLang="en-US" sz="2400" dirty="0"/>
              <a:t>rate expression </a:t>
            </a:r>
            <a:r>
              <a:rPr lang="en-GB" altLang="en-US" sz="2400" dirty="0" smtClean="0"/>
              <a:t>is </a:t>
            </a:r>
            <a:r>
              <a:rPr lang="en-GB" altLang="en-US" sz="2400" dirty="0" smtClean="0">
                <a:solidFill>
                  <a:srgbClr val="FF0000"/>
                </a:solidFill>
              </a:rPr>
              <a:t>not acceptable </a:t>
            </a:r>
            <a:r>
              <a:rPr lang="en-GB" altLang="en-US" sz="2400" dirty="0" smtClean="0"/>
              <a:t>because an intermediate is listed in the rate law but is not part of the overall reaction. I </a:t>
            </a:r>
            <a:r>
              <a:rPr lang="en-GB" altLang="en-US" sz="2400" dirty="0"/>
              <a:t>is an intermediate and should not appear in the rate </a:t>
            </a:r>
            <a:r>
              <a:rPr lang="en-GB" altLang="en-US" sz="2400" dirty="0" smtClean="0"/>
              <a:t>expression.</a:t>
            </a:r>
            <a:endParaRPr lang="en-GB" alt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Mechanisms</a:t>
            </a:r>
            <a:endParaRPr lang="en-US" dirty="0"/>
          </a:p>
        </p:txBody>
      </p:sp>
      <p:sp>
        <p:nvSpPr>
          <p:cNvPr id="7" name="Curved Left Arrow 6"/>
          <p:cNvSpPr/>
          <p:nvPr/>
        </p:nvSpPr>
        <p:spPr>
          <a:xfrm>
            <a:off x="8276897" y="1690687"/>
            <a:ext cx="630620" cy="19196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14_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2"/>
          <a:stretch>
            <a:fillRect/>
          </a:stretch>
        </p:blipFill>
        <p:spPr bwMode="auto">
          <a:xfrm>
            <a:off x="2286000" y="1584653"/>
            <a:ext cx="8229600" cy="2590800"/>
          </a:xfr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676400" y="152401"/>
            <a:ext cx="8839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Rates of reactions can be determined by monitoring the change in concentration of either reactants or products as a function of time.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			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"/>
          <a:stretch>
            <a:fillRect/>
          </a:stretch>
        </p:blipFill>
        <p:spPr bwMode="auto">
          <a:xfrm>
            <a:off x="2825505" y="4266431"/>
            <a:ext cx="6540990" cy="268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3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8757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028" y="1690688"/>
            <a:ext cx="11161986" cy="385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Consider the first equilibrium step: </a:t>
            </a:r>
            <a:r>
              <a:rPr lang="en-GB" altLang="en-US" sz="2400" dirty="0" smtClean="0"/>
              <a:t>		</a:t>
            </a:r>
            <a:r>
              <a:rPr lang="en-GB" altLang="en-US" sz="2400" dirty="0" smtClean="0">
                <a:solidFill>
                  <a:schemeClr val="accent1"/>
                </a:solidFill>
              </a:rPr>
              <a:t>I</a:t>
            </a:r>
            <a:r>
              <a:rPr lang="en-GB" altLang="en-US" sz="2400" baseline="-25000" dirty="0" smtClean="0">
                <a:solidFill>
                  <a:schemeClr val="accent1"/>
                </a:solidFill>
              </a:rPr>
              <a:t>2</a:t>
            </a:r>
            <a:r>
              <a:rPr lang="en-GB" altLang="en-US" sz="2400" dirty="0" smtClean="0">
                <a:solidFill>
                  <a:schemeClr val="accent1"/>
                </a:solidFill>
              </a:rPr>
              <a:t> </a:t>
            </a:r>
            <a:r>
              <a:rPr lang="en-GB" altLang="en-US" sz="2400" dirty="0">
                <a:solidFill>
                  <a:schemeClr val="accent1"/>
                </a:solidFill>
                <a:sym typeface="Wingdings" panose="05000000000000000000" pitchFamily="2" charset="2"/>
              </a:rPr>
              <a:t> </a:t>
            </a:r>
            <a:r>
              <a:rPr lang="en-GB" altLang="en-US" sz="2400" dirty="0">
                <a:solidFill>
                  <a:schemeClr val="accent1"/>
                </a:solidFill>
              </a:rPr>
              <a:t> 2I				(fast) </a:t>
            </a: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T</a:t>
            </a:r>
            <a:r>
              <a:rPr lang="en-GB" altLang="en-US" sz="2400" dirty="0" smtClean="0"/>
              <a:t>he </a:t>
            </a:r>
            <a:r>
              <a:rPr lang="en-GB" altLang="en-US" sz="2400" dirty="0"/>
              <a:t>forward rate is equal to the reverse </a:t>
            </a:r>
            <a:r>
              <a:rPr lang="en-GB" altLang="en-US" sz="2400" dirty="0" smtClean="0"/>
              <a:t>rate:    </a:t>
            </a:r>
            <a:r>
              <a:rPr lang="en-GB" altLang="en-US" sz="2400" i="1" dirty="0" err="1" smtClean="0"/>
              <a:t>k</a:t>
            </a:r>
            <a:r>
              <a:rPr lang="en-GB" altLang="en-US" sz="2400" baseline="-25000" dirty="0" err="1" smtClean="0"/>
              <a:t>f</a:t>
            </a:r>
            <a:r>
              <a:rPr lang="en-GB" altLang="en-US" sz="2400" dirty="0" smtClean="0"/>
              <a:t>[I</a:t>
            </a:r>
            <a:r>
              <a:rPr lang="en-GB" altLang="en-US" sz="2400" baseline="-25000" dirty="0" smtClean="0"/>
              <a:t>2</a:t>
            </a:r>
            <a:r>
              <a:rPr lang="en-GB" altLang="en-US" sz="2400" dirty="0"/>
              <a:t>]</a:t>
            </a:r>
            <a:r>
              <a:rPr lang="en-GB" altLang="en-US" sz="2400" baseline="-25000" dirty="0"/>
              <a:t> </a:t>
            </a:r>
            <a:r>
              <a:rPr lang="en-GB" altLang="en-US" sz="2400" dirty="0"/>
              <a:t>= </a:t>
            </a:r>
            <a:r>
              <a:rPr lang="en-GB" altLang="en-US" sz="2400" i="1" dirty="0" err="1" smtClean="0"/>
              <a:t>k</a:t>
            </a:r>
            <a:r>
              <a:rPr lang="en-GB" altLang="en-US" sz="2400" baseline="-25000" dirty="0" err="1"/>
              <a:t>r</a:t>
            </a:r>
            <a:r>
              <a:rPr lang="en-GB" altLang="en-US" sz="2400" dirty="0" smtClean="0"/>
              <a:t> </a:t>
            </a:r>
            <a:r>
              <a:rPr lang="en-GB" altLang="en-US" sz="2400" dirty="0"/>
              <a:t>[I]</a:t>
            </a:r>
            <a:r>
              <a:rPr lang="en-GB" altLang="en-US" sz="2400" baseline="30000" dirty="0"/>
              <a:t>2	</a:t>
            </a:r>
            <a:endParaRPr lang="en-GB" altLang="en-US" sz="2400" baseline="30000" dirty="0" smtClean="0"/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i="1" baseline="30000" dirty="0"/>
              <a:t>	</a:t>
            </a:r>
            <a:r>
              <a:rPr lang="en-GB" altLang="en-US" sz="2400" i="1" baseline="30000" dirty="0" smtClean="0"/>
              <a:t>											      </a:t>
            </a:r>
            <a:r>
              <a:rPr lang="en-GB" altLang="en-US" sz="2400" i="1" dirty="0" err="1" smtClean="0"/>
              <a:t>k</a:t>
            </a:r>
            <a:r>
              <a:rPr lang="en-GB" altLang="en-US" sz="2400" baseline="-25000" dirty="0" err="1" smtClean="0"/>
              <a:t>f</a:t>
            </a:r>
            <a:r>
              <a:rPr lang="en-GB" altLang="en-US" sz="2400" dirty="0" smtClean="0"/>
              <a:t>/</a:t>
            </a:r>
            <a:r>
              <a:rPr lang="en-GB" altLang="en-US" sz="2400" i="1" dirty="0" err="1" smtClean="0"/>
              <a:t>k</a:t>
            </a:r>
            <a:r>
              <a:rPr lang="en-GB" altLang="en-US" sz="2400" baseline="-25000" dirty="0" err="1" smtClean="0"/>
              <a:t>r</a:t>
            </a:r>
            <a:r>
              <a:rPr lang="en-GB" altLang="en-US" sz="2400" baseline="-25000" dirty="0" smtClean="0"/>
              <a:t> </a:t>
            </a:r>
            <a:r>
              <a:rPr lang="en-GB" altLang="en-US" sz="2400" dirty="0"/>
              <a:t>[I</a:t>
            </a:r>
            <a:r>
              <a:rPr lang="en-GB" altLang="en-US" sz="2400" baseline="-25000" dirty="0"/>
              <a:t>2</a:t>
            </a:r>
            <a:r>
              <a:rPr lang="en-GB" altLang="en-US" sz="2400" dirty="0"/>
              <a:t>]</a:t>
            </a:r>
            <a:r>
              <a:rPr lang="en-GB" altLang="en-US" sz="2400" baseline="-25000" dirty="0"/>
              <a:t> </a:t>
            </a:r>
            <a:r>
              <a:rPr lang="en-GB" altLang="en-US" sz="2400" dirty="0"/>
              <a:t>= [</a:t>
            </a:r>
            <a:r>
              <a:rPr lang="en-GB" altLang="en-US" sz="2400" dirty="0" smtClean="0"/>
              <a:t>I]</a:t>
            </a:r>
            <a:r>
              <a:rPr lang="en-GB" altLang="en-US" sz="2400" baseline="30000" dirty="0" smtClean="0"/>
              <a:t>2</a:t>
            </a: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400" dirty="0" smtClean="0"/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 smtClean="0"/>
              <a:t>If </a:t>
            </a:r>
            <a:r>
              <a:rPr lang="en-GB" altLang="en-US" sz="2400" dirty="0"/>
              <a:t>we substitute </a:t>
            </a:r>
            <a:r>
              <a:rPr lang="en-GB" altLang="en-US" sz="2400" dirty="0" smtClean="0"/>
              <a:t>the previous rate law </a:t>
            </a:r>
            <a:r>
              <a:rPr lang="en-GB" altLang="en-US" sz="2400" dirty="0">
                <a:solidFill>
                  <a:schemeClr val="accent1"/>
                </a:solidFill>
              </a:rPr>
              <a:t>	</a:t>
            </a:r>
            <a:r>
              <a:rPr lang="en-GB" altLang="en-US" sz="2400" dirty="0" smtClean="0">
                <a:solidFill>
                  <a:schemeClr val="accent1"/>
                </a:solidFill>
              </a:rPr>
              <a:t>rate </a:t>
            </a:r>
            <a:r>
              <a:rPr lang="en-GB" altLang="en-US" sz="2400" dirty="0">
                <a:solidFill>
                  <a:schemeClr val="accent1"/>
                </a:solidFill>
              </a:rPr>
              <a:t>= </a:t>
            </a:r>
            <a:r>
              <a:rPr lang="en-GB" altLang="en-US" sz="2400" i="1" dirty="0">
                <a:solidFill>
                  <a:schemeClr val="accent1"/>
                </a:solidFill>
              </a:rPr>
              <a:t>k</a:t>
            </a:r>
            <a:r>
              <a:rPr lang="en-GB" altLang="en-US" sz="2400" baseline="-25000" dirty="0">
                <a:solidFill>
                  <a:schemeClr val="accent1"/>
                </a:solidFill>
              </a:rPr>
              <a:t>2</a:t>
            </a:r>
            <a:r>
              <a:rPr lang="en-GB" altLang="en-US" sz="2400" dirty="0">
                <a:solidFill>
                  <a:schemeClr val="accent1"/>
                </a:solidFill>
              </a:rPr>
              <a:t>[H</a:t>
            </a:r>
            <a:r>
              <a:rPr lang="en-GB" altLang="en-US" sz="2400" baseline="-25000" dirty="0">
                <a:solidFill>
                  <a:schemeClr val="accent1"/>
                </a:solidFill>
              </a:rPr>
              <a:t>2</a:t>
            </a:r>
            <a:r>
              <a:rPr lang="en-GB" altLang="en-US" sz="2400" dirty="0">
                <a:solidFill>
                  <a:schemeClr val="accent1"/>
                </a:solidFill>
              </a:rPr>
              <a:t>] [</a:t>
            </a:r>
            <a:r>
              <a:rPr lang="en-GB" altLang="en-US" sz="2400" dirty="0" smtClean="0">
                <a:solidFill>
                  <a:schemeClr val="accent1"/>
                </a:solidFill>
              </a:rPr>
              <a:t>I]</a:t>
            </a:r>
            <a:r>
              <a:rPr lang="en-GB" altLang="en-US" sz="2400" baseline="30000" dirty="0" smtClean="0">
                <a:solidFill>
                  <a:schemeClr val="accent1"/>
                </a:solidFill>
              </a:rPr>
              <a:t>2</a:t>
            </a:r>
            <a:r>
              <a:rPr lang="en-GB" altLang="en-US" sz="2400" dirty="0" smtClean="0">
                <a:solidFill>
                  <a:schemeClr val="accent1"/>
                </a:solidFill>
              </a:rPr>
              <a:t>     </a:t>
            </a:r>
            <a:r>
              <a:rPr lang="en-GB" altLang="en-US" sz="2400" dirty="0" smtClean="0"/>
              <a:t>for </a:t>
            </a:r>
            <a:r>
              <a:rPr lang="en-GB" altLang="en-US" sz="2400" dirty="0"/>
              <a:t>[I]</a:t>
            </a:r>
            <a:r>
              <a:rPr lang="en-GB" altLang="en-US" sz="2400" baseline="30000" dirty="0"/>
              <a:t>2 </a:t>
            </a:r>
            <a:r>
              <a:rPr lang="en-GB" altLang="en-US" sz="2400" dirty="0"/>
              <a:t>, the rate law becomes </a:t>
            </a:r>
          </a:p>
          <a:p>
            <a:pPr marL="738188" lvl="1" indent="-280988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 smtClean="0">
                <a:solidFill>
                  <a:schemeClr val="accent6"/>
                </a:solidFill>
              </a:rPr>
              <a:t>rate </a:t>
            </a:r>
            <a:r>
              <a:rPr lang="en-GB" altLang="en-US" sz="2400" dirty="0">
                <a:solidFill>
                  <a:schemeClr val="accent6"/>
                </a:solidFill>
              </a:rPr>
              <a:t>= </a:t>
            </a:r>
            <a:r>
              <a:rPr lang="en-GB" altLang="en-US" sz="2400" i="1" dirty="0">
                <a:solidFill>
                  <a:schemeClr val="accent6"/>
                </a:solidFill>
              </a:rPr>
              <a:t>k</a:t>
            </a:r>
            <a:r>
              <a:rPr lang="en-GB" altLang="en-US" sz="2400" dirty="0">
                <a:solidFill>
                  <a:schemeClr val="accent6"/>
                </a:solidFill>
              </a:rPr>
              <a:t>[H</a:t>
            </a:r>
            <a:r>
              <a:rPr lang="en-GB" altLang="en-US" sz="2400" baseline="-25000" dirty="0">
                <a:solidFill>
                  <a:schemeClr val="accent6"/>
                </a:solidFill>
              </a:rPr>
              <a:t>2</a:t>
            </a:r>
            <a:r>
              <a:rPr lang="en-GB" altLang="en-US" sz="2400" dirty="0">
                <a:solidFill>
                  <a:schemeClr val="accent6"/>
                </a:solidFill>
              </a:rPr>
              <a:t>]</a:t>
            </a:r>
            <a:r>
              <a:rPr lang="en-GB" altLang="en-US" sz="2400" baseline="-25000" dirty="0">
                <a:solidFill>
                  <a:schemeClr val="accent6"/>
                </a:solidFill>
              </a:rPr>
              <a:t> </a:t>
            </a:r>
            <a:r>
              <a:rPr lang="en-GB" altLang="en-US" sz="2400" dirty="0">
                <a:solidFill>
                  <a:schemeClr val="accent6"/>
                </a:solidFill>
              </a:rPr>
              <a:t>[I</a:t>
            </a:r>
            <a:r>
              <a:rPr lang="en-GB" altLang="en-US" sz="2400" baseline="-25000" dirty="0">
                <a:solidFill>
                  <a:schemeClr val="accent6"/>
                </a:solidFill>
              </a:rPr>
              <a:t>2</a:t>
            </a:r>
            <a:r>
              <a:rPr lang="en-GB" altLang="en-US" sz="2400" dirty="0">
                <a:solidFill>
                  <a:schemeClr val="accent6"/>
                </a:solidFill>
              </a:rPr>
              <a:t>]  </a:t>
            </a:r>
          </a:p>
          <a:p>
            <a:pPr marL="738188" lvl="1" indent="-280988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400" dirty="0" smtClean="0"/>
          </a:p>
          <a:p>
            <a:pPr marL="738188" lvl="1" indent="-280988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 smtClean="0"/>
              <a:t>This </a:t>
            </a:r>
            <a:r>
              <a:rPr lang="en-GB" altLang="en-US" sz="2400" dirty="0"/>
              <a:t>now matches the overall balanced equation! </a:t>
            </a:r>
            <a:r>
              <a:rPr lang="en-GB" altLang="en-US" sz="2400" dirty="0" smtClean="0"/>
              <a:t>     </a:t>
            </a:r>
            <a:r>
              <a:rPr lang="en-GB" altLang="en-US" sz="2400" dirty="0" smtClean="0">
                <a:solidFill>
                  <a:schemeClr val="accent6"/>
                </a:solidFill>
              </a:rPr>
              <a:t>H</a:t>
            </a:r>
            <a:r>
              <a:rPr lang="en-GB" altLang="en-US" sz="2400" baseline="-25000" dirty="0" smtClean="0">
                <a:solidFill>
                  <a:schemeClr val="accent6"/>
                </a:solidFill>
              </a:rPr>
              <a:t>2</a:t>
            </a:r>
            <a:r>
              <a:rPr lang="en-GB" altLang="en-US" sz="2400" dirty="0" smtClean="0">
                <a:solidFill>
                  <a:schemeClr val="accent6"/>
                </a:solidFill>
              </a:rPr>
              <a:t>(</a:t>
            </a:r>
            <a:r>
              <a:rPr lang="en-GB" altLang="en-US" sz="2400" i="1" dirty="0" smtClean="0">
                <a:solidFill>
                  <a:schemeClr val="accent6"/>
                </a:solidFill>
              </a:rPr>
              <a:t>g</a:t>
            </a:r>
            <a:r>
              <a:rPr lang="en-GB" altLang="en-US" sz="2400" dirty="0">
                <a:solidFill>
                  <a:schemeClr val="accent6"/>
                </a:solidFill>
              </a:rPr>
              <a:t>)</a:t>
            </a:r>
            <a:r>
              <a:rPr lang="en-GB" altLang="en-US" sz="2400" baseline="-25000" dirty="0">
                <a:solidFill>
                  <a:schemeClr val="accent6"/>
                </a:solidFill>
              </a:rPr>
              <a:t>  </a:t>
            </a:r>
            <a:r>
              <a:rPr lang="en-GB" altLang="en-US" sz="2400" dirty="0">
                <a:solidFill>
                  <a:schemeClr val="accent6"/>
                </a:solidFill>
              </a:rPr>
              <a:t>+  I</a:t>
            </a:r>
            <a:r>
              <a:rPr lang="en-GB" altLang="en-US" sz="2400" baseline="-25000" dirty="0">
                <a:solidFill>
                  <a:schemeClr val="accent6"/>
                </a:solidFill>
              </a:rPr>
              <a:t>2</a:t>
            </a:r>
            <a:r>
              <a:rPr lang="en-GB" altLang="en-US" sz="2400" dirty="0">
                <a:solidFill>
                  <a:schemeClr val="accent6"/>
                </a:solidFill>
              </a:rPr>
              <a:t>(</a:t>
            </a:r>
            <a:r>
              <a:rPr lang="en-GB" altLang="en-US" sz="2400" i="1" dirty="0">
                <a:solidFill>
                  <a:schemeClr val="accent6"/>
                </a:solidFill>
              </a:rPr>
              <a:t>g</a:t>
            </a:r>
            <a:r>
              <a:rPr lang="en-GB" altLang="en-US" sz="2400" dirty="0">
                <a:solidFill>
                  <a:schemeClr val="accent6"/>
                </a:solidFill>
              </a:rPr>
              <a:t>)</a:t>
            </a:r>
            <a:r>
              <a:rPr lang="en-GB" altLang="en-US" sz="2400" baseline="-25000" dirty="0">
                <a:solidFill>
                  <a:schemeClr val="accent6"/>
                </a:solidFill>
              </a:rPr>
              <a:t> </a:t>
            </a:r>
            <a:r>
              <a:rPr lang="en-GB" altLang="en-US" sz="2400" dirty="0">
                <a:solidFill>
                  <a:schemeClr val="accent6"/>
                </a:solidFill>
                <a:latin typeface="Symbol" panose="05050102010706020507" pitchFamily="18" charset="2"/>
              </a:rPr>
              <a:t></a:t>
            </a:r>
            <a:r>
              <a:rPr lang="en-GB" altLang="en-US" sz="2400" baseline="-25000" dirty="0">
                <a:solidFill>
                  <a:schemeClr val="accent6"/>
                </a:solidFill>
              </a:rPr>
              <a:t> </a:t>
            </a:r>
            <a:r>
              <a:rPr lang="en-GB" altLang="en-US" sz="2400" dirty="0">
                <a:solidFill>
                  <a:schemeClr val="accent6"/>
                </a:solidFill>
              </a:rPr>
              <a:t>2HI(</a:t>
            </a:r>
            <a:r>
              <a:rPr lang="en-GB" altLang="en-US" sz="2400" i="1" dirty="0">
                <a:solidFill>
                  <a:schemeClr val="accent6"/>
                </a:solidFill>
              </a:rPr>
              <a:t>g</a:t>
            </a:r>
            <a:r>
              <a:rPr lang="en-GB" altLang="en-US" sz="2400" dirty="0">
                <a:solidFill>
                  <a:schemeClr val="accent6"/>
                </a:solidFill>
              </a:rPr>
              <a:t>)</a:t>
            </a:r>
            <a:r>
              <a:rPr lang="en-GB" altLang="en-US" sz="2400" baseline="-25000" dirty="0">
                <a:solidFill>
                  <a:schemeClr val="accent6"/>
                </a:solidFill>
              </a:rPr>
              <a:t> </a:t>
            </a:r>
          </a:p>
          <a:p>
            <a:pPr marL="738188" lvl="1" indent="-280988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1229709" y="784226"/>
            <a:ext cx="104367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The overall reaction 2NO</a:t>
            </a:r>
            <a:r>
              <a:rPr lang="en-US" altLang="en-US" baseline="-25000" dirty="0"/>
              <a:t>2</a:t>
            </a:r>
            <a:r>
              <a:rPr lang="en-US" altLang="en-US" dirty="0"/>
              <a:t>(</a:t>
            </a:r>
            <a:r>
              <a:rPr lang="en-US" altLang="en-US" i="1" dirty="0"/>
              <a:t>g</a:t>
            </a:r>
            <a:r>
              <a:rPr lang="en-US" altLang="en-US" dirty="0"/>
              <a:t>) + F</a:t>
            </a:r>
            <a:r>
              <a:rPr lang="en-US" altLang="en-US" baseline="-25000" dirty="0"/>
              <a:t>2</a:t>
            </a:r>
            <a:r>
              <a:rPr lang="en-US" altLang="en-US" dirty="0"/>
              <a:t>(</a:t>
            </a:r>
            <a:r>
              <a:rPr lang="en-US" altLang="en-US" i="1" dirty="0"/>
              <a:t>g</a:t>
            </a:r>
            <a:r>
              <a:rPr lang="en-US" altLang="en-US" dirty="0"/>
              <a:t>) </a:t>
            </a:r>
            <a:r>
              <a:rPr lang="en-US" altLang="en-US" dirty="0">
                <a:cs typeface="Arial" panose="020B0604020202020204" pitchFamily="34" charset="0"/>
              </a:rPr>
              <a:t>→2NO</a:t>
            </a:r>
            <a:r>
              <a:rPr lang="en-US" altLang="en-US" baseline="-25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F(</a:t>
            </a:r>
            <a:r>
              <a:rPr lang="en-US" altLang="en-US" i="1" dirty="0">
                <a:cs typeface="Arial" panose="020B0604020202020204" pitchFamily="34" charset="0"/>
              </a:rPr>
              <a:t>g</a:t>
            </a:r>
            <a:r>
              <a:rPr lang="en-US" altLang="en-US" dirty="0">
                <a:cs typeface="Arial" panose="020B0604020202020204" pitchFamily="34" charset="0"/>
              </a:rPr>
              <a:t>) has an experimental rate law Rate = </a:t>
            </a:r>
            <a:r>
              <a:rPr lang="en-US" altLang="en-US" i="1" dirty="0">
                <a:cs typeface="Arial" panose="020B0604020202020204" pitchFamily="34" charset="0"/>
              </a:rPr>
              <a:t>k</a:t>
            </a:r>
            <a:r>
              <a:rPr lang="en-US" altLang="en-US" dirty="0">
                <a:solidFill>
                  <a:schemeClr val="accent1"/>
                </a:solidFill>
                <a:cs typeface="Arial" panose="020B0604020202020204" pitchFamily="34" charset="0"/>
              </a:rPr>
              <a:t>[NO</a:t>
            </a:r>
            <a:r>
              <a:rPr lang="en-US" altLang="en-US" baseline="-25000" dirty="0">
                <a:solidFill>
                  <a:schemeClr val="accent1"/>
                </a:solidFill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chemeClr val="accent1"/>
                </a:solidFill>
                <a:cs typeface="Arial" panose="020B0604020202020204" pitchFamily="34" charset="0"/>
              </a:rPr>
              <a:t>][F</a:t>
            </a:r>
            <a:r>
              <a:rPr lang="en-US" altLang="en-US" baseline="-25000" dirty="0">
                <a:solidFill>
                  <a:schemeClr val="accent1"/>
                </a:solidFill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chemeClr val="accent1"/>
                </a:solidFill>
                <a:cs typeface="Arial" panose="020B0604020202020204" pitchFamily="34" charset="0"/>
              </a:rPr>
              <a:t>].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1229709" y="1790274"/>
            <a:ext cx="9659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The accepted mechanism is</a:t>
            </a:r>
          </a:p>
          <a:p>
            <a:pPr>
              <a:buFontTx/>
              <a:buAutoNum type="arabicParenBoth"/>
            </a:pPr>
            <a:r>
              <a:rPr lang="en-US" altLang="en-US" dirty="0">
                <a:solidFill>
                  <a:schemeClr val="accent1"/>
                </a:solidFill>
              </a:rPr>
              <a:t>NO</a:t>
            </a:r>
            <a:r>
              <a:rPr lang="en-US" altLang="en-US" baseline="-25000" dirty="0">
                <a:solidFill>
                  <a:schemeClr val="accent1"/>
                </a:solidFill>
              </a:rPr>
              <a:t>2</a:t>
            </a:r>
            <a:r>
              <a:rPr lang="en-US" altLang="en-US" dirty="0">
                <a:solidFill>
                  <a:schemeClr val="accent1"/>
                </a:solidFill>
              </a:rPr>
              <a:t>(</a:t>
            </a:r>
            <a:r>
              <a:rPr lang="en-US" altLang="en-US" i="1" dirty="0">
                <a:solidFill>
                  <a:schemeClr val="accent1"/>
                </a:solidFill>
              </a:rPr>
              <a:t>g</a:t>
            </a:r>
            <a:r>
              <a:rPr lang="en-US" altLang="en-US" dirty="0">
                <a:solidFill>
                  <a:schemeClr val="accent1"/>
                </a:solidFill>
              </a:rPr>
              <a:t>) + F</a:t>
            </a:r>
            <a:r>
              <a:rPr lang="en-US" altLang="en-US" baseline="-25000" dirty="0">
                <a:solidFill>
                  <a:schemeClr val="accent1"/>
                </a:solidFill>
              </a:rPr>
              <a:t>2</a:t>
            </a:r>
            <a:r>
              <a:rPr lang="en-US" altLang="en-US" dirty="0">
                <a:solidFill>
                  <a:schemeClr val="accent1"/>
                </a:solidFill>
              </a:rPr>
              <a:t>(</a:t>
            </a:r>
            <a:r>
              <a:rPr lang="en-US" altLang="en-US" i="1" dirty="0">
                <a:solidFill>
                  <a:schemeClr val="accent1"/>
                </a:solidFill>
              </a:rPr>
              <a:t>g</a:t>
            </a:r>
            <a:r>
              <a:rPr lang="en-US" altLang="en-US" dirty="0">
                <a:solidFill>
                  <a:schemeClr val="accent1"/>
                </a:solidFill>
              </a:rPr>
              <a:t>) </a:t>
            </a:r>
            <a:r>
              <a:rPr lang="en-US" altLang="en-US" dirty="0">
                <a:cs typeface="Arial" panose="020B0604020202020204" pitchFamily="34" charset="0"/>
              </a:rPr>
              <a:t>→ NO</a:t>
            </a:r>
            <a:r>
              <a:rPr lang="en-US" altLang="en-US" baseline="-25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F(</a:t>
            </a:r>
            <a:r>
              <a:rPr lang="en-US" altLang="en-US" i="1" dirty="0">
                <a:cs typeface="Arial" panose="020B0604020202020204" pitchFamily="34" charset="0"/>
              </a:rPr>
              <a:t>g</a:t>
            </a:r>
            <a:r>
              <a:rPr lang="en-US" altLang="en-US" dirty="0">
                <a:cs typeface="Arial" panose="020B0604020202020204" pitchFamily="34" charset="0"/>
              </a:rPr>
              <a:t>) + F(</a:t>
            </a:r>
            <a:r>
              <a:rPr lang="en-US" altLang="en-US" i="1" dirty="0">
                <a:cs typeface="Arial" panose="020B0604020202020204" pitchFamily="34" charset="0"/>
              </a:rPr>
              <a:t>g</a:t>
            </a:r>
            <a:r>
              <a:rPr lang="en-US" altLang="en-US" dirty="0">
                <a:cs typeface="Arial" panose="020B0604020202020204" pitchFamily="34" charset="0"/>
              </a:rPr>
              <a:t>)	[slow; rate determining]</a:t>
            </a:r>
          </a:p>
          <a:p>
            <a:pPr>
              <a:buFontTx/>
              <a:buAutoNum type="arabicParenBoth"/>
            </a:pPr>
            <a:r>
              <a:rPr lang="en-US" altLang="en-US" dirty="0">
                <a:cs typeface="Arial" panose="020B0604020202020204" pitchFamily="34" charset="0"/>
              </a:rPr>
              <a:t>NO</a:t>
            </a:r>
            <a:r>
              <a:rPr lang="en-US" altLang="en-US" baseline="-25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(</a:t>
            </a:r>
            <a:r>
              <a:rPr lang="en-US" altLang="en-US" i="1" dirty="0">
                <a:cs typeface="Arial" panose="020B0604020202020204" pitchFamily="34" charset="0"/>
              </a:rPr>
              <a:t>g</a:t>
            </a:r>
            <a:r>
              <a:rPr lang="en-US" altLang="en-US" dirty="0">
                <a:cs typeface="Arial" panose="020B0604020202020204" pitchFamily="34" charset="0"/>
              </a:rPr>
              <a:t>) + F(</a:t>
            </a:r>
            <a:r>
              <a:rPr lang="en-US" altLang="en-US" i="1" dirty="0">
                <a:cs typeface="Arial" panose="020B0604020202020204" pitchFamily="34" charset="0"/>
              </a:rPr>
              <a:t>g</a:t>
            </a:r>
            <a:r>
              <a:rPr lang="en-US" altLang="en-US" dirty="0">
                <a:cs typeface="Arial" panose="020B0604020202020204" pitchFamily="34" charset="0"/>
              </a:rPr>
              <a:t>) → NO</a:t>
            </a:r>
            <a:r>
              <a:rPr lang="en-US" altLang="en-US" baseline="-25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F(</a:t>
            </a:r>
            <a:r>
              <a:rPr lang="en-US" altLang="en-US" i="1" dirty="0">
                <a:cs typeface="Arial" panose="020B0604020202020204" pitchFamily="34" charset="0"/>
              </a:rPr>
              <a:t>g</a:t>
            </a:r>
            <a:r>
              <a:rPr lang="en-US" altLang="en-US" dirty="0">
                <a:cs typeface="Arial" panose="020B0604020202020204" pitchFamily="34" charset="0"/>
              </a:rPr>
              <a:t>)		[fast]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583477" y="3916363"/>
            <a:ext cx="8696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dirty="0"/>
              <a:t>The elementary steps sum to the overall balanced equation: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38371" y="3051175"/>
            <a:ext cx="4421188" cy="538163"/>
            <a:chOff x="336" y="2064"/>
            <a:chExt cx="2785" cy="339"/>
          </a:xfrm>
        </p:grpSpPr>
        <p:sp>
          <p:nvSpPr>
            <p:cNvPr id="137226" name="Line 8"/>
            <p:cNvSpPr>
              <a:spLocks noChangeShapeType="1"/>
            </p:cNvSpPr>
            <p:nvPr/>
          </p:nvSpPr>
          <p:spPr bwMode="auto">
            <a:xfrm>
              <a:off x="336" y="2064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 sz="2400"/>
            </a:p>
          </p:txBody>
        </p:sp>
        <p:sp>
          <p:nvSpPr>
            <p:cNvPr id="137227" name="Rectangle 10"/>
            <p:cNvSpPr>
              <a:spLocks noChangeArrowheads="1"/>
            </p:cNvSpPr>
            <p:nvPr/>
          </p:nvSpPr>
          <p:spPr bwMode="auto">
            <a:xfrm>
              <a:off x="576" y="2112"/>
              <a:ext cx="254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>
                  <a:solidFill>
                    <a:schemeClr val="accent1"/>
                  </a:solidFill>
                </a:rPr>
                <a:t>2NO</a:t>
              </a:r>
              <a:r>
                <a:rPr lang="en-US" altLang="en-US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dirty="0">
                  <a:solidFill>
                    <a:schemeClr val="accent1"/>
                  </a:solidFill>
                </a:rPr>
                <a:t>(</a:t>
              </a:r>
              <a:r>
                <a:rPr lang="en-US" altLang="en-US" i="1" dirty="0">
                  <a:solidFill>
                    <a:schemeClr val="accent1"/>
                  </a:solidFill>
                </a:rPr>
                <a:t>g</a:t>
              </a:r>
              <a:r>
                <a:rPr lang="en-US" altLang="en-US" dirty="0">
                  <a:solidFill>
                    <a:schemeClr val="accent1"/>
                  </a:solidFill>
                </a:rPr>
                <a:t>) + F</a:t>
              </a:r>
              <a:r>
                <a:rPr lang="en-US" altLang="en-US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dirty="0">
                  <a:solidFill>
                    <a:schemeClr val="accent1"/>
                  </a:solidFill>
                </a:rPr>
                <a:t>(</a:t>
              </a:r>
              <a:r>
                <a:rPr lang="en-US" altLang="en-US" i="1" dirty="0">
                  <a:solidFill>
                    <a:schemeClr val="accent1"/>
                  </a:solidFill>
                </a:rPr>
                <a:t>g</a:t>
              </a:r>
              <a:r>
                <a:rPr lang="en-US" altLang="en-US" dirty="0">
                  <a:solidFill>
                    <a:schemeClr val="accent1"/>
                  </a:solidFill>
                </a:rPr>
                <a:t>) </a:t>
              </a:r>
              <a:r>
                <a:rPr lang="en-US" altLang="en-US" dirty="0">
                  <a:cs typeface="Arial" panose="020B0604020202020204" pitchFamily="34" charset="0"/>
                </a:rPr>
                <a:t>→2NO</a:t>
              </a:r>
              <a:r>
                <a:rPr lang="en-US" altLang="en-US" baseline="-25000" dirty="0">
                  <a:cs typeface="Arial" panose="020B0604020202020204" pitchFamily="34" charset="0"/>
                </a:rPr>
                <a:t>2</a:t>
              </a:r>
              <a:r>
                <a:rPr lang="en-US" altLang="en-US" dirty="0">
                  <a:cs typeface="Arial" panose="020B0604020202020204" pitchFamily="34" charset="0"/>
                </a:rPr>
                <a:t>F(</a:t>
              </a:r>
              <a:r>
                <a:rPr lang="en-US" altLang="en-US" i="1" dirty="0">
                  <a:cs typeface="Arial" panose="020B0604020202020204" pitchFamily="34" charset="0"/>
                </a:rPr>
                <a:t>g</a:t>
              </a:r>
              <a:r>
                <a:rPr lang="en-US" altLang="en-US" dirty="0"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583477" y="4409455"/>
            <a:ext cx="8321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dirty="0"/>
              <a:t>Both steps are bimolecular and are therefore reasonable.</a:t>
            </a:r>
          </a:p>
        </p:txBody>
      </p:sp>
      <p:sp>
        <p:nvSpPr>
          <p:cNvPr id="206863" name="Text Box 15"/>
          <p:cNvSpPr txBox="1">
            <a:spLocks noChangeArrowheads="1"/>
          </p:cNvSpPr>
          <p:nvPr/>
        </p:nvSpPr>
        <p:spPr bwMode="auto">
          <a:xfrm>
            <a:off x="2991505" y="5403274"/>
            <a:ext cx="6913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accent1"/>
                </a:solidFill>
              </a:rPr>
              <a:t>The mechanism is therefore reasonable.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124" y="90514"/>
            <a:ext cx="168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1</a:t>
            </a:r>
            <a:endParaRPr lang="en-US" sz="2400" b="1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83476" y="4890651"/>
            <a:ext cx="11228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dirty="0" smtClean="0"/>
              <a:t>The elementary rate law has the same species as the overall reaction rate law.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68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/>
      <p:bldP spid="206854" grpId="0"/>
      <p:bldP spid="206855" grpId="0"/>
      <p:bldP spid="206860" grpId="0"/>
      <p:bldP spid="206863" grpId="0"/>
      <p:bldP spid="1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944562" y="761730"/>
            <a:ext cx="9555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The overall reaction </a:t>
            </a:r>
            <a:r>
              <a:rPr lang="en-US" altLang="en-US" dirty="0">
                <a:solidFill>
                  <a:schemeClr val="accent1"/>
                </a:solidFill>
              </a:rPr>
              <a:t>2NO</a:t>
            </a:r>
            <a:r>
              <a:rPr lang="en-US" altLang="en-US" baseline="-25000" dirty="0">
                <a:solidFill>
                  <a:schemeClr val="accent1"/>
                </a:solidFill>
              </a:rPr>
              <a:t> </a:t>
            </a:r>
            <a:r>
              <a:rPr lang="en-US" altLang="en-US" dirty="0">
                <a:solidFill>
                  <a:schemeClr val="accent1"/>
                </a:solidFill>
              </a:rPr>
              <a:t>(</a:t>
            </a:r>
            <a:r>
              <a:rPr lang="en-US" altLang="en-US" i="1" dirty="0">
                <a:solidFill>
                  <a:schemeClr val="accent1"/>
                </a:solidFill>
              </a:rPr>
              <a:t>g</a:t>
            </a:r>
            <a:r>
              <a:rPr lang="en-US" altLang="en-US" dirty="0">
                <a:solidFill>
                  <a:schemeClr val="accent1"/>
                </a:solidFill>
              </a:rPr>
              <a:t>) + O</a:t>
            </a:r>
            <a:r>
              <a:rPr lang="en-US" altLang="en-US" baseline="-25000" dirty="0">
                <a:solidFill>
                  <a:schemeClr val="accent1"/>
                </a:solidFill>
              </a:rPr>
              <a:t>2</a:t>
            </a:r>
            <a:r>
              <a:rPr lang="en-US" altLang="en-US" dirty="0">
                <a:solidFill>
                  <a:schemeClr val="accent1"/>
                </a:solidFill>
              </a:rPr>
              <a:t>(</a:t>
            </a:r>
            <a:r>
              <a:rPr lang="en-US" altLang="en-US" i="1" dirty="0">
                <a:solidFill>
                  <a:schemeClr val="accent1"/>
                </a:solidFill>
              </a:rPr>
              <a:t>g</a:t>
            </a:r>
            <a:r>
              <a:rPr lang="en-US" altLang="en-US" dirty="0">
                <a:solidFill>
                  <a:schemeClr val="accent1"/>
                </a:solidFill>
              </a:rPr>
              <a:t>) </a:t>
            </a:r>
            <a:r>
              <a:rPr lang="en-US" altLang="en-US" dirty="0">
                <a:cs typeface="Arial" panose="020B0604020202020204" pitchFamily="34" charset="0"/>
              </a:rPr>
              <a:t>→2NO</a:t>
            </a:r>
            <a:r>
              <a:rPr lang="en-US" altLang="en-US" baseline="-25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(</a:t>
            </a:r>
            <a:r>
              <a:rPr lang="en-US" altLang="en-US" i="1" dirty="0">
                <a:cs typeface="Arial" panose="020B0604020202020204" pitchFamily="34" charset="0"/>
              </a:rPr>
              <a:t>g</a:t>
            </a:r>
            <a:r>
              <a:rPr lang="en-US" altLang="en-US" dirty="0">
                <a:cs typeface="Arial" panose="020B0604020202020204" pitchFamily="34" charset="0"/>
              </a:rPr>
              <a:t>) has an experimental rate law Rate = </a:t>
            </a:r>
            <a:r>
              <a:rPr lang="en-US" altLang="en-US" i="1" dirty="0">
                <a:cs typeface="Arial" panose="020B0604020202020204" pitchFamily="34" charset="0"/>
              </a:rPr>
              <a:t>k</a:t>
            </a:r>
            <a:r>
              <a:rPr lang="en-US" altLang="en-US" dirty="0">
                <a:solidFill>
                  <a:schemeClr val="accent1"/>
                </a:solidFill>
                <a:cs typeface="Arial" panose="020B0604020202020204" pitchFamily="34" charset="0"/>
              </a:rPr>
              <a:t>[NO]</a:t>
            </a:r>
            <a:r>
              <a:rPr lang="en-US" altLang="en-US" baseline="30000" dirty="0">
                <a:solidFill>
                  <a:schemeClr val="accent1"/>
                </a:solidFill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chemeClr val="accent1"/>
                </a:solidFill>
                <a:cs typeface="Arial" panose="020B0604020202020204" pitchFamily="34" charset="0"/>
              </a:rPr>
              <a:t>[O</a:t>
            </a:r>
            <a:r>
              <a:rPr lang="en-US" altLang="en-US" baseline="-25000" dirty="0">
                <a:solidFill>
                  <a:schemeClr val="accent1"/>
                </a:solidFill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chemeClr val="accent1"/>
                </a:solidFill>
                <a:cs typeface="Arial" panose="020B0604020202020204" pitchFamily="34" charset="0"/>
              </a:rPr>
              <a:t>].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981201" y="1779408"/>
            <a:ext cx="89082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 proposed mechanism is</a:t>
            </a:r>
          </a:p>
          <a:p>
            <a:pPr>
              <a:buFontTx/>
              <a:buAutoNum type="arabicParenBoth"/>
            </a:pPr>
            <a:r>
              <a:rPr lang="en-US" altLang="en-US" dirty="0"/>
              <a:t>NO(</a:t>
            </a:r>
            <a:r>
              <a:rPr lang="en-US" altLang="en-US" i="1" dirty="0"/>
              <a:t>g</a:t>
            </a:r>
            <a:r>
              <a:rPr lang="en-US" altLang="en-US" dirty="0"/>
              <a:t>) + O</a:t>
            </a:r>
            <a:r>
              <a:rPr lang="en-US" altLang="en-US" baseline="-25000" dirty="0"/>
              <a:t>2</a:t>
            </a:r>
            <a:r>
              <a:rPr lang="en-US" altLang="en-US" dirty="0"/>
              <a:t>(</a:t>
            </a:r>
            <a:r>
              <a:rPr lang="en-US" altLang="en-US" i="1" dirty="0"/>
              <a:t>g</a:t>
            </a:r>
            <a:r>
              <a:rPr lang="en-US" altLang="en-US" dirty="0"/>
              <a:t>) </a:t>
            </a:r>
            <a:r>
              <a:rPr lang="en-US" altLang="en-US" dirty="0">
                <a:latin typeface="Wingdings 3" panose="05040102010807070707" pitchFamily="18" charset="2"/>
                <a:cs typeface="Arial" panose="020B0604020202020204" pitchFamily="34" charset="0"/>
              </a:rPr>
              <a:t>D</a:t>
            </a:r>
            <a:r>
              <a:rPr lang="en-US" altLang="en-US" dirty="0">
                <a:cs typeface="Arial" panose="020B0604020202020204" pitchFamily="34" charset="0"/>
              </a:rPr>
              <a:t> NO</a:t>
            </a:r>
            <a:r>
              <a:rPr lang="en-US" altLang="en-US" baseline="-25000" dirty="0">
                <a:cs typeface="Arial" panose="020B0604020202020204" pitchFamily="34" charset="0"/>
              </a:rPr>
              <a:t>3</a:t>
            </a:r>
            <a:r>
              <a:rPr lang="en-US" altLang="en-US" dirty="0">
                <a:cs typeface="Arial" panose="020B0604020202020204" pitchFamily="34" charset="0"/>
              </a:rPr>
              <a:t>(</a:t>
            </a:r>
            <a:r>
              <a:rPr lang="en-US" altLang="en-US" i="1" dirty="0">
                <a:cs typeface="Arial" panose="020B0604020202020204" pitchFamily="34" charset="0"/>
              </a:rPr>
              <a:t>g</a:t>
            </a:r>
            <a:r>
              <a:rPr lang="en-US" altLang="en-US" dirty="0">
                <a:cs typeface="Arial" panose="020B0604020202020204" pitchFamily="34" charset="0"/>
              </a:rPr>
              <a:t>)		[fast]</a:t>
            </a:r>
          </a:p>
          <a:p>
            <a:pPr>
              <a:buFontTx/>
              <a:buAutoNum type="arabicParenBoth"/>
            </a:pPr>
            <a:r>
              <a:rPr lang="en-US" altLang="en-US" dirty="0">
                <a:solidFill>
                  <a:schemeClr val="accent1"/>
                </a:solidFill>
                <a:cs typeface="Arial" panose="020B0604020202020204" pitchFamily="34" charset="0"/>
              </a:rPr>
              <a:t>NO</a:t>
            </a:r>
            <a:r>
              <a:rPr lang="en-US" altLang="en-US" baseline="-25000" dirty="0">
                <a:solidFill>
                  <a:schemeClr val="accent1"/>
                </a:solidFill>
                <a:cs typeface="Arial" panose="020B0604020202020204" pitchFamily="34" charset="0"/>
              </a:rPr>
              <a:t>3</a:t>
            </a:r>
            <a:r>
              <a:rPr lang="en-US" altLang="en-US" dirty="0">
                <a:solidFill>
                  <a:schemeClr val="accent1"/>
                </a:solidFill>
                <a:cs typeface="Arial" panose="020B0604020202020204" pitchFamily="34" charset="0"/>
              </a:rPr>
              <a:t>(</a:t>
            </a:r>
            <a:r>
              <a:rPr lang="en-US" altLang="en-US" i="1" dirty="0">
                <a:solidFill>
                  <a:schemeClr val="accent1"/>
                </a:solidFill>
                <a:cs typeface="Arial" panose="020B0604020202020204" pitchFamily="34" charset="0"/>
              </a:rPr>
              <a:t>g</a:t>
            </a:r>
            <a:r>
              <a:rPr lang="en-US" altLang="en-US" dirty="0">
                <a:solidFill>
                  <a:schemeClr val="accent1"/>
                </a:solidFill>
                <a:cs typeface="Arial" panose="020B0604020202020204" pitchFamily="34" charset="0"/>
              </a:rPr>
              <a:t>) + NO(</a:t>
            </a:r>
            <a:r>
              <a:rPr lang="en-US" altLang="en-US" i="1" dirty="0">
                <a:solidFill>
                  <a:schemeClr val="accent1"/>
                </a:solidFill>
                <a:cs typeface="Arial" panose="020B0604020202020204" pitchFamily="34" charset="0"/>
              </a:rPr>
              <a:t>g</a:t>
            </a:r>
            <a:r>
              <a:rPr lang="en-US" altLang="en-US" dirty="0">
                <a:solidFill>
                  <a:schemeClr val="accent1"/>
                </a:solidFill>
                <a:cs typeface="Arial" panose="020B0604020202020204" pitchFamily="34" charset="0"/>
              </a:rPr>
              <a:t>) </a:t>
            </a:r>
            <a:r>
              <a:rPr lang="en-US" altLang="en-US" dirty="0">
                <a:cs typeface="Arial" panose="020B0604020202020204" pitchFamily="34" charset="0"/>
              </a:rPr>
              <a:t>→ </a:t>
            </a:r>
            <a:r>
              <a:rPr lang="en-US" altLang="en-US" dirty="0">
                <a:solidFill>
                  <a:schemeClr val="accent1"/>
                </a:solidFill>
                <a:cs typeface="Arial" panose="020B0604020202020204" pitchFamily="34" charset="0"/>
              </a:rPr>
              <a:t>2NO</a:t>
            </a:r>
            <a:r>
              <a:rPr lang="en-US" altLang="en-US" baseline="-25000" dirty="0">
                <a:solidFill>
                  <a:schemeClr val="accent1"/>
                </a:solidFill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chemeClr val="accent1"/>
                </a:solidFill>
                <a:cs typeface="Arial" panose="020B0604020202020204" pitchFamily="34" charset="0"/>
              </a:rPr>
              <a:t>(</a:t>
            </a:r>
            <a:r>
              <a:rPr lang="en-US" altLang="en-US" i="1" dirty="0">
                <a:solidFill>
                  <a:schemeClr val="accent1"/>
                </a:solidFill>
                <a:cs typeface="Arial" panose="020B0604020202020204" pitchFamily="34" charset="0"/>
              </a:rPr>
              <a:t>g</a:t>
            </a:r>
            <a:r>
              <a:rPr lang="en-US" altLang="en-US" dirty="0">
                <a:solidFill>
                  <a:schemeClr val="accent1"/>
                </a:solidFill>
                <a:cs typeface="Arial" panose="020B0604020202020204" pitchFamily="34" charset="0"/>
              </a:rPr>
              <a:t>)</a:t>
            </a:r>
            <a:r>
              <a:rPr lang="en-US" altLang="en-US" dirty="0">
                <a:cs typeface="Arial" panose="020B0604020202020204" pitchFamily="34" charset="0"/>
              </a:rPr>
              <a:t>		[</a:t>
            </a:r>
            <a:r>
              <a:rPr lang="en-US" altLang="en-US" dirty="0"/>
              <a:t>slow; rate determining</a:t>
            </a:r>
            <a:r>
              <a:rPr lang="en-US" altLang="en-US" dirty="0">
                <a:cs typeface="Arial" panose="020B0604020202020204" pitchFamily="34" charset="0"/>
              </a:rPr>
              <a:t>]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1406239" y="3683581"/>
            <a:ext cx="8696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dirty="0"/>
              <a:t>The elementary steps sum to the overall balanced equation: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06204" y="2999712"/>
            <a:ext cx="4229101" cy="538163"/>
            <a:chOff x="336" y="2064"/>
            <a:chExt cx="2664" cy="339"/>
          </a:xfrm>
        </p:grpSpPr>
        <p:sp>
          <p:nvSpPr>
            <p:cNvPr id="138249" name="Line 7"/>
            <p:cNvSpPr>
              <a:spLocks noChangeShapeType="1"/>
            </p:cNvSpPr>
            <p:nvPr/>
          </p:nvSpPr>
          <p:spPr bwMode="auto">
            <a:xfrm>
              <a:off x="336" y="2064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 sz="2400"/>
            </a:p>
          </p:txBody>
        </p:sp>
        <p:sp>
          <p:nvSpPr>
            <p:cNvPr id="138250" name="Rectangle 8"/>
            <p:cNvSpPr>
              <a:spLocks noChangeArrowheads="1"/>
            </p:cNvSpPr>
            <p:nvPr/>
          </p:nvSpPr>
          <p:spPr bwMode="auto">
            <a:xfrm>
              <a:off x="576" y="2112"/>
              <a:ext cx="24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>
                  <a:solidFill>
                    <a:schemeClr val="accent1"/>
                  </a:solidFill>
                </a:rPr>
                <a:t>2NO</a:t>
              </a:r>
              <a:r>
                <a:rPr lang="en-US" altLang="en-US" baseline="-25000" dirty="0">
                  <a:solidFill>
                    <a:schemeClr val="accent1"/>
                  </a:solidFill>
                </a:rPr>
                <a:t> </a:t>
              </a:r>
              <a:r>
                <a:rPr lang="en-US" altLang="en-US" dirty="0">
                  <a:solidFill>
                    <a:schemeClr val="accent1"/>
                  </a:solidFill>
                </a:rPr>
                <a:t>(</a:t>
              </a:r>
              <a:r>
                <a:rPr lang="en-US" altLang="en-US" i="1" dirty="0">
                  <a:solidFill>
                    <a:schemeClr val="accent1"/>
                  </a:solidFill>
                </a:rPr>
                <a:t>g</a:t>
              </a:r>
              <a:r>
                <a:rPr lang="en-US" altLang="en-US" dirty="0">
                  <a:solidFill>
                    <a:schemeClr val="accent1"/>
                  </a:solidFill>
                </a:rPr>
                <a:t>) + O</a:t>
              </a:r>
              <a:r>
                <a:rPr lang="en-US" altLang="en-US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dirty="0">
                  <a:solidFill>
                    <a:schemeClr val="accent1"/>
                  </a:solidFill>
                </a:rPr>
                <a:t>(</a:t>
              </a:r>
              <a:r>
                <a:rPr lang="en-US" altLang="en-US" i="1" dirty="0">
                  <a:solidFill>
                    <a:schemeClr val="accent1"/>
                  </a:solidFill>
                </a:rPr>
                <a:t>g</a:t>
              </a:r>
              <a:r>
                <a:rPr lang="en-US" altLang="en-US" dirty="0">
                  <a:solidFill>
                    <a:schemeClr val="accent1"/>
                  </a:solidFill>
                </a:rPr>
                <a:t>) </a:t>
              </a:r>
              <a:r>
                <a:rPr lang="en-US" altLang="en-US" dirty="0">
                  <a:cs typeface="Arial" panose="020B0604020202020204" pitchFamily="34" charset="0"/>
                </a:rPr>
                <a:t>→2NO</a:t>
              </a:r>
              <a:r>
                <a:rPr lang="en-US" altLang="en-US" baseline="-25000" dirty="0">
                  <a:cs typeface="Arial" panose="020B0604020202020204" pitchFamily="34" charset="0"/>
                </a:rPr>
                <a:t>2</a:t>
              </a:r>
              <a:r>
                <a:rPr lang="en-US" altLang="en-US" dirty="0">
                  <a:cs typeface="Arial" panose="020B0604020202020204" pitchFamily="34" charset="0"/>
                </a:rPr>
                <a:t>(</a:t>
              </a:r>
              <a:r>
                <a:rPr lang="en-US" altLang="en-US" i="1" dirty="0">
                  <a:cs typeface="Arial" panose="020B0604020202020204" pitchFamily="34" charset="0"/>
                </a:rPr>
                <a:t>g</a:t>
              </a:r>
              <a:r>
                <a:rPr lang="en-US" altLang="en-US" dirty="0"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1406239" y="4207144"/>
            <a:ext cx="8321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dirty="0"/>
              <a:t>Both steps are bimolecular and are therefore reasonable.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124" y="90514"/>
            <a:ext cx="168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2</a:t>
            </a:r>
            <a:endParaRPr lang="en-US" sz="2400" b="1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546853" y="4723359"/>
            <a:ext cx="8555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FF0000"/>
                </a:solidFill>
              </a:rPr>
              <a:t>The elementary rate law DOES NOT HAVE the same species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 as the overall reaction rate law.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/>
      <p:bldP spid="207881" grpId="0"/>
      <p:bldP spid="1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5" name="Group 9"/>
          <p:cNvGrpSpPr>
            <a:grpSpLocks/>
          </p:cNvGrpSpPr>
          <p:nvPr/>
        </p:nvGrpSpPr>
        <p:grpSpPr bwMode="auto">
          <a:xfrm>
            <a:off x="6145101" y="2338132"/>
            <a:ext cx="2709863" cy="868362"/>
            <a:chOff x="576" y="336"/>
            <a:chExt cx="1707" cy="547"/>
          </a:xfrm>
        </p:grpSpPr>
        <p:sp>
          <p:nvSpPr>
            <p:cNvPr id="139279" name="Text Box 4"/>
            <p:cNvSpPr txBox="1">
              <a:spLocks noChangeArrowheads="1"/>
            </p:cNvSpPr>
            <p:nvPr/>
          </p:nvSpPr>
          <p:spPr bwMode="auto">
            <a:xfrm>
              <a:off x="576" y="442"/>
              <a:ext cx="7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[</a:t>
              </a:r>
              <a:r>
                <a:rPr lang="en-US" altLang="en-US" dirty="0">
                  <a:solidFill>
                    <a:schemeClr val="accent6"/>
                  </a:solidFill>
                </a:rPr>
                <a:t>NO</a:t>
              </a:r>
              <a:r>
                <a:rPr lang="en-US" altLang="en-US" baseline="-25000" dirty="0">
                  <a:solidFill>
                    <a:schemeClr val="accent6"/>
                  </a:solidFill>
                </a:rPr>
                <a:t>3</a:t>
              </a:r>
              <a:r>
                <a:rPr lang="en-US" altLang="en-US" dirty="0"/>
                <a:t>] =</a:t>
              </a:r>
            </a:p>
          </p:txBody>
        </p:sp>
        <p:grpSp>
          <p:nvGrpSpPr>
            <p:cNvPr id="139280" name="Group 8"/>
            <p:cNvGrpSpPr>
              <a:grpSpLocks/>
            </p:cNvGrpSpPr>
            <p:nvPr/>
          </p:nvGrpSpPr>
          <p:grpSpPr bwMode="auto">
            <a:xfrm>
              <a:off x="1216" y="336"/>
              <a:ext cx="1067" cy="547"/>
              <a:chOff x="2080" y="1632"/>
              <a:chExt cx="1067" cy="547"/>
            </a:xfrm>
          </p:grpSpPr>
          <p:sp>
            <p:nvSpPr>
              <p:cNvPr id="139281" name="Text Box 5"/>
              <p:cNvSpPr txBox="1">
                <a:spLocks noChangeArrowheads="1"/>
              </p:cNvSpPr>
              <p:nvPr/>
            </p:nvSpPr>
            <p:spPr bwMode="auto">
              <a:xfrm>
                <a:off x="2080" y="1632"/>
                <a:ext cx="257" cy="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10000"/>
                  </a:spcBef>
                </a:pPr>
                <a:r>
                  <a:rPr lang="en-US" altLang="en-US" i="1" dirty="0" err="1" smtClean="0"/>
                  <a:t>k</a:t>
                </a:r>
                <a:r>
                  <a:rPr lang="en-US" altLang="en-US" baseline="-25000" dirty="0" err="1" smtClean="0"/>
                  <a:t>f</a:t>
                </a:r>
                <a:endParaRPr lang="en-US" altLang="en-US" dirty="0"/>
              </a:p>
              <a:p>
                <a:pPr algn="ctr">
                  <a:spcBef>
                    <a:spcPct val="10000"/>
                  </a:spcBef>
                </a:pPr>
                <a:r>
                  <a:rPr lang="en-US" altLang="en-US" i="1" dirty="0" err="1" smtClean="0"/>
                  <a:t>k</a:t>
                </a:r>
                <a:r>
                  <a:rPr lang="en-US" altLang="en-US" baseline="-25000" dirty="0" err="1"/>
                  <a:t>r</a:t>
                </a:r>
                <a:endParaRPr lang="en-US" altLang="en-US" i="1" dirty="0"/>
              </a:p>
            </p:txBody>
          </p:sp>
          <p:sp>
            <p:nvSpPr>
              <p:cNvPr id="139282" name="Line 6"/>
              <p:cNvSpPr>
                <a:spLocks noChangeShapeType="1"/>
              </p:cNvSpPr>
              <p:nvPr/>
            </p:nvSpPr>
            <p:spPr bwMode="auto">
              <a:xfrm>
                <a:off x="2112" y="187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400"/>
              </a:p>
            </p:txBody>
          </p:sp>
          <p:sp>
            <p:nvSpPr>
              <p:cNvPr id="139283" name="Text Box 7"/>
              <p:cNvSpPr txBox="1">
                <a:spLocks noChangeArrowheads="1"/>
              </p:cNvSpPr>
              <p:nvPr/>
            </p:nvSpPr>
            <p:spPr bwMode="auto">
              <a:xfrm>
                <a:off x="2304" y="1728"/>
                <a:ext cx="84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dirty="0"/>
                  <a:t>[</a:t>
                </a:r>
                <a:r>
                  <a:rPr lang="en-US" altLang="en-US" dirty="0">
                    <a:solidFill>
                      <a:schemeClr val="accent6"/>
                    </a:solidFill>
                  </a:rPr>
                  <a:t>NO</a:t>
                </a:r>
                <a:r>
                  <a:rPr lang="en-US" altLang="en-US" dirty="0"/>
                  <a:t>][</a:t>
                </a:r>
                <a:r>
                  <a:rPr lang="en-US" altLang="en-US" dirty="0">
                    <a:solidFill>
                      <a:schemeClr val="accent6"/>
                    </a:solidFill>
                  </a:rPr>
                  <a:t>O</a:t>
                </a:r>
                <a:r>
                  <a:rPr lang="en-US" altLang="en-US" baseline="-25000" dirty="0">
                    <a:solidFill>
                      <a:schemeClr val="accent6"/>
                    </a:solidFill>
                  </a:rPr>
                  <a:t>2</a:t>
                </a:r>
                <a:r>
                  <a:rPr lang="en-US" altLang="en-US" dirty="0"/>
                  <a:t>]</a:t>
                </a:r>
              </a:p>
            </p:txBody>
          </p:sp>
        </p:grp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378076" y="3337474"/>
            <a:ext cx="5849235" cy="868363"/>
            <a:chOff x="470" y="979"/>
            <a:chExt cx="3219" cy="547"/>
          </a:xfrm>
        </p:grpSpPr>
        <p:sp>
          <p:nvSpPr>
            <p:cNvPr id="139269" name="Text Box 10"/>
            <p:cNvSpPr txBox="1">
              <a:spLocks noChangeArrowheads="1"/>
            </p:cNvSpPr>
            <p:nvPr/>
          </p:nvSpPr>
          <p:spPr bwMode="auto">
            <a:xfrm>
              <a:off x="470" y="1177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270" name="Rectangle 12"/>
            <p:cNvSpPr>
              <a:spLocks noChangeArrowheads="1"/>
            </p:cNvSpPr>
            <p:nvPr/>
          </p:nvSpPr>
          <p:spPr bwMode="auto">
            <a:xfrm>
              <a:off x="528" y="1056"/>
              <a:ext cx="21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rate</a:t>
              </a:r>
              <a:r>
                <a:rPr lang="en-US" altLang="en-US" baseline="-25000" dirty="0"/>
                <a:t>2</a:t>
              </a:r>
              <a:r>
                <a:rPr lang="en-US" altLang="en-US" dirty="0"/>
                <a:t> = </a:t>
              </a:r>
              <a:r>
                <a:rPr lang="en-US" altLang="en-US" i="1" dirty="0"/>
                <a:t>k</a:t>
              </a:r>
              <a:r>
                <a:rPr lang="en-US" altLang="en-US" baseline="-25000" dirty="0"/>
                <a:t>2</a:t>
              </a:r>
              <a:r>
                <a:rPr lang="en-US" altLang="en-US" dirty="0">
                  <a:solidFill>
                    <a:schemeClr val="accent6"/>
                  </a:solidFill>
                </a:rPr>
                <a:t>[NO</a:t>
              </a:r>
              <a:r>
                <a:rPr lang="en-US" altLang="en-US" baseline="-25000" dirty="0">
                  <a:solidFill>
                    <a:schemeClr val="accent6"/>
                  </a:solidFill>
                </a:rPr>
                <a:t>3</a:t>
              </a:r>
              <a:r>
                <a:rPr lang="en-US" altLang="en-US" dirty="0"/>
                <a:t>][</a:t>
              </a:r>
              <a:r>
                <a:rPr lang="en-US" altLang="en-US" dirty="0">
                  <a:solidFill>
                    <a:schemeClr val="accent6"/>
                  </a:solidFill>
                </a:rPr>
                <a:t>NO</a:t>
              </a:r>
              <a:r>
                <a:rPr lang="en-US" altLang="en-US" dirty="0"/>
                <a:t>] = </a:t>
              </a:r>
              <a:r>
                <a:rPr lang="en-US" altLang="en-US" i="1" dirty="0"/>
                <a:t>k</a:t>
              </a:r>
              <a:r>
                <a:rPr lang="en-US" altLang="en-US" baseline="-25000" dirty="0"/>
                <a:t>2</a:t>
              </a:r>
              <a:endParaRPr lang="en-US" altLang="en-US" dirty="0"/>
            </a:p>
          </p:txBody>
        </p:sp>
        <p:grpSp>
          <p:nvGrpSpPr>
            <p:cNvPr id="139271" name="Group 22"/>
            <p:cNvGrpSpPr>
              <a:grpSpLocks/>
            </p:cNvGrpSpPr>
            <p:nvPr/>
          </p:nvGrpSpPr>
          <p:grpSpPr bwMode="auto">
            <a:xfrm>
              <a:off x="2320" y="979"/>
              <a:ext cx="1369" cy="547"/>
              <a:chOff x="2320" y="979"/>
              <a:chExt cx="1369" cy="547"/>
            </a:xfrm>
          </p:grpSpPr>
          <p:grpSp>
            <p:nvGrpSpPr>
              <p:cNvPr id="139272" name="Group 20"/>
              <p:cNvGrpSpPr>
                <a:grpSpLocks/>
              </p:cNvGrpSpPr>
              <p:nvPr/>
            </p:nvGrpSpPr>
            <p:grpSpPr bwMode="auto">
              <a:xfrm>
                <a:off x="2320" y="979"/>
                <a:ext cx="961" cy="547"/>
                <a:chOff x="2320" y="1008"/>
                <a:chExt cx="961" cy="547"/>
              </a:xfrm>
            </p:grpSpPr>
            <p:grpSp>
              <p:nvGrpSpPr>
                <p:cNvPr id="139274" name="Group 15"/>
                <p:cNvGrpSpPr>
                  <a:grpSpLocks/>
                </p:cNvGrpSpPr>
                <p:nvPr/>
              </p:nvGrpSpPr>
              <p:grpSpPr bwMode="auto">
                <a:xfrm>
                  <a:off x="2320" y="1008"/>
                  <a:ext cx="961" cy="547"/>
                  <a:chOff x="2080" y="1632"/>
                  <a:chExt cx="961" cy="547"/>
                </a:xfrm>
              </p:grpSpPr>
              <p:sp>
                <p:nvSpPr>
                  <p:cNvPr id="13927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0" y="1632"/>
                    <a:ext cx="257" cy="5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altLang="en-US" i="1" dirty="0" err="1" smtClean="0"/>
                      <a:t>k</a:t>
                    </a:r>
                    <a:r>
                      <a:rPr lang="en-US" altLang="en-US" baseline="-25000" dirty="0" err="1" smtClean="0"/>
                      <a:t>f</a:t>
                    </a:r>
                    <a:endParaRPr lang="en-US" altLang="en-US" dirty="0"/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altLang="en-US" i="1" dirty="0" err="1" smtClean="0"/>
                      <a:t>k</a:t>
                    </a:r>
                    <a:r>
                      <a:rPr lang="en-US" altLang="en-US" baseline="-25000" dirty="0" err="1"/>
                      <a:t>r</a:t>
                    </a:r>
                    <a:endParaRPr lang="en-US" altLang="en-US" i="1" dirty="0"/>
                  </a:p>
                </p:txBody>
              </p:sp>
              <p:sp>
                <p:nvSpPr>
                  <p:cNvPr id="13927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872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 sz="2400"/>
                  </a:p>
                </p:txBody>
              </p:sp>
              <p:sp>
                <p:nvSpPr>
                  <p:cNvPr id="139278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1728"/>
                    <a:ext cx="73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dirty="0"/>
                      <a:t>[</a:t>
                    </a:r>
                    <a:r>
                      <a:rPr lang="en-US" altLang="en-US" dirty="0">
                        <a:solidFill>
                          <a:schemeClr val="accent6"/>
                        </a:solidFill>
                      </a:rPr>
                      <a:t>NO</a:t>
                    </a:r>
                    <a:r>
                      <a:rPr lang="en-US" altLang="en-US" dirty="0"/>
                      <a:t>][</a:t>
                    </a:r>
                    <a:r>
                      <a:rPr lang="en-US" altLang="en-US" dirty="0">
                        <a:solidFill>
                          <a:schemeClr val="accent6"/>
                        </a:solidFill>
                      </a:rPr>
                      <a:t>O</a:t>
                    </a:r>
                    <a:r>
                      <a:rPr lang="en-US" altLang="en-US" baseline="-25000" dirty="0">
                        <a:solidFill>
                          <a:schemeClr val="accent6"/>
                        </a:solidFill>
                      </a:rPr>
                      <a:t>2</a:t>
                    </a:r>
                    <a:r>
                      <a:rPr lang="en-US" altLang="en-US" dirty="0"/>
                      <a:t>]</a:t>
                    </a:r>
                  </a:p>
                </p:txBody>
              </p:sp>
            </p:grpSp>
            <p:sp>
              <p:nvSpPr>
                <p:cNvPr id="139275" name="AutoShape 19"/>
                <p:cNvSpPr>
                  <a:spLocks noChangeArrowheads="1"/>
                </p:cNvSpPr>
                <p:nvPr/>
              </p:nvSpPr>
              <p:spPr bwMode="auto">
                <a:xfrm>
                  <a:off x="2352" y="1091"/>
                  <a:ext cx="192" cy="313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39273" name="Text Box 21"/>
              <p:cNvSpPr txBox="1">
                <a:spLocks noChangeArrowheads="1"/>
              </p:cNvSpPr>
              <p:nvPr/>
            </p:nvSpPr>
            <p:spPr bwMode="auto">
              <a:xfrm>
                <a:off x="3175" y="1075"/>
                <a:ext cx="51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dirty="0"/>
                  <a:t>[NO]</a:t>
                </a:r>
              </a:p>
            </p:txBody>
          </p:sp>
        </p:grpSp>
      </p:grpSp>
      <p:sp>
        <p:nvSpPr>
          <p:cNvPr id="208919" name="Text Box 23"/>
          <p:cNvSpPr txBox="1">
            <a:spLocks noChangeArrowheads="1"/>
          </p:cNvSpPr>
          <p:nvPr/>
        </p:nvSpPr>
        <p:spPr bwMode="auto">
          <a:xfrm>
            <a:off x="2262980" y="4412554"/>
            <a:ext cx="92601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/>
              <a:t>rate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i="1" dirty="0"/>
              <a:t>k</a:t>
            </a:r>
            <a:r>
              <a:rPr lang="en-US" altLang="en-US" dirty="0"/>
              <a:t>[</a:t>
            </a:r>
            <a:r>
              <a:rPr lang="en-US" altLang="en-US" dirty="0">
                <a:solidFill>
                  <a:schemeClr val="accent1"/>
                </a:solidFill>
              </a:rPr>
              <a:t>NO]</a:t>
            </a:r>
            <a:r>
              <a:rPr lang="en-US" altLang="en-US" baseline="30000" dirty="0">
                <a:solidFill>
                  <a:schemeClr val="accent1"/>
                </a:solidFill>
              </a:rPr>
              <a:t>2</a:t>
            </a:r>
            <a:r>
              <a:rPr lang="en-US" altLang="en-US" dirty="0">
                <a:solidFill>
                  <a:schemeClr val="accent1"/>
                </a:solidFill>
              </a:rPr>
              <a:t>[O</a:t>
            </a:r>
            <a:r>
              <a:rPr lang="en-US" altLang="en-US" baseline="-25000" dirty="0">
                <a:solidFill>
                  <a:schemeClr val="accent1"/>
                </a:solidFill>
              </a:rPr>
              <a:t>2</a:t>
            </a:r>
            <a:r>
              <a:rPr lang="en-US" altLang="en-US" dirty="0"/>
              <a:t>] which is consistent with the observed rate </a:t>
            </a:r>
            <a:r>
              <a:rPr lang="en-US" altLang="en-US" dirty="0" smtClean="0"/>
              <a:t>law of the overall reaction.</a:t>
            </a:r>
            <a:endParaRPr lang="en-US" altLang="en-US" dirty="0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129212" y="-4960"/>
            <a:ext cx="7032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/>
              <a:t>rate</a:t>
            </a:r>
            <a:r>
              <a:rPr lang="en-US" altLang="en-US" baseline="-25000" dirty="0" smtClean="0"/>
              <a:t>1(f)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i="1" dirty="0"/>
              <a:t>k</a:t>
            </a:r>
            <a:r>
              <a:rPr lang="en-US" altLang="en-US" baseline="-25000" dirty="0"/>
              <a:t>1</a:t>
            </a:r>
            <a:r>
              <a:rPr lang="en-US" altLang="en-US" dirty="0"/>
              <a:t>[NO][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]		rate</a:t>
            </a:r>
            <a:r>
              <a:rPr lang="en-US" altLang="en-US" baseline="-25000" dirty="0" smtClean="0"/>
              <a:t>1(r)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i="1" dirty="0" err="1" smtClean="0"/>
              <a:t>k</a:t>
            </a:r>
            <a:r>
              <a:rPr lang="en-US" altLang="en-US" baseline="-25000" dirty="0" err="1"/>
              <a:t>r</a:t>
            </a:r>
            <a:r>
              <a:rPr lang="en-US" altLang="en-US" dirty="0" smtClean="0"/>
              <a:t>[NO</a:t>
            </a:r>
            <a:r>
              <a:rPr lang="en-US" altLang="en-US" baseline="-25000" dirty="0" smtClean="0"/>
              <a:t>3</a:t>
            </a:r>
            <a:r>
              <a:rPr lang="en-US" altLang="en-US" dirty="0"/>
              <a:t>]</a:t>
            </a:r>
          </a:p>
          <a:p>
            <a:r>
              <a:rPr lang="en-US" altLang="en-US" dirty="0"/>
              <a:t>rate</a:t>
            </a:r>
            <a:r>
              <a:rPr lang="en-US" altLang="en-US" baseline="-25000" dirty="0"/>
              <a:t>2</a:t>
            </a:r>
            <a:r>
              <a:rPr lang="en-US" altLang="en-US" dirty="0"/>
              <a:t> = </a:t>
            </a:r>
            <a:r>
              <a:rPr lang="en-US" altLang="en-US" i="1" dirty="0"/>
              <a:t>k</a:t>
            </a:r>
            <a:r>
              <a:rPr lang="en-US" altLang="en-US" baseline="-25000" dirty="0"/>
              <a:t>2</a:t>
            </a:r>
            <a:r>
              <a:rPr lang="en-US" altLang="en-US" dirty="0"/>
              <a:t>[NO</a:t>
            </a:r>
            <a:r>
              <a:rPr lang="en-US" altLang="en-US" baseline="-25000" dirty="0"/>
              <a:t>3</a:t>
            </a:r>
            <a:r>
              <a:rPr lang="en-US" altLang="en-US" dirty="0"/>
              <a:t>][NO]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355835" y="1922634"/>
            <a:ext cx="91124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When equilibrium (1) has been </a:t>
            </a:r>
            <a:r>
              <a:rPr lang="en-US" altLang="en-US" dirty="0" smtClean="0"/>
              <a:t>established   rate</a:t>
            </a:r>
            <a:r>
              <a:rPr lang="en-US" altLang="en-US" baseline="-25000" dirty="0" smtClean="0"/>
              <a:t>1(f)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dirty="0" smtClean="0"/>
              <a:t>rate</a:t>
            </a:r>
            <a:r>
              <a:rPr lang="en-US" altLang="en-US" baseline="-25000" dirty="0" smtClean="0"/>
              <a:t>1(r)</a:t>
            </a:r>
            <a:endParaRPr lang="en-US" altLang="en-US" dirty="0"/>
          </a:p>
          <a:p>
            <a:r>
              <a:rPr lang="en-US" altLang="en-US" dirty="0"/>
              <a:t> </a:t>
            </a:r>
            <a:r>
              <a:rPr lang="en-US" altLang="en-US" dirty="0" smtClean="0"/>
              <a:t>	</a:t>
            </a:r>
            <a:r>
              <a:rPr lang="en-US" altLang="en-US" i="1" dirty="0" err="1" smtClean="0"/>
              <a:t>k</a:t>
            </a:r>
            <a:r>
              <a:rPr lang="en-US" altLang="en-US" baseline="-25000" dirty="0" err="1"/>
              <a:t>f</a:t>
            </a:r>
            <a:r>
              <a:rPr lang="en-US" altLang="en-US" dirty="0" smtClean="0"/>
              <a:t>[</a:t>
            </a:r>
            <a:r>
              <a:rPr lang="en-US" altLang="en-US" dirty="0" smtClean="0">
                <a:solidFill>
                  <a:schemeClr val="accent6"/>
                </a:solidFill>
              </a:rPr>
              <a:t>NO</a:t>
            </a:r>
            <a:r>
              <a:rPr lang="en-US" altLang="en-US" dirty="0"/>
              <a:t>][</a:t>
            </a:r>
            <a:r>
              <a:rPr lang="en-US" altLang="en-US" dirty="0">
                <a:solidFill>
                  <a:schemeClr val="accent6"/>
                </a:solidFill>
              </a:rPr>
              <a:t>O</a:t>
            </a:r>
            <a:r>
              <a:rPr lang="en-US" altLang="en-US" baseline="-25000" dirty="0">
                <a:solidFill>
                  <a:schemeClr val="accent6"/>
                </a:solidFill>
              </a:rPr>
              <a:t>2</a:t>
            </a:r>
            <a:r>
              <a:rPr lang="en-US" altLang="en-US" dirty="0"/>
              <a:t>] = </a:t>
            </a:r>
            <a:r>
              <a:rPr lang="en-US" altLang="en-US" i="1" dirty="0" err="1" smtClean="0"/>
              <a:t>k</a:t>
            </a:r>
            <a:r>
              <a:rPr lang="en-US" altLang="en-US" baseline="-25000" dirty="0" err="1"/>
              <a:t>r</a:t>
            </a:r>
            <a:r>
              <a:rPr lang="en-US" altLang="en-US" dirty="0" smtClean="0"/>
              <a:t>[</a:t>
            </a:r>
            <a:r>
              <a:rPr lang="en-US" altLang="en-US" dirty="0" smtClean="0">
                <a:solidFill>
                  <a:schemeClr val="accent6"/>
                </a:solidFill>
              </a:rPr>
              <a:t>NO</a:t>
            </a:r>
            <a:r>
              <a:rPr lang="en-US" altLang="en-US" baseline="-25000" dirty="0" smtClean="0">
                <a:solidFill>
                  <a:schemeClr val="accent6"/>
                </a:solidFill>
              </a:rPr>
              <a:t>3</a:t>
            </a:r>
            <a:r>
              <a:rPr lang="en-US" altLang="en-US" dirty="0"/>
              <a:t>]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47277" y="-4072"/>
            <a:ext cx="50263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rabicParenBoth"/>
            </a:pPr>
            <a:r>
              <a:rPr lang="en-US" altLang="en-US" dirty="0" smtClean="0"/>
              <a:t>NO(</a:t>
            </a:r>
            <a:r>
              <a:rPr lang="en-US" altLang="en-US" i="1" dirty="0" smtClean="0"/>
              <a:t>g</a:t>
            </a:r>
            <a:r>
              <a:rPr lang="en-US" altLang="en-US" dirty="0"/>
              <a:t>) + O</a:t>
            </a:r>
            <a:r>
              <a:rPr lang="en-US" altLang="en-US" baseline="-25000" dirty="0"/>
              <a:t>2</a:t>
            </a:r>
            <a:r>
              <a:rPr lang="en-US" altLang="en-US" dirty="0"/>
              <a:t>(</a:t>
            </a:r>
            <a:r>
              <a:rPr lang="en-US" altLang="en-US" i="1" dirty="0"/>
              <a:t>g</a:t>
            </a:r>
            <a:r>
              <a:rPr lang="en-US" altLang="en-US" dirty="0"/>
              <a:t>) </a:t>
            </a:r>
            <a:r>
              <a:rPr lang="en-US" altLang="en-US" dirty="0">
                <a:latin typeface="Wingdings 3" panose="05040102010807070707" pitchFamily="18" charset="2"/>
                <a:cs typeface="Arial" panose="020B0604020202020204" pitchFamily="34" charset="0"/>
              </a:rPr>
              <a:t>D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cs typeface="Arial" panose="020B0604020202020204" pitchFamily="34" charset="0"/>
              </a:rPr>
              <a:t>NO</a:t>
            </a:r>
            <a:r>
              <a:rPr lang="en-US" altLang="en-US" baseline="-25000" dirty="0" smtClean="0">
                <a:cs typeface="Arial" panose="020B0604020202020204" pitchFamily="34" charset="0"/>
              </a:rPr>
              <a:t>3</a:t>
            </a:r>
            <a:r>
              <a:rPr lang="en-US" altLang="en-US" dirty="0" smtClean="0">
                <a:cs typeface="Arial" panose="020B0604020202020204" pitchFamily="34" charset="0"/>
              </a:rPr>
              <a:t>(</a:t>
            </a:r>
            <a:r>
              <a:rPr lang="en-US" altLang="en-US" i="1" dirty="0" smtClean="0">
                <a:cs typeface="Arial" panose="020B0604020202020204" pitchFamily="34" charset="0"/>
              </a:rPr>
              <a:t>g</a:t>
            </a:r>
            <a:r>
              <a:rPr lang="en-US" altLang="en-US" dirty="0" smtClean="0">
                <a:cs typeface="Arial" panose="020B0604020202020204" pitchFamily="34" charset="0"/>
              </a:rPr>
              <a:t>)</a:t>
            </a:r>
          </a:p>
          <a:p>
            <a:pPr>
              <a:buFontTx/>
              <a:buAutoNum type="arabicParenBoth"/>
            </a:pPr>
            <a:r>
              <a:rPr lang="en-US" alt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NO</a:t>
            </a:r>
            <a:r>
              <a:rPr lang="en-US" altLang="en-US" baseline="-25000" dirty="0" smtClean="0">
                <a:solidFill>
                  <a:schemeClr val="accent1"/>
                </a:solidFill>
                <a:cs typeface="Arial" panose="020B0604020202020204" pitchFamily="34" charset="0"/>
              </a:rPr>
              <a:t>3</a:t>
            </a:r>
            <a:r>
              <a:rPr lang="en-US" alt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(</a:t>
            </a:r>
            <a:r>
              <a:rPr lang="en-US" altLang="en-US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g</a:t>
            </a:r>
            <a:r>
              <a:rPr lang="en-US" alt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) + NO(</a:t>
            </a:r>
            <a:r>
              <a:rPr lang="en-US" altLang="en-US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g</a:t>
            </a:r>
            <a:r>
              <a:rPr lang="en-US" alt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) </a:t>
            </a:r>
            <a:r>
              <a:rPr lang="en-US" altLang="en-US" dirty="0" smtClean="0">
                <a:cs typeface="Arial" panose="020B0604020202020204" pitchFamily="34" charset="0"/>
              </a:rPr>
              <a:t>→ </a:t>
            </a:r>
            <a:r>
              <a:rPr lang="en-US" alt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2NO</a:t>
            </a:r>
            <a:r>
              <a:rPr lang="en-US" altLang="en-US" baseline="-25000" dirty="0" smtClean="0">
                <a:solidFill>
                  <a:schemeClr val="accent1"/>
                </a:solidFill>
                <a:cs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(</a:t>
            </a:r>
            <a:r>
              <a:rPr lang="en-US" altLang="en-US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g</a:t>
            </a:r>
            <a:r>
              <a:rPr lang="en-US" alt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)</a:t>
            </a:r>
            <a:r>
              <a:rPr lang="en-US" altLang="en-US" dirty="0" smtClean="0">
                <a:cs typeface="Arial" panose="020B0604020202020204" pitchFamily="34" charset="0"/>
              </a:rPr>
              <a:t>	</a:t>
            </a:r>
            <a:endParaRPr lang="en-US" altLang="en-US" dirty="0">
              <a:cs typeface="Arial" panose="020B0604020202020204" pitchFamily="34" charset="0"/>
            </a:endParaRPr>
          </a:p>
        </p:txBody>
      </p: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472280" y="839071"/>
            <a:ext cx="4229101" cy="538163"/>
            <a:chOff x="336" y="2064"/>
            <a:chExt cx="2664" cy="339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336" y="2064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 sz="2400"/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576" y="2112"/>
              <a:ext cx="24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>
                  <a:solidFill>
                    <a:schemeClr val="accent1"/>
                  </a:solidFill>
                </a:rPr>
                <a:t>2NO</a:t>
              </a:r>
              <a:r>
                <a:rPr lang="en-US" altLang="en-US" baseline="-25000" dirty="0">
                  <a:solidFill>
                    <a:schemeClr val="accent1"/>
                  </a:solidFill>
                </a:rPr>
                <a:t> </a:t>
              </a:r>
              <a:r>
                <a:rPr lang="en-US" altLang="en-US" dirty="0">
                  <a:solidFill>
                    <a:schemeClr val="accent1"/>
                  </a:solidFill>
                </a:rPr>
                <a:t>(</a:t>
              </a:r>
              <a:r>
                <a:rPr lang="en-US" altLang="en-US" i="1" dirty="0">
                  <a:solidFill>
                    <a:schemeClr val="accent1"/>
                  </a:solidFill>
                </a:rPr>
                <a:t>g</a:t>
              </a:r>
              <a:r>
                <a:rPr lang="en-US" altLang="en-US" dirty="0">
                  <a:solidFill>
                    <a:schemeClr val="accent1"/>
                  </a:solidFill>
                </a:rPr>
                <a:t>) + O</a:t>
              </a:r>
              <a:r>
                <a:rPr lang="en-US" altLang="en-US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dirty="0">
                  <a:solidFill>
                    <a:schemeClr val="accent1"/>
                  </a:solidFill>
                </a:rPr>
                <a:t>(</a:t>
              </a:r>
              <a:r>
                <a:rPr lang="en-US" altLang="en-US" i="1" dirty="0">
                  <a:solidFill>
                    <a:schemeClr val="accent1"/>
                  </a:solidFill>
                </a:rPr>
                <a:t>g</a:t>
              </a:r>
              <a:r>
                <a:rPr lang="en-US" altLang="en-US" dirty="0">
                  <a:solidFill>
                    <a:schemeClr val="accent1"/>
                  </a:solidFill>
                </a:rPr>
                <a:t>) </a:t>
              </a:r>
              <a:r>
                <a:rPr lang="en-US" altLang="en-US" dirty="0">
                  <a:cs typeface="Arial" panose="020B0604020202020204" pitchFamily="34" charset="0"/>
                </a:rPr>
                <a:t>→2NO</a:t>
              </a:r>
              <a:r>
                <a:rPr lang="en-US" altLang="en-US" baseline="-25000" dirty="0">
                  <a:cs typeface="Arial" panose="020B0604020202020204" pitchFamily="34" charset="0"/>
                </a:rPr>
                <a:t>2</a:t>
              </a:r>
              <a:r>
                <a:rPr lang="en-US" altLang="en-US" dirty="0">
                  <a:cs typeface="Arial" panose="020B0604020202020204" pitchFamily="34" charset="0"/>
                </a:rPr>
                <a:t>(</a:t>
              </a:r>
              <a:r>
                <a:rPr lang="en-US" altLang="en-US" i="1" dirty="0">
                  <a:cs typeface="Arial" panose="020B0604020202020204" pitchFamily="34" charset="0"/>
                </a:rPr>
                <a:t>g</a:t>
              </a:r>
              <a:r>
                <a:rPr lang="en-US" altLang="en-US" dirty="0">
                  <a:cs typeface="Arial" panose="020B060402020202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94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9" grpId="0"/>
      <p:bldP spid="21" grpId="0"/>
      <p:bldP spid="2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Mechanisms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621" y="13684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The elementary steps must add up to the overall balanced equation</a:t>
            </a:r>
            <a:r>
              <a:rPr lang="en-US" altLang="en-US" dirty="0" smtClean="0"/>
              <a:t>.</a:t>
            </a:r>
            <a:endParaRPr lang="en-US" dirty="0" smtClean="0"/>
          </a:p>
          <a:p>
            <a:r>
              <a:rPr lang="en-US" dirty="0" smtClean="0"/>
              <a:t>The rate determining (slow) step determines the overall rate law. </a:t>
            </a:r>
          </a:p>
          <a:p>
            <a:r>
              <a:rPr lang="en-US" dirty="0" smtClean="0"/>
              <a:t>Overall rate laws’ order is found through experimentation, NOT by the coefficient in the balanced equation. </a:t>
            </a:r>
          </a:p>
          <a:p>
            <a:r>
              <a:rPr lang="en-US" dirty="0" smtClean="0"/>
              <a:t>Elementary steps in a reaction mechanism have rate laws that ARE determined by their molecularity/coefficients.  </a:t>
            </a:r>
          </a:p>
          <a:p>
            <a:r>
              <a:rPr lang="en-US" dirty="0" smtClean="0"/>
              <a:t>Any reversible reactions will have a  forward rate equal to its reverse rate, therefore, a forward rate law equal to its reverse rate law. This can be used to substitute intermediates in the rate deterring step’s rate law. </a:t>
            </a:r>
          </a:p>
          <a:p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mechanism is a </a:t>
            </a:r>
            <a:r>
              <a:rPr lang="en-US" altLang="en-US" b="1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hypothesis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–we cannot </a:t>
            </a:r>
            <a:r>
              <a:rPr lang="en-US" altLang="en-US" b="1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prove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it is correct, but if it is consistent with the data, and can be used to predict results accurately, it is a useful </a:t>
            </a:r>
            <a:r>
              <a:rPr lang="en-US" altLang="en-US" b="1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model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for the reaction.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video: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11110" y="1396426"/>
            <a:ext cx="6542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Catalytic converters in cars decrease air pollution by converting NO (lead to acid rain) and poisonous CO to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2CO + 2NO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</a:t>
            </a:r>
            <a:r>
              <a:rPr lang="en-US" sz="24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+ 2CO</a:t>
            </a:r>
            <a:r>
              <a:rPr lang="en-US" sz="24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But do all of the reactant species collide at the same time to create this reaction?</a:t>
            </a:r>
            <a:endParaRPr lang="en-US" sz="2400" dirty="0"/>
          </a:p>
        </p:txBody>
      </p:sp>
      <p:pic>
        <p:nvPicPr>
          <p:cNvPr id="9218" name="Picture 2" descr="Image result for 2CO 2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189" y="2648516"/>
            <a:ext cx="3619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atalytic conve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1191794"/>
            <a:ext cx="3675445" cy="36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1360" y="4635062"/>
            <a:ext cx="835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Pd</a:t>
            </a:r>
            <a:r>
              <a:rPr lang="en-US" sz="2400" dirty="0" smtClean="0">
                <a:solidFill>
                  <a:schemeClr val="accent1"/>
                </a:solidFill>
              </a:rPr>
              <a:t>, Pt, Rh are used to increase the rate of reaction as a catalyst.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	NO </a:t>
            </a:r>
            <a:r>
              <a:rPr lang="en-US" sz="24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  N</a:t>
            </a:r>
            <a:r>
              <a:rPr lang="en-US" sz="2400" baseline="-25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+   O</a:t>
            </a:r>
            <a:r>
              <a:rPr lang="en-US" sz="2400" baseline="-25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2		</a:t>
            </a:r>
          </a:p>
          <a:p>
            <a:r>
              <a:rPr lang="en-US" sz="24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	CO +   O</a:t>
            </a:r>
            <a:r>
              <a:rPr lang="en-US" sz="2400" baseline="-25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   CO</a:t>
            </a:r>
            <a:r>
              <a:rPr lang="en-US" sz="2400" baseline="-25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endParaRPr lang="en-US" sz="2400" baseline="-250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4360" y="5069788"/>
            <a:ext cx="63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½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0772" y="5050560"/>
            <a:ext cx="63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½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5765" y="5406252"/>
            <a:ext cx="63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½ 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364465" y="5004394"/>
            <a:ext cx="637464" cy="376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26787" y="5432222"/>
            <a:ext cx="637464" cy="376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62552" y="5842372"/>
            <a:ext cx="499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CO + NO </a:t>
            </a:r>
            <a:r>
              <a:rPr lang="en-US" sz="24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½ N</a:t>
            </a:r>
            <a:r>
              <a:rPr lang="en-US" sz="2400" baseline="-25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+ CO</a:t>
            </a:r>
            <a:r>
              <a:rPr lang="en-US" sz="2400" baseline="-25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endParaRPr lang="en-US" sz="2400" baseline="-250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8273" y="5235226"/>
            <a:ext cx="306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is an intermediate!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216166" y="5842372"/>
            <a:ext cx="45247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67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Identify catalysts and intermediates in a reaction.</a:t>
            </a:r>
          </a:p>
          <a:p>
            <a:pPr>
              <a:defRPr/>
            </a:pPr>
            <a:r>
              <a:rPr lang="en-US" sz="2800" dirty="0"/>
              <a:t>Find the overall reaction and determine molecularity.</a:t>
            </a:r>
          </a:p>
          <a:p>
            <a:pPr>
              <a:defRPr/>
            </a:pPr>
            <a:r>
              <a:rPr lang="en-US" sz="2800" dirty="0"/>
              <a:t>Write the rate law based on the rate determining step.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>
                <a:solidFill>
                  <a:schemeClr val="accent2"/>
                </a:solidFill>
              </a:rPr>
              <a:t>You Must be Able To…</a:t>
            </a:r>
          </a:p>
        </p:txBody>
      </p:sp>
      <p:pic>
        <p:nvPicPr>
          <p:cNvPr id="4" name="Picture 2" descr="Image result for check for understan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07" b="2286"/>
          <a:stretch/>
        </p:blipFill>
        <p:spPr bwMode="auto">
          <a:xfrm>
            <a:off x="8931379" y="3499944"/>
            <a:ext cx="2164668" cy="22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052638"/>
            <a:ext cx="6324600" cy="1828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7"/>
          <p:cNvGrpSpPr>
            <a:grpSpLocks/>
          </p:cNvGrpSpPr>
          <p:nvPr/>
        </p:nvGrpSpPr>
        <p:grpSpPr bwMode="auto">
          <a:xfrm>
            <a:off x="1676400" y="381000"/>
            <a:ext cx="8947150" cy="6248400"/>
            <a:chOff x="96" y="240"/>
            <a:chExt cx="5636" cy="3936"/>
          </a:xfrm>
        </p:grpSpPr>
        <p:grpSp>
          <p:nvGrpSpPr>
            <p:cNvPr id="82977" name="Group 3"/>
            <p:cNvGrpSpPr>
              <a:grpSpLocks/>
            </p:cNvGrpSpPr>
            <p:nvPr/>
          </p:nvGrpSpPr>
          <p:grpSpPr bwMode="auto">
            <a:xfrm>
              <a:off x="96" y="240"/>
              <a:ext cx="5636" cy="3936"/>
              <a:chOff x="96" y="240"/>
              <a:chExt cx="5636" cy="3936"/>
            </a:xfrm>
          </p:grpSpPr>
          <p:sp>
            <p:nvSpPr>
              <p:cNvPr id="82979" name="Text Box 4"/>
              <p:cNvSpPr txBox="1">
                <a:spLocks noChangeArrowheads="1"/>
              </p:cNvSpPr>
              <p:nvPr/>
            </p:nvSpPr>
            <p:spPr bwMode="auto">
              <a:xfrm>
                <a:off x="96" y="240"/>
                <a:ext cx="5636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Determine the rate law and calculate the rate constant for the following reaction from the following data: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S</a:t>
                </a:r>
                <a:r>
                  <a:rPr lang="en-US" altLang="en-US" sz="2800" baseline="-250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8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O</a:t>
                </a:r>
                <a:r>
                  <a:rPr lang="en-US" altLang="en-US" sz="2800" baseline="-250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8</a:t>
                </a:r>
                <a:r>
                  <a:rPr lang="en-US" altLang="en-US" sz="2800" baseline="300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2-</a:t>
                </a:r>
                <a:r>
                  <a:rPr lang="en-US" altLang="en-US" sz="28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 (</a:t>
                </a:r>
                <a:r>
                  <a:rPr lang="en-US" altLang="en-US" sz="2800" i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aq</a:t>
                </a:r>
                <a:r>
                  <a:rPr lang="en-US" altLang="en-US" sz="28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) + 3I</a:t>
                </a:r>
                <a:r>
                  <a:rPr lang="en-US" altLang="en-US" sz="2800" baseline="300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US" altLang="en-US" sz="28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 (</a:t>
                </a:r>
                <a:r>
                  <a:rPr lang="en-US" altLang="en-US" sz="2800" i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aq</a:t>
                </a:r>
                <a:r>
                  <a:rPr lang="en-US" altLang="en-US" sz="28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)          2SO</a:t>
                </a:r>
                <a:r>
                  <a:rPr lang="en-US" altLang="en-US" sz="2800" baseline="-250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en-US" altLang="en-US" sz="2800" baseline="300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2-</a:t>
                </a:r>
                <a:r>
                  <a:rPr lang="en-US" altLang="en-US" sz="28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 (</a:t>
                </a:r>
                <a:r>
                  <a:rPr lang="en-US" altLang="en-US" sz="2800" i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aq</a:t>
                </a:r>
                <a:r>
                  <a:rPr lang="en-US" altLang="en-US" sz="28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) + I</a:t>
                </a:r>
                <a:r>
                  <a:rPr lang="en-US" altLang="en-US" sz="2800" baseline="-250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3</a:t>
                </a:r>
                <a:r>
                  <a:rPr lang="en-US" altLang="en-US" sz="2800" baseline="300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US" altLang="en-US" sz="28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 (</a:t>
                </a:r>
                <a:r>
                  <a:rPr lang="en-US" altLang="en-US" sz="2800" i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aq</a:t>
                </a:r>
                <a:r>
                  <a:rPr lang="en-US" altLang="en-US" sz="28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  <p:graphicFrame>
            <p:nvGraphicFramePr>
              <p:cNvPr id="82980" name="Object 5"/>
              <p:cNvGraphicFramePr>
                <a:graphicFrameLocks noChangeAspect="1"/>
              </p:cNvGraphicFramePr>
              <p:nvPr/>
            </p:nvGraphicFramePr>
            <p:xfrm>
              <a:off x="144" y="2880"/>
              <a:ext cx="768" cy="12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6" name="Clip" r:id="rId3" imgW="856615" imgH="1637665" progId="MS_ClipArt_Gallery.2">
                      <p:embed/>
                    </p:oleObj>
                  </mc:Choice>
                  <mc:Fallback>
                    <p:oleObj name="Clip" r:id="rId3" imgW="856615" imgH="1637665" progId="MS_ClipArt_Gallery.2">
                      <p:embed/>
                      <p:pic>
                        <p:nvPicPr>
                          <p:cNvPr id="8298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" y="2880"/>
                            <a:ext cx="768" cy="12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2978" name="Line 6"/>
            <p:cNvSpPr>
              <a:spLocks noChangeShapeType="1"/>
            </p:cNvSpPr>
            <p:nvPr/>
          </p:nvSpPr>
          <p:spPr bwMode="auto">
            <a:xfrm>
              <a:off x="2324" y="856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403" name="Group 43"/>
          <p:cNvGraphicFramePr>
            <a:graphicFrameLocks noGrp="1"/>
          </p:cNvGraphicFramePr>
          <p:nvPr/>
        </p:nvGraphicFramePr>
        <p:xfrm>
          <a:off x="1981200" y="1828801"/>
          <a:ext cx="8382000" cy="2498904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Experiment</a:t>
                      </a:r>
                    </a:p>
                  </a:txBody>
                  <a:tcPr marT="45663" marB="456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[S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[I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Initial Rate (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/s)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63" marB="456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0.08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0.034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 x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663" marB="456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0.08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0.017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 x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663" marB="4566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0.16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0.017</a:t>
                      </a: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 x 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3" marB="45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3048001" y="4267201"/>
            <a:ext cx="3306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rate = </a:t>
            </a:r>
            <a:r>
              <a:rPr lang="en-US" altLang="en-US" sz="2800" i="1">
                <a:solidFill>
                  <a:schemeClr val="accent1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 [S</a:t>
            </a:r>
            <a:r>
              <a:rPr lang="en-US" altLang="en-US" sz="2800" baseline="-2500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800" baseline="-25000">
                <a:solidFill>
                  <a:schemeClr val="accent1"/>
                </a:solidFill>
                <a:latin typeface="Arial" panose="020B0604020202020204" pitchFamily="34" charset="0"/>
              </a:rPr>
              <a:t>8</a:t>
            </a:r>
            <a:r>
              <a:rPr lang="en-US" altLang="en-US" sz="2800" baseline="30000">
                <a:solidFill>
                  <a:schemeClr val="accent1"/>
                </a:solidFill>
                <a:latin typeface="Arial" panose="020B0604020202020204" pitchFamily="34" charset="0"/>
              </a:rPr>
              <a:t>2-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  <a:r>
              <a:rPr lang="en-US" altLang="en-US" sz="2800" i="1" baseline="30000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[I</a:t>
            </a:r>
            <a:r>
              <a:rPr lang="en-US" altLang="en-US" sz="2800" baseline="30000">
                <a:solidFill>
                  <a:schemeClr val="accent1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  <a:r>
              <a:rPr lang="en-US" altLang="en-US" sz="2800" i="1" baseline="30000">
                <a:solidFill>
                  <a:schemeClr val="accent1"/>
                </a:solidFill>
                <a:latin typeface="Arial" panose="020B0604020202020204" pitchFamily="34" charset="0"/>
              </a:rPr>
              <a:t>y</a:t>
            </a:r>
            <a:endParaRPr lang="en-US" altLang="en-US" sz="2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352800" y="4724400"/>
            <a:ext cx="2057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X = 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Y = 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Overall = 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6629400" y="5029201"/>
            <a:ext cx="333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rate = </a:t>
            </a:r>
            <a:r>
              <a:rPr lang="en-US" altLang="en-US" sz="2800" i="1">
                <a:solidFill>
                  <a:schemeClr val="accent1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 [S</a:t>
            </a:r>
            <a:r>
              <a:rPr lang="en-US" altLang="en-US" sz="2800" baseline="-2500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800" baseline="-25000">
                <a:solidFill>
                  <a:schemeClr val="accent1"/>
                </a:solidFill>
                <a:latin typeface="Arial" panose="020B0604020202020204" pitchFamily="34" charset="0"/>
              </a:rPr>
              <a:t>8</a:t>
            </a:r>
            <a:r>
              <a:rPr lang="en-US" altLang="en-US" sz="2800" baseline="30000">
                <a:solidFill>
                  <a:schemeClr val="accent1"/>
                </a:solidFill>
                <a:latin typeface="Arial" panose="020B0604020202020204" pitchFamily="34" charset="0"/>
              </a:rPr>
              <a:t>2-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  <a:r>
              <a:rPr lang="en-US" altLang="en-US" sz="2800" i="1" baseline="30000">
                <a:solidFill>
                  <a:schemeClr val="accent1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[I</a:t>
            </a:r>
            <a:r>
              <a:rPr lang="en-US" altLang="en-US" sz="2800" baseline="30000">
                <a:solidFill>
                  <a:schemeClr val="accent1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]</a:t>
            </a:r>
            <a:r>
              <a:rPr lang="en-US" altLang="en-US" sz="2800" i="1" baseline="30000">
                <a:solidFill>
                  <a:schemeClr val="accent1"/>
                </a:solidFill>
                <a:latin typeface="Arial" panose="020B0604020202020204" pitchFamily="34" charset="0"/>
              </a:rPr>
              <a:t>1</a:t>
            </a:r>
            <a:endParaRPr lang="en-US" altLang="en-US" sz="2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695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4" grpId="0" autoUpdateAnimBg="0"/>
      <p:bldP spid="28" grpId="0"/>
      <p:bldP spid="29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752600" y="1905000"/>
          <a:ext cx="45720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4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[NO]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[Cl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Rate</a:t>
                      </a:r>
                      <a:r>
                        <a:rPr lang="en-US" sz="2800" baseline="0" dirty="0" smtClean="0"/>
                        <a:t> (M/min)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0.18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0.35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1.45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3429000" cy="4114800"/>
          </a:xfrm>
        </p:spPr>
        <p:txBody>
          <a:bodyPr/>
          <a:lstStyle/>
          <a:p>
            <a:pPr marL="274320">
              <a:buNone/>
              <a:defRPr/>
            </a:pPr>
            <a:r>
              <a:rPr lang="en-US" altLang="en-US" dirty="0" smtClean="0">
                <a:solidFill>
                  <a:schemeClr val="accent1"/>
                </a:solidFill>
              </a:rPr>
              <a:t>Rate =k[NO]</a:t>
            </a:r>
            <a:r>
              <a:rPr lang="en-US" alt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altLang="en-US" dirty="0" smtClean="0">
                <a:solidFill>
                  <a:schemeClr val="accent1"/>
                </a:solidFill>
              </a:rPr>
              <a:t>[Cl</a:t>
            </a:r>
            <a:r>
              <a:rPr lang="en-US" alt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altLang="en-US" dirty="0" smtClean="0">
                <a:solidFill>
                  <a:schemeClr val="accent1"/>
                </a:solidFill>
              </a:rPr>
              <a:t>]</a:t>
            </a:r>
          </a:p>
          <a:p>
            <a:pPr marL="274320">
              <a:buNone/>
              <a:defRPr/>
            </a:pPr>
            <a:endParaRPr lang="en-US" altLang="en-US" dirty="0" smtClean="0">
              <a:solidFill>
                <a:schemeClr val="accent1"/>
              </a:solidFill>
            </a:endParaRPr>
          </a:p>
          <a:p>
            <a:pPr marL="274320">
              <a:buNone/>
              <a:defRPr/>
            </a:pPr>
            <a:r>
              <a:rPr lang="en-US" altLang="en-US" dirty="0" smtClean="0">
                <a:solidFill>
                  <a:schemeClr val="accent1"/>
                </a:solidFill>
              </a:rPr>
              <a:t>Overall order = 3</a:t>
            </a:r>
          </a:p>
          <a:p>
            <a:pPr marL="274320">
              <a:buNone/>
              <a:defRPr/>
            </a:pPr>
            <a:endParaRPr lang="en-US" altLang="en-US" dirty="0" smtClean="0">
              <a:solidFill>
                <a:schemeClr val="accent1"/>
              </a:solidFill>
            </a:endParaRPr>
          </a:p>
          <a:p>
            <a:pPr marL="274320">
              <a:buNone/>
              <a:defRPr/>
            </a:pPr>
            <a:r>
              <a:rPr lang="en-US" altLang="en-US" dirty="0" smtClean="0">
                <a:solidFill>
                  <a:schemeClr val="accent1"/>
                </a:solidFill>
              </a:rPr>
              <a:t>.18 = k[.1]</a:t>
            </a:r>
            <a:r>
              <a:rPr lang="en-US" alt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altLang="en-US" dirty="0" smtClean="0">
                <a:solidFill>
                  <a:schemeClr val="accent1"/>
                </a:solidFill>
              </a:rPr>
              <a:t>[.1]</a:t>
            </a:r>
          </a:p>
          <a:p>
            <a:pPr marL="274320">
              <a:buNone/>
              <a:defRPr/>
            </a:pPr>
            <a:r>
              <a:rPr lang="en-US" altLang="en-US" dirty="0" smtClean="0">
                <a:solidFill>
                  <a:schemeClr val="accent1"/>
                </a:solidFill>
              </a:rPr>
              <a:t>       k = 180/M</a:t>
            </a:r>
            <a:r>
              <a:rPr lang="en-US" alt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altLang="en-US" dirty="0" smtClean="0">
                <a:solidFill>
                  <a:schemeClr val="accent1"/>
                </a:solidFill>
              </a:rPr>
              <a:t>min</a:t>
            </a: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Find the overall rate order and the rate constant:</a:t>
            </a:r>
          </a:p>
        </p:txBody>
      </p:sp>
    </p:spTree>
    <p:extLst>
      <p:ext uri="{BB962C8B-B14F-4D97-AF65-F5344CB8AC3E}">
        <p14:creationId xmlns:p14="http://schemas.microsoft.com/office/powerpoint/2010/main" val="7779903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65906" y="96731"/>
            <a:ext cx="119260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>
                <a:solidFill>
                  <a:schemeClr val="tx1"/>
                </a:solidFill>
                <a:latin typeface="Arial" panose="020B0604020202020204" pitchFamily="34" charset="0"/>
              </a:rPr>
              <a:t>Reaction rate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is the change in the concentration of a reactant or a product with time (</a:t>
            </a: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</a:rPr>
              <a:t>M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/s). This can be calculated using a rate expression in terms of reactants or products.</a:t>
            </a:r>
            <a:endParaRPr lang="en-US" altLang="en-US" sz="2800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6306344" y="985761"/>
            <a:ext cx="1431925" cy="461539"/>
            <a:chOff x="2434" y="1129"/>
            <a:chExt cx="902" cy="1755"/>
          </a:xfrm>
        </p:grpSpPr>
        <p:sp>
          <p:nvSpPr>
            <p:cNvPr id="18453" name="Text Box 5"/>
            <p:cNvSpPr txBox="1">
              <a:spLocks noChangeArrowheads="1"/>
            </p:cNvSpPr>
            <p:nvPr/>
          </p:nvSpPr>
          <p:spPr bwMode="auto">
            <a:xfrm>
              <a:off x="2434" y="1129"/>
              <a:ext cx="902" cy="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Arial" panose="020B0604020202020204" pitchFamily="34" charset="0"/>
                </a:rPr>
                <a:t>A          B</a:t>
              </a:r>
            </a:p>
          </p:txBody>
        </p:sp>
        <p:sp>
          <p:nvSpPr>
            <p:cNvPr id="18454" name="Line 6"/>
            <p:cNvSpPr>
              <a:spLocks noChangeShapeType="1"/>
            </p:cNvSpPr>
            <p:nvPr/>
          </p:nvSpPr>
          <p:spPr bwMode="auto">
            <a:xfrm>
              <a:off x="2712" y="228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894790" y="3550978"/>
            <a:ext cx="1808163" cy="879475"/>
            <a:chOff x="518" y="3200"/>
            <a:chExt cx="1139" cy="554"/>
          </a:xfrm>
        </p:grpSpPr>
        <p:sp>
          <p:nvSpPr>
            <p:cNvPr id="18448" name="Text Box 8"/>
            <p:cNvSpPr txBox="1">
              <a:spLocks noChangeArrowheads="1"/>
            </p:cNvSpPr>
            <p:nvPr/>
          </p:nvSpPr>
          <p:spPr bwMode="auto">
            <a:xfrm>
              <a:off x="518" y="3337"/>
              <a:ext cx="7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rate = -</a:t>
              </a:r>
            </a:p>
          </p:txBody>
        </p:sp>
        <p:grpSp>
          <p:nvGrpSpPr>
            <p:cNvPr id="18449" name="Group 12"/>
            <p:cNvGrpSpPr>
              <a:grpSpLocks/>
            </p:cNvGrpSpPr>
            <p:nvPr/>
          </p:nvGrpSpPr>
          <p:grpSpPr bwMode="auto">
            <a:xfrm>
              <a:off x="1190" y="3200"/>
              <a:ext cx="467" cy="554"/>
              <a:chOff x="2044" y="3286"/>
              <a:chExt cx="467" cy="554"/>
            </a:xfrm>
          </p:grpSpPr>
          <p:sp>
            <p:nvSpPr>
              <p:cNvPr id="18450" name="Text Box 9"/>
              <p:cNvSpPr txBox="1">
                <a:spLocks noChangeArrowheads="1"/>
              </p:cNvSpPr>
              <p:nvPr/>
            </p:nvSpPr>
            <p:spPr bwMode="auto">
              <a:xfrm>
                <a:off x="2044" y="3286"/>
                <a:ext cx="4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[A]</a:t>
                </a:r>
              </a:p>
            </p:txBody>
          </p:sp>
          <p:sp>
            <p:nvSpPr>
              <p:cNvPr id="18451" name="Text Box 10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2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>
                    <a:solidFill>
                      <a:schemeClr val="tx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2400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2" name="Line 11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881952" y="4678103"/>
            <a:ext cx="1924050" cy="946150"/>
            <a:chOff x="624" y="2998"/>
            <a:chExt cx="1212" cy="596"/>
          </a:xfrm>
        </p:grpSpPr>
        <p:sp>
          <p:nvSpPr>
            <p:cNvPr id="18443" name="Text Box 15"/>
            <p:cNvSpPr txBox="1">
              <a:spLocks noChangeArrowheads="1"/>
            </p:cNvSpPr>
            <p:nvPr/>
          </p:nvSpPr>
          <p:spPr bwMode="auto">
            <a:xfrm>
              <a:off x="624" y="3135"/>
              <a:ext cx="76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rate = </a:t>
              </a:r>
            </a:p>
          </p:txBody>
        </p:sp>
        <p:grpSp>
          <p:nvGrpSpPr>
            <p:cNvPr id="18444" name="Group 16"/>
            <p:cNvGrpSpPr>
              <a:grpSpLocks/>
            </p:cNvGrpSpPr>
            <p:nvPr/>
          </p:nvGrpSpPr>
          <p:grpSpPr bwMode="auto">
            <a:xfrm>
              <a:off x="1306" y="2998"/>
              <a:ext cx="530" cy="596"/>
              <a:chOff x="2054" y="3286"/>
              <a:chExt cx="530" cy="596"/>
            </a:xfrm>
          </p:grpSpPr>
          <p:sp>
            <p:nvSpPr>
              <p:cNvPr id="18445" name="Text Box 17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53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>
                    <a:solidFill>
                      <a:schemeClr val="tx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2800">
                    <a:solidFill>
                      <a:schemeClr val="tx1"/>
                    </a:solidFill>
                    <a:latin typeface="Arial" panose="020B0604020202020204" pitchFamily="34" charset="0"/>
                  </a:rPr>
                  <a:t>[B]</a:t>
                </a:r>
              </a:p>
            </p:txBody>
          </p:sp>
          <p:sp>
            <p:nvSpPr>
              <p:cNvPr id="18446" name="Text Box 18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31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 sz="28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7" name="Line 19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4532312" y="3648490"/>
            <a:ext cx="56499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[A] = change in concentration of A over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         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time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period </a:t>
            </a:r>
            <a:r>
              <a:rPr lang="en-US" altLang="en-US" sz="2400" dirty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i="1" dirty="0">
                <a:solidFill>
                  <a:schemeClr val="tx1"/>
                </a:solidFill>
                <a:latin typeface="Arial" panose="020B0604020202020204" pitchFamily="34" charset="0"/>
              </a:rPr>
              <a:t>t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4429918" y="4777372"/>
            <a:ext cx="58547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[B] =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change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in concentration of B over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          time period </a:t>
            </a:r>
            <a:r>
              <a:rPr lang="en-US" altLang="en-US" sz="2400" dirty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i="1" dirty="0">
                <a:solidFill>
                  <a:schemeClr val="tx1"/>
                </a:solidFill>
                <a:latin typeface="Arial" panose="020B0604020202020204" pitchFamily="34" charset="0"/>
              </a:rPr>
              <a:t>t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792040" y="5796462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Because [A] decreases with time, </a:t>
            </a:r>
            <a:r>
              <a:rPr lang="en-US" altLang="en-US" sz="2800" dirty="0">
                <a:solidFill>
                  <a:schemeClr val="accent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[A] is negative. </a:t>
            </a:r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>
            <a:off x="3302001" y="2735263"/>
            <a:ext cx="284163" cy="2667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651907" y="3588249"/>
            <a:ext cx="5522912" cy="22526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 descr="14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2"/>
          <a:stretch>
            <a:fillRect/>
          </a:stretch>
        </p:blipFill>
        <p:spPr bwMode="auto">
          <a:xfrm>
            <a:off x="2940529" y="1745973"/>
            <a:ext cx="5683526" cy="17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69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utoUpdateAnimBg="0"/>
      <p:bldP spid="2070" grpId="0" autoUpdateAnimBg="0"/>
      <p:bldP spid="2071" grpId="0" autoUpdateAnimBg="0"/>
      <p:bldP spid="207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95500" y="1905001"/>
          <a:ext cx="4495800" cy="31084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Time</a:t>
                      </a:r>
                      <a:r>
                        <a:rPr lang="en-US" sz="2800" baseline="0" dirty="0" smtClean="0"/>
                        <a:t> (s)</a:t>
                      </a:r>
                      <a:endParaRPr lang="en-US" sz="2800" dirty="0"/>
                    </a:p>
                  </a:txBody>
                  <a:tcPr marT="45679" marB="45679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[N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O</a:t>
                      </a:r>
                      <a:r>
                        <a:rPr lang="en-US" sz="2800" baseline="-25000" dirty="0" smtClean="0"/>
                        <a:t>5</a:t>
                      </a:r>
                      <a:r>
                        <a:rPr lang="en-US" sz="2800" dirty="0" smtClean="0"/>
                        <a:t>]</a:t>
                      </a:r>
                      <a:endParaRPr lang="en-US" sz="2800" dirty="0"/>
                    </a:p>
                  </a:txBody>
                  <a:tcPr marT="45679" marB="456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</a:t>
                      </a:r>
                    </a:p>
                  </a:txBody>
                  <a:tcPr marT="45679" marB="45679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0.91</a:t>
                      </a:r>
                      <a:endParaRPr lang="en-US" sz="2800" dirty="0"/>
                    </a:p>
                  </a:txBody>
                  <a:tcPr marT="45679" marB="456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300</a:t>
                      </a:r>
                      <a:endParaRPr lang="en-US" sz="2800" dirty="0"/>
                    </a:p>
                  </a:txBody>
                  <a:tcPr marT="45679" marB="45679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0.75</a:t>
                      </a:r>
                      <a:endParaRPr lang="en-US" sz="2800" dirty="0"/>
                    </a:p>
                  </a:txBody>
                  <a:tcPr marT="45679" marB="4567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600</a:t>
                      </a:r>
                      <a:endParaRPr lang="en-US" sz="2800" dirty="0"/>
                    </a:p>
                  </a:txBody>
                  <a:tcPr marT="45679" marB="45679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0.64</a:t>
                      </a:r>
                      <a:endParaRPr lang="en-US" sz="2800" dirty="0"/>
                    </a:p>
                  </a:txBody>
                  <a:tcPr marT="45679" marB="4567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1200</a:t>
                      </a:r>
                      <a:endParaRPr lang="en-US" sz="2800" dirty="0"/>
                    </a:p>
                  </a:txBody>
                  <a:tcPr marT="45679" marB="45679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0.44</a:t>
                      </a:r>
                      <a:endParaRPr lang="en-US" sz="2800" dirty="0"/>
                    </a:p>
                  </a:txBody>
                  <a:tcPr marT="45679" marB="4567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3000</a:t>
                      </a:r>
                      <a:endParaRPr lang="en-US" sz="2800" dirty="0"/>
                    </a:p>
                  </a:txBody>
                  <a:tcPr marT="45679" marB="45679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0.16</a:t>
                      </a:r>
                    </a:p>
                  </a:txBody>
                  <a:tcPr marT="45679" marB="4567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7924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Find the rate constant graphically: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91350" y="1801813"/>
            <a:ext cx="3276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u="sng">
                <a:solidFill>
                  <a:srgbClr val="C00000"/>
                </a:solidFill>
                <a:latin typeface="Arial" panose="020B0604020202020204" pitchFamily="34" charset="0"/>
              </a:rPr>
              <a:t>Calculator steps: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Stat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Enter (edit)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List t in L1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List Ln(N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800" baseline="-25000">
                <a:solidFill>
                  <a:schemeClr val="tx1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) in L2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Stat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Right (calc)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Enter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Enter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5257800"/>
            <a:ext cx="502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</a:rPr>
              <a:t>a = slope(m) = -k = -5.8x10</a:t>
            </a:r>
            <a:r>
              <a:rPr lang="en-US" altLang="en-US" sz="2800" baseline="30000">
                <a:solidFill>
                  <a:srgbClr val="C00000"/>
                </a:solidFill>
                <a:latin typeface="Arial" panose="020B0604020202020204" pitchFamily="34" charset="0"/>
              </a:rPr>
              <a:t>-4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</a:rPr>
              <a:t>		   k = 5.8x10</a:t>
            </a:r>
            <a:r>
              <a:rPr lang="en-US" altLang="en-US" sz="2800" baseline="30000">
                <a:solidFill>
                  <a:srgbClr val="C00000"/>
                </a:solidFill>
                <a:latin typeface="Arial" panose="020B0604020202020204" pitchFamily="34" charset="0"/>
              </a:rPr>
              <a:t>-4</a:t>
            </a:r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</a:rPr>
              <a:t>/s </a:t>
            </a:r>
          </a:p>
        </p:txBody>
      </p:sp>
    </p:spTree>
    <p:extLst>
      <p:ext uri="{BB962C8B-B14F-4D97-AF65-F5344CB8AC3E}">
        <p14:creationId xmlns:p14="http://schemas.microsoft.com/office/powerpoint/2010/main" val="14390612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6043763"/>
              </p:ext>
            </p:extLst>
          </p:nvPr>
        </p:nvGraphicFramePr>
        <p:xfrm>
          <a:off x="1975944" y="1308538"/>
          <a:ext cx="38100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195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Time (s)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Pressure (</a:t>
                      </a:r>
                      <a:r>
                        <a:rPr lang="en-US" sz="3200" dirty="0" err="1" smtClean="0"/>
                        <a:t>kPa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4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284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4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220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4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150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193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170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4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150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47338" y="1447800"/>
            <a:ext cx="3200400" cy="2819400"/>
          </a:xfrm>
        </p:spPr>
        <p:txBody>
          <a:bodyPr/>
          <a:lstStyle/>
          <a:p>
            <a:pPr marL="274320">
              <a:buNone/>
              <a:defRPr/>
            </a:pPr>
            <a:r>
              <a:rPr lang="en-US" altLang="en-US" dirty="0" smtClean="0">
                <a:solidFill>
                  <a:srgbClr val="C00000"/>
                </a:solidFill>
              </a:rPr>
              <a:t>k= 2.6x10</a:t>
            </a:r>
            <a:r>
              <a:rPr lang="en-US" altLang="en-US" baseline="30000" dirty="0" smtClean="0">
                <a:solidFill>
                  <a:srgbClr val="C00000"/>
                </a:solidFill>
              </a:rPr>
              <a:t>-3</a:t>
            </a:r>
            <a:r>
              <a:rPr lang="en-US" altLang="en-US" dirty="0" smtClean="0">
                <a:solidFill>
                  <a:srgbClr val="C00000"/>
                </a:solidFill>
              </a:rPr>
              <a:t>/s</a:t>
            </a: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/>
              <a:t>Find the rate constant graphically:</a:t>
            </a:r>
          </a:p>
        </p:txBody>
      </p:sp>
    </p:spTree>
    <p:extLst>
      <p:ext uri="{BB962C8B-B14F-4D97-AF65-F5344CB8AC3E}">
        <p14:creationId xmlns:p14="http://schemas.microsoft.com/office/powerpoint/2010/main" val="34868334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78299361"/>
              </p:ext>
            </p:extLst>
          </p:nvPr>
        </p:nvGraphicFramePr>
        <p:xfrm>
          <a:off x="1902373" y="1447800"/>
          <a:ext cx="3810000" cy="338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72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Time</a:t>
                      </a:r>
                      <a:r>
                        <a:rPr lang="en-US" sz="3200" baseline="0" dirty="0" smtClean="0"/>
                        <a:t> (s)</a:t>
                      </a:r>
                      <a:endParaRPr lang="en-US" sz="3200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Pressure (</a:t>
                      </a:r>
                      <a:r>
                        <a:rPr lang="en-US" sz="3200" dirty="0" err="1" smtClean="0"/>
                        <a:t>kPa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15.76</a:t>
                      </a:r>
                      <a:endParaRPr lang="en-US" sz="3200" dirty="0"/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181</a:t>
                      </a:r>
                      <a:endParaRPr lang="en-US" sz="3200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12.64</a:t>
                      </a:r>
                      <a:endParaRPr lang="en-US" sz="3200" dirty="0"/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513</a:t>
                      </a:r>
                      <a:endParaRPr lang="en-US" sz="3200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8.73</a:t>
                      </a:r>
                      <a:endParaRPr lang="en-US" sz="3200" dirty="0"/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1164</a:t>
                      </a:r>
                      <a:endParaRPr lang="en-US" sz="3200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4.44</a:t>
                      </a:r>
                      <a:endParaRPr lang="en-US" sz="3200" dirty="0"/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324600" y="1600200"/>
            <a:ext cx="3962400" cy="4724400"/>
          </a:xfrm>
        </p:spPr>
        <p:txBody>
          <a:bodyPr/>
          <a:lstStyle/>
          <a:p>
            <a:pPr marL="274320">
              <a:defRPr/>
            </a:pPr>
            <a:r>
              <a:rPr lang="en-US" altLang="en-US" dirty="0" smtClean="0"/>
              <a:t>First order</a:t>
            </a:r>
          </a:p>
          <a:p>
            <a:pPr marL="274320">
              <a:buNone/>
              <a:defRPr/>
            </a:pPr>
            <a:r>
              <a:rPr lang="en-US" altLang="en-US" dirty="0" smtClean="0"/>
              <a:t>	r = -0.99957</a:t>
            </a:r>
          </a:p>
          <a:p>
            <a:pPr marL="274320">
              <a:buNone/>
              <a:defRPr/>
            </a:pPr>
            <a:r>
              <a:rPr lang="en-US" altLang="en-US" dirty="0" smtClean="0"/>
              <a:t>	m = -0.00108</a:t>
            </a:r>
          </a:p>
          <a:p>
            <a:pPr marL="274320">
              <a:defRPr/>
            </a:pPr>
            <a:r>
              <a:rPr lang="en-US" altLang="en-US" dirty="0" smtClean="0"/>
              <a:t>Second Order</a:t>
            </a:r>
          </a:p>
          <a:p>
            <a:pPr marL="274320">
              <a:buNone/>
              <a:defRPr/>
            </a:pPr>
            <a:r>
              <a:rPr lang="en-US" altLang="en-US" dirty="0" smtClean="0"/>
              <a:t>	r = .99138</a:t>
            </a:r>
          </a:p>
          <a:p>
            <a:pPr marL="274320">
              <a:buNone/>
              <a:defRPr/>
            </a:pPr>
            <a:r>
              <a:rPr lang="en-US" altLang="en-US" dirty="0" smtClean="0"/>
              <a:t>	m = 1.41x10</a:t>
            </a:r>
            <a:r>
              <a:rPr lang="en-US" altLang="en-US" baseline="30000" dirty="0" smtClean="0"/>
              <a:t>-4</a:t>
            </a:r>
          </a:p>
          <a:p>
            <a:pPr marL="274320">
              <a:buNone/>
              <a:defRPr/>
            </a:pPr>
            <a:endParaRPr lang="en-US" altLang="en-US" dirty="0" smtClean="0"/>
          </a:p>
          <a:p>
            <a:pPr marL="274320">
              <a:buNone/>
              <a:defRPr/>
            </a:pPr>
            <a:r>
              <a:rPr lang="en-US" altLang="en-US" dirty="0" smtClean="0"/>
              <a:t>First Order  </a:t>
            </a:r>
          </a:p>
          <a:p>
            <a:pPr marL="274320">
              <a:buNone/>
              <a:defRPr/>
            </a:pPr>
            <a:r>
              <a:rPr lang="en-US" altLang="en-US" dirty="0" smtClean="0"/>
              <a:t>k = .00108/s</a:t>
            </a:r>
          </a:p>
        </p:txBody>
      </p:sp>
      <p:sp>
        <p:nvSpPr>
          <p:cNvPr id="50178" name="Title 8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/>
              <a:t>Determine the order and rate constant:</a:t>
            </a:r>
          </a:p>
        </p:txBody>
      </p:sp>
    </p:spTree>
    <p:extLst>
      <p:ext uri="{BB962C8B-B14F-4D97-AF65-F5344CB8AC3E}">
        <p14:creationId xmlns:p14="http://schemas.microsoft.com/office/powerpoint/2010/main" val="12191882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C:\DOCUME~1\STACY_~1\LOCALS~1\Temp\npo0000bd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21" y="623888"/>
            <a:ext cx="7847767" cy="433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8"/>
          <p:cNvGrpSpPr>
            <a:grpSpLocks/>
          </p:cNvGrpSpPr>
          <p:nvPr/>
        </p:nvGrpSpPr>
        <p:grpSpPr bwMode="auto">
          <a:xfrm>
            <a:off x="693101" y="1157397"/>
            <a:ext cx="2085818" cy="946150"/>
            <a:chOff x="518" y="3200"/>
            <a:chExt cx="1144" cy="596"/>
          </a:xfrm>
        </p:grpSpPr>
        <p:sp>
          <p:nvSpPr>
            <p:cNvPr id="19466" name="Text Box 9"/>
            <p:cNvSpPr txBox="1">
              <a:spLocks noChangeArrowheads="1"/>
            </p:cNvSpPr>
            <p:nvPr/>
          </p:nvSpPr>
          <p:spPr bwMode="auto">
            <a:xfrm>
              <a:off x="518" y="3337"/>
              <a:ext cx="7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rate = -</a:t>
              </a:r>
            </a:p>
          </p:txBody>
        </p:sp>
        <p:grpSp>
          <p:nvGrpSpPr>
            <p:cNvPr id="19467" name="Group 10"/>
            <p:cNvGrpSpPr>
              <a:grpSpLocks/>
            </p:cNvGrpSpPr>
            <p:nvPr/>
          </p:nvGrpSpPr>
          <p:grpSpPr bwMode="auto">
            <a:xfrm>
              <a:off x="1200" y="3200"/>
              <a:ext cx="462" cy="596"/>
              <a:chOff x="2054" y="3286"/>
              <a:chExt cx="462" cy="596"/>
            </a:xfrm>
          </p:grpSpPr>
          <p:sp>
            <p:nvSpPr>
              <p:cNvPr id="19468" name="Text Box 11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46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>
                    <a:solidFill>
                      <a:schemeClr val="tx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2800">
                    <a:solidFill>
                      <a:schemeClr val="tx1"/>
                    </a:solidFill>
                    <a:latin typeface="Arial" panose="020B0604020202020204" pitchFamily="34" charset="0"/>
                  </a:rPr>
                  <a:t>[A]</a:t>
                </a:r>
              </a:p>
            </p:txBody>
          </p:sp>
          <p:sp>
            <p:nvSpPr>
              <p:cNvPr id="19469" name="Text Box 12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27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 sz="28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0" name="Line 13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60" name="Group 14"/>
          <p:cNvGrpSpPr>
            <a:grpSpLocks/>
          </p:cNvGrpSpPr>
          <p:nvPr/>
        </p:nvGrpSpPr>
        <p:grpSpPr bwMode="auto">
          <a:xfrm>
            <a:off x="777003" y="2790716"/>
            <a:ext cx="1924050" cy="946150"/>
            <a:chOff x="624" y="2998"/>
            <a:chExt cx="1212" cy="596"/>
          </a:xfrm>
        </p:grpSpPr>
        <p:sp>
          <p:nvSpPr>
            <p:cNvPr id="19461" name="Text Box 15"/>
            <p:cNvSpPr txBox="1">
              <a:spLocks noChangeArrowheads="1"/>
            </p:cNvSpPr>
            <p:nvPr/>
          </p:nvSpPr>
          <p:spPr bwMode="auto">
            <a:xfrm>
              <a:off x="624" y="3135"/>
              <a:ext cx="76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"/>
                <a:defRPr sz="20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28B7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7706B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777D"/>
                </a:buClr>
                <a:buFont typeface="Wingdings" panose="05000000000000000000" pitchFamily="2" charset="2"/>
                <a:buChar char="§"/>
                <a:defRPr sz="1300">
                  <a:solidFill>
                    <a:schemeClr val="tx2"/>
                  </a:solidFill>
                  <a:latin typeface="Franklin Gothic Medium" panose="020B06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Arial" panose="020B0604020202020204" pitchFamily="34" charset="0"/>
                </a:rPr>
                <a:t>rate = </a:t>
              </a:r>
            </a:p>
          </p:txBody>
        </p:sp>
        <p:grpSp>
          <p:nvGrpSpPr>
            <p:cNvPr id="19462" name="Group 16"/>
            <p:cNvGrpSpPr>
              <a:grpSpLocks/>
            </p:cNvGrpSpPr>
            <p:nvPr/>
          </p:nvGrpSpPr>
          <p:grpSpPr bwMode="auto">
            <a:xfrm>
              <a:off x="1306" y="2998"/>
              <a:ext cx="530" cy="596"/>
              <a:chOff x="2054" y="3286"/>
              <a:chExt cx="530" cy="596"/>
            </a:xfrm>
          </p:grpSpPr>
          <p:sp>
            <p:nvSpPr>
              <p:cNvPr id="19463" name="Text Box 17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53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>
                    <a:solidFill>
                      <a:schemeClr val="tx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2800">
                    <a:solidFill>
                      <a:schemeClr val="tx1"/>
                    </a:solidFill>
                    <a:latin typeface="Arial" panose="020B0604020202020204" pitchFamily="34" charset="0"/>
                  </a:rPr>
                  <a:t>[B]</a:t>
                </a:r>
              </a:p>
            </p:txBody>
          </p:sp>
          <p:sp>
            <p:nvSpPr>
              <p:cNvPr id="19464" name="Text Box 18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31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"/>
                  <a:defRPr sz="20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28B7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7706B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777D"/>
                  </a:buClr>
                  <a:buFont typeface="Wingdings" panose="05000000000000000000" pitchFamily="2" charset="2"/>
                  <a:buChar char="§"/>
                  <a:defRPr sz="1300">
                    <a:solidFill>
                      <a:schemeClr val="tx2"/>
                    </a:solidFill>
                    <a:latin typeface="Franklin Gothic Medium" panose="020B06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>
                    <a:solidFill>
                      <a:schemeClr val="tx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2800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t</a:t>
                </a:r>
                <a:endParaRPr lang="en-US" altLang="en-US" sz="2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65" name="Line 19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2479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4480</TotalTime>
  <Words>3881</Words>
  <Application>Microsoft Office PowerPoint</Application>
  <PresentationFormat>Widescreen</PresentationFormat>
  <Paragraphs>683</Paragraphs>
  <Slides>82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92" baseType="lpstr">
      <vt:lpstr>ＭＳ Ｐゴシック</vt:lpstr>
      <vt:lpstr>Arial</vt:lpstr>
      <vt:lpstr>Calibri</vt:lpstr>
      <vt:lpstr>Symbol</vt:lpstr>
      <vt:lpstr>Times New Roman</vt:lpstr>
      <vt:lpstr>Wingdings</vt:lpstr>
      <vt:lpstr>Wingdings 3</vt:lpstr>
      <vt:lpstr>Office Theme</vt:lpstr>
      <vt:lpstr>Photo Editor Photo</vt:lpstr>
      <vt:lpstr>Clip</vt:lpstr>
      <vt:lpstr>Kinetics</vt:lpstr>
      <vt:lpstr>Rate Expression</vt:lpstr>
      <vt:lpstr>Objectives</vt:lpstr>
      <vt:lpstr>Question of the video:</vt:lpstr>
      <vt:lpstr>How fast does a reaction proceed?</vt:lpstr>
      <vt:lpstr>What affects the rate of reactions?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Questions</vt:lpstr>
      <vt:lpstr>PowerPoint Presentation</vt:lpstr>
      <vt:lpstr>Question of the video:</vt:lpstr>
      <vt:lpstr>You Must be Able To…</vt:lpstr>
      <vt:lpstr>Rate Laws</vt:lpstr>
      <vt:lpstr>Objectives</vt:lpstr>
      <vt:lpstr>Question of the video: ClO2 is used as a disinfectant in water treatment plants:  2ClO2 + 2OH-  ClO3- + ClO2- + H2O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the overall rate order and the rate constant:</vt:lpstr>
      <vt:lpstr>Find the overall rate order and the rate constant:</vt:lpstr>
      <vt:lpstr>Find the overall rate order and the rate constant:</vt:lpstr>
      <vt:lpstr>Question of the video: ClO2 is used as a disinfectant in water treatment plants:  2ClO2 + 2OH-  ClO3- + ClO2- + H2O </vt:lpstr>
      <vt:lpstr>You Must be Able To…</vt:lpstr>
      <vt:lpstr>Rate Equations</vt:lpstr>
      <vt:lpstr>Objectives</vt:lpstr>
      <vt:lpstr>Question of the video: N2O is used as an anesthetic and as a propellant in aerosol spray cans.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Graphically:</vt:lpstr>
      <vt:lpstr>First-Order Processes</vt:lpstr>
      <vt:lpstr>First-Order Processes</vt:lpstr>
      <vt:lpstr>PowerPoint Presentation</vt:lpstr>
      <vt:lpstr>PowerPoint Presentation</vt:lpstr>
      <vt:lpstr>Determining reaction order</vt:lpstr>
      <vt:lpstr>PowerPoint Presentation</vt:lpstr>
      <vt:lpstr>PowerPoint Presentation</vt:lpstr>
      <vt:lpstr>PowerPoint Presentation</vt:lpstr>
      <vt:lpstr>Question of the video: N2O is used as an anesthetic and as a propellant in aerosol spray cans.  </vt:lpstr>
      <vt:lpstr>You Must be Able To…</vt:lpstr>
      <vt:lpstr>Reaction Mechanisms</vt:lpstr>
      <vt:lpstr>Objectives</vt:lpstr>
      <vt:lpstr>Question of the video:</vt:lpstr>
      <vt:lpstr>PowerPoint Presentation</vt:lpstr>
      <vt:lpstr>PowerPoint Presentation</vt:lpstr>
      <vt:lpstr>PowerPoint Presentation</vt:lpstr>
      <vt:lpstr>PowerPoint Presentation</vt:lpstr>
      <vt:lpstr>Reaction Progress with a catalyst</vt:lpstr>
      <vt:lpstr>PowerPoint Presentation</vt:lpstr>
      <vt:lpstr>Rate Determining Step</vt:lpstr>
      <vt:lpstr>PowerPoint Presentation</vt:lpstr>
      <vt:lpstr>PowerPoint Presentation</vt:lpstr>
      <vt:lpstr>PowerPoint Presentation</vt:lpstr>
      <vt:lpstr>PowerPoint Presentation</vt:lpstr>
      <vt:lpstr>Reaction Mechanisms</vt:lpstr>
      <vt:lpstr>Reaction Mechanisms</vt:lpstr>
      <vt:lpstr>PowerPoint Presentation</vt:lpstr>
      <vt:lpstr>PowerPoint Presentation</vt:lpstr>
      <vt:lpstr>PowerPoint Presentation</vt:lpstr>
      <vt:lpstr>Reaction Mechanisms Summary</vt:lpstr>
      <vt:lpstr>Question of the video:</vt:lpstr>
      <vt:lpstr>You Must be Able To…</vt:lpstr>
      <vt:lpstr>Class slides</vt:lpstr>
      <vt:lpstr>PowerPoint Presentation</vt:lpstr>
      <vt:lpstr>Find the overall rate order and the rate constant:</vt:lpstr>
      <vt:lpstr>Find the rate constant graphically:</vt:lpstr>
      <vt:lpstr>Find the rate constant graphically:</vt:lpstr>
      <vt:lpstr>Determine the order and rate constant: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47</cp:revision>
  <dcterms:created xsi:type="dcterms:W3CDTF">2019-09-04T15:16:27Z</dcterms:created>
  <dcterms:modified xsi:type="dcterms:W3CDTF">2019-11-26T14:27:38Z</dcterms:modified>
</cp:coreProperties>
</file>