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1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9" r:id="rId12"/>
    <p:sldId id="270" r:id="rId13"/>
    <p:sldId id="341" r:id="rId14"/>
    <p:sldId id="272" r:id="rId15"/>
    <p:sldId id="273" r:id="rId16"/>
    <p:sldId id="342" r:id="rId17"/>
    <p:sldId id="391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92" r:id="rId30"/>
    <p:sldId id="343" r:id="rId31"/>
    <p:sldId id="380" r:id="rId32"/>
    <p:sldId id="381" r:id="rId33"/>
    <p:sldId id="382" r:id="rId34"/>
    <p:sldId id="417" r:id="rId35"/>
    <p:sldId id="384" r:id="rId36"/>
    <p:sldId id="385" r:id="rId37"/>
    <p:sldId id="386" r:id="rId38"/>
    <p:sldId id="393" r:id="rId39"/>
    <p:sldId id="347" r:id="rId40"/>
    <p:sldId id="362" r:id="rId41"/>
    <p:sldId id="363" r:id="rId42"/>
    <p:sldId id="364" r:id="rId43"/>
    <p:sldId id="366" r:id="rId44"/>
    <p:sldId id="368" r:id="rId45"/>
    <p:sldId id="369" r:id="rId46"/>
    <p:sldId id="370" r:id="rId47"/>
    <p:sldId id="371" r:id="rId48"/>
    <p:sldId id="376" r:id="rId49"/>
    <p:sldId id="377" r:id="rId50"/>
    <p:sldId id="379" r:id="rId51"/>
    <p:sldId id="394" r:id="rId52"/>
    <p:sldId id="349" r:id="rId53"/>
    <p:sldId id="276" r:id="rId54"/>
    <p:sldId id="277" r:id="rId55"/>
    <p:sldId id="278" r:id="rId56"/>
    <p:sldId id="280" r:id="rId57"/>
    <p:sldId id="281" r:id="rId58"/>
    <p:sldId id="282" r:id="rId59"/>
    <p:sldId id="283" r:id="rId60"/>
    <p:sldId id="284" r:id="rId61"/>
    <p:sldId id="285" r:id="rId62"/>
    <p:sldId id="290" r:id="rId63"/>
    <p:sldId id="291" r:id="rId64"/>
    <p:sldId id="292" r:id="rId65"/>
    <p:sldId id="294" r:id="rId66"/>
    <p:sldId id="295" r:id="rId67"/>
    <p:sldId id="298" r:id="rId68"/>
    <p:sldId id="299" r:id="rId69"/>
    <p:sldId id="300" r:id="rId70"/>
    <p:sldId id="302" r:id="rId71"/>
    <p:sldId id="304" r:id="rId72"/>
    <p:sldId id="305" r:id="rId73"/>
    <p:sldId id="421" r:id="rId74"/>
    <p:sldId id="350" r:id="rId75"/>
    <p:sldId id="437" r:id="rId76"/>
    <p:sldId id="422" r:id="rId77"/>
    <p:sldId id="423" r:id="rId78"/>
    <p:sldId id="424" r:id="rId79"/>
    <p:sldId id="419" r:id="rId80"/>
    <p:sldId id="425" r:id="rId81"/>
    <p:sldId id="427" r:id="rId82"/>
    <p:sldId id="428" r:id="rId83"/>
    <p:sldId id="429" r:id="rId84"/>
    <p:sldId id="430" r:id="rId85"/>
    <p:sldId id="431" r:id="rId86"/>
    <p:sldId id="436" r:id="rId87"/>
    <p:sldId id="443" r:id="rId88"/>
    <p:sldId id="433" r:id="rId89"/>
    <p:sldId id="434" r:id="rId90"/>
    <p:sldId id="435" r:id="rId91"/>
    <p:sldId id="438" r:id="rId92"/>
    <p:sldId id="308" r:id="rId93"/>
    <p:sldId id="309" r:id="rId94"/>
    <p:sldId id="310" r:id="rId95"/>
    <p:sldId id="311" r:id="rId96"/>
    <p:sldId id="312" r:id="rId97"/>
    <p:sldId id="313" r:id="rId98"/>
    <p:sldId id="314" r:id="rId99"/>
    <p:sldId id="315" r:id="rId100"/>
    <p:sldId id="316" r:id="rId101"/>
    <p:sldId id="317" r:id="rId102"/>
    <p:sldId id="318" r:id="rId103"/>
    <p:sldId id="344" r:id="rId104"/>
    <p:sldId id="400" r:id="rId105"/>
    <p:sldId id="401" r:id="rId106"/>
    <p:sldId id="402" r:id="rId107"/>
    <p:sldId id="403" r:id="rId108"/>
    <p:sldId id="404" r:id="rId109"/>
    <p:sldId id="405" r:id="rId110"/>
    <p:sldId id="406" r:id="rId111"/>
    <p:sldId id="407" r:id="rId112"/>
    <p:sldId id="408" r:id="rId113"/>
    <p:sldId id="439" r:id="rId114"/>
    <p:sldId id="320" r:id="rId115"/>
    <p:sldId id="321" r:id="rId116"/>
    <p:sldId id="396" r:id="rId117"/>
    <p:sldId id="397" r:id="rId118"/>
    <p:sldId id="398" r:id="rId119"/>
    <p:sldId id="322" r:id="rId120"/>
    <p:sldId id="323" r:id="rId121"/>
    <p:sldId id="325" r:id="rId122"/>
    <p:sldId id="444" r:id="rId123"/>
    <p:sldId id="447" r:id="rId124"/>
    <p:sldId id="326" r:id="rId125"/>
    <p:sldId id="327" r:id="rId126"/>
    <p:sldId id="328" r:id="rId127"/>
    <p:sldId id="329" r:id="rId128"/>
    <p:sldId id="331" r:id="rId129"/>
    <p:sldId id="332" r:id="rId130"/>
    <p:sldId id="333" r:id="rId131"/>
    <p:sldId id="445" r:id="rId132"/>
    <p:sldId id="446" r:id="rId133"/>
    <p:sldId id="335" r:id="rId134"/>
    <p:sldId id="336" r:id="rId135"/>
    <p:sldId id="337" r:id="rId136"/>
    <p:sldId id="339" r:id="rId137"/>
    <p:sldId id="440" r:id="rId138"/>
    <p:sldId id="345" r:id="rId139"/>
    <p:sldId id="409" r:id="rId140"/>
    <p:sldId id="410" r:id="rId141"/>
    <p:sldId id="411" r:id="rId142"/>
    <p:sldId id="442" r:id="rId143"/>
    <p:sldId id="413" r:id="rId144"/>
    <p:sldId id="414" r:id="rId145"/>
    <p:sldId id="415" r:id="rId146"/>
    <p:sldId id="441" r:id="rId147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149"/>
    </p:embeddedFont>
    <p:embeddedFont>
      <p:font typeface="Shadows Into Light" panose="02000000000000000000" pitchFamily="2" charset="77"/>
      <p:regular r:id="rId150"/>
    </p:embeddedFont>
    <p:embeddedFont>
      <p:font typeface="Source Code Pro" panose="020B0509030403020204" pitchFamily="49" charset="0"/>
      <p:regular r:id="rId151"/>
      <p:bold r:id="rId152"/>
      <p:italic r:id="rId153"/>
      <p:boldItalic r:id="rId154"/>
    </p:embeddedFont>
    <p:embeddedFont>
      <p:font typeface="Walter Turncoat" panose="02000000000000000000" pitchFamily="2" charset="0"/>
      <p:regular r:id="rId155"/>
    </p:embeddedFont>
    <p:embeddedFont>
      <p:font typeface="Wingdings 2" pitchFamily="2" charset="2"/>
      <p:regular r:id="rId1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2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font" Target="fonts/font1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font" Target="fonts/font2.fntdata"/><Relationship Id="rId155" Type="http://schemas.openxmlformats.org/officeDocument/2006/relationships/font" Target="fonts/font7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font" Target="fonts/font3.fntdata"/><Relationship Id="rId156" Type="http://schemas.openxmlformats.org/officeDocument/2006/relationships/font" Target="fonts/font8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5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6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400d25849a_7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g400d25849a_7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596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0089f778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0089f7785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4968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0089f778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0089f778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974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0089f7785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0089f7785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11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0089f778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0089f778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756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0089f778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0089f778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6957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0089f778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0089f778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4469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50089f77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50089f77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642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CD6126-DB36-4F43-B144-C7014E9209CB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873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418605-901B-4AF8-B0CF-26A8308C0782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609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A8F4EB-BB7D-4D76-91FF-C7B98DD2C06A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01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400d25849a_7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Google Shape;41;g400d25849a_7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527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05D767-5921-498F-8725-853614A5FD78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799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BFB373-B9C1-43BD-9F5A-90EB5CC46EA6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353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B767DE-B152-4353-8815-D27117F62978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485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F3976F-141D-4933-B2F3-A45D68F36D2F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823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50089f77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50089f77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287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0089f778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0089f778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930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0089f778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0089f778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19885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F1F53A-C324-4386-AD8F-FE46847401A2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6784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6908EF-975D-45E8-B9CC-94E736345EA8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9938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0089f778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0089f778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61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50089f77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50089f77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2133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0089f778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0089f778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5568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0089f778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0089f778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65651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0089f7785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0089f7785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0885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0089f778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0089f778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3101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0089f7785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0089f7785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9394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0089f7785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0089f7785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69535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0089f7785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50089f7785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45129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0089f7785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0089f7785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8490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0089f7785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0089f7785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7487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50089f7785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50089f7785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772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0089f778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0089f778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60725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0089f7785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0089f7785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9676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50089f7785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50089f7785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0199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0089f7785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50089f7785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6848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50089f7785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50089f7785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37030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50089f7785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50089f7785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7022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50089f778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50089f778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35793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0089f7785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50089f7785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1815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0089f7785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0089f7785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6004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50089f77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50089f77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51995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50089f7785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50089f7785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267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0089f778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0089f778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3634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0089f7785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0089f7785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1588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0089f7785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0089f7785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3540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0089f7785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0089f7785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7611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0089f7785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0089f7785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445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0089f7785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0089f7785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58890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0089f7785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0089f7785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11607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0089f7785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50089f7785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6512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50089f7785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50089f7785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45543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50089f7785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50089f7785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4083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0089f7785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50089f7785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3173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0089f778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0089f778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11329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50089f7785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50089f7785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6235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0089f7785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0089f7785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1442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50089f7785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50089f7785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1212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50089f7785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50089f7785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66193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50089f7785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50089f7785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33825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50089f7785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50089f7785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38585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0089f778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0089f778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9947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4EB313-DF4B-4532-82EA-83C107911300}" type="slidenum">
              <a:rPr lang="en-US" altLang="en-US" sz="1200" smtClean="0"/>
              <a:pPr/>
              <a:t>105</a:t>
            </a:fld>
            <a:endParaRPr lang="en-US" alt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24212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8B14D1-CDBE-49BB-99FD-5B737E23BB86}" type="slidenum">
              <a:rPr lang="en-US" altLang="en-US" sz="1200" smtClean="0"/>
              <a:pPr/>
              <a:t>106</a:t>
            </a:fld>
            <a:endParaRPr lang="en-US" altLang="en-US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2574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24F2D4-937E-40BC-8DB8-81034B7BA79C}" type="slidenum">
              <a:rPr lang="en-US" altLang="en-US" sz="1200" smtClean="0"/>
              <a:pPr/>
              <a:t>107</a:t>
            </a:fld>
            <a:endParaRPr lang="en-US" alt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096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0089f778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0089f778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4347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9B0EBD-3391-46F0-9F1A-C915F278E6AD}" type="slidenum">
              <a:rPr lang="en-US" altLang="en-US" sz="1200" smtClean="0"/>
              <a:pPr/>
              <a:t>111</a:t>
            </a:fld>
            <a:endParaRPr lang="en-US" altLang="en-US" sz="12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36555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0FA4CD-B77C-47A5-BF54-40149DE0EDF2}" type="slidenum">
              <a:rPr lang="en-US" altLang="en-US" sz="1200" smtClean="0"/>
              <a:pPr/>
              <a:t>112</a:t>
            </a:fld>
            <a:endParaRPr lang="en-US" alt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80864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50089f7785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50089f7785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24342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0089f7785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0089f7785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626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BEB51AF-3DEB-493D-9765-16B0B3E48452}" type="slidenum">
              <a:rPr lang="en-US" altLang="en-US" sz="1200" smtClean="0"/>
              <a:pPr/>
              <a:t>117</a:t>
            </a:fld>
            <a:endParaRPr lang="en-US" altLang="en-U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193396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1D9105-0D5A-4F46-BBC5-E54E89CD766A}" type="slidenum">
              <a:rPr lang="en-US" altLang="en-US" sz="1200" smtClean="0"/>
              <a:pPr/>
              <a:t>118</a:t>
            </a:fld>
            <a:endParaRPr lang="en-US" alt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1853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50089f7785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50089f7785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493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50089f7785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50089f7785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128931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50089f7785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50089f7785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08143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50089f7785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50089f7785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536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0089f778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0089f778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221192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50089f7785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50089f7785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50850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50089f7785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50089f7785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000766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50089f7785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50089f7785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57755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50089f7785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50089f7785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1551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50089f7785_0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50089f7785_0_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20197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50089f7785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50089f7785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53953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50089f7785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50089f7785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116245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50089f7785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50089f7785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07219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50089f7785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50089f7785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61853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50089f7785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50089f7785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881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0089f778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0089f778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09297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50089f7785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50089f7785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754742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50089f7785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50089f7785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38369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50089f7785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50089f7785_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60824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0089f778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0089f778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932715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18A831-B47E-42BF-A134-52321768BCA4}" type="slidenum">
              <a:rPr lang="en-US" altLang="en-US" sz="1200" smtClean="0"/>
              <a:pPr/>
              <a:t>140</a:t>
            </a:fld>
            <a:endParaRPr lang="en-US" altLang="en-US" sz="12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57927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B88B37-113F-41B7-BC3A-FFF0799162D5}" type="slidenum">
              <a:rPr lang="en-US" altLang="en-US" sz="1200" smtClean="0"/>
              <a:pPr/>
              <a:t>141</a:t>
            </a:fld>
            <a:endParaRPr lang="en-US" altLang="en-US" sz="12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91623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9FDF4-968C-4273-8ED2-54C281002978}" type="slidenum">
              <a:rPr lang="en-US"/>
              <a:pPr/>
              <a:t>142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2143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8E02E7-71F6-43DD-9288-A3C3EE37852E}" type="slidenum">
              <a:rPr lang="en-US" altLang="en-US" sz="1200" smtClean="0"/>
              <a:pPr/>
              <a:t>143</a:t>
            </a:fld>
            <a:endParaRPr lang="en-US" altLang="en-US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58999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883D96-837F-493F-B451-A7A9AE08EE49}" type="slidenum">
              <a:rPr lang="en-US" altLang="en-US" sz="1200" smtClean="0"/>
              <a:pPr/>
              <a:t>144</a:t>
            </a:fld>
            <a:endParaRPr lang="en-US" altLang="en-US" sz="120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8555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94900" y="15787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Walter Turncoat"/>
              <a:buNone/>
              <a:defRPr sz="4000"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Walter Turncoat"/>
              <a:buNone/>
              <a:defRPr sz="40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Walter Turncoat"/>
              <a:buNone/>
              <a:defRPr sz="40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Walter Turncoat"/>
              <a:buNone/>
              <a:defRPr sz="40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Walter Turncoat"/>
              <a:buNone/>
              <a:defRPr sz="40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Walter Turncoat"/>
              <a:buNone/>
              <a:defRPr sz="40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Walter Turncoat"/>
              <a:buNone/>
              <a:defRPr sz="40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Walter Turncoat"/>
              <a:buNone/>
              <a:defRPr sz="40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Walter Turncoat"/>
              <a:buNone/>
              <a:defRPr sz="40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13" y="0"/>
            <a:ext cx="1322787" cy="12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63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6E70B-4B6C-4CDD-8137-75953CC7BB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13" y="0"/>
            <a:ext cx="1322787" cy="12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21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2875"/>
            <a:ext cx="9144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7772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086100"/>
            <a:ext cx="7772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7145-B5FF-4B9D-8B3D-7AF2897E4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13" y="0"/>
            <a:ext cx="1322787" cy="12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5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Shadows Into Light"/>
              <a:buNone/>
              <a:defRPr sz="36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00"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3000"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13" y="0"/>
            <a:ext cx="1322787" cy="12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2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Shadows Into Light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hadows Into Light" panose="020B0604020202020204" charset="0"/>
              </a:defRPr>
            </a:lvl1pPr>
            <a:lvl2pPr>
              <a:defRPr>
                <a:solidFill>
                  <a:schemeClr val="bg1"/>
                </a:solidFill>
                <a:latin typeface="Shadows Into Light" panose="020B0604020202020204" charset="0"/>
              </a:defRPr>
            </a:lvl2pPr>
            <a:lvl3pPr>
              <a:defRPr>
                <a:solidFill>
                  <a:schemeClr val="bg1"/>
                </a:solidFill>
                <a:latin typeface="Shadows Into Light" panose="020B0604020202020204" charset="0"/>
              </a:defRPr>
            </a:lvl3pPr>
            <a:lvl4pPr>
              <a:defRPr>
                <a:solidFill>
                  <a:schemeClr val="bg1"/>
                </a:solidFill>
                <a:latin typeface="Shadows Into Light" panose="020B0604020202020204" charset="0"/>
              </a:defRPr>
            </a:lvl4pPr>
            <a:lvl5pPr>
              <a:defRPr>
                <a:solidFill>
                  <a:schemeClr val="bg1"/>
                </a:solidFill>
                <a:latin typeface="Shadows Into Light" panose="020B060402020202020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13" y="0"/>
            <a:ext cx="1322787" cy="12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3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rury[1]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2020"/>
            <a:ext cx="969174" cy="100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13" y="0"/>
            <a:ext cx="1322787" cy="12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05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1D33F-2D0E-4825-842F-ADEB680CA16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13" y="0"/>
            <a:ext cx="1322787" cy="12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659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62917-7AD7-4F4A-8921-807807902C5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13" y="0"/>
            <a:ext cx="1322787" cy="12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950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7772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086100"/>
            <a:ext cx="7772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1ECCF-FE2E-48BA-80BD-040042C445A1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13" y="0"/>
            <a:ext cx="1322787" cy="12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598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097280"/>
            <a:ext cx="7680960" cy="354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8076E-0CE9-4491-8EBB-3930F6915D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13" y="0"/>
            <a:ext cx="1322787" cy="12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2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9144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85900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3086100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5073D-22EE-434C-9BEC-0E603D162D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13" y="0"/>
            <a:ext cx="1322787" cy="12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87850" y="261000"/>
            <a:ext cx="6890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Font typeface="Shadows Into Light"/>
              <a:buNone/>
              <a:defRPr sz="4200" b="1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3">
            <a:alphaModFix/>
          </a:blip>
          <a:srcRect l="34568" t="18555" r="32306" b="16314"/>
          <a:stretch/>
        </p:blipFill>
        <p:spPr>
          <a:xfrm>
            <a:off x="90725" y="0"/>
            <a:ext cx="897128" cy="132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1254475"/>
            <a:ext cx="9143999" cy="38890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" name="Google Shape;11;p1"/>
          <p:cNvGrpSpPr/>
          <p:nvPr/>
        </p:nvGrpSpPr>
        <p:grpSpPr>
          <a:xfrm>
            <a:off x="7945375" y="110125"/>
            <a:ext cx="1115100" cy="1024200"/>
            <a:chOff x="7818675" y="198950"/>
            <a:chExt cx="1115100" cy="1024200"/>
          </a:xfrm>
        </p:grpSpPr>
        <p:sp>
          <p:nvSpPr>
            <p:cNvPr id="12" name="Google Shape;12;p1"/>
            <p:cNvSpPr/>
            <p:nvPr/>
          </p:nvSpPr>
          <p:spPr>
            <a:xfrm>
              <a:off x="7818675" y="198950"/>
              <a:ext cx="1115100" cy="1024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1"/>
            <p:cNvGrpSpPr/>
            <p:nvPr/>
          </p:nvGrpSpPr>
          <p:grpSpPr>
            <a:xfrm>
              <a:off x="7818675" y="198950"/>
              <a:ext cx="1115100" cy="1024200"/>
              <a:chOff x="7818675" y="198950"/>
              <a:chExt cx="1115100" cy="1024200"/>
            </a:xfrm>
          </p:grpSpPr>
          <p:sp>
            <p:nvSpPr>
              <p:cNvPr id="14" name="Google Shape;14;p1"/>
              <p:cNvSpPr txBox="1"/>
              <p:nvPr/>
            </p:nvSpPr>
            <p:spPr>
              <a:xfrm>
                <a:off x="7818675" y="198950"/>
                <a:ext cx="1115100" cy="1024200"/>
              </a:xfrm>
              <a:prstGeom prst="rect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200" b="1"/>
                  <a:t>Mp</a:t>
                </a:r>
                <a:endParaRPr sz="4200" b="1"/>
              </a:p>
            </p:txBody>
          </p:sp>
          <p:sp>
            <p:nvSpPr>
              <p:cNvPr id="15" name="Google Shape;15;p1"/>
              <p:cNvSpPr txBox="1"/>
              <p:nvPr/>
            </p:nvSpPr>
            <p:spPr>
              <a:xfrm>
                <a:off x="7818675" y="934850"/>
                <a:ext cx="1115100" cy="28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/>
                  <a:t>Mr. Palermo</a:t>
                </a:r>
                <a:endParaRPr sz="1000" b="1"/>
              </a:p>
            </p:txBody>
          </p:sp>
          <p:sp>
            <p:nvSpPr>
              <p:cNvPr id="16" name="Google Shape;16;p1"/>
              <p:cNvSpPr txBox="1"/>
              <p:nvPr/>
            </p:nvSpPr>
            <p:spPr>
              <a:xfrm>
                <a:off x="7818675" y="283150"/>
                <a:ext cx="523500" cy="17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/>
                  <a:t>247</a:t>
                </a:r>
                <a:endParaRPr sz="1000" b="1"/>
              </a:p>
            </p:txBody>
          </p:sp>
        </p:grpSp>
        <p:sp>
          <p:nvSpPr>
            <p:cNvPr id="17" name="Google Shape;17;p1"/>
            <p:cNvSpPr/>
            <p:nvPr/>
          </p:nvSpPr>
          <p:spPr>
            <a:xfrm>
              <a:off x="7818675" y="205250"/>
              <a:ext cx="1115100" cy="10116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2" r:id="rId8"/>
    <p:sldLayoutId id="2147483663" r:id="rId9"/>
    <p:sldLayoutId id="2147483664" r:id="rId10"/>
    <p:sldLayoutId id="214748366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8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ctrTitle"/>
          </p:nvPr>
        </p:nvSpPr>
        <p:spPr>
          <a:xfrm>
            <a:off x="294900" y="15787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bg1"/>
                </a:solidFill>
              </a:rPr>
              <a:t>KINETCIS AND EQUILIBRIUM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24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Temperature</a:t>
            </a:r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230219" y="1494688"/>
            <a:ext cx="3988696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INCREASE temperature INCREASES Reaction Rate:</a:t>
            </a:r>
            <a:endParaRPr sz="2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Increases # of effective collisions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Reactants have more energy when colliding and collidee more often</a:t>
            </a:r>
            <a:br>
              <a:rPr lang="en" dirty="0"/>
            </a:br>
            <a:endParaRPr dirty="0"/>
          </a:p>
        </p:txBody>
      </p:sp>
      <p:pic>
        <p:nvPicPr>
          <p:cNvPr id="4098" name="Picture 2" descr="Quantifying Energy Temperature and thermal energy (heat content) are not  the same Temperature is a measure of the average kinetic energy of a  particle in an object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915" y="1860983"/>
            <a:ext cx="4316313" cy="217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52146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 Equilibrium </a:t>
            </a:r>
            <a:endParaRPr/>
          </a:p>
        </p:txBody>
      </p:sp>
      <p:pic>
        <p:nvPicPr>
          <p:cNvPr id="449" name="Google Shape;44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203" y="1495975"/>
            <a:ext cx="8059875" cy="233452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67"/>
          <p:cNvSpPr txBox="1"/>
          <p:nvPr/>
        </p:nvSpPr>
        <p:spPr>
          <a:xfrm>
            <a:off x="416125" y="3830500"/>
            <a:ext cx="21135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bg1"/>
                </a:solidFill>
              </a:rPr>
              <a:t>Not at equilibrium</a:t>
            </a:r>
            <a:endParaRPr sz="1800" u="sng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/>
                </a:solidFill>
              </a:rPr>
              <a:t>Dissolves more than it precipitates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451" name="Google Shape;451;p67"/>
          <p:cNvSpPr txBox="1"/>
          <p:nvPr/>
        </p:nvSpPr>
        <p:spPr>
          <a:xfrm>
            <a:off x="2649175" y="3830500"/>
            <a:ext cx="23007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bg1"/>
                </a:solidFill>
              </a:rPr>
              <a:t>At equilibrium</a:t>
            </a:r>
            <a:endParaRPr sz="1800" u="sng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/>
                </a:solidFill>
              </a:rPr>
              <a:t>Dissolves and precipitates equally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452" name="Google Shape;452;p67"/>
          <p:cNvSpPr txBox="1"/>
          <p:nvPr/>
        </p:nvSpPr>
        <p:spPr>
          <a:xfrm>
            <a:off x="5594075" y="3830500"/>
            <a:ext cx="23007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bg1"/>
                </a:solidFill>
              </a:rPr>
              <a:t>Not at equilibrium</a:t>
            </a:r>
            <a:endParaRPr sz="1800" u="sng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/>
                </a:solidFill>
              </a:rPr>
              <a:t>Dissolves less than it precipitates</a:t>
            </a:r>
            <a:endParaRPr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373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Chemical Equilibrium</a:t>
            </a:r>
            <a:endParaRPr/>
          </a:p>
        </p:txBody>
      </p:sp>
      <p:sp>
        <p:nvSpPr>
          <p:cNvPr id="458" name="Google Shape;458;p6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4685303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Equilibrium is achieved when the rates of the forward and reverse reactions are equal so concentration become constant. </a:t>
            </a:r>
            <a:endParaRPr sz="2400" dirty="0"/>
          </a:p>
        </p:txBody>
      </p:sp>
      <p:pic>
        <p:nvPicPr>
          <p:cNvPr id="459" name="Google Shape;45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5244" y="1684874"/>
            <a:ext cx="3400874" cy="27969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0" name="Google Shape;460;p68"/>
          <p:cNvGrpSpPr/>
          <p:nvPr/>
        </p:nvGrpSpPr>
        <p:grpSpPr>
          <a:xfrm>
            <a:off x="619941" y="3486987"/>
            <a:ext cx="3648075" cy="542925"/>
            <a:chOff x="2605613" y="3855338"/>
            <a:chExt cx="3648075" cy="542925"/>
          </a:xfrm>
        </p:grpSpPr>
        <p:pic>
          <p:nvPicPr>
            <p:cNvPr id="461" name="Google Shape;461;p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5613" y="3855338"/>
              <a:ext cx="3648075" cy="542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6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58075" y="3906550"/>
              <a:ext cx="1055450" cy="44053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2294136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should be able to…</a:t>
            </a:r>
            <a:endParaRPr dirty="0"/>
          </a:p>
        </p:txBody>
      </p:sp>
      <p:sp>
        <p:nvSpPr>
          <p:cNvPr id="468" name="Google Shape;468;p6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✓"/>
            </a:pPr>
            <a:r>
              <a:rPr lang="en"/>
              <a:t>Define and explain equilibrium including: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/>
              <a:t>Phase equilibrium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/>
              <a:t>Solution equilibrium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/>
              <a:t>Chemical equilibrium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264756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ctrTitle"/>
          </p:nvPr>
        </p:nvSpPr>
        <p:spPr>
          <a:xfrm>
            <a:off x="294900" y="15787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Equilibrium Expressions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9892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74400" y="1602945"/>
            <a:ext cx="8370424" cy="3543300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Calculate equilibrium constants and concentrations </a:t>
            </a:r>
          </a:p>
        </p:txBody>
      </p:sp>
      <p:sp>
        <p:nvSpPr>
          <p:cNvPr id="1085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cs typeface="Tunga" pitchFamily="34" charset="0"/>
              </a:rPr>
              <a:t>Lesson Objectives</a:t>
            </a:r>
          </a:p>
        </p:txBody>
      </p:sp>
    </p:spTree>
    <p:extLst>
      <p:ext uri="{BB962C8B-B14F-4D97-AF65-F5344CB8AC3E}">
        <p14:creationId xmlns:p14="http://schemas.microsoft.com/office/powerpoint/2010/main" val="24993266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978600" y="297653"/>
            <a:ext cx="6172200" cy="685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  <a:cs typeface="Tunga" pitchFamily="34" charset="0"/>
              </a:rPr>
              <a:t>The Equilibrium Constant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00200" y="685800"/>
            <a:ext cx="5829300" cy="8001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/>
              <a:t>To generalize this expression, consider the reaction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89299" y="2133008"/>
            <a:ext cx="835634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The equilibrium expression for this reaction would be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678305" y="2766825"/>
            <a:ext cx="2396728" cy="831057"/>
            <a:chOff x="2078" y="3168"/>
            <a:chExt cx="2013" cy="698"/>
          </a:xfrm>
        </p:grpSpPr>
        <p:sp>
          <p:nvSpPr>
            <p:cNvPr id="109579" name="Rectangle 9"/>
            <p:cNvSpPr>
              <a:spLocks noChangeArrowheads="1"/>
            </p:cNvSpPr>
            <p:nvPr/>
          </p:nvSpPr>
          <p:spPr bwMode="auto">
            <a:xfrm>
              <a:off x="2078" y="3360"/>
              <a:ext cx="702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i="1">
                  <a:solidFill>
                    <a:schemeClr val="bg1"/>
                  </a:solidFill>
                  <a:latin typeface="Shadows Into Light" panose="020B0604020202020204" charset="0"/>
                </a:rPr>
                <a:t>K</a:t>
              </a:r>
              <a:r>
                <a:rPr lang="en-US" altLang="en-US" i="1" baseline="-25000">
                  <a:solidFill>
                    <a:schemeClr val="bg1"/>
                  </a:solidFill>
                  <a:latin typeface="Shadows Into Light" panose="020B0604020202020204" charset="0"/>
                </a:rPr>
                <a:t>c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 = </a:t>
              </a:r>
            </a:p>
          </p:txBody>
        </p:sp>
        <p:grpSp>
          <p:nvGrpSpPr>
            <p:cNvPr id="109580" name="Group 12"/>
            <p:cNvGrpSpPr>
              <a:grpSpLocks/>
            </p:cNvGrpSpPr>
            <p:nvPr/>
          </p:nvGrpSpPr>
          <p:grpSpPr bwMode="auto">
            <a:xfrm>
              <a:off x="2891" y="3168"/>
              <a:ext cx="1200" cy="698"/>
              <a:chOff x="3323" y="3156"/>
              <a:chExt cx="1200" cy="698"/>
            </a:xfrm>
          </p:grpSpPr>
          <p:sp>
            <p:nvSpPr>
              <p:cNvPr id="109581" name="Rectangle 10"/>
              <p:cNvSpPr>
                <a:spLocks noChangeArrowheads="1"/>
              </p:cNvSpPr>
              <p:nvPr/>
            </p:nvSpPr>
            <p:spPr bwMode="auto">
              <a:xfrm>
                <a:off x="3358" y="3156"/>
                <a:ext cx="1054" cy="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[C]</a:t>
                </a:r>
                <a:r>
                  <a:rPr lang="en-US" altLang="en-US" i="1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c</a:t>
                </a:r>
                <a:r>
                  <a:rPr lang="en-US" altLang="en-US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[D]</a:t>
                </a:r>
                <a:r>
                  <a:rPr lang="en-US" altLang="en-US" i="1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d</a:t>
                </a:r>
                <a:endParaRPr lang="en-US" altLang="en-US" i="1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  <a:p>
                <a:pPr eaLnBrk="1" hangingPunct="1"/>
                <a:r>
                  <a:rPr lang="en-US" altLang="en-US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[A]</a:t>
                </a:r>
                <a:r>
                  <a:rPr lang="en-US" altLang="en-US" i="1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a</a:t>
                </a:r>
                <a:r>
                  <a:rPr lang="en-US" altLang="en-US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[B]</a:t>
                </a:r>
                <a:r>
                  <a:rPr lang="en-US" altLang="en-US" i="1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b</a:t>
                </a:r>
                <a:endParaRPr lang="en-US" altLang="en-US" i="1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  <p:sp>
            <p:nvSpPr>
              <p:cNvPr id="109582" name="Line 11"/>
              <p:cNvSpPr>
                <a:spLocks noChangeShapeType="1"/>
              </p:cNvSpPr>
              <p:nvPr/>
            </p:nvSpPr>
            <p:spPr bwMode="auto">
              <a:xfrm>
                <a:off x="3323" y="3488"/>
                <a:ext cx="1200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</p:grpSp>
      <p:grpSp>
        <p:nvGrpSpPr>
          <p:cNvPr id="109574" name="Group 20"/>
          <p:cNvGrpSpPr>
            <a:grpSpLocks/>
          </p:cNvGrpSpPr>
          <p:nvPr/>
        </p:nvGrpSpPr>
        <p:grpSpPr bwMode="auto">
          <a:xfrm>
            <a:off x="2343150" y="1643235"/>
            <a:ext cx="3674896" cy="461623"/>
            <a:chOff x="1344" y="1978"/>
            <a:chExt cx="2859" cy="295"/>
          </a:xfrm>
        </p:grpSpPr>
        <p:sp>
          <p:nvSpPr>
            <p:cNvPr id="109576" name="Rectangle 16"/>
            <p:cNvSpPr>
              <a:spLocks noChangeArrowheads="1"/>
            </p:cNvSpPr>
            <p:nvPr/>
          </p:nvSpPr>
          <p:spPr bwMode="auto">
            <a:xfrm>
              <a:off x="1344" y="1978"/>
              <a:ext cx="1998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i="1" dirty="0" err="1">
                  <a:solidFill>
                    <a:schemeClr val="bg1"/>
                  </a:solidFill>
                  <a:latin typeface="Shadows Into Light" panose="020B0604020202020204" charset="0"/>
                </a:rPr>
                <a:t>a</a:t>
              </a:r>
              <a:r>
                <a:rPr lang="en-US" altLang="en-US" dirty="0" err="1">
                  <a:solidFill>
                    <a:schemeClr val="bg1"/>
                  </a:solidFill>
                  <a:latin typeface="Shadows Into Light" panose="020B0604020202020204" charset="0"/>
                </a:rPr>
                <a:t>A</a:t>
              </a:r>
              <a:r>
                <a:rPr lang="en-US" altLang="en-US" dirty="0">
                  <a:solidFill>
                    <a:schemeClr val="bg1"/>
                  </a:solidFill>
                  <a:latin typeface="Shadows Into Light" panose="020B0604020202020204" charset="0"/>
                </a:rPr>
                <a:t> + </a:t>
              </a:r>
              <a:r>
                <a:rPr lang="en-US" altLang="en-US" i="1" dirty="0" err="1">
                  <a:solidFill>
                    <a:schemeClr val="bg1"/>
                  </a:solidFill>
                  <a:latin typeface="Shadows Into Light" panose="020B0604020202020204" charset="0"/>
                </a:rPr>
                <a:t>b</a:t>
              </a:r>
              <a:r>
                <a:rPr lang="en-US" altLang="en-US" dirty="0" err="1">
                  <a:solidFill>
                    <a:schemeClr val="bg1"/>
                  </a:solidFill>
                  <a:latin typeface="Shadows Into Light" panose="020B0604020202020204" charset="0"/>
                </a:rPr>
                <a:t>B</a:t>
              </a:r>
              <a:r>
                <a:rPr lang="en-US" altLang="en-US" dirty="0">
                  <a:solidFill>
                    <a:schemeClr val="bg1"/>
                  </a:solidFill>
                  <a:latin typeface="Shadows Into Light" panose="020B0604020202020204" charset="0"/>
                </a:rPr>
                <a:t>    </a:t>
              </a:r>
              <a:r>
                <a:rPr lang="en-US" altLang="en-US" dirty="0">
                  <a:solidFill>
                    <a:schemeClr val="bg1"/>
                  </a:solidFill>
                  <a:latin typeface="Shadows Into Light" panose="020B0604020202020204" charset="0"/>
                  <a:sym typeface="Wingdings" panose="05000000000000000000" pitchFamily="2" charset="2"/>
                </a:rPr>
                <a:t>  </a:t>
              </a:r>
              <a:endParaRPr lang="en-US" altLang="en-US" dirty="0">
                <a:solidFill>
                  <a:schemeClr val="bg1"/>
                </a:solidFill>
                <a:latin typeface="Shadows Into Light" panose="020B0604020202020204" charset="0"/>
              </a:endParaRPr>
            </a:p>
          </p:txBody>
        </p:sp>
        <p:sp>
          <p:nvSpPr>
            <p:cNvPr id="109577" name="Rectangle 17"/>
            <p:cNvSpPr>
              <a:spLocks noChangeArrowheads="1"/>
            </p:cNvSpPr>
            <p:nvPr/>
          </p:nvSpPr>
          <p:spPr bwMode="auto">
            <a:xfrm>
              <a:off x="3312" y="1978"/>
              <a:ext cx="891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i="1">
                  <a:solidFill>
                    <a:schemeClr val="bg1"/>
                  </a:solidFill>
                  <a:latin typeface="Shadows Into Light" panose="020B0604020202020204" charset="0"/>
                </a:rPr>
                <a:t>c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C + </a:t>
              </a:r>
              <a:r>
                <a:rPr lang="en-US" altLang="en-US" i="1">
                  <a:solidFill>
                    <a:schemeClr val="bg1"/>
                  </a:solidFill>
                  <a:latin typeface="Shadows Into Light" panose="020B0604020202020204" charset="0"/>
                </a:rPr>
                <a:t>d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D</a:t>
              </a:r>
            </a:p>
          </p:txBody>
        </p:sp>
      </p:grp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91871" y="4002290"/>
            <a:ext cx="582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Pure solids and liquids should be omitted.</a:t>
            </a:r>
          </a:p>
        </p:txBody>
      </p:sp>
    </p:spTree>
    <p:extLst>
      <p:ext uri="{BB962C8B-B14F-4D97-AF65-F5344CB8AC3E}">
        <p14:creationId xmlns:p14="http://schemas.microsoft.com/office/powerpoint/2010/main" val="1500986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  <p:bldP spid="14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5989" y="233955"/>
            <a:ext cx="5343525" cy="692944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  <a:cs typeface="Tunga" pitchFamily="34" charset="0"/>
              </a:rPr>
              <a:t>The Equilibrium Constant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67707" y="1464863"/>
            <a:ext cx="8586582" cy="1107281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400" dirty="0"/>
              <a:t>Since pressure is proportional to concentration for gases in a closed system, the equilibrium expression can also be written</a:t>
            </a:r>
          </a:p>
        </p:txBody>
      </p:sp>
      <p:grpSp>
        <p:nvGrpSpPr>
          <p:cNvPr id="111620" name="Group 13"/>
          <p:cNvGrpSpPr>
            <a:grpSpLocks/>
          </p:cNvGrpSpPr>
          <p:nvPr/>
        </p:nvGrpSpPr>
        <p:grpSpPr bwMode="auto">
          <a:xfrm>
            <a:off x="2826073" y="2572144"/>
            <a:ext cx="3119438" cy="831431"/>
            <a:chOff x="2155" y="2640"/>
            <a:chExt cx="2428" cy="477"/>
          </a:xfrm>
        </p:grpSpPr>
        <p:sp>
          <p:nvSpPr>
            <p:cNvPr id="111622" name="Rectangle 9"/>
            <p:cNvSpPr>
              <a:spLocks noChangeArrowheads="1"/>
            </p:cNvSpPr>
            <p:nvPr/>
          </p:nvSpPr>
          <p:spPr bwMode="auto">
            <a:xfrm>
              <a:off x="2155" y="2832"/>
              <a:ext cx="55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i="1">
                  <a:solidFill>
                    <a:schemeClr val="bg1"/>
                  </a:solidFill>
                  <a:latin typeface="Shadows Into Light" panose="020B0604020202020204" charset="0"/>
                </a:rPr>
                <a:t>K</a:t>
              </a:r>
              <a:r>
                <a:rPr lang="en-US" altLang="en-US" i="1" baseline="-25000">
                  <a:solidFill>
                    <a:schemeClr val="bg1"/>
                  </a:solidFill>
                  <a:latin typeface="Shadows Into Light" panose="020B0604020202020204" charset="0"/>
                </a:rPr>
                <a:t>p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 =</a:t>
              </a:r>
            </a:p>
          </p:txBody>
        </p:sp>
        <p:grpSp>
          <p:nvGrpSpPr>
            <p:cNvPr id="111623" name="Group 12"/>
            <p:cNvGrpSpPr>
              <a:grpSpLocks/>
            </p:cNvGrpSpPr>
            <p:nvPr/>
          </p:nvGrpSpPr>
          <p:grpSpPr bwMode="auto">
            <a:xfrm>
              <a:off x="2880" y="2640"/>
              <a:ext cx="1703" cy="477"/>
              <a:chOff x="3241" y="2671"/>
              <a:chExt cx="1703" cy="477"/>
            </a:xfrm>
          </p:grpSpPr>
          <p:sp>
            <p:nvSpPr>
              <p:cNvPr id="111624" name="Rectangle 10"/>
              <p:cNvSpPr>
                <a:spLocks noChangeArrowheads="1"/>
              </p:cNvSpPr>
              <p:nvPr/>
            </p:nvSpPr>
            <p:spPr bwMode="auto">
              <a:xfrm>
                <a:off x="3241" y="2671"/>
                <a:ext cx="1703" cy="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>
                    <a:solidFill>
                      <a:schemeClr val="bg1"/>
                    </a:solidFill>
                    <a:latin typeface="Shadows Into Light" panose="020B0604020202020204" charset="0"/>
                  </a:rPr>
                  <a:t>(</a:t>
                </a:r>
                <a:r>
                  <a:rPr lang="en-US" altLang="en-US" i="1">
                    <a:solidFill>
                      <a:schemeClr val="bg1"/>
                    </a:solidFill>
                    <a:latin typeface="Shadows Into Light" panose="020B0604020202020204" charset="0"/>
                  </a:rPr>
                  <a:t>P</a:t>
                </a:r>
                <a:r>
                  <a:rPr lang="en-US" altLang="en-US" baseline="-25000">
                    <a:solidFill>
                      <a:schemeClr val="bg1"/>
                    </a:solidFill>
                    <a:latin typeface="Shadows Into Light" panose="020B0604020202020204" charset="0"/>
                  </a:rPr>
                  <a:t>C</a:t>
                </a:r>
                <a:r>
                  <a:rPr lang="en-US" altLang="en-US">
                    <a:solidFill>
                      <a:schemeClr val="bg1"/>
                    </a:solidFill>
                    <a:latin typeface="Shadows Into Light" panose="020B0604020202020204" charset="0"/>
                  </a:rPr>
                  <a:t>)</a:t>
                </a:r>
                <a:r>
                  <a:rPr lang="en-US" altLang="en-US" i="1" baseline="30000">
                    <a:solidFill>
                      <a:schemeClr val="bg1"/>
                    </a:solidFill>
                    <a:latin typeface="Shadows Into Light" panose="020B0604020202020204" charset="0"/>
                  </a:rPr>
                  <a:t>c</a:t>
                </a:r>
                <a:r>
                  <a:rPr lang="en-US" altLang="en-US">
                    <a:solidFill>
                      <a:schemeClr val="bg1"/>
                    </a:solidFill>
                    <a:latin typeface="Shadows Into Light" panose="020B0604020202020204" charset="0"/>
                  </a:rPr>
                  <a:t> (</a:t>
                </a:r>
                <a:r>
                  <a:rPr lang="en-US" altLang="en-US" i="1">
                    <a:solidFill>
                      <a:schemeClr val="bg1"/>
                    </a:solidFill>
                    <a:latin typeface="Shadows Into Light" panose="020B0604020202020204" charset="0"/>
                  </a:rPr>
                  <a:t>P</a:t>
                </a:r>
                <a:r>
                  <a:rPr lang="en-US" altLang="en-US" baseline="-25000">
                    <a:solidFill>
                      <a:schemeClr val="bg1"/>
                    </a:solidFill>
                    <a:latin typeface="Shadows Into Light" panose="020B0604020202020204" charset="0"/>
                  </a:rPr>
                  <a:t>D</a:t>
                </a:r>
                <a:r>
                  <a:rPr lang="en-US" altLang="en-US">
                    <a:solidFill>
                      <a:schemeClr val="bg1"/>
                    </a:solidFill>
                    <a:latin typeface="Shadows Into Light" panose="020B0604020202020204" charset="0"/>
                  </a:rPr>
                  <a:t>)</a:t>
                </a:r>
                <a:r>
                  <a:rPr lang="en-US" altLang="en-US" i="1" baseline="30000">
                    <a:solidFill>
                      <a:schemeClr val="bg1"/>
                    </a:solidFill>
                    <a:latin typeface="Shadows Into Light" panose="020B0604020202020204" charset="0"/>
                  </a:rPr>
                  <a:t>d</a:t>
                </a:r>
                <a:endParaRPr lang="en-US" altLang="en-US">
                  <a:solidFill>
                    <a:schemeClr val="bg1"/>
                  </a:solidFill>
                  <a:latin typeface="Shadows Into Light" panose="020B0604020202020204" charset="0"/>
                </a:endParaRPr>
              </a:p>
              <a:p>
                <a:pPr algn="ctr" eaLnBrk="1" hangingPunct="1"/>
                <a:r>
                  <a:rPr lang="en-US" altLang="en-US">
                    <a:solidFill>
                      <a:schemeClr val="bg1"/>
                    </a:solidFill>
                    <a:latin typeface="Shadows Into Light" panose="020B0604020202020204" charset="0"/>
                  </a:rPr>
                  <a:t>(</a:t>
                </a:r>
                <a:r>
                  <a:rPr lang="en-US" altLang="en-US" i="1">
                    <a:solidFill>
                      <a:schemeClr val="bg1"/>
                    </a:solidFill>
                    <a:latin typeface="Shadows Into Light" panose="020B0604020202020204" charset="0"/>
                  </a:rPr>
                  <a:t>P</a:t>
                </a:r>
                <a:r>
                  <a:rPr lang="en-US" altLang="en-US" baseline="-25000">
                    <a:solidFill>
                      <a:schemeClr val="bg1"/>
                    </a:solidFill>
                    <a:latin typeface="Shadows Into Light" panose="020B0604020202020204" charset="0"/>
                  </a:rPr>
                  <a:t>A</a:t>
                </a:r>
                <a:r>
                  <a:rPr lang="en-US" altLang="en-US">
                    <a:solidFill>
                      <a:schemeClr val="bg1"/>
                    </a:solidFill>
                    <a:latin typeface="Shadows Into Light" panose="020B0604020202020204" charset="0"/>
                  </a:rPr>
                  <a:t>)</a:t>
                </a:r>
                <a:r>
                  <a:rPr lang="en-US" altLang="en-US" i="1" baseline="30000">
                    <a:solidFill>
                      <a:schemeClr val="bg1"/>
                    </a:solidFill>
                    <a:latin typeface="Shadows Into Light" panose="020B0604020202020204" charset="0"/>
                  </a:rPr>
                  <a:t>a</a:t>
                </a:r>
                <a:r>
                  <a:rPr lang="en-US" altLang="en-US">
                    <a:solidFill>
                      <a:schemeClr val="bg1"/>
                    </a:solidFill>
                    <a:latin typeface="Shadows Into Light" panose="020B0604020202020204" charset="0"/>
                  </a:rPr>
                  <a:t> (</a:t>
                </a:r>
                <a:r>
                  <a:rPr lang="en-US" altLang="en-US" i="1">
                    <a:solidFill>
                      <a:schemeClr val="bg1"/>
                    </a:solidFill>
                    <a:latin typeface="Shadows Into Light" panose="020B0604020202020204" charset="0"/>
                  </a:rPr>
                  <a:t>P</a:t>
                </a:r>
                <a:r>
                  <a:rPr lang="en-US" altLang="en-US" baseline="-25000">
                    <a:solidFill>
                      <a:schemeClr val="bg1"/>
                    </a:solidFill>
                    <a:latin typeface="Shadows Into Light" panose="020B0604020202020204" charset="0"/>
                  </a:rPr>
                  <a:t>B</a:t>
                </a:r>
                <a:r>
                  <a:rPr lang="en-US" altLang="en-US">
                    <a:solidFill>
                      <a:schemeClr val="bg1"/>
                    </a:solidFill>
                    <a:latin typeface="Shadows Into Light" panose="020B0604020202020204" charset="0"/>
                  </a:rPr>
                  <a:t>)</a:t>
                </a:r>
                <a:r>
                  <a:rPr lang="en-US" altLang="en-US" i="1" baseline="30000">
                    <a:solidFill>
                      <a:schemeClr val="bg1"/>
                    </a:solidFill>
                    <a:latin typeface="Shadows Into Light" panose="020B0604020202020204" charset="0"/>
                  </a:rPr>
                  <a:t>b</a:t>
                </a:r>
                <a:endParaRPr lang="en-US" altLang="en-US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  <p:sp>
            <p:nvSpPr>
              <p:cNvPr id="111625" name="Line 11"/>
              <p:cNvSpPr>
                <a:spLocks noChangeShapeType="1"/>
              </p:cNvSpPr>
              <p:nvPr/>
            </p:nvSpPr>
            <p:spPr bwMode="auto">
              <a:xfrm>
                <a:off x="3300" y="2868"/>
                <a:ext cx="1584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</p:grpSp>
      <p:sp>
        <p:nvSpPr>
          <p:cNvPr id="111621" name="TextBox 8"/>
          <p:cNvSpPr txBox="1">
            <a:spLocks noChangeArrowheads="1"/>
          </p:cNvSpPr>
          <p:nvPr/>
        </p:nvSpPr>
        <p:spPr bwMode="auto">
          <a:xfrm>
            <a:off x="953524" y="3712093"/>
            <a:ext cx="77559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Only gases should be in the Pressure expression.</a:t>
            </a:r>
          </a:p>
        </p:txBody>
      </p:sp>
    </p:spTree>
    <p:extLst>
      <p:ext uri="{BB962C8B-B14F-4D97-AF65-F5344CB8AC3E}">
        <p14:creationId xmlns:p14="http://schemas.microsoft.com/office/powerpoint/2010/main" val="2906401504"/>
      </p:ext>
    </p:extLst>
  </p:cSld>
  <p:clrMapOvr>
    <a:masterClrMapping/>
  </p:clrMapOvr>
  <p:transition spd="slow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Equilibrium Expres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583" y="1542635"/>
            <a:ext cx="6381562" cy="29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998145" y="18097"/>
            <a:ext cx="6858000" cy="857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accent1"/>
                </a:solidFill>
              </a:rPr>
              <a:t>What Are the Equilibrium Expressions for These </a:t>
            </a:r>
            <a:r>
              <a:rPr lang="en-US" dirty="0" err="1">
                <a:solidFill>
                  <a:schemeClr val="accent1"/>
                </a:solidFill>
              </a:rPr>
              <a:t>Equilibria</a:t>
            </a:r>
            <a:r>
              <a:rPr lang="en-US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028950" y="2310905"/>
            <a:ext cx="4000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FF0000"/>
                </a:solidFill>
                <a:latin typeface="Shadows Into Light" panose="020B0604020202020204" charset="0"/>
              </a:rPr>
              <a:t>Kp</a:t>
            </a:r>
            <a:r>
              <a:rPr lang="en-US" altLang="en-US" dirty="0">
                <a:solidFill>
                  <a:srgbClr val="FF0000"/>
                </a:solidFill>
                <a:latin typeface="Shadows Into Light" panose="020B0604020202020204" charset="0"/>
              </a:rPr>
              <a:t> = P(CO</a:t>
            </a:r>
            <a:r>
              <a:rPr lang="en-US" altLang="en-US" baseline="-25000" dirty="0">
                <a:solidFill>
                  <a:srgbClr val="FF0000"/>
                </a:solidFill>
                <a:latin typeface="Shadows Into Light" panose="020B0604020202020204" charset="0"/>
              </a:rPr>
              <a:t>2</a:t>
            </a:r>
            <a:r>
              <a:rPr lang="en-US" altLang="en-US" dirty="0">
                <a:solidFill>
                  <a:srgbClr val="FF0000"/>
                </a:solidFill>
                <a:latin typeface="Shadows Into Light" panose="020B0604020202020204" charset="0"/>
              </a:rPr>
              <a:t>)</a:t>
            </a:r>
            <a:r>
              <a:rPr lang="en-US" altLang="en-US" baseline="30000" dirty="0">
                <a:solidFill>
                  <a:srgbClr val="FF0000"/>
                </a:solidFill>
                <a:latin typeface="Shadows Into Light" panose="020B0604020202020204" charset="0"/>
              </a:rPr>
              <a:t>2</a:t>
            </a:r>
            <a:r>
              <a:rPr lang="en-US" altLang="en-US" dirty="0">
                <a:solidFill>
                  <a:srgbClr val="FF0000"/>
                </a:solidFill>
                <a:latin typeface="Shadows Into Light" panose="020B0604020202020204" charset="0"/>
              </a:rPr>
              <a:t>/(P(CO)</a:t>
            </a:r>
            <a:r>
              <a:rPr lang="en-US" altLang="en-US" baseline="30000" dirty="0">
                <a:solidFill>
                  <a:srgbClr val="FF0000"/>
                </a:solidFill>
                <a:latin typeface="Shadows Into Light" panose="020B0604020202020204" charset="0"/>
              </a:rPr>
              <a:t>2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28950" y="3209025"/>
            <a:ext cx="4000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FF0000"/>
                </a:solidFill>
                <a:latin typeface="Shadows Into Light" panose="020B0604020202020204" charset="0"/>
              </a:rPr>
              <a:t>Kp</a:t>
            </a:r>
            <a:r>
              <a:rPr lang="en-US" altLang="en-US" dirty="0">
                <a:solidFill>
                  <a:srgbClr val="FF0000"/>
                </a:solidFill>
                <a:latin typeface="Shadows Into Light" panose="020B0604020202020204" charset="0"/>
              </a:rPr>
              <a:t> = P(CO</a:t>
            </a:r>
            <a:r>
              <a:rPr lang="en-US" altLang="en-US" baseline="-25000" dirty="0">
                <a:solidFill>
                  <a:srgbClr val="FF0000"/>
                </a:solidFill>
                <a:latin typeface="Shadows Into Light" panose="020B0604020202020204" charset="0"/>
              </a:rPr>
              <a:t>2</a:t>
            </a:r>
            <a:r>
              <a:rPr lang="en-US" altLang="en-US" dirty="0">
                <a:solidFill>
                  <a:srgbClr val="FF0000"/>
                </a:solidFill>
                <a:latin typeface="Shadows Into Light" panose="020B0604020202020204" charset="0"/>
              </a:rPr>
              <a:t>)</a:t>
            </a:r>
            <a:endParaRPr lang="en-US" altLang="en-US" baseline="30000" dirty="0">
              <a:solidFill>
                <a:srgbClr val="FF0000"/>
              </a:solidFill>
              <a:latin typeface="Shadows Into Light" panose="020B060402020202020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28950" y="4107145"/>
            <a:ext cx="4000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latin typeface="Shadows Into Light" panose="020B0604020202020204" charset="0"/>
              </a:rPr>
              <a:t>Kc = [Zn</a:t>
            </a:r>
            <a:r>
              <a:rPr lang="en-US" altLang="en-US" baseline="30000" dirty="0">
                <a:solidFill>
                  <a:srgbClr val="FF0000"/>
                </a:solidFill>
                <a:latin typeface="Shadows Into Light" panose="020B0604020202020204" charset="0"/>
              </a:rPr>
              <a:t>2+</a:t>
            </a:r>
            <a:r>
              <a:rPr lang="en-US" altLang="en-US" dirty="0">
                <a:solidFill>
                  <a:srgbClr val="FF0000"/>
                </a:solidFill>
                <a:latin typeface="Shadows Into Light" panose="020B0604020202020204" charset="0"/>
              </a:rPr>
              <a:t>]/[Cu</a:t>
            </a:r>
            <a:r>
              <a:rPr lang="en-US" altLang="en-US" baseline="30000" dirty="0">
                <a:solidFill>
                  <a:srgbClr val="FF0000"/>
                </a:solidFill>
                <a:latin typeface="Shadows Into Light" panose="020B0604020202020204" charset="0"/>
              </a:rPr>
              <a:t>2+</a:t>
            </a:r>
            <a:r>
              <a:rPr lang="en-US" altLang="en-US" dirty="0">
                <a:solidFill>
                  <a:srgbClr val="FF0000"/>
                </a:solidFill>
                <a:latin typeface="Shadows Into Light" panose="020B0604020202020204" charset="0"/>
              </a:rPr>
              <a:t>]</a:t>
            </a:r>
            <a:endParaRPr lang="en-US" altLang="en-US" baseline="-25000" dirty="0">
              <a:solidFill>
                <a:srgbClr val="FF0000"/>
              </a:solidFill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324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48475" y="1722445"/>
            <a:ext cx="7854376" cy="3543300"/>
          </a:xfrm>
        </p:spPr>
        <p:txBody>
          <a:bodyPr/>
          <a:lstStyle/>
          <a:p>
            <a:pPr marL="139700" indent="0">
              <a:buNone/>
              <a:defRPr/>
            </a:pPr>
            <a:r>
              <a:rPr lang="en-US" sz="2400" dirty="0"/>
              <a:t>MAE can be used to calculate the concentrations or pressures of species in an equilibrium expression. Just plug and chug…</a:t>
            </a:r>
          </a:p>
          <a:p>
            <a:pPr>
              <a:defRPr/>
            </a:pPr>
            <a:endParaRPr lang="en-US" sz="3200" dirty="0"/>
          </a:p>
        </p:txBody>
      </p:sp>
      <p:sp>
        <p:nvSpPr>
          <p:cNvPr id="1157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cs typeface="Tunga" pitchFamily="34" charset="0"/>
              </a:rPr>
              <a:t>Mass Action Expressions</a:t>
            </a:r>
          </a:p>
        </p:txBody>
      </p:sp>
    </p:spTree>
    <p:extLst>
      <p:ext uri="{BB962C8B-B14F-4D97-AF65-F5344CB8AC3E}">
        <p14:creationId xmlns:p14="http://schemas.microsoft.com/office/powerpoint/2010/main" val="18918336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>
          <a:xfrm>
            <a:off x="1084660" y="245864"/>
            <a:ext cx="6172200" cy="651272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cs typeface="Tunga" pitchFamily="34" charset="0"/>
              </a:rPr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8537" y="1464171"/>
            <a:ext cx="8445752" cy="1369564"/>
          </a:xfrm>
        </p:spPr>
        <p:txBody>
          <a:bodyPr>
            <a:noAutofit/>
          </a:bodyPr>
          <a:lstStyle/>
          <a:p>
            <a:pPr marL="385763" indent="-385763">
              <a:buFont typeface="Arial" panose="020B0604020202020204" pitchFamily="34" charset="0"/>
              <a:buAutoNum type="arabicPeriod"/>
              <a:defRPr/>
            </a:pPr>
            <a:r>
              <a:rPr lang="en-US" sz="2400" dirty="0"/>
              <a:t>At 230C, the concentration of NO is 0.0542M, the concentration of oxygen is 0.127M, and the concentration on NO</a:t>
            </a:r>
            <a:r>
              <a:rPr lang="en-US" sz="2400" baseline="-25000" dirty="0"/>
              <a:t>2</a:t>
            </a:r>
            <a:r>
              <a:rPr lang="en-US" sz="2400" dirty="0"/>
              <a:t> is 15.5M. Calculate </a:t>
            </a:r>
            <a:r>
              <a:rPr lang="en-US" sz="2400" dirty="0" err="1"/>
              <a:t>Kp</a:t>
            </a:r>
            <a:r>
              <a:rPr lang="en-US" sz="2400" dirty="0"/>
              <a:t> </a:t>
            </a:r>
          </a:p>
          <a:p>
            <a:pPr marL="0" indent="0">
              <a:buNone/>
              <a:defRPr/>
            </a:pPr>
            <a:r>
              <a:rPr lang="en-US" sz="2400" dirty="0"/>
              <a:t>			2NO</a:t>
            </a:r>
            <a:r>
              <a:rPr lang="en-US" sz="2400" baseline="-25000" dirty="0"/>
              <a:t>(g)</a:t>
            </a:r>
            <a:r>
              <a:rPr lang="en-US" sz="2400" dirty="0"/>
              <a:t> + O</a:t>
            </a:r>
            <a:r>
              <a:rPr lang="en-US" sz="2400" baseline="-25000" dirty="0"/>
              <a:t>2(g)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↔ 2NO</a:t>
            </a:r>
            <a:r>
              <a:rPr lang="en-US" sz="2400" baseline="-25000" dirty="0">
                <a:sym typeface="Wingdings" pitchFamily="2" charset="2"/>
              </a:rPr>
              <a:t>2</a:t>
            </a:r>
            <a:r>
              <a:rPr lang="en-US" sz="2400" baseline="-25000" dirty="0"/>
              <a:t>(g)</a:t>
            </a:r>
            <a:r>
              <a:rPr lang="en-US" sz="2400" dirty="0"/>
              <a:t> </a:t>
            </a:r>
            <a:endParaRPr lang="en-US" sz="2400" baseline="-250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99210" y="4092594"/>
            <a:ext cx="4057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B0F0"/>
                </a:solidFill>
                <a:latin typeface="Shadows Into Light" panose="020B0604020202020204" charset="0"/>
              </a:rPr>
              <a:t>644000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63429" y="3080272"/>
            <a:ext cx="4000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B0F0"/>
                </a:solidFill>
                <a:latin typeface="Shadows Into Light" panose="020B0604020202020204" charset="0"/>
              </a:rPr>
              <a:t>Kp= P(NO</a:t>
            </a:r>
            <a:r>
              <a:rPr lang="en-US" altLang="en-US" baseline="-25000">
                <a:solidFill>
                  <a:srgbClr val="00B0F0"/>
                </a:solidFill>
                <a:latin typeface="Shadows Into Light" panose="020B0604020202020204" charset="0"/>
              </a:rPr>
              <a:t>2</a:t>
            </a:r>
            <a:r>
              <a:rPr lang="en-US" altLang="en-US">
                <a:solidFill>
                  <a:srgbClr val="00B0F0"/>
                </a:solidFill>
                <a:latin typeface="Shadows Into Light" panose="020B0604020202020204" charset="0"/>
              </a:rPr>
              <a:t>)</a:t>
            </a:r>
            <a:r>
              <a:rPr lang="en-US" altLang="en-US" baseline="30000">
                <a:solidFill>
                  <a:srgbClr val="00B0F0"/>
                </a:solidFill>
                <a:latin typeface="Shadows Into Light" panose="020B0604020202020204" charset="0"/>
              </a:rPr>
              <a:t>2</a:t>
            </a:r>
            <a:r>
              <a:rPr lang="en-US" altLang="en-US">
                <a:solidFill>
                  <a:srgbClr val="00B0F0"/>
                </a:solidFill>
                <a:latin typeface="Shadows Into Light" panose="020B0604020202020204" charset="0"/>
              </a:rPr>
              <a:t>/P(NO)</a:t>
            </a:r>
            <a:r>
              <a:rPr lang="en-US" altLang="en-US" baseline="30000">
                <a:solidFill>
                  <a:srgbClr val="00B0F0"/>
                </a:solidFill>
                <a:latin typeface="Shadows Into Light" panose="020B0604020202020204" charset="0"/>
              </a:rPr>
              <a:t>2</a:t>
            </a:r>
            <a:r>
              <a:rPr lang="en-US" altLang="en-US">
                <a:solidFill>
                  <a:srgbClr val="00B0F0"/>
                </a:solidFill>
                <a:latin typeface="Shadows Into Light" panose="020B0604020202020204" charset="0"/>
              </a:rPr>
              <a:t>P(O</a:t>
            </a:r>
            <a:r>
              <a:rPr lang="en-US" altLang="en-US" baseline="-25000">
                <a:solidFill>
                  <a:srgbClr val="00B0F0"/>
                </a:solidFill>
                <a:latin typeface="Shadows Into Light" panose="020B0604020202020204" charset="0"/>
              </a:rPr>
              <a:t>2</a:t>
            </a:r>
            <a:r>
              <a:rPr lang="en-US" altLang="en-US">
                <a:solidFill>
                  <a:srgbClr val="00B0F0"/>
                </a:solidFill>
                <a:latin typeface="Shadows Into Light" panose="020B0604020202020204" charset="0"/>
              </a:rPr>
              <a:t>)</a:t>
            </a:r>
            <a:endParaRPr lang="en-US" altLang="en-US" baseline="-25000">
              <a:solidFill>
                <a:srgbClr val="00B0F0"/>
              </a:solidFill>
              <a:latin typeface="Shadows Into Light" panose="020B060402020202020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63429" y="3638308"/>
            <a:ext cx="45934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00B0F0"/>
                </a:solidFill>
                <a:latin typeface="Shadows Into Light" panose="020B0604020202020204" charset="0"/>
              </a:rPr>
              <a:t>Kp</a:t>
            </a:r>
            <a:r>
              <a:rPr lang="en-US" altLang="en-US" dirty="0">
                <a:solidFill>
                  <a:srgbClr val="00B0F0"/>
                </a:solidFill>
                <a:latin typeface="Shadows Into Light" panose="020B0604020202020204" charset="0"/>
              </a:rPr>
              <a:t>= (15.5)</a:t>
            </a:r>
            <a:r>
              <a:rPr lang="en-US" altLang="en-US" baseline="30000" dirty="0">
                <a:solidFill>
                  <a:srgbClr val="00B0F0"/>
                </a:solidFill>
                <a:latin typeface="Shadows Into Light" panose="020B0604020202020204" charset="0"/>
              </a:rPr>
              <a:t>2</a:t>
            </a:r>
            <a:r>
              <a:rPr lang="en-US" altLang="en-US" dirty="0">
                <a:solidFill>
                  <a:srgbClr val="00B0F0"/>
                </a:solidFill>
                <a:latin typeface="Shadows Into Light" panose="020B0604020202020204" charset="0"/>
              </a:rPr>
              <a:t>/(0.0542)</a:t>
            </a:r>
            <a:r>
              <a:rPr lang="en-US" altLang="en-US" baseline="30000" dirty="0">
                <a:solidFill>
                  <a:srgbClr val="00B0F0"/>
                </a:solidFill>
                <a:latin typeface="Shadows Into Light" panose="020B0604020202020204" charset="0"/>
              </a:rPr>
              <a:t>2</a:t>
            </a:r>
            <a:r>
              <a:rPr lang="en-US" altLang="en-US" dirty="0">
                <a:solidFill>
                  <a:srgbClr val="00B0F0"/>
                </a:solidFill>
                <a:latin typeface="Shadows Into Light" panose="020B0604020202020204" charset="0"/>
              </a:rPr>
              <a:t>(0.127)</a:t>
            </a:r>
            <a:endParaRPr lang="en-US" altLang="en-US" baseline="-25000" dirty="0">
              <a:solidFill>
                <a:srgbClr val="00B0F0"/>
              </a:solidFill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2716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Pressure</a:t>
            </a:r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INCREASE pressure, INCREASE reaction rate (affects GASES ONLY!)</a:t>
            </a:r>
            <a:endParaRPr sz="2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Particles are closer together resulting in more collisions </a:t>
            </a:r>
            <a:endParaRPr sz="2400" dirty="0"/>
          </a:p>
        </p:txBody>
      </p:sp>
      <p:pic>
        <p:nvPicPr>
          <p:cNvPr id="6146" name="Picture 2" descr="Reaction rates: Factors that affect the speed of a reaction - San Francisco  de Paula, Science Departmen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295" y="2421550"/>
            <a:ext cx="6286455" cy="22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3359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1106786" y="220143"/>
            <a:ext cx="6172200" cy="857250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cs typeface="Tunga" pitchFamily="34" charset="0"/>
              </a:rPr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16305" y="1500307"/>
            <a:ext cx="8433303" cy="1943100"/>
          </a:xfrm>
        </p:spPr>
        <p:txBody>
          <a:bodyPr/>
          <a:lstStyle/>
          <a:p>
            <a:pPr marL="385763" indent="-385763">
              <a:buFont typeface="Arial" panose="020B0604020202020204" pitchFamily="34" charset="0"/>
              <a:buAutoNum type="arabicPeriod" startAt="2"/>
              <a:defRPr/>
            </a:pPr>
            <a:r>
              <a:rPr lang="en-US" sz="2400" dirty="0"/>
              <a:t>The </a:t>
            </a:r>
            <a:r>
              <a:rPr lang="en-US" sz="2400" dirty="0" err="1"/>
              <a:t>Kp</a:t>
            </a:r>
            <a:r>
              <a:rPr lang="en-US" sz="2400" dirty="0"/>
              <a:t> of the following reaction equals 1.05 at 250C. Find the pressure of Cl</a:t>
            </a:r>
            <a:r>
              <a:rPr lang="en-US" sz="2400" baseline="-25000" dirty="0"/>
              <a:t>2</a:t>
            </a:r>
            <a:r>
              <a:rPr lang="en-US" sz="2400" dirty="0"/>
              <a:t> if PCl</a:t>
            </a:r>
            <a:r>
              <a:rPr lang="en-US" sz="2400" baseline="-25000" dirty="0"/>
              <a:t>5</a:t>
            </a:r>
            <a:r>
              <a:rPr lang="en-US" sz="2400" dirty="0"/>
              <a:t> equals 0.875 </a:t>
            </a:r>
            <a:r>
              <a:rPr lang="en-US" sz="2400" dirty="0" err="1"/>
              <a:t>atm</a:t>
            </a:r>
            <a:r>
              <a:rPr lang="en-US" sz="2400" dirty="0"/>
              <a:t> and PCl</a:t>
            </a:r>
            <a:r>
              <a:rPr lang="en-US" sz="2400" baseline="-25000" dirty="0"/>
              <a:t>3</a:t>
            </a:r>
            <a:r>
              <a:rPr lang="en-US" sz="2400" dirty="0"/>
              <a:t> equals 0.463 </a:t>
            </a:r>
            <a:r>
              <a:rPr lang="en-US" sz="2400" dirty="0" err="1"/>
              <a:t>atm</a:t>
            </a:r>
            <a:r>
              <a:rPr lang="en-US" sz="2400" dirty="0"/>
              <a:t> at equilibrium.</a:t>
            </a:r>
          </a:p>
          <a:p>
            <a:pPr marL="0" indent="0">
              <a:buNone/>
              <a:defRPr/>
            </a:pPr>
            <a:r>
              <a:rPr lang="en-US" sz="2400" dirty="0"/>
              <a:t>			PCl</a:t>
            </a:r>
            <a:r>
              <a:rPr lang="en-US" sz="2400" baseline="-25000" dirty="0"/>
              <a:t>5(g)</a:t>
            </a:r>
            <a:r>
              <a:rPr lang="en-US" sz="2400" dirty="0"/>
              <a:t> ↔</a:t>
            </a:r>
            <a:r>
              <a:rPr lang="en-US" sz="2400" dirty="0">
                <a:sym typeface="Wingdings" pitchFamily="2" charset="2"/>
              </a:rPr>
              <a:t> PCl</a:t>
            </a:r>
            <a:r>
              <a:rPr lang="en-US" sz="2400" baseline="-25000" dirty="0">
                <a:sym typeface="Wingdings" pitchFamily="2" charset="2"/>
              </a:rPr>
              <a:t>3</a:t>
            </a:r>
            <a:r>
              <a:rPr lang="en-US" sz="2400" baseline="-25000" dirty="0"/>
              <a:t>(g)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 + Cl</a:t>
            </a:r>
            <a:r>
              <a:rPr lang="en-US" sz="2400" baseline="-25000" dirty="0">
                <a:sym typeface="Wingdings" pitchFamily="2" charset="2"/>
              </a:rPr>
              <a:t>2</a:t>
            </a:r>
            <a:r>
              <a:rPr lang="en-US" sz="2400" baseline="-25000" dirty="0"/>
              <a:t>(g)</a:t>
            </a:r>
            <a:r>
              <a:rPr lang="en-US" sz="2400" dirty="0"/>
              <a:t> </a:t>
            </a:r>
            <a:endParaRPr lang="en-US" sz="2400" baseline="-250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732857" y="4184649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B0F0"/>
                </a:solidFill>
                <a:latin typeface="Shadows Into Light" panose="020B0604020202020204" charset="0"/>
              </a:rPr>
              <a:t>1.98atm</a:t>
            </a:r>
            <a:endParaRPr lang="en-US" altLang="en-US" sz="2800" dirty="0">
              <a:solidFill>
                <a:srgbClr val="00B0F0"/>
              </a:solidFill>
              <a:latin typeface="Shadows Into Light" panose="020B060402020202020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28950" y="3266478"/>
            <a:ext cx="4000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00B0F0"/>
                </a:solidFill>
                <a:latin typeface="Shadows Into Light" panose="020B0604020202020204" charset="0"/>
              </a:rPr>
              <a:t>Kp</a:t>
            </a:r>
            <a:r>
              <a:rPr lang="en-US" altLang="en-US" dirty="0">
                <a:solidFill>
                  <a:srgbClr val="00B0F0"/>
                </a:solidFill>
                <a:latin typeface="Shadows Into Light" panose="020B0604020202020204" charset="0"/>
              </a:rPr>
              <a:t>= P(Cl</a:t>
            </a:r>
            <a:r>
              <a:rPr lang="en-US" altLang="en-US" baseline="-25000" dirty="0">
                <a:solidFill>
                  <a:srgbClr val="00B0F0"/>
                </a:solidFill>
                <a:latin typeface="Shadows Into Light" panose="020B0604020202020204" charset="0"/>
              </a:rPr>
              <a:t>2</a:t>
            </a:r>
            <a:r>
              <a:rPr lang="en-US" altLang="en-US" dirty="0">
                <a:solidFill>
                  <a:srgbClr val="00B0F0"/>
                </a:solidFill>
                <a:latin typeface="Shadows Into Light" panose="020B0604020202020204" charset="0"/>
              </a:rPr>
              <a:t>)P(PCl</a:t>
            </a:r>
            <a:r>
              <a:rPr lang="en-US" altLang="en-US" baseline="-25000" dirty="0">
                <a:solidFill>
                  <a:srgbClr val="00B0F0"/>
                </a:solidFill>
                <a:latin typeface="Shadows Into Light" panose="020B0604020202020204" charset="0"/>
              </a:rPr>
              <a:t>3</a:t>
            </a:r>
            <a:r>
              <a:rPr lang="en-US" altLang="en-US" dirty="0">
                <a:solidFill>
                  <a:srgbClr val="00B0F0"/>
                </a:solidFill>
                <a:latin typeface="Shadows Into Light" panose="020B0604020202020204" charset="0"/>
              </a:rPr>
              <a:t>)/P(PCl</a:t>
            </a:r>
            <a:r>
              <a:rPr lang="en-US" altLang="en-US" baseline="-25000" dirty="0">
                <a:solidFill>
                  <a:srgbClr val="00B0F0"/>
                </a:solidFill>
                <a:latin typeface="Shadows Into Light" panose="020B0604020202020204" charset="0"/>
              </a:rPr>
              <a:t>5</a:t>
            </a:r>
            <a:r>
              <a:rPr lang="en-US" altLang="en-US" dirty="0">
                <a:solidFill>
                  <a:srgbClr val="00B0F0"/>
                </a:solidFill>
                <a:latin typeface="Shadows Into Light" panose="020B0604020202020204" charset="0"/>
              </a:rPr>
              <a:t>)</a:t>
            </a:r>
            <a:endParaRPr lang="en-US" altLang="en-US" baseline="-25000" dirty="0">
              <a:solidFill>
                <a:srgbClr val="00B0F0"/>
              </a:solidFill>
              <a:latin typeface="Shadows Into Light" panose="020B060402020202020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28950" y="3715247"/>
            <a:ext cx="4000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B0F0"/>
                </a:solidFill>
                <a:latin typeface="Shadows Into Light" panose="020B0604020202020204" charset="0"/>
              </a:rPr>
              <a:t>1.05 = (x)(0.463)/(0.875)</a:t>
            </a:r>
            <a:endParaRPr lang="en-US" altLang="en-US" baseline="-25000" dirty="0">
              <a:solidFill>
                <a:srgbClr val="00B0F0"/>
              </a:solidFill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939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42875"/>
            <a:ext cx="6799152" cy="8572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chemeClr val="accent1"/>
                </a:solidFill>
              </a:rPr>
              <a:t>Equilibrium Can Be Reached from Either Direction</a:t>
            </a:r>
          </a:p>
        </p:txBody>
      </p:sp>
      <p:pic>
        <p:nvPicPr>
          <p:cNvPr id="118787" name="Picture 9" descr="15_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1"/>
          <a:stretch>
            <a:fillRect/>
          </a:stretch>
        </p:blipFill>
        <p:spPr bwMode="auto">
          <a:xfrm>
            <a:off x="1654519" y="1707710"/>
            <a:ext cx="5772150" cy="1701404"/>
          </a:xfrm>
        </p:spPr>
      </p:pic>
      <p:sp>
        <p:nvSpPr>
          <p:cNvPr id="1741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72580" y="3515574"/>
            <a:ext cx="8736029" cy="17716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400" dirty="0"/>
              <a:t>	It does not matter whether we start with N</a:t>
            </a:r>
            <a:r>
              <a:rPr lang="en-US" sz="2400" baseline="-25000" dirty="0"/>
              <a:t>2</a:t>
            </a:r>
            <a:r>
              <a:rPr lang="en-US" sz="2400" dirty="0"/>
              <a:t> and H</a:t>
            </a:r>
            <a:r>
              <a:rPr lang="en-US" sz="2400" baseline="-25000" dirty="0"/>
              <a:t>2</a:t>
            </a:r>
            <a:r>
              <a:rPr lang="en-US" sz="2400" dirty="0"/>
              <a:t> or whether we start with NH</a:t>
            </a:r>
            <a:r>
              <a:rPr lang="en-US" sz="2400" baseline="-25000" dirty="0"/>
              <a:t>3</a:t>
            </a:r>
            <a:r>
              <a:rPr lang="en-US" sz="2400" dirty="0"/>
              <a:t>.  We will have the same proportions of all three substances at equilibrium.</a:t>
            </a:r>
          </a:p>
        </p:txBody>
      </p:sp>
    </p:spTree>
    <p:extLst>
      <p:ext uri="{BB962C8B-B14F-4D97-AF65-F5344CB8AC3E}">
        <p14:creationId xmlns:p14="http://schemas.microsoft.com/office/powerpoint/2010/main" val="223372279"/>
      </p:ext>
    </p:extLst>
  </p:cSld>
  <p:clrMapOvr>
    <a:masterClrMapping/>
  </p:clrMapOvr>
  <p:transition spd="slow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851592" y="114300"/>
            <a:ext cx="6771426" cy="85725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accent1"/>
                </a:solidFill>
                <a:cs typeface="Tunga" pitchFamily="34" charset="0"/>
              </a:rPr>
              <a:t>What Does the Value of </a:t>
            </a:r>
            <a:r>
              <a:rPr lang="en-US" altLang="en-US" sz="4000" i="1" dirty="0">
                <a:solidFill>
                  <a:schemeClr val="accent1"/>
                </a:solidFill>
                <a:cs typeface="Tunga" pitchFamily="34" charset="0"/>
              </a:rPr>
              <a:t>K</a:t>
            </a:r>
            <a:r>
              <a:rPr lang="en-US" altLang="en-US" sz="4000" dirty="0">
                <a:solidFill>
                  <a:schemeClr val="accent1"/>
                </a:solidFill>
                <a:cs typeface="Tunga" pitchFamily="34" charset="0"/>
              </a:rPr>
              <a:t> Mean?</a:t>
            </a:r>
          </a:p>
        </p:txBody>
      </p:sp>
      <p:pic>
        <p:nvPicPr>
          <p:cNvPr id="120835" name="Picture 5" descr="15_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"/>
          <a:stretch>
            <a:fillRect/>
          </a:stretch>
        </p:blipFill>
        <p:spPr bwMode="auto">
          <a:xfrm>
            <a:off x="851592" y="1560987"/>
            <a:ext cx="2268282" cy="2953863"/>
          </a:xfrm>
        </p:spPr>
      </p:pic>
      <p:sp>
        <p:nvSpPr>
          <p:cNvPr id="194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313568" y="1609168"/>
            <a:ext cx="5432079" cy="1428750"/>
          </a:xfrm>
        </p:spPr>
        <p:txBody>
          <a:bodyPr>
            <a:noAutofit/>
          </a:bodyPr>
          <a:lstStyle/>
          <a:p>
            <a:pPr marL="139700" indent="0" eaLnBrk="1" hangingPunct="1">
              <a:buNone/>
              <a:defRPr/>
            </a:pPr>
            <a:r>
              <a:rPr lang="en-US" sz="2400" dirty="0"/>
              <a:t>If </a:t>
            </a:r>
            <a:r>
              <a:rPr lang="en-US" sz="2400" i="1" dirty="0"/>
              <a:t>K</a:t>
            </a:r>
            <a:r>
              <a:rPr lang="en-US" sz="2400" dirty="0"/>
              <a:t> &gt;&gt; 1, the reaction is </a:t>
            </a:r>
            <a:r>
              <a:rPr lang="en-US" sz="2400" i="1" dirty="0"/>
              <a:t>product-favored</a:t>
            </a:r>
            <a:r>
              <a:rPr lang="en-US" sz="2400" dirty="0"/>
              <a:t>; product predominates at equilibrium (products are on the numerator).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413157" y="3429000"/>
            <a:ext cx="533249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If K &lt;&lt; 1, the reaction is 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</a:rPr>
              <a:t>reactant-favored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; reactant predominates at equilibrium.</a:t>
            </a:r>
          </a:p>
        </p:txBody>
      </p:sp>
    </p:spTree>
    <p:extLst>
      <p:ext uri="{BB962C8B-B14F-4D97-AF65-F5344CB8AC3E}">
        <p14:creationId xmlns:p14="http://schemas.microsoft.com/office/powerpoint/2010/main" val="164351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74400" y="1602945"/>
            <a:ext cx="8370424" cy="3543300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Calculate equilibrium constants and concentrations </a:t>
            </a:r>
          </a:p>
        </p:txBody>
      </p:sp>
      <p:sp>
        <p:nvSpPr>
          <p:cNvPr id="1085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cs typeface="Tunga" pitchFamily="34" charset="0"/>
              </a:rPr>
              <a:t>You should be able to…</a:t>
            </a:r>
          </a:p>
        </p:txBody>
      </p:sp>
    </p:spTree>
    <p:extLst>
      <p:ext uri="{BB962C8B-B14F-4D97-AF65-F5344CB8AC3E}">
        <p14:creationId xmlns:p14="http://schemas.microsoft.com/office/powerpoint/2010/main" val="16303718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1"/>
          <p:cNvSpPr txBox="1">
            <a:spLocks noGrp="1"/>
          </p:cNvSpPr>
          <p:nvPr>
            <p:ph type="ctrTitle"/>
          </p:nvPr>
        </p:nvSpPr>
        <p:spPr>
          <a:xfrm>
            <a:off x="294900" y="15787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Le Chatelier’s </a:t>
            </a:r>
            <a:endParaRPr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Principle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2021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Objectives:</a:t>
            </a:r>
            <a:endParaRPr/>
          </a:p>
        </p:txBody>
      </p:sp>
      <p:sp>
        <p:nvSpPr>
          <p:cNvPr id="484" name="Google Shape;484;p7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Determine the shift in equilibrium when a stress is placed on a system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Determine the change in products and reactants when a stress is placed on a system</a:t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310149319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96808" y="1624937"/>
            <a:ext cx="4949663" cy="2928955"/>
          </a:xfrm>
        </p:spPr>
        <p:txBody>
          <a:bodyPr>
            <a:noAutofit/>
          </a:bodyPr>
          <a:lstStyle/>
          <a:p>
            <a:pPr marL="139700" indent="0">
              <a:buNone/>
              <a:defRPr/>
            </a:pPr>
            <a:r>
              <a:rPr lang="en-US" sz="2400" dirty="0">
                <a:latin typeface="Shadows Into Light" panose="020B0604020202020204" charset="0"/>
              </a:rPr>
              <a:t>If a change is imposed on a system at equilibrium, the position of the equilibrium will shift in a direction that tends to reduce that change.</a:t>
            </a:r>
          </a:p>
          <a:p>
            <a:pPr>
              <a:defRPr/>
            </a:pPr>
            <a:endParaRPr lang="en-US" sz="3200" dirty="0">
              <a:latin typeface="Shadows Into Light" panose="020B0604020202020204" charset="0"/>
            </a:endParaRPr>
          </a:p>
        </p:txBody>
      </p:sp>
      <p:sp>
        <p:nvSpPr>
          <p:cNvPr id="921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chemeClr val="accent1"/>
                </a:solidFill>
                <a:cs typeface="Tunga" pitchFamily="34" charset="0"/>
              </a:rPr>
              <a:t>LeChatelier’s</a:t>
            </a:r>
            <a:r>
              <a:rPr lang="en-US" altLang="en-US" dirty="0">
                <a:solidFill>
                  <a:schemeClr val="accent1"/>
                </a:solidFill>
                <a:cs typeface="Tunga" pitchFamily="34" charset="0"/>
              </a:rPr>
              <a:t> Principle</a:t>
            </a:r>
          </a:p>
        </p:txBody>
      </p:sp>
      <p:pic>
        <p:nvPicPr>
          <p:cNvPr id="92164" name="Content Placeholder 4" descr="Lechateli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07" y="1611152"/>
            <a:ext cx="2670510" cy="286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62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5896" y="3632355"/>
            <a:ext cx="4600575" cy="102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41006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86238" y="250668"/>
            <a:ext cx="6858000" cy="8572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  <a:cs typeface="Tunga" pitchFamily="34" charset="0"/>
              </a:rPr>
              <a:t>The Haber Process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0614" y="1485901"/>
            <a:ext cx="8345033" cy="1371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400" dirty="0"/>
              <a:t>The transformation of nitrogen and hydrogen into ammonia (NH</a:t>
            </a:r>
            <a:r>
              <a:rPr lang="en-US" sz="2400" baseline="-25000" dirty="0"/>
              <a:t>3</a:t>
            </a:r>
            <a:r>
              <a:rPr lang="en-US" sz="2400" dirty="0"/>
              <a:t>) is of tremendous significance in agriculture, where ammonia-based fertilizers are very important.</a:t>
            </a:r>
          </a:p>
        </p:txBody>
      </p:sp>
      <p:pic>
        <p:nvPicPr>
          <p:cNvPr id="93188" name="Picture 8" descr="15_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6"/>
          <a:stretch>
            <a:fillRect/>
          </a:stretch>
        </p:blipFill>
        <p:spPr bwMode="auto">
          <a:xfrm>
            <a:off x="5192152" y="2679826"/>
            <a:ext cx="3352621" cy="1784406"/>
          </a:xfrm>
        </p:spPr>
      </p:pic>
    </p:spTree>
    <p:extLst>
      <p:ext uri="{BB962C8B-B14F-4D97-AF65-F5344CB8AC3E}">
        <p14:creationId xmlns:p14="http://schemas.microsoft.com/office/powerpoint/2010/main" val="979601311"/>
      </p:ext>
    </p:extLst>
  </p:cSld>
  <p:clrMapOvr>
    <a:masterClrMapping/>
  </p:clrMapOvr>
  <p:transition spd="slow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80038" y="228600"/>
            <a:ext cx="6858000" cy="8572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  <a:cs typeface="Tunga" pitchFamily="34" charset="0"/>
              </a:rPr>
              <a:t>The Haber Process</a:t>
            </a:r>
          </a:p>
        </p:txBody>
      </p:sp>
      <p:pic>
        <p:nvPicPr>
          <p:cNvPr id="96259" name="Picture 10" descr="15_1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9"/>
          <a:stretch>
            <a:fillRect/>
          </a:stretch>
        </p:blipFill>
        <p:spPr bwMode="auto">
          <a:xfrm>
            <a:off x="276130" y="1489668"/>
            <a:ext cx="2693405" cy="3300183"/>
          </a:xfrm>
        </p:spPr>
      </p:pic>
      <p:sp>
        <p:nvSpPr>
          <p:cNvPr id="54275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3408064" y="1747320"/>
            <a:ext cx="5400958" cy="3042531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 dirty="0"/>
              <a:t>If H</a:t>
            </a:r>
            <a:r>
              <a:rPr lang="en-US" sz="2800" baseline="-25000" dirty="0"/>
              <a:t>2</a:t>
            </a:r>
            <a:r>
              <a:rPr lang="en-US" sz="2800" dirty="0"/>
              <a:t> is added to the system, N</a:t>
            </a:r>
            <a:r>
              <a:rPr lang="en-US" sz="2800" baseline="-25000" dirty="0"/>
              <a:t>2</a:t>
            </a:r>
            <a:r>
              <a:rPr lang="en-US" sz="2800" dirty="0"/>
              <a:t> will be consumed and the two reagents will form more NH</a:t>
            </a:r>
            <a:r>
              <a:rPr lang="en-US" sz="2800" baseline="-25000" dirty="0"/>
              <a:t>3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9908096"/>
      </p:ext>
    </p:extLst>
  </p:cSld>
  <p:clrMapOvr>
    <a:masterClrMapping/>
  </p:clrMapOvr>
  <p:transition spd="slow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 Chatelier’s Principle</a:t>
            </a:r>
            <a:endParaRPr dirty="0"/>
          </a:p>
        </p:txBody>
      </p:sp>
      <p:sp>
        <p:nvSpPr>
          <p:cNvPr id="490" name="Google Shape;490;p7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If a change (stress) is imposed on a system at equilibrium, the position of the equilibrium will shift in a direction that tends to reduce that change (stress).</a:t>
            </a:r>
            <a:br>
              <a:rPr lang="en" dirty="0"/>
            </a:br>
            <a:endParaRPr dirty="0"/>
          </a:p>
        </p:txBody>
      </p:sp>
      <p:pic>
        <p:nvPicPr>
          <p:cNvPr id="491" name="Google Shape;49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5512" y="2623824"/>
            <a:ext cx="5564539" cy="1832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787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 Surface Area</a:t>
            </a:r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4208785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INCREASE in surface area INCREASES the reaction rate.</a:t>
            </a:r>
            <a:endParaRPr sz="2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Due to more exposed particles that can react (more effective collisions) </a:t>
            </a:r>
            <a:br>
              <a:rPr lang="en" sz="2400" dirty="0"/>
            </a:br>
            <a:endParaRPr sz="2400" dirty="0"/>
          </a:p>
        </p:txBody>
      </p:sp>
      <p:pic>
        <p:nvPicPr>
          <p:cNvPr id="5" name="Picture 4" descr="Reaction rates | MYP Chemistry - IB Rec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191" y="1738648"/>
            <a:ext cx="4521548" cy="234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81513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Stress</a:t>
            </a:r>
            <a:endParaRPr/>
          </a:p>
        </p:txBody>
      </p:sp>
      <p:sp>
        <p:nvSpPr>
          <p:cNvPr id="497" name="Google Shape;497;p7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Concentration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Temperature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pressure for gases </a:t>
            </a:r>
            <a:br>
              <a:rPr lang="en" sz="2400" dirty="0"/>
            </a:br>
            <a:endParaRPr sz="2400" dirty="0"/>
          </a:p>
        </p:txBody>
      </p:sp>
      <p:pic>
        <p:nvPicPr>
          <p:cNvPr id="63490" name="Picture 2" descr="Meme Creator - Funny Even LE CHATELIER Can't relieve all of the stress i  feel right now. Meme Generator at MemeCreator.org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549" y="1720158"/>
            <a:ext cx="1989202" cy="263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311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 in Concentration </a:t>
            </a:r>
            <a:endParaRPr/>
          </a:p>
        </p:txBody>
      </p:sp>
      <p:sp>
        <p:nvSpPr>
          <p:cNvPr id="508" name="Google Shape;508;p7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4196926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If a substance is </a:t>
            </a:r>
            <a:r>
              <a:rPr lang="en" sz="2400" dirty="0">
                <a:solidFill>
                  <a:srgbClr val="FF0000"/>
                </a:solidFill>
              </a:rPr>
              <a:t>A</a:t>
            </a:r>
            <a:r>
              <a:rPr lang="en" sz="2400" dirty="0"/>
              <a:t>dded (increase concentration) the reaction shifts </a:t>
            </a:r>
            <a:r>
              <a:rPr lang="en" sz="2400" dirty="0">
                <a:solidFill>
                  <a:srgbClr val="FF0000"/>
                </a:solidFill>
              </a:rPr>
              <a:t>A</a:t>
            </a:r>
            <a:r>
              <a:rPr lang="en" sz="2400" dirty="0"/>
              <a:t>way from the side of the reaction that you added to in order to reduce the excess. </a:t>
            </a:r>
            <a:endParaRPr sz="2400" dirty="0"/>
          </a:p>
        </p:txBody>
      </p:sp>
      <p:pic>
        <p:nvPicPr>
          <p:cNvPr id="60418" name="Picture 2" descr="9.6: Le Chatelier's Principle - Chemistry LibreTex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45" y="1661799"/>
            <a:ext cx="4255800" cy="2638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919363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 in Concentration </a:t>
            </a:r>
            <a:endParaRPr/>
          </a:p>
        </p:txBody>
      </p:sp>
      <p:sp>
        <p:nvSpPr>
          <p:cNvPr id="508" name="Google Shape;508;p7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4160712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" sz="2400" dirty="0">
                <a:solidFill>
                  <a:schemeClr val="lt1"/>
                </a:solidFill>
              </a:rPr>
              <a:t>If a substance is </a:t>
            </a:r>
            <a:r>
              <a:rPr lang="en" sz="2400" dirty="0">
                <a:solidFill>
                  <a:srgbClr val="FF0000"/>
                </a:solidFill>
              </a:rPr>
              <a:t>T</a:t>
            </a:r>
            <a:r>
              <a:rPr lang="en" sz="2400" dirty="0">
                <a:solidFill>
                  <a:schemeClr val="lt1"/>
                </a:solidFill>
              </a:rPr>
              <a:t>aken away (decrease concentration) the reaction shifts </a:t>
            </a:r>
            <a:r>
              <a:rPr lang="en" sz="2400" dirty="0">
                <a:solidFill>
                  <a:srgbClr val="FF0000"/>
                </a:solidFill>
              </a:rPr>
              <a:t>T</a:t>
            </a:r>
            <a:r>
              <a:rPr lang="en" sz="2400" dirty="0">
                <a:solidFill>
                  <a:schemeClr val="lt1"/>
                </a:solidFill>
              </a:rPr>
              <a:t>owards the side of the reaction that you took away from to restore it. </a:t>
            </a:r>
            <a:endParaRPr sz="2400" dirty="0"/>
          </a:p>
        </p:txBody>
      </p:sp>
      <p:pic>
        <p:nvPicPr>
          <p:cNvPr id="61442" name="Picture 2" descr="Le Chatelier's Principle - ppt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160" y="1495975"/>
            <a:ext cx="4241219" cy="317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45360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Concentration Changes</a:t>
            </a:r>
          </a:p>
        </p:txBody>
      </p:sp>
      <p:pic>
        <p:nvPicPr>
          <p:cNvPr id="62468" name="Picture 4" descr="Really, We're Doing This Again? | I Can Has Science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328" y="1720928"/>
            <a:ext cx="5620536" cy="290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93125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7"/>
          <p:cNvSpPr txBox="1">
            <a:spLocks noGrp="1"/>
          </p:cNvSpPr>
          <p:nvPr>
            <p:ph type="title"/>
          </p:nvPr>
        </p:nvSpPr>
        <p:spPr>
          <a:xfrm>
            <a:off x="976900" y="6287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Increase in concentration (reactant) </a:t>
            </a:r>
            <a:endParaRPr/>
          </a:p>
        </p:txBody>
      </p:sp>
      <p:sp>
        <p:nvSpPr>
          <p:cNvPr id="514" name="Google Shape;514;p7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2CO</a:t>
            </a:r>
            <a:r>
              <a:rPr lang="en" sz="2400" baseline="-25000" dirty="0"/>
              <a:t>(g)</a:t>
            </a:r>
            <a:r>
              <a:rPr lang="en" sz="2400" dirty="0"/>
              <a:t> + O</a:t>
            </a:r>
            <a:r>
              <a:rPr lang="en" sz="2400" baseline="-25000" dirty="0"/>
              <a:t>2(g)</a:t>
            </a:r>
            <a:r>
              <a:rPr lang="en" sz="2400" dirty="0"/>
              <a:t>  </a:t>
            </a:r>
            <a:r>
              <a:rPr lang="en" sz="2400" dirty="0">
                <a:sym typeface="Wingdings" panose="05000000000000000000" pitchFamily="2" charset="2"/>
              </a:rPr>
              <a:t> </a:t>
            </a:r>
            <a:r>
              <a:rPr lang="en" sz="2400" dirty="0"/>
              <a:t>   2CO</a:t>
            </a:r>
            <a:r>
              <a:rPr lang="en" sz="2400" baseline="-25000" dirty="0"/>
              <a:t>2(g)</a:t>
            </a:r>
            <a:endParaRPr lang="en" sz="2400" dirty="0"/>
          </a:p>
          <a:p>
            <a:pPr marL="342900" indent="-342900">
              <a:spcAft>
                <a:spcPts val="1600"/>
              </a:spcAft>
            </a:pPr>
            <a:r>
              <a:rPr lang="en" sz="2400" dirty="0"/>
              <a:t>If more CO is added to the reaction at equilibrium the reaction will shift right. The CO will react with O</a:t>
            </a:r>
            <a:r>
              <a:rPr lang="en" sz="2400" baseline="-25000" dirty="0"/>
              <a:t>2</a:t>
            </a:r>
            <a:r>
              <a:rPr lang="en" sz="2400" dirty="0"/>
              <a:t> to form CO</a:t>
            </a:r>
            <a:r>
              <a:rPr lang="en" sz="2400" baseline="-25000" dirty="0"/>
              <a:t>2</a:t>
            </a:r>
            <a:r>
              <a:rPr lang="en" sz="2400" dirty="0"/>
              <a:t>.</a:t>
            </a:r>
          </a:p>
          <a:p>
            <a:pPr marL="342900" indent="-342900">
              <a:spcAft>
                <a:spcPts val="1600"/>
              </a:spcAft>
            </a:pPr>
            <a:r>
              <a:rPr lang="en" sz="2400" dirty="0"/>
              <a:t>If more O</a:t>
            </a:r>
            <a:r>
              <a:rPr lang="en" sz="2400" baseline="-25000" dirty="0"/>
              <a:t>2</a:t>
            </a:r>
            <a:r>
              <a:rPr lang="en" sz="2400" dirty="0"/>
              <a:t> is added to the reaction at equilibrium the reaction will shift right. The O</a:t>
            </a:r>
            <a:r>
              <a:rPr lang="en" sz="2400" baseline="-25000" dirty="0"/>
              <a:t>2</a:t>
            </a:r>
            <a:r>
              <a:rPr lang="en" sz="2400" dirty="0"/>
              <a:t> will react with CO to form CO</a:t>
            </a:r>
            <a:r>
              <a:rPr lang="en" sz="2400" baseline="-25000" dirty="0"/>
              <a:t>2</a:t>
            </a:r>
            <a:r>
              <a:rPr lang="en" sz="2400" dirty="0"/>
              <a:t>.</a:t>
            </a:r>
          </a:p>
          <a:p>
            <a:pPr marL="342900" indent="-342900">
              <a:spcAft>
                <a:spcPts val="1600"/>
              </a:spcAft>
            </a:pPr>
            <a:endParaRPr lang="en" sz="24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br>
              <a:rPr lang="en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50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8"/>
          <p:cNvSpPr txBox="1">
            <a:spLocks noGrp="1"/>
          </p:cNvSpPr>
          <p:nvPr>
            <p:ph type="title"/>
          </p:nvPr>
        </p:nvSpPr>
        <p:spPr>
          <a:xfrm>
            <a:off x="987850" y="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Increase in concentration (product)  </a:t>
            </a:r>
            <a:endParaRPr/>
          </a:p>
        </p:txBody>
      </p:sp>
      <p:sp>
        <p:nvSpPr>
          <p:cNvPr id="521" name="Google Shape;521;p78"/>
          <p:cNvSpPr txBox="1">
            <a:spLocks noGrp="1"/>
          </p:cNvSpPr>
          <p:nvPr>
            <p:ph type="body" idx="1"/>
          </p:nvPr>
        </p:nvSpPr>
        <p:spPr>
          <a:xfrm>
            <a:off x="311700" y="1506000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2CO</a:t>
            </a:r>
            <a:r>
              <a:rPr lang="en" sz="2400" baseline="-25000" dirty="0"/>
              <a:t>(g)</a:t>
            </a:r>
            <a:r>
              <a:rPr lang="en" sz="2400" dirty="0"/>
              <a:t> + O</a:t>
            </a:r>
            <a:r>
              <a:rPr lang="en" sz="2400" baseline="-25000" dirty="0"/>
              <a:t>2(g)</a:t>
            </a:r>
            <a:r>
              <a:rPr lang="en" sz="2400" dirty="0"/>
              <a:t>  </a:t>
            </a:r>
            <a:r>
              <a:rPr lang="en" sz="2400" dirty="0">
                <a:sym typeface="Wingdings" panose="05000000000000000000" pitchFamily="2" charset="2"/>
              </a:rPr>
              <a:t> </a:t>
            </a:r>
            <a:r>
              <a:rPr lang="en" sz="2400" dirty="0"/>
              <a:t>    2CO</a:t>
            </a:r>
            <a:r>
              <a:rPr lang="en" sz="2400" baseline="-25000" dirty="0"/>
              <a:t>2(g)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" sz="2400" baseline="-25000" dirty="0"/>
          </a:p>
          <a:p>
            <a:pPr marL="342900" indent="-342900">
              <a:spcAft>
                <a:spcPts val="1600"/>
              </a:spcAft>
            </a:pPr>
            <a:r>
              <a:rPr lang="en" sz="2400" dirty="0"/>
              <a:t>If more CO</a:t>
            </a:r>
            <a:r>
              <a:rPr lang="en" sz="2400" baseline="-25000" dirty="0"/>
              <a:t>2</a:t>
            </a:r>
            <a:r>
              <a:rPr lang="en" sz="2400" dirty="0"/>
              <a:t> is added to the reaction at equilibrium the reaction will shift left. The extra CO</a:t>
            </a:r>
            <a:r>
              <a:rPr lang="en" sz="2400" baseline="-25000" dirty="0"/>
              <a:t>2</a:t>
            </a:r>
            <a:r>
              <a:rPr lang="en" sz="2400" dirty="0"/>
              <a:t> will decompose to form O</a:t>
            </a:r>
            <a:r>
              <a:rPr lang="en" sz="2400" baseline="-25000" dirty="0"/>
              <a:t>2</a:t>
            </a:r>
            <a:r>
              <a:rPr lang="en" sz="2400" dirty="0"/>
              <a:t> and CO</a:t>
            </a:r>
            <a:r>
              <a:rPr lang="en" sz="2400" baseline="-25000" dirty="0"/>
              <a:t>2</a:t>
            </a:r>
            <a:r>
              <a:rPr lang="en" sz="2400" dirty="0"/>
              <a:t>.</a:t>
            </a:r>
            <a:br>
              <a:rPr lang="en" sz="2400" dirty="0"/>
            </a:b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77712216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9"/>
          <p:cNvSpPr txBox="1">
            <a:spLocks noGrp="1"/>
          </p:cNvSpPr>
          <p:nvPr>
            <p:ph type="title"/>
          </p:nvPr>
        </p:nvSpPr>
        <p:spPr>
          <a:xfrm>
            <a:off x="998800" y="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Decrease in concentration (reactant) </a:t>
            </a:r>
            <a:endParaRPr/>
          </a:p>
        </p:txBody>
      </p:sp>
      <p:sp>
        <p:nvSpPr>
          <p:cNvPr id="528" name="Google Shape;528;p7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" sz="2400" dirty="0"/>
              <a:t>2CO</a:t>
            </a:r>
            <a:r>
              <a:rPr lang="en" sz="2400" baseline="-25000" dirty="0"/>
              <a:t>(g)</a:t>
            </a:r>
            <a:r>
              <a:rPr lang="en" sz="2400" dirty="0"/>
              <a:t> + O</a:t>
            </a:r>
            <a:r>
              <a:rPr lang="en" sz="2400" baseline="-25000" dirty="0"/>
              <a:t>2(g)</a:t>
            </a:r>
            <a:r>
              <a:rPr lang="en" sz="2400" dirty="0"/>
              <a:t> </a:t>
            </a:r>
            <a:r>
              <a:rPr lang="en" sz="2400" dirty="0">
                <a:sym typeface="Wingdings" panose="05000000000000000000" pitchFamily="2" charset="2"/>
              </a:rPr>
              <a:t> </a:t>
            </a:r>
            <a:r>
              <a:rPr lang="en" sz="2400" dirty="0"/>
              <a:t>   2CO</a:t>
            </a:r>
            <a:r>
              <a:rPr lang="en" sz="2400" baseline="-25000" dirty="0"/>
              <a:t>2(g)</a:t>
            </a:r>
          </a:p>
          <a:p>
            <a:pPr marL="342900" indent="-342900">
              <a:lnSpc>
                <a:spcPct val="100000"/>
              </a:lnSpc>
            </a:pPr>
            <a:r>
              <a:rPr lang="en" sz="2400" dirty="0"/>
              <a:t>If CO is removed from the reaction at equilibrium the reaction will shift left. The CO</a:t>
            </a:r>
            <a:r>
              <a:rPr lang="en" sz="2400" baseline="-25000" dirty="0"/>
              <a:t>2</a:t>
            </a:r>
            <a:r>
              <a:rPr lang="en" sz="2400" dirty="0"/>
              <a:t> will break down to restore the removed CO and also form O</a:t>
            </a:r>
            <a:r>
              <a:rPr lang="en" sz="2400" baseline="-25000" dirty="0"/>
              <a:t>2</a:t>
            </a:r>
            <a:r>
              <a:rPr lang="en" sz="2400" dirty="0"/>
              <a:t>.</a:t>
            </a:r>
          </a:p>
          <a:p>
            <a:pPr marL="342900" indent="-342900">
              <a:lnSpc>
                <a:spcPct val="100000"/>
              </a:lnSpc>
            </a:pPr>
            <a:r>
              <a:rPr lang="en" sz="2400" dirty="0"/>
              <a:t>If O</a:t>
            </a:r>
            <a:r>
              <a:rPr lang="en" sz="2400" baseline="-25000" dirty="0"/>
              <a:t>2</a:t>
            </a:r>
            <a:r>
              <a:rPr lang="en" sz="2400" dirty="0"/>
              <a:t> is removed from the reaction at equilibrium the reaction will shift left. The CO</a:t>
            </a:r>
            <a:r>
              <a:rPr lang="en" sz="2400" baseline="-25000" dirty="0"/>
              <a:t>2</a:t>
            </a:r>
            <a:r>
              <a:rPr lang="en" sz="2400" dirty="0"/>
              <a:t> will break down to restore the removed O</a:t>
            </a:r>
            <a:r>
              <a:rPr lang="en" sz="2400" baseline="-25000" dirty="0"/>
              <a:t>2</a:t>
            </a:r>
            <a:r>
              <a:rPr lang="en" sz="2400" dirty="0"/>
              <a:t> and also form CO</a:t>
            </a:r>
          </a:p>
          <a:p>
            <a:pPr marL="0" lvl="0" indent="0">
              <a:spcAft>
                <a:spcPts val="1600"/>
              </a:spcAft>
              <a:buNone/>
            </a:pPr>
            <a:br>
              <a:rPr lang="en" sz="2400" dirty="0"/>
            </a:b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474959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0"/>
          <p:cNvSpPr txBox="1">
            <a:spLocks noGrp="1"/>
          </p:cNvSpPr>
          <p:nvPr>
            <p:ph type="title"/>
          </p:nvPr>
        </p:nvSpPr>
        <p:spPr>
          <a:xfrm>
            <a:off x="987850" y="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Example: Decrease in concentration (product) </a:t>
            </a:r>
            <a:endParaRPr dirty="0"/>
          </a:p>
        </p:txBody>
      </p:sp>
      <p:sp>
        <p:nvSpPr>
          <p:cNvPr id="535" name="Google Shape;535;p8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" sz="2400" dirty="0"/>
              <a:t>2CO</a:t>
            </a:r>
            <a:r>
              <a:rPr lang="en" sz="2400" baseline="-25000" dirty="0"/>
              <a:t>(g)</a:t>
            </a:r>
            <a:r>
              <a:rPr lang="en" sz="2400" dirty="0"/>
              <a:t> + O</a:t>
            </a:r>
            <a:r>
              <a:rPr lang="en" sz="2400" baseline="-25000" dirty="0"/>
              <a:t>2(g)</a:t>
            </a:r>
            <a:r>
              <a:rPr lang="en" sz="2400" dirty="0"/>
              <a:t> </a:t>
            </a:r>
            <a:r>
              <a:rPr lang="en" sz="2400" dirty="0">
                <a:sym typeface="Wingdings" panose="05000000000000000000" pitchFamily="2" charset="2"/>
              </a:rPr>
              <a:t> </a:t>
            </a:r>
            <a:r>
              <a:rPr lang="en" sz="2400" dirty="0"/>
              <a:t>  2CO</a:t>
            </a:r>
            <a:r>
              <a:rPr lang="en" sz="2400" baseline="-25000" dirty="0"/>
              <a:t>2(g)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" sz="2400" dirty="0"/>
              <a:t>If CO</a:t>
            </a:r>
            <a:r>
              <a:rPr lang="en" sz="2400" baseline="-25000" dirty="0"/>
              <a:t>2</a:t>
            </a:r>
            <a:r>
              <a:rPr lang="en" sz="2400" dirty="0"/>
              <a:t> is removed from the reaction at equilibrium the reaction will shift right. The CO</a:t>
            </a:r>
            <a:r>
              <a:rPr lang="en" sz="2400" baseline="-25000" dirty="0"/>
              <a:t> </a:t>
            </a:r>
            <a:r>
              <a:rPr lang="en" sz="2400" dirty="0"/>
              <a:t>will react with O</a:t>
            </a:r>
            <a:r>
              <a:rPr lang="en" sz="2400" baseline="-25000" dirty="0"/>
              <a:t>2</a:t>
            </a:r>
            <a:r>
              <a:rPr lang="en" sz="2400" dirty="0"/>
              <a:t> to restore the removed CO</a:t>
            </a:r>
            <a:r>
              <a:rPr lang="en" sz="2400" baseline="-25000" dirty="0"/>
              <a:t>2.</a:t>
            </a:r>
            <a:br>
              <a:rPr lang="en" sz="2400" dirty="0"/>
            </a:b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19818827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in temperature</a:t>
            </a:r>
            <a:endParaRPr/>
          </a:p>
        </p:txBody>
      </p:sp>
      <p:sp>
        <p:nvSpPr>
          <p:cNvPr id="548" name="Google Shape;548;p8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 dirty="0"/>
              <a:t>(Endothermic)	 Reactants + </a:t>
            </a:r>
            <a:r>
              <a:rPr lang="en" sz="2400" dirty="0">
                <a:solidFill>
                  <a:srgbClr val="FF0000"/>
                </a:solidFill>
              </a:rPr>
              <a:t>Heat</a:t>
            </a:r>
            <a:r>
              <a:rPr lang="en" sz="2400" dirty="0"/>
              <a:t> →  Products</a:t>
            </a:r>
            <a:br>
              <a:rPr lang="en" sz="2400" dirty="0"/>
            </a:br>
            <a:r>
              <a:rPr lang="en" sz="2400" dirty="0"/>
              <a:t>(Exothermic)	 	  Reactants →   </a:t>
            </a:r>
            <a:r>
              <a:rPr lang="en" sz="2400" dirty="0">
                <a:solidFill>
                  <a:srgbClr val="FF0000"/>
                </a:solidFill>
              </a:rPr>
              <a:t>Heat</a:t>
            </a:r>
            <a:r>
              <a:rPr lang="en" sz="2400" dirty="0"/>
              <a:t> + Products</a:t>
            </a:r>
            <a:br>
              <a:rPr lang="en" sz="2400" dirty="0"/>
            </a:br>
            <a:br>
              <a:rPr lang="en" sz="2400" dirty="0"/>
            </a:br>
            <a:r>
              <a:rPr lang="en" sz="2400" dirty="0"/>
              <a:t>Heat is considered a reactant or product:</a:t>
            </a:r>
          </a:p>
          <a:p>
            <a:pPr marL="342900" indent="-342900">
              <a:lnSpc>
                <a:spcPct val="100000"/>
              </a:lnSpc>
            </a:pPr>
            <a:r>
              <a:rPr lang="en" sz="2400" dirty="0"/>
              <a:t>When heat is added, the reaction shifts away from the heat in the reaction. </a:t>
            </a:r>
          </a:p>
          <a:p>
            <a:pPr marL="342900" indent="-342900">
              <a:lnSpc>
                <a:spcPct val="100000"/>
              </a:lnSpc>
            </a:pPr>
            <a:r>
              <a:rPr lang="en" sz="2400" dirty="0"/>
              <a:t>When heat is taken out, the reaction shifts toward the heat in the reaction. 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" sz="24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6955640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Example: Increase in temperature (exo)</a:t>
            </a:r>
            <a:endParaRPr sz="3200" dirty="0"/>
          </a:p>
        </p:txBody>
      </p:sp>
      <p:sp>
        <p:nvSpPr>
          <p:cNvPr id="554" name="Google Shape;554;p8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" sz="2400" dirty="0"/>
              <a:t>2CO</a:t>
            </a:r>
            <a:r>
              <a:rPr lang="en" sz="2400" baseline="-25000" dirty="0"/>
              <a:t>(g)</a:t>
            </a:r>
            <a:r>
              <a:rPr lang="en" sz="2400" dirty="0"/>
              <a:t> + O</a:t>
            </a:r>
            <a:r>
              <a:rPr lang="en" sz="2400" baseline="-25000" dirty="0"/>
              <a:t>2(g)</a:t>
            </a:r>
            <a:r>
              <a:rPr lang="en" sz="2400" dirty="0"/>
              <a:t> </a:t>
            </a:r>
            <a:r>
              <a:rPr lang="en" sz="2400" dirty="0">
                <a:sym typeface="Wingdings" panose="05000000000000000000" pitchFamily="2" charset="2"/>
              </a:rPr>
              <a:t> </a:t>
            </a:r>
            <a:r>
              <a:rPr lang="en" sz="2400" dirty="0"/>
              <a:t>    2CO</a:t>
            </a:r>
            <a:r>
              <a:rPr lang="en" sz="2400" baseline="-25000" dirty="0"/>
              <a:t>2(g)</a:t>
            </a:r>
            <a:r>
              <a:rPr lang="en" sz="2400" dirty="0"/>
              <a:t> + 566 kJ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" sz="2400" dirty="0"/>
              <a:t>If heat is added to the reaction at equilibrium the reaction will shift left. The heat will break down the CO</a:t>
            </a:r>
            <a:r>
              <a:rPr lang="en" sz="2400" baseline="-25000" dirty="0"/>
              <a:t>2</a:t>
            </a:r>
            <a:r>
              <a:rPr lang="en" sz="2400" dirty="0"/>
              <a:t> to form CO and O</a:t>
            </a:r>
            <a:r>
              <a:rPr lang="en" sz="2400" baseline="-25000" dirty="0"/>
              <a:t>2</a:t>
            </a:r>
            <a:r>
              <a:rPr lang="en" sz="2400" dirty="0"/>
              <a:t>.</a:t>
            </a:r>
          </a:p>
          <a:p>
            <a:pPr marL="0" lvl="0" indent="0">
              <a:spcAft>
                <a:spcPts val="1600"/>
              </a:spcAft>
              <a:buNone/>
            </a:pPr>
            <a:br>
              <a:rPr lang="en" sz="2400" dirty="0"/>
            </a:b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671511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Area</a:t>
            </a:r>
          </a:p>
        </p:txBody>
      </p:sp>
      <p:pic>
        <p:nvPicPr>
          <p:cNvPr id="4" name="K0050344-Acid_attacking_small_chunks_of_miner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6142" y="1785579"/>
            <a:ext cx="3831744" cy="2644751"/>
          </a:xfrm>
          <a:prstGeom prst="rect">
            <a:avLst/>
          </a:prstGeom>
        </p:spPr>
      </p:pic>
      <p:pic>
        <p:nvPicPr>
          <p:cNvPr id="5" name="bi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515" y="1796958"/>
            <a:ext cx="3791285" cy="26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7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Example: Decrease in temperature (exo)</a:t>
            </a:r>
            <a:endParaRPr sz="3200" dirty="0"/>
          </a:p>
        </p:txBody>
      </p:sp>
      <p:sp>
        <p:nvSpPr>
          <p:cNvPr id="561" name="Google Shape;561;p8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Clr>
                <a:srgbClr val="000000"/>
              </a:buClr>
              <a:buSzPts val="1100"/>
              <a:buNone/>
            </a:pPr>
            <a:r>
              <a:rPr lang="en" dirty="0">
                <a:solidFill>
                  <a:schemeClr val="lt1"/>
                </a:solidFill>
              </a:rPr>
              <a:t>2CO</a:t>
            </a:r>
            <a:r>
              <a:rPr lang="en" baseline="-25000" dirty="0">
                <a:solidFill>
                  <a:schemeClr val="lt1"/>
                </a:solidFill>
              </a:rPr>
              <a:t>(g)</a:t>
            </a:r>
            <a:r>
              <a:rPr lang="en" dirty="0">
                <a:solidFill>
                  <a:schemeClr val="lt1"/>
                </a:solidFill>
              </a:rPr>
              <a:t> + O</a:t>
            </a:r>
            <a:r>
              <a:rPr lang="en" baseline="-25000" dirty="0">
                <a:solidFill>
                  <a:schemeClr val="lt1"/>
                </a:solidFill>
              </a:rPr>
              <a:t>2(g)</a:t>
            </a:r>
            <a:r>
              <a:rPr lang="en" dirty="0">
                <a:solidFill>
                  <a:schemeClr val="lt1"/>
                </a:solidFill>
              </a:rPr>
              <a:t> </a:t>
            </a:r>
            <a:r>
              <a:rPr lang="en" sz="3200" dirty="0">
                <a:sym typeface="Wingdings" panose="05000000000000000000" pitchFamily="2" charset="2"/>
              </a:rPr>
              <a:t> </a:t>
            </a:r>
            <a:r>
              <a:rPr lang="en" dirty="0">
                <a:solidFill>
                  <a:schemeClr val="lt1"/>
                </a:solidFill>
              </a:rPr>
              <a:t>    2CO</a:t>
            </a:r>
            <a:r>
              <a:rPr lang="en" baseline="-25000" dirty="0">
                <a:solidFill>
                  <a:schemeClr val="lt1"/>
                </a:solidFill>
              </a:rPr>
              <a:t>2(g)</a:t>
            </a:r>
            <a:r>
              <a:rPr lang="en" dirty="0">
                <a:solidFill>
                  <a:schemeClr val="lt1"/>
                </a:solidFill>
              </a:rPr>
              <a:t> + 566 kJ</a:t>
            </a:r>
          </a:p>
          <a:p>
            <a:pPr marL="0" indent="0">
              <a:spcAft>
                <a:spcPts val="1600"/>
              </a:spcAft>
              <a:buClr>
                <a:srgbClr val="000000"/>
              </a:buClr>
              <a:buSzPts val="1100"/>
              <a:buNone/>
            </a:pPr>
            <a:br>
              <a:rPr lang="en" dirty="0">
                <a:solidFill>
                  <a:schemeClr val="lt1"/>
                </a:solidFill>
              </a:rPr>
            </a:br>
            <a:r>
              <a:rPr lang="en" sz="2400" dirty="0"/>
              <a:t>If heat is removed from the reaction at equilibrium the reaction will shift right. The CO and O</a:t>
            </a:r>
            <a:r>
              <a:rPr lang="en" sz="2400" baseline="-25000" dirty="0"/>
              <a:t>2</a:t>
            </a:r>
            <a:r>
              <a:rPr lang="en" sz="2400" dirty="0"/>
              <a:t> will react to restore the heat removed and form CO</a:t>
            </a:r>
            <a:r>
              <a:rPr lang="en" sz="2400" baseline="-25000" dirty="0"/>
              <a:t>2</a:t>
            </a:r>
            <a:r>
              <a:rPr lang="en" sz="2400" dirty="0"/>
              <a:t>.</a:t>
            </a:r>
          </a:p>
          <a:p>
            <a:pPr marL="0" lvl="0" indent="0">
              <a:spcAft>
                <a:spcPts val="1600"/>
              </a:spcAft>
              <a:buClr>
                <a:srgbClr val="000000"/>
              </a:buClr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195820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Example: Increase in temperature (endo)</a:t>
            </a:r>
            <a:endParaRPr sz="3200" dirty="0"/>
          </a:p>
        </p:txBody>
      </p:sp>
      <p:sp>
        <p:nvSpPr>
          <p:cNvPr id="561" name="Google Shape;561;p8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Clr>
                <a:srgbClr val="000000"/>
              </a:buClr>
              <a:buSzPts val="1100"/>
              <a:buNone/>
            </a:pPr>
            <a:r>
              <a:rPr lang="en" dirty="0">
                <a:solidFill>
                  <a:schemeClr val="lt1"/>
                </a:solidFill>
              </a:rPr>
              <a:t>182.6kJ + N</a:t>
            </a:r>
            <a:r>
              <a:rPr lang="en" baseline="-25000" dirty="0">
                <a:solidFill>
                  <a:schemeClr val="lt1"/>
                </a:solidFill>
              </a:rPr>
              <a:t>2</a:t>
            </a:r>
            <a:r>
              <a:rPr lang="en" dirty="0">
                <a:solidFill>
                  <a:schemeClr val="lt1"/>
                </a:solidFill>
              </a:rPr>
              <a:t>(g) + O</a:t>
            </a:r>
            <a:r>
              <a:rPr lang="en" baseline="-25000" dirty="0">
                <a:solidFill>
                  <a:schemeClr val="lt1"/>
                </a:solidFill>
              </a:rPr>
              <a:t>2</a:t>
            </a:r>
            <a:r>
              <a:rPr lang="en" dirty="0">
                <a:solidFill>
                  <a:schemeClr val="lt1"/>
                </a:solidFill>
              </a:rPr>
              <a:t>(g) </a:t>
            </a:r>
            <a:r>
              <a:rPr lang="en" dirty="0">
                <a:solidFill>
                  <a:schemeClr val="lt1"/>
                </a:solidFill>
                <a:sym typeface="Wingdings" panose="05000000000000000000" pitchFamily="2" charset="2"/>
              </a:rPr>
              <a:t> 2NO(g)</a:t>
            </a:r>
          </a:p>
          <a:p>
            <a:pPr marL="0" lvl="0" indent="0">
              <a:spcAft>
                <a:spcPts val="1600"/>
              </a:spcAft>
              <a:buClr>
                <a:srgbClr val="000000"/>
              </a:buClr>
              <a:buSzPts val="1100"/>
              <a:buNone/>
            </a:pPr>
            <a:endParaRPr lang="en" dirty="0">
              <a:solidFill>
                <a:schemeClr val="lt1"/>
              </a:solidFill>
              <a:sym typeface="Wingdings" panose="05000000000000000000" pitchFamily="2" charset="2"/>
            </a:endParaRPr>
          </a:p>
          <a:p>
            <a:pPr marL="0" indent="0">
              <a:spcAft>
                <a:spcPts val="1600"/>
              </a:spcAft>
              <a:buClr>
                <a:srgbClr val="000000"/>
              </a:buClr>
              <a:buSzPts val="1100"/>
              <a:buNone/>
            </a:pPr>
            <a:r>
              <a:rPr lang="en" sz="2400" dirty="0"/>
              <a:t>If heat is added to the reaction at equilibrium the reaction will shift right. The heat will cause N</a:t>
            </a:r>
            <a:r>
              <a:rPr lang="en" sz="2400" baseline="-25000" dirty="0"/>
              <a:t>2</a:t>
            </a:r>
            <a:r>
              <a:rPr lang="en" sz="2400" dirty="0"/>
              <a:t> and O</a:t>
            </a:r>
            <a:r>
              <a:rPr lang="en" sz="2400" baseline="-25000" dirty="0"/>
              <a:t>2</a:t>
            </a:r>
            <a:r>
              <a:rPr lang="en" sz="2400" dirty="0"/>
              <a:t> to collide, react, and form NO.</a:t>
            </a:r>
          </a:p>
          <a:p>
            <a:pPr marL="0" lvl="0" indent="0">
              <a:spcAft>
                <a:spcPts val="1600"/>
              </a:spcAft>
              <a:buClr>
                <a:srgbClr val="000000"/>
              </a:buClr>
              <a:buSzPts val="1100"/>
              <a:buNone/>
            </a:pPr>
            <a:br>
              <a:rPr lang="en" dirty="0">
                <a:solidFill>
                  <a:schemeClr val="lt1"/>
                </a:solidFill>
              </a:rPr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157322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Example: Decrease in temperature (endo)</a:t>
            </a:r>
            <a:endParaRPr sz="3200" dirty="0"/>
          </a:p>
        </p:txBody>
      </p:sp>
      <p:sp>
        <p:nvSpPr>
          <p:cNvPr id="561" name="Google Shape;561;p8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Clr>
                <a:srgbClr val="000000"/>
              </a:buClr>
              <a:buSzPts val="1100"/>
              <a:buNone/>
            </a:pPr>
            <a:r>
              <a:rPr lang="en" dirty="0">
                <a:solidFill>
                  <a:schemeClr val="lt1"/>
                </a:solidFill>
              </a:rPr>
              <a:t>182.6kJ + N</a:t>
            </a:r>
            <a:r>
              <a:rPr lang="en" baseline="-25000" dirty="0">
                <a:solidFill>
                  <a:schemeClr val="lt1"/>
                </a:solidFill>
              </a:rPr>
              <a:t>2</a:t>
            </a:r>
            <a:r>
              <a:rPr lang="en" dirty="0">
                <a:solidFill>
                  <a:schemeClr val="lt1"/>
                </a:solidFill>
              </a:rPr>
              <a:t>(g) + O</a:t>
            </a:r>
            <a:r>
              <a:rPr lang="en" baseline="-25000" dirty="0">
                <a:solidFill>
                  <a:schemeClr val="lt1"/>
                </a:solidFill>
              </a:rPr>
              <a:t>2</a:t>
            </a:r>
            <a:r>
              <a:rPr lang="en" dirty="0">
                <a:solidFill>
                  <a:schemeClr val="lt1"/>
                </a:solidFill>
              </a:rPr>
              <a:t>(g) </a:t>
            </a:r>
            <a:r>
              <a:rPr lang="en" dirty="0">
                <a:solidFill>
                  <a:schemeClr val="lt1"/>
                </a:solidFill>
                <a:sym typeface="Wingdings" panose="05000000000000000000" pitchFamily="2" charset="2"/>
              </a:rPr>
              <a:t> 2NO(g)</a:t>
            </a:r>
          </a:p>
          <a:p>
            <a:pPr marL="0" lvl="0" indent="0">
              <a:spcAft>
                <a:spcPts val="1600"/>
              </a:spcAft>
              <a:buClr>
                <a:srgbClr val="000000"/>
              </a:buClr>
              <a:buSzPts val="1100"/>
              <a:buNone/>
            </a:pPr>
            <a:endParaRPr lang="en" dirty="0">
              <a:solidFill>
                <a:schemeClr val="lt1"/>
              </a:solidFill>
              <a:sym typeface="Wingdings" panose="05000000000000000000" pitchFamily="2" charset="2"/>
            </a:endParaRPr>
          </a:p>
          <a:p>
            <a:pPr marL="0" indent="0">
              <a:spcAft>
                <a:spcPts val="1600"/>
              </a:spcAft>
              <a:buClr>
                <a:srgbClr val="000000"/>
              </a:buClr>
              <a:buSzPts val="1100"/>
              <a:buNone/>
            </a:pPr>
            <a:r>
              <a:rPr lang="en" sz="2400" dirty="0"/>
              <a:t>If heat is removed from the reaction at equilibrium the reaction will shift left. The NO will decompose to for N</a:t>
            </a:r>
            <a:r>
              <a:rPr lang="en" sz="2400" baseline="-25000" dirty="0"/>
              <a:t>2</a:t>
            </a:r>
            <a:r>
              <a:rPr lang="en" sz="2400" dirty="0"/>
              <a:t>, O</a:t>
            </a:r>
            <a:r>
              <a:rPr lang="en" sz="2400" baseline="-25000" dirty="0"/>
              <a:t>2</a:t>
            </a:r>
            <a:r>
              <a:rPr lang="en" sz="2400" dirty="0"/>
              <a:t>, and restore the heat removed.</a:t>
            </a:r>
            <a:br>
              <a:rPr lang="en" dirty="0">
                <a:solidFill>
                  <a:schemeClr val="lt1"/>
                </a:solidFill>
              </a:rPr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149883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in pressure (gases only)</a:t>
            </a:r>
            <a:endParaRPr/>
          </a:p>
        </p:txBody>
      </p:sp>
      <p:sp>
        <p:nvSpPr>
          <p:cNvPr id="575" name="Google Shape;575;p8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4278407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An increase in pressure causes a shift away from the side of the reaction with more moles of gas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A decrease in pressure causes a shift towards the side of the reaction with more moles of gas</a:t>
            </a:r>
            <a:endParaRPr sz="2400" dirty="0"/>
          </a:p>
        </p:txBody>
      </p:sp>
      <p:pic>
        <p:nvPicPr>
          <p:cNvPr id="4" name="Content Placeholder 3" descr="Chapter_13_page_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773" y="1546451"/>
            <a:ext cx="3070059" cy="3183448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25423" y="956284"/>
            <a:ext cx="21547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200"/>
              </a:spcBef>
              <a:buClr>
                <a:srgbClr val="838995"/>
              </a:buClr>
              <a:buFont typeface="Arial" panose="020B0604020202020204" pitchFamily="34" charset="0"/>
              <a:defRPr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2Red  </a:t>
            </a:r>
            <a:r>
              <a:rPr lang="en-US" altLang="en-US" sz="2400" dirty="0">
                <a:solidFill>
                  <a:srgbClr val="FF0000"/>
                </a:solidFill>
                <a:latin typeface="Shadows Into Light" panose="020B0604020202020204" charset="0"/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  1Gray</a:t>
            </a:r>
          </a:p>
        </p:txBody>
      </p:sp>
    </p:spTree>
    <p:extLst>
      <p:ext uri="{BB962C8B-B14F-4D97-AF65-F5344CB8AC3E}">
        <p14:creationId xmlns:p14="http://schemas.microsoft.com/office/powerpoint/2010/main" val="225546908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8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Increase in pressure</a:t>
            </a:r>
            <a:endParaRPr/>
          </a:p>
        </p:txBody>
      </p:sp>
      <p:sp>
        <p:nvSpPr>
          <p:cNvPr id="581" name="Google Shape;581;p8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4215033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" sz="2400" dirty="0"/>
              <a:t>N</a:t>
            </a:r>
            <a:r>
              <a:rPr lang="en" sz="2400" baseline="-25000" dirty="0"/>
              <a:t>2(g)</a:t>
            </a:r>
            <a:r>
              <a:rPr lang="en" sz="2400" dirty="0"/>
              <a:t> + 3H</a:t>
            </a:r>
            <a:r>
              <a:rPr lang="en" sz="2400" baseline="-25000" dirty="0"/>
              <a:t>2(g)</a:t>
            </a:r>
            <a:r>
              <a:rPr lang="en" sz="2400" dirty="0"/>
              <a:t> </a:t>
            </a:r>
            <a:r>
              <a:rPr lang="en" sz="2400" dirty="0">
                <a:sym typeface="Wingdings" panose="05000000000000000000" pitchFamily="2" charset="2"/>
              </a:rPr>
              <a:t></a:t>
            </a:r>
            <a:r>
              <a:rPr lang="en" sz="2400" dirty="0"/>
              <a:t>  2NH</a:t>
            </a:r>
            <a:r>
              <a:rPr lang="en" sz="2400" baseline="-25000" dirty="0"/>
              <a:t>3(g)</a:t>
            </a:r>
            <a:br>
              <a:rPr lang="en" dirty="0"/>
            </a:br>
            <a:r>
              <a:rPr lang="en" dirty="0"/>
              <a:t>6     13        1</a:t>
            </a:r>
          </a:p>
          <a:p>
            <a:pPr marL="0" lvl="0" indent="0">
              <a:spcAft>
                <a:spcPts val="1600"/>
              </a:spcAft>
              <a:buNone/>
            </a:pPr>
            <a:endParaRPr lang="en" dirty="0"/>
          </a:p>
          <a:p>
            <a:pPr marL="0" lvl="0" indent="0">
              <a:spcAft>
                <a:spcPts val="1600"/>
              </a:spcAft>
              <a:buNone/>
            </a:pPr>
            <a:r>
              <a:rPr lang="en" dirty="0"/>
              <a:t>2     1         7</a:t>
            </a:r>
          </a:p>
        </p:txBody>
      </p:sp>
      <p:pic>
        <p:nvPicPr>
          <p:cNvPr id="58370" name="Picture 2" descr="9.6: Le Chatelier's Principle - Chemistry LibreTex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72" y="1583652"/>
            <a:ext cx="4762500" cy="2943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Straight Arrow Connector 2"/>
          <p:cNvCxnSpPr/>
          <p:nvPr/>
        </p:nvCxnSpPr>
        <p:spPr>
          <a:xfrm>
            <a:off x="452673" y="2498756"/>
            <a:ext cx="36214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501366" y="2498756"/>
            <a:ext cx="36214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129481" y="2498756"/>
            <a:ext cx="36214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97117" y="2716040"/>
            <a:ext cx="536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-4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0492" y="2725123"/>
            <a:ext cx="536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-12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0535" y="2725123"/>
            <a:ext cx="536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+6</a:t>
            </a:r>
          </a:p>
        </p:txBody>
      </p:sp>
    </p:spTree>
    <p:extLst>
      <p:ext uri="{BB962C8B-B14F-4D97-AF65-F5344CB8AC3E}">
        <p14:creationId xmlns:p14="http://schemas.microsoft.com/office/powerpoint/2010/main" val="371735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Decrease in pressure</a:t>
            </a:r>
            <a:endParaRPr/>
          </a:p>
        </p:txBody>
      </p:sp>
      <p:sp>
        <p:nvSpPr>
          <p:cNvPr id="588" name="Google Shape;588;p8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" sz="2400" dirty="0"/>
              <a:t>2CO</a:t>
            </a:r>
            <a:r>
              <a:rPr lang="en" sz="2400" baseline="-25000" dirty="0"/>
              <a:t>(g)</a:t>
            </a:r>
            <a:r>
              <a:rPr lang="en" sz="2400" dirty="0"/>
              <a:t> + O</a:t>
            </a:r>
            <a:r>
              <a:rPr lang="en" sz="2400" baseline="-25000" dirty="0"/>
              <a:t>2(g)</a:t>
            </a:r>
            <a:r>
              <a:rPr lang="en" sz="2400" dirty="0"/>
              <a:t> </a:t>
            </a:r>
            <a:r>
              <a:rPr lang="en" sz="2400" dirty="0">
                <a:sym typeface="Wingdings" panose="05000000000000000000" pitchFamily="2" charset="2"/>
              </a:rPr>
              <a:t> </a:t>
            </a:r>
            <a:r>
              <a:rPr lang="en" sz="2400" dirty="0"/>
              <a:t>  2CO</a:t>
            </a:r>
            <a:r>
              <a:rPr lang="en" sz="2400" baseline="-25000" dirty="0"/>
              <a:t>2(g)</a:t>
            </a:r>
          </a:p>
          <a:p>
            <a:pPr marL="0" lvl="0" indent="0">
              <a:spcAft>
                <a:spcPts val="1600"/>
              </a:spcAft>
              <a:buNone/>
            </a:pPr>
            <a:r>
              <a:rPr lang="en-US" dirty="0"/>
              <a:t> </a:t>
            </a:r>
            <a:br>
              <a:rPr lang="en" dirty="0"/>
            </a:br>
            <a:r>
              <a:rPr lang="en" sz="2400" dirty="0"/>
              <a:t>If pressure decreases, the space the gases take up increases which provides more room for more moles of gas. Simce the reactants have 3 moles of gas (2CO and 1O</a:t>
            </a:r>
            <a:r>
              <a:rPr lang="en" sz="2400" baseline="-25000" dirty="0"/>
              <a:t>2</a:t>
            </a:r>
            <a:r>
              <a:rPr lang="en" sz="2400" dirty="0"/>
              <a:t>) and the products only have 2 moles of gas (2CO</a:t>
            </a:r>
            <a:r>
              <a:rPr lang="en" sz="2400" baseline="-25000" dirty="0"/>
              <a:t>2</a:t>
            </a:r>
            <a:r>
              <a:rPr lang="en" sz="2400" dirty="0"/>
              <a:t>), the raction will shift left to create more CO and O</a:t>
            </a:r>
            <a:r>
              <a:rPr lang="en" sz="2400" baseline="-25000" dirty="0"/>
              <a:t>2</a:t>
            </a:r>
            <a:r>
              <a:rPr lang="en" sz="2400" dirty="0"/>
              <a:t> 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45392046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Catalyst</a:t>
            </a:r>
            <a:endParaRPr/>
          </a:p>
        </p:txBody>
      </p:sp>
      <p:sp>
        <p:nvSpPr>
          <p:cNvPr id="601" name="Google Shape;601;p9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3783782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Increases the rate of both the forward and reverse reactions</a:t>
            </a:r>
            <a:endParaRPr sz="2400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" sz="2400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Equilibrium is achieved faster but there is no shift </a:t>
            </a:r>
            <a:endParaRPr sz="2400" dirty="0"/>
          </a:p>
        </p:txBody>
      </p:sp>
      <p:pic>
        <p:nvPicPr>
          <p:cNvPr id="602" name="Google Shape;60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7769" y="2529437"/>
            <a:ext cx="2569543" cy="225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2988" y="1495975"/>
            <a:ext cx="2895600" cy="2066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30304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74400" y="1602945"/>
            <a:ext cx="8370424" cy="3543300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Calculate equilibrium constants and concentrations </a:t>
            </a:r>
          </a:p>
        </p:txBody>
      </p:sp>
      <p:sp>
        <p:nvSpPr>
          <p:cNvPr id="1085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cs typeface="Tunga" pitchFamily="34" charset="0"/>
              </a:rPr>
              <a:t>You should be able to…</a:t>
            </a:r>
          </a:p>
        </p:txBody>
      </p:sp>
    </p:spTree>
    <p:extLst>
      <p:ext uri="{BB962C8B-B14F-4D97-AF65-F5344CB8AC3E}">
        <p14:creationId xmlns:p14="http://schemas.microsoft.com/office/powerpoint/2010/main" val="147485229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ctrTitle"/>
          </p:nvPr>
        </p:nvSpPr>
        <p:spPr>
          <a:xfrm>
            <a:off x="294900" y="15787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Equilibrium Shifts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7488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29544" y="1414627"/>
            <a:ext cx="8270835" cy="3543300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Manipulate Mass Action Expressions.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Calculate equilibrium quotients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Determine which way a reaction will shift in order to restore equilibrium</a:t>
            </a:r>
          </a:p>
        </p:txBody>
      </p:sp>
      <p:sp>
        <p:nvSpPr>
          <p:cNvPr id="12493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chemeClr val="accent1"/>
                </a:solidFill>
                <a:cs typeface="Tunga" pitchFamily="34" charset="0"/>
              </a:rPr>
              <a:t>Lesson Objectives</a:t>
            </a:r>
            <a:endParaRPr lang="en-US" altLang="en-US" dirty="0">
              <a:solidFill>
                <a:schemeClr val="accent1"/>
              </a:solidFill>
              <a:cs typeface="Tu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91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6. Catalyst</a:t>
            </a:r>
            <a:endParaRPr dirty="0"/>
          </a:p>
        </p:txBody>
      </p:sp>
      <p:sp>
        <p:nvSpPr>
          <p:cNvPr id="138" name="Google Shape;138;p2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3126959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Substance that increases reaction rate without being consumed in the reaction</a:t>
            </a:r>
            <a:br>
              <a:rPr lang="en" dirty="0"/>
            </a:br>
            <a:endParaRPr dirty="0"/>
          </a:p>
        </p:txBody>
      </p:sp>
      <p:pic>
        <p:nvPicPr>
          <p:cNvPr id="7170" name="Picture 2" descr="Chapter 7: Catalytic Mechanisms of Enzymes – Chemis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76" y="1495975"/>
            <a:ext cx="4888024" cy="321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1408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940441" y="183107"/>
            <a:ext cx="6858000" cy="8572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  <a:cs typeface="Tunga" pitchFamily="34" charset="0"/>
              </a:rPr>
              <a:t>Manipulating Equilibrium Constants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79848" y="1488596"/>
            <a:ext cx="8556334" cy="10287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400" dirty="0"/>
              <a:t>If you reverse an equation, you must take the reciprocal of the equilibrium constant.</a:t>
            </a:r>
          </a:p>
        </p:txBody>
      </p:sp>
      <p:grpSp>
        <p:nvGrpSpPr>
          <p:cNvPr id="125956" name="Group 66"/>
          <p:cNvGrpSpPr>
            <a:grpSpLocks/>
          </p:cNvGrpSpPr>
          <p:nvPr/>
        </p:nvGrpSpPr>
        <p:grpSpPr bwMode="auto">
          <a:xfrm>
            <a:off x="6417767" y="3303784"/>
            <a:ext cx="1028699" cy="831058"/>
            <a:chOff x="2016" y="3552"/>
            <a:chExt cx="864" cy="698"/>
          </a:xfrm>
        </p:grpSpPr>
        <p:grpSp>
          <p:nvGrpSpPr>
            <p:cNvPr id="125974" name="Group 64"/>
            <p:cNvGrpSpPr>
              <a:grpSpLocks/>
            </p:cNvGrpSpPr>
            <p:nvPr/>
          </p:nvGrpSpPr>
          <p:grpSpPr bwMode="auto">
            <a:xfrm>
              <a:off x="2303" y="3552"/>
              <a:ext cx="577" cy="698"/>
              <a:chOff x="2303" y="3552"/>
              <a:chExt cx="577" cy="698"/>
            </a:xfrm>
          </p:grpSpPr>
          <p:sp>
            <p:nvSpPr>
              <p:cNvPr id="125976" name="Rectangle 62"/>
              <p:cNvSpPr>
                <a:spLocks noChangeArrowheads="1"/>
              </p:cNvSpPr>
              <p:nvPr/>
            </p:nvSpPr>
            <p:spPr bwMode="auto">
              <a:xfrm>
                <a:off x="2303" y="3552"/>
                <a:ext cx="562" cy="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1</a:t>
                </a:r>
              </a:p>
              <a:p>
                <a:pPr algn="ctr" eaLnBrk="1" hangingPunct="1"/>
                <a:r>
                  <a:rPr lang="en-US" altLang="en-US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0.212</a:t>
                </a:r>
              </a:p>
            </p:txBody>
          </p:sp>
          <p:sp>
            <p:nvSpPr>
              <p:cNvPr id="125977" name="Line 63"/>
              <p:cNvSpPr>
                <a:spLocks noChangeShapeType="1"/>
              </p:cNvSpPr>
              <p:nvPr/>
            </p:nvSpPr>
            <p:spPr bwMode="auto">
              <a:xfrm>
                <a:off x="2304" y="3792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125975" name="Rectangle 65"/>
            <p:cNvSpPr>
              <a:spLocks noChangeArrowheads="1"/>
            </p:cNvSpPr>
            <p:nvPr/>
          </p:nvSpPr>
          <p:spPr bwMode="auto">
            <a:xfrm>
              <a:off x="2016" y="3648"/>
              <a:ext cx="267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=</a:t>
              </a:r>
            </a:p>
          </p:txBody>
        </p:sp>
      </p:grpSp>
      <p:grpSp>
        <p:nvGrpSpPr>
          <p:cNvPr id="125957" name="Group 72"/>
          <p:cNvGrpSpPr>
            <a:grpSpLocks/>
          </p:cNvGrpSpPr>
          <p:nvPr/>
        </p:nvGrpSpPr>
        <p:grpSpPr bwMode="auto">
          <a:xfrm>
            <a:off x="1353517" y="2683074"/>
            <a:ext cx="7217451" cy="1867758"/>
            <a:chOff x="0" y="2314"/>
            <a:chExt cx="6214" cy="1558"/>
          </a:xfrm>
        </p:grpSpPr>
        <p:grpSp>
          <p:nvGrpSpPr>
            <p:cNvPr id="125958" name="Group 15"/>
            <p:cNvGrpSpPr>
              <a:grpSpLocks/>
            </p:cNvGrpSpPr>
            <p:nvPr/>
          </p:nvGrpSpPr>
          <p:grpSpPr bwMode="auto">
            <a:xfrm>
              <a:off x="2743" y="2314"/>
              <a:ext cx="3471" cy="693"/>
              <a:chOff x="2791" y="2160"/>
              <a:chExt cx="3471" cy="693"/>
            </a:xfrm>
          </p:grpSpPr>
          <p:sp>
            <p:nvSpPr>
              <p:cNvPr id="125970" name="Rectangle 11"/>
              <p:cNvSpPr>
                <a:spLocks noChangeArrowheads="1"/>
              </p:cNvSpPr>
              <p:nvPr/>
            </p:nvSpPr>
            <p:spPr bwMode="auto">
              <a:xfrm>
                <a:off x="2791" y="2211"/>
                <a:ext cx="3471" cy="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i="1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K</a:t>
                </a:r>
                <a:r>
                  <a:rPr lang="en-US" altLang="en-US" i="1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c</a:t>
                </a:r>
                <a:r>
                  <a:rPr lang="en-US" altLang="en-US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 = 		  = 0.212 at 100</a:t>
                </a:r>
                <a:r>
                  <a:rPr lang="en-US" altLang="en-US" dirty="0">
                    <a:solidFill>
                      <a:schemeClr val="bg1"/>
                    </a:solidFill>
                    <a:latin typeface="Shadows Into Light" panose="020B0604020202020204" charset="0"/>
                    <a:sym typeface="Symbol" panose="05050102010706020507" pitchFamily="18" charset="2"/>
                  </a:rPr>
                  <a:t>C</a:t>
                </a:r>
                <a:endParaRPr lang="en-US" altLang="en-US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  <p:grpSp>
            <p:nvGrpSpPr>
              <p:cNvPr id="125971" name="Group 14"/>
              <p:cNvGrpSpPr>
                <a:grpSpLocks/>
              </p:cNvGrpSpPr>
              <p:nvPr/>
            </p:nvGrpSpPr>
            <p:grpSpPr bwMode="auto">
              <a:xfrm>
                <a:off x="3394" y="2160"/>
                <a:ext cx="850" cy="693"/>
                <a:chOff x="3308" y="3533"/>
                <a:chExt cx="850" cy="693"/>
              </a:xfrm>
            </p:grpSpPr>
            <p:sp>
              <p:nvSpPr>
                <p:cNvPr id="125972" name="Rectangle 12"/>
                <p:cNvSpPr>
                  <a:spLocks noChangeArrowheads="1"/>
                </p:cNvSpPr>
                <p:nvPr/>
              </p:nvSpPr>
              <p:spPr bwMode="auto">
                <a:xfrm>
                  <a:off x="3312" y="3533"/>
                  <a:ext cx="846" cy="6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[NO</a:t>
                  </a:r>
                  <a:r>
                    <a:rPr lang="en-US" altLang="en-US" baseline="-25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]</a:t>
                  </a:r>
                  <a:r>
                    <a:rPr lang="en-US" altLang="en-US" baseline="30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endParaRPr lang="en-US" altLang="en-US">
                    <a:solidFill>
                      <a:schemeClr val="bg1"/>
                    </a:solidFill>
                    <a:latin typeface="Shadows Into Light" panose="020B0604020202020204" charset="0"/>
                  </a:endParaRPr>
                </a:p>
                <a:p>
                  <a:pPr algn="ctr" eaLnBrk="1" hangingPunct="1"/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[N</a:t>
                  </a:r>
                  <a:r>
                    <a:rPr lang="en-US" altLang="en-US" baseline="-25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O</a:t>
                  </a:r>
                  <a:r>
                    <a:rPr lang="en-US" altLang="en-US" baseline="-25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4</a:t>
                  </a:r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]</a:t>
                  </a:r>
                </a:p>
              </p:txBody>
            </p:sp>
            <p:sp>
              <p:nvSpPr>
                <p:cNvPr id="125973" name="Line 13"/>
                <p:cNvSpPr>
                  <a:spLocks noChangeShapeType="1"/>
                </p:cNvSpPr>
                <p:nvPr/>
              </p:nvSpPr>
              <p:spPr bwMode="auto">
                <a:xfrm>
                  <a:off x="3308" y="3819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400">
                    <a:solidFill>
                      <a:schemeClr val="bg1"/>
                    </a:solidFill>
                    <a:latin typeface="Shadows Into Light" panose="020B0604020202020204" charset="0"/>
                  </a:endParaRPr>
                </a:p>
              </p:txBody>
            </p:sp>
          </p:grpSp>
        </p:grpSp>
        <p:sp>
          <p:nvSpPr>
            <p:cNvPr id="125959" name="Rectangle 50"/>
            <p:cNvSpPr>
              <a:spLocks noChangeArrowheads="1"/>
            </p:cNvSpPr>
            <p:nvPr/>
          </p:nvSpPr>
          <p:spPr bwMode="auto">
            <a:xfrm>
              <a:off x="0" y="2409"/>
              <a:ext cx="961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N</a:t>
              </a:r>
              <a:r>
                <a:rPr lang="en-US" altLang="en-US" baseline="-25000">
                  <a:solidFill>
                    <a:schemeClr val="bg1"/>
                  </a:solidFill>
                  <a:latin typeface="Shadows Into Light" panose="020B0604020202020204" charset="0"/>
                </a:rPr>
                <a:t>2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O</a:t>
              </a:r>
              <a:r>
                <a:rPr lang="en-US" altLang="en-US" baseline="-25000">
                  <a:solidFill>
                    <a:schemeClr val="bg1"/>
                  </a:solidFill>
                  <a:latin typeface="Shadows Into Light" panose="020B0604020202020204" charset="0"/>
                </a:rPr>
                <a:t>4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 (</a:t>
              </a:r>
              <a:r>
                <a:rPr lang="en-US" altLang="en-US" i="1">
                  <a:solidFill>
                    <a:schemeClr val="bg1"/>
                  </a:solidFill>
                  <a:latin typeface="Shadows Into Light" panose="020B0604020202020204" charset="0"/>
                </a:rPr>
                <a:t>g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)</a:t>
              </a:r>
            </a:p>
          </p:txBody>
        </p:sp>
        <p:sp>
          <p:nvSpPr>
            <p:cNvPr id="125960" name="Rectangle 52"/>
            <p:cNvSpPr>
              <a:spLocks noChangeArrowheads="1"/>
            </p:cNvSpPr>
            <p:nvPr/>
          </p:nvSpPr>
          <p:spPr bwMode="auto">
            <a:xfrm>
              <a:off x="1681" y="2344"/>
              <a:ext cx="1006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2 NO</a:t>
              </a:r>
              <a:r>
                <a:rPr lang="en-US" altLang="en-US" baseline="-25000">
                  <a:solidFill>
                    <a:schemeClr val="bg1"/>
                  </a:solidFill>
                  <a:latin typeface="Shadows Into Light" panose="020B0604020202020204" charset="0"/>
                </a:rPr>
                <a:t>2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(</a:t>
              </a:r>
              <a:r>
                <a:rPr lang="en-US" altLang="en-US" i="1">
                  <a:solidFill>
                    <a:schemeClr val="bg1"/>
                  </a:solidFill>
                  <a:latin typeface="Shadows Into Light" panose="020B0604020202020204" charset="0"/>
                </a:rPr>
                <a:t>g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)</a:t>
              </a:r>
            </a:p>
          </p:txBody>
        </p:sp>
        <p:grpSp>
          <p:nvGrpSpPr>
            <p:cNvPr id="125961" name="Group 17"/>
            <p:cNvGrpSpPr>
              <a:grpSpLocks/>
            </p:cNvGrpSpPr>
            <p:nvPr/>
          </p:nvGrpSpPr>
          <p:grpSpPr bwMode="auto">
            <a:xfrm>
              <a:off x="2709" y="2832"/>
              <a:ext cx="2631" cy="1040"/>
              <a:chOff x="2650" y="2160"/>
              <a:chExt cx="2631" cy="1040"/>
            </a:xfrm>
          </p:grpSpPr>
          <p:sp>
            <p:nvSpPr>
              <p:cNvPr id="125966" name="Rectangle 18"/>
              <p:cNvSpPr>
                <a:spLocks noChangeArrowheads="1"/>
              </p:cNvSpPr>
              <p:nvPr/>
            </p:nvSpPr>
            <p:spPr bwMode="auto">
              <a:xfrm>
                <a:off x="2650" y="2199"/>
                <a:ext cx="2631" cy="1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i="1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K</a:t>
                </a:r>
                <a:r>
                  <a:rPr lang="en-US" altLang="en-US" i="1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c</a:t>
                </a:r>
                <a:r>
                  <a:rPr lang="en-US" altLang="en-US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 = 		  </a:t>
                </a:r>
              </a:p>
              <a:p>
                <a:pPr eaLnBrk="1" hangingPunct="1"/>
                <a:endParaRPr lang="en-US" altLang="en-US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  <a:p>
                <a:pPr eaLnBrk="1" hangingPunct="1"/>
                <a:r>
                  <a:rPr lang="en-US" altLang="en-US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	= 4.72 at 100</a:t>
                </a:r>
                <a:r>
                  <a:rPr lang="en-US" altLang="en-US" dirty="0">
                    <a:solidFill>
                      <a:schemeClr val="bg1"/>
                    </a:solidFill>
                    <a:latin typeface="Shadows Into Light" panose="020B0604020202020204" charset="0"/>
                    <a:sym typeface="Symbol" panose="05050102010706020507" pitchFamily="18" charset="2"/>
                  </a:rPr>
                  <a:t>C</a:t>
                </a:r>
                <a:endParaRPr lang="en-US" altLang="en-US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  <p:grpSp>
            <p:nvGrpSpPr>
              <p:cNvPr id="125967" name="Group 19"/>
              <p:cNvGrpSpPr>
                <a:grpSpLocks/>
              </p:cNvGrpSpPr>
              <p:nvPr/>
            </p:nvGrpSpPr>
            <p:grpSpPr bwMode="auto">
              <a:xfrm>
                <a:off x="3385" y="2160"/>
                <a:ext cx="860" cy="693"/>
                <a:chOff x="3299" y="3533"/>
                <a:chExt cx="860" cy="693"/>
              </a:xfrm>
            </p:grpSpPr>
            <p:sp>
              <p:nvSpPr>
                <p:cNvPr id="125968" name="Rectangle 20"/>
                <p:cNvSpPr>
                  <a:spLocks noChangeArrowheads="1"/>
                </p:cNvSpPr>
                <p:nvPr/>
              </p:nvSpPr>
              <p:spPr bwMode="auto">
                <a:xfrm>
                  <a:off x="3313" y="3533"/>
                  <a:ext cx="846" cy="6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[N</a:t>
                  </a:r>
                  <a:r>
                    <a:rPr lang="en-US" altLang="en-US" baseline="-25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O</a:t>
                  </a:r>
                  <a:r>
                    <a:rPr lang="en-US" altLang="en-US" baseline="-25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4</a:t>
                  </a:r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]</a:t>
                  </a:r>
                </a:p>
                <a:p>
                  <a:pPr algn="ctr" eaLnBrk="1" hangingPunct="1"/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[NO</a:t>
                  </a:r>
                  <a:r>
                    <a:rPr lang="en-US" altLang="en-US" baseline="-25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]</a:t>
                  </a:r>
                  <a:r>
                    <a:rPr lang="en-US" altLang="en-US" baseline="30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endParaRPr lang="en-US" altLang="en-US">
                    <a:solidFill>
                      <a:schemeClr val="bg1"/>
                    </a:solidFill>
                    <a:latin typeface="Shadows Into Light" panose="020B0604020202020204" charset="0"/>
                  </a:endParaRPr>
                </a:p>
              </p:txBody>
            </p:sp>
            <p:sp>
              <p:nvSpPr>
                <p:cNvPr id="125969" name="Line 21"/>
                <p:cNvSpPr>
                  <a:spLocks noChangeShapeType="1"/>
                </p:cNvSpPr>
                <p:nvPr/>
              </p:nvSpPr>
              <p:spPr bwMode="auto">
                <a:xfrm>
                  <a:off x="3299" y="3815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400">
                    <a:solidFill>
                      <a:schemeClr val="bg1"/>
                    </a:solidFill>
                    <a:latin typeface="Shadows Into Light" panose="020B0604020202020204" charset="0"/>
                  </a:endParaRPr>
                </a:p>
              </p:txBody>
            </p:sp>
          </p:grpSp>
        </p:grpSp>
        <p:sp>
          <p:nvSpPr>
            <p:cNvPr id="125962" name="Rectangle 56"/>
            <p:cNvSpPr>
              <a:spLocks noChangeArrowheads="1"/>
            </p:cNvSpPr>
            <p:nvPr/>
          </p:nvSpPr>
          <p:spPr bwMode="auto">
            <a:xfrm>
              <a:off x="1618" y="2870"/>
              <a:ext cx="842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N</a:t>
              </a:r>
              <a:r>
                <a:rPr lang="en-US" altLang="en-US" baseline="-25000">
                  <a:solidFill>
                    <a:schemeClr val="bg1"/>
                  </a:solidFill>
                  <a:latin typeface="Shadows Into Light" panose="020B0604020202020204" charset="0"/>
                </a:rPr>
                <a:t>2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O</a:t>
              </a:r>
              <a:r>
                <a:rPr lang="en-US" altLang="en-US" baseline="-25000">
                  <a:solidFill>
                    <a:schemeClr val="bg1"/>
                  </a:solidFill>
                  <a:latin typeface="Shadows Into Light" panose="020B0604020202020204" charset="0"/>
                </a:rPr>
                <a:t>4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(</a:t>
              </a:r>
              <a:r>
                <a:rPr lang="en-US" altLang="en-US" i="1">
                  <a:solidFill>
                    <a:schemeClr val="bg1"/>
                  </a:solidFill>
                  <a:latin typeface="Shadows Into Light" panose="020B0604020202020204" charset="0"/>
                </a:rPr>
                <a:t>g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)</a:t>
              </a:r>
            </a:p>
          </p:txBody>
        </p:sp>
        <p:sp>
          <p:nvSpPr>
            <p:cNvPr id="125963" name="Rectangle 58"/>
            <p:cNvSpPr>
              <a:spLocks noChangeArrowheads="1"/>
            </p:cNvSpPr>
            <p:nvPr/>
          </p:nvSpPr>
          <p:spPr bwMode="auto">
            <a:xfrm>
              <a:off x="0" y="2928"/>
              <a:ext cx="1125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2 NO</a:t>
              </a:r>
              <a:r>
                <a:rPr lang="en-US" altLang="en-US" baseline="-25000">
                  <a:solidFill>
                    <a:schemeClr val="bg1"/>
                  </a:solidFill>
                  <a:latin typeface="Shadows Into Light" panose="020B0604020202020204" charset="0"/>
                </a:rPr>
                <a:t>2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 (</a:t>
              </a:r>
              <a:r>
                <a:rPr lang="en-US" altLang="en-US" i="1">
                  <a:solidFill>
                    <a:schemeClr val="bg1"/>
                  </a:solidFill>
                  <a:latin typeface="Shadows Into Light" panose="020B0604020202020204" charset="0"/>
                </a:rPr>
                <a:t>g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)</a:t>
              </a:r>
            </a:p>
          </p:txBody>
        </p:sp>
        <p:pic>
          <p:nvPicPr>
            <p:cNvPr id="125964" name="Picture 68" descr="equilibr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" y="2490"/>
              <a:ext cx="733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65" name="Picture 70" descr="equilibr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" y="3031"/>
              <a:ext cx="547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5398891"/>
      </p:ext>
    </p:extLst>
  </p:cSld>
  <p:clrMapOvr>
    <a:masterClrMapping/>
  </p:clrMapOvr>
  <p:transition spd="slow">
    <p:fad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786343" y="175023"/>
            <a:ext cx="6861572" cy="8572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  <a:cs typeface="Tunga" pitchFamily="34" charset="0"/>
              </a:rPr>
              <a:t>Manipulating Equilibrium Constants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37091" y="1553671"/>
            <a:ext cx="8498941" cy="517922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  <a:defRPr/>
            </a:pPr>
            <a:r>
              <a:rPr lang="en-US" sz="2400" dirty="0"/>
              <a:t>If you multiply the reaction by any number, you must raise the equilibrium constant to that number.</a:t>
            </a:r>
          </a:p>
          <a:p>
            <a:pPr eaLnBrk="1" hangingPunct="1">
              <a:defRPr/>
            </a:pPr>
            <a:endParaRPr lang="en-US" sz="2400" dirty="0"/>
          </a:p>
        </p:txBody>
      </p:sp>
      <p:grpSp>
        <p:nvGrpSpPr>
          <p:cNvPr id="128004" name="Group 48"/>
          <p:cNvGrpSpPr>
            <a:grpSpLocks/>
          </p:cNvGrpSpPr>
          <p:nvPr/>
        </p:nvGrpSpPr>
        <p:grpSpPr bwMode="auto">
          <a:xfrm>
            <a:off x="944697" y="2763099"/>
            <a:ext cx="7441613" cy="1757363"/>
            <a:chOff x="-27" y="2208"/>
            <a:chExt cx="6580" cy="1476"/>
          </a:xfrm>
        </p:grpSpPr>
        <p:grpSp>
          <p:nvGrpSpPr>
            <p:cNvPr id="128005" name="Group 27"/>
            <p:cNvGrpSpPr>
              <a:grpSpLocks/>
            </p:cNvGrpSpPr>
            <p:nvPr/>
          </p:nvGrpSpPr>
          <p:grpSpPr bwMode="auto">
            <a:xfrm>
              <a:off x="2889" y="2208"/>
              <a:ext cx="3565" cy="698"/>
              <a:chOff x="2937" y="2160"/>
              <a:chExt cx="3565" cy="698"/>
            </a:xfrm>
          </p:grpSpPr>
          <p:sp>
            <p:nvSpPr>
              <p:cNvPr id="128017" name="Rectangle 28"/>
              <p:cNvSpPr>
                <a:spLocks noChangeArrowheads="1"/>
              </p:cNvSpPr>
              <p:nvPr/>
            </p:nvSpPr>
            <p:spPr bwMode="auto">
              <a:xfrm>
                <a:off x="2937" y="2275"/>
                <a:ext cx="3565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i="1">
                    <a:solidFill>
                      <a:schemeClr val="bg1"/>
                    </a:solidFill>
                    <a:latin typeface="Shadows Into Light" panose="020B0604020202020204" charset="0"/>
                  </a:rPr>
                  <a:t>K</a:t>
                </a:r>
                <a:r>
                  <a:rPr lang="en-US" altLang="en-US" i="1" baseline="-25000">
                    <a:solidFill>
                      <a:schemeClr val="bg1"/>
                    </a:solidFill>
                    <a:latin typeface="Shadows Into Light" panose="020B0604020202020204" charset="0"/>
                  </a:rPr>
                  <a:t>c</a:t>
                </a:r>
                <a:r>
                  <a:rPr lang="en-US" altLang="en-US">
                    <a:solidFill>
                      <a:schemeClr val="bg1"/>
                    </a:solidFill>
                    <a:latin typeface="Shadows Into Light" panose="020B0604020202020204" charset="0"/>
                  </a:rPr>
                  <a:t> = 		  = 0.212 at 100</a:t>
                </a:r>
                <a:r>
                  <a:rPr lang="en-US" altLang="en-US">
                    <a:solidFill>
                      <a:schemeClr val="bg1"/>
                    </a:solidFill>
                    <a:latin typeface="Shadows Into Light" panose="020B0604020202020204" charset="0"/>
                    <a:sym typeface="Symbol" panose="05050102010706020507" pitchFamily="18" charset="2"/>
                  </a:rPr>
                  <a:t>C</a:t>
                </a:r>
                <a:endParaRPr lang="en-US" altLang="en-US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  <p:grpSp>
            <p:nvGrpSpPr>
              <p:cNvPr id="128018" name="Group 29"/>
              <p:cNvGrpSpPr>
                <a:grpSpLocks/>
              </p:cNvGrpSpPr>
              <p:nvPr/>
            </p:nvGrpSpPr>
            <p:grpSpPr bwMode="auto">
              <a:xfrm>
                <a:off x="3388" y="2160"/>
                <a:ext cx="869" cy="698"/>
                <a:chOff x="3302" y="3533"/>
                <a:chExt cx="869" cy="698"/>
              </a:xfrm>
            </p:grpSpPr>
            <p:sp>
              <p:nvSpPr>
                <p:cNvPr id="128019" name="Rectangle 30"/>
                <p:cNvSpPr>
                  <a:spLocks noChangeArrowheads="1"/>
                </p:cNvSpPr>
                <p:nvPr/>
              </p:nvSpPr>
              <p:spPr bwMode="auto">
                <a:xfrm>
                  <a:off x="3302" y="3533"/>
                  <a:ext cx="869" cy="6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[NO</a:t>
                  </a:r>
                  <a:r>
                    <a:rPr lang="en-US" altLang="en-US" baseline="-25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]</a:t>
                  </a:r>
                  <a:r>
                    <a:rPr lang="en-US" altLang="en-US" baseline="30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endParaRPr lang="en-US" altLang="en-US">
                    <a:solidFill>
                      <a:schemeClr val="bg1"/>
                    </a:solidFill>
                    <a:latin typeface="Shadows Into Light" panose="020B0604020202020204" charset="0"/>
                  </a:endParaRPr>
                </a:p>
                <a:p>
                  <a:pPr algn="ctr" eaLnBrk="1" hangingPunct="1"/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[N</a:t>
                  </a:r>
                  <a:r>
                    <a:rPr lang="en-US" altLang="en-US" baseline="-25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O</a:t>
                  </a:r>
                  <a:r>
                    <a:rPr lang="en-US" altLang="en-US" baseline="-25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4</a:t>
                  </a:r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]</a:t>
                  </a:r>
                </a:p>
              </p:txBody>
            </p:sp>
            <p:sp>
              <p:nvSpPr>
                <p:cNvPr id="128020" name="Line 31"/>
                <p:cNvSpPr>
                  <a:spLocks noChangeShapeType="1"/>
                </p:cNvSpPr>
                <p:nvPr/>
              </p:nvSpPr>
              <p:spPr bwMode="auto">
                <a:xfrm>
                  <a:off x="3321" y="3756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400">
                    <a:solidFill>
                      <a:schemeClr val="bg1"/>
                    </a:solidFill>
                    <a:latin typeface="Shadows Into Light" panose="020B0604020202020204" charset="0"/>
                  </a:endParaRPr>
                </a:p>
              </p:txBody>
            </p:sp>
          </p:grpSp>
        </p:grpSp>
        <p:sp>
          <p:nvSpPr>
            <p:cNvPr id="128006" name="Rectangle 33"/>
            <p:cNvSpPr>
              <a:spLocks noChangeArrowheads="1"/>
            </p:cNvSpPr>
            <p:nvPr/>
          </p:nvSpPr>
          <p:spPr bwMode="auto">
            <a:xfrm>
              <a:off x="0" y="2303"/>
              <a:ext cx="987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N</a:t>
              </a:r>
              <a:r>
                <a:rPr lang="en-US" altLang="en-US" baseline="-25000">
                  <a:solidFill>
                    <a:schemeClr val="bg1"/>
                  </a:solidFill>
                  <a:latin typeface="Shadows Into Light" panose="020B0604020202020204" charset="0"/>
                </a:rPr>
                <a:t>2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O</a:t>
              </a:r>
              <a:r>
                <a:rPr lang="en-US" altLang="en-US" baseline="-25000">
                  <a:solidFill>
                    <a:schemeClr val="bg1"/>
                  </a:solidFill>
                  <a:latin typeface="Shadows Into Light" panose="020B0604020202020204" charset="0"/>
                </a:rPr>
                <a:t>4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 (</a:t>
              </a:r>
              <a:r>
                <a:rPr lang="en-US" altLang="en-US" i="1">
                  <a:solidFill>
                    <a:schemeClr val="bg1"/>
                  </a:solidFill>
                  <a:latin typeface="Shadows Into Light" panose="020B0604020202020204" charset="0"/>
                </a:rPr>
                <a:t>g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)</a:t>
              </a:r>
            </a:p>
          </p:txBody>
        </p:sp>
        <p:sp>
          <p:nvSpPr>
            <p:cNvPr id="128007" name="Rectangle 35"/>
            <p:cNvSpPr>
              <a:spLocks noChangeArrowheads="1"/>
            </p:cNvSpPr>
            <p:nvPr/>
          </p:nvSpPr>
          <p:spPr bwMode="auto">
            <a:xfrm>
              <a:off x="1872" y="2303"/>
              <a:ext cx="1155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bg1"/>
                  </a:solidFill>
                  <a:latin typeface="Shadows Into Light" panose="020B0604020202020204" charset="0"/>
                </a:rPr>
                <a:t>2 NO</a:t>
              </a:r>
              <a:r>
                <a:rPr lang="en-US" altLang="en-US" baseline="-25000" dirty="0">
                  <a:solidFill>
                    <a:schemeClr val="bg1"/>
                  </a:solidFill>
                  <a:latin typeface="Shadows Into Light" panose="020B0604020202020204" charset="0"/>
                </a:rPr>
                <a:t>2</a:t>
              </a:r>
              <a:r>
                <a:rPr lang="en-US" altLang="en-US" dirty="0">
                  <a:solidFill>
                    <a:schemeClr val="bg1"/>
                  </a:solidFill>
                  <a:latin typeface="Shadows Into Light" panose="020B0604020202020204" charset="0"/>
                </a:rPr>
                <a:t> (</a:t>
              </a:r>
              <a:r>
                <a:rPr lang="en-US" altLang="en-US" i="1" dirty="0">
                  <a:solidFill>
                    <a:schemeClr val="bg1"/>
                  </a:solidFill>
                  <a:latin typeface="Shadows Into Light" panose="020B0604020202020204" charset="0"/>
                </a:rPr>
                <a:t>g</a:t>
              </a:r>
              <a:r>
                <a:rPr lang="en-US" altLang="en-US" dirty="0">
                  <a:solidFill>
                    <a:schemeClr val="bg1"/>
                  </a:solidFill>
                  <a:latin typeface="Shadows Into Light" panose="020B0604020202020204" charset="0"/>
                </a:rPr>
                <a:t>)</a:t>
              </a:r>
            </a:p>
          </p:txBody>
        </p:sp>
        <p:grpSp>
          <p:nvGrpSpPr>
            <p:cNvPr id="128008" name="Group 17"/>
            <p:cNvGrpSpPr>
              <a:grpSpLocks/>
            </p:cNvGrpSpPr>
            <p:nvPr/>
          </p:nvGrpSpPr>
          <p:grpSpPr bwMode="auto">
            <a:xfrm>
              <a:off x="2750" y="2986"/>
              <a:ext cx="3803" cy="698"/>
              <a:chOff x="2937" y="2160"/>
              <a:chExt cx="3803" cy="698"/>
            </a:xfrm>
          </p:grpSpPr>
          <p:sp>
            <p:nvSpPr>
              <p:cNvPr id="128013" name="Rectangle 18"/>
              <p:cNvSpPr>
                <a:spLocks noChangeArrowheads="1"/>
              </p:cNvSpPr>
              <p:nvPr/>
            </p:nvSpPr>
            <p:spPr bwMode="auto">
              <a:xfrm>
                <a:off x="2937" y="2275"/>
                <a:ext cx="3803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i="1">
                    <a:solidFill>
                      <a:schemeClr val="bg1"/>
                    </a:solidFill>
                    <a:latin typeface="Shadows Into Light" panose="020B0604020202020204" charset="0"/>
                  </a:rPr>
                  <a:t>K</a:t>
                </a:r>
                <a:r>
                  <a:rPr lang="en-US" altLang="en-US" i="1" baseline="-25000">
                    <a:solidFill>
                      <a:schemeClr val="bg1"/>
                    </a:solidFill>
                    <a:latin typeface="Shadows Into Light" panose="020B0604020202020204" charset="0"/>
                  </a:rPr>
                  <a:t>c</a:t>
                </a:r>
                <a:r>
                  <a:rPr lang="en-US" altLang="en-US">
                    <a:solidFill>
                      <a:schemeClr val="bg1"/>
                    </a:solidFill>
                    <a:latin typeface="Shadows Into Light" panose="020B0604020202020204" charset="0"/>
                  </a:rPr>
                  <a:t> = 		  = (0.212)</a:t>
                </a:r>
                <a:r>
                  <a:rPr lang="en-US" altLang="en-US" baseline="3000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altLang="en-US">
                    <a:solidFill>
                      <a:schemeClr val="bg1"/>
                    </a:solidFill>
                    <a:latin typeface="Shadows Into Light" panose="020B0604020202020204" charset="0"/>
                  </a:rPr>
                  <a:t> at 100</a:t>
                </a:r>
                <a:r>
                  <a:rPr lang="en-US" altLang="en-US">
                    <a:solidFill>
                      <a:schemeClr val="bg1"/>
                    </a:solidFill>
                    <a:latin typeface="Shadows Into Light" panose="020B0604020202020204" charset="0"/>
                    <a:sym typeface="Symbol" panose="05050102010706020507" pitchFamily="18" charset="2"/>
                  </a:rPr>
                  <a:t>C</a:t>
                </a:r>
                <a:endParaRPr lang="en-US" altLang="en-US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  <p:grpSp>
            <p:nvGrpSpPr>
              <p:cNvPr id="128014" name="Group 19"/>
              <p:cNvGrpSpPr>
                <a:grpSpLocks/>
              </p:cNvGrpSpPr>
              <p:nvPr/>
            </p:nvGrpSpPr>
            <p:grpSpPr bwMode="auto">
              <a:xfrm>
                <a:off x="3339" y="2160"/>
                <a:ext cx="961" cy="698"/>
                <a:chOff x="3253" y="3533"/>
                <a:chExt cx="961" cy="698"/>
              </a:xfrm>
            </p:grpSpPr>
            <p:sp>
              <p:nvSpPr>
                <p:cNvPr id="128015" name="Rectangle 20"/>
                <p:cNvSpPr>
                  <a:spLocks noChangeArrowheads="1"/>
                </p:cNvSpPr>
                <p:nvPr/>
              </p:nvSpPr>
              <p:spPr bwMode="auto">
                <a:xfrm>
                  <a:off x="3253" y="3533"/>
                  <a:ext cx="961" cy="6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[NO</a:t>
                  </a:r>
                  <a:r>
                    <a:rPr lang="en-US" altLang="en-US" baseline="-25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]</a:t>
                  </a:r>
                  <a:r>
                    <a:rPr lang="en-US" altLang="en-US" baseline="30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4</a:t>
                  </a:r>
                  <a:endParaRPr lang="en-US" altLang="en-US">
                    <a:solidFill>
                      <a:schemeClr val="bg1"/>
                    </a:solidFill>
                    <a:latin typeface="Shadows Into Light" panose="020B0604020202020204" charset="0"/>
                  </a:endParaRPr>
                </a:p>
                <a:p>
                  <a:pPr algn="ctr" eaLnBrk="1" hangingPunct="1"/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[N</a:t>
                  </a:r>
                  <a:r>
                    <a:rPr lang="en-US" altLang="en-US" baseline="-25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O</a:t>
                  </a:r>
                  <a:r>
                    <a:rPr lang="en-US" altLang="en-US" baseline="-25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4</a:t>
                  </a:r>
                  <a:r>
                    <a:rPr lang="en-US" altLang="en-US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]</a:t>
                  </a:r>
                  <a:r>
                    <a:rPr lang="en-US" altLang="en-US" baseline="300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endParaRPr lang="en-US" altLang="en-US">
                    <a:solidFill>
                      <a:schemeClr val="bg1"/>
                    </a:solidFill>
                    <a:latin typeface="Shadows Into Light" panose="020B0604020202020204" charset="0"/>
                  </a:endParaRPr>
                </a:p>
              </p:txBody>
            </p:sp>
            <p:sp>
              <p:nvSpPr>
                <p:cNvPr id="128016" name="Line 21"/>
                <p:cNvSpPr>
                  <a:spLocks noChangeShapeType="1"/>
                </p:cNvSpPr>
                <p:nvPr/>
              </p:nvSpPr>
              <p:spPr bwMode="auto">
                <a:xfrm>
                  <a:off x="3308" y="3763"/>
                  <a:ext cx="76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400">
                    <a:solidFill>
                      <a:schemeClr val="bg1"/>
                    </a:solidFill>
                    <a:latin typeface="Shadows Into Light" panose="020B0604020202020204" charset="0"/>
                  </a:endParaRPr>
                </a:p>
              </p:txBody>
            </p:sp>
          </p:grpSp>
        </p:grpSp>
        <p:sp>
          <p:nvSpPr>
            <p:cNvPr id="128009" name="Rectangle 37"/>
            <p:cNvSpPr>
              <a:spLocks noChangeArrowheads="1"/>
            </p:cNvSpPr>
            <p:nvPr/>
          </p:nvSpPr>
          <p:spPr bwMode="auto">
            <a:xfrm>
              <a:off x="-27" y="3081"/>
              <a:ext cx="1248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2 N</a:t>
              </a:r>
              <a:r>
                <a:rPr lang="en-US" altLang="en-US" baseline="-25000">
                  <a:solidFill>
                    <a:schemeClr val="bg1"/>
                  </a:solidFill>
                  <a:latin typeface="Shadows Into Light" panose="020B0604020202020204" charset="0"/>
                </a:rPr>
                <a:t>2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O</a:t>
              </a:r>
              <a:r>
                <a:rPr lang="en-US" altLang="en-US" baseline="-25000">
                  <a:solidFill>
                    <a:schemeClr val="bg1"/>
                  </a:solidFill>
                  <a:latin typeface="Shadows Into Light" panose="020B0604020202020204" charset="0"/>
                </a:rPr>
                <a:t>4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 (</a:t>
              </a:r>
              <a:r>
                <a:rPr lang="en-US" altLang="en-US" i="1">
                  <a:solidFill>
                    <a:schemeClr val="bg1"/>
                  </a:solidFill>
                  <a:latin typeface="Shadows Into Light" panose="020B0604020202020204" charset="0"/>
                </a:rPr>
                <a:t>g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)</a:t>
              </a:r>
            </a:p>
          </p:txBody>
        </p:sp>
        <p:sp>
          <p:nvSpPr>
            <p:cNvPr id="128010" name="Rectangle 39"/>
            <p:cNvSpPr>
              <a:spLocks noChangeArrowheads="1"/>
            </p:cNvSpPr>
            <p:nvPr/>
          </p:nvSpPr>
          <p:spPr bwMode="auto">
            <a:xfrm>
              <a:off x="1815" y="3081"/>
              <a:ext cx="1154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4 NO</a:t>
              </a:r>
              <a:r>
                <a:rPr lang="en-US" altLang="en-US" baseline="-25000">
                  <a:solidFill>
                    <a:schemeClr val="bg1"/>
                  </a:solidFill>
                  <a:latin typeface="Shadows Into Light" panose="020B0604020202020204" charset="0"/>
                </a:rPr>
                <a:t>2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 (</a:t>
              </a:r>
              <a:r>
                <a:rPr lang="en-US" altLang="en-US" i="1">
                  <a:solidFill>
                    <a:schemeClr val="bg1"/>
                  </a:solidFill>
                  <a:latin typeface="Shadows Into Light" panose="020B0604020202020204" charset="0"/>
                </a:rPr>
                <a:t>g</a:t>
              </a:r>
              <a:r>
                <a:rPr lang="en-US" altLang="en-US">
                  <a:solidFill>
                    <a:schemeClr val="bg1"/>
                  </a:solidFill>
                  <a:latin typeface="Shadows Into Light" panose="020B0604020202020204" charset="0"/>
                </a:rPr>
                <a:t>)</a:t>
              </a:r>
            </a:p>
          </p:txBody>
        </p:sp>
        <p:pic>
          <p:nvPicPr>
            <p:cNvPr id="128011" name="Picture 43" descr="equilibr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" y="2388"/>
              <a:ext cx="832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012" name="Picture 45" descr="equilibr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" y="3226"/>
              <a:ext cx="694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668125"/>
      </p:ext>
    </p:extLst>
  </p:cSld>
  <p:clrMapOvr>
    <a:masterClrMapping/>
  </p:clrMapOvr>
  <p:transition spd="slow">
    <p:fad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78928" y="291304"/>
            <a:ext cx="6858000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accent1"/>
                </a:solidFill>
              </a:rPr>
              <a:t>Manipulating Equilibrium Constants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04403" y="1472671"/>
            <a:ext cx="4095170" cy="783878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sz="2400" dirty="0"/>
              <a:t>If two equations are combined, you must multiply their </a:t>
            </a:r>
            <a:r>
              <a:rPr lang="en-US" sz="2400" dirty="0" err="1"/>
              <a:t>Keq</a:t>
            </a:r>
            <a:r>
              <a:rPr lang="en-US" sz="24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712" y="2604621"/>
            <a:ext cx="5182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H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</a:rPr>
              <a:t>+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+ F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</a:rPr>
              <a:t>-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Wingdings" pitchFamily="2" charset="2"/>
              </a:rPr>
              <a:t>↔ HF			K</a:t>
            </a:r>
            <a:r>
              <a:rPr lang="en-US" sz="2400" baseline="-25000" dirty="0">
                <a:solidFill>
                  <a:schemeClr val="bg1"/>
                </a:solidFill>
                <a:latin typeface="Shadows Into Light" panose="020B0604020202020204" charset="0"/>
                <a:sym typeface="Wingdings" pitchFamily="2" charset="2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Wingdings" pitchFamily="2" charset="2"/>
              </a:rPr>
              <a:t>=2</a:t>
            </a:r>
          </a:p>
          <a:p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HF + Na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</a:rPr>
              <a:t>+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Wingdings" pitchFamily="2" charset="2"/>
              </a:rPr>
              <a:t>↔ </a:t>
            </a:r>
            <a:r>
              <a:rPr lang="en-US" sz="2400" dirty="0" err="1">
                <a:solidFill>
                  <a:schemeClr val="bg1"/>
                </a:solidFill>
                <a:latin typeface="Shadows Into Light" panose="020B0604020202020204" charset="0"/>
                <a:sym typeface="Wingdings" pitchFamily="2" charset="2"/>
              </a:rPr>
              <a:t>NaF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Wingdings" pitchFamily="2" charset="2"/>
              </a:rPr>
              <a:t> + H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Wingdings" pitchFamily="2" charset="2"/>
              </a:rPr>
              <a:t>+		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Wingdings" pitchFamily="2" charset="2"/>
              </a:rPr>
              <a:t>K</a:t>
            </a:r>
            <a:r>
              <a:rPr lang="en-US" sz="2400" baseline="-25000" dirty="0">
                <a:solidFill>
                  <a:schemeClr val="bg1"/>
                </a:solidFill>
                <a:latin typeface="Shadows Into Light" panose="020B0604020202020204" charset="0"/>
                <a:sym typeface="Wingdings" pitchFamily="2" charset="2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Wingdings" pitchFamily="2" charset="2"/>
              </a:rPr>
              <a:t>=3</a:t>
            </a:r>
          </a:p>
          <a:p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_________________    _______</a:t>
            </a:r>
          </a:p>
          <a:p>
            <a:endParaRPr lang="en-US" sz="2400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712" y="3712616"/>
            <a:ext cx="5298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F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</a:rPr>
              <a:t>-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+ Na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</a:rPr>
              <a:t>+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↔ </a:t>
            </a:r>
            <a:r>
              <a:rPr lang="en-US" sz="2400" dirty="0" err="1">
                <a:solidFill>
                  <a:schemeClr val="bg1"/>
                </a:solidFill>
                <a:latin typeface="Shadows Into Light" panose="020B0604020202020204" charset="0"/>
              </a:rPr>
              <a:t>NaF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		K=6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91780" y="1704264"/>
            <a:ext cx="41620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hadows Into Light" panose="020B0604020202020204" charset="0"/>
              </a:rPr>
              <a:t>K</a:t>
            </a:r>
            <a:r>
              <a:rPr lang="en-US" sz="2000" baseline="-25000" dirty="0">
                <a:solidFill>
                  <a:schemeClr val="bg1"/>
                </a:solidFill>
                <a:latin typeface="Shadows Into Light" panose="020B0604020202020204" charset="0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Shadows Into Light" panose="020B0604020202020204" charset="0"/>
              </a:rPr>
              <a:t> = </a:t>
            </a:r>
            <a:r>
              <a:rPr lang="en-US" sz="2000" u="sng" dirty="0">
                <a:solidFill>
                  <a:schemeClr val="bg1"/>
                </a:solidFill>
                <a:latin typeface="Shadows Into Light" panose="020B0604020202020204" charset="0"/>
              </a:rPr>
              <a:t>[HF]</a:t>
            </a:r>
            <a:r>
              <a:rPr lang="en-US" sz="2000" dirty="0">
                <a:solidFill>
                  <a:schemeClr val="bg1"/>
                </a:solidFill>
                <a:latin typeface="Shadows Into Light" panose="020B0604020202020204" charset="0"/>
              </a:rPr>
              <a:t>	K</a:t>
            </a:r>
            <a:r>
              <a:rPr lang="en-US" sz="2000" baseline="-25000" dirty="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Shadows Into Light" panose="020B0604020202020204" charset="0"/>
              </a:rPr>
              <a:t> = </a:t>
            </a:r>
            <a:r>
              <a:rPr lang="en-US" sz="2000" u="sng" dirty="0">
                <a:solidFill>
                  <a:schemeClr val="bg1"/>
                </a:solidFill>
                <a:latin typeface="Shadows Into Light" panose="020B0604020202020204" charset="0"/>
              </a:rPr>
              <a:t>[</a:t>
            </a:r>
            <a:r>
              <a:rPr lang="en-US" sz="2000" u="sng" dirty="0" err="1">
                <a:solidFill>
                  <a:schemeClr val="bg1"/>
                </a:solidFill>
                <a:latin typeface="Shadows Into Light" panose="020B0604020202020204" charset="0"/>
              </a:rPr>
              <a:t>NaF</a:t>
            </a:r>
            <a:r>
              <a:rPr lang="en-US" sz="2000" u="sng" dirty="0">
                <a:solidFill>
                  <a:schemeClr val="bg1"/>
                </a:solidFill>
                <a:latin typeface="Shadows Into Light" panose="020B0604020202020204" charset="0"/>
              </a:rPr>
              <a:t>][H</a:t>
            </a:r>
            <a:r>
              <a:rPr lang="en-US" sz="2000" u="sng" baseline="30000" dirty="0">
                <a:solidFill>
                  <a:schemeClr val="bg1"/>
                </a:solidFill>
                <a:latin typeface="Shadows Into Light" panose="020B0604020202020204" charset="0"/>
              </a:rPr>
              <a:t>+</a:t>
            </a:r>
            <a:r>
              <a:rPr lang="en-US" sz="2000" u="sng" dirty="0">
                <a:solidFill>
                  <a:schemeClr val="bg1"/>
                </a:solidFill>
                <a:latin typeface="Shadows Into Light" panose="020B0604020202020204" charset="0"/>
              </a:rPr>
              <a:t>]</a:t>
            </a:r>
          </a:p>
          <a:p>
            <a:r>
              <a:rPr lang="en-US" sz="2000" dirty="0">
                <a:solidFill>
                  <a:schemeClr val="bg1"/>
                </a:solidFill>
                <a:latin typeface="Shadows Into Light" panose="020B0604020202020204" charset="0"/>
              </a:rPr>
              <a:t>     [H</a:t>
            </a:r>
            <a:r>
              <a:rPr lang="en-US" sz="2000" baseline="30000" dirty="0">
                <a:solidFill>
                  <a:schemeClr val="bg1"/>
                </a:solidFill>
                <a:latin typeface="Shadows Into Light" panose="020B0604020202020204" charset="0"/>
              </a:rPr>
              <a:t>+</a:t>
            </a:r>
            <a:r>
              <a:rPr lang="en-US" sz="2000" dirty="0">
                <a:solidFill>
                  <a:schemeClr val="bg1"/>
                </a:solidFill>
                <a:latin typeface="Shadows Into Light" panose="020B0604020202020204" charset="0"/>
              </a:rPr>
              <a:t>][F</a:t>
            </a:r>
            <a:r>
              <a:rPr lang="en-US" sz="2000" baseline="30000" dirty="0">
                <a:solidFill>
                  <a:schemeClr val="bg1"/>
                </a:solidFill>
                <a:latin typeface="Shadows Into Light" panose="020B0604020202020204" charset="0"/>
              </a:rPr>
              <a:t>-</a:t>
            </a:r>
            <a:r>
              <a:rPr lang="en-US" sz="2000" dirty="0">
                <a:solidFill>
                  <a:schemeClr val="bg1"/>
                </a:solidFill>
                <a:latin typeface="Shadows Into Light" panose="020B0604020202020204" charset="0"/>
              </a:rPr>
              <a:t>]	      [HF][Na</a:t>
            </a:r>
            <a:r>
              <a:rPr lang="en-US" sz="2000" baseline="30000" dirty="0">
                <a:solidFill>
                  <a:schemeClr val="bg1"/>
                </a:solidFill>
                <a:latin typeface="Shadows Into Light" panose="020B0604020202020204" charset="0"/>
              </a:rPr>
              <a:t>+</a:t>
            </a:r>
            <a:r>
              <a:rPr lang="en-US" sz="2000" dirty="0">
                <a:solidFill>
                  <a:schemeClr val="bg1"/>
                </a:solidFill>
                <a:latin typeface="Shadows Into Light" panose="020B0604020202020204" charset="0"/>
              </a:rPr>
              <a:t>]	</a:t>
            </a:r>
          </a:p>
          <a:p>
            <a:endParaRPr lang="en-US" sz="20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79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8175" y="171450"/>
            <a:ext cx="6172200" cy="8572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  <a:cs typeface="Tunga" pitchFamily="34" charset="0"/>
              </a:rPr>
              <a:t>The Reaction Quotient (</a:t>
            </a:r>
            <a:r>
              <a:rPr lang="en-US" altLang="en-US" i="1" dirty="0">
                <a:solidFill>
                  <a:schemeClr val="accent1"/>
                </a:solidFill>
                <a:cs typeface="Tunga" pitchFamily="34" charset="0"/>
              </a:rPr>
              <a:t>Q</a:t>
            </a:r>
            <a:r>
              <a:rPr lang="en-US" altLang="en-US" dirty="0">
                <a:solidFill>
                  <a:schemeClr val="accent1"/>
                </a:solidFill>
                <a:cs typeface="Tunga" pitchFamily="34" charset="0"/>
              </a:rPr>
              <a:t>)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36110" y="1617174"/>
            <a:ext cx="8300896" cy="299103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To calculate </a:t>
            </a:r>
            <a:r>
              <a:rPr lang="en-US" sz="2400" i="1" dirty="0"/>
              <a:t>Q</a:t>
            </a:r>
            <a:r>
              <a:rPr lang="en-US" sz="2400" dirty="0"/>
              <a:t>, substitute the initial concentrations of reactants and products into the equilibrium expression.</a:t>
            </a:r>
          </a:p>
          <a:p>
            <a:pPr eaLnBrk="1" hangingPunct="1">
              <a:defRPr/>
            </a:pPr>
            <a:r>
              <a:rPr lang="en-US" sz="2400" i="1" dirty="0"/>
              <a:t>Q</a:t>
            </a:r>
            <a:r>
              <a:rPr lang="en-US" sz="2400" dirty="0"/>
              <a:t> gives the same ratio the equilibrium expression gives, but for a system that is </a:t>
            </a:r>
            <a:r>
              <a:rPr lang="en-US" sz="2400" b="1" u="sng" dirty="0"/>
              <a:t>not</a:t>
            </a:r>
            <a:r>
              <a:rPr lang="en-US" sz="2400" u="sng" dirty="0"/>
              <a:t> </a:t>
            </a:r>
            <a:r>
              <a:rPr lang="en-US" sz="2400" b="1" u="sng" dirty="0"/>
              <a:t>at equilibrium</a:t>
            </a:r>
            <a:r>
              <a:rPr lang="en-US" sz="2400" u="sn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5213145"/>
      </p:ext>
    </p:extLst>
  </p:cSld>
  <p:clrMapOvr>
    <a:masterClrMapping/>
  </p:clrMapOvr>
  <p:transition spd="slow"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220677" y="1424224"/>
            <a:ext cx="8706039" cy="3565922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If Q=K</a:t>
            </a:r>
          </a:p>
          <a:p>
            <a:pPr lvl="1">
              <a:defRPr/>
            </a:pPr>
            <a:r>
              <a:rPr lang="en-US" sz="2400" dirty="0"/>
              <a:t>At equilibrium</a:t>
            </a:r>
          </a:p>
          <a:p>
            <a:pPr>
              <a:defRPr/>
            </a:pPr>
            <a:r>
              <a:rPr lang="en-US" sz="2400" dirty="0"/>
              <a:t>If Q&gt;K</a:t>
            </a:r>
          </a:p>
          <a:p>
            <a:pPr lvl="1">
              <a:defRPr/>
            </a:pPr>
            <a:r>
              <a:rPr lang="en-US" sz="2400" dirty="0"/>
              <a:t>Too many products, shifts left (reverse) to make reactants.</a:t>
            </a:r>
          </a:p>
          <a:p>
            <a:pPr>
              <a:defRPr/>
            </a:pPr>
            <a:r>
              <a:rPr lang="en-US" sz="2400" dirty="0"/>
              <a:t>If Q&lt;K</a:t>
            </a:r>
          </a:p>
          <a:p>
            <a:pPr lvl="1">
              <a:defRPr/>
            </a:pPr>
            <a:r>
              <a:rPr lang="en-US" sz="2400" dirty="0"/>
              <a:t>Too many reactants, shifts right (forward) to make products.</a:t>
            </a:r>
          </a:p>
          <a:p>
            <a:pPr lvl="1">
              <a:defRPr/>
            </a:pPr>
            <a:endParaRPr lang="en-US" sz="2400" dirty="0"/>
          </a:p>
        </p:txBody>
      </p:sp>
      <p:sp>
        <p:nvSpPr>
          <p:cNvPr id="134147" name="TextBox 1"/>
          <p:cNvSpPr txBox="1">
            <a:spLocks noChangeArrowheads="1"/>
          </p:cNvSpPr>
          <p:nvPr/>
        </p:nvSpPr>
        <p:spPr bwMode="auto">
          <a:xfrm>
            <a:off x="1104404" y="271605"/>
            <a:ext cx="3639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accent1"/>
                </a:solidFill>
                <a:latin typeface="Shadows Into Light" panose="020B0604020202020204" charset="0"/>
              </a:rPr>
              <a:t>K or Q = P/R</a:t>
            </a:r>
          </a:p>
        </p:txBody>
      </p:sp>
    </p:spTree>
    <p:extLst>
      <p:ext uri="{BB962C8B-B14F-4D97-AF65-F5344CB8AC3E}">
        <p14:creationId xmlns:p14="http://schemas.microsoft.com/office/powerpoint/2010/main" val="2811196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>
          <a:xfrm>
            <a:off x="817075" y="188460"/>
            <a:ext cx="6172200" cy="857251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cs typeface="Tunga" pitchFamily="34" charset="0"/>
              </a:rPr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7056" y="1520428"/>
            <a:ext cx="8246576" cy="3623072"/>
          </a:xfrm>
        </p:spPr>
        <p:txBody>
          <a:bodyPr/>
          <a:lstStyle/>
          <a:p>
            <a:pPr marL="139700" indent="0">
              <a:buNone/>
              <a:defRPr/>
            </a:pPr>
            <a:r>
              <a:rPr lang="en-US" sz="2400" dirty="0"/>
              <a:t>The </a:t>
            </a:r>
            <a:r>
              <a:rPr lang="en-US" sz="2400" dirty="0" err="1"/>
              <a:t>Kc</a:t>
            </a:r>
            <a:r>
              <a:rPr lang="en-US" sz="2400" dirty="0"/>
              <a:t> of the following equation equals 54.3 at 430C. Initially, 0.243moles of hydrogen, 0.0146moles of iodine and 1.98 moles of hydrogen iodide are placed in a sealed 1.00L container. Which way will the reaction shift to achieve equilibrium?</a:t>
            </a:r>
          </a:p>
          <a:p>
            <a:pPr marL="139700" indent="0">
              <a:buNone/>
              <a:defRPr/>
            </a:pPr>
            <a:r>
              <a:rPr lang="en-US" sz="2400" dirty="0"/>
              <a:t>				H</a:t>
            </a:r>
            <a:r>
              <a:rPr lang="en-US" sz="2400" baseline="-25000" dirty="0"/>
              <a:t>2 </a:t>
            </a:r>
            <a:r>
              <a:rPr lang="en-US" sz="2400" dirty="0"/>
              <a:t>+ I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↔ 2HI</a:t>
            </a:r>
            <a:endParaRPr lang="en-US" sz="24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39293" y="4237022"/>
            <a:ext cx="502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B0F0"/>
                </a:solidFill>
                <a:latin typeface="Shadows Into Light" panose="020B0604020202020204" charset="0"/>
              </a:rPr>
              <a:t>Q = 1110, shifts left to make reactants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53370" y="3762305"/>
            <a:ext cx="502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B0F0"/>
                </a:solidFill>
                <a:latin typeface="Shadows Into Light" panose="020B0604020202020204" charset="0"/>
              </a:rPr>
              <a:t>Q = (1.98)</a:t>
            </a:r>
            <a:r>
              <a:rPr lang="en-US" altLang="en-US" baseline="30000" dirty="0">
                <a:solidFill>
                  <a:srgbClr val="00B0F0"/>
                </a:solidFill>
                <a:latin typeface="Shadows Into Light" panose="020B0604020202020204" charset="0"/>
              </a:rPr>
              <a:t>2</a:t>
            </a:r>
            <a:r>
              <a:rPr lang="en-US" altLang="en-US" dirty="0">
                <a:solidFill>
                  <a:srgbClr val="00B0F0"/>
                </a:solidFill>
                <a:latin typeface="Shadows Into Light" panose="020B0604020202020204" charset="0"/>
              </a:rPr>
              <a:t>/[(0.0146)(0.243)]</a:t>
            </a:r>
          </a:p>
        </p:txBody>
      </p:sp>
    </p:spTree>
    <p:extLst>
      <p:ext uri="{BB962C8B-B14F-4D97-AF65-F5344CB8AC3E}">
        <p14:creationId xmlns:p14="http://schemas.microsoft.com/office/powerpoint/2010/main" val="23816332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29544" y="1414627"/>
            <a:ext cx="8270835" cy="3543300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Manipulate Mass Action Expressions.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Calculate equilibrium quotients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Determine which way a reaction will shift in order to restore equilibrium</a:t>
            </a:r>
          </a:p>
        </p:txBody>
      </p:sp>
      <p:sp>
        <p:nvSpPr>
          <p:cNvPr id="12493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chemeClr val="accent1"/>
                </a:solidFill>
                <a:cs typeface="Tunga" pitchFamily="34" charset="0"/>
              </a:rPr>
              <a:t>Now you should be able to…</a:t>
            </a:r>
            <a:endParaRPr lang="en-US" altLang="en-US" dirty="0">
              <a:solidFill>
                <a:schemeClr val="accent1"/>
              </a:solidFill>
              <a:cs typeface="Tu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93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Now you should be able to…</a:t>
            </a:r>
            <a:endParaRPr dirty="0"/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Determine how adding a catalyst affects reaction rate according to collision theory</a:t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2610755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ctrTitle"/>
          </p:nvPr>
        </p:nvSpPr>
        <p:spPr>
          <a:xfrm>
            <a:off x="294900" y="15787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Rate Expressions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64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Objectives:</a:t>
            </a:r>
            <a:endParaRPr dirty="0"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-US" dirty="0"/>
              <a:t>Write rate expression to calculate speed of reactions.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" dirty="0"/>
            </a:br>
            <a:br>
              <a:rPr lang="en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0478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14_0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2"/>
          <a:stretch>
            <a:fillRect/>
          </a:stretch>
        </p:blipFill>
        <p:spPr bwMode="auto">
          <a:xfrm>
            <a:off x="1669232" y="2854327"/>
            <a:ext cx="5927756" cy="1866145"/>
          </a:xfrm>
        </p:spPr>
      </p:pic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778598" y="1698658"/>
            <a:ext cx="735254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100" dirty="0">
                <a:solidFill>
                  <a:schemeClr val="bg1"/>
                </a:solidFill>
                <a:latin typeface="Shadows Into Light" panose="020B0604020202020204" charset="0"/>
              </a:rPr>
              <a:t>Rates of reactions can be determined by monitoring the change in concentration of either reactants or products as a function of time. 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100" b="1" dirty="0">
                <a:solidFill>
                  <a:schemeClr val="bg1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			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100" b="1" dirty="0">
                <a:solidFill>
                  <a:schemeClr val="bg1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				</a:t>
            </a:r>
            <a:endParaRPr lang="en-US" altLang="en-US" sz="21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Google Shape;137;p2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Shadows Into Light" panose="020B0604020202020204" charset="0"/>
              </a:rPr>
              <a:t>Rates of Reaction</a:t>
            </a:r>
            <a:endParaRPr sz="4000" dirty="0"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8644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1032095" y="72548"/>
            <a:ext cx="6799154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100" b="1" i="1" dirty="0">
                <a:solidFill>
                  <a:schemeClr val="accent1"/>
                </a:solidFill>
                <a:latin typeface="Shadows Into Light" panose="020B0604020202020204" charset="0"/>
              </a:rPr>
              <a:t>Reaction rate</a:t>
            </a:r>
            <a:r>
              <a:rPr lang="en-US" altLang="en-US" sz="2100" dirty="0">
                <a:solidFill>
                  <a:schemeClr val="accent1"/>
                </a:solidFill>
                <a:latin typeface="Shadows Into Light" panose="020B0604020202020204" charset="0"/>
              </a:rPr>
              <a:t> is the change in the concentration of a reactant or a product with time (</a:t>
            </a:r>
            <a:r>
              <a:rPr lang="en-US" altLang="en-US" sz="2100" i="1" dirty="0">
                <a:solidFill>
                  <a:schemeClr val="accent1"/>
                </a:solidFill>
                <a:latin typeface="Shadows Into Light" panose="020B0604020202020204" charset="0"/>
              </a:rPr>
              <a:t>M</a:t>
            </a:r>
            <a:r>
              <a:rPr lang="en-US" altLang="en-US" sz="2100" dirty="0">
                <a:solidFill>
                  <a:schemeClr val="accent1"/>
                </a:solidFill>
                <a:latin typeface="Shadows Into Light" panose="020B0604020202020204" charset="0"/>
              </a:rPr>
              <a:t>/s). This can be calculated using a rate expression in terms of reactants or products.</a:t>
            </a:r>
            <a:endParaRPr lang="en-US" altLang="en-US" sz="2100" b="1" i="1" dirty="0">
              <a:solidFill>
                <a:schemeClr val="accent1"/>
              </a:solidFill>
              <a:latin typeface="Shadows Into Light" panose="020B0604020202020204" charset="0"/>
            </a:endParaRPr>
          </a:p>
        </p:txBody>
      </p:sp>
      <p:sp>
        <p:nvSpPr>
          <p:cNvPr id="18453" name="Text Box 5"/>
          <p:cNvSpPr txBox="1">
            <a:spLocks noChangeArrowheads="1"/>
          </p:cNvSpPr>
          <p:nvPr/>
        </p:nvSpPr>
        <p:spPr bwMode="auto">
          <a:xfrm>
            <a:off x="4810022" y="1555220"/>
            <a:ext cx="2729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A 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 B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55240" y="2898410"/>
            <a:ext cx="1594248" cy="778669"/>
            <a:chOff x="518" y="3200"/>
            <a:chExt cx="1339" cy="654"/>
          </a:xfrm>
        </p:grpSpPr>
        <p:sp>
          <p:nvSpPr>
            <p:cNvPr id="18448" name="Text Box 8"/>
            <p:cNvSpPr txBox="1">
              <a:spLocks noChangeArrowheads="1"/>
            </p:cNvSpPr>
            <p:nvPr/>
          </p:nvSpPr>
          <p:spPr bwMode="auto">
            <a:xfrm>
              <a:off x="518" y="3337"/>
              <a:ext cx="980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rate = -</a:t>
              </a:r>
            </a:p>
          </p:txBody>
        </p:sp>
        <p:grpSp>
          <p:nvGrpSpPr>
            <p:cNvPr id="18449" name="Group 12"/>
            <p:cNvGrpSpPr>
              <a:grpSpLocks/>
            </p:cNvGrpSpPr>
            <p:nvPr/>
          </p:nvGrpSpPr>
          <p:grpSpPr bwMode="auto">
            <a:xfrm>
              <a:off x="1190" y="3200"/>
              <a:ext cx="667" cy="654"/>
              <a:chOff x="2044" y="3286"/>
              <a:chExt cx="667" cy="654"/>
            </a:xfrm>
          </p:grpSpPr>
          <p:sp>
            <p:nvSpPr>
              <p:cNvPr id="18450" name="Text Box 9"/>
              <p:cNvSpPr txBox="1">
                <a:spLocks noChangeArrowheads="1"/>
              </p:cNvSpPr>
              <p:nvPr/>
            </p:nvSpPr>
            <p:spPr bwMode="auto">
              <a:xfrm>
                <a:off x="2044" y="3286"/>
                <a:ext cx="667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"/>
                  <a:defRPr sz="20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928B7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7706B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∆[A]</a:t>
                </a:r>
              </a:p>
            </p:txBody>
          </p:sp>
          <p:sp>
            <p:nvSpPr>
              <p:cNvPr id="18451" name="Text Box 10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49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"/>
                  <a:defRPr sz="20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928B7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7706B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∆ </a:t>
                </a:r>
                <a:r>
                  <a:rPr lang="en-US" altLang="en-US" sz="2400" i="1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t</a:t>
                </a:r>
                <a:endParaRPr lang="en-US" alt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  <p:sp>
            <p:nvSpPr>
              <p:cNvPr id="18452" name="Line 11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1510800" y="3535935"/>
            <a:ext cx="1650206" cy="778668"/>
            <a:chOff x="624" y="2998"/>
            <a:chExt cx="1386" cy="654"/>
          </a:xfrm>
        </p:grpSpPr>
        <p:sp>
          <p:nvSpPr>
            <p:cNvPr id="18443" name="Text Box 15"/>
            <p:cNvSpPr txBox="1">
              <a:spLocks noChangeArrowheads="1"/>
            </p:cNvSpPr>
            <p:nvPr/>
          </p:nvSpPr>
          <p:spPr bwMode="auto">
            <a:xfrm>
              <a:off x="624" y="3135"/>
              <a:ext cx="894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rate = </a:t>
              </a:r>
            </a:p>
          </p:txBody>
        </p:sp>
        <p:grpSp>
          <p:nvGrpSpPr>
            <p:cNvPr id="18444" name="Group 16"/>
            <p:cNvGrpSpPr>
              <a:grpSpLocks/>
            </p:cNvGrpSpPr>
            <p:nvPr/>
          </p:nvGrpSpPr>
          <p:grpSpPr bwMode="auto">
            <a:xfrm>
              <a:off x="1306" y="2998"/>
              <a:ext cx="704" cy="654"/>
              <a:chOff x="2054" y="3286"/>
              <a:chExt cx="704" cy="654"/>
            </a:xfrm>
          </p:grpSpPr>
          <p:sp>
            <p:nvSpPr>
              <p:cNvPr id="18445" name="Text Box 17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704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"/>
                  <a:defRPr sz="20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928B7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7706B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∆[B]</a:t>
                </a:r>
              </a:p>
            </p:txBody>
          </p:sp>
          <p:sp>
            <p:nvSpPr>
              <p:cNvPr id="18446" name="Text Box 18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49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"/>
                  <a:defRPr sz="20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928B7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7706B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∆ </a:t>
                </a:r>
                <a:r>
                  <a:rPr lang="en-US" altLang="en-US" sz="2400" i="1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t</a:t>
                </a:r>
                <a:endParaRPr lang="en-US" alt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  <p:sp>
            <p:nvSpPr>
              <p:cNvPr id="18447" name="Line 19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</p:grp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3393513" y="2950277"/>
            <a:ext cx="55277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∆[A] = change in concentration of A over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          time period D</a:t>
            </a:r>
            <a:r>
              <a:rPr lang="en-US" altLang="en-US" sz="2400" i="1" dirty="0">
                <a:solidFill>
                  <a:schemeClr val="bg1"/>
                </a:solidFill>
                <a:latin typeface="Shadows Into Light" panose="020B0604020202020204" charset="0"/>
              </a:rPr>
              <a:t>t</a:t>
            </a:r>
            <a:endParaRPr lang="en-US" altLang="en-US" sz="24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3460064" y="3646102"/>
            <a:ext cx="51587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∆[B] = change in concentration of B over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          time period D</a:t>
            </a:r>
            <a:r>
              <a:rPr lang="en-US" altLang="en-US" sz="2400" i="1" dirty="0">
                <a:solidFill>
                  <a:schemeClr val="bg1"/>
                </a:solidFill>
                <a:latin typeface="Shadows Into Light" panose="020B0604020202020204" charset="0"/>
              </a:rPr>
              <a:t>t</a:t>
            </a:r>
            <a:endParaRPr lang="en-US" altLang="en-US" sz="24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1032094" y="4384065"/>
            <a:ext cx="7889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Because [A] decreases with time, D[A] is negative. </a:t>
            </a:r>
          </a:p>
        </p:txBody>
      </p:sp>
      <p:sp>
        <p:nvSpPr>
          <p:cNvPr id="2072" name="Oval 24"/>
          <p:cNvSpPr>
            <a:spLocks noChangeArrowheads="1"/>
          </p:cNvSpPr>
          <p:nvPr/>
        </p:nvSpPr>
        <p:spPr bwMode="auto">
          <a:xfrm>
            <a:off x="2476501" y="2051447"/>
            <a:ext cx="213122" cy="200025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6" descr="14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2"/>
          <a:stretch>
            <a:fillRect/>
          </a:stretch>
        </p:blipFill>
        <p:spPr bwMode="auto">
          <a:xfrm>
            <a:off x="277456" y="1481683"/>
            <a:ext cx="4262645" cy="13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231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" grpId="0" autoUpdateAnimBg="0"/>
      <p:bldP spid="2070" grpId="0" autoUpdateAnimBg="0"/>
      <p:bldP spid="2071" grpId="0" autoUpdateAnimBg="0"/>
      <p:bldP spid="20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ctrTitle"/>
          </p:nvPr>
        </p:nvSpPr>
        <p:spPr>
          <a:xfrm>
            <a:off x="294900" y="15787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collision theory &amp; </a:t>
            </a:r>
            <a:br>
              <a:rPr lang="en" dirty="0">
                <a:solidFill>
                  <a:schemeClr val="bg1"/>
                </a:solidFill>
              </a:rPr>
            </a:br>
            <a:r>
              <a:rPr lang="en" dirty="0">
                <a:solidFill>
                  <a:schemeClr val="bg1"/>
                </a:solidFill>
              </a:rPr>
              <a:t>factors affecting reaction rate</a:t>
            </a:r>
            <a:endParaRPr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0652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C:\DOCUME~1\STACY_~1\LOCALS~1\Temp\npo0000bd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889" y="1749276"/>
            <a:ext cx="5337873" cy="294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Group 8"/>
          <p:cNvGrpSpPr>
            <a:grpSpLocks/>
          </p:cNvGrpSpPr>
          <p:nvPr/>
        </p:nvGrpSpPr>
        <p:grpSpPr bwMode="auto">
          <a:xfrm>
            <a:off x="875615" y="1796149"/>
            <a:ext cx="1612224" cy="732234"/>
            <a:chOff x="518" y="3200"/>
            <a:chExt cx="1179" cy="615"/>
          </a:xfrm>
        </p:grpSpPr>
        <p:sp>
          <p:nvSpPr>
            <p:cNvPr id="19466" name="Text Box 9"/>
            <p:cNvSpPr txBox="1">
              <a:spLocks noChangeArrowheads="1"/>
            </p:cNvSpPr>
            <p:nvPr/>
          </p:nvSpPr>
          <p:spPr bwMode="auto">
            <a:xfrm>
              <a:off x="518" y="3337"/>
              <a:ext cx="765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100">
                  <a:solidFill>
                    <a:schemeClr val="bg1"/>
                  </a:solidFill>
                  <a:latin typeface="Arial" panose="020B0604020202020204" pitchFamily="34" charset="0"/>
                </a:rPr>
                <a:t>rate = -</a:t>
              </a:r>
            </a:p>
          </p:txBody>
        </p:sp>
        <p:grpSp>
          <p:nvGrpSpPr>
            <p:cNvPr id="19467" name="Group 10"/>
            <p:cNvGrpSpPr>
              <a:grpSpLocks/>
            </p:cNvGrpSpPr>
            <p:nvPr/>
          </p:nvGrpSpPr>
          <p:grpSpPr bwMode="auto">
            <a:xfrm>
              <a:off x="1200" y="3200"/>
              <a:ext cx="497" cy="615"/>
              <a:chOff x="2054" y="3286"/>
              <a:chExt cx="497" cy="615"/>
            </a:xfrm>
          </p:grpSpPr>
          <p:sp>
            <p:nvSpPr>
              <p:cNvPr id="19468" name="Text Box 11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9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"/>
                  <a:defRPr sz="20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928B7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7706B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100">
                    <a:solidFill>
                      <a:schemeClr val="bg1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altLang="en-US" sz="2100">
                    <a:solidFill>
                      <a:schemeClr val="bg1"/>
                    </a:solidFill>
                    <a:latin typeface="Arial" panose="020B0604020202020204" pitchFamily="34" charset="0"/>
                  </a:rPr>
                  <a:t>[A]</a:t>
                </a:r>
              </a:p>
            </p:txBody>
          </p:sp>
          <p:sp>
            <p:nvSpPr>
              <p:cNvPr id="19469" name="Text Box 12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311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"/>
                  <a:defRPr sz="20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928B7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7706B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1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altLang="en-US" sz="2100" i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t</a:t>
                </a:r>
                <a:endParaRPr lang="en-US" altLang="en-US" sz="2100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470" name="Line 13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9460" name="Group 14"/>
          <p:cNvGrpSpPr>
            <a:grpSpLocks/>
          </p:cNvGrpSpPr>
          <p:nvPr/>
        </p:nvGrpSpPr>
        <p:grpSpPr bwMode="auto">
          <a:xfrm>
            <a:off x="762565" y="2889738"/>
            <a:ext cx="1559719" cy="778668"/>
            <a:chOff x="624" y="2998"/>
            <a:chExt cx="1310" cy="654"/>
          </a:xfrm>
        </p:grpSpPr>
        <p:sp>
          <p:nvSpPr>
            <p:cNvPr id="19461" name="Text Box 15"/>
            <p:cNvSpPr txBox="1">
              <a:spLocks noChangeArrowheads="1"/>
            </p:cNvSpPr>
            <p:nvPr/>
          </p:nvSpPr>
          <p:spPr bwMode="auto">
            <a:xfrm>
              <a:off x="624" y="3135"/>
              <a:ext cx="894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Arial" panose="020B0604020202020204" pitchFamily="34" charset="0"/>
                </a:rPr>
                <a:t>rate = </a:t>
              </a:r>
            </a:p>
          </p:txBody>
        </p:sp>
        <p:grpSp>
          <p:nvGrpSpPr>
            <p:cNvPr id="19462" name="Group 16"/>
            <p:cNvGrpSpPr>
              <a:grpSpLocks/>
            </p:cNvGrpSpPr>
            <p:nvPr/>
          </p:nvGrpSpPr>
          <p:grpSpPr bwMode="auto">
            <a:xfrm>
              <a:off x="1306" y="2998"/>
              <a:ext cx="628" cy="654"/>
              <a:chOff x="2054" y="3286"/>
              <a:chExt cx="628" cy="654"/>
            </a:xfrm>
          </p:grpSpPr>
          <p:sp>
            <p:nvSpPr>
              <p:cNvPr id="19463" name="Text Box 17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62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"/>
                  <a:defRPr sz="20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928B7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7706B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altLang="en-US" sz="2400">
                    <a:solidFill>
                      <a:schemeClr val="bg1"/>
                    </a:solidFill>
                    <a:latin typeface="Arial" panose="020B0604020202020204" pitchFamily="34" charset="0"/>
                  </a:rPr>
                  <a:t>[B]</a:t>
                </a:r>
              </a:p>
            </p:txBody>
          </p:sp>
          <p:sp>
            <p:nvSpPr>
              <p:cNvPr id="19464" name="Text Box 18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384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"/>
                  <a:defRPr sz="20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928B7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7706B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altLang="en-US" sz="2400" i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</a:t>
                </a:r>
                <a:endParaRPr lang="en-US" altLang="en-US" sz="24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465" name="Line 19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5" name="Google Shape;137;p23"/>
          <p:cNvSpPr txBox="1">
            <a:spLocks/>
          </p:cNvSpPr>
          <p:nvPr/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latin typeface="Shadows Into Light" panose="020B0604020202020204" charset="0"/>
              </a:rPr>
              <a:t>Rates Expression</a:t>
            </a:r>
          </a:p>
        </p:txBody>
      </p:sp>
    </p:spTree>
    <p:extLst>
      <p:ext uri="{BB962C8B-B14F-4D97-AF65-F5344CB8AC3E}">
        <p14:creationId xmlns:p14="http://schemas.microsoft.com/office/powerpoint/2010/main" val="1271412741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14_T01b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1" y="1520983"/>
            <a:ext cx="2822695" cy="3203339"/>
          </a:xfrm>
        </p:spPr>
      </p:pic>
      <p:sp>
        <p:nvSpPr>
          <p:cNvPr id="1945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06544" y="1664432"/>
            <a:ext cx="3995896" cy="2469035"/>
          </a:xfrm>
        </p:spPr>
        <p:txBody>
          <a:bodyPr>
            <a:normAutofit/>
          </a:bodyPr>
          <a:lstStyle/>
          <a:p>
            <a:pPr marL="205740"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	In this reaction, the concentration of </a:t>
            </a:r>
            <a:r>
              <a:rPr lang="en-US" altLang="en-US" sz="2400" dirty="0" err="1">
                <a:solidFill>
                  <a:schemeClr val="bg1"/>
                </a:solidFill>
              </a:rPr>
              <a:t>chlorobutane</a:t>
            </a:r>
            <a:r>
              <a:rPr lang="en-US" altLang="en-US" sz="2400" dirty="0">
                <a:solidFill>
                  <a:schemeClr val="bg1"/>
                </a:solidFill>
              </a:rPr>
              <a:t>, C</a:t>
            </a:r>
            <a:r>
              <a:rPr lang="en-US" altLang="en-US" sz="2400" baseline="-25000" dirty="0">
                <a:solidFill>
                  <a:schemeClr val="bg1"/>
                </a:solidFill>
              </a:rPr>
              <a:t>4</a:t>
            </a:r>
            <a:r>
              <a:rPr lang="en-US" altLang="en-US" sz="2400" dirty="0">
                <a:solidFill>
                  <a:schemeClr val="bg1"/>
                </a:solidFill>
              </a:rPr>
              <a:t>H</a:t>
            </a:r>
            <a:r>
              <a:rPr lang="en-US" altLang="en-US" sz="2400" baseline="-25000" dirty="0">
                <a:solidFill>
                  <a:schemeClr val="bg1"/>
                </a:solidFill>
              </a:rPr>
              <a:t>9</a:t>
            </a:r>
            <a:r>
              <a:rPr lang="en-US" altLang="en-US" sz="2400" dirty="0">
                <a:solidFill>
                  <a:schemeClr val="bg1"/>
                </a:solidFill>
              </a:rPr>
              <a:t>Cl, was measured at various times, t.</a:t>
            </a:r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796705" y="285751"/>
            <a:ext cx="6804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chemeClr val="accent1"/>
                </a:solidFill>
                <a:latin typeface="Shadows Into Light" panose="020B0604020202020204" charset="0"/>
              </a:rPr>
              <a:t>C</a:t>
            </a:r>
            <a:r>
              <a:rPr lang="en-US" altLang="en-US" sz="2400" b="1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4</a:t>
            </a:r>
            <a:r>
              <a:rPr lang="en-US" altLang="en-US" sz="2400" b="1" dirty="0">
                <a:solidFill>
                  <a:schemeClr val="accent1"/>
                </a:solidFill>
                <a:latin typeface="Shadows Into Light" panose="020B0604020202020204" charset="0"/>
              </a:rPr>
              <a:t>H</a:t>
            </a:r>
            <a:r>
              <a:rPr lang="en-US" altLang="en-US" sz="2400" b="1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9</a:t>
            </a:r>
            <a:r>
              <a:rPr lang="en-US" altLang="en-US" sz="2400" b="1" dirty="0">
                <a:solidFill>
                  <a:schemeClr val="accent1"/>
                </a:solidFill>
                <a:latin typeface="Shadows Into Light" panose="020B0604020202020204" charset="0"/>
              </a:rPr>
              <a:t>Cl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(</a:t>
            </a:r>
            <a:r>
              <a:rPr lang="en-US" altLang="en-US" sz="2400" i="1" dirty="0" err="1">
                <a:solidFill>
                  <a:schemeClr val="accent1"/>
                </a:solidFill>
                <a:latin typeface="Shadows Into Light" panose="020B0604020202020204" charset="0"/>
              </a:rPr>
              <a:t>aq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 + H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O(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</a:rPr>
              <a:t>l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 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 C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4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H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9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OH(</a:t>
            </a:r>
            <a:r>
              <a:rPr lang="en-US" altLang="en-US" sz="2400" i="1" dirty="0" err="1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aq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) + </a:t>
            </a:r>
            <a:r>
              <a:rPr lang="en-US" altLang="en-US" sz="2400" dirty="0" err="1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HCl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(</a:t>
            </a:r>
            <a:r>
              <a:rPr lang="en-US" altLang="en-US" sz="2400" i="1" dirty="0" err="1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aq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) </a:t>
            </a:r>
            <a:endParaRPr lang="en-US" altLang="en-US" sz="2400" dirty="0">
              <a:solidFill>
                <a:schemeClr val="accent1"/>
              </a:solidFill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66628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5" descr="14_T01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6" y="1485413"/>
            <a:ext cx="4507968" cy="2670128"/>
          </a:xfrm>
        </p:spPr>
      </p:pic>
      <p:sp>
        <p:nvSpPr>
          <p:cNvPr id="2048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42489" y="1485413"/>
            <a:ext cx="3878944" cy="2114550"/>
          </a:xfrm>
        </p:spPr>
        <p:txBody>
          <a:bodyPr>
            <a:normAutofit/>
          </a:bodyPr>
          <a:lstStyle/>
          <a:p>
            <a:pPr marL="205740"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	The average rate of the reaction over each interval is the change in concentration divided by the change in time:</a:t>
            </a:r>
          </a:p>
        </p:txBody>
      </p:sp>
      <p:sp>
        <p:nvSpPr>
          <p:cNvPr id="21508" name="Rectangle 12"/>
          <p:cNvSpPr>
            <a:spLocks noChangeArrowheads="1"/>
          </p:cNvSpPr>
          <p:nvPr/>
        </p:nvSpPr>
        <p:spPr bwMode="auto">
          <a:xfrm>
            <a:off x="937035" y="255205"/>
            <a:ext cx="628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C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4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H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9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Cl(</a:t>
            </a:r>
            <a:r>
              <a:rPr lang="en-US" altLang="en-US" sz="2400" i="1" dirty="0" err="1">
                <a:solidFill>
                  <a:schemeClr val="accent1"/>
                </a:solidFill>
                <a:latin typeface="Shadows Into Light" panose="020B0604020202020204" charset="0"/>
              </a:rPr>
              <a:t>aq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 + H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O(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</a:rPr>
              <a:t>l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 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 C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4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H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9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OH(</a:t>
            </a:r>
            <a:r>
              <a:rPr lang="en-US" altLang="en-US" sz="2400" i="1" dirty="0" err="1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aq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) + </a:t>
            </a:r>
            <a:r>
              <a:rPr lang="en-US" altLang="en-US" sz="2400" dirty="0" err="1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HCl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(</a:t>
            </a:r>
            <a:r>
              <a:rPr lang="en-US" altLang="en-US" sz="2400" i="1" dirty="0" err="1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aq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) </a:t>
            </a:r>
            <a:endParaRPr lang="en-US" altLang="en-US" sz="2400" dirty="0">
              <a:solidFill>
                <a:schemeClr val="accent1"/>
              </a:solidFill>
              <a:latin typeface="Shadows Into Light" panose="020B0604020202020204" charset="0"/>
            </a:endParaRPr>
          </a:p>
        </p:txBody>
      </p:sp>
      <p:pic>
        <p:nvPicPr>
          <p:cNvPr id="21509" name="Picture 27" descr="&#10;image-91.tiff                                                  0030CE35magic_metal                    B74677AA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32" y="3599963"/>
            <a:ext cx="3135857" cy="64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94728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3" descr="14_T01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23" y="1585843"/>
            <a:ext cx="3381521" cy="3174963"/>
          </a:xfrm>
        </p:spPr>
      </p:pic>
      <p:sp>
        <p:nvSpPr>
          <p:cNvPr id="133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28010" y="1585843"/>
            <a:ext cx="4508583" cy="3004264"/>
          </a:xfrm>
        </p:spPr>
        <p:txBody>
          <a:bodyPr>
            <a:normAutofit/>
          </a:bodyPr>
          <a:lstStyle/>
          <a:p>
            <a:pPr marL="34290" indent="0"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Note that the average rate decreases as the reaction proceeds.</a:t>
            </a:r>
          </a:p>
          <a:p>
            <a:pPr marL="205740">
              <a:defRPr/>
            </a:pPr>
            <a:endParaRPr lang="en-US" altLang="en-US" sz="2400" dirty="0">
              <a:solidFill>
                <a:schemeClr val="bg1"/>
              </a:solidFill>
            </a:endParaRPr>
          </a:p>
          <a:p>
            <a:pPr marL="34290" indent="0"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This is because as the reaction goes forward, there are fewer collisions between reactant molecules.</a:t>
            </a:r>
          </a:p>
        </p:txBody>
      </p:sp>
      <p:sp>
        <p:nvSpPr>
          <p:cNvPr id="22532" name="Rectangle 12"/>
          <p:cNvSpPr>
            <a:spLocks noChangeArrowheads="1"/>
          </p:cNvSpPr>
          <p:nvPr/>
        </p:nvSpPr>
        <p:spPr bwMode="auto">
          <a:xfrm>
            <a:off x="965586" y="426859"/>
            <a:ext cx="6621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solidFill>
                  <a:schemeClr val="accent1"/>
                </a:solidFill>
                <a:latin typeface="Shadows Into Light" panose="020B0604020202020204" charset="0"/>
              </a:rPr>
              <a:t>C</a:t>
            </a:r>
            <a:r>
              <a:rPr lang="en-US" altLang="en-US" sz="28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4</a:t>
            </a:r>
            <a:r>
              <a:rPr lang="en-US" altLang="en-US" sz="2800" dirty="0">
                <a:solidFill>
                  <a:schemeClr val="accent1"/>
                </a:solidFill>
                <a:latin typeface="Shadows Into Light" panose="020B0604020202020204" charset="0"/>
              </a:rPr>
              <a:t>H</a:t>
            </a:r>
            <a:r>
              <a:rPr lang="en-US" altLang="en-US" sz="28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9</a:t>
            </a:r>
            <a:r>
              <a:rPr lang="en-US" altLang="en-US" sz="2800" dirty="0">
                <a:solidFill>
                  <a:schemeClr val="accent1"/>
                </a:solidFill>
                <a:latin typeface="Shadows Into Light" panose="020B0604020202020204" charset="0"/>
              </a:rPr>
              <a:t>Cl(</a:t>
            </a:r>
            <a:r>
              <a:rPr lang="en-US" altLang="en-US" sz="2800" i="1" dirty="0" err="1">
                <a:solidFill>
                  <a:schemeClr val="accent1"/>
                </a:solidFill>
                <a:latin typeface="Shadows Into Light" panose="020B0604020202020204" charset="0"/>
              </a:rPr>
              <a:t>aq</a:t>
            </a:r>
            <a:r>
              <a:rPr lang="en-US" altLang="en-US" sz="2800" dirty="0">
                <a:solidFill>
                  <a:schemeClr val="accent1"/>
                </a:solidFill>
                <a:latin typeface="Shadows Into Light" panose="020B0604020202020204" charset="0"/>
              </a:rPr>
              <a:t>) + H</a:t>
            </a:r>
            <a:r>
              <a:rPr lang="en-US" altLang="en-US" sz="28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2</a:t>
            </a:r>
            <a:r>
              <a:rPr lang="en-US" altLang="en-US" sz="2800" dirty="0">
                <a:solidFill>
                  <a:schemeClr val="accent1"/>
                </a:solidFill>
                <a:latin typeface="Shadows Into Light" panose="020B0604020202020204" charset="0"/>
              </a:rPr>
              <a:t>O(</a:t>
            </a:r>
            <a:r>
              <a:rPr lang="en-US" altLang="en-US" sz="2800" i="1" dirty="0">
                <a:solidFill>
                  <a:schemeClr val="accent1"/>
                </a:solidFill>
                <a:latin typeface="Shadows Into Light" panose="020B0604020202020204" charset="0"/>
              </a:rPr>
              <a:t>l</a:t>
            </a:r>
            <a:r>
              <a:rPr lang="en-US" altLang="en-US" sz="2800" dirty="0">
                <a:solidFill>
                  <a:schemeClr val="accent1"/>
                </a:solidFill>
                <a:latin typeface="Shadows Into Light" panose="020B0604020202020204" charset="0"/>
              </a:rPr>
              <a:t>)</a:t>
            </a:r>
            <a:r>
              <a:rPr lang="en-US" altLang="en-US" sz="28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 </a:t>
            </a:r>
            <a:r>
              <a:rPr lang="en-US" altLang="en-US" sz="28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 C</a:t>
            </a:r>
            <a:r>
              <a:rPr lang="en-US" altLang="en-US" sz="2800" baseline="-250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4</a:t>
            </a:r>
            <a:r>
              <a:rPr lang="en-US" altLang="en-US" sz="28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H</a:t>
            </a:r>
            <a:r>
              <a:rPr lang="en-US" altLang="en-US" sz="2800" baseline="-250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9</a:t>
            </a:r>
            <a:r>
              <a:rPr lang="en-US" altLang="en-US" sz="28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OH(</a:t>
            </a:r>
            <a:r>
              <a:rPr lang="en-US" altLang="en-US" sz="2800" i="1" dirty="0" err="1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aq</a:t>
            </a:r>
            <a:r>
              <a:rPr lang="en-US" altLang="en-US" sz="28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) + </a:t>
            </a:r>
            <a:r>
              <a:rPr lang="en-US" altLang="en-US" sz="2800" dirty="0" err="1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HCl</a:t>
            </a:r>
            <a:r>
              <a:rPr lang="en-US" altLang="en-US" sz="28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(</a:t>
            </a:r>
            <a:r>
              <a:rPr lang="en-US" altLang="en-US" sz="2800" i="1" dirty="0" err="1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aq</a:t>
            </a:r>
            <a:r>
              <a:rPr lang="en-US" altLang="en-US" sz="28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) </a:t>
            </a:r>
            <a:endParaRPr lang="en-US" altLang="en-US" sz="2800" dirty="0">
              <a:solidFill>
                <a:schemeClr val="accent1"/>
              </a:solidFill>
              <a:latin typeface="Shadows Into Light" panose="020B0604020202020204" charset="0"/>
            </a:endParaRPr>
          </a:p>
        </p:txBody>
      </p:sp>
      <p:sp>
        <p:nvSpPr>
          <p:cNvPr id="22533" name="Oval 14"/>
          <p:cNvSpPr>
            <a:spLocks noChangeArrowheads="1"/>
          </p:cNvSpPr>
          <p:nvPr/>
        </p:nvSpPr>
        <p:spPr bwMode="auto">
          <a:xfrm>
            <a:off x="2303815" y="1434282"/>
            <a:ext cx="1598229" cy="3326524"/>
          </a:xfrm>
          <a:prstGeom prst="ellips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850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6182" y="1501744"/>
            <a:ext cx="4216229" cy="3086100"/>
          </a:xfrm>
        </p:spPr>
        <p:txBody>
          <a:bodyPr>
            <a:noAutofit/>
          </a:bodyPr>
          <a:lstStyle/>
          <a:p>
            <a:pPr marL="34290" indent="0"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A plot of concentration vs. time for this reaction yields a curve like this.</a:t>
            </a:r>
          </a:p>
          <a:p>
            <a:pPr marL="34290" indent="0">
              <a:buNone/>
              <a:defRPr/>
            </a:pPr>
            <a:endParaRPr lang="en-US" altLang="en-US" sz="2400" dirty="0">
              <a:solidFill>
                <a:schemeClr val="bg1"/>
              </a:solidFill>
            </a:endParaRPr>
          </a:p>
          <a:p>
            <a:pPr marL="34290" indent="0">
              <a:buNone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The slope of a line tangent to the curve at any point is the instantaneous rate at that time.</a:t>
            </a:r>
          </a:p>
        </p:txBody>
      </p:sp>
      <p:pic>
        <p:nvPicPr>
          <p:cNvPr id="23555" name="Picture 9" descr="14_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0"/>
          <a:stretch>
            <a:fillRect/>
          </a:stretch>
        </p:blipFill>
        <p:spPr bwMode="auto">
          <a:xfrm>
            <a:off x="4814096" y="1501744"/>
            <a:ext cx="3361183" cy="3321485"/>
          </a:xfrm>
        </p:spPr>
      </p:pic>
      <p:sp>
        <p:nvSpPr>
          <p:cNvPr id="23556" name="Rectangle 8"/>
          <p:cNvSpPr>
            <a:spLocks noChangeArrowheads="1"/>
          </p:cNvSpPr>
          <p:nvPr/>
        </p:nvSpPr>
        <p:spPr bwMode="auto">
          <a:xfrm>
            <a:off x="1179130" y="363837"/>
            <a:ext cx="640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C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4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H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9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Cl(</a:t>
            </a:r>
            <a:r>
              <a:rPr lang="en-US" altLang="en-US" sz="2400" i="1" dirty="0" err="1">
                <a:solidFill>
                  <a:schemeClr val="accent1"/>
                </a:solidFill>
                <a:latin typeface="Shadows Into Light" panose="020B0604020202020204" charset="0"/>
              </a:rPr>
              <a:t>aq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 + H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O(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</a:rPr>
              <a:t>l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 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 C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4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H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9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OH(</a:t>
            </a:r>
            <a:r>
              <a:rPr lang="en-US" altLang="en-US" sz="2400" i="1" dirty="0" err="1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aq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) + </a:t>
            </a:r>
            <a:r>
              <a:rPr lang="en-US" altLang="en-US" sz="2400" dirty="0" err="1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HCl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(</a:t>
            </a:r>
            <a:r>
              <a:rPr lang="en-US" altLang="en-US" sz="2400" i="1" dirty="0" err="1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aq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) </a:t>
            </a:r>
            <a:endParaRPr lang="en-US" altLang="en-US" sz="2400" dirty="0">
              <a:solidFill>
                <a:schemeClr val="accent1"/>
              </a:solidFill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40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88521" y="1545432"/>
            <a:ext cx="8502394" cy="3143250"/>
          </a:xfrm>
        </p:spPr>
        <p:txBody>
          <a:bodyPr>
            <a:noAutofit/>
          </a:bodyPr>
          <a:lstStyle/>
          <a:p>
            <a:pPr marL="34290" indent="0">
              <a:buNone/>
              <a:defRPr/>
            </a:pPr>
            <a:r>
              <a:rPr lang="en-US" altLang="en-US" sz="2400" dirty="0"/>
              <a:t>In this reaction, the ratio of C</a:t>
            </a:r>
            <a:r>
              <a:rPr lang="en-US" altLang="en-US" sz="2400" baseline="-25000" dirty="0"/>
              <a:t>4</a:t>
            </a:r>
            <a:r>
              <a:rPr lang="en-US" altLang="en-US" sz="2400" dirty="0"/>
              <a:t>H</a:t>
            </a:r>
            <a:r>
              <a:rPr lang="en-US" altLang="en-US" sz="2400" baseline="-25000" dirty="0"/>
              <a:t>9</a:t>
            </a:r>
            <a:r>
              <a:rPr lang="en-US" altLang="en-US" sz="2400" dirty="0"/>
              <a:t>Cl to C</a:t>
            </a:r>
            <a:r>
              <a:rPr lang="en-US" altLang="en-US" sz="2400" baseline="-25000" dirty="0"/>
              <a:t>4</a:t>
            </a:r>
            <a:r>
              <a:rPr lang="en-US" altLang="en-US" sz="2400" dirty="0"/>
              <a:t>H</a:t>
            </a:r>
            <a:r>
              <a:rPr lang="en-US" altLang="en-US" sz="2400" baseline="-25000" dirty="0"/>
              <a:t>9</a:t>
            </a:r>
            <a:r>
              <a:rPr lang="en-US" altLang="en-US" sz="2400" dirty="0"/>
              <a:t>OH is 1:1.</a:t>
            </a:r>
          </a:p>
          <a:p>
            <a:pPr marL="34290" indent="0">
              <a:buNone/>
              <a:defRPr/>
            </a:pPr>
            <a:endParaRPr lang="en-US" altLang="en-US" sz="2400" dirty="0"/>
          </a:p>
          <a:p>
            <a:pPr marL="34290" indent="0">
              <a:buNone/>
              <a:defRPr/>
            </a:pPr>
            <a:r>
              <a:rPr lang="en-US" altLang="en-US" sz="2400" dirty="0"/>
              <a:t>Thus, the rate of </a:t>
            </a:r>
            <a:r>
              <a:rPr lang="en-US" altLang="en-US" sz="2400" i="1" dirty="0"/>
              <a:t>disappearance</a:t>
            </a:r>
            <a:r>
              <a:rPr lang="en-US" altLang="en-US" sz="2400" dirty="0"/>
              <a:t> of C</a:t>
            </a:r>
            <a:r>
              <a:rPr lang="en-US" altLang="en-US" sz="2400" baseline="-25000" dirty="0"/>
              <a:t>4</a:t>
            </a:r>
            <a:r>
              <a:rPr lang="en-US" altLang="en-US" sz="2400" dirty="0"/>
              <a:t>H</a:t>
            </a:r>
            <a:r>
              <a:rPr lang="en-US" altLang="en-US" sz="2400" baseline="-25000" dirty="0"/>
              <a:t>9</a:t>
            </a:r>
            <a:r>
              <a:rPr lang="en-US" altLang="en-US" sz="2400" dirty="0"/>
              <a:t>Cl is the same as the rate of </a:t>
            </a:r>
            <a:r>
              <a:rPr lang="en-US" altLang="en-US" sz="2400" i="1" dirty="0"/>
              <a:t>appearance</a:t>
            </a:r>
            <a:r>
              <a:rPr lang="en-US" altLang="en-US" sz="2400" dirty="0"/>
              <a:t> of C</a:t>
            </a:r>
            <a:r>
              <a:rPr lang="en-US" altLang="en-US" sz="2400" baseline="-25000" dirty="0"/>
              <a:t>4</a:t>
            </a:r>
            <a:r>
              <a:rPr lang="en-US" altLang="en-US" sz="2400" dirty="0"/>
              <a:t>H</a:t>
            </a:r>
            <a:r>
              <a:rPr lang="en-US" altLang="en-US" sz="2400" baseline="-25000" dirty="0"/>
              <a:t>9</a:t>
            </a:r>
            <a:r>
              <a:rPr lang="en-US" altLang="en-US" sz="2400" dirty="0"/>
              <a:t>OH.</a:t>
            </a: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1154906" y="342901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C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4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H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9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Cl(</a:t>
            </a:r>
            <a:r>
              <a:rPr lang="en-US" altLang="en-US" sz="2400" i="1" dirty="0" err="1">
                <a:solidFill>
                  <a:schemeClr val="accent1"/>
                </a:solidFill>
                <a:latin typeface="Shadows Into Light" panose="020B0604020202020204" charset="0"/>
              </a:rPr>
              <a:t>aq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 + H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O(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</a:rPr>
              <a:t>l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 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 C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4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H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9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OH(</a:t>
            </a:r>
            <a:r>
              <a:rPr lang="en-US" altLang="en-US" sz="2400" i="1" dirty="0" err="1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aq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) + </a:t>
            </a:r>
            <a:r>
              <a:rPr lang="en-US" altLang="en-US" sz="2400" dirty="0" err="1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HCl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(</a:t>
            </a:r>
            <a:r>
              <a:rPr lang="en-US" altLang="en-US" sz="2400" i="1" dirty="0" err="1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aq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) </a:t>
            </a:r>
            <a:endParaRPr lang="en-US" altLang="en-US" sz="2400" dirty="0">
              <a:solidFill>
                <a:schemeClr val="accent1"/>
              </a:solidFill>
              <a:latin typeface="Shadows Into Light" panose="020B0604020202020204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650926" y="3398693"/>
            <a:ext cx="3865959" cy="646509"/>
            <a:chOff x="192" y="3576"/>
            <a:chExt cx="3247" cy="543"/>
          </a:xfrm>
        </p:grpSpPr>
        <p:sp>
          <p:nvSpPr>
            <p:cNvPr id="24581" name="Rectangle 9"/>
            <p:cNvSpPr>
              <a:spLocks noChangeArrowheads="1"/>
            </p:cNvSpPr>
            <p:nvPr/>
          </p:nvSpPr>
          <p:spPr bwMode="auto">
            <a:xfrm>
              <a:off x="192" y="3691"/>
              <a:ext cx="73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dirty="0">
                  <a:solidFill>
                    <a:schemeClr val="bg1"/>
                  </a:solidFill>
                </a:rPr>
                <a:t>Rate =</a:t>
              </a:r>
            </a:p>
          </p:txBody>
        </p:sp>
        <p:grpSp>
          <p:nvGrpSpPr>
            <p:cNvPr id="24582" name="Group 12"/>
            <p:cNvGrpSpPr>
              <a:grpSpLocks/>
            </p:cNvGrpSpPr>
            <p:nvPr/>
          </p:nvGrpSpPr>
          <p:grpSpPr bwMode="auto">
            <a:xfrm>
              <a:off x="934" y="3576"/>
              <a:ext cx="1068" cy="543"/>
              <a:chOff x="1344" y="3519"/>
              <a:chExt cx="1068" cy="543"/>
            </a:xfrm>
          </p:grpSpPr>
          <p:sp>
            <p:nvSpPr>
              <p:cNvPr id="24587" name="Rectangle 10"/>
              <p:cNvSpPr>
                <a:spLocks noChangeArrowheads="1"/>
              </p:cNvSpPr>
              <p:nvPr/>
            </p:nvSpPr>
            <p:spPr bwMode="auto">
              <a:xfrm>
                <a:off x="1360" y="3519"/>
                <a:ext cx="1052" cy="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en-US" sz="1800" dirty="0">
                    <a:solidFill>
                      <a:schemeClr val="bg1"/>
                    </a:solidFill>
                  </a:rPr>
                  <a:t>-</a:t>
                </a:r>
                <a:r>
                  <a:rPr lang="en-US" altLang="en-US" sz="1800" dirty="0">
                    <a:solidFill>
                      <a:schemeClr val="bg1"/>
                    </a:solidFill>
                    <a:latin typeface="Symbol" pitchFamily="18" charset="2"/>
                    <a:sym typeface="Symbol" pitchFamily="18" charset="2"/>
                  </a:rPr>
                  <a:t></a:t>
                </a:r>
                <a:r>
                  <a:rPr lang="en-US" altLang="en-US" sz="1800" dirty="0">
                    <a:solidFill>
                      <a:schemeClr val="bg1"/>
                    </a:solidFill>
                  </a:rPr>
                  <a:t>[C</a:t>
                </a:r>
                <a:r>
                  <a:rPr lang="en-US" altLang="en-US" sz="1800" baseline="-25000" dirty="0">
                    <a:solidFill>
                      <a:schemeClr val="bg1"/>
                    </a:solidFill>
                  </a:rPr>
                  <a:t>4</a:t>
                </a:r>
                <a:r>
                  <a:rPr lang="en-US" altLang="en-US" sz="1800" dirty="0">
                    <a:solidFill>
                      <a:schemeClr val="bg1"/>
                    </a:solidFill>
                  </a:rPr>
                  <a:t>H</a:t>
                </a:r>
                <a:r>
                  <a:rPr lang="en-US" altLang="en-US" sz="1800" baseline="-25000" dirty="0">
                    <a:solidFill>
                      <a:schemeClr val="bg1"/>
                    </a:solidFill>
                  </a:rPr>
                  <a:t>9</a:t>
                </a:r>
                <a:r>
                  <a:rPr lang="en-US" altLang="en-US" sz="1800" dirty="0">
                    <a:solidFill>
                      <a:schemeClr val="bg1"/>
                    </a:solidFill>
                  </a:rPr>
                  <a:t>Cl]</a:t>
                </a:r>
              </a:p>
              <a:p>
                <a:pPr algn="ctr" eaLnBrk="1" hangingPunct="1">
                  <a:defRPr/>
                </a:pPr>
                <a:r>
                  <a:rPr lang="en-US" altLang="en-US" sz="1800" dirty="0">
                    <a:solidFill>
                      <a:schemeClr val="bg1"/>
                    </a:solidFill>
                    <a:latin typeface="Symbol" pitchFamily="18" charset="2"/>
                    <a:sym typeface="Symbol" pitchFamily="18" charset="2"/>
                  </a:rPr>
                  <a:t></a:t>
                </a:r>
                <a:r>
                  <a:rPr lang="en-US" altLang="en-US" sz="1800" i="1" dirty="0">
                    <a:solidFill>
                      <a:schemeClr val="bg1"/>
                    </a:solidFill>
                  </a:rPr>
                  <a:t>t</a:t>
                </a:r>
                <a:endParaRPr lang="en-US" alt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588" name="Line 11"/>
              <p:cNvSpPr>
                <a:spLocks noChangeShapeType="1"/>
              </p:cNvSpPr>
              <p:nvPr/>
            </p:nvSpPr>
            <p:spPr bwMode="auto">
              <a:xfrm>
                <a:off x="1344" y="3792"/>
                <a:ext cx="1056" cy="0"/>
              </a:xfrm>
              <a:prstGeom prst="line">
                <a:avLst/>
              </a:prstGeom>
              <a:noFill/>
              <a:ln w="222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5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sp>
          <p:nvSpPr>
            <p:cNvPr id="24583" name="Rectangle 13"/>
            <p:cNvSpPr>
              <a:spLocks noChangeArrowheads="1"/>
            </p:cNvSpPr>
            <p:nvPr/>
          </p:nvSpPr>
          <p:spPr bwMode="auto">
            <a:xfrm>
              <a:off x="2045" y="3691"/>
              <a:ext cx="268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>
                  <a:solidFill>
                    <a:schemeClr val="bg1"/>
                  </a:solidFill>
                </a:rPr>
                <a:t>=</a:t>
              </a:r>
            </a:p>
          </p:txBody>
        </p:sp>
        <p:grpSp>
          <p:nvGrpSpPr>
            <p:cNvPr id="24584" name="Group 16"/>
            <p:cNvGrpSpPr>
              <a:grpSpLocks/>
            </p:cNvGrpSpPr>
            <p:nvPr/>
          </p:nvGrpSpPr>
          <p:grpSpPr bwMode="auto">
            <a:xfrm>
              <a:off x="2328" y="3576"/>
              <a:ext cx="1111" cy="543"/>
              <a:chOff x="2400" y="3754"/>
              <a:chExt cx="1111" cy="543"/>
            </a:xfrm>
          </p:grpSpPr>
          <p:sp>
            <p:nvSpPr>
              <p:cNvPr id="24585" name="Rectangle 14"/>
              <p:cNvSpPr>
                <a:spLocks noChangeArrowheads="1"/>
              </p:cNvSpPr>
              <p:nvPr/>
            </p:nvSpPr>
            <p:spPr bwMode="auto">
              <a:xfrm>
                <a:off x="2416" y="3754"/>
                <a:ext cx="1095" cy="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en-US" sz="1800">
                    <a:solidFill>
                      <a:schemeClr val="bg1"/>
                    </a:solidFill>
                    <a:latin typeface="Symbol" pitchFamily="18" charset="2"/>
                    <a:sym typeface="Symbol" pitchFamily="18" charset="2"/>
                  </a:rPr>
                  <a:t></a:t>
                </a:r>
                <a:r>
                  <a:rPr lang="en-US" altLang="en-US" sz="1800">
                    <a:solidFill>
                      <a:schemeClr val="bg1"/>
                    </a:solidFill>
                  </a:rPr>
                  <a:t>[C</a:t>
                </a:r>
                <a:r>
                  <a:rPr lang="en-US" altLang="en-US" sz="1800" baseline="-25000">
                    <a:solidFill>
                      <a:schemeClr val="bg1"/>
                    </a:solidFill>
                  </a:rPr>
                  <a:t>4</a:t>
                </a:r>
                <a:r>
                  <a:rPr lang="en-US" altLang="en-US" sz="1800">
                    <a:solidFill>
                      <a:schemeClr val="bg1"/>
                    </a:solidFill>
                  </a:rPr>
                  <a:t>H</a:t>
                </a:r>
                <a:r>
                  <a:rPr lang="en-US" altLang="en-US" sz="1800" baseline="-25000">
                    <a:solidFill>
                      <a:schemeClr val="bg1"/>
                    </a:solidFill>
                  </a:rPr>
                  <a:t>9</a:t>
                </a:r>
                <a:r>
                  <a:rPr lang="en-US" altLang="en-US" sz="1800">
                    <a:solidFill>
                      <a:schemeClr val="bg1"/>
                    </a:solidFill>
                  </a:rPr>
                  <a:t>OH]</a:t>
                </a:r>
              </a:p>
              <a:p>
                <a:pPr algn="ctr" eaLnBrk="1" hangingPunct="1">
                  <a:defRPr/>
                </a:pPr>
                <a:r>
                  <a:rPr lang="en-US" altLang="en-US" sz="1800">
                    <a:solidFill>
                      <a:schemeClr val="bg1"/>
                    </a:solidFill>
                    <a:latin typeface="Symbol" pitchFamily="18" charset="2"/>
                    <a:sym typeface="Symbol" pitchFamily="18" charset="2"/>
                  </a:rPr>
                  <a:t></a:t>
                </a:r>
                <a:r>
                  <a:rPr lang="en-US" altLang="en-US" sz="1800" i="1">
                    <a:solidFill>
                      <a:schemeClr val="bg1"/>
                    </a:solidFill>
                  </a:rPr>
                  <a:t>t</a:t>
                </a:r>
                <a:endParaRPr lang="en-US" alt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24586" name="Line 15"/>
              <p:cNvSpPr>
                <a:spLocks noChangeShapeType="1"/>
              </p:cNvSpPr>
              <p:nvPr/>
            </p:nvSpPr>
            <p:spPr bwMode="auto">
              <a:xfrm>
                <a:off x="2400" y="4032"/>
                <a:ext cx="1104" cy="0"/>
              </a:xfrm>
              <a:prstGeom prst="line">
                <a:avLst/>
              </a:prstGeom>
              <a:noFill/>
              <a:ln w="222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05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6056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228600"/>
            <a:ext cx="5829300" cy="514350"/>
          </a:xfrm>
        </p:spPr>
        <p:txBody>
          <a:bodyPr>
            <a:normAutofit fontScale="77500" lnSpcReduction="20000"/>
          </a:bodyPr>
          <a:lstStyle/>
          <a:p>
            <a:pPr marL="205740" algn="ctr">
              <a:buNone/>
              <a:defRPr/>
            </a:pPr>
            <a:r>
              <a:rPr lang="en-US" altLang="en-US" sz="2700" dirty="0"/>
              <a:t>What if the ratio is </a:t>
            </a:r>
            <a:r>
              <a:rPr lang="en-US" altLang="en-US" sz="2700" i="1" dirty="0"/>
              <a:t>not</a:t>
            </a:r>
            <a:r>
              <a:rPr lang="en-US" altLang="en-US" sz="2700" dirty="0"/>
              <a:t> 1:1?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131095" y="300631"/>
            <a:ext cx="50577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H</a:t>
            </a:r>
            <a:r>
              <a:rPr lang="en-US" altLang="en-US" sz="3200" baseline="-250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2</a:t>
            </a:r>
            <a:r>
              <a:rPr lang="en-US" altLang="en-US" sz="32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(</a:t>
            </a:r>
            <a:r>
              <a:rPr lang="en-US" altLang="en-US" sz="3200" i="1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g</a:t>
            </a:r>
            <a:r>
              <a:rPr lang="en-US" altLang="en-US" sz="32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) + I</a:t>
            </a:r>
            <a:r>
              <a:rPr lang="en-US" altLang="en-US" sz="3200" baseline="-250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2</a:t>
            </a:r>
            <a:r>
              <a:rPr lang="en-US" altLang="en-US" sz="32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(</a:t>
            </a:r>
            <a:r>
              <a:rPr lang="en-US" altLang="en-US" sz="3200" i="1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g</a:t>
            </a:r>
            <a:r>
              <a:rPr lang="en-US" altLang="en-US" sz="32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)   </a:t>
            </a:r>
            <a:r>
              <a:rPr lang="en-US" altLang="en-US" sz="3200" dirty="0">
                <a:solidFill>
                  <a:schemeClr val="accent1"/>
                </a:solidFill>
                <a:latin typeface="Shadows Into Light" panose="020B0604020202020204" charset="0"/>
              </a:rPr>
              <a:t>2 HI(</a:t>
            </a:r>
            <a:r>
              <a:rPr lang="en-US" altLang="en-US" sz="3200" i="1" dirty="0">
                <a:solidFill>
                  <a:schemeClr val="accent1"/>
                </a:solidFill>
                <a:latin typeface="Shadows Into Light" panose="020B0604020202020204" charset="0"/>
              </a:rPr>
              <a:t>g</a:t>
            </a:r>
            <a:r>
              <a:rPr lang="en-US" altLang="en-US" sz="3200" dirty="0">
                <a:solidFill>
                  <a:schemeClr val="accent1"/>
                </a:solidFill>
                <a:latin typeface="Shadows Into Light" panose="020B0604020202020204" charset="0"/>
              </a:rPr>
              <a:t>) 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882533" y="1561676"/>
            <a:ext cx="47852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HI forms at half the rate H</a:t>
            </a:r>
            <a:r>
              <a:rPr lang="en-US" altLang="en-US" sz="2400" baseline="-25000" dirty="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disappears.</a:t>
            </a:r>
          </a:p>
        </p:txBody>
      </p:sp>
      <p:pic>
        <p:nvPicPr>
          <p:cNvPr id="17414" name="Picture 20" descr="&#10;image-93.tiff                                                  0030CE35magic_metal                    B74677A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90" y="2328136"/>
            <a:ext cx="4191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1603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3593856" presetClass="entr" presetSubtype="1356192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3593856" presetClass="entr" presetSubtype="13562064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  <p:bldP spid="19461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009901" y="389334"/>
            <a:ext cx="3139678" cy="415528"/>
            <a:chOff x="1536" y="1984"/>
            <a:chExt cx="2637" cy="349"/>
          </a:xfrm>
        </p:grpSpPr>
        <p:sp>
          <p:nvSpPr>
            <p:cNvPr id="26633" name="Rectangle 19"/>
            <p:cNvSpPr>
              <a:spLocks noChangeArrowheads="1"/>
            </p:cNvSpPr>
            <p:nvPr/>
          </p:nvSpPr>
          <p:spPr bwMode="auto">
            <a:xfrm>
              <a:off x="1536" y="1984"/>
              <a:ext cx="1029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100" i="1">
                  <a:solidFill>
                    <a:schemeClr val="bg1"/>
                  </a:solidFill>
                  <a:latin typeface="Arial" panose="020B0604020202020204" pitchFamily="34" charset="0"/>
                </a:rPr>
                <a:t>a</a:t>
              </a:r>
              <a:r>
                <a:rPr lang="en-US" altLang="en-US" sz="2100">
                  <a:solidFill>
                    <a:schemeClr val="bg1"/>
                  </a:solidFill>
                  <a:latin typeface="Arial" panose="020B0604020202020204" pitchFamily="34" charset="0"/>
                </a:rPr>
                <a:t>A + </a:t>
              </a:r>
              <a:r>
                <a:rPr lang="en-US" altLang="en-US" sz="2100" i="1">
                  <a:solidFill>
                    <a:schemeClr val="bg1"/>
                  </a:solidFill>
                  <a:latin typeface="Arial" panose="020B0604020202020204" pitchFamily="34" charset="0"/>
                </a:rPr>
                <a:t>b</a:t>
              </a:r>
              <a:r>
                <a:rPr lang="en-US" altLang="en-US" sz="2100">
                  <a:solidFill>
                    <a:schemeClr val="bg1"/>
                  </a:solidFill>
                  <a:latin typeface="Arial" panose="020B0604020202020204" pitchFamily="34" charset="0"/>
                </a:rPr>
                <a:t>B </a:t>
              </a:r>
            </a:p>
          </p:txBody>
        </p:sp>
        <p:sp>
          <p:nvSpPr>
            <p:cNvPr id="26632" name="Line 20"/>
            <p:cNvSpPr>
              <a:spLocks noChangeShapeType="1"/>
            </p:cNvSpPr>
            <p:nvPr/>
          </p:nvSpPr>
          <p:spPr bwMode="auto">
            <a:xfrm>
              <a:off x="2568" y="2160"/>
              <a:ext cx="576" cy="0"/>
            </a:xfrm>
            <a:prstGeom prst="line">
              <a:avLst/>
            </a:prstGeom>
            <a:ln>
              <a:solidFill>
                <a:schemeClr val="bg1"/>
              </a:solidFill>
              <a:headEnd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2100">
                <a:solidFill>
                  <a:schemeClr val="bg1"/>
                </a:solidFill>
              </a:endParaRPr>
            </a:p>
          </p:txBody>
        </p:sp>
        <p:sp>
          <p:nvSpPr>
            <p:cNvPr id="26635" name="Rectangle 21"/>
            <p:cNvSpPr>
              <a:spLocks noChangeArrowheads="1"/>
            </p:cNvSpPr>
            <p:nvPr/>
          </p:nvSpPr>
          <p:spPr bwMode="auto">
            <a:xfrm>
              <a:off x="3195" y="1984"/>
              <a:ext cx="978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100" i="1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n-US" sz="2100">
                  <a:solidFill>
                    <a:schemeClr val="bg1"/>
                  </a:solidFill>
                  <a:latin typeface="Arial" panose="020B0604020202020204" pitchFamily="34" charset="0"/>
                </a:rPr>
                <a:t>C + </a:t>
              </a:r>
              <a:r>
                <a:rPr lang="en-US" altLang="en-US" sz="2100" i="1">
                  <a:solidFill>
                    <a:schemeClr val="bg1"/>
                  </a:solidFill>
                  <a:latin typeface="Arial" panose="020B0604020202020204" pitchFamily="34" charset="0"/>
                </a:rPr>
                <a:t>d</a:t>
              </a:r>
              <a:r>
                <a:rPr lang="en-US" altLang="en-US" sz="2100">
                  <a:solidFill>
                    <a:schemeClr val="bg1"/>
                  </a:solidFill>
                  <a:latin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26628" name="Picture 59" descr="&#10;image-96.tiff                                                  0030CE35magic_metal                    B74677A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38" y="1911996"/>
            <a:ext cx="7640363" cy="74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60"/>
          <p:cNvSpPr txBox="1">
            <a:spLocks noChangeArrowheads="1"/>
          </p:cNvSpPr>
          <p:nvPr/>
        </p:nvSpPr>
        <p:spPr bwMode="auto">
          <a:xfrm>
            <a:off x="2141181" y="3599111"/>
            <a:ext cx="25490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Reactants (decrease)</a:t>
            </a:r>
          </a:p>
        </p:txBody>
      </p:sp>
      <p:sp>
        <p:nvSpPr>
          <p:cNvPr id="26630" name="Text Box 61"/>
          <p:cNvSpPr txBox="1">
            <a:spLocks noChangeArrowheads="1"/>
          </p:cNvSpPr>
          <p:nvPr/>
        </p:nvSpPr>
        <p:spPr bwMode="auto">
          <a:xfrm>
            <a:off x="5679919" y="3594583"/>
            <a:ext cx="23214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Products (increase)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891192" y="2665106"/>
            <a:ext cx="397670" cy="87892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288862" y="2764777"/>
            <a:ext cx="1070084" cy="72956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642763" y="2660003"/>
            <a:ext cx="871613" cy="110713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343577" y="2781116"/>
            <a:ext cx="397670" cy="87892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131095" y="300631"/>
            <a:ext cx="27735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Rate Expressions</a:t>
            </a:r>
            <a:endParaRPr lang="en-US" altLang="en-US" sz="3200" dirty="0">
              <a:solidFill>
                <a:schemeClr val="accent1"/>
              </a:solidFill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3216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3594624" presetClass="entr" presetSubtype="13561988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3593856" presetClass="entr" presetSubtype="1356192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268847" y="1532312"/>
            <a:ext cx="8739351" cy="3755232"/>
          </a:xfrm>
        </p:spPr>
        <p:txBody>
          <a:bodyPr/>
          <a:lstStyle/>
          <a:p>
            <a:pPr marL="385763" indent="-385763">
              <a:buFontTx/>
              <a:buAutoNum type="arabicPeriod"/>
              <a:defRPr/>
            </a:pPr>
            <a:r>
              <a:rPr lang="en-US" altLang="en-US" sz="2400" dirty="0">
                <a:latin typeface="Shadows Into Light" panose="020B0604020202020204" charset="0"/>
              </a:rPr>
              <a:t>Write the rate expressions:</a:t>
            </a:r>
          </a:p>
          <a:p>
            <a:pPr marL="685800" lvl="1" indent="-385763">
              <a:buFontTx/>
              <a:buAutoNum type="alphaLcPeriod"/>
              <a:defRPr/>
            </a:pPr>
            <a:r>
              <a:rPr lang="en-US" altLang="en-US" sz="2400" dirty="0">
                <a:latin typeface="Shadows Into Light" panose="020B0604020202020204" charset="0"/>
              </a:rPr>
              <a:t>2H</a:t>
            </a:r>
            <a:r>
              <a:rPr lang="en-US" altLang="en-US" sz="2400" baseline="-25000" dirty="0">
                <a:latin typeface="Shadows Into Light" panose="020B0604020202020204" charset="0"/>
              </a:rPr>
              <a:t>2</a:t>
            </a:r>
            <a:r>
              <a:rPr lang="en-US" altLang="en-US" sz="2400" dirty="0">
                <a:latin typeface="Shadows Into Light" panose="020B0604020202020204" charset="0"/>
              </a:rPr>
              <a:t> + O</a:t>
            </a:r>
            <a:r>
              <a:rPr lang="en-US" altLang="en-US" sz="2400" baseline="-25000" dirty="0">
                <a:latin typeface="Shadows Into Light" panose="020B0604020202020204" charset="0"/>
              </a:rPr>
              <a:t>2</a:t>
            </a:r>
            <a:r>
              <a:rPr lang="en-US" altLang="en-US" sz="2400" dirty="0">
                <a:latin typeface="Shadows Into Light" panose="020B0604020202020204" charset="0"/>
              </a:rPr>
              <a:t> </a:t>
            </a:r>
            <a:r>
              <a:rPr lang="en-US" altLang="en-US" sz="2400" dirty="0">
                <a:latin typeface="Shadows Into Light" panose="020B0604020202020204" charset="0"/>
                <a:sym typeface="Wingdings" pitchFamily="2" charset="2"/>
              </a:rPr>
              <a:t> 2H</a:t>
            </a:r>
            <a:r>
              <a:rPr lang="en-US" altLang="en-US" sz="2400" baseline="-25000" dirty="0">
                <a:latin typeface="Shadows Into Light" panose="020B0604020202020204" charset="0"/>
                <a:sym typeface="Wingdings" pitchFamily="2" charset="2"/>
              </a:rPr>
              <a:t>2</a:t>
            </a:r>
            <a:r>
              <a:rPr lang="en-US" altLang="en-US" sz="2400" dirty="0">
                <a:latin typeface="Shadows Into Light" panose="020B0604020202020204" charset="0"/>
                <a:sym typeface="Wingdings" pitchFamily="2" charset="2"/>
              </a:rPr>
              <a:t>O</a:t>
            </a:r>
          </a:p>
          <a:p>
            <a:pPr marL="685800" lvl="1" indent="-385763">
              <a:buFontTx/>
              <a:buAutoNum type="alphaLcPeriod"/>
              <a:defRPr/>
            </a:pPr>
            <a:r>
              <a:rPr lang="en-US" altLang="en-US" sz="2400" dirty="0">
                <a:latin typeface="Shadows Into Light" panose="020B0604020202020204" charset="0"/>
                <a:sym typeface="Wingdings" pitchFamily="2" charset="2"/>
              </a:rPr>
              <a:t>3O</a:t>
            </a:r>
            <a:r>
              <a:rPr lang="en-US" altLang="en-US" sz="2400" baseline="-25000" dirty="0">
                <a:latin typeface="Shadows Into Light" panose="020B0604020202020204" charset="0"/>
                <a:sym typeface="Wingdings" pitchFamily="2" charset="2"/>
              </a:rPr>
              <a:t>2</a:t>
            </a:r>
            <a:r>
              <a:rPr lang="en-US" altLang="en-US" sz="2400" dirty="0">
                <a:latin typeface="Shadows Into Light" panose="020B0604020202020204" charset="0"/>
                <a:sym typeface="Wingdings" pitchFamily="2" charset="2"/>
              </a:rPr>
              <a:t>  2O</a:t>
            </a:r>
            <a:r>
              <a:rPr lang="en-US" altLang="en-US" sz="2400" baseline="-25000" dirty="0">
                <a:latin typeface="Shadows Into Light" panose="020B0604020202020204" charset="0"/>
                <a:sym typeface="Wingdings" pitchFamily="2" charset="2"/>
              </a:rPr>
              <a:t>3</a:t>
            </a:r>
          </a:p>
          <a:p>
            <a:pPr marL="385763" indent="-385763">
              <a:buFontTx/>
              <a:buAutoNum type="arabicPeriod"/>
              <a:defRPr/>
            </a:pPr>
            <a:r>
              <a:rPr lang="en-US" altLang="en-US" sz="2400" dirty="0">
                <a:latin typeface="Shadows Into Light" panose="020B0604020202020204" charset="0"/>
                <a:sym typeface="Wingdings" pitchFamily="2" charset="2"/>
              </a:rPr>
              <a:t>How is the rate of disappearance of O</a:t>
            </a:r>
            <a:r>
              <a:rPr lang="en-US" altLang="en-US" sz="2400" baseline="-25000" dirty="0">
                <a:latin typeface="Shadows Into Light" panose="020B0604020202020204" charset="0"/>
                <a:sym typeface="Wingdings" pitchFamily="2" charset="2"/>
              </a:rPr>
              <a:t>2</a:t>
            </a:r>
            <a:r>
              <a:rPr lang="en-US" altLang="en-US" sz="2400" dirty="0">
                <a:latin typeface="Shadows Into Light" panose="020B0604020202020204" charset="0"/>
                <a:sym typeface="Wingdings" pitchFamily="2" charset="2"/>
              </a:rPr>
              <a:t> related to the rate of appearance of O</a:t>
            </a:r>
            <a:r>
              <a:rPr lang="en-US" altLang="en-US" sz="2400" baseline="-25000" dirty="0">
                <a:latin typeface="Shadows Into Light" panose="020B0604020202020204" charset="0"/>
                <a:sym typeface="Wingdings" pitchFamily="2" charset="2"/>
              </a:rPr>
              <a:t>3</a:t>
            </a:r>
            <a:r>
              <a:rPr lang="en-US" altLang="en-US" sz="2400" dirty="0">
                <a:latin typeface="Shadows Into Light" panose="020B0604020202020204" charset="0"/>
                <a:sym typeface="Wingdings" pitchFamily="2" charset="2"/>
              </a:rPr>
              <a:t> if the O</a:t>
            </a:r>
            <a:r>
              <a:rPr lang="en-US" altLang="en-US" sz="2400" baseline="-25000" dirty="0">
                <a:latin typeface="Shadows Into Light" panose="020B0604020202020204" charset="0"/>
                <a:sym typeface="Wingdings" pitchFamily="2" charset="2"/>
              </a:rPr>
              <a:t>3</a:t>
            </a:r>
            <a:r>
              <a:rPr lang="en-US" altLang="en-US" sz="2400" dirty="0">
                <a:latin typeface="Shadows Into Light" panose="020B0604020202020204" charset="0"/>
                <a:sym typeface="Wingdings" pitchFamily="2" charset="2"/>
              </a:rPr>
              <a:t> rate equals 6.0x10</a:t>
            </a:r>
            <a:r>
              <a:rPr lang="en-US" altLang="en-US" sz="2400" baseline="30000" dirty="0">
                <a:latin typeface="Shadows Into Light" panose="020B0604020202020204" charset="0"/>
                <a:sym typeface="Wingdings" pitchFamily="2" charset="2"/>
              </a:rPr>
              <a:t>5</a:t>
            </a:r>
            <a:r>
              <a:rPr lang="en-US" altLang="en-US" sz="2400" dirty="0">
                <a:latin typeface="Shadows Into Light" panose="020B0604020202020204" charset="0"/>
                <a:sym typeface="Wingdings" pitchFamily="2" charset="2"/>
              </a:rPr>
              <a:t>M/s?</a:t>
            </a:r>
            <a:endParaRPr lang="en-US" altLang="en-US" sz="2400" dirty="0">
              <a:latin typeface="Shadows Into Light" panose="020B0604020202020204" charset="0"/>
            </a:endParaRPr>
          </a:p>
        </p:txBody>
      </p:sp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881971" y="302339"/>
            <a:ext cx="5829300" cy="5143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4000" b="0" dirty="0">
                <a:latin typeface="Shadows Into Light" panose="020B0604020202020204" charset="0"/>
              </a:rPr>
              <a:t>Example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96504" y="3597332"/>
            <a:ext cx="1657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accent1"/>
                </a:solidFill>
                <a:latin typeface="Arial" panose="020B0604020202020204" pitchFamily="34" charset="0"/>
              </a:rPr>
              <a:t>9.0x10</a:t>
            </a:r>
            <a:r>
              <a:rPr lang="en-US" altLang="en-US" sz="1800" baseline="30000" dirty="0">
                <a:solidFill>
                  <a:schemeClr val="accent1"/>
                </a:solidFill>
                <a:latin typeface="Arial" panose="020B0604020202020204" pitchFamily="34" charset="0"/>
              </a:rPr>
              <a:t>5</a:t>
            </a:r>
            <a:r>
              <a:rPr lang="en-US" altLang="en-US" sz="1800" dirty="0">
                <a:solidFill>
                  <a:schemeClr val="accent1"/>
                </a:solidFill>
                <a:latin typeface="Arial" panose="020B0604020202020204" pitchFamily="34" charset="0"/>
              </a:rPr>
              <a:t>M/s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376779" y="2295194"/>
            <a:ext cx="365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-½ </a:t>
            </a:r>
            <a:r>
              <a:rPr lang="el-GR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Δ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H</a:t>
            </a:r>
            <a:r>
              <a:rPr lang="en-US" altLang="en-US" sz="1800" baseline="-25000" dirty="0">
                <a:solidFill>
                  <a:srgbClr val="00B0F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/</a:t>
            </a:r>
            <a:r>
              <a:rPr lang="el-GR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Δ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t = -</a:t>
            </a:r>
            <a:r>
              <a:rPr lang="el-GR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Δ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O</a:t>
            </a:r>
            <a:r>
              <a:rPr lang="en-US" altLang="en-US" sz="1800" baseline="-25000" dirty="0">
                <a:solidFill>
                  <a:srgbClr val="00B0F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/</a:t>
            </a:r>
            <a:r>
              <a:rPr lang="el-GR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Δ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t = ½ </a:t>
            </a:r>
            <a:r>
              <a:rPr lang="el-GR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Δ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H</a:t>
            </a:r>
            <a:r>
              <a:rPr lang="en-US" altLang="en-US" sz="1800" baseline="-25000" dirty="0">
                <a:solidFill>
                  <a:srgbClr val="00B0F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O/</a:t>
            </a:r>
            <a:r>
              <a:rPr lang="el-GR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Δ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76779" y="2783458"/>
            <a:ext cx="3371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-1/3 </a:t>
            </a:r>
            <a:r>
              <a:rPr lang="el-GR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Δ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O</a:t>
            </a:r>
            <a:r>
              <a:rPr lang="en-US" altLang="en-US" sz="1800" baseline="-25000" dirty="0">
                <a:solidFill>
                  <a:srgbClr val="00B0F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/</a:t>
            </a:r>
            <a:r>
              <a:rPr lang="el-GR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Δ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t = ½ </a:t>
            </a:r>
            <a:r>
              <a:rPr lang="el-GR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Δ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O</a:t>
            </a:r>
            <a:r>
              <a:rPr lang="en-US" altLang="en-US" sz="1800" baseline="-25000" dirty="0">
                <a:solidFill>
                  <a:srgbClr val="00B0F0"/>
                </a:solidFill>
                <a:latin typeface="Arial" panose="020B0604020202020204" pitchFamily="34" charset="0"/>
              </a:rPr>
              <a:t>3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/</a:t>
            </a:r>
            <a:r>
              <a:rPr lang="el-GR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Δ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10975" y="4172810"/>
            <a:ext cx="3371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-1/3 </a:t>
            </a:r>
            <a:r>
              <a:rPr lang="el-GR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Δ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O</a:t>
            </a:r>
            <a:r>
              <a:rPr lang="en-US" altLang="en-US" sz="1800" baseline="-25000" dirty="0">
                <a:solidFill>
                  <a:srgbClr val="00B0F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/</a:t>
            </a:r>
            <a:r>
              <a:rPr lang="el-GR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Δ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t = ½ </a:t>
            </a:r>
            <a:r>
              <a:rPr lang="el-GR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Δ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O</a:t>
            </a:r>
            <a:r>
              <a:rPr lang="en-US" altLang="en-US" sz="1800" baseline="-25000" dirty="0">
                <a:solidFill>
                  <a:srgbClr val="00B0F0"/>
                </a:solidFill>
                <a:latin typeface="Arial" panose="020B0604020202020204" pitchFamily="34" charset="0"/>
              </a:rPr>
              <a:t>3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/</a:t>
            </a:r>
            <a:r>
              <a:rPr lang="el-GR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Δ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96621" y="4172810"/>
            <a:ext cx="3371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-1/3 x  = ½ (6.0x10</a:t>
            </a:r>
            <a:r>
              <a:rPr lang="en-US" altLang="en-US" sz="1800" baseline="30000" dirty="0">
                <a:solidFill>
                  <a:srgbClr val="00B0F0"/>
                </a:solidFill>
                <a:latin typeface="Arial" panose="020B0604020202020204" pitchFamily="34" charset="0"/>
              </a:rPr>
              <a:t>5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510980" y="4172810"/>
            <a:ext cx="1314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9.0x10</a:t>
            </a:r>
            <a:r>
              <a:rPr lang="en-US" altLang="en-US" sz="1800" baseline="30000" dirty="0">
                <a:solidFill>
                  <a:srgbClr val="00B0F0"/>
                </a:solidFill>
                <a:latin typeface="Arial" panose="020B0604020202020204" pitchFamily="34" charset="0"/>
              </a:rPr>
              <a:t>5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07999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Now you should be able to…</a:t>
            </a:r>
            <a:endParaRPr dirty="0"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-US" dirty="0"/>
              <a:t>Write rate expression to calculate speed of reactions.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" dirty="0"/>
            </a:br>
            <a:br>
              <a:rPr lang="en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2060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Objectives:</a:t>
            </a:r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Determine the effect of effective collisions on reaction rate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Determine how factors affect reaction rate according to collision theory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"/>
            </a:b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1186812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ctrTitle"/>
          </p:nvPr>
        </p:nvSpPr>
        <p:spPr>
          <a:xfrm>
            <a:off x="294900" y="15787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Rate Laws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9317" y="1369219"/>
            <a:ext cx="8066033" cy="3263504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10000"/>
              </a:lnSpc>
              <a:defRPr/>
            </a:pPr>
            <a:r>
              <a:rPr lang="en-US" dirty="0">
                <a:latin typeface="Shadows Into Light" panose="020B0604020202020204" charset="0"/>
              </a:rPr>
              <a:t>Construct a rate law.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>
                <a:latin typeface="Shadows Into Light" panose="020B0604020202020204" charset="0"/>
              </a:rPr>
              <a:t>Use the rate law to calculate how changes in concentration affect the reaction rate.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>
                <a:latin typeface="Shadows Into Light" panose="020B0604020202020204" charset="0"/>
              </a:rPr>
              <a:t>Use the rate law to calculate the rate constant with units.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Shadows Into Light" panose="020B0604020202020204" charset="0"/>
              </a:rPr>
              <a:t>Lesson Objectives</a:t>
            </a:r>
          </a:p>
        </p:txBody>
      </p:sp>
    </p:spTree>
    <p:extLst>
      <p:ext uri="{BB962C8B-B14F-4D97-AF65-F5344CB8AC3E}">
        <p14:creationId xmlns:p14="http://schemas.microsoft.com/office/powerpoint/2010/main" val="768867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1287290" y="2508458"/>
            <a:ext cx="65722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The </a:t>
            </a:r>
            <a:r>
              <a:rPr lang="en-US" altLang="en-US" sz="2400" b="1" i="1" dirty="0">
                <a:solidFill>
                  <a:schemeClr val="bg1"/>
                </a:solidFill>
                <a:latin typeface="Shadows Into Light" panose="020B0604020202020204" charset="0"/>
              </a:rPr>
              <a:t>rate law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expresses the relationship of the rate of a reaction to the rate constant and the concentrations of the </a:t>
            </a:r>
            <a:r>
              <a:rPr lang="en-US" altLang="en-US" sz="2400" b="1" i="1" dirty="0">
                <a:solidFill>
                  <a:schemeClr val="bg1"/>
                </a:solidFill>
                <a:latin typeface="Shadows Into Light" panose="020B0604020202020204" charset="0"/>
              </a:rPr>
              <a:t>reactants 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raised to some powers. These powers are found experimentally and are referred to as </a:t>
            </a:r>
            <a:r>
              <a:rPr lang="en-US" altLang="en-US" sz="2400" b="1" dirty="0">
                <a:solidFill>
                  <a:schemeClr val="bg1"/>
                </a:solidFill>
                <a:latin typeface="Shadows Into Light" panose="020B0604020202020204" charset="0"/>
              </a:rPr>
              <a:t>orders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.</a:t>
            </a:r>
          </a:p>
        </p:txBody>
      </p:sp>
      <p:sp>
        <p:nvSpPr>
          <p:cNvPr id="33800" name="Text Box 6"/>
          <p:cNvSpPr txBox="1">
            <a:spLocks noChangeArrowheads="1"/>
          </p:cNvSpPr>
          <p:nvPr/>
        </p:nvSpPr>
        <p:spPr bwMode="auto">
          <a:xfrm>
            <a:off x="869133" y="1724191"/>
            <a:ext cx="33650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i="1" dirty="0" err="1">
                <a:solidFill>
                  <a:schemeClr val="bg1"/>
                </a:solidFill>
                <a:latin typeface="Shadows Into Light" panose="020B0604020202020204" charset="0"/>
              </a:rPr>
              <a:t>a</a:t>
            </a:r>
            <a:r>
              <a:rPr lang="en-US" altLang="en-US" sz="2400" dirty="0" err="1">
                <a:solidFill>
                  <a:schemeClr val="bg1"/>
                </a:solidFill>
                <a:latin typeface="Shadows Into Light" panose="020B0604020202020204" charset="0"/>
              </a:rPr>
              <a:t>A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+ </a:t>
            </a:r>
            <a:r>
              <a:rPr lang="en-US" altLang="en-US" sz="2400" i="1" dirty="0" err="1">
                <a:solidFill>
                  <a:schemeClr val="bg1"/>
                </a:solidFill>
                <a:latin typeface="Shadows Into Light" panose="020B0604020202020204" charset="0"/>
              </a:rPr>
              <a:t>b</a:t>
            </a:r>
            <a:r>
              <a:rPr lang="en-US" altLang="en-US" sz="2400" dirty="0" err="1">
                <a:solidFill>
                  <a:schemeClr val="bg1"/>
                </a:solidFill>
                <a:latin typeface="Shadows Into Light" panose="020B0604020202020204" charset="0"/>
              </a:rPr>
              <a:t>B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 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    </a:t>
            </a:r>
            <a:r>
              <a:rPr lang="en-US" altLang="en-US" sz="2400" i="1" dirty="0" err="1">
                <a:solidFill>
                  <a:schemeClr val="bg1"/>
                </a:solidFill>
                <a:latin typeface="Shadows Into Light" panose="020B0604020202020204" charset="0"/>
              </a:rPr>
              <a:t>c</a:t>
            </a:r>
            <a:r>
              <a:rPr lang="en-US" altLang="en-US" sz="2400" dirty="0" err="1">
                <a:solidFill>
                  <a:schemeClr val="bg1"/>
                </a:solidFill>
                <a:latin typeface="Shadows Into Light" panose="020B0604020202020204" charset="0"/>
              </a:rPr>
              <a:t>C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+ </a:t>
            </a:r>
            <a:r>
              <a:rPr lang="en-US" altLang="en-US" sz="2400" i="1" dirty="0" err="1">
                <a:solidFill>
                  <a:schemeClr val="bg1"/>
                </a:solidFill>
                <a:latin typeface="Shadows Into Light" panose="020B0604020202020204" charset="0"/>
              </a:rPr>
              <a:t>d</a:t>
            </a:r>
            <a:r>
              <a:rPr lang="en-US" altLang="en-US" sz="2400" dirty="0" err="1">
                <a:solidFill>
                  <a:schemeClr val="bg1"/>
                </a:solidFill>
                <a:latin typeface="Shadows Into Light" panose="020B0604020202020204" charset="0"/>
              </a:rPr>
              <a:t>D</a:t>
            </a:r>
            <a:endParaRPr lang="en-US" altLang="en-US" sz="2400" i="1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5494276" y="1723910"/>
            <a:ext cx="2412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Rate = </a:t>
            </a:r>
            <a:r>
              <a:rPr lang="en-US" altLang="en-US" sz="2400" i="1" dirty="0">
                <a:solidFill>
                  <a:schemeClr val="bg1"/>
                </a:solidFill>
                <a:latin typeface="Shadows Into Light" panose="020B0604020202020204" charset="0"/>
              </a:rPr>
              <a:t>k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[A]</a:t>
            </a:r>
            <a:r>
              <a:rPr lang="en-US" altLang="en-US" sz="2400" i="1" baseline="30000" dirty="0">
                <a:solidFill>
                  <a:schemeClr val="bg1"/>
                </a:solidFill>
                <a:latin typeface="Shadows Into Light" panose="020B0604020202020204" charset="0"/>
              </a:rPr>
              <a:t>x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[B]</a:t>
            </a:r>
            <a:r>
              <a:rPr lang="en-US" altLang="en-US" sz="2400" i="1" baseline="30000" dirty="0">
                <a:solidFill>
                  <a:schemeClr val="bg1"/>
                </a:solidFill>
                <a:latin typeface="Shadows Into Light" panose="020B0604020202020204" charset="0"/>
              </a:rPr>
              <a:t>y</a:t>
            </a:r>
            <a:endParaRPr lang="en-US" altLang="en-US" sz="24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987850" y="261000"/>
            <a:ext cx="6890400" cy="801000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sz="2400" dirty="0">
                <a:latin typeface="Shadows Into Light" panose="020B0604020202020204" charset="0"/>
              </a:rPr>
              <a:t>Rate Laws</a:t>
            </a:r>
          </a:p>
        </p:txBody>
      </p:sp>
    </p:spTree>
    <p:extLst>
      <p:ext uri="{BB962C8B-B14F-4D97-AF65-F5344CB8AC3E}">
        <p14:creationId xmlns:p14="http://schemas.microsoft.com/office/powerpoint/2010/main" val="2736834087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3" name="Text Box 2"/>
          <p:cNvSpPr txBox="1">
            <a:spLocks noChangeArrowheads="1"/>
          </p:cNvSpPr>
          <p:nvPr/>
        </p:nvSpPr>
        <p:spPr bwMode="auto">
          <a:xfrm>
            <a:off x="970125" y="223838"/>
            <a:ext cx="450294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F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 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</a:rPr>
              <a:t>g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 + 2ClO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 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</a:rPr>
              <a:t>g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  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   2FClO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 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</a:rPr>
              <a:t>g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</a:t>
            </a:r>
          </a:p>
        </p:txBody>
      </p:sp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5473068" y="1609781"/>
            <a:ext cx="247375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100" dirty="0">
                <a:solidFill>
                  <a:schemeClr val="bg1"/>
                </a:solidFill>
                <a:latin typeface="Shadows Into Light" panose="020B0604020202020204" charset="0"/>
              </a:rPr>
              <a:t>rate = </a:t>
            </a:r>
            <a:r>
              <a:rPr lang="en-US" altLang="en-US" sz="2100" i="1" dirty="0">
                <a:solidFill>
                  <a:schemeClr val="bg1"/>
                </a:solidFill>
                <a:latin typeface="Shadows Into Light" panose="020B0604020202020204" charset="0"/>
              </a:rPr>
              <a:t>k</a:t>
            </a:r>
            <a:r>
              <a:rPr lang="en-US" altLang="en-US" sz="2100" dirty="0">
                <a:solidFill>
                  <a:schemeClr val="bg1"/>
                </a:solidFill>
                <a:latin typeface="Shadows Into Light" panose="020B0604020202020204" charset="0"/>
              </a:rPr>
              <a:t> [F</a:t>
            </a:r>
            <a:r>
              <a:rPr lang="en-US" altLang="en-US" sz="2100" baseline="-25000" dirty="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sz="2100" dirty="0">
                <a:solidFill>
                  <a:schemeClr val="bg1"/>
                </a:solidFill>
                <a:latin typeface="Shadows Into Light" panose="020B0604020202020204" charset="0"/>
              </a:rPr>
              <a:t>]</a:t>
            </a:r>
            <a:r>
              <a:rPr lang="en-US" altLang="en-US" sz="2100" i="1" baseline="30000" dirty="0">
                <a:solidFill>
                  <a:schemeClr val="bg1"/>
                </a:solidFill>
                <a:latin typeface="Shadows Into Light" panose="020B0604020202020204" charset="0"/>
              </a:rPr>
              <a:t>x</a:t>
            </a:r>
            <a:r>
              <a:rPr lang="en-US" altLang="en-US" sz="2100" dirty="0">
                <a:solidFill>
                  <a:schemeClr val="bg1"/>
                </a:solidFill>
                <a:latin typeface="Shadows Into Light" panose="020B0604020202020204" charset="0"/>
              </a:rPr>
              <a:t>[ClO</a:t>
            </a:r>
            <a:r>
              <a:rPr lang="en-US" altLang="en-US" sz="2100" baseline="-25000" dirty="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sz="2100" dirty="0">
                <a:solidFill>
                  <a:schemeClr val="bg1"/>
                </a:solidFill>
                <a:latin typeface="Shadows Into Light" panose="020B0604020202020204" charset="0"/>
              </a:rPr>
              <a:t>]</a:t>
            </a:r>
            <a:r>
              <a:rPr lang="en-US" altLang="en-US" sz="2100" i="1" baseline="30000" dirty="0">
                <a:solidFill>
                  <a:schemeClr val="bg1"/>
                </a:solidFill>
                <a:latin typeface="Shadows Into Light" panose="020B0604020202020204" charset="0"/>
              </a:rPr>
              <a:t>y</a:t>
            </a:r>
            <a:endParaRPr lang="en-US" altLang="en-US" sz="21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graphicFrame>
        <p:nvGraphicFramePr>
          <p:cNvPr id="34820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175858"/>
              </p:ext>
            </p:extLst>
          </p:nvPr>
        </p:nvGraphicFramePr>
        <p:xfrm>
          <a:off x="466229" y="1817530"/>
          <a:ext cx="3951862" cy="17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Photo Editor Photo" r:id="rId3" imgW="8097380" imgH="3600000" progId="MSPhotoEd.3">
                  <p:embed/>
                </p:oleObj>
              </mc:Choice>
              <mc:Fallback>
                <p:oleObj name="Photo Editor Photo" r:id="rId3" imgW="8097380" imgH="3600000" progId="MSPhotoEd.3">
                  <p:embed/>
                  <p:pic>
                    <p:nvPicPr>
                      <p:cNvPr id="3482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29" y="1817530"/>
                        <a:ext cx="3951862" cy="175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Box 30"/>
          <p:cNvSpPr txBox="1">
            <a:spLocks noChangeArrowheads="1"/>
          </p:cNvSpPr>
          <p:nvPr/>
        </p:nvSpPr>
        <p:spPr bwMode="auto">
          <a:xfrm>
            <a:off x="4714591" y="2154081"/>
            <a:ext cx="40401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hadows Into Light" panose="020B0604020202020204" charset="0"/>
              </a:rPr>
              <a:t>Find a trial where F</a:t>
            </a:r>
            <a:r>
              <a:rPr lang="en-US" altLang="en-US" sz="2400" baseline="-2500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>
                <a:solidFill>
                  <a:schemeClr val="bg1"/>
                </a:solidFill>
                <a:latin typeface="Shadows Into Light" panose="020B0604020202020204" charset="0"/>
              </a:rPr>
              <a:t> changes and ClO</a:t>
            </a:r>
            <a:r>
              <a:rPr lang="en-US" altLang="en-US" sz="2400" baseline="-2500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>
                <a:solidFill>
                  <a:schemeClr val="bg1"/>
                </a:solidFill>
                <a:latin typeface="Shadows Into Light" panose="020B0604020202020204" charset="0"/>
              </a:rPr>
              <a:t> remains the same.</a:t>
            </a:r>
          </a:p>
        </p:txBody>
      </p:sp>
      <p:sp>
        <p:nvSpPr>
          <p:cNvPr id="1032" name="TextBox 31"/>
          <p:cNvSpPr txBox="1">
            <a:spLocks noChangeArrowheads="1"/>
          </p:cNvSpPr>
          <p:nvPr/>
        </p:nvSpPr>
        <p:spPr bwMode="auto">
          <a:xfrm>
            <a:off x="4871896" y="3316397"/>
            <a:ext cx="38828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F</a:t>
            </a:r>
            <a:r>
              <a:rPr lang="en-US" altLang="en-US" sz="2400" baseline="-25000" dirty="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doubles and the rate doubles, 1:1 which is first order.</a:t>
            </a:r>
          </a:p>
        </p:txBody>
      </p:sp>
    </p:spTree>
    <p:extLst>
      <p:ext uri="{BB962C8B-B14F-4D97-AF65-F5344CB8AC3E}">
        <p14:creationId xmlns:p14="http://schemas.microsoft.com/office/powerpoint/2010/main" val="30891650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/>
      <p:bldP spid="10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3" name="Text Box 2"/>
          <p:cNvSpPr txBox="1">
            <a:spLocks noChangeArrowheads="1"/>
          </p:cNvSpPr>
          <p:nvPr/>
        </p:nvSpPr>
        <p:spPr bwMode="auto">
          <a:xfrm>
            <a:off x="970125" y="223838"/>
            <a:ext cx="450294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F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 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</a:rPr>
              <a:t>g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 + 2ClO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 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</a:rPr>
              <a:t>g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  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   2FClO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 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</a:rPr>
              <a:t>g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</a:t>
            </a:r>
          </a:p>
        </p:txBody>
      </p:sp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5473068" y="1609781"/>
            <a:ext cx="247375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100" dirty="0">
                <a:solidFill>
                  <a:schemeClr val="bg1"/>
                </a:solidFill>
                <a:latin typeface="Shadows Into Light" panose="020B0604020202020204" charset="0"/>
              </a:rPr>
              <a:t>rate = </a:t>
            </a:r>
            <a:r>
              <a:rPr lang="en-US" altLang="en-US" sz="2100" i="1" dirty="0">
                <a:solidFill>
                  <a:schemeClr val="bg1"/>
                </a:solidFill>
                <a:latin typeface="Shadows Into Light" panose="020B0604020202020204" charset="0"/>
              </a:rPr>
              <a:t>k</a:t>
            </a:r>
            <a:r>
              <a:rPr lang="en-US" altLang="en-US" sz="2100" dirty="0">
                <a:solidFill>
                  <a:schemeClr val="bg1"/>
                </a:solidFill>
                <a:latin typeface="Shadows Into Light" panose="020B0604020202020204" charset="0"/>
              </a:rPr>
              <a:t> [F</a:t>
            </a:r>
            <a:r>
              <a:rPr lang="en-US" altLang="en-US" sz="2100" baseline="-25000" dirty="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sz="2100" dirty="0">
                <a:solidFill>
                  <a:schemeClr val="bg1"/>
                </a:solidFill>
                <a:latin typeface="Shadows Into Light" panose="020B0604020202020204" charset="0"/>
              </a:rPr>
              <a:t>]</a:t>
            </a:r>
            <a:r>
              <a:rPr lang="en-US" altLang="en-US" sz="2100" i="1" baseline="30000" dirty="0">
                <a:solidFill>
                  <a:schemeClr val="bg1"/>
                </a:solidFill>
                <a:latin typeface="Shadows Into Light" panose="020B0604020202020204" charset="0"/>
              </a:rPr>
              <a:t>x</a:t>
            </a:r>
            <a:r>
              <a:rPr lang="en-US" altLang="en-US" sz="2100" dirty="0">
                <a:solidFill>
                  <a:schemeClr val="bg1"/>
                </a:solidFill>
                <a:latin typeface="Shadows Into Light" panose="020B0604020202020204" charset="0"/>
              </a:rPr>
              <a:t>[ClO</a:t>
            </a:r>
            <a:r>
              <a:rPr lang="en-US" altLang="en-US" sz="2100" baseline="-25000" dirty="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sz="2100" dirty="0">
                <a:solidFill>
                  <a:schemeClr val="bg1"/>
                </a:solidFill>
                <a:latin typeface="Shadows Into Light" panose="020B0604020202020204" charset="0"/>
              </a:rPr>
              <a:t>]</a:t>
            </a:r>
            <a:r>
              <a:rPr lang="en-US" altLang="en-US" sz="2100" i="1" baseline="30000" dirty="0">
                <a:solidFill>
                  <a:schemeClr val="bg1"/>
                </a:solidFill>
                <a:latin typeface="Shadows Into Light" panose="020B0604020202020204" charset="0"/>
              </a:rPr>
              <a:t>y</a:t>
            </a:r>
            <a:endParaRPr lang="en-US" altLang="en-US" sz="21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graphicFrame>
        <p:nvGraphicFramePr>
          <p:cNvPr id="34820" name="Object 15"/>
          <p:cNvGraphicFramePr>
            <a:graphicFrameLocks noChangeAspect="1"/>
          </p:cNvGraphicFramePr>
          <p:nvPr/>
        </p:nvGraphicFramePr>
        <p:xfrm>
          <a:off x="466229" y="1817530"/>
          <a:ext cx="3951862" cy="17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Photo Editor Photo" r:id="rId3" imgW="8097380" imgH="3600000" progId="MSPhotoEd.3">
                  <p:embed/>
                </p:oleObj>
              </mc:Choice>
              <mc:Fallback>
                <p:oleObj name="Photo Editor Photo" r:id="rId3" imgW="8097380" imgH="3600000" progId="MSPhotoEd.3">
                  <p:embed/>
                  <p:pic>
                    <p:nvPicPr>
                      <p:cNvPr id="3482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29" y="1817530"/>
                        <a:ext cx="3951862" cy="175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Box 30"/>
          <p:cNvSpPr txBox="1">
            <a:spLocks noChangeArrowheads="1"/>
          </p:cNvSpPr>
          <p:nvPr/>
        </p:nvSpPr>
        <p:spPr bwMode="auto">
          <a:xfrm>
            <a:off x="4714591" y="2154081"/>
            <a:ext cx="40401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Find a trial where ClO</a:t>
            </a:r>
            <a:r>
              <a:rPr lang="en-US" altLang="en-US" sz="2400" baseline="-25000" dirty="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changes and F</a:t>
            </a:r>
            <a:r>
              <a:rPr lang="en-US" altLang="en-US" sz="2400" baseline="-25000" dirty="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remains the same.</a:t>
            </a:r>
          </a:p>
        </p:txBody>
      </p:sp>
      <p:sp>
        <p:nvSpPr>
          <p:cNvPr id="1032" name="TextBox 31"/>
          <p:cNvSpPr txBox="1">
            <a:spLocks noChangeArrowheads="1"/>
          </p:cNvSpPr>
          <p:nvPr/>
        </p:nvSpPr>
        <p:spPr bwMode="auto">
          <a:xfrm>
            <a:off x="4871896" y="3316397"/>
            <a:ext cx="388280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ClO</a:t>
            </a:r>
            <a:r>
              <a:rPr lang="en-US" altLang="en-US" sz="2400" baseline="-25000" dirty="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quadruples and the rate quadruples, 1:1, which is first order.</a:t>
            </a:r>
          </a:p>
        </p:txBody>
      </p:sp>
    </p:spTree>
    <p:extLst>
      <p:ext uri="{BB962C8B-B14F-4D97-AF65-F5344CB8AC3E}">
        <p14:creationId xmlns:p14="http://schemas.microsoft.com/office/powerpoint/2010/main" val="9573267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/>
      <p:bldP spid="10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331252" y="1501451"/>
            <a:ext cx="8550198" cy="3371850"/>
          </a:xfrm>
        </p:spPr>
        <p:txBody>
          <a:bodyPr>
            <a:normAutofit/>
          </a:bodyPr>
          <a:lstStyle/>
          <a:p>
            <a:pPr marL="420053" indent="-385763">
              <a:buFont typeface="+mj-lt"/>
              <a:buAutoNum type="arabicPeriod"/>
              <a:defRPr/>
            </a:pPr>
            <a:r>
              <a:rPr lang="en-US" altLang="en-US" sz="2100" dirty="0"/>
              <a:t>If the concentration and the rate change the same way(1:1), it is first order.</a:t>
            </a:r>
          </a:p>
          <a:p>
            <a:pPr marL="420053" indent="-385763">
              <a:buFont typeface="+mj-lt"/>
              <a:buAutoNum type="arabicPeriod"/>
              <a:defRPr/>
            </a:pPr>
            <a:r>
              <a:rPr lang="en-US" altLang="en-US" sz="2100" dirty="0"/>
              <a:t>If the concentration changes but the rate does not, it is zero order.</a:t>
            </a:r>
          </a:p>
          <a:p>
            <a:pPr marL="420053" indent="-385763">
              <a:buFont typeface="+mj-lt"/>
              <a:buAutoNum type="arabicPeriod"/>
              <a:defRPr/>
            </a:pPr>
            <a:r>
              <a:rPr lang="en-US" altLang="en-US" sz="2100" dirty="0"/>
              <a:t>If the rate squares what the concentration does, it is second order.</a:t>
            </a:r>
          </a:p>
          <a:p>
            <a:pPr marL="420053" indent="-385763">
              <a:buFont typeface="+mj-lt"/>
              <a:buAutoNum type="arabicPeriod"/>
              <a:defRPr/>
            </a:pPr>
            <a:r>
              <a:rPr lang="en-US" altLang="en-US" sz="2100" dirty="0"/>
              <a:t>The reaction order is the sum of all individual orders.</a:t>
            </a:r>
          </a:p>
          <a:p>
            <a:pPr marL="420053" indent="-385763">
              <a:buFont typeface="+mj-lt"/>
              <a:buAutoNum type="arabicPeriod"/>
              <a:defRPr/>
            </a:pPr>
            <a:r>
              <a:rPr lang="en-US" altLang="en-US" sz="2100" dirty="0"/>
              <a:t>You may come across some questions with negative orders which means the rate changes the same magnitude the concentration does, just in the opposite direction.</a:t>
            </a:r>
          </a:p>
        </p:txBody>
      </p:sp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1118103" y="213323"/>
            <a:ext cx="411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 dirty="0">
                <a:solidFill>
                  <a:schemeClr val="accent1"/>
                </a:solidFill>
                <a:latin typeface="Shadows Into Light" panose="020B0604020202020204" charset="0"/>
              </a:rPr>
              <a:t>Rules</a:t>
            </a:r>
            <a:endParaRPr lang="en-US" altLang="en-US" sz="3600" dirty="0">
              <a:solidFill>
                <a:schemeClr val="accent1"/>
              </a:solidFill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2060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582547"/>
              </p:ext>
            </p:extLst>
          </p:nvPr>
        </p:nvGraphicFramePr>
        <p:xfrm>
          <a:off x="969286" y="1569576"/>
          <a:ext cx="7160725" cy="1809656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88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7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8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8279">
                <a:tc>
                  <a:txBody>
                    <a:bodyPr/>
                    <a:lstStyle/>
                    <a:p>
                      <a:r>
                        <a:rPr lang="en-US" sz="2000" dirty="0"/>
                        <a:t>Run #</a:t>
                      </a:r>
                      <a:endParaRPr lang="en-US" sz="2000" dirty="0">
                        <a:latin typeface="Shadows Into Light" panose="020B0604020202020204" charset="0"/>
                      </a:endParaRPr>
                    </a:p>
                  </a:txBody>
                  <a:tcPr marL="35719" marR="35719" marT="35707" marB="35707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Initial [A]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 ([A]</a:t>
                      </a:r>
                      <a:r>
                        <a:rPr lang="en-US" sz="2000" baseline="-25000" dirty="0"/>
                        <a:t>0</a:t>
                      </a:r>
                      <a:r>
                        <a:rPr lang="en-US" sz="2000" dirty="0"/>
                        <a:t>) </a:t>
                      </a:r>
                      <a:endParaRPr lang="en-US" sz="2000" dirty="0">
                        <a:latin typeface="Shadows Into Light" panose="020B0604020202020204" charset="0"/>
                      </a:endParaRPr>
                    </a:p>
                  </a:txBody>
                  <a:tcPr marL="35719" marR="35719" marT="35707" marB="35707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Initial [B]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 ([B]</a:t>
                      </a:r>
                      <a:r>
                        <a:rPr lang="en-US" sz="2000" baseline="-25000" dirty="0"/>
                        <a:t>0</a:t>
                      </a:r>
                      <a:r>
                        <a:rPr lang="en-US" sz="2000" dirty="0"/>
                        <a:t>)</a:t>
                      </a:r>
                      <a:endParaRPr lang="en-US" sz="2000" dirty="0">
                        <a:latin typeface="Shadows Into Light" panose="020B0604020202020204" charset="0"/>
                      </a:endParaRPr>
                    </a:p>
                  </a:txBody>
                  <a:tcPr marL="35719" marR="35719" marT="35707" marB="35707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Initial Rate (v</a:t>
                      </a:r>
                      <a:r>
                        <a:rPr lang="en-US" sz="2000" baseline="-25000"/>
                        <a:t>0</a:t>
                      </a:r>
                      <a:r>
                        <a:rPr lang="en-US" sz="2000"/>
                        <a:t>)</a:t>
                      </a:r>
                      <a:endParaRPr lang="en-US" sz="2000">
                        <a:latin typeface="Shadows Into Light" panose="020B0604020202020204" charset="0"/>
                      </a:endParaRPr>
                    </a:p>
                  </a:txBody>
                  <a:tcPr marL="35719" marR="35719" marT="35707" marB="357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481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  <a:endParaRPr lang="en-US" sz="2000" dirty="0">
                        <a:latin typeface="Shadows Into Light" panose="020B0604020202020204" charset="0"/>
                      </a:endParaRPr>
                    </a:p>
                  </a:txBody>
                  <a:tcPr marL="35719" marR="35719" marT="35707" marB="35707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1.00 M</a:t>
                      </a:r>
                      <a:endParaRPr lang="en-US" sz="2000" dirty="0">
                        <a:latin typeface="Shadows Into Light" panose="020B0604020202020204" charset="0"/>
                      </a:endParaRPr>
                    </a:p>
                  </a:txBody>
                  <a:tcPr marL="35719" marR="35719" marT="35707" marB="35707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1.00 M</a:t>
                      </a:r>
                      <a:endParaRPr lang="en-US" sz="2000" dirty="0">
                        <a:latin typeface="Shadows Into Light" panose="020B0604020202020204" charset="0"/>
                      </a:endParaRPr>
                    </a:p>
                  </a:txBody>
                  <a:tcPr marL="35719" marR="35719" marT="35707" marB="35707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1.25 x 10</a:t>
                      </a:r>
                      <a:r>
                        <a:rPr lang="en-US" sz="2000" baseline="30000"/>
                        <a:t>-2</a:t>
                      </a:r>
                      <a:r>
                        <a:rPr lang="en-US" sz="2000"/>
                        <a:t> M/s</a:t>
                      </a:r>
                      <a:endParaRPr lang="en-US" sz="2000">
                        <a:latin typeface="Shadows Into Light" panose="020B0604020202020204" charset="0"/>
                      </a:endParaRPr>
                    </a:p>
                  </a:txBody>
                  <a:tcPr marL="35719" marR="35719" marT="35707" marB="357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81">
                <a:tc>
                  <a:txBody>
                    <a:bodyPr/>
                    <a:lstStyle/>
                    <a:p>
                      <a:r>
                        <a:rPr lang="en-US" sz="2000"/>
                        <a:t>2</a:t>
                      </a:r>
                      <a:endParaRPr lang="en-US" sz="2000">
                        <a:latin typeface="Shadows Into Light" panose="020B0604020202020204" charset="0"/>
                      </a:endParaRPr>
                    </a:p>
                  </a:txBody>
                  <a:tcPr marL="35719" marR="35719" marT="35707" marB="35707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1.00 M</a:t>
                      </a:r>
                      <a:endParaRPr lang="en-US" sz="2000" dirty="0">
                        <a:latin typeface="Shadows Into Light" panose="020B0604020202020204" charset="0"/>
                      </a:endParaRPr>
                    </a:p>
                  </a:txBody>
                  <a:tcPr marL="35719" marR="35719" marT="35707" marB="35707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2.00 M</a:t>
                      </a:r>
                      <a:endParaRPr lang="en-US" sz="2000" dirty="0">
                        <a:latin typeface="Shadows Into Light" panose="020B0604020202020204" charset="0"/>
                      </a:endParaRPr>
                    </a:p>
                  </a:txBody>
                  <a:tcPr marL="35719" marR="35719" marT="35707" marB="35707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2.5 x 10</a:t>
                      </a:r>
                      <a:r>
                        <a:rPr lang="en-US" sz="2000" baseline="30000"/>
                        <a:t>-2</a:t>
                      </a:r>
                      <a:r>
                        <a:rPr lang="en-US" sz="2000"/>
                        <a:t> M/s</a:t>
                      </a:r>
                      <a:endParaRPr lang="en-US" sz="2000">
                        <a:latin typeface="Shadows Into Light" panose="020B0604020202020204" charset="0"/>
                      </a:endParaRPr>
                    </a:p>
                  </a:txBody>
                  <a:tcPr marL="35719" marR="35719" marT="35707" marB="357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81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  <a:endParaRPr lang="en-US" sz="2000" dirty="0">
                        <a:latin typeface="Shadows Into Light" panose="020B0604020202020204" charset="0"/>
                      </a:endParaRPr>
                    </a:p>
                  </a:txBody>
                  <a:tcPr marL="35719" marR="35719" marT="35707" marB="35707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2.00 M</a:t>
                      </a:r>
                      <a:endParaRPr lang="en-US" sz="2000">
                        <a:latin typeface="Shadows Into Light" panose="020B0604020202020204" charset="0"/>
                      </a:endParaRPr>
                    </a:p>
                  </a:txBody>
                  <a:tcPr marL="35719" marR="35719" marT="35707" marB="35707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2.00 M</a:t>
                      </a:r>
                      <a:endParaRPr lang="en-US" sz="2000" dirty="0">
                        <a:latin typeface="Shadows Into Light" panose="020B0604020202020204" charset="0"/>
                      </a:endParaRPr>
                    </a:p>
                  </a:txBody>
                  <a:tcPr marL="35719" marR="35719" marT="35707" marB="35707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2.5 x 10</a:t>
                      </a:r>
                      <a:r>
                        <a:rPr lang="en-US" sz="2000" baseline="30000" dirty="0"/>
                        <a:t>-2</a:t>
                      </a:r>
                      <a:r>
                        <a:rPr lang="en-US" sz="2000" dirty="0"/>
                        <a:t> M/s</a:t>
                      </a:r>
                      <a:endParaRPr lang="en-US" sz="2000" dirty="0">
                        <a:latin typeface="Shadows Into Light" panose="020B0604020202020204" charset="0"/>
                      </a:endParaRPr>
                    </a:p>
                  </a:txBody>
                  <a:tcPr marL="35719" marR="35719" marT="35707" marB="3570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917" name="Rectangle 1"/>
          <p:cNvSpPr>
            <a:spLocks noChangeArrowheads="1"/>
          </p:cNvSpPr>
          <p:nvPr/>
        </p:nvSpPr>
        <p:spPr bwMode="auto">
          <a:xfrm>
            <a:off x="1143001" y="-323164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en-US" altLang="en-US" sz="1800">
                <a:solidFill>
                  <a:schemeClr val="tx1"/>
                </a:solidFill>
                <a:latin typeface="Times New Roman" panose="02020603050405020304" pitchFamily="18" charset="0"/>
              </a:rPr>
            </a:b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18" name="TextBox 5"/>
          <p:cNvSpPr txBox="1">
            <a:spLocks noChangeArrowheads="1"/>
          </p:cNvSpPr>
          <p:nvPr/>
        </p:nvSpPr>
        <p:spPr bwMode="auto">
          <a:xfrm>
            <a:off x="1257300" y="3455432"/>
            <a:ext cx="565785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100" dirty="0">
                <a:latin typeface="Shadows Into Light" panose="020B0604020202020204" charset="0"/>
              </a:rPr>
              <a:t>What is the order with respect to A?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100" dirty="0">
                <a:latin typeface="Shadows Into Light" panose="020B0604020202020204" charset="0"/>
              </a:rPr>
              <a:t>What is the order with respect to B?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100" dirty="0">
                <a:latin typeface="Shadows Into Light" panose="020B0604020202020204" charset="0"/>
              </a:rPr>
              <a:t>What is the overall order of the reaction?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00650" y="3402568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accent5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00650" y="3771900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accent5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43550" y="4032766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accent5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118103" y="213323"/>
            <a:ext cx="411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 dirty="0">
                <a:solidFill>
                  <a:schemeClr val="accent1"/>
                </a:solidFill>
                <a:latin typeface="Shadows Into Light" panose="020B0604020202020204" charset="0"/>
              </a:rPr>
              <a:t>Example</a:t>
            </a:r>
            <a:endParaRPr lang="en-US" altLang="en-US" sz="3600" dirty="0">
              <a:solidFill>
                <a:schemeClr val="accent1"/>
              </a:solidFill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5260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102518"/>
              </p:ext>
            </p:extLst>
          </p:nvPr>
        </p:nvGraphicFramePr>
        <p:xfrm>
          <a:off x="598661" y="1630104"/>
          <a:ext cx="7911597" cy="1943136"/>
        </p:xfrm>
        <a:graphic>
          <a:graphicData uri="http://schemas.openxmlformats.org/drawingml/2006/table">
            <a:tbl>
              <a:tblPr/>
              <a:tblGrid>
                <a:gridCol w="3065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3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2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4978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[NO</a:t>
                      </a:r>
                      <a:r>
                        <a:rPr lang="en-US" sz="2100" baseline="-250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(g)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] (mol dm</a:t>
                      </a:r>
                      <a:r>
                        <a:rPr lang="en-US" sz="2100" baseline="300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-3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) </a:t>
                      </a:r>
                    </a:p>
                  </a:txBody>
                  <a:tcPr marL="42863" marR="42863" marT="42867" marB="42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[Cl</a:t>
                      </a:r>
                      <a:r>
                        <a:rPr lang="en-US" sz="2100" baseline="-250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2(g)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] (mol dm</a:t>
                      </a:r>
                      <a:r>
                        <a:rPr lang="en-US" sz="2100" baseline="300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-3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) </a:t>
                      </a:r>
                    </a:p>
                  </a:txBody>
                  <a:tcPr marL="42863" marR="42863" marT="42867" marB="42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Initial Rate</a:t>
                      </a:r>
                      <a:b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</a:br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 (mol dm</a:t>
                      </a:r>
                      <a:r>
                        <a:rPr lang="en-US" sz="2100" baseline="300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-3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 s</a:t>
                      </a:r>
                      <a:r>
                        <a:rPr lang="en-US" sz="2100" baseline="300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-1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)</a:t>
                      </a:r>
                      <a:r>
                        <a:rPr lang="en-US" sz="2100" baseline="-250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 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 </a:t>
                      </a:r>
                    </a:p>
                  </a:txBody>
                  <a:tcPr marL="42863" marR="42863" marT="42867" marB="42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75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0.250</a:t>
                      </a:r>
                      <a:r>
                        <a:rPr lang="en-US" sz="2100" baseline="300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 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 </a:t>
                      </a:r>
                    </a:p>
                  </a:txBody>
                  <a:tcPr marL="42863" marR="42863" marT="42867" marB="42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0.250</a:t>
                      </a:r>
                      <a:r>
                        <a:rPr lang="en-US" sz="2100" baseline="300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 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 </a:t>
                      </a:r>
                    </a:p>
                  </a:txBody>
                  <a:tcPr marL="42863" marR="42863" marT="42867" marB="42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1.43 x 10</a:t>
                      </a:r>
                      <a:r>
                        <a:rPr lang="en-US" sz="2100" baseline="3000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-6</a:t>
                      </a:r>
                      <a:r>
                        <a:rPr lang="en-US" sz="210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 </a:t>
                      </a:r>
                    </a:p>
                  </a:txBody>
                  <a:tcPr marL="42863" marR="42863" marT="42867" marB="42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757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0.250</a:t>
                      </a:r>
                      <a:r>
                        <a:rPr lang="en-US" sz="2100" baseline="3000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 </a:t>
                      </a:r>
                      <a:r>
                        <a:rPr lang="en-US" sz="210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 </a:t>
                      </a:r>
                    </a:p>
                  </a:txBody>
                  <a:tcPr marL="42863" marR="42863" marT="42867" marB="42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0.500</a:t>
                      </a:r>
                      <a:r>
                        <a:rPr lang="en-US" sz="2100" baseline="300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 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 </a:t>
                      </a:r>
                    </a:p>
                  </a:txBody>
                  <a:tcPr marL="42863" marR="42863" marT="42867" marB="42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2.86 x 10</a:t>
                      </a:r>
                      <a:r>
                        <a:rPr lang="en-US" sz="2100" baseline="300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-6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 </a:t>
                      </a:r>
                    </a:p>
                  </a:txBody>
                  <a:tcPr marL="42863" marR="42863" marT="42867" marB="42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75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0.500</a:t>
                      </a:r>
                      <a:r>
                        <a:rPr lang="en-US" sz="2100" baseline="300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 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 </a:t>
                      </a:r>
                    </a:p>
                  </a:txBody>
                  <a:tcPr marL="42863" marR="42863" marT="42867" marB="42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0.500</a:t>
                      </a:r>
                      <a:r>
                        <a:rPr lang="en-US" sz="2100" baseline="3000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 </a:t>
                      </a:r>
                      <a:r>
                        <a:rPr lang="en-US" sz="210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 </a:t>
                      </a:r>
                    </a:p>
                  </a:txBody>
                  <a:tcPr marL="42863" marR="42863" marT="42867" marB="42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1.14 x 10</a:t>
                      </a:r>
                      <a:r>
                        <a:rPr lang="en-US" sz="2100" baseline="300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-5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Shadows Into Light" panose="020B0604020202020204" charset="0"/>
                        </a:rPr>
                        <a:t> </a:t>
                      </a:r>
                    </a:p>
                  </a:txBody>
                  <a:tcPr marL="42863" marR="42863" marT="42867" marB="428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936" name="TextBox 2"/>
          <p:cNvSpPr txBox="1">
            <a:spLocks noChangeArrowheads="1"/>
          </p:cNvSpPr>
          <p:nvPr/>
        </p:nvSpPr>
        <p:spPr bwMode="auto">
          <a:xfrm>
            <a:off x="1570211" y="3645555"/>
            <a:ext cx="54292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What is the order with respect to NO?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What is the order with respect to Cl</a:t>
            </a:r>
            <a:r>
              <a:rPr lang="en-US" altLang="en-US" sz="2400" baseline="-25000" dirty="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What is the overall order of the reaction?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172200" y="3614986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accent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13661" y="4025285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accent5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515100" y="4364048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accent5"/>
                </a:solidFill>
                <a:latin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29655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9317" y="1369219"/>
            <a:ext cx="8066033" cy="3263504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10000"/>
              </a:lnSpc>
              <a:defRPr/>
            </a:pPr>
            <a:r>
              <a:rPr lang="en-US" dirty="0">
                <a:latin typeface="Shadows Into Light" panose="020B0604020202020204" charset="0"/>
              </a:rPr>
              <a:t>Construct a rate law.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>
                <a:latin typeface="Shadows Into Light" panose="020B0604020202020204" charset="0"/>
              </a:rPr>
              <a:t>Use the rate law to calculate how changes in concentration affect the reaction rate.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>
                <a:latin typeface="Shadows Into Light" panose="020B0604020202020204" charset="0"/>
              </a:rPr>
              <a:t>Use the rate law to calculate the rate constant with units.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Shadows Into Light" panose="020B0604020202020204" charset="0"/>
              </a:rPr>
              <a:t>Now you should be able to…</a:t>
            </a:r>
          </a:p>
        </p:txBody>
      </p:sp>
    </p:spTree>
    <p:extLst>
      <p:ext uri="{BB962C8B-B14F-4D97-AF65-F5344CB8AC3E}">
        <p14:creationId xmlns:p14="http://schemas.microsoft.com/office/powerpoint/2010/main" val="1405583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ctrTitle"/>
          </p:nvPr>
        </p:nvSpPr>
        <p:spPr>
          <a:xfrm>
            <a:off x="294900" y="15787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Reaction mechanisms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79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Kinetics</a:t>
            </a: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Study of the RATE or SPEED at which REACTIONS occur </a:t>
            </a: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endParaRPr dirty="0"/>
          </a:p>
        </p:txBody>
      </p:sp>
      <p:pic>
        <p:nvPicPr>
          <p:cNvPr id="4" name="Picture 6" descr="14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2"/>
          <a:stretch>
            <a:fillRect/>
          </a:stretch>
        </p:blipFill>
        <p:spPr bwMode="auto">
          <a:xfrm>
            <a:off x="2033259" y="2095726"/>
            <a:ext cx="4705081" cy="249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309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>
              <a:lnSpc>
                <a:spcPct val="100000"/>
              </a:lnSpc>
              <a:defRPr/>
            </a:pPr>
            <a:r>
              <a:rPr lang="en-US" sz="2800" dirty="0">
                <a:latin typeface="Shadows Into Light" panose="020B0604020202020204" charset="0"/>
              </a:rPr>
              <a:t>Identify catalysts and intermediates in a reaction.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800" dirty="0">
                <a:latin typeface="Shadows Into Light" panose="020B0604020202020204" charset="0"/>
              </a:rPr>
              <a:t>Find the overall reaction and determine molecularity.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Shadows Into Light" panose="020B0604020202020204" charset="0"/>
              </a:rPr>
              <a:t>Lesson Objectives</a:t>
            </a:r>
          </a:p>
        </p:txBody>
      </p:sp>
    </p:spTree>
    <p:extLst>
      <p:ext uri="{BB962C8B-B14F-4D97-AF65-F5344CB8AC3E}">
        <p14:creationId xmlns:p14="http://schemas.microsoft.com/office/powerpoint/2010/main" val="818145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4"/>
          <p:cNvSpPr txBox="1">
            <a:spLocks noChangeArrowheads="1"/>
          </p:cNvSpPr>
          <p:nvPr/>
        </p:nvSpPr>
        <p:spPr bwMode="auto">
          <a:xfrm>
            <a:off x="904875" y="0"/>
            <a:ext cx="64579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The overall progress of a chemical reaction can be represented at the molecular level by a series of simple </a:t>
            </a:r>
            <a:r>
              <a:rPr lang="en-US" altLang="en-US" sz="2400" b="1" i="1" dirty="0">
                <a:solidFill>
                  <a:schemeClr val="accent1"/>
                </a:solidFill>
                <a:latin typeface="Shadows Into Light" panose="020B0604020202020204" charset="0"/>
              </a:rPr>
              <a:t>elementary steps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 or </a:t>
            </a:r>
            <a:r>
              <a:rPr lang="en-US" altLang="en-US" sz="2400" b="1" i="1" dirty="0">
                <a:solidFill>
                  <a:schemeClr val="accent1"/>
                </a:solidFill>
                <a:latin typeface="Shadows Into Light" panose="020B0604020202020204" charset="0"/>
              </a:rPr>
              <a:t>elementary reactions.</a:t>
            </a:r>
            <a:endParaRPr lang="en-US" altLang="en-US" sz="2400" dirty="0">
              <a:solidFill>
                <a:schemeClr val="accent1"/>
              </a:solidFill>
              <a:latin typeface="Shadows Into Light" panose="020B0604020202020204" charset="0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85750" y="1418949"/>
            <a:ext cx="6686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The sequence of </a:t>
            </a:r>
            <a:r>
              <a:rPr lang="en-US" altLang="en-US" sz="2400" b="1" dirty="0">
                <a:solidFill>
                  <a:schemeClr val="bg1"/>
                </a:solidFill>
                <a:latin typeface="Shadows Into Light" panose="020B0604020202020204" charset="0"/>
              </a:rPr>
              <a:t>elementary steps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that leads to product formation is the </a:t>
            </a:r>
            <a:r>
              <a:rPr lang="en-US" altLang="en-US" sz="2400" b="1" i="1" dirty="0">
                <a:solidFill>
                  <a:schemeClr val="bg1"/>
                </a:solidFill>
                <a:latin typeface="Shadows Into Light" panose="020B0604020202020204" charset="0"/>
              </a:rPr>
              <a:t>reaction mechanism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.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321123" y="2079429"/>
            <a:ext cx="4501754" cy="461962"/>
            <a:chOff x="950" y="2569"/>
            <a:chExt cx="3781" cy="388"/>
          </a:xfrm>
        </p:grpSpPr>
        <p:sp>
          <p:nvSpPr>
            <p:cNvPr id="70682" name="Text Box 6"/>
            <p:cNvSpPr txBox="1">
              <a:spLocks noChangeArrowheads="1"/>
            </p:cNvSpPr>
            <p:nvPr/>
          </p:nvSpPr>
          <p:spPr bwMode="auto">
            <a:xfrm>
              <a:off x="950" y="2569"/>
              <a:ext cx="3781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2NO (</a:t>
              </a:r>
              <a:r>
                <a:rPr lang="en-US" altLang="en-US" sz="2400" i="1" dirty="0">
                  <a:solidFill>
                    <a:schemeClr val="bg1"/>
                  </a:solidFill>
                  <a:latin typeface="Shadows Into Light" panose="020B0604020202020204" charset="0"/>
                </a:rPr>
                <a:t>g</a:t>
              </a:r>
              <a:r>
                <a:rPr lang="en-US" alt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) + O</a:t>
              </a:r>
              <a:r>
                <a:rPr lang="en-US" altLang="en-US" sz="2400" baseline="-25000" dirty="0">
                  <a:solidFill>
                    <a:schemeClr val="bg1"/>
                  </a:solidFill>
                  <a:latin typeface="Shadows Into Light" panose="020B0604020202020204" charset="0"/>
                </a:rPr>
                <a:t>2</a:t>
              </a:r>
              <a:r>
                <a:rPr lang="en-US" alt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 (</a:t>
              </a:r>
              <a:r>
                <a:rPr lang="en-US" altLang="en-US" sz="2400" i="1" dirty="0">
                  <a:solidFill>
                    <a:schemeClr val="bg1"/>
                  </a:solidFill>
                  <a:latin typeface="Shadows Into Light" panose="020B0604020202020204" charset="0"/>
                </a:rPr>
                <a:t>g</a:t>
              </a:r>
              <a:r>
                <a:rPr lang="en-US" alt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)          2NO</a:t>
              </a:r>
              <a:r>
                <a:rPr lang="en-US" altLang="en-US" sz="2400" baseline="-25000" dirty="0">
                  <a:solidFill>
                    <a:schemeClr val="bg1"/>
                  </a:solidFill>
                  <a:latin typeface="Shadows Into Light" panose="020B0604020202020204" charset="0"/>
                </a:rPr>
                <a:t>2</a:t>
              </a:r>
              <a:r>
                <a:rPr lang="en-US" alt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 (</a:t>
              </a:r>
              <a:r>
                <a:rPr lang="en-US" altLang="en-US" sz="2400" i="1" dirty="0">
                  <a:solidFill>
                    <a:schemeClr val="bg1"/>
                  </a:solidFill>
                  <a:latin typeface="Shadows Into Light" panose="020B0604020202020204" charset="0"/>
                </a:rPr>
                <a:t>g</a:t>
              </a:r>
              <a:r>
                <a:rPr lang="en-US" alt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)</a:t>
              </a:r>
            </a:p>
          </p:txBody>
        </p:sp>
        <p:sp>
          <p:nvSpPr>
            <p:cNvPr id="70683" name="Line 7"/>
            <p:cNvSpPr>
              <a:spLocks noChangeShapeType="1"/>
            </p:cNvSpPr>
            <p:nvPr/>
          </p:nvSpPr>
          <p:spPr bwMode="auto">
            <a:xfrm>
              <a:off x="2982" y="2784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chemeClr val="bg1"/>
                </a:solidFill>
                <a:latin typeface="Shadows Into Light" panose="020B0604020202020204" charset="0"/>
              </a:endParaRPr>
            </a:p>
          </p:txBody>
        </p:sp>
      </p:grp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367532" y="2400301"/>
            <a:ext cx="4363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Shadows Into Light" panose="020B0604020202020204" charset="0"/>
              </a:rPr>
              <a:t>N</a:t>
            </a:r>
            <a:r>
              <a:rPr lang="en-US" altLang="en-US" sz="2400" baseline="-2500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>
                <a:solidFill>
                  <a:schemeClr val="bg1"/>
                </a:solidFill>
                <a:latin typeface="Shadows Into Light" panose="020B0604020202020204" charset="0"/>
              </a:rPr>
              <a:t>O</a:t>
            </a:r>
            <a:r>
              <a:rPr lang="en-US" altLang="en-US" sz="2400" baseline="-2500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>
                <a:solidFill>
                  <a:schemeClr val="bg1"/>
                </a:solidFill>
                <a:latin typeface="Shadows Into Light" panose="020B0604020202020204" charset="0"/>
              </a:rPr>
              <a:t> is detected during the reaction!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057400" y="3028944"/>
            <a:ext cx="5507832" cy="461962"/>
            <a:chOff x="758" y="2809"/>
            <a:chExt cx="4626" cy="388"/>
          </a:xfrm>
        </p:grpSpPr>
        <p:sp>
          <p:nvSpPr>
            <p:cNvPr id="70678" name="Text Box 10"/>
            <p:cNvSpPr txBox="1">
              <a:spLocks noChangeArrowheads="1"/>
            </p:cNvSpPr>
            <p:nvPr/>
          </p:nvSpPr>
          <p:spPr bwMode="auto">
            <a:xfrm>
              <a:off x="758" y="2809"/>
              <a:ext cx="1744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Elementary step:</a:t>
              </a:r>
            </a:p>
          </p:txBody>
        </p:sp>
        <p:grpSp>
          <p:nvGrpSpPr>
            <p:cNvPr id="70679" name="Group 15"/>
            <p:cNvGrpSpPr>
              <a:grpSpLocks/>
            </p:cNvGrpSpPr>
            <p:nvPr/>
          </p:nvGrpSpPr>
          <p:grpSpPr bwMode="auto">
            <a:xfrm>
              <a:off x="2822" y="2809"/>
              <a:ext cx="2562" cy="388"/>
              <a:chOff x="2822" y="2809"/>
              <a:chExt cx="2562" cy="388"/>
            </a:xfrm>
          </p:grpSpPr>
          <p:sp>
            <p:nvSpPr>
              <p:cNvPr id="70680" name="Text Box 11"/>
              <p:cNvSpPr txBox="1">
                <a:spLocks noChangeArrowheads="1"/>
              </p:cNvSpPr>
              <p:nvPr/>
            </p:nvSpPr>
            <p:spPr bwMode="auto">
              <a:xfrm>
                <a:off x="2822" y="2809"/>
                <a:ext cx="2562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"/>
                  <a:defRPr sz="20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928B7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7706B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  <a:latin typeface="Shadows Into Light" panose="020B0604020202020204" charset="0"/>
                  </a:rPr>
                  <a:t>NO + NO          N</a:t>
                </a:r>
                <a:r>
                  <a:rPr lang="en-US" altLang="en-US" sz="2400" baseline="-2500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altLang="en-US" sz="2400">
                    <a:solidFill>
                      <a:schemeClr val="bg1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altLang="en-US" sz="2400" baseline="-2500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endParaRPr lang="en-US" alt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  <p:sp>
            <p:nvSpPr>
              <p:cNvPr id="70681" name="Line 12"/>
              <p:cNvSpPr>
                <a:spLocks noChangeShapeType="1"/>
              </p:cNvSpPr>
              <p:nvPr/>
            </p:nvSpPr>
            <p:spPr bwMode="auto">
              <a:xfrm>
                <a:off x="3926" y="2953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1" y="3371859"/>
            <a:ext cx="5653088" cy="517924"/>
            <a:chOff x="768" y="2544"/>
            <a:chExt cx="4748" cy="435"/>
          </a:xfrm>
        </p:grpSpPr>
        <p:sp>
          <p:nvSpPr>
            <p:cNvPr id="70674" name="Text Box 16"/>
            <p:cNvSpPr txBox="1">
              <a:spLocks noChangeArrowheads="1"/>
            </p:cNvSpPr>
            <p:nvPr/>
          </p:nvSpPr>
          <p:spPr bwMode="auto">
            <a:xfrm>
              <a:off x="768" y="2591"/>
              <a:ext cx="1744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Elementary step:</a:t>
              </a:r>
            </a:p>
          </p:txBody>
        </p:sp>
        <p:grpSp>
          <p:nvGrpSpPr>
            <p:cNvPr id="70675" name="Group 18"/>
            <p:cNvGrpSpPr>
              <a:grpSpLocks/>
            </p:cNvGrpSpPr>
            <p:nvPr/>
          </p:nvGrpSpPr>
          <p:grpSpPr bwMode="auto">
            <a:xfrm>
              <a:off x="2784" y="2544"/>
              <a:ext cx="2732" cy="388"/>
              <a:chOff x="2800" y="2712"/>
              <a:chExt cx="2732" cy="388"/>
            </a:xfrm>
          </p:grpSpPr>
          <p:sp>
            <p:nvSpPr>
              <p:cNvPr id="70676" name="Line 13"/>
              <p:cNvSpPr>
                <a:spLocks noChangeShapeType="1"/>
              </p:cNvSpPr>
              <p:nvPr/>
            </p:nvSpPr>
            <p:spPr bwMode="auto">
              <a:xfrm>
                <a:off x="4000" y="2856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  <p:sp>
            <p:nvSpPr>
              <p:cNvPr id="70677" name="Text Box 17"/>
              <p:cNvSpPr txBox="1">
                <a:spLocks noChangeArrowheads="1"/>
              </p:cNvSpPr>
              <p:nvPr/>
            </p:nvSpPr>
            <p:spPr bwMode="auto">
              <a:xfrm>
                <a:off x="2800" y="2712"/>
                <a:ext cx="2732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"/>
                  <a:defRPr sz="20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928B7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7706B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N</a:t>
                </a:r>
                <a:r>
                  <a:rPr lang="en-US" alt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alt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 + O</a:t>
                </a:r>
                <a:r>
                  <a:rPr lang="en-US" alt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          2NO</a:t>
                </a:r>
                <a:r>
                  <a:rPr lang="en-US" alt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endParaRPr lang="en-US" alt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</p:grpSp>
      <p:grpSp>
        <p:nvGrpSpPr>
          <p:cNvPr id="70667" name="Group 23"/>
          <p:cNvGrpSpPr>
            <a:grpSpLocks/>
          </p:cNvGrpSpPr>
          <p:nvPr/>
        </p:nvGrpSpPr>
        <p:grpSpPr bwMode="auto">
          <a:xfrm>
            <a:off x="2057400" y="3859999"/>
            <a:ext cx="5626893" cy="461962"/>
            <a:chOff x="752" y="3552"/>
            <a:chExt cx="4726" cy="388"/>
          </a:xfrm>
        </p:grpSpPr>
        <p:sp>
          <p:nvSpPr>
            <p:cNvPr id="70669" name="Text Box 19"/>
            <p:cNvSpPr txBox="1">
              <a:spLocks noChangeArrowheads="1"/>
            </p:cNvSpPr>
            <p:nvPr/>
          </p:nvSpPr>
          <p:spPr bwMode="auto">
            <a:xfrm>
              <a:off x="752" y="3552"/>
              <a:ext cx="1596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Wingdings 2" panose="05020102010507070707" pitchFamily="18" charset="2"/>
                <a:buChar char=""/>
                <a:defRPr sz="20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8B7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7706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6F777D"/>
                </a:buClr>
                <a:buFont typeface="Wingdings" panose="05000000000000000000" pitchFamily="2" charset="2"/>
                <a:buChar char="§"/>
                <a:defRPr sz="1300">
                  <a:solidFill>
                    <a:schemeClr val="tx2"/>
                  </a:solidFill>
                  <a:latin typeface="Franklin Gothic Medium" panose="020B06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Overall reaction:</a:t>
              </a:r>
            </a:p>
          </p:txBody>
        </p:sp>
        <p:grpSp>
          <p:nvGrpSpPr>
            <p:cNvPr id="70670" name="Group 21"/>
            <p:cNvGrpSpPr>
              <a:grpSpLocks/>
            </p:cNvGrpSpPr>
            <p:nvPr/>
          </p:nvGrpSpPr>
          <p:grpSpPr bwMode="auto">
            <a:xfrm>
              <a:off x="2792" y="3552"/>
              <a:ext cx="2686" cy="388"/>
              <a:chOff x="2918" y="3865"/>
              <a:chExt cx="2686" cy="388"/>
            </a:xfrm>
          </p:grpSpPr>
          <p:sp>
            <p:nvSpPr>
              <p:cNvPr id="70672" name="Line 14"/>
              <p:cNvSpPr>
                <a:spLocks noChangeShapeType="1"/>
              </p:cNvSpPr>
              <p:nvPr/>
            </p:nvSpPr>
            <p:spPr bwMode="auto">
              <a:xfrm>
                <a:off x="3880" y="4016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  <p:sp>
            <p:nvSpPr>
              <p:cNvPr id="70673" name="Text Box 20"/>
              <p:cNvSpPr txBox="1">
                <a:spLocks noChangeArrowheads="1"/>
              </p:cNvSpPr>
              <p:nvPr/>
            </p:nvSpPr>
            <p:spPr bwMode="auto">
              <a:xfrm>
                <a:off x="2918" y="3865"/>
                <a:ext cx="2686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"/>
                  <a:defRPr sz="20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928B7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7706B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2NO + O</a:t>
                </a:r>
                <a:r>
                  <a:rPr lang="en-US" alt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alt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          2NO</a:t>
                </a:r>
                <a:r>
                  <a:rPr lang="en-US" alt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endParaRPr lang="en-US" alt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70671" name="Line 22"/>
            <p:cNvSpPr>
              <a:spLocks noChangeShapeType="1"/>
            </p:cNvSpPr>
            <p:nvPr/>
          </p:nvSpPr>
          <p:spPr bwMode="auto">
            <a:xfrm>
              <a:off x="816" y="3552"/>
              <a:ext cx="38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chemeClr val="bg1"/>
                </a:solidFill>
                <a:latin typeface="Shadows Into Light" panose="020B0604020202020204" charset="0"/>
              </a:endParaRPr>
            </a:p>
          </p:txBody>
        </p:sp>
      </p:grpSp>
      <p:sp>
        <p:nvSpPr>
          <p:cNvPr id="26652" name="Line 28"/>
          <p:cNvSpPr>
            <a:spLocks noChangeShapeType="1"/>
          </p:cNvSpPr>
          <p:nvPr/>
        </p:nvSpPr>
        <p:spPr bwMode="auto">
          <a:xfrm flipH="1">
            <a:off x="4572000" y="3486150"/>
            <a:ext cx="571500" cy="28575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240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sp>
        <p:nvSpPr>
          <p:cNvPr id="26653" name="Line 29"/>
          <p:cNvSpPr>
            <a:spLocks noChangeShapeType="1"/>
          </p:cNvSpPr>
          <p:nvPr/>
        </p:nvSpPr>
        <p:spPr bwMode="auto">
          <a:xfrm flipH="1">
            <a:off x="6925868" y="3196597"/>
            <a:ext cx="571500" cy="28575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240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204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utoUpdateAnimBg="0"/>
      <p:bldP spid="26633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28"/>
          <p:cNvGrpSpPr>
            <a:grpSpLocks/>
          </p:cNvGrpSpPr>
          <p:nvPr/>
        </p:nvGrpSpPr>
        <p:grpSpPr bwMode="auto">
          <a:xfrm>
            <a:off x="1631791" y="2721253"/>
            <a:ext cx="5862638" cy="1232296"/>
            <a:chOff x="144" y="1305"/>
            <a:chExt cx="4924" cy="1035"/>
          </a:xfrm>
        </p:grpSpPr>
        <p:grpSp>
          <p:nvGrpSpPr>
            <p:cNvPr id="71687" name="Group 3"/>
            <p:cNvGrpSpPr>
              <a:grpSpLocks/>
            </p:cNvGrpSpPr>
            <p:nvPr/>
          </p:nvGrpSpPr>
          <p:grpSpPr bwMode="auto">
            <a:xfrm>
              <a:off x="326" y="1305"/>
              <a:ext cx="4626" cy="388"/>
              <a:chOff x="758" y="2809"/>
              <a:chExt cx="4626" cy="388"/>
            </a:xfrm>
          </p:grpSpPr>
          <p:sp>
            <p:nvSpPr>
              <p:cNvPr id="71701" name="Text Box 4"/>
              <p:cNvSpPr txBox="1">
                <a:spLocks noChangeArrowheads="1"/>
              </p:cNvSpPr>
              <p:nvPr/>
            </p:nvSpPr>
            <p:spPr bwMode="auto">
              <a:xfrm>
                <a:off x="758" y="2809"/>
                <a:ext cx="1744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"/>
                  <a:defRPr sz="20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928B7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7706B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Elementary step:</a:t>
                </a:r>
              </a:p>
            </p:txBody>
          </p:sp>
          <p:grpSp>
            <p:nvGrpSpPr>
              <p:cNvPr id="71702" name="Group 5"/>
              <p:cNvGrpSpPr>
                <a:grpSpLocks/>
              </p:cNvGrpSpPr>
              <p:nvPr/>
            </p:nvGrpSpPr>
            <p:grpSpPr bwMode="auto">
              <a:xfrm>
                <a:off x="2822" y="2809"/>
                <a:ext cx="2562" cy="388"/>
                <a:chOff x="2822" y="2809"/>
                <a:chExt cx="2562" cy="388"/>
              </a:xfrm>
            </p:grpSpPr>
            <p:sp>
              <p:nvSpPr>
                <p:cNvPr id="71703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822" y="2809"/>
                  <a:ext cx="2562" cy="3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Font typeface="Wingdings 2" panose="05020102010507070707" pitchFamily="18" charset="2"/>
                    <a:buChar char=""/>
                    <a:defRPr sz="20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928B7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rgbClr val="87706B"/>
                    </a:buClr>
                    <a:buFont typeface="Wingdings" panose="05000000000000000000" pitchFamily="2" charset="2"/>
                    <a:buChar char="§"/>
                    <a:defRPr sz="14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rgbClr val="6F777D"/>
                    </a:buClr>
                    <a:buFont typeface="Wingdings" panose="05000000000000000000" pitchFamily="2" charset="2"/>
                    <a:buChar char="§"/>
                    <a:defRPr sz="13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6F777D"/>
                    </a:buClr>
                    <a:buFont typeface="Wingdings" panose="05000000000000000000" pitchFamily="2" charset="2"/>
                    <a:buChar char="§"/>
                    <a:defRPr sz="13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6F777D"/>
                    </a:buClr>
                    <a:buFont typeface="Wingdings" panose="05000000000000000000" pitchFamily="2" charset="2"/>
                    <a:buChar char="§"/>
                    <a:defRPr sz="13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6F777D"/>
                    </a:buClr>
                    <a:buFont typeface="Wingdings" panose="05000000000000000000" pitchFamily="2" charset="2"/>
                    <a:buChar char="§"/>
                    <a:defRPr sz="13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6F777D"/>
                    </a:buClr>
                    <a:buFont typeface="Wingdings" panose="05000000000000000000" pitchFamily="2" charset="2"/>
                    <a:buChar char="§"/>
                    <a:defRPr sz="13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dirty="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NO + NO          N</a:t>
                  </a:r>
                  <a:r>
                    <a:rPr lang="en-US" altLang="en-US" sz="2400" baseline="-25000" dirty="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r>
                    <a:rPr lang="en-US" altLang="en-US" sz="2400" dirty="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O</a:t>
                  </a:r>
                  <a:r>
                    <a:rPr lang="en-US" altLang="en-US" sz="2400" baseline="-25000" dirty="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endParaRPr lang="en-US" altLang="en-US" sz="2400" dirty="0">
                    <a:solidFill>
                      <a:schemeClr val="bg1"/>
                    </a:solidFill>
                    <a:latin typeface="Shadows Into Light" panose="020B0604020202020204" charset="0"/>
                  </a:endParaRPr>
                </a:p>
              </p:txBody>
            </p:sp>
            <p:sp>
              <p:nvSpPr>
                <p:cNvPr id="71704" name="Line 7"/>
                <p:cNvSpPr>
                  <a:spLocks noChangeShapeType="1"/>
                </p:cNvSpPr>
                <p:nvPr/>
              </p:nvSpPr>
              <p:spPr bwMode="auto">
                <a:xfrm>
                  <a:off x="3752" y="2960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chemeClr val="bg1"/>
                    </a:solidFill>
                    <a:latin typeface="Shadows Into Light" panose="020B0604020202020204" charset="0"/>
                  </a:endParaRPr>
                </a:p>
              </p:txBody>
            </p:sp>
          </p:grpSp>
        </p:grpSp>
        <p:grpSp>
          <p:nvGrpSpPr>
            <p:cNvPr id="71688" name="Group 8"/>
            <p:cNvGrpSpPr>
              <a:grpSpLocks/>
            </p:cNvGrpSpPr>
            <p:nvPr/>
          </p:nvGrpSpPr>
          <p:grpSpPr bwMode="auto">
            <a:xfrm>
              <a:off x="320" y="1640"/>
              <a:ext cx="4748" cy="388"/>
              <a:chOff x="752" y="3144"/>
              <a:chExt cx="4748" cy="388"/>
            </a:xfrm>
          </p:grpSpPr>
          <p:sp>
            <p:nvSpPr>
              <p:cNvPr id="71697" name="Text Box 9"/>
              <p:cNvSpPr txBox="1">
                <a:spLocks noChangeArrowheads="1"/>
              </p:cNvSpPr>
              <p:nvPr/>
            </p:nvSpPr>
            <p:spPr bwMode="auto">
              <a:xfrm>
                <a:off x="752" y="3144"/>
                <a:ext cx="1744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"/>
                  <a:defRPr sz="20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928B7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7706B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Elementary step:</a:t>
                </a:r>
              </a:p>
            </p:txBody>
          </p:sp>
          <p:grpSp>
            <p:nvGrpSpPr>
              <p:cNvPr id="71698" name="Group 10"/>
              <p:cNvGrpSpPr>
                <a:grpSpLocks/>
              </p:cNvGrpSpPr>
              <p:nvPr/>
            </p:nvGrpSpPr>
            <p:grpSpPr bwMode="auto">
              <a:xfrm>
                <a:off x="2768" y="3144"/>
                <a:ext cx="2732" cy="388"/>
                <a:chOff x="2784" y="3312"/>
                <a:chExt cx="2732" cy="388"/>
              </a:xfrm>
            </p:grpSpPr>
            <p:sp>
              <p:nvSpPr>
                <p:cNvPr id="71699" name="Line 11"/>
                <p:cNvSpPr>
                  <a:spLocks noChangeShapeType="1"/>
                </p:cNvSpPr>
                <p:nvPr/>
              </p:nvSpPr>
              <p:spPr bwMode="auto">
                <a:xfrm>
                  <a:off x="3768" y="3464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chemeClr val="bg1"/>
                    </a:solidFill>
                    <a:latin typeface="Shadows Into Light" panose="020B0604020202020204" charset="0"/>
                  </a:endParaRPr>
                </a:p>
              </p:txBody>
            </p:sp>
            <p:sp>
              <p:nvSpPr>
                <p:cNvPr id="7170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784" y="3312"/>
                  <a:ext cx="2732" cy="3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Font typeface="Wingdings 2" panose="05020102010507070707" pitchFamily="18" charset="2"/>
                    <a:buChar char=""/>
                    <a:defRPr sz="20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928B7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rgbClr val="87706B"/>
                    </a:buClr>
                    <a:buFont typeface="Wingdings" panose="05000000000000000000" pitchFamily="2" charset="2"/>
                    <a:buChar char="§"/>
                    <a:defRPr sz="14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rgbClr val="6F777D"/>
                    </a:buClr>
                    <a:buFont typeface="Wingdings" panose="05000000000000000000" pitchFamily="2" charset="2"/>
                    <a:buChar char="§"/>
                    <a:defRPr sz="13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6F777D"/>
                    </a:buClr>
                    <a:buFont typeface="Wingdings" panose="05000000000000000000" pitchFamily="2" charset="2"/>
                    <a:buChar char="§"/>
                    <a:defRPr sz="13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6F777D"/>
                    </a:buClr>
                    <a:buFont typeface="Wingdings" panose="05000000000000000000" pitchFamily="2" charset="2"/>
                    <a:buChar char="§"/>
                    <a:defRPr sz="13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6F777D"/>
                    </a:buClr>
                    <a:buFont typeface="Wingdings" panose="05000000000000000000" pitchFamily="2" charset="2"/>
                    <a:buChar char="§"/>
                    <a:defRPr sz="13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6F777D"/>
                    </a:buClr>
                    <a:buFont typeface="Wingdings" panose="05000000000000000000" pitchFamily="2" charset="2"/>
                    <a:buChar char="§"/>
                    <a:defRPr sz="13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 dirty="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N</a:t>
                  </a:r>
                  <a:r>
                    <a:rPr lang="en-US" altLang="en-US" sz="2400" baseline="-25000" dirty="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r>
                    <a:rPr lang="en-US" altLang="en-US" sz="2400" dirty="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O</a:t>
                  </a:r>
                  <a:r>
                    <a:rPr lang="en-US" altLang="en-US" sz="2400" baseline="-25000" dirty="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r>
                    <a:rPr lang="en-US" altLang="en-US" sz="2400" dirty="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 + O</a:t>
                  </a:r>
                  <a:r>
                    <a:rPr lang="en-US" altLang="en-US" sz="2400" baseline="-25000" dirty="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r>
                    <a:rPr lang="en-US" altLang="en-US" sz="2400" dirty="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          2NO</a:t>
                  </a:r>
                  <a:r>
                    <a:rPr lang="en-US" altLang="en-US" sz="2400" baseline="-25000" dirty="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2</a:t>
                  </a:r>
                  <a:endParaRPr lang="en-US" altLang="en-US" sz="2400" dirty="0">
                    <a:solidFill>
                      <a:schemeClr val="bg1"/>
                    </a:solidFill>
                    <a:latin typeface="Shadows Into Light" panose="020B0604020202020204" charset="0"/>
                  </a:endParaRPr>
                </a:p>
              </p:txBody>
            </p:sp>
          </p:grpSp>
        </p:grpSp>
        <p:grpSp>
          <p:nvGrpSpPr>
            <p:cNvPr id="71689" name="Group 13"/>
            <p:cNvGrpSpPr>
              <a:grpSpLocks/>
            </p:cNvGrpSpPr>
            <p:nvPr/>
          </p:nvGrpSpPr>
          <p:grpSpPr bwMode="auto">
            <a:xfrm>
              <a:off x="144" y="1632"/>
              <a:ext cx="4902" cy="708"/>
              <a:chOff x="576" y="3136"/>
              <a:chExt cx="4902" cy="708"/>
            </a:xfrm>
          </p:grpSpPr>
          <p:grpSp>
            <p:nvGrpSpPr>
              <p:cNvPr id="71690" name="Group 14"/>
              <p:cNvGrpSpPr>
                <a:grpSpLocks/>
              </p:cNvGrpSpPr>
              <p:nvPr/>
            </p:nvGrpSpPr>
            <p:grpSpPr bwMode="auto">
              <a:xfrm>
                <a:off x="752" y="3456"/>
                <a:ext cx="4726" cy="388"/>
                <a:chOff x="752" y="3552"/>
                <a:chExt cx="4726" cy="388"/>
              </a:xfrm>
            </p:grpSpPr>
            <p:sp>
              <p:nvSpPr>
                <p:cNvPr id="71692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752" y="3552"/>
                  <a:ext cx="1596" cy="3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Font typeface="Wingdings 2" panose="05020102010507070707" pitchFamily="18" charset="2"/>
                    <a:buChar char=""/>
                    <a:defRPr sz="20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928B70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rgbClr val="87706B"/>
                    </a:buClr>
                    <a:buFont typeface="Wingdings" panose="05000000000000000000" pitchFamily="2" charset="2"/>
                    <a:buChar char="§"/>
                    <a:defRPr sz="14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rgbClr val="6F777D"/>
                    </a:buClr>
                    <a:buFont typeface="Wingdings" panose="05000000000000000000" pitchFamily="2" charset="2"/>
                    <a:buChar char="§"/>
                    <a:defRPr sz="13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6F777D"/>
                    </a:buClr>
                    <a:buFont typeface="Wingdings" panose="05000000000000000000" pitchFamily="2" charset="2"/>
                    <a:buChar char="§"/>
                    <a:defRPr sz="13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6F777D"/>
                    </a:buClr>
                    <a:buFont typeface="Wingdings" panose="05000000000000000000" pitchFamily="2" charset="2"/>
                    <a:buChar char="§"/>
                    <a:defRPr sz="13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6F777D"/>
                    </a:buClr>
                    <a:buFont typeface="Wingdings" panose="05000000000000000000" pitchFamily="2" charset="2"/>
                    <a:buChar char="§"/>
                    <a:defRPr sz="13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6F777D"/>
                    </a:buClr>
                    <a:buFont typeface="Wingdings" panose="05000000000000000000" pitchFamily="2" charset="2"/>
                    <a:buChar char="§"/>
                    <a:defRPr sz="1300">
                      <a:solidFill>
                        <a:schemeClr val="tx2"/>
                      </a:solidFill>
                      <a:latin typeface="Franklin Gothic Medium" panose="020B06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2400">
                      <a:solidFill>
                        <a:schemeClr val="bg1"/>
                      </a:solidFill>
                      <a:latin typeface="Shadows Into Light" panose="020B0604020202020204" charset="0"/>
                    </a:rPr>
                    <a:t>Overall reaction:</a:t>
                  </a:r>
                </a:p>
              </p:txBody>
            </p:sp>
            <p:grpSp>
              <p:nvGrpSpPr>
                <p:cNvPr id="71693" name="Group 16"/>
                <p:cNvGrpSpPr>
                  <a:grpSpLocks/>
                </p:cNvGrpSpPr>
                <p:nvPr/>
              </p:nvGrpSpPr>
              <p:grpSpPr bwMode="auto">
                <a:xfrm>
                  <a:off x="2792" y="3552"/>
                  <a:ext cx="2686" cy="388"/>
                  <a:chOff x="2918" y="3865"/>
                  <a:chExt cx="2686" cy="388"/>
                </a:xfrm>
              </p:grpSpPr>
              <p:sp>
                <p:nvSpPr>
                  <p:cNvPr id="71695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3880" y="4016"/>
                    <a:ext cx="38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400">
                      <a:solidFill>
                        <a:schemeClr val="bg1"/>
                      </a:solidFill>
                      <a:latin typeface="Shadows Into Light" panose="020B0604020202020204" charset="0"/>
                    </a:endParaRPr>
                  </a:p>
                </p:txBody>
              </p:sp>
              <p:sp>
                <p:nvSpPr>
                  <p:cNvPr id="71696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18" y="3865"/>
                    <a:ext cx="2686" cy="3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1"/>
                      </a:buClr>
                      <a:buFont typeface="Wingdings 2" panose="05020102010507070707" pitchFamily="18" charset="2"/>
                      <a:buChar char=""/>
                      <a:defRPr sz="2000">
                        <a:solidFill>
                          <a:schemeClr val="tx2"/>
                        </a:solidFill>
                        <a:latin typeface="Franklin Gothic Medium" panose="020B060302010202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§"/>
                      <a:defRPr>
                        <a:solidFill>
                          <a:schemeClr val="tx2"/>
                        </a:solidFill>
                        <a:latin typeface="Franklin Gothic Medium" panose="020B060302010202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rgbClr val="928B70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2"/>
                        </a:solidFill>
                        <a:latin typeface="Franklin Gothic Medium" panose="020B060302010202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rgbClr val="87706B"/>
                      </a:buClr>
                      <a:buFont typeface="Wingdings" panose="05000000000000000000" pitchFamily="2" charset="2"/>
                      <a:buChar char="§"/>
                      <a:defRPr sz="1400">
                        <a:solidFill>
                          <a:schemeClr val="tx2"/>
                        </a:solidFill>
                        <a:latin typeface="Franklin Gothic Medium" panose="020B060302010202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rgbClr val="6F777D"/>
                      </a:buClr>
                      <a:buFont typeface="Wingdings" panose="05000000000000000000" pitchFamily="2" charset="2"/>
                      <a:buChar char="§"/>
                      <a:defRPr sz="1300">
                        <a:solidFill>
                          <a:schemeClr val="tx2"/>
                        </a:solidFill>
                        <a:latin typeface="Franklin Gothic Medium" panose="020B06030201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6F777D"/>
                      </a:buClr>
                      <a:buFont typeface="Wingdings" panose="05000000000000000000" pitchFamily="2" charset="2"/>
                      <a:buChar char="§"/>
                      <a:defRPr sz="1300">
                        <a:solidFill>
                          <a:schemeClr val="tx2"/>
                        </a:solidFill>
                        <a:latin typeface="Franklin Gothic Medium" panose="020B06030201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6F777D"/>
                      </a:buClr>
                      <a:buFont typeface="Wingdings" panose="05000000000000000000" pitchFamily="2" charset="2"/>
                      <a:buChar char="§"/>
                      <a:defRPr sz="1300">
                        <a:solidFill>
                          <a:schemeClr val="tx2"/>
                        </a:solidFill>
                        <a:latin typeface="Franklin Gothic Medium" panose="020B06030201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6F777D"/>
                      </a:buClr>
                      <a:buFont typeface="Wingdings" panose="05000000000000000000" pitchFamily="2" charset="2"/>
                      <a:buChar char="§"/>
                      <a:defRPr sz="1300">
                        <a:solidFill>
                          <a:schemeClr val="tx2"/>
                        </a:solidFill>
                        <a:latin typeface="Franklin Gothic Medium" panose="020B06030201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6F777D"/>
                      </a:buClr>
                      <a:buFont typeface="Wingdings" panose="05000000000000000000" pitchFamily="2" charset="2"/>
                      <a:buChar char="§"/>
                      <a:defRPr sz="1300">
                        <a:solidFill>
                          <a:schemeClr val="tx2"/>
                        </a:solidFill>
                        <a:latin typeface="Franklin Gothic Medium" panose="020B06030201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US" altLang="en-US" sz="2400" dirty="0">
                        <a:solidFill>
                          <a:schemeClr val="bg1"/>
                        </a:solidFill>
                        <a:latin typeface="Shadows Into Light" panose="020B0604020202020204" charset="0"/>
                      </a:rPr>
                      <a:t>2NO + O</a:t>
                    </a:r>
                    <a:r>
                      <a:rPr lang="en-US" altLang="en-US" sz="2400" baseline="-25000" dirty="0">
                        <a:solidFill>
                          <a:schemeClr val="bg1"/>
                        </a:solidFill>
                        <a:latin typeface="Shadows Into Light" panose="020B0604020202020204" charset="0"/>
                      </a:rPr>
                      <a:t>2</a:t>
                    </a:r>
                    <a:r>
                      <a:rPr lang="en-US" altLang="en-US" sz="2400" dirty="0">
                        <a:solidFill>
                          <a:schemeClr val="bg1"/>
                        </a:solidFill>
                        <a:latin typeface="Shadows Into Light" panose="020B0604020202020204" charset="0"/>
                      </a:rPr>
                      <a:t>          2NO</a:t>
                    </a:r>
                    <a:r>
                      <a:rPr lang="en-US" altLang="en-US" sz="2400" baseline="-25000" dirty="0">
                        <a:solidFill>
                          <a:schemeClr val="bg1"/>
                        </a:solidFill>
                        <a:latin typeface="Shadows Into Light" panose="020B0604020202020204" charset="0"/>
                      </a:rPr>
                      <a:t>2</a:t>
                    </a:r>
                    <a:endParaRPr lang="en-US" altLang="en-US" sz="2400" dirty="0">
                      <a:solidFill>
                        <a:schemeClr val="bg1"/>
                      </a:solidFill>
                      <a:latin typeface="Shadows Into Light" panose="020B0604020202020204" charset="0"/>
                    </a:endParaRPr>
                  </a:p>
                </p:txBody>
              </p:sp>
            </p:grpSp>
            <p:sp>
              <p:nvSpPr>
                <p:cNvPr id="71694" name="Line 19"/>
                <p:cNvSpPr>
                  <a:spLocks noChangeShapeType="1"/>
                </p:cNvSpPr>
                <p:nvPr/>
              </p:nvSpPr>
              <p:spPr bwMode="auto">
                <a:xfrm>
                  <a:off x="816" y="3552"/>
                  <a:ext cx="38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chemeClr val="bg1"/>
                    </a:solidFill>
                    <a:latin typeface="Shadows Into Light" panose="020B0604020202020204" charset="0"/>
                  </a:endParaRPr>
                </a:p>
              </p:txBody>
            </p:sp>
          </p:grpSp>
          <p:sp>
            <p:nvSpPr>
              <p:cNvPr id="71691" name="Text Box 20"/>
              <p:cNvSpPr txBox="1">
                <a:spLocks noChangeArrowheads="1"/>
              </p:cNvSpPr>
              <p:nvPr/>
            </p:nvSpPr>
            <p:spPr bwMode="auto">
              <a:xfrm>
                <a:off x="576" y="3136"/>
                <a:ext cx="276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Wingdings 2" panose="05020102010507070707" pitchFamily="18" charset="2"/>
                  <a:buChar char=""/>
                  <a:defRPr sz="20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928B7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7706B"/>
                  </a:buClr>
                  <a:buFont typeface="Wingdings" panose="05000000000000000000" pitchFamily="2" charset="2"/>
                  <a:buChar char="§"/>
                  <a:defRPr sz="14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F777D"/>
                  </a:buClr>
                  <a:buFont typeface="Wingdings" panose="05000000000000000000" pitchFamily="2" charset="2"/>
                  <a:buChar char="§"/>
                  <a:defRPr sz="1300">
                    <a:solidFill>
                      <a:schemeClr val="tx2"/>
                    </a:solidFill>
                    <a:latin typeface="Franklin Gothic Medium" panose="020B06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  <a:latin typeface="Shadows Into Light" panose="020B0604020202020204" charset="0"/>
                  </a:rPr>
                  <a:t>+</a:t>
                </a:r>
              </a:p>
            </p:txBody>
          </p:sp>
        </p:grpSp>
      </p:grpSp>
      <p:sp>
        <p:nvSpPr>
          <p:cNvPr id="71683" name="Text Box 23"/>
          <p:cNvSpPr txBox="1">
            <a:spLocks noChangeArrowheads="1"/>
          </p:cNvSpPr>
          <p:nvPr/>
        </p:nvSpPr>
        <p:spPr bwMode="auto">
          <a:xfrm>
            <a:off x="1040018" y="184666"/>
            <a:ext cx="6527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i="1" dirty="0">
                <a:solidFill>
                  <a:schemeClr val="accent1"/>
                </a:solidFill>
                <a:latin typeface="Shadows Into Light" panose="020B0604020202020204" charset="0"/>
              </a:rPr>
              <a:t>Intermediates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 are species that appear in a reaction mechanism </a:t>
            </a:r>
            <a:r>
              <a:rPr lang="en-US" altLang="en-US" sz="2400" b="1" dirty="0">
                <a:solidFill>
                  <a:schemeClr val="accent1"/>
                </a:solidFill>
                <a:latin typeface="Shadows Into Light" panose="020B0604020202020204" charset="0"/>
              </a:rPr>
              <a:t>but not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 in the overall balanced equation.  </a:t>
            </a:r>
            <a:endParaRPr lang="en-US" altLang="en-US" sz="2400" b="1" i="1" dirty="0">
              <a:solidFill>
                <a:schemeClr val="accent1"/>
              </a:solidFill>
              <a:latin typeface="Shadows Into Light" panose="020B0604020202020204" charset="0"/>
            </a:endParaRPr>
          </a:p>
        </p:txBody>
      </p:sp>
      <p:sp>
        <p:nvSpPr>
          <p:cNvPr id="71684" name="Text Box 24"/>
          <p:cNvSpPr txBox="1">
            <a:spLocks noChangeArrowheads="1"/>
          </p:cNvSpPr>
          <p:nvPr/>
        </p:nvSpPr>
        <p:spPr bwMode="auto">
          <a:xfrm>
            <a:off x="280986" y="1510359"/>
            <a:ext cx="85642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An </a:t>
            </a:r>
            <a:r>
              <a:rPr lang="en-US" altLang="en-US" sz="2400" b="1" dirty="0">
                <a:solidFill>
                  <a:schemeClr val="bg1"/>
                </a:solidFill>
                <a:latin typeface="Shadows Into Light" panose="020B0604020202020204" charset="0"/>
              </a:rPr>
              <a:t>intermediate</a:t>
            </a:r>
            <a:r>
              <a:rPr lang="en-US" alt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is always formed in an early elementary step and consumed in a later elementary step.</a:t>
            </a:r>
          </a:p>
        </p:txBody>
      </p:sp>
      <p:sp>
        <p:nvSpPr>
          <p:cNvPr id="27673" name="Oval 25"/>
          <p:cNvSpPr>
            <a:spLocks noChangeArrowheads="1"/>
          </p:cNvSpPr>
          <p:nvPr/>
        </p:nvSpPr>
        <p:spPr bwMode="auto">
          <a:xfrm>
            <a:off x="6577649" y="2737326"/>
            <a:ext cx="800100" cy="400050"/>
          </a:xfrm>
          <a:prstGeom prst="ellipse">
            <a:avLst/>
          </a:prstGeom>
          <a:noFill/>
          <a:ln w="28575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674" name="Oval 26"/>
          <p:cNvSpPr>
            <a:spLocks noChangeArrowheads="1"/>
          </p:cNvSpPr>
          <p:nvPr/>
        </p:nvSpPr>
        <p:spPr bwMode="auto">
          <a:xfrm>
            <a:off x="4178030" y="3170650"/>
            <a:ext cx="800100" cy="333502"/>
          </a:xfrm>
          <a:prstGeom prst="ellipse">
            <a:avLst/>
          </a:prstGeom>
          <a:noFill/>
          <a:ln w="28575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847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3" grpId="0" animBg="1"/>
      <p:bldP spid="2767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191820" y="1439466"/>
            <a:ext cx="8816377" cy="3657600"/>
          </a:xfrm>
        </p:spPr>
        <p:txBody>
          <a:bodyPr/>
          <a:lstStyle/>
          <a:p>
            <a:pPr marL="34290" indent="0">
              <a:buNone/>
              <a:defRPr/>
            </a:pPr>
            <a:r>
              <a:rPr lang="en-US" altLang="en-US" sz="2100" dirty="0"/>
              <a:t>Catalysts speed up the reaction and are found in the reactants of the first elementary step and the products of the last step.</a:t>
            </a:r>
          </a:p>
          <a:p>
            <a:pPr marL="205740">
              <a:buNone/>
              <a:defRPr/>
            </a:pPr>
            <a:r>
              <a:rPr lang="en-US" altLang="en-US" sz="2100" dirty="0"/>
              <a:t>			A  + C </a:t>
            </a:r>
            <a:r>
              <a:rPr lang="en-US" altLang="en-US" sz="2100" dirty="0">
                <a:sym typeface="Wingdings" pitchFamily="2" charset="2"/>
              </a:rPr>
              <a:t> AC</a:t>
            </a:r>
          </a:p>
          <a:p>
            <a:pPr marL="205740">
              <a:buNone/>
              <a:defRPr/>
            </a:pPr>
            <a:r>
              <a:rPr lang="en-US" altLang="en-US" sz="2100" dirty="0">
                <a:sym typeface="Wingdings" pitchFamily="2" charset="2"/>
              </a:rPr>
              <a:t>			AC + B  ABC</a:t>
            </a:r>
          </a:p>
          <a:p>
            <a:pPr marL="205740">
              <a:buNone/>
              <a:defRPr/>
            </a:pPr>
            <a:r>
              <a:rPr lang="en-US" altLang="en-US" sz="2100" dirty="0">
                <a:sym typeface="Wingdings" pitchFamily="2" charset="2"/>
              </a:rPr>
              <a:t>			ABC  AB + C</a:t>
            </a:r>
          </a:p>
          <a:p>
            <a:pPr marL="34290" indent="0">
              <a:buNone/>
              <a:defRPr/>
            </a:pPr>
            <a:r>
              <a:rPr lang="en-US" altLang="en-US" sz="2100" dirty="0">
                <a:sym typeface="Wingdings" pitchFamily="2" charset="2"/>
              </a:rPr>
              <a:t>A catalyst is homogeneous if it is in the same phase as the other reactants. If not, it is heterogeneous.</a:t>
            </a:r>
          </a:p>
          <a:p>
            <a:pPr marL="205740">
              <a:buNone/>
              <a:defRPr/>
            </a:pPr>
            <a:endParaRPr lang="en-US" altLang="en-US" dirty="0"/>
          </a:p>
        </p:txBody>
      </p:sp>
      <p:sp>
        <p:nvSpPr>
          <p:cNvPr id="4" name="Oval 26"/>
          <p:cNvSpPr>
            <a:spLocks noChangeArrowheads="1"/>
          </p:cNvSpPr>
          <p:nvPr/>
        </p:nvSpPr>
        <p:spPr bwMode="auto">
          <a:xfrm>
            <a:off x="2376157" y="2221341"/>
            <a:ext cx="800100" cy="400050"/>
          </a:xfrm>
          <a:prstGeom prst="ellipse">
            <a:avLst/>
          </a:prstGeom>
          <a:noFill/>
          <a:ln w="28575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l 26"/>
          <p:cNvSpPr>
            <a:spLocks noChangeArrowheads="1"/>
          </p:cNvSpPr>
          <p:nvPr/>
        </p:nvSpPr>
        <p:spPr bwMode="auto">
          <a:xfrm>
            <a:off x="3293689" y="2940644"/>
            <a:ext cx="800100" cy="400050"/>
          </a:xfrm>
          <a:prstGeom prst="ellipse">
            <a:avLst/>
          </a:prstGeom>
          <a:noFill/>
          <a:ln w="28575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2709" name="TextBox 1"/>
          <p:cNvSpPr txBox="1">
            <a:spLocks noChangeArrowheads="1"/>
          </p:cNvSpPr>
          <p:nvPr/>
        </p:nvSpPr>
        <p:spPr bwMode="auto">
          <a:xfrm>
            <a:off x="985131" y="365712"/>
            <a:ext cx="3771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dirty="0">
                <a:solidFill>
                  <a:schemeClr val="accent1"/>
                </a:solidFill>
                <a:latin typeface="Shadows Into Light" panose="020B0604020202020204" charset="0"/>
              </a:rPr>
              <a:t>Catalysts</a:t>
            </a:r>
          </a:p>
        </p:txBody>
      </p:sp>
    </p:spTree>
    <p:extLst>
      <p:ext uri="{BB962C8B-B14F-4D97-AF65-F5344CB8AC3E}">
        <p14:creationId xmlns:p14="http://schemas.microsoft.com/office/powerpoint/2010/main" val="7253880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2" descr="\\WFData2\Teachers\kdrury\AP Chemistry\Images\kinetics\tab12_0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297" y="1638393"/>
            <a:ext cx="4569736" cy="285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985131" y="365712"/>
            <a:ext cx="3771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dirty="0">
                <a:solidFill>
                  <a:schemeClr val="accent1"/>
                </a:solidFill>
                <a:latin typeface="Shadows Into Light" panose="020B0604020202020204" charset="0"/>
              </a:rPr>
              <a:t>Molecularity</a:t>
            </a:r>
          </a:p>
        </p:txBody>
      </p:sp>
    </p:spTree>
    <p:extLst>
      <p:ext uri="{BB962C8B-B14F-4D97-AF65-F5344CB8AC3E}">
        <p14:creationId xmlns:p14="http://schemas.microsoft.com/office/powerpoint/2010/main" val="944957125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560690" y="1588162"/>
            <a:ext cx="3947936" cy="3086100"/>
          </a:xfrm>
        </p:spPr>
        <p:txBody>
          <a:bodyPr/>
          <a:lstStyle/>
          <a:p>
            <a:pPr marL="34290" indent="0">
              <a:buNone/>
              <a:defRPr/>
            </a:pPr>
            <a:r>
              <a:rPr lang="en-US" altLang="en-US" sz="2400" dirty="0"/>
              <a:t>The Rate Determining Step is always the slowest step. </a:t>
            </a:r>
          </a:p>
          <a:p>
            <a:pPr marL="34290" indent="0">
              <a:buNone/>
              <a:defRPr/>
            </a:pPr>
            <a:endParaRPr lang="en-US" altLang="en-US" sz="2400" dirty="0"/>
          </a:p>
          <a:p>
            <a:pPr marL="34290" indent="0">
              <a:buNone/>
              <a:defRPr/>
            </a:pPr>
            <a:r>
              <a:rPr lang="en-US" altLang="en-US" sz="2400" dirty="0"/>
              <a:t>It will have a similar Rate law as the overall reaction’s rate law.</a:t>
            </a:r>
          </a:p>
        </p:txBody>
      </p:sp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1040524" y="193882"/>
            <a:ext cx="5829300" cy="85725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Rate Determining Step</a:t>
            </a:r>
          </a:p>
        </p:txBody>
      </p:sp>
      <p:pic>
        <p:nvPicPr>
          <p:cNvPr id="7170" name="Picture 2" descr="Image result for relay ra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5"/>
          <a:stretch/>
        </p:blipFill>
        <p:spPr bwMode="auto">
          <a:xfrm>
            <a:off x="4993045" y="2083036"/>
            <a:ext cx="2993068" cy="209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405416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579422" y="1676355"/>
            <a:ext cx="7921782" cy="2628900"/>
          </a:xfrm>
        </p:spPr>
        <p:txBody>
          <a:bodyPr/>
          <a:lstStyle/>
          <a:p>
            <a:pPr marL="34290" indent="0">
              <a:buNone/>
              <a:defRPr/>
            </a:pPr>
            <a:r>
              <a:rPr lang="en-US" altLang="en-US" sz="2400" dirty="0"/>
              <a:t>The rate law for this reaction is found experimentally to be</a:t>
            </a:r>
          </a:p>
          <a:p>
            <a:pPr marL="205740" algn="ctr">
              <a:buNone/>
              <a:defRPr/>
            </a:pPr>
            <a:r>
              <a:rPr lang="en-US" altLang="en-US" sz="2400" dirty="0">
                <a:solidFill>
                  <a:schemeClr val="accent5"/>
                </a:solidFill>
              </a:rPr>
              <a:t>Rate = </a:t>
            </a:r>
            <a:r>
              <a:rPr lang="en-US" altLang="en-US" sz="2400" i="1" dirty="0">
                <a:solidFill>
                  <a:schemeClr val="accent5"/>
                </a:solidFill>
              </a:rPr>
              <a:t>k</a:t>
            </a:r>
            <a:r>
              <a:rPr lang="en-US" altLang="en-US" sz="2400" dirty="0">
                <a:solidFill>
                  <a:schemeClr val="accent5"/>
                </a:solidFill>
              </a:rPr>
              <a:t> [NO</a:t>
            </a:r>
            <a:r>
              <a:rPr lang="en-US" altLang="en-US" sz="2400" baseline="-25000" dirty="0">
                <a:solidFill>
                  <a:schemeClr val="accent5"/>
                </a:solidFill>
              </a:rPr>
              <a:t>2</a:t>
            </a:r>
            <a:r>
              <a:rPr lang="en-US" altLang="en-US" sz="2400" dirty="0">
                <a:solidFill>
                  <a:schemeClr val="accent5"/>
                </a:solidFill>
              </a:rPr>
              <a:t>]</a:t>
            </a:r>
            <a:r>
              <a:rPr lang="en-US" altLang="en-US" sz="2400" baseline="30000" dirty="0">
                <a:solidFill>
                  <a:schemeClr val="accent5"/>
                </a:solidFill>
              </a:rPr>
              <a:t>2</a:t>
            </a:r>
            <a:endParaRPr lang="en-US" altLang="en-US" sz="2400" dirty="0">
              <a:solidFill>
                <a:schemeClr val="accent5"/>
              </a:solidFill>
            </a:endParaRPr>
          </a:p>
          <a:p>
            <a:pPr marL="34290" indent="0">
              <a:buNone/>
              <a:defRPr/>
            </a:pPr>
            <a:r>
              <a:rPr lang="en-US" altLang="en-US" sz="2400" dirty="0"/>
              <a:t>CO is necessary for this reaction to occur, but the </a:t>
            </a:r>
            <a:r>
              <a:rPr lang="en-US" altLang="en-US" sz="2400" i="1" dirty="0"/>
              <a:t>rate</a:t>
            </a:r>
            <a:r>
              <a:rPr lang="en-US" altLang="en-US" sz="2400" dirty="0"/>
              <a:t> of the reaction does not depend on its concentration.</a:t>
            </a:r>
          </a:p>
          <a:p>
            <a:pPr marL="34290" indent="0">
              <a:buNone/>
              <a:defRPr/>
            </a:pPr>
            <a:endParaRPr lang="en-US" altLang="en-US" sz="2400" dirty="0"/>
          </a:p>
          <a:p>
            <a:pPr marL="34290" indent="0">
              <a:buNone/>
              <a:defRPr/>
            </a:pPr>
            <a:r>
              <a:rPr lang="en-US" altLang="en-US" sz="2400" dirty="0"/>
              <a:t>This suggests the reaction occurs in two steps.</a:t>
            </a:r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1044544" y="321964"/>
            <a:ext cx="52838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NO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 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</a:rPr>
              <a:t>g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 + CO 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</a:rPr>
              <a:t>g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 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 NO 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g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) + CO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2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 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g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)</a:t>
            </a:r>
            <a:endParaRPr lang="en-US" altLang="en-US" sz="2400" dirty="0">
              <a:solidFill>
                <a:schemeClr val="accent1"/>
              </a:solidFill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0120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9474" y="1583850"/>
            <a:ext cx="8318477" cy="3096792"/>
          </a:xfrm>
        </p:spPr>
        <p:txBody>
          <a:bodyPr>
            <a:noAutofit/>
          </a:bodyPr>
          <a:lstStyle/>
          <a:p>
            <a:pPr marL="34290" indent="0">
              <a:buNone/>
              <a:defRPr/>
            </a:pPr>
            <a:r>
              <a:rPr lang="en-US" altLang="en-US" sz="2400" dirty="0"/>
              <a:t>A proposed mechanism for this reaction is</a:t>
            </a:r>
          </a:p>
          <a:p>
            <a:pPr marL="205740" algn="ctr">
              <a:buNone/>
              <a:defRPr/>
            </a:pPr>
            <a:r>
              <a:rPr lang="en-US" altLang="en-US" sz="2400" dirty="0">
                <a:solidFill>
                  <a:schemeClr val="accent5"/>
                </a:solidFill>
              </a:rPr>
              <a:t>Step 1:  NO</a:t>
            </a:r>
            <a:r>
              <a:rPr lang="en-US" altLang="en-US" sz="2400" baseline="-25000" dirty="0">
                <a:solidFill>
                  <a:schemeClr val="accent5"/>
                </a:solidFill>
              </a:rPr>
              <a:t>2</a:t>
            </a:r>
            <a:r>
              <a:rPr lang="en-US" altLang="en-US" sz="2400" dirty="0">
                <a:solidFill>
                  <a:schemeClr val="accent5"/>
                </a:solidFill>
              </a:rPr>
              <a:t> + NO</a:t>
            </a:r>
            <a:r>
              <a:rPr lang="en-US" altLang="en-US" sz="2400" baseline="-25000" dirty="0">
                <a:solidFill>
                  <a:schemeClr val="accent5"/>
                </a:solidFill>
              </a:rPr>
              <a:t>2</a:t>
            </a:r>
            <a:r>
              <a:rPr lang="en-US" altLang="en-US" sz="2400" dirty="0">
                <a:solidFill>
                  <a:schemeClr val="accent5"/>
                </a:solidFill>
              </a:rPr>
              <a:t> </a:t>
            </a:r>
            <a:r>
              <a:rPr lang="en-US" altLang="en-US" sz="2400" dirty="0">
                <a:solidFill>
                  <a:schemeClr val="accent5"/>
                </a:solidFill>
                <a:sym typeface="Symbol" pitchFamily="18" charset="2"/>
              </a:rPr>
              <a:t> NO</a:t>
            </a:r>
            <a:r>
              <a:rPr lang="en-US" altLang="en-US" sz="2400" baseline="-25000" dirty="0">
                <a:solidFill>
                  <a:schemeClr val="accent5"/>
                </a:solidFill>
                <a:sym typeface="Symbol" pitchFamily="18" charset="2"/>
              </a:rPr>
              <a:t>3</a:t>
            </a:r>
            <a:r>
              <a:rPr lang="en-US" altLang="en-US" sz="2400" dirty="0">
                <a:solidFill>
                  <a:schemeClr val="accent5"/>
                </a:solidFill>
                <a:sym typeface="Symbol" pitchFamily="18" charset="2"/>
              </a:rPr>
              <a:t> + NO   (slow)</a:t>
            </a:r>
          </a:p>
          <a:p>
            <a:pPr marL="205740" algn="ctr">
              <a:lnSpc>
                <a:spcPct val="110000"/>
              </a:lnSpc>
              <a:buNone/>
              <a:defRPr/>
            </a:pPr>
            <a:r>
              <a:rPr lang="en-US" altLang="en-US" sz="2400" dirty="0">
                <a:solidFill>
                  <a:schemeClr val="accent5"/>
                </a:solidFill>
                <a:sym typeface="Symbol" pitchFamily="18" charset="2"/>
              </a:rPr>
              <a:t>Step 2:  NO</a:t>
            </a:r>
            <a:r>
              <a:rPr lang="en-US" altLang="en-US" sz="2400" baseline="-25000" dirty="0">
                <a:solidFill>
                  <a:schemeClr val="accent5"/>
                </a:solidFill>
                <a:sym typeface="Symbol" pitchFamily="18" charset="2"/>
              </a:rPr>
              <a:t>3</a:t>
            </a:r>
            <a:r>
              <a:rPr lang="en-US" altLang="en-US" sz="2400" dirty="0">
                <a:solidFill>
                  <a:schemeClr val="accent5"/>
                </a:solidFill>
                <a:sym typeface="Symbol" pitchFamily="18" charset="2"/>
              </a:rPr>
              <a:t> + CO   NO</a:t>
            </a:r>
            <a:r>
              <a:rPr lang="en-US" altLang="en-US" sz="2400" baseline="-25000" dirty="0">
                <a:solidFill>
                  <a:schemeClr val="accent5"/>
                </a:solidFill>
                <a:sym typeface="Symbol" pitchFamily="18" charset="2"/>
              </a:rPr>
              <a:t>2</a:t>
            </a:r>
            <a:r>
              <a:rPr lang="en-US" altLang="en-US" sz="2400" dirty="0">
                <a:solidFill>
                  <a:schemeClr val="accent5"/>
                </a:solidFill>
                <a:sym typeface="Symbol" pitchFamily="18" charset="2"/>
              </a:rPr>
              <a:t> + CO</a:t>
            </a:r>
            <a:r>
              <a:rPr lang="en-US" altLang="en-US" sz="2400" baseline="-25000" dirty="0">
                <a:solidFill>
                  <a:schemeClr val="accent5"/>
                </a:solidFill>
                <a:sym typeface="Symbol" pitchFamily="18" charset="2"/>
              </a:rPr>
              <a:t>2</a:t>
            </a:r>
            <a:r>
              <a:rPr lang="en-US" altLang="en-US" sz="2400" dirty="0">
                <a:solidFill>
                  <a:schemeClr val="accent5"/>
                </a:solidFill>
                <a:sym typeface="Symbol" pitchFamily="18" charset="2"/>
              </a:rPr>
              <a:t>  (fast)</a:t>
            </a:r>
          </a:p>
          <a:p>
            <a:pPr marL="34290" indent="0">
              <a:buNone/>
              <a:defRPr/>
            </a:pPr>
            <a:r>
              <a:rPr lang="en-US" altLang="en-US" sz="2400" dirty="0"/>
              <a:t>The NO</a:t>
            </a:r>
            <a:r>
              <a:rPr lang="en-US" altLang="en-US" sz="2400" baseline="-25000" dirty="0"/>
              <a:t>3</a:t>
            </a:r>
            <a:r>
              <a:rPr lang="en-US" altLang="en-US" sz="2400" dirty="0"/>
              <a:t> intermediate is consumed in the second step.</a:t>
            </a:r>
          </a:p>
          <a:p>
            <a:pPr marL="205740">
              <a:lnSpc>
                <a:spcPct val="120000"/>
              </a:lnSpc>
              <a:defRPr/>
            </a:pPr>
            <a:endParaRPr lang="en-US" altLang="en-US" sz="2400" dirty="0"/>
          </a:p>
          <a:p>
            <a:pPr marL="34290" indent="0">
              <a:lnSpc>
                <a:spcPct val="120000"/>
              </a:lnSpc>
              <a:buNone/>
              <a:defRPr/>
            </a:pPr>
            <a:r>
              <a:rPr lang="en-US" altLang="en-US" sz="2400" dirty="0"/>
              <a:t>As CO is not involved in the slow, rate-determining step, it does not appear in the rate law.</a:t>
            </a:r>
          </a:p>
          <a:p>
            <a:pPr marL="205740">
              <a:lnSpc>
                <a:spcPct val="120000"/>
              </a:lnSpc>
              <a:buNone/>
              <a:defRPr/>
            </a:pPr>
            <a:endParaRPr lang="en-US" altLang="en-US" sz="3200" dirty="0"/>
          </a:p>
        </p:txBody>
      </p:sp>
      <p:sp>
        <p:nvSpPr>
          <p:cNvPr id="77827" name="Rectangle 4"/>
          <p:cNvSpPr>
            <a:spLocks noChangeArrowheads="1"/>
          </p:cNvSpPr>
          <p:nvPr/>
        </p:nvSpPr>
        <p:spPr bwMode="auto">
          <a:xfrm>
            <a:off x="1096566" y="321964"/>
            <a:ext cx="52838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"/>
              <a:defRPr sz="20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8B70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7706B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NO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2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 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</a:rPr>
              <a:t>g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 + CO 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</a:rPr>
              <a:t>g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</a:rPr>
              <a:t>) 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 NO 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g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) + CO</a:t>
            </a:r>
            <a:r>
              <a:rPr lang="en-US" altLang="en-US" sz="2400" baseline="-250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2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 (</a:t>
            </a:r>
            <a:r>
              <a:rPr lang="en-US" altLang="en-US" sz="2400" i="1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g</a:t>
            </a:r>
            <a:r>
              <a:rPr lang="en-US" altLang="en-US" sz="2400" dirty="0">
                <a:solidFill>
                  <a:schemeClr val="accent1"/>
                </a:solidFill>
                <a:latin typeface="Shadows Into Light" panose="020B0604020202020204" charset="0"/>
                <a:sym typeface="Symbol" panose="05050102010706020507" pitchFamily="18" charset="2"/>
              </a:rPr>
              <a:t>)</a:t>
            </a:r>
            <a:endParaRPr lang="en-US" altLang="en-US" sz="2400" dirty="0">
              <a:solidFill>
                <a:schemeClr val="accent1"/>
              </a:solidFill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64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922852" y="266971"/>
            <a:ext cx="78275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</a:rPr>
              <a:t>The overall reaction 2NO</a:t>
            </a:r>
            <a:r>
              <a:rPr lang="en-US" altLang="en-US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2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</a:rPr>
              <a:t>(</a:t>
            </a:r>
            <a:r>
              <a:rPr lang="en-US" altLang="en-US" i="1" dirty="0">
                <a:solidFill>
                  <a:schemeClr val="accent1"/>
                </a:solidFill>
                <a:latin typeface="Shadows Into Light" panose="020B0604020202020204" charset="0"/>
              </a:rPr>
              <a:t>g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</a:rPr>
              <a:t>) + F</a:t>
            </a:r>
            <a:r>
              <a:rPr lang="en-US" altLang="en-US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2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</a:rPr>
              <a:t>(</a:t>
            </a:r>
            <a:r>
              <a:rPr lang="en-US" altLang="en-US" i="1" dirty="0">
                <a:solidFill>
                  <a:schemeClr val="accent1"/>
                </a:solidFill>
                <a:latin typeface="Shadows Into Light" panose="020B0604020202020204" charset="0"/>
              </a:rPr>
              <a:t>g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</a:rPr>
              <a:t>) 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→2NO</a:t>
            </a:r>
            <a:r>
              <a:rPr lang="en-US" altLang="en-US" baseline="-25000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F(</a:t>
            </a:r>
            <a:r>
              <a:rPr lang="en-US" altLang="en-US" i="1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g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) has an experimental rate law Rate = </a:t>
            </a:r>
            <a:r>
              <a:rPr lang="en-US" altLang="en-US" i="1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k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[NO</a:t>
            </a:r>
            <a:r>
              <a:rPr lang="en-US" altLang="en-US" baseline="-25000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][F</a:t>
            </a:r>
            <a:r>
              <a:rPr lang="en-US" altLang="en-US" baseline="-25000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].</a:t>
            </a:r>
          </a:p>
        </p:txBody>
      </p:sp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624689" y="1672258"/>
            <a:ext cx="90542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The accepted mechanism is</a:t>
            </a:r>
          </a:p>
          <a:p>
            <a:pPr marL="0" indent="0"/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NO</a:t>
            </a:r>
            <a:r>
              <a:rPr lang="en-US" altLang="en-US" baseline="-25000" dirty="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(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</a:rPr>
              <a:t>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) + F</a:t>
            </a:r>
            <a:r>
              <a:rPr lang="en-US" altLang="en-US" baseline="-25000" dirty="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(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</a:rPr>
              <a:t>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) 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→ NO</a:t>
            </a:r>
            <a:r>
              <a:rPr lang="en-US" altLang="en-US" baseline="-25000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F(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) + F(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)	[slow; rate determining]</a:t>
            </a:r>
          </a:p>
          <a:p>
            <a:pPr marL="0" indent="0"/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NO</a:t>
            </a:r>
            <a:r>
              <a:rPr lang="en-US" altLang="en-US" baseline="-25000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(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) + F(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) → NO</a:t>
            </a:r>
            <a:r>
              <a:rPr lang="en-US" altLang="en-US" baseline="-25000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F(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)		[fast]</a:t>
            </a:r>
          </a:p>
        </p:txBody>
      </p:sp>
      <p:sp>
        <p:nvSpPr>
          <p:cNvPr id="206855" name="Text Box 7"/>
          <p:cNvSpPr txBox="1">
            <a:spLocks noChangeArrowheads="1"/>
          </p:cNvSpPr>
          <p:nvPr/>
        </p:nvSpPr>
        <p:spPr bwMode="auto">
          <a:xfrm>
            <a:off x="925972" y="3546763"/>
            <a:ext cx="7241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The elementary steps sum to the overall balanced equation:</a:t>
            </a:r>
          </a:p>
        </p:txBody>
      </p:sp>
      <p:sp>
        <p:nvSpPr>
          <p:cNvPr id="137227" name="Rectangle 10"/>
          <p:cNvSpPr>
            <a:spLocks noChangeArrowheads="1"/>
          </p:cNvSpPr>
          <p:nvPr/>
        </p:nvSpPr>
        <p:spPr bwMode="auto">
          <a:xfrm>
            <a:off x="763227" y="3006198"/>
            <a:ext cx="340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2NO</a:t>
            </a:r>
            <a:r>
              <a:rPr lang="en-US" altLang="en-US" baseline="-25000" dirty="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(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</a:rPr>
              <a:t>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) + F</a:t>
            </a:r>
            <a:r>
              <a:rPr lang="en-US" altLang="en-US" baseline="-25000" dirty="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(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</a:rPr>
              <a:t>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) 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→2NO</a:t>
            </a:r>
            <a:r>
              <a:rPr lang="en-US" altLang="en-US" baseline="-25000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F(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6860" name="Text Box 12"/>
          <p:cNvSpPr txBox="1">
            <a:spLocks noChangeArrowheads="1"/>
          </p:cNvSpPr>
          <p:nvPr/>
        </p:nvSpPr>
        <p:spPr bwMode="auto">
          <a:xfrm>
            <a:off x="1038741" y="3911356"/>
            <a:ext cx="7011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Both steps are bimolecular and are therefore reasonable.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727184" y="4325600"/>
            <a:ext cx="8218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chemeClr val="bg1"/>
                </a:solidFill>
                <a:latin typeface="Shadows Into Light" panose="020B0604020202020204" charset="0"/>
              </a:rPr>
              <a:t>The elementary rate law has the same species as the overall reaction rate law.</a:t>
            </a:r>
          </a:p>
        </p:txBody>
      </p:sp>
    </p:spTree>
    <p:extLst>
      <p:ext uri="{BB962C8B-B14F-4D97-AF65-F5344CB8AC3E}">
        <p14:creationId xmlns:p14="http://schemas.microsoft.com/office/powerpoint/2010/main" val="259822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3" grpId="0"/>
      <p:bldP spid="206854" grpId="0"/>
      <p:bldP spid="206855" grpId="0"/>
      <p:bldP spid="206860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916652" y="183425"/>
            <a:ext cx="71664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</a:rPr>
              <a:t>The overall reaction 2NO</a:t>
            </a:r>
            <a:r>
              <a:rPr lang="en-US" altLang="en-US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 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</a:rPr>
              <a:t>(</a:t>
            </a:r>
            <a:r>
              <a:rPr lang="en-US" altLang="en-US" i="1" dirty="0">
                <a:solidFill>
                  <a:schemeClr val="accent1"/>
                </a:solidFill>
                <a:latin typeface="Shadows Into Light" panose="020B0604020202020204" charset="0"/>
              </a:rPr>
              <a:t>g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</a:rPr>
              <a:t>) + O</a:t>
            </a:r>
            <a:r>
              <a:rPr lang="en-US" altLang="en-US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2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</a:rPr>
              <a:t>(</a:t>
            </a:r>
            <a:r>
              <a:rPr lang="en-US" altLang="en-US" i="1" dirty="0">
                <a:solidFill>
                  <a:schemeClr val="accent1"/>
                </a:solidFill>
                <a:latin typeface="Shadows Into Light" panose="020B0604020202020204" charset="0"/>
              </a:rPr>
              <a:t>g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</a:rPr>
              <a:t>) 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→2NO</a:t>
            </a:r>
            <a:r>
              <a:rPr lang="en-US" altLang="en-US" baseline="-25000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(</a:t>
            </a:r>
            <a:r>
              <a:rPr lang="en-US" altLang="en-US" i="1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g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) has an experimental rate law Rate = </a:t>
            </a:r>
            <a:r>
              <a:rPr lang="en-US" altLang="en-US" i="1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k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[NO]</a:t>
            </a:r>
            <a:r>
              <a:rPr lang="en-US" altLang="en-US" baseline="30000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[O</a:t>
            </a:r>
            <a:r>
              <a:rPr lang="en-US" altLang="en-US" baseline="-25000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schemeClr val="accent1"/>
                </a:solidFill>
                <a:latin typeface="Shadows Into Light" panose="020B0604020202020204" charset="0"/>
                <a:cs typeface="Arial" panose="020B0604020202020204" pitchFamily="34" charset="0"/>
              </a:rPr>
              <a:t>].</a:t>
            </a:r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579423" y="1520939"/>
            <a:ext cx="83297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A proposed mechanism is</a:t>
            </a:r>
          </a:p>
          <a:p>
            <a:pPr marL="0" indent="0"/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	NO(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</a:rPr>
              <a:t>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) + O</a:t>
            </a:r>
            <a:r>
              <a:rPr lang="en-US" altLang="en-US" baseline="-25000" dirty="0">
                <a:solidFill>
                  <a:schemeClr val="bg1"/>
                </a:solidFill>
                <a:latin typeface="Shadows Into Light" panose="020B0604020202020204" charset="0"/>
              </a:rPr>
              <a:t>2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(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</a:rPr>
              <a:t>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) 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D NO</a:t>
            </a:r>
            <a:r>
              <a:rPr lang="en-US" altLang="en-US" baseline="-25000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3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(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)		[fast]</a:t>
            </a:r>
          </a:p>
          <a:p>
            <a:pPr marL="0" indent="0"/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	NO</a:t>
            </a:r>
            <a:r>
              <a:rPr lang="en-US" altLang="en-US" baseline="-25000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3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(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) + NO(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) → 2NO</a:t>
            </a:r>
            <a:r>
              <a:rPr lang="en-US" altLang="en-US" baseline="-25000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(</a:t>
            </a:r>
            <a:r>
              <a:rPr lang="en-US" altLang="en-US" i="1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)	[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slow; rate determining</a:t>
            </a: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1059998" y="3240320"/>
            <a:ext cx="7241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The elementary steps sum to the overall balanced equation: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11759" y="2721268"/>
            <a:ext cx="3538539" cy="519113"/>
            <a:chOff x="336" y="2064"/>
            <a:chExt cx="2972" cy="436"/>
          </a:xfrm>
        </p:grpSpPr>
        <p:sp>
          <p:nvSpPr>
            <p:cNvPr id="138249" name="Line 7"/>
            <p:cNvSpPr>
              <a:spLocks noChangeShapeType="1"/>
            </p:cNvSpPr>
            <p:nvPr/>
          </p:nvSpPr>
          <p:spPr bwMode="auto">
            <a:xfrm>
              <a:off x="336" y="2064"/>
              <a:ext cx="22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 sz="2400">
                <a:solidFill>
                  <a:schemeClr val="bg1"/>
                </a:solidFill>
                <a:latin typeface="Shadows Into Light" panose="020B0604020202020204" charset="0"/>
              </a:endParaRPr>
            </a:p>
          </p:txBody>
        </p:sp>
        <p:sp>
          <p:nvSpPr>
            <p:cNvPr id="138250" name="Rectangle 8"/>
            <p:cNvSpPr>
              <a:spLocks noChangeArrowheads="1"/>
            </p:cNvSpPr>
            <p:nvPr/>
          </p:nvSpPr>
          <p:spPr bwMode="auto">
            <a:xfrm>
              <a:off x="576" y="2112"/>
              <a:ext cx="2732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>
                  <a:solidFill>
                    <a:schemeClr val="bg1"/>
                  </a:solidFill>
                  <a:latin typeface="Shadows Into Light" panose="020B0604020202020204" charset="0"/>
                </a:rPr>
                <a:t>2NO</a:t>
              </a:r>
              <a:r>
                <a:rPr lang="en-US" altLang="en-US" baseline="-25000" dirty="0">
                  <a:solidFill>
                    <a:schemeClr val="bg1"/>
                  </a:solidFill>
                  <a:latin typeface="Shadows Into Light" panose="020B0604020202020204" charset="0"/>
                </a:rPr>
                <a:t> </a:t>
              </a:r>
              <a:r>
                <a:rPr lang="en-US" altLang="en-US" dirty="0">
                  <a:solidFill>
                    <a:schemeClr val="bg1"/>
                  </a:solidFill>
                  <a:latin typeface="Shadows Into Light" panose="020B0604020202020204" charset="0"/>
                </a:rPr>
                <a:t>(</a:t>
              </a:r>
              <a:r>
                <a:rPr lang="en-US" altLang="en-US" i="1" dirty="0">
                  <a:solidFill>
                    <a:schemeClr val="bg1"/>
                  </a:solidFill>
                  <a:latin typeface="Shadows Into Light" panose="020B0604020202020204" charset="0"/>
                </a:rPr>
                <a:t>g</a:t>
              </a:r>
              <a:r>
                <a:rPr lang="en-US" altLang="en-US" dirty="0">
                  <a:solidFill>
                    <a:schemeClr val="bg1"/>
                  </a:solidFill>
                  <a:latin typeface="Shadows Into Light" panose="020B0604020202020204" charset="0"/>
                </a:rPr>
                <a:t>) + O</a:t>
              </a:r>
              <a:r>
                <a:rPr lang="en-US" altLang="en-US" baseline="-25000" dirty="0">
                  <a:solidFill>
                    <a:schemeClr val="bg1"/>
                  </a:solidFill>
                  <a:latin typeface="Shadows Into Light" panose="020B0604020202020204" charset="0"/>
                </a:rPr>
                <a:t>2</a:t>
              </a:r>
              <a:r>
                <a:rPr lang="en-US" altLang="en-US" dirty="0">
                  <a:solidFill>
                    <a:schemeClr val="bg1"/>
                  </a:solidFill>
                  <a:latin typeface="Shadows Into Light" panose="020B0604020202020204" charset="0"/>
                </a:rPr>
                <a:t>(</a:t>
              </a:r>
              <a:r>
                <a:rPr lang="en-US" altLang="en-US" i="1" dirty="0">
                  <a:solidFill>
                    <a:schemeClr val="bg1"/>
                  </a:solidFill>
                  <a:latin typeface="Shadows Into Light" panose="020B0604020202020204" charset="0"/>
                </a:rPr>
                <a:t>g</a:t>
              </a:r>
              <a:r>
                <a:rPr lang="en-US" altLang="en-US" dirty="0">
                  <a:solidFill>
                    <a:schemeClr val="bg1"/>
                  </a:solidFill>
                  <a:latin typeface="Shadows Into Light" panose="020B0604020202020204" charset="0"/>
                </a:rPr>
                <a:t>) </a:t>
              </a:r>
              <a:r>
                <a:rPr lang="en-US" altLang="en-US" dirty="0">
                  <a:solidFill>
                    <a:schemeClr val="bg1"/>
                  </a:solidFill>
                  <a:latin typeface="Shadows Into Light" panose="020B0604020202020204" charset="0"/>
                  <a:cs typeface="Arial" panose="020B0604020202020204" pitchFamily="34" charset="0"/>
                </a:rPr>
                <a:t>→2NO</a:t>
              </a:r>
              <a:r>
                <a:rPr lang="en-US" altLang="en-US" baseline="-25000" dirty="0">
                  <a:solidFill>
                    <a:schemeClr val="bg1"/>
                  </a:solidFill>
                  <a:latin typeface="Shadows Into Light" panose="020B0604020202020204" charset="0"/>
                  <a:cs typeface="Arial" panose="020B0604020202020204" pitchFamily="34" charset="0"/>
                </a:rPr>
                <a:t>2</a:t>
              </a:r>
              <a:r>
                <a:rPr lang="en-US" altLang="en-US" dirty="0">
                  <a:solidFill>
                    <a:schemeClr val="bg1"/>
                  </a:solidFill>
                  <a:latin typeface="Shadows Into Light" panose="020B0604020202020204" charset="0"/>
                  <a:cs typeface="Arial" panose="020B0604020202020204" pitchFamily="34" charset="0"/>
                </a:rPr>
                <a:t>(</a:t>
              </a:r>
              <a:r>
                <a:rPr lang="en-US" altLang="en-US" i="1" dirty="0">
                  <a:solidFill>
                    <a:schemeClr val="bg1"/>
                  </a:solidFill>
                  <a:latin typeface="Shadows Into Light" panose="020B0604020202020204" charset="0"/>
                  <a:cs typeface="Arial" panose="020B0604020202020204" pitchFamily="34" charset="0"/>
                </a:rPr>
                <a:t>g</a:t>
              </a:r>
              <a:r>
                <a:rPr lang="en-US" altLang="en-US" dirty="0">
                  <a:solidFill>
                    <a:schemeClr val="bg1"/>
                  </a:solidFill>
                  <a:latin typeface="Shadows Into Light" panose="020B060402020202020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207881" name="Text Box 9"/>
          <p:cNvSpPr txBox="1">
            <a:spLocks noChangeArrowheads="1"/>
          </p:cNvSpPr>
          <p:nvPr/>
        </p:nvSpPr>
        <p:spPr bwMode="auto">
          <a:xfrm>
            <a:off x="1134829" y="3627789"/>
            <a:ext cx="7011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chemeClr val="bg1"/>
                </a:solidFill>
                <a:latin typeface="Shadows Into Light" panose="020B0604020202020204" charset="0"/>
              </a:rPr>
              <a:t>Both steps are bimolecular and are therefore reasonable.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134829" y="4005222"/>
            <a:ext cx="76922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dirty="0">
                <a:solidFill>
                  <a:schemeClr val="bg1"/>
                </a:solidFill>
                <a:latin typeface="Shadows Into Light" panose="020B0604020202020204" charset="0"/>
              </a:rPr>
              <a:t>The elementary rate law DOES NOT HAVE the same species</a:t>
            </a:r>
          </a:p>
          <a:p>
            <a:r>
              <a:rPr lang="en-US" altLang="en-US" sz="2000" dirty="0">
                <a:solidFill>
                  <a:schemeClr val="bg1"/>
                </a:solidFill>
                <a:latin typeface="Shadows Into Light" panose="020B0604020202020204" charset="0"/>
              </a:rPr>
              <a:t> as the overall reaction rate law.</a:t>
            </a:r>
          </a:p>
        </p:txBody>
      </p:sp>
    </p:spTree>
    <p:extLst>
      <p:ext uri="{BB962C8B-B14F-4D97-AF65-F5344CB8AC3E}">
        <p14:creationId xmlns:p14="http://schemas.microsoft.com/office/powerpoint/2010/main" val="322274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7" grpId="0"/>
      <p:bldP spid="20788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Effective Collisions</a:t>
            </a:r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4337573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In order for a reaction to occur, reactant PARTICLES MUST COLLIDE  (effectively) with the following: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br>
              <a:rPr lang="en" sz="2400" dirty="0"/>
            </a:br>
            <a:r>
              <a:rPr lang="en" sz="2400" dirty="0"/>
              <a:t>1. Proper amount of ENERGY</a:t>
            </a:r>
            <a:br>
              <a:rPr lang="en" sz="2400" dirty="0"/>
            </a:br>
            <a:r>
              <a:rPr lang="en" sz="2400" dirty="0"/>
              <a:t>2. Proper ORIENTATION (angle)</a:t>
            </a:r>
            <a:br>
              <a:rPr lang="en" sz="2400" dirty="0"/>
            </a:br>
            <a:br>
              <a:rPr lang="en" sz="2400" dirty="0"/>
            </a:br>
            <a:endParaRPr sz="2400" dirty="0"/>
          </a:p>
        </p:txBody>
      </p:sp>
      <p:pic>
        <p:nvPicPr>
          <p:cNvPr id="4" name="Picture 5" descr="\\WFData2\Teachers\kdrury\AP Chemistry\Images\kinetics\fig12_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193" y="2049766"/>
            <a:ext cx="4623082" cy="198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2952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Mechanisms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16" y="1515206"/>
            <a:ext cx="8809022" cy="3263504"/>
          </a:xfrm>
        </p:spPr>
        <p:txBody>
          <a:bodyPr>
            <a:normAutofit fontScale="55000" lnSpcReduction="20000"/>
          </a:bodyPr>
          <a:lstStyle/>
          <a:p>
            <a:r>
              <a:rPr lang="en-US" altLang="en-US" dirty="0"/>
              <a:t>The elementary steps must add up to the overall balanced equation.</a:t>
            </a:r>
            <a:endParaRPr lang="en-US" dirty="0"/>
          </a:p>
          <a:p>
            <a:r>
              <a:rPr lang="en-US" dirty="0"/>
              <a:t>The rate determining (slow) step determines the overall rate law. </a:t>
            </a:r>
          </a:p>
          <a:p>
            <a:r>
              <a:rPr lang="en-US" dirty="0"/>
              <a:t>Overall rate laws’ order is found through experimentation, NOT by the coefficient in the balanced equation. </a:t>
            </a:r>
          </a:p>
          <a:p>
            <a:r>
              <a:rPr lang="en-US" dirty="0"/>
              <a:t>Elementary steps in a reaction mechanism have rate laws that ARE determined by their molecularity/coefficients.  </a:t>
            </a:r>
          </a:p>
          <a:p>
            <a:r>
              <a:rPr lang="en-US" dirty="0"/>
              <a:t>Any reversible reactions will have a  forward rate equal to its reverse rate, therefore, a forward rate law equal to its reverse rate law. This can be used to substitute intermediates in the rate deterring step’s rate law.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 mechanism is a </a:t>
            </a:r>
            <a:r>
              <a:rPr lang="en-US" altLang="en-US" b="1" i="1" dirty="0">
                <a:ea typeface="ＭＳ Ｐゴシック" panose="020B0600070205080204" pitchFamily="34" charset="-128"/>
              </a:rPr>
              <a:t>hypothesis</a:t>
            </a:r>
            <a:r>
              <a:rPr lang="en-US" altLang="en-US" dirty="0">
                <a:ea typeface="ＭＳ Ｐゴシック" panose="020B0600070205080204" pitchFamily="34" charset="-128"/>
              </a:rPr>
              <a:t> –we cannot </a:t>
            </a:r>
            <a:r>
              <a:rPr lang="en-US" altLang="en-US" b="1" i="1" dirty="0">
                <a:ea typeface="ＭＳ Ｐゴシック" panose="020B0600070205080204" pitchFamily="34" charset="-128"/>
              </a:rPr>
              <a:t>prove</a:t>
            </a:r>
            <a:r>
              <a:rPr lang="en-US" altLang="en-US" dirty="0">
                <a:ea typeface="ＭＳ Ｐゴシック" panose="020B0600070205080204" pitchFamily="34" charset="-128"/>
              </a:rPr>
              <a:t> it is correct, but if it is consistent with the data, and can be used to predict results accurately, it is a useful </a:t>
            </a:r>
            <a:r>
              <a:rPr lang="en-US" altLang="en-US" b="1" i="1" dirty="0">
                <a:ea typeface="ＭＳ Ｐゴシック" panose="020B0600070205080204" pitchFamily="34" charset="-128"/>
              </a:rPr>
              <a:t>model</a:t>
            </a:r>
            <a:r>
              <a:rPr lang="en-US" altLang="en-US" dirty="0">
                <a:ea typeface="ＭＳ Ｐゴシック" panose="020B0600070205080204" pitchFamily="34" charset="-128"/>
              </a:rPr>
              <a:t> for the reaction.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0024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>
              <a:lnSpc>
                <a:spcPct val="100000"/>
              </a:lnSpc>
              <a:defRPr/>
            </a:pPr>
            <a:r>
              <a:rPr lang="en-US" sz="2800" dirty="0">
                <a:latin typeface="Shadows Into Light" panose="020B0604020202020204" charset="0"/>
              </a:rPr>
              <a:t>Identify catalysts and intermediates in a reaction.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800" dirty="0">
                <a:latin typeface="Shadows Into Light" panose="020B0604020202020204" charset="0"/>
              </a:rPr>
              <a:t>Find the overall reaction and determine molecularity.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Shadows Into Light" panose="020B0604020202020204" charset="0"/>
              </a:rPr>
              <a:t>Lesson Objectives</a:t>
            </a:r>
          </a:p>
        </p:txBody>
      </p:sp>
    </p:spTree>
    <p:extLst>
      <p:ext uri="{BB962C8B-B14F-4D97-AF65-F5344CB8AC3E}">
        <p14:creationId xmlns:p14="http://schemas.microsoft.com/office/powerpoint/2010/main" val="40185918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ctrTitle"/>
          </p:nvPr>
        </p:nvSpPr>
        <p:spPr>
          <a:xfrm>
            <a:off x="294900" y="15787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Enthalpy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609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Objectives: </a:t>
            </a:r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Determine if a reaction is endothermic or exothermic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Use Table I to Identify the type of reaction</a:t>
            </a:r>
            <a:endParaRPr dirty="0"/>
          </a:p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br>
              <a:rPr lang="en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70333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ΔH (Heat of the Reaction)</a:t>
            </a:r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The net amount of HEAT ENERGY LOST or GAINED throughout a REACTION</a:t>
            </a:r>
            <a:br>
              <a:rPr lang="en" sz="2400" dirty="0"/>
            </a:br>
            <a:r>
              <a:rPr lang="en" sz="2400" dirty="0"/>
              <a:t>   </a:t>
            </a:r>
            <a:br>
              <a:rPr lang="en" sz="2400" dirty="0"/>
            </a:br>
            <a:r>
              <a:rPr lang="en" sz="2400" dirty="0"/>
              <a:t>ΔHheat of reaction = H</a:t>
            </a:r>
            <a:r>
              <a:rPr lang="en" sz="2400" baseline="-25000" dirty="0"/>
              <a:t>products</a:t>
            </a:r>
            <a:r>
              <a:rPr lang="en" sz="2400" dirty="0"/>
              <a:t> - H</a:t>
            </a:r>
            <a:r>
              <a:rPr lang="en" sz="2400" baseline="-25000" dirty="0"/>
              <a:t>reactants</a:t>
            </a:r>
            <a:br>
              <a:rPr lang="en" sz="2400" dirty="0"/>
            </a:br>
            <a:br>
              <a:rPr lang="en" sz="2400" dirty="0"/>
            </a:br>
            <a:r>
              <a:rPr lang="en" sz="2400" dirty="0"/>
              <a:t>(ΔH = entHalpy)</a:t>
            </a:r>
            <a:br>
              <a:rPr lang="en" sz="2400" dirty="0"/>
            </a:br>
            <a:endParaRPr sz="2400" dirty="0"/>
          </a:p>
        </p:txBody>
      </p:sp>
      <p:pic>
        <p:nvPicPr>
          <p:cNvPr id="12290" name="Picture 2" descr="6.6: Enthalpy and Entropy - Chemistry LibreTex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866" y="2425074"/>
            <a:ext cx="3254595" cy="1767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49610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Conservation of Energy</a:t>
            </a:r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Energy on reactant side = Energy on product side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            A   +   B  + </a:t>
            </a:r>
            <a:r>
              <a:rPr lang="en" dirty="0">
                <a:solidFill>
                  <a:srgbClr val="FF0000"/>
                </a:solidFill>
              </a:rPr>
              <a:t> 50kJ  </a:t>
            </a:r>
            <a:r>
              <a:rPr lang="en" dirty="0"/>
              <a:t>→   C</a:t>
            </a:r>
            <a:br>
              <a:rPr lang="en" dirty="0"/>
            </a:br>
            <a:r>
              <a:rPr lang="en" dirty="0"/>
              <a:t>A = 40 kJ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 = 20 kJ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C = 110 kJ</a:t>
            </a:r>
            <a:endParaRPr dirty="0"/>
          </a:p>
        </p:txBody>
      </p:sp>
      <p:sp>
        <p:nvSpPr>
          <p:cNvPr id="174" name="Google Shape;174;p29"/>
          <p:cNvSpPr txBox="1"/>
          <p:nvPr/>
        </p:nvSpPr>
        <p:spPr>
          <a:xfrm>
            <a:off x="2289932" y="2792125"/>
            <a:ext cx="10161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40 kJ</a:t>
            </a:r>
            <a:endParaRPr sz="24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75" name="Google Shape;175;p29"/>
          <p:cNvSpPr txBox="1"/>
          <p:nvPr/>
        </p:nvSpPr>
        <p:spPr>
          <a:xfrm>
            <a:off x="3555900" y="2792125"/>
            <a:ext cx="10161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20 kJ</a:t>
            </a:r>
            <a:endParaRPr sz="2400" dirty="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6472130" y="2792125"/>
            <a:ext cx="10161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110 kJ</a:t>
            </a:r>
            <a:endParaRPr sz="2400" dirty="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350477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Endothermic Reactions</a:t>
            </a:r>
            <a:endParaRPr/>
          </a:p>
        </p:txBody>
      </p:sp>
      <p:sp>
        <p:nvSpPr>
          <p:cNvPr id="187" name="Google Shape;187;p3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Heat is ABSORBED by REACTANTS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Energy stored in chemical bonds of products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ΔH is (+)</a:t>
            </a:r>
            <a:endParaRPr dirty="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A + B + ENERGY →  C + D </a:t>
            </a:r>
            <a:br>
              <a:rPr lang="en" dirty="0"/>
            </a:br>
            <a:r>
              <a:rPr lang="en" dirty="0"/>
              <a:t> </a:t>
            </a:r>
            <a:br>
              <a:rPr lang="en" dirty="0"/>
            </a:br>
            <a:r>
              <a:rPr lang="en" dirty="0"/>
              <a:t>        </a:t>
            </a:r>
            <a:endParaRPr dirty="0"/>
          </a:p>
        </p:txBody>
      </p:sp>
      <p:sp>
        <p:nvSpPr>
          <p:cNvPr id="188" name="Google Shape;188;p31"/>
          <p:cNvSpPr txBox="1"/>
          <p:nvPr/>
        </p:nvSpPr>
        <p:spPr>
          <a:xfrm>
            <a:off x="3359025" y="3924000"/>
            <a:ext cx="5058790" cy="62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energy absorbed as reactant </a:t>
            </a:r>
            <a:b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 dirty="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189" name="Google Shape;189;p31"/>
          <p:cNvCxnSpPr/>
          <p:nvPr/>
        </p:nvCxnSpPr>
        <p:spPr>
          <a:xfrm rot="10800000">
            <a:off x="3348225" y="3924000"/>
            <a:ext cx="10800" cy="568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9236579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from Table I:</a:t>
            </a:r>
            <a:endParaRPr/>
          </a:p>
        </p:txBody>
      </p:sp>
      <p:pic>
        <p:nvPicPr>
          <p:cNvPr id="196" name="Google Shape;1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0887" y="1729025"/>
            <a:ext cx="6042226" cy="172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2"/>
          <p:cNvSpPr txBox="1"/>
          <p:nvPr/>
        </p:nvSpPr>
        <p:spPr>
          <a:xfrm>
            <a:off x="987850" y="3856425"/>
            <a:ext cx="68718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(+) sign indicated energy was absorbed (endothermic)</a:t>
            </a:r>
            <a:endParaRPr sz="2400" dirty="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198" name="Google Shape;198;p32"/>
          <p:cNvCxnSpPr/>
          <p:nvPr/>
        </p:nvCxnSpPr>
        <p:spPr>
          <a:xfrm rot="10800000">
            <a:off x="6549400" y="2508100"/>
            <a:ext cx="737400" cy="1468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3048301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Exothermic Reactions</a:t>
            </a:r>
            <a:endParaRPr/>
          </a:p>
        </p:txBody>
      </p:sp>
      <p:sp>
        <p:nvSpPr>
          <p:cNvPr id="204" name="Google Shape;204;p3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Heat is RELEASED as a PRODUCT</a:t>
            </a:r>
            <a:endParaRPr sz="2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ΔH is (-)</a:t>
            </a:r>
            <a:endParaRPr sz="2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More stable reaction + spontaneous</a:t>
            </a:r>
            <a:endParaRPr sz="2400"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dirty="0"/>
              <a:t>		A + B →  C + D + ENERGY </a:t>
            </a:r>
            <a:br>
              <a:rPr lang="en" sz="2400" dirty="0"/>
            </a:br>
            <a:r>
              <a:rPr lang="en" sz="2400" dirty="0"/>
              <a:t> </a:t>
            </a:r>
            <a:br>
              <a:rPr lang="en" sz="2400" dirty="0"/>
            </a:br>
            <a:r>
              <a:rPr lang="en" sz="2400" dirty="0"/>
              <a:t>        </a:t>
            </a:r>
            <a:endParaRPr sz="2400" dirty="0"/>
          </a:p>
        </p:txBody>
      </p:sp>
      <p:sp>
        <p:nvSpPr>
          <p:cNvPr id="205" name="Google Shape;205;p33"/>
          <p:cNvSpPr txBox="1"/>
          <p:nvPr/>
        </p:nvSpPr>
        <p:spPr>
          <a:xfrm>
            <a:off x="3998400" y="3788476"/>
            <a:ext cx="51456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energy released as a product</a:t>
            </a:r>
            <a:b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 dirty="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206" name="Google Shape;206;p33"/>
          <p:cNvCxnSpPr/>
          <p:nvPr/>
        </p:nvCxnSpPr>
        <p:spPr>
          <a:xfrm rot="10800000">
            <a:off x="5116271" y="3395025"/>
            <a:ext cx="10800" cy="568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5452486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from Table I:</a:t>
            </a:r>
            <a:endParaRPr/>
          </a:p>
        </p:txBody>
      </p:sp>
      <p:pic>
        <p:nvPicPr>
          <p:cNvPr id="213" name="Google Shape;21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846" y="1495971"/>
            <a:ext cx="5458949" cy="156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4"/>
          <p:cNvSpPr txBox="1"/>
          <p:nvPr/>
        </p:nvSpPr>
        <p:spPr>
          <a:xfrm>
            <a:off x="1502100" y="3703475"/>
            <a:ext cx="61398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bg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(-) sign indicated energy was released (exothermic)</a:t>
            </a:r>
            <a:endParaRPr sz="2400" dirty="0">
              <a:solidFill>
                <a:schemeClr val="bg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215" name="Google Shape;215;p34"/>
          <p:cNvCxnSpPr/>
          <p:nvPr/>
        </p:nvCxnSpPr>
        <p:spPr>
          <a:xfrm rot="10800000">
            <a:off x="6319975" y="2344225"/>
            <a:ext cx="737400" cy="1468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75384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H</a:t>
            </a:r>
            <a:r>
              <a:rPr lang="en" baseline="-25000"/>
              <a:t>2</a:t>
            </a:r>
            <a:r>
              <a:rPr lang="en"/>
              <a:t>  + I</a:t>
            </a:r>
            <a:r>
              <a:rPr lang="en" baseline="-25000"/>
              <a:t>2</a:t>
            </a:r>
            <a:r>
              <a:rPr lang="en"/>
              <a:t>  →  2HI</a:t>
            </a:r>
            <a:endParaRPr/>
          </a:p>
        </p:txBody>
      </p:sp>
      <p:pic>
        <p:nvPicPr>
          <p:cNvPr id="67" name="Google Shape;6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852" y="1591094"/>
            <a:ext cx="4514026" cy="306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368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Reverse Reaction on Table I</a:t>
            </a:r>
            <a:endParaRPr/>
          </a:p>
        </p:txBody>
      </p:sp>
      <p:sp>
        <p:nvSpPr>
          <p:cNvPr id="221" name="Google Shape;221;p3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What is the ΔH of the following reaction? Is this exothermic or endothermic?</a:t>
            </a:r>
            <a:br>
              <a:rPr lang="en" sz="2400" dirty="0"/>
            </a:br>
            <a:r>
              <a:rPr lang="en" sz="2400" dirty="0"/>
              <a:t>          2H</a:t>
            </a:r>
            <a:r>
              <a:rPr lang="en" sz="2400" baseline="-25000" dirty="0"/>
              <a:t>2</a:t>
            </a:r>
            <a:r>
              <a:rPr lang="en" sz="2400" dirty="0"/>
              <a:t>O</a:t>
            </a:r>
            <a:r>
              <a:rPr lang="en" sz="2400" baseline="-25000" dirty="0"/>
              <a:t>(l)</a:t>
            </a:r>
            <a:r>
              <a:rPr lang="en" sz="2400" dirty="0"/>
              <a:t>  →   2H</a:t>
            </a:r>
            <a:r>
              <a:rPr lang="en" sz="2400" baseline="-25000" dirty="0"/>
              <a:t>2(g)</a:t>
            </a:r>
            <a:r>
              <a:rPr lang="en" sz="2400" dirty="0"/>
              <a:t> + O</a:t>
            </a:r>
            <a:r>
              <a:rPr lang="en" sz="2400" baseline="-25000" dirty="0"/>
              <a:t>2(g)</a:t>
            </a:r>
            <a:br>
              <a:rPr lang="en" sz="2400" dirty="0"/>
            </a:br>
            <a:br>
              <a:rPr lang="en" sz="2400" dirty="0"/>
            </a:br>
            <a:endParaRPr sz="2400" dirty="0"/>
          </a:p>
        </p:txBody>
      </p:sp>
      <p:pic>
        <p:nvPicPr>
          <p:cNvPr id="222" name="Google Shape;22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0062" y="3038500"/>
            <a:ext cx="6251476" cy="41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5"/>
          <p:cNvSpPr txBox="1"/>
          <p:nvPr/>
        </p:nvSpPr>
        <p:spPr>
          <a:xfrm>
            <a:off x="987850" y="3531675"/>
            <a:ext cx="8657400" cy="4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***For reverse reactions switch signs of ΔH</a:t>
            </a:r>
            <a:endParaRPr sz="2400" b="1" dirty="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 dirty="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24" name="Google Shape;224;p35"/>
          <p:cNvSpPr txBox="1"/>
          <p:nvPr/>
        </p:nvSpPr>
        <p:spPr>
          <a:xfrm>
            <a:off x="6669300" y="3459477"/>
            <a:ext cx="2163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dirty="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+571.6 kJ  (endothermic)</a:t>
            </a:r>
            <a:endParaRPr dirty="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5101844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should be able to…</a:t>
            </a:r>
            <a:endParaRPr dirty="0"/>
          </a:p>
        </p:txBody>
      </p:sp>
      <p:sp>
        <p:nvSpPr>
          <p:cNvPr id="230" name="Google Shape;230;p3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419100">
              <a:buSzPts val="3000"/>
              <a:buChar char="✓"/>
            </a:pPr>
            <a:r>
              <a:rPr lang="en-US" dirty="0"/>
              <a:t>Determine if a reaction is endothermic or exothermic</a:t>
            </a:r>
          </a:p>
          <a:p>
            <a:pPr lvl="0" indent="-419100">
              <a:buSzPts val="3000"/>
              <a:buChar char="✓"/>
            </a:pPr>
            <a:r>
              <a:rPr lang="en-US" dirty="0"/>
              <a:t>Use Table I to Identify the type of reaction</a:t>
            </a:r>
          </a:p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SzPts val="3000"/>
              <a:buNone/>
            </a:pPr>
            <a:br>
              <a:rPr lang="en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7175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1"/>
          <p:cNvSpPr txBox="1">
            <a:spLocks noGrp="1"/>
          </p:cNvSpPr>
          <p:nvPr>
            <p:ph type="ctrTitle"/>
          </p:nvPr>
        </p:nvSpPr>
        <p:spPr>
          <a:xfrm>
            <a:off x="294900" y="15787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Potential Energy Diagrams</a:t>
            </a:r>
            <a:endParaRPr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96761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Objectives:</a:t>
            </a:r>
            <a:endParaRPr/>
          </a:p>
        </p:txBody>
      </p:sp>
      <p:sp>
        <p:nvSpPr>
          <p:cNvPr id="266" name="Google Shape;266;p4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Determine if a rx is endothermic or exothermic based on the PE of the products and reactants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Label all parts of a PE Diagram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Calculate the heat of a reaction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Draw a catalyst on a PE diagram and describe how it affects the reaction</a:t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15486755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Energy Diagrams</a:t>
            </a:r>
            <a:endParaRPr/>
          </a:p>
        </p:txBody>
      </p:sp>
      <p:sp>
        <p:nvSpPr>
          <p:cNvPr id="272" name="Google Shape;272;p4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Shows the change in potential (stored) energy during a chemical reaction</a:t>
            </a:r>
            <a:br>
              <a:rPr lang="en" dirty="0"/>
            </a:br>
            <a:endParaRPr dirty="0"/>
          </a:p>
        </p:txBody>
      </p:sp>
      <p:pic>
        <p:nvPicPr>
          <p:cNvPr id="273" name="Google Shape;27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906" y="2005080"/>
            <a:ext cx="4675350" cy="2550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9351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Exothermic PE Diagram</a:t>
            </a:r>
            <a:endParaRPr/>
          </a:p>
        </p:txBody>
      </p:sp>
      <p:sp>
        <p:nvSpPr>
          <p:cNvPr id="284" name="Google Shape;284;p4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5213337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Product side LOWER than reactant side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WHY?  Energy is released as a product, so the net amount of potential energy decreases.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(-) ΔH  </a:t>
            </a:r>
            <a:br>
              <a:rPr lang="en" dirty="0"/>
            </a:br>
            <a:endParaRPr dirty="0"/>
          </a:p>
        </p:txBody>
      </p:sp>
      <p:pic>
        <p:nvPicPr>
          <p:cNvPr id="285" name="Google Shape;28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095" y="1954805"/>
            <a:ext cx="3041781" cy="2217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2332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Endothermic PE Diagram</a:t>
            </a:r>
            <a:endParaRPr/>
          </a:p>
        </p:txBody>
      </p:sp>
      <p:sp>
        <p:nvSpPr>
          <p:cNvPr id="291" name="Google Shape;291;p4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5187579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Product side HIGHER than reactant side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WHY?  Energy is absorbed by the reactants, so the net amount of potential energy increases.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(+) ΔH  </a:t>
            </a:r>
            <a:br>
              <a:rPr lang="en" sz="2400" dirty="0"/>
            </a:br>
            <a:r>
              <a:rPr lang="en" sz="2400" dirty="0"/>
              <a:t> </a:t>
            </a:r>
            <a:br>
              <a:rPr lang="en" sz="2400" dirty="0"/>
            </a:br>
            <a:endParaRPr sz="2400" dirty="0"/>
          </a:p>
        </p:txBody>
      </p:sp>
      <p:pic>
        <p:nvPicPr>
          <p:cNvPr id="292" name="Google Shape;29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3150" y="1832490"/>
            <a:ext cx="2752360" cy="2443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5536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Activation Energy (E</a:t>
            </a:r>
            <a:r>
              <a:rPr lang="en" baseline="-25000"/>
              <a:t>a</a:t>
            </a:r>
            <a:r>
              <a:rPr lang="en"/>
              <a:t>)</a:t>
            </a:r>
            <a:endParaRPr/>
          </a:p>
        </p:txBody>
      </p:sp>
      <p:sp>
        <p:nvSpPr>
          <p:cNvPr id="309" name="Google Shape;309;p4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Minimum energy required for a reaction to occur (energy needed to get over the hill)</a:t>
            </a:r>
            <a:br>
              <a:rPr lang="en" dirty="0"/>
            </a:br>
            <a:endParaRPr dirty="0"/>
          </a:p>
        </p:txBody>
      </p:sp>
      <p:pic>
        <p:nvPicPr>
          <p:cNvPr id="310" name="Google Shape;31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4406" y="5475"/>
            <a:ext cx="2159150" cy="1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392" y="2665825"/>
            <a:ext cx="315277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4288" y="2665825"/>
            <a:ext cx="3209925" cy="2038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1674891" y="3123446"/>
            <a:ext cx="18107" cy="9777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585988" y="3060071"/>
            <a:ext cx="7545" cy="3877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6057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Activated Complex</a:t>
            </a:r>
            <a:endParaRPr/>
          </a:p>
        </p:txBody>
      </p:sp>
      <p:sp>
        <p:nvSpPr>
          <p:cNvPr id="318" name="Google Shape;318;p5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Highest energy point of reaction</a:t>
            </a:r>
            <a:endParaRPr sz="2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Temporary</a:t>
            </a:r>
            <a:endParaRPr sz="2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Where bonds are broken and reformed</a:t>
            </a:r>
            <a:br>
              <a:rPr lang="en" sz="2400" dirty="0"/>
            </a:br>
            <a:endParaRPr sz="2400" dirty="0"/>
          </a:p>
        </p:txBody>
      </p:sp>
      <p:pic>
        <p:nvPicPr>
          <p:cNvPr id="319" name="Google Shape;31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3025" y="2901038"/>
            <a:ext cx="3152775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901038"/>
            <a:ext cx="3209925" cy="20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5-Point Star 1"/>
          <p:cNvSpPr/>
          <p:nvPr/>
        </p:nvSpPr>
        <p:spPr>
          <a:xfrm>
            <a:off x="2933323" y="3223034"/>
            <a:ext cx="271604" cy="289711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6176962" y="3195874"/>
            <a:ext cx="271604" cy="289711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25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 of Reactants/Products</a:t>
            </a:r>
            <a:endParaRPr/>
          </a:p>
        </p:txBody>
      </p:sp>
      <p:sp>
        <p:nvSpPr>
          <p:cNvPr id="326" name="Google Shape;326;p5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en" sz="2400" dirty="0"/>
              <a:t>How much energy the reactants or products have</a:t>
            </a:r>
            <a:endParaRPr sz="2400" dirty="0"/>
          </a:p>
        </p:txBody>
      </p:sp>
      <p:pic>
        <p:nvPicPr>
          <p:cNvPr id="327" name="Google Shape;32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686" y="2477820"/>
            <a:ext cx="3152775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544895"/>
            <a:ext cx="3209925" cy="20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al 13"/>
          <p:cNvSpPr/>
          <p:nvPr/>
        </p:nvSpPr>
        <p:spPr>
          <a:xfrm>
            <a:off x="1654198" y="3805473"/>
            <a:ext cx="787652" cy="353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414579" y="2977247"/>
            <a:ext cx="787652" cy="353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174959" y="3153790"/>
            <a:ext cx="787652" cy="353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938444" y="3805473"/>
            <a:ext cx="787652" cy="353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58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Factors Affecting the Rate of Reaction</a:t>
            </a:r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6 factors that affect the rate of reaction by increasing number of effective collisions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The MORE EFFECTIVE COLLISIONS, THE FASTER THE REACTION!</a:t>
            </a:r>
            <a:br>
              <a:rPr lang="en" dirty="0"/>
            </a:b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30550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 of Reaction ΔH</a:t>
            </a:r>
            <a:endParaRPr/>
          </a:p>
        </p:txBody>
      </p:sp>
      <p:sp>
        <p:nvSpPr>
          <p:cNvPr id="340" name="Google Shape;340;p5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Amount of energy lost/gained in a reaction</a:t>
            </a:r>
            <a:endParaRPr sz="2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ΔH = H</a:t>
            </a:r>
            <a:r>
              <a:rPr lang="en" sz="2400" baseline="-25000" dirty="0"/>
              <a:t>(products) </a:t>
            </a:r>
            <a:r>
              <a:rPr lang="en" sz="2400" dirty="0"/>
              <a:t>– H</a:t>
            </a:r>
            <a:r>
              <a:rPr lang="en" sz="2400" baseline="-25000" dirty="0"/>
              <a:t>(reactants)</a:t>
            </a:r>
            <a:br>
              <a:rPr lang="en" dirty="0"/>
            </a:br>
            <a:endParaRPr dirty="0"/>
          </a:p>
        </p:txBody>
      </p:sp>
      <p:pic>
        <p:nvPicPr>
          <p:cNvPr id="341" name="Google Shape;34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662" y="2596411"/>
            <a:ext cx="3152775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596411"/>
            <a:ext cx="3209925" cy="20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3375009" y="3138175"/>
            <a:ext cx="787652" cy="353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95592" y="3251938"/>
            <a:ext cx="787652" cy="353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90804" y="3957115"/>
            <a:ext cx="787652" cy="353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94273" y="3954166"/>
            <a:ext cx="787652" cy="353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49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Effects of adding a CATALYST</a:t>
            </a:r>
            <a:endParaRPr/>
          </a:p>
        </p:txBody>
      </p:sp>
      <p:sp>
        <p:nvSpPr>
          <p:cNvPr id="354" name="Google Shape;354;p5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LOWERS the activation energy (energy needed to start the reaction)</a:t>
            </a:r>
            <a:endParaRPr sz="2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Reaction occurs faster </a:t>
            </a:r>
            <a:br>
              <a:rPr lang="en" dirty="0"/>
            </a:br>
            <a:endParaRPr dirty="0"/>
          </a:p>
        </p:txBody>
      </p:sp>
      <p:pic>
        <p:nvPicPr>
          <p:cNvPr id="355" name="Google Shape;35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639" y="2525896"/>
            <a:ext cx="3152775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525896"/>
            <a:ext cx="3209925" cy="20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 3"/>
          <p:cNvSpPr/>
          <p:nvPr/>
        </p:nvSpPr>
        <p:spPr>
          <a:xfrm>
            <a:off x="2127391" y="3203949"/>
            <a:ext cx="1394234" cy="815789"/>
          </a:xfrm>
          <a:custGeom>
            <a:avLst/>
            <a:gdLst>
              <a:gd name="connsiteX0" fmla="*/ 0 w 1394234"/>
              <a:gd name="connsiteY0" fmla="*/ 815789 h 815789"/>
              <a:gd name="connsiteX1" fmla="*/ 805759 w 1394234"/>
              <a:gd name="connsiteY1" fmla="*/ 28138 h 815789"/>
              <a:gd name="connsiteX2" fmla="*/ 1394234 w 1394234"/>
              <a:gd name="connsiteY2" fmla="*/ 109619 h 81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234" h="815789">
                <a:moveTo>
                  <a:pt x="0" y="815789"/>
                </a:moveTo>
                <a:cubicBezTo>
                  <a:pt x="286693" y="480811"/>
                  <a:pt x="573387" y="145833"/>
                  <a:pt x="805759" y="28138"/>
                </a:cubicBezTo>
                <a:cubicBezTo>
                  <a:pt x="1038131" y="-89557"/>
                  <a:pt x="1184496" y="206189"/>
                  <a:pt x="1394234" y="10961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794218" y="3113320"/>
            <a:ext cx="1240325" cy="806830"/>
          </a:xfrm>
          <a:custGeom>
            <a:avLst/>
            <a:gdLst>
              <a:gd name="connsiteX0" fmla="*/ 0 w 1240325"/>
              <a:gd name="connsiteY0" fmla="*/ 191195 h 806830"/>
              <a:gd name="connsiteX1" fmla="*/ 470780 w 1240325"/>
              <a:gd name="connsiteY1" fmla="*/ 37286 h 806830"/>
              <a:gd name="connsiteX2" fmla="*/ 1240325 w 1240325"/>
              <a:gd name="connsiteY2" fmla="*/ 806830 h 806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0325" h="806830">
                <a:moveTo>
                  <a:pt x="0" y="191195"/>
                </a:moveTo>
                <a:cubicBezTo>
                  <a:pt x="132029" y="62937"/>
                  <a:pt x="264059" y="-65320"/>
                  <a:pt x="470780" y="37286"/>
                </a:cubicBezTo>
                <a:cubicBezTo>
                  <a:pt x="677501" y="139892"/>
                  <a:pt x="1146773" y="740438"/>
                  <a:pt x="1240325" y="80683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228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Catalysts</a:t>
            </a:r>
            <a:endParaRPr dirty="0"/>
          </a:p>
        </p:txBody>
      </p:sp>
      <p:pic>
        <p:nvPicPr>
          <p:cNvPr id="363" name="Google Shape;36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1492" y="1539463"/>
            <a:ext cx="4553908" cy="3197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3763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shou</a:t>
            </a:r>
            <a:r>
              <a:rPr lang="en-US" dirty="0" err="1"/>
              <a:t>ld</a:t>
            </a:r>
            <a:r>
              <a:rPr lang="en" dirty="0"/>
              <a:t> be able to…</a:t>
            </a:r>
            <a:endParaRPr dirty="0"/>
          </a:p>
        </p:txBody>
      </p:sp>
      <p:sp>
        <p:nvSpPr>
          <p:cNvPr id="266" name="Google Shape;266;p4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Determine if a rx is endothermic or exothermic based on the PE of the products and reactants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Label all parts of a PE Diagram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Calculate the heat of a reaction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Draw a catalyst on a PE diagram and describe how it affects the reaction</a:t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3845047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9"/>
          <p:cNvSpPr txBox="1">
            <a:spLocks noGrp="1"/>
          </p:cNvSpPr>
          <p:nvPr>
            <p:ph type="ctrTitle"/>
          </p:nvPr>
        </p:nvSpPr>
        <p:spPr>
          <a:xfrm>
            <a:off x="294900" y="15787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Entropy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4125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Objectives</a:t>
            </a:r>
            <a:endParaRPr dirty="0"/>
          </a:p>
        </p:txBody>
      </p:sp>
      <p:sp>
        <p:nvSpPr>
          <p:cNvPr id="266" name="Google Shape;266;p4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-US" dirty="0"/>
              <a:t>Compare entropies of various substances</a:t>
            </a:r>
            <a:br>
              <a:rPr lang="en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92143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16718"/>
            <a:ext cx="7772400" cy="8572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</a:rPr>
              <a:t>Spontaneous Processes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3825" y="1416868"/>
            <a:ext cx="5273643" cy="337185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dirty="0"/>
              <a:t>Spontaneous processes are those that can proceed without any outside intervention.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The gas in vessel </a:t>
            </a:r>
            <a:r>
              <a:rPr lang="en-US" altLang="en-US" i="1" dirty="0"/>
              <a:t>B</a:t>
            </a:r>
            <a:r>
              <a:rPr lang="en-US" altLang="en-US" dirty="0"/>
              <a:t> will spontaneously effuse into vessel </a:t>
            </a:r>
            <a:r>
              <a:rPr lang="en-US" altLang="en-US" i="1" dirty="0"/>
              <a:t>A</a:t>
            </a:r>
            <a:r>
              <a:rPr lang="en-US" altLang="en-US" dirty="0"/>
              <a:t>, but once the gas is in both vessels, it will </a:t>
            </a:r>
            <a:r>
              <a:rPr lang="en-US" altLang="en-US" i="1" dirty="0"/>
              <a:t>not</a:t>
            </a:r>
            <a:r>
              <a:rPr lang="en-US" altLang="en-US" dirty="0"/>
              <a:t> spontaneously change.</a:t>
            </a:r>
          </a:p>
        </p:txBody>
      </p:sp>
      <p:pic>
        <p:nvPicPr>
          <p:cNvPr id="50180" name="Picture 5" descr="19_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9"/>
          <a:stretch>
            <a:fillRect/>
          </a:stretch>
        </p:blipFill>
        <p:spPr>
          <a:xfrm>
            <a:off x="6717671" y="1556064"/>
            <a:ext cx="2125926" cy="3267858"/>
          </a:xfrm>
        </p:spPr>
      </p:pic>
    </p:spTree>
    <p:extLst>
      <p:ext uri="{BB962C8B-B14F-4D97-AF65-F5344CB8AC3E}">
        <p14:creationId xmlns:p14="http://schemas.microsoft.com/office/powerpoint/2010/main" val="2240215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65634" y="153343"/>
            <a:ext cx="7772400" cy="8572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</a:rPr>
              <a:t>Spontaneous Processes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5565" y="1493255"/>
            <a:ext cx="4015778" cy="3259813"/>
          </a:xfrm>
        </p:spPr>
        <p:txBody>
          <a:bodyPr>
            <a:normAutofit fontScale="92500" lnSpcReduction="10000"/>
          </a:bodyPr>
          <a:lstStyle/>
          <a:p>
            <a:pPr marL="139700" indent="0" eaLnBrk="1" hangingPunct="1">
              <a:buNone/>
            </a:pPr>
            <a:r>
              <a:rPr lang="en-US" altLang="en-US" sz="2400" dirty="0"/>
              <a:t>Processes that are spontaneous at one temperature may be nonspontaneous at other temperatures.</a:t>
            </a:r>
          </a:p>
          <a:p>
            <a:pPr eaLnBrk="1" hangingPunct="1"/>
            <a:r>
              <a:rPr lang="en-US" altLang="en-US" sz="2400" dirty="0"/>
              <a:t>Above 0</a:t>
            </a:r>
            <a:r>
              <a:rPr lang="en-US" altLang="en-US" sz="2400" dirty="0">
                <a:sym typeface="Symbol" pitchFamily="18" charset="2"/>
              </a:rPr>
              <a:t>C it is spontaneous for ice to melt.</a:t>
            </a:r>
          </a:p>
          <a:p>
            <a:pPr eaLnBrk="1" hangingPunct="1"/>
            <a:r>
              <a:rPr lang="en-US" altLang="en-US" sz="2400" dirty="0">
                <a:sym typeface="Symbol" pitchFamily="18" charset="2"/>
              </a:rPr>
              <a:t>Below 0C the reverse process is spontaneous.</a:t>
            </a:r>
            <a:endParaRPr lang="en-US" altLang="en-US" sz="2400" dirty="0"/>
          </a:p>
        </p:txBody>
      </p:sp>
      <p:pic>
        <p:nvPicPr>
          <p:cNvPr id="51204" name="Picture 5" descr="19_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4185" y="2086889"/>
            <a:ext cx="4257392" cy="1884122"/>
          </a:xfrm>
        </p:spPr>
      </p:pic>
    </p:spTree>
    <p:extLst>
      <p:ext uri="{BB962C8B-B14F-4D97-AF65-F5344CB8AC3E}">
        <p14:creationId xmlns:p14="http://schemas.microsoft.com/office/powerpoint/2010/main" val="110615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1032213" y="225771"/>
            <a:ext cx="6115050" cy="7429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</a:rPr>
              <a:t>Spontaneous Processes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sz="quarter" idx="1"/>
          </p:nvPr>
        </p:nvSpPr>
        <p:spPr>
          <a:xfrm>
            <a:off x="452790" y="1562290"/>
            <a:ext cx="8283803" cy="33718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>
                <a:solidFill>
                  <a:schemeClr val="tx2"/>
                </a:solidFill>
              </a:rPr>
              <a:t>Spontaneity depends on two important issues:</a:t>
            </a:r>
          </a:p>
          <a:p>
            <a:pPr lvl="1" eaLnBrk="1" hangingPunct="1"/>
            <a:r>
              <a:rPr lang="en-US" altLang="en-US" sz="2400" dirty="0">
                <a:solidFill>
                  <a:schemeClr val="tx2"/>
                </a:solidFill>
              </a:rPr>
              <a:t>Entropy can be thought of as a measure of the randomness of a system.</a:t>
            </a:r>
          </a:p>
          <a:p>
            <a:pPr lvl="1" eaLnBrk="1" hangingPunct="1"/>
            <a:r>
              <a:rPr lang="en-US" altLang="en-US" sz="2400" dirty="0">
                <a:solidFill>
                  <a:schemeClr val="tx2"/>
                </a:solidFill>
              </a:rPr>
              <a:t>Enthalpy is the heat change of a reaction.</a:t>
            </a:r>
          </a:p>
        </p:txBody>
      </p:sp>
    </p:spTree>
    <p:extLst>
      <p:ext uri="{BB962C8B-B14F-4D97-AF65-F5344CB8AC3E}">
        <p14:creationId xmlns:p14="http://schemas.microsoft.com/office/powerpoint/2010/main" val="24081781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Entropy</a:t>
            </a:r>
            <a:endParaRPr dirty="0"/>
          </a:p>
        </p:txBody>
      </p:sp>
      <p:sp>
        <p:nvSpPr>
          <p:cNvPr id="242" name="Google Shape;242;p3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The number of possible arrangement of particles that can occur (the disorder of the system)</a:t>
            </a:r>
            <a:endParaRPr sz="2400" dirty="0"/>
          </a:p>
        </p:txBody>
      </p:sp>
      <p:pic>
        <p:nvPicPr>
          <p:cNvPr id="243" name="Google Shape;24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850" y="2471119"/>
            <a:ext cx="7315331" cy="208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615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/>
              <a:t>Type of Reactant</a:t>
            </a:r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Ionic substances in aqueous solution react faster (already broken down into ions)</a:t>
            </a:r>
            <a:endParaRPr sz="2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Example:   AgNO</a:t>
            </a:r>
            <a:r>
              <a:rPr lang="en" sz="2400" baseline="-25000" dirty="0"/>
              <a:t>3 (aq) </a:t>
            </a:r>
            <a:r>
              <a:rPr lang="en" sz="2400" dirty="0"/>
              <a:t> → Ag</a:t>
            </a:r>
            <a:r>
              <a:rPr lang="en" sz="2400" baseline="30000" dirty="0"/>
              <a:t>+</a:t>
            </a:r>
            <a:r>
              <a:rPr lang="en" sz="2400" dirty="0"/>
              <a:t> + NO</a:t>
            </a:r>
            <a:r>
              <a:rPr lang="en" sz="2400" baseline="-25000" dirty="0"/>
              <a:t>3</a:t>
            </a:r>
            <a:r>
              <a:rPr lang="en" sz="2400" baseline="30000" dirty="0"/>
              <a:t>- </a:t>
            </a:r>
            <a:endParaRPr sz="2400" dirty="0"/>
          </a:p>
          <a:p>
            <a:pPr marL="139700" lvl="0" indent="0" algn="l" rtl="0"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Covalent substances react slower (more energy and time to break the bonds between H</a:t>
            </a:r>
            <a:r>
              <a:rPr lang="en" sz="2400" baseline="-25000" dirty="0"/>
              <a:t>2</a:t>
            </a:r>
            <a:r>
              <a:rPr lang="en" sz="2400" dirty="0"/>
              <a:t> and I</a:t>
            </a:r>
            <a:r>
              <a:rPr lang="en" sz="2400" baseline="-25000" dirty="0"/>
              <a:t>2</a:t>
            </a:r>
            <a:r>
              <a:rPr lang="en" sz="2400" dirty="0"/>
              <a:t>)</a:t>
            </a:r>
            <a:endParaRPr sz="2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Example:   H</a:t>
            </a:r>
            <a:r>
              <a:rPr lang="en" sz="2400" baseline="-25000" dirty="0"/>
              <a:t>2 (g) </a:t>
            </a:r>
            <a:r>
              <a:rPr lang="en" sz="2400" dirty="0"/>
              <a:t>+I</a:t>
            </a:r>
            <a:r>
              <a:rPr lang="en" sz="2400" baseline="-25000" dirty="0"/>
              <a:t>2 (g)  </a:t>
            </a:r>
            <a:r>
              <a:rPr lang="en" sz="2400" dirty="0"/>
              <a:t>→  2 HI </a:t>
            </a:r>
            <a:r>
              <a:rPr lang="en" sz="2400" baseline="-25000" dirty="0"/>
              <a:t>(g)</a:t>
            </a:r>
            <a:br>
              <a:rPr lang="en" sz="2400" dirty="0"/>
            </a:b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1064858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13988" y="171450"/>
            <a:ext cx="6703643" cy="7429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</a:rPr>
              <a:t>Second Law of Thermodynamics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63116" y="1552104"/>
            <a:ext cx="4227403" cy="2693971"/>
          </a:xfrm>
        </p:spPr>
        <p:txBody>
          <a:bodyPr>
            <a:normAutofit/>
          </a:bodyPr>
          <a:lstStyle/>
          <a:p>
            <a:pPr marL="139700" indent="0" eaLnBrk="1" hangingPunct="1">
              <a:buNone/>
            </a:pPr>
            <a:r>
              <a:rPr lang="en-US" altLang="en-US" sz="2400" dirty="0"/>
              <a:t>The second law of thermodynamics states that the entropy of the universe increases for spontaneous processes.</a:t>
            </a:r>
          </a:p>
          <a:p>
            <a:pPr lvl="1" eaLnBrk="1" hangingPunct="1">
              <a:buFont typeface="Wingdings 2" pitchFamily="18" charset="2"/>
              <a:buNone/>
            </a:pPr>
            <a:r>
              <a:rPr lang="en-US" altLang="en-US" sz="2400" dirty="0"/>
              <a:t>		</a:t>
            </a:r>
          </a:p>
        </p:txBody>
      </p:sp>
      <p:pic>
        <p:nvPicPr>
          <p:cNvPr id="55298" name="Picture 2" descr="F5T25-THERMODYNAMIC | Teaching chemistry, Science chemistry, Physical  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31" y="1552104"/>
            <a:ext cx="3216023" cy="314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94211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068426" y="234825"/>
            <a:ext cx="6115050" cy="742950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</a:rPr>
              <a:t>Entropy is dependent on: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quarter" idx="1"/>
          </p:nvPr>
        </p:nvSpPr>
        <p:spPr>
          <a:xfrm>
            <a:off x="-334978" y="1498915"/>
            <a:ext cx="4843605" cy="3257550"/>
          </a:xfrm>
        </p:spPr>
        <p:txBody>
          <a:bodyPr>
            <a:noAutofit/>
          </a:bodyPr>
          <a:lstStyle/>
          <a:p>
            <a:pPr lvl="1"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altLang="en-US" sz="2000" dirty="0"/>
              <a:t>Temperature (phase changes)</a:t>
            </a:r>
          </a:p>
          <a:p>
            <a:pPr marL="596900" lvl="1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en-US" sz="2000" i="1" dirty="0"/>
              <a:t>    S</a:t>
            </a:r>
            <a:r>
              <a:rPr lang="en-US" altLang="en-US" sz="2000" dirty="0"/>
              <a:t>(</a:t>
            </a:r>
            <a:r>
              <a:rPr lang="en-US" altLang="en-US" sz="2000" i="1" dirty="0"/>
              <a:t>g</a:t>
            </a:r>
            <a:r>
              <a:rPr lang="en-US" altLang="en-US" sz="2000" dirty="0"/>
              <a:t>) &gt; </a:t>
            </a:r>
            <a:r>
              <a:rPr lang="en-US" altLang="en-US" sz="2000" i="1" dirty="0"/>
              <a:t>S</a:t>
            </a:r>
            <a:r>
              <a:rPr lang="en-US" altLang="en-US" sz="2000" dirty="0"/>
              <a:t>(</a:t>
            </a:r>
            <a:r>
              <a:rPr lang="en-US" altLang="en-US" sz="2000" i="1" dirty="0"/>
              <a:t>l</a:t>
            </a:r>
            <a:r>
              <a:rPr lang="en-US" altLang="en-US" sz="2000" dirty="0"/>
              <a:t>) &gt; </a:t>
            </a:r>
            <a:r>
              <a:rPr lang="en-US" altLang="en-US" sz="2000" i="1" dirty="0"/>
              <a:t>S</a:t>
            </a:r>
            <a:r>
              <a:rPr lang="en-US" altLang="en-US" sz="2000" dirty="0"/>
              <a:t>(</a:t>
            </a:r>
            <a:r>
              <a:rPr lang="en-US" altLang="en-US" sz="2000" i="1" dirty="0"/>
              <a:t>s</a:t>
            </a:r>
            <a:r>
              <a:rPr lang="en-US" altLang="en-US" sz="2000" dirty="0"/>
              <a:t>) 	</a:t>
            </a:r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altLang="en-US" sz="2000" dirty="0"/>
              <a:t>The number of independently moving molecules: </a:t>
            </a:r>
            <a:r>
              <a:rPr lang="en-US" altLang="en-US" sz="2000" i="1" dirty="0" err="1"/>
              <a:t>S</a:t>
            </a:r>
            <a:r>
              <a:rPr lang="en-US" altLang="en-US" sz="2000" dirty="0" err="1"/>
              <a:t>solute</a:t>
            </a:r>
            <a:r>
              <a:rPr lang="en-US" altLang="en-US" sz="2000" dirty="0"/>
              <a:t> &lt; </a:t>
            </a:r>
            <a:r>
              <a:rPr lang="en-US" altLang="en-US" sz="2000" i="1" dirty="0" err="1"/>
              <a:t>S</a:t>
            </a:r>
            <a:r>
              <a:rPr lang="en-US" altLang="en-US" sz="2000" dirty="0" err="1"/>
              <a:t>solution</a:t>
            </a:r>
            <a:endParaRPr lang="en-US" altLang="en-US" sz="2000" dirty="0"/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altLang="en-US" sz="2000" dirty="0"/>
              <a:t>The change in phase usually has a larger affect than the number of molecules.</a:t>
            </a:r>
          </a:p>
        </p:txBody>
      </p:sp>
      <p:pic>
        <p:nvPicPr>
          <p:cNvPr id="56322" name="Picture 2" descr="Interactive Student Tutori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" t="20104" r="-209" b="20013"/>
          <a:stretch/>
        </p:blipFill>
        <p:spPr bwMode="auto">
          <a:xfrm>
            <a:off x="4508627" y="2109457"/>
            <a:ext cx="4331486" cy="172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94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803495" y="285750"/>
            <a:ext cx="7772400" cy="857250"/>
          </a:xfrm>
        </p:spPr>
        <p:txBody>
          <a:bodyPr/>
          <a:lstStyle/>
          <a:p>
            <a:pPr eaLnBrk="1" hangingPunct="1"/>
            <a:r>
              <a:rPr lang="en-US" altLang="en-US" sz="3300" dirty="0">
                <a:solidFill>
                  <a:schemeClr val="accent1"/>
                </a:solidFill>
              </a:rPr>
              <a:t>Third Law of Thermodynamics</a:t>
            </a:r>
          </a:p>
        </p:txBody>
      </p:sp>
      <p:pic>
        <p:nvPicPr>
          <p:cNvPr id="55299" name="Picture 5" descr="19_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2801" y="2270157"/>
            <a:ext cx="4463924" cy="2261721"/>
          </a:xfrm>
        </p:spPr>
      </p:pic>
      <p:sp>
        <p:nvSpPr>
          <p:cNvPr id="553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01026" y="1485900"/>
            <a:ext cx="8571369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dirty="0"/>
              <a:t>The entropy of a pure crystalline substance at absolute zero is 0.</a:t>
            </a:r>
          </a:p>
        </p:txBody>
      </p:sp>
    </p:spTree>
    <p:extLst>
      <p:ext uri="{BB962C8B-B14F-4D97-AF65-F5344CB8AC3E}">
        <p14:creationId xmlns:p14="http://schemas.microsoft.com/office/powerpoint/2010/main" val="1064074997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952877" y="181069"/>
            <a:ext cx="5829300" cy="857250"/>
          </a:xfrm>
        </p:spPr>
        <p:txBody>
          <a:bodyPr/>
          <a:lstStyle/>
          <a:p>
            <a:pPr algn="l" eaLnBrk="1" hangingPunct="1"/>
            <a:r>
              <a:rPr lang="en-US" altLang="en-US" dirty="0">
                <a:solidFill>
                  <a:schemeClr val="accent1"/>
                </a:solidFill>
              </a:rPr>
              <a:t>Standard Entropy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3856" y="1450817"/>
            <a:ext cx="3933165" cy="4000500"/>
          </a:xfrm>
        </p:spPr>
        <p:txBody>
          <a:bodyPr>
            <a:normAutofit/>
          </a:bodyPr>
          <a:lstStyle/>
          <a:p>
            <a:pPr marL="258366" indent="-258366"/>
            <a:r>
              <a:rPr lang="en-US" altLang="en-US" sz="2400" dirty="0"/>
              <a:t>These are molar entropy values of substances in their standard states.</a:t>
            </a:r>
          </a:p>
          <a:p>
            <a:pPr marL="258366" indent="-258366"/>
            <a:endParaRPr lang="en-US" altLang="en-US" sz="2400" dirty="0"/>
          </a:p>
          <a:p>
            <a:pPr marL="258366" indent="-258366"/>
            <a:r>
              <a:rPr lang="en-US" altLang="en-US" sz="2400" dirty="0"/>
              <a:t>Standard entropies tend to increase with increasing molar mass.</a:t>
            </a:r>
          </a:p>
        </p:txBody>
      </p:sp>
      <p:pic>
        <p:nvPicPr>
          <p:cNvPr id="56324" name="Picture 5" descr="19_T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0"/>
          <a:stretch>
            <a:fillRect/>
          </a:stretch>
        </p:blipFill>
        <p:spPr>
          <a:xfrm>
            <a:off x="4866764" y="181069"/>
            <a:ext cx="2889792" cy="4410735"/>
          </a:xfrm>
        </p:spPr>
      </p:pic>
    </p:spTree>
    <p:extLst>
      <p:ext uri="{BB962C8B-B14F-4D97-AF65-F5344CB8AC3E}">
        <p14:creationId xmlns:p14="http://schemas.microsoft.com/office/powerpoint/2010/main" val="4090687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03083" y="171450"/>
            <a:ext cx="7772400" cy="8572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</a:rPr>
              <a:t>Standard Entropies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6006" y="1550406"/>
            <a:ext cx="2831471" cy="284957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Larger and more complex molecules have greater entropies.</a:t>
            </a:r>
          </a:p>
        </p:txBody>
      </p:sp>
      <p:pic>
        <p:nvPicPr>
          <p:cNvPr id="57348" name="Picture 5" descr="19_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9287" y="1689320"/>
            <a:ext cx="5004303" cy="2710664"/>
          </a:xfrm>
        </p:spPr>
      </p:pic>
    </p:spTree>
    <p:extLst>
      <p:ext uri="{BB962C8B-B14F-4D97-AF65-F5344CB8AC3E}">
        <p14:creationId xmlns:p14="http://schemas.microsoft.com/office/powerpoint/2010/main" val="3509560063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095587" y="243878"/>
            <a:ext cx="6115050" cy="7429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</a:rPr>
              <a:t>Examples</a:t>
            </a:r>
          </a:p>
        </p:txBody>
      </p:sp>
      <p:sp>
        <p:nvSpPr>
          <p:cNvPr id="43011" name="Content Placeholder 4"/>
          <p:cNvSpPr>
            <a:spLocks noGrp="1"/>
          </p:cNvSpPr>
          <p:nvPr>
            <p:ph sz="quarter" idx="1"/>
          </p:nvPr>
        </p:nvSpPr>
        <p:spPr>
          <a:xfrm>
            <a:off x="325153" y="1498914"/>
            <a:ext cx="8637778" cy="34861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/>
              <a:t>Which has a greater entropy?</a:t>
            </a:r>
          </a:p>
          <a:p>
            <a:pPr lvl="1" eaLnBrk="1" hangingPunct="1"/>
            <a:r>
              <a:rPr lang="en-US" altLang="en-US" sz="2800" dirty="0" err="1"/>
              <a:t>NaCl</a:t>
            </a:r>
            <a:r>
              <a:rPr lang="en-US" altLang="en-US" sz="2800" baseline="-25000" dirty="0"/>
              <a:t>(s) </a:t>
            </a:r>
            <a:r>
              <a:rPr lang="en-US" altLang="en-US" sz="2800" dirty="0"/>
              <a:t>or </a:t>
            </a:r>
            <a:r>
              <a:rPr lang="en-US" altLang="en-US" sz="2800" dirty="0" err="1"/>
              <a:t>NaCl</a:t>
            </a:r>
            <a:r>
              <a:rPr lang="en-US" altLang="en-US" sz="2800" baseline="-25000" dirty="0"/>
              <a:t>(</a:t>
            </a:r>
            <a:r>
              <a:rPr lang="en-US" altLang="en-US" sz="2800" baseline="-25000" dirty="0" err="1"/>
              <a:t>aq</a:t>
            </a:r>
            <a:r>
              <a:rPr lang="en-US" altLang="en-US" sz="2800" baseline="-25000" dirty="0"/>
              <a:t>) </a:t>
            </a:r>
            <a:endParaRPr lang="en-US" altLang="en-US" sz="2800" dirty="0"/>
          </a:p>
          <a:p>
            <a:pPr lvl="1" eaLnBrk="1" hangingPunct="1"/>
            <a:r>
              <a:rPr lang="en-US" altLang="en-US" sz="2800" dirty="0"/>
              <a:t>CO</a:t>
            </a:r>
            <a:r>
              <a:rPr lang="en-US" altLang="en-US" sz="2800" baseline="-25000" dirty="0"/>
              <a:t>2(s)  </a:t>
            </a:r>
            <a:r>
              <a:rPr lang="en-US" altLang="en-US" sz="2800" dirty="0"/>
              <a:t>or CO</a:t>
            </a:r>
            <a:r>
              <a:rPr lang="en-US" altLang="en-US" sz="2800" baseline="-25000" dirty="0"/>
              <a:t>2(g) </a:t>
            </a:r>
            <a:endParaRPr lang="en-US" altLang="en-US" sz="2800" dirty="0"/>
          </a:p>
          <a:p>
            <a:pPr lvl="1" eaLnBrk="1" hangingPunct="1"/>
            <a:r>
              <a:rPr lang="en-US" altLang="en-US" sz="2800" dirty="0"/>
              <a:t>KI</a:t>
            </a:r>
            <a:r>
              <a:rPr lang="en-US" altLang="en-US" sz="2800" baseline="-25000" dirty="0"/>
              <a:t>(</a:t>
            </a:r>
            <a:r>
              <a:rPr lang="en-US" altLang="en-US" sz="2800" baseline="-25000" dirty="0" err="1"/>
              <a:t>aq</a:t>
            </a:r>
            <a:r>
              <a:rPr lang="en-US" altLang="en-US" sz="2800" baseline="-25000" dirty="0"/>
              <a:t>) </a:t>
            </a:r>
            <a:r>
              <a:rPr lang="en-US" altLang="en-US" sz="2800" dirty="0"/>
              <a:t>at 45C or 100C</a:t>
            </a:r>
          </a:p>
          <a:p>
            <a:pPr lvl="1" eaLnBrk="1" hangingPunct="1">
              <a:buFont typeface="Wingdings 2" pitchFamily="18" charset="2"/>
              <a:buNone/>
            </a:pPr>
            <a:endParaRPr lang="en-US" altLang="en-US" sz="1800" dirty="0"/>
          </a:p>
          <a:p>
            <a:pPr lvl="1" eaLnBrk="1" hangingPunct="1"/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3352661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095587" y="243878"/>
            <a:ext cx="6115050" cy="7429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</a:rPr>
              <a:t>Examples</a:t>
            </a:r>
          </a:p>
        </p:txBody>
      </p:sp>
      <p:sp>
        <p:nvSpPr>
          <p:cNvPr id="43011" name="Content Placeholder 4"/>
          <p:cNvSpPr>
            <a:spLocks noGrp="1"/>
          </p:cNvSpPr>
          <p:nvPr>
            <p:ph sz="quarter" idx="1"/>
          </p:nvPr>
        </p:nvSpPr>
        <p:spPr>
          <a:xfrm>
            <a:off x="325153" y="1498914"/>
            <a:ext cx="8637778" cy="34861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/>
              <a:t>Is the entropy positive (increasing) or negative?</a:t>
            </a:r>
          </a:p>
          <a:p>
            <a:pPr lvl="1" eaLnBrk="1" hangingPunct="1"/>
            <a:r>
              <a:rPr lang="en-US" altLang="en-US" sz="2800" dirty="0"/>
              <a:t>2H</a:t>
            </a:r>
            <a:r>
              <a:rPr lang="en-US" altLang="en-US" sz="2800" baseline="-25000" dirty="0"/>
              <a:t>2(g) </a:t>
            </a:r>
            <a:r>
              <a:rPr lang="en-US" altLang="en-US" sz="2800" dirty="0"/>
              <a:t>+ O</a:t>
            </a:r>
            <a:r>
              <a:rPr lang="en-US" altLang="en-US" sz="2800" baseline="-25000" dirty="0"/>
              <a:t>2(g) 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Wingdings" pitchFamily="2" charset="2"/>
              </a:rPr>
              <a:t> 2H</a:t>
            </a:r>
            <a:r>
              <a:rPr lang="en-US" altLang="en-US" sz="2800" baseline="-25000" dirty="0">
                <a:sym typeface="Wingdings" pitchFamily="2" charset="2"/>
              </a:rPr>
              <a:t>2</a:t>
            </a:r>
            <a:r>
              <a:rPr lang="en-US" altLang="en-US" sz="2800" dirty="0">
                <a:sym typeface="Wingdings" pitchFamily="2" charset="2"/>
              </a:rPr>
              <a:t>O</a:t>
            </a:r>
            <a:r>
              <a:rPr lang="en-US" altLang="en-US" sz="2800" baseline="-25000" dirty="0"/>
              <a:t>(l) </a:t>
            </a:r>
            <a:endParaRPr lang="en-US" altLang="en-US" sz="2800" dirty="0">
              <a:sym typeface="Wingdings" pitchFamily="2" charset="2"/>
            </a:endParaRPr>
          </a:p>
          <a:p>
            <a:pPr lvl="1" eaLnBrk="1" hangingPunct="1"/>
            <a:r>
              <a:rPr lang="en-US" altLang="en-US" sz="2800" dirty="0">
                <a:sym typeface="Wingdings" pitchFamily="2" charset="2"/>
              </a:rPr>
              <a:t>NH</a:t>
            </a:r>
            <a:r>
              <a:rPr lang="en-US" altLang="en-US" sz="2800" baseline="-25000" dirty="0">
                <a:sym typeface="Wingdings" pitchFamily="2" charset="2"/>
              </a:rPr>
              <a:t>4</a:t>
            </a:r>
            <a:r>
              <a:rPr lang="en-US" altLang="en-US" sz="2800" dirty="0">
                <a:sym typeface="Wingdings" pitchFamily="2" charset="2"/>
              </a:rPr>
              <a:t>Cl</a:t>
            </a:r>
            <a:r>
              <a:rPr lang="en-US" altLang="en-US" sz="2800" baseline="-25000" dirty="0"/>
              <a:t>(s) </a:t>
            </a:r>
            <a:r>
              <a:rPr lang="en-US" altLang="en-US" sz="2800" dirty="0">
                <a:sym typeface="Wingdings" pitchFamily="2" charset="2"/>
              </a:rPr>
              <a:t> NH</a:t>
            </a:r>
            <a:r>
              <a:rPr lang="en-US" altLang="en-US" sz="2800" baseline="-25000" dirty="0">
                <a:sym typeface="Wingdings" pitchFamily="2" charset="2"/>
              </a:rPr>
              <a:t>3</a:t>
            </a:r>
            <a:r>
              <a:rPr lang="en-US" altLang="en-US" sz="2800" baseline="-25000" dirty="0"/>
              <a:t>(g) </a:t>
            </a:r>
            <a:r>
              <a:rPr lang="en-US" altLang="en-US" sz="2800" dirty="0">
                <a:sym typeface="Wingdings" pitchFamily="2" charset="2"/>
              </a:rPr>
              <a:t>+ </a:t>
            </a:r>
            <a:r>
              <a:rPr lang="en-US" altLang="en-US" sz="2800" dirty="0" err="1">
                <a:sym typeface="Wingdings" pitchFamily="2" charset="2"/>
              </a:rPr>
              <a:t>HCl</a:t>
            </a:r>
            <a:r>
              <a:rPr lang="en-US" altLang="en-US" sz="2800" baseline="-25000" dirty="0"/>
              <a:t>(g) </a:t>
            </a:r>
            <a:endParaRPr lang="en-US" altLang="en-US" sz="2800" dirty="0">
              <a:sym typeface="Wingdings" pitchFamily="2" charset="2"/>
            </a:endParaRPr>
          </a:p>
          <a:p>
            <a:pPr lvl="1" eaLnBrk="1" hangingPunct="1">
              <a:buFont typeface="Wingdings 2" pitchFamily="18" charset="2"/>
              <a:buNone/>
            </a:pPr>
            <a:endParaRPr lang="en-US" altLang="en-US" sz="1800" dirty="0"/>
          </a:p>
          <a:p>
            <a:pPr lvl="1" eaLnBrk="1" hangingPunct="1"/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69113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1032213" y="225771"/>
            <a:ext cx="6115050" cy="7429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</a:rPr>
              <a:t>Spontaneous Processes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sz="quarter" idx="1"/>
          </p:nvPr>
        </p:nvSpPr>
        <p:spPr>
          <a:xfrm>
            <a:off x="452791" y="1562290"/>
            <a:ext cx="3711804" cy="3371850"/>
          </a:xfrm>
        </p:spPr>
        <p:txBody>
          <a:bodyPr>
            <a:normAutofit/>
          </a:bodyPr>
          <a:lstStyle/>
          <a:p>
            <a:pPr marL="139700" indent="0" eaLnBrk="1" hangingPunct="1">
              <a:buNone/>
            </a:pPr>
            <a:r>
              <a:rPr lang="en-US" altLang="en-US" sz="2400" dirty="0">
                <a:solidFill>
                  <a:schemeClr val="tx2"/>
                </a:solidFill>
              </a:rPr>
              <a:t>Spontaneity depends on two important issues: Entropy &amp; Enthalpy</a:t>
            </a:r>
          </a:p>
          <a:p>
            <a:pPr marL="139700" indent="0" eaLnBrk="1" hangingPunct="1">
              <a:buNone/>
            </a:pPr>
            <a:r>
              <a:rPr lang="en-US" altLang="en-US" sz="2400" dirty="0">
                <a:solidFill>
                  <a:schemeClr val="tx2"/>
                </a:solidFill>
              </a:rPr>
              <a:t>Gibbs Free Energy can be calculate to determine If a reaction is spontaneous. </a:t>
            </a:r>
          </a:p>
        </p:txBody>
      </p:sp>
      <p:pic>
        <p:nvPicPr>
          <p:cNvPr id="57346" name="Picture 2" descr="Gibbs Free Energy - Chemistry Video | Clutch Pr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691" y="1625099"/>
            <a:ext cx="3971925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4846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961930" y="9053"/>
            <a:ext cx="6858000" cy="971550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chemeClr val="accent1"/>
                </a:solidFill>
              </a:rPr>
              <a:t>Gibbs changes with Temperature </a:t>
            </a:r>
            <a:br>
              <a:rPr lang="en-US" altLang="en-US" sz="3600" dirty="0">
                <a:solidFill>
                  <a:schemeClr val="accent1"/>
                </a:solidFill>
              </a:rPr>
            </a:br>
            <a:r>
              <a:rPr lang="en-US" altLang="en-US" sz="3600" dirty="0">
                <a:solidFill>
                  <a:schemeClr val="accent1"/>
                </a:solidFill>
                <a:latin typeface="Symbol" pitchFamily="18" charset="2"/>
                <a:sym typeface="Symbol" pitchFamily="18" charset="2"/>
              </a:rPr>
              <a:t></a:t>
            </a:r>
            <a:r>
              <a:rPr lang="en-US" altLang="en-US" sz="3600" i="1" dirty="0">
                <a:solidFill>
                  <a:schemeClr val="accent1"/>
                </a:solidFill>
              </a:rPr>
              <a:t>G=</a:t>
            </a:r>
            <a:r>
              <a:rPr lang="en-US" altLang="en-US" sz="3600" dirty="0">
                <a:solidFill>
                  <a:schemeClr val="accent1"/>
                </a:solidFill>
              </a:rPr>
              <a:t> </a:t>
            </a:r>
            <a:r>
              <a:rPr lang="en-US" altLang="en-US" sz="3600" dirty="0">
                <a:solidFill>
                  <a:schemeClr val="accent1"/>
                </a:solidFill>
                <a:latin typeface="Symbol" pitchFamily="18" charset="2"/>
                <a:sym typeface="Symbol" pitchFamily="18" charset="2"/>
              </a:rPr>
              <a:t></a:t>
            </a:r>
            <a:r>
              <a:rPr lang="en-US" altLang="en-US" sz="3600" i="1" dirty="0">
                <a:solidFill>
                  <a:schemeClr val="accent1"/>
                </a:solidFill>
                <a:sym typeface="Symbol" pitchFamily="18" charset="2"/>
              </a:rPr>
              <a:t>H</a:t>
            </a:r>
            <a:r>
              <a:rPr lang="en-US" altLang="en-US" sz="3600" dirty="0">
                <a:solidFill>
                  <a:schemeClr val="accent1"/>
                </a:solidFill>
              </a:rPr>
              <a:t> </a:t>
            </a:r>
            <a:r>
              <a:rPr lang="en-US" altLang="en-US" sz="3600" dirty="0">
                <a:solidFill>
                  <a:schemeClr val="accent1"/>
                </a:solidFill>
                <a:sym typeface="Symbol" pitchFamily="18" charset="2"/>
              </a:rPr>
              <a:t></a:t>
            </a:r>
            <a:r>
              <a:rPr lang="en-US" altLang="en-US" sz="3600" i="1" dirty="0">
                <a:solidFill>
                  <a:schemeClr val="accent1"/>
                </a:solidFill>
              </a:rPr>
              <a:t>T</a:t>
            </a:r>
            <a:r>
              <a:rPr lang="en-US" altLang="en-US" sz="3600" dirty="0">
                <a:solidFill>
                  <a:schemeClr val="accent1"/>
                </a:solidFill>
                <a:latin typeface="Symbol" pitchFamily="18" charset="2"/>
              </a:rPr>
              <a:t>D</a:t>
            </a:r>
            <a:r>
              <a:rPr lang="en-US" altLang="en-US" sz="3600" i="1" dirty="0">
                <a:solidFill>
                  <a:schemeClr val="accent1"/>
                </a:solidFill>
              </a:rPr>
              <a:t>S </a:t>
            </a:r>
            <a:endParaRPr lang="en-US" altLang="en-US" sz="3600" dirty="0">
              <a:solidFill>
                <a:schemeClr val="accent1"/>
              </a:solidFill>
            </a:endParaRPr>
          </a:p>
        </p:txBody>
      </p:sp>
      <p:pic>
        <p:nvPicPr>
          <p:cNvPr id="70659" name="Picture 4" descr="19_T0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1"/>
          <a:stretch>
            <a:fillRect/>
          </a:stretch>
        </p:blipFill>
        <p:spPr>
          <a:xfrm>
            <a:off x="1242589" y="1559459"/>
            <a:ext cx="6858000" cy="3143250"/>
          </a:xfrm>
        </p:spPr>
      </p:pic>
    </p:spTree>
    <p:extLst>
      <p:ext uri="{BB962C8B-B14F-4D97-AF65-F5344CB8AC3E}">
        <p14:creationId xmlns:p14="http://schemas.microsoft.com/office/powerpoint/2010/main" val="2656797027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Will the following reactions be spontaneous?</a:t>
            </a:r>
          </a:p>
          <a:p>
            <a:r>
              <a:rPr lang="en-US" sz="2400" dirty="0"/>
              <a:t>A reaction that is exothermic and produces many moles of gas. </a:t>
            </a:r>
          </a:p>
          <a:p>
            <a:r>
              <a:rPr lang="en-US" sz="2400" dirty="0"/>
              <a:t>A reaction that is endothermic and produces solids. </a:t>
            </a:r>
          </a:p>
          <a:p>
            <a:r>
              <a:rPr lang="en-US" sz="2400" dirty="0"/>
              <a:t>A reaction that is cold to the touch and condenses. </a:t>
            </a:r>
          </a:p>
          <a:p>
            <a:r>
              <a:rPr lang="en-US" sz="2400" dirty="0"/>
              <a:t>A reaction that is hot to the touch and forms smoke.</a:t>
            </a:r>
          </a:p>
        </p:txBody>
      </p:sp>
    </p:spTree>
    <p:extLst>
      <p:ext uri="{BB962C8B-B14F-4D97-AF65-F5344CB8AC3E}">
        <p14:creationId xmlns:p14="http://schemas.microsoft.com/office/powerpoint/2010/main" val="2492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Concentration</a:t>
            </a:r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INCREASE CONCENTRATION INCREASE reaction rate (speed)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More particles increases chance of effective collisions</a:t>
            </a:r>
            <a:br>
              <a:rPr lang="en" sz="2400" dirty="0"/>
            </a:br>
            <a:endParaRPr sz="2400" dirty="0"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063" y="2587047"/>
            <a:ext cx="5524348" cy="1997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2849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Examples that are Temperature Dependent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315" y="1528791"/>
            <a:ext cx="8093798" cy="296350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 following will be spontaneous only at high or low temperatures:</a:t>
            </a:r>
          </a:p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O(g) </a:t>
            </a:r>
            <a:r>
              <a:rPr lang="en-US" sz="2400" dirty="0">
                <a:sym typeface="Wingdings" panose="05000000000000000000" pitchFamily="2" charset="2"/>
              </a:rPr>
              <a:t> H</a:t>
            </a:r>
            <a:r>
              <a:rPr lang="en-US" sz="2400" baseline="-25000" dirty="0">
                <a:sym typeface="Wingdings" panose="05000000000000000000" pitchFamily="2" charset="2"/>
              </a:rPr>
              <a:t>2</a:t>
            </a:r>
            <a:r>
              <a:rPr lang="en-US" sz="2400" dirty="0">
                <a:sym typeface="Wingdings" panose="05000000000000000000" pitchFamily="2" charset="2"/>
              </a:rPr>
              <a:t>O(l) + Heat </a:t>
            </a:r>
          </a:p>
          <a:p>
            <a:r>
              <a:rPr lang="en-US" sz="2400" dirty="0"/>
              <a:t>Heat + Cu(s) </a:t>
            </a:r>
            <a:r>
              <a:rPr lang="en-US" sz="2400" dirty="0">
                <a:sym typeface="Wingdings" panose="05000000000000000000" pitchFamily="2" charset="2"/>
              </a:rPr>
              <a:t> Cu(l) </a:t>
            </a:r>
          </a:p>
          <a:p>
            <a:r>
              <a:rPr lang="en-US" sz="2400" dirty="0"/>
              <a:t>Heat + C</a:t>
            </a:r>
            <a:r>
              <a:rPr lang="en-US" sz="2400" baseline="-25000" dirty="0"/>
              <a:t>6</a:t>
            </a:r>
            <a:r>
              <a:rPr lang="en-US" sz="2400" dirty="0"/>
              <a:t>H</a:t>
            </a:r>
            <a:r>
              <a:rPr lang="en-US" sz="2400" baseline="-25000" dirty="0"/>
              <a:t>12</a:t>
            </a:r>
            <a:r>
              <a:rPr lang="en-US" sz="2400" dirty="0"/>
              <a:t>O</a:t>
            </a:r>
            <a:r>
              <a:rPr lang="en-US" sz="2400" baseline="-25000" dirty="0"/>
              <a:t>6</a:t>
            </a:r>
            <a:r>
              <a:rPr lang="en-US" sz="2400" dirty="0"/>
              <a:t>(s)</a:t>
            </a:r>
            <a:r>
              <a:rPr lang="en-US" sz="2400" dirty="0">
                <a:sym typeface="Wingdings" panose="05000000000000000000" pitchFamily="2" charset="2"/>
              </a:rPr>
              <a:t> 6H</a:t>
            </a:r>
            <a:r>
              <a:rPr lang="en-US" sz="2400" baseline="-25000" dirty="0">
                <a:sym typeface="Wingdings" panose="05000000000000000000" pitchFamily="2" charset="2"/>
              </a:rPr>
              <a:t>2</a:t>
            </a:r>
            <a:r>
              <a:rPr lang="en-US" sz="2400" dirty="0">
                <a:sym typeface="Wingdings" panose="05000000000000000000" pitchFamily="2" charset="2"/>
              </a:rPr>
              <a:t>O(g) + 6C(s)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899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shou</a:t>
            </a:r>
            <a:r>
              <a:rPr lang="en-US" dirty="0" err="1"/>
              <a:t>ld</a:t>
            </a:r>
            <a:r>
              <a:rPr lang="en" dirty="0"/>
              <a:t> be able to…</a:t>
            </a:r>
            <a:endParaRPr dirty="0"/>
          </a:p>
        </p:txBody>
      </p:sp>
      <p:sp>
        <p:nvSpPr>
          <p:cNvPr id="266" name="Google Shape;266;p4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-US" dirty="0"/>
              <a:t>Compare entropies of various substances</a:t>
            </a:r>
            <a:br>
              <a:rPr lang="en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04432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9"/>
          <p:cNvSpPr txBox="1">
            <a:spLocks noGrp="1"/>
          </p:cNvSpPr>
          <p:nvPr>
            <p:ph type="ctrTitle"/>
          </p:nvPr>
        </p:nvSpPr>
        <p:spPr>
          <a:xfrm>
            <a:off x="294900" y="15787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Equilibrium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219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Objectives:</a:t>
            </a:r>
            <a:endParaRPr/>
          </a:p>
        </p:txBody>
      </p:sp>
      <p:sp>
        <p:nvSpPr>
          <p:cNvPr id="385" name="Google Shape;385;p6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✓"/>
            </a:pPr>
            <a:r>
              <a:rPr lang="en"/>
              <a:t>Define and explain equilibrium including: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/>
              <a:t>Phase equilibrium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/>
              <a:t>Solution equilibrium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/>
              <a:t>Chemical equilibrium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82966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Equilibrium</a:t>
            </a:r>
            <a:endParaRPr/>
          </a:p>
        </p:txBody>
      </p:sp>
      <p:sp>
        <p:nvSpPr>
          <p:cNvPr id="391" name="Google Shape;391;p6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" sz="2400" dirty="0"/>
              <a:t>In a system at equilibrium, both the </a:t>
            </a:r>
            <a:r>
              <a:rPr lang="en" sz="2400" b="1" u="sng" dirty="0"/>
              <a:t>forward</a:t>
            </a:r>
            <a:r>
              <a:rPr lang="en" sz="2400" dirty="0"/>
              <a:t> and </a:t>
            </a:r>
            <a:r>
              <a:rPr lang="en" sz="2400" b="1" u="sng" dirty="0"/>
              <a:t>reverse</a:t>
            </a:r>
            <a:r>
              <a:rPr lang="en" sz="2400" dirty="0"/>
              <a:t> reactions are taking place.  </a:t>
            </a:r>
            <a:endParaRPr sz="2400" b="1" dirty="0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</a:pPr>
            <a:r>
              <a:rPr lang="en" sz="2400" dirty="0"/>
              <a:t>Write the equations with a double arrow </a:t>
            </a:r>
            <a:br>
              <a:rPr lang="en" dirty="0"/>
            </a:br>
            <a:endParaRPr dirty="0"/>
          </a:p>
        </p:txBody>
      </p:sp>
      <p:grpSp>
        <p:nvGrpSpPr>
          <p:cNvPr id="392" name="Google Shape;392;p61"/>
          <p:cNvGrpSpPr/>
          <p:nvPr/>
        </p:nvGrpSpPr>
        <p:grpSpPr>
          <a:xfrm>
            <a:off x="2561762" y="2946039"/>
            <a:ext cx="3648075" cy="542925"/>
            <a:chOff x="2605613" y="3855338"/>
            <a:chExt cx="3648075" cy="542925"/>
          </a:xfrm>
        </p:grpSpPr>
        <p:pic>
          <p:nvPicPr>
            <p:cNvPr id="393" name="Google Shape;393;p6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05613" y="3855338"/>
              <a:ext cx="3648075" cy="542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58075" y="3906550"/>
              <a:ext cx="1055450" cy="44053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393390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Equilibrium</a:t>
            </a:r>
            <a:endParaRPr/>
          </a:p>
        </p:txBody>
      </p:sp>
      <p:sp>
        <p:nvSpPr>
          <p:cNvPr id="400" name="Google Shape;400;p6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The RATE of the forward reaction is EQUAL to the rate of the reverse reaction </a:t>
            </a:r>
            <a:endParaRPr sz="2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Equilibrium is Dynamic (in constant motion)</a:t>
            </a:r>
            <a:endParaRPr sz="2400" dirty="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" dirty="0"/>
            </a:br>
            <a:endParaRPr dirty="0"/>
          </a:p>
        </p:txBody>
      </p:sp>
      <p:grpSp>
        <p:nvGrpSpPr>
          <p:cNvPr id="401" name="Google Shape;401;p62"/>
          <p:cNvGrpSpPr/>
          <p:nvPr/>
        </p:nvGrpSpPr>
        <p:grpSpPr>
          <a:xfrm>
            <a:off x="2561762" y="3078032"/>
            <a:ext cx="3648075" cy="542925"/>
            <a:chOff x="2605613" y="3855338"/>
            <a:chExt cx="3648075" cy="542925"/>
          </a:xfrm>
        </p:grpSpPr>
        <p:pic>
          <p:nvPicPr>
            <p:cNvPr id="402" name="Google Shape;402;p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05613" y="3855338"/>
              <a:ext cx="3648075" cy="542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58075" y="3906550"/>
              <a:ext cx="1055450" cy="4405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Google Shape;538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1761" y="3569780"/>
            <a:ext cx="3648075" cy="1398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1589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Concept of Equilibrium</a:t>
            </a:r>
            <a:endParaRPr/>
          </a:p>
        </p:txBody>
      </p:sp>
      <p:sp>
        <p:nvSpPr>
          <p:cNvPr id="409" name="Google Shape;409;p63"/>
          <p:cNvSpPr txBox="1">
            <a:spLocks noGrp="1"/>
          </p:cNvSpPr>
          <p:nvPr>
            <p:ph type="body" idx="1"/>
          </p:nvPr>
        </p:nvSpPr>
        <p:spPr>
          <a:xfrm>
            <a:off x="285942" y="1483096"/>
            <a:ext cx="4504999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As system approaches equilibrium, both the </a:t>
            </a:r>
            <a:r>
              <a:rPr lang="en" sz="2400" b="1" u="sng" dirty="0"/>
              <a:t>forward</a:t>
            </a:r>
            <a:r>
              <a:rPr lang="en" sz="2400" dirty="0"/>
              <a:t> and </a:t>
            </a:r>
            <a:r>
              <a:rPr lang="en" sz="2400" b="1" u="sng" dirty="0"/>
              <a:t>reverse</a:t>
            </a:r>
            <a:r>
              <a:rPr lang="en" sz="2400" dirty="0"/>
              <a:t> reactions are occurring at different rates (speeds) </a:t>
            </a:r>
            <a:endParaRPr sz="2400"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10" name="Google Shape;41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0922" y="1634286"/>
            <a:ext cx="3625043" cy="28604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63"/>
          <p:cNvGrpSpPr/>
          <p:nvPr/>
        </p:nvGrpSpPr>
        <p:grpSpPr>
          <a:xfrm>
            <a:off x="636762" y="3490105"/>
            <a:ext cx="3648075" cy="542925"/>
            <a:chOff x="2605613" y="3855338"/>
            <a:chExt cx="3648075" cy="542925"/>
          </a:xfrm>
        </p:grpSpPr>
        <p:pic>
          <p:nvPicPr>
            <p:cNvPr id="412" name="Google Shape;412;p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5613" y="3855338"/>
              <a:ext cx="3648075" cy="542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6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58075" y="3906550"/>
              <a:ext cx="1055450" cy="44053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203382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Concept of Equilibrium</a:t>
            </a:r>
            <a:endParaRPr/>
          </a:p>
        </p:txBody>
      </p:sp>
      <p:sp>
        <p:nvSpPr>
          <p:cNvPr id="419" name="Google Shape;419;p6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5007275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dirty="0"/>
              <a:t>At equilibrium, the </a:t>
            </a:r>
            <a:r>
              <a:rPr lang="en" sz="2400" b="1" u="sng" dirty="0"/>
              <a:t>forward</a:t>
            </a:r>
            <a:r>
              <a:rPr lang="en" sz="2400" dirty="0"/>
              <a:t> and </a:t>
            </a:r>
            <a:r>
              <a:rPr lang="en" sz="2400" b="1" u="sng" dirty="0"/>
              <a:t>reverse</a:t>
            </a:r>
            <a:r>
              <a:rPr lang="en" sz="2400" dirty="0"/>
              <a:t> reactions are proceeding at the same rate (speed) </a:t>
            </a:r>
            <a:endParaRPr sz="2400"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420" name="Google Shape;420;p64"/>
          <p:cNvGrpSpPr/>
          <p:nvPr/>
        </p:nvGrpSpPr>
        <p:grpSpPr>
          <a:xfrm>
            <a:off x="783981" y="3138175"/>
            <a:ext cx="3648075" cy="542925"/>
            <a:chOff x="2605613" y="3855338"/>
            <a:chExt cx="3648075" cy="542925"/>
          </a:xfrm>
        </p:grpSpPr>
        <p:pic>
          <p:nvPicPr>
            <p:cNvPr id="421" name="Google Shape;421;p6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05613" y="3855338"/>
              <a:ext cx="3648075" cy="542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6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58075" y="3906550"/>
              <a:ext cx="1055450" cy="4405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3" name="Google Shape;423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0794" y="1721552"/>
            <a:ext cx="3052293" cy="2833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2325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System at Equilibrium</a:t>
            </a:r>
            <a:endParaRPr/>
          </a:p>
        </p:txBody>
      </p:sp>
      <p:sp>
        <p:nvSpPr>
          <p:cNvPr id="429" name="Google Shape;429;p6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3350524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Like the picture, the amount of each reactant and product remain constant because the rates are equal.</a:t>
            </a:r>
            <a:endParaRPr sz="2400" dirty="0"/>
          </a:p>
        </p:txBody>
      </p:sp>
      <p:grpSp>
        <p:nvGrpSpPr>
          <p:cNvPr id="431" name="Google Shape;431;p65"/>
          <p:cNvGrpSpPr/>
          <p:nvPr/>
        </p:nvGrpSpPr>
        <p:grpSpPr>
          <a:xfrm>
            <a:off x="737725" y="3846847"/>
            <a:ext cx="3648075" cy="542925"/>
            <a:chOff x="2605613" y="3855338"/>
            <a:chExt cx="3648075" cy="542925"/>
          </a:xfrm>
        </p:grpSpPr>
        <p:pic>
          <p:nvPicPr>
            <p:cNvPr id="432" name="Google Shape;432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05613" y="3855338"/>
              <a:ext cx="3648075" cy="542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58075" y="3906550"/>
              <a:ext cx="1055450" cy="4405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4" name="Google Shape;434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8262" y="1548758"/>
            <a:ext cx="3089741" cy="3048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7387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equilibrium</a:t>
            </a:r>
            <a:endParaRPr/>
          </a:p>
        </p:txBody>
      </p:sp>
      <p:sp>
        <p:nvSpPr>
          <p:cNvPr id="440" name="Google Shape;440;p6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3564841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Rate of forward phase change equals rate of reverse phase change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dirty="0"/>
              <a:t>Rate</a:t>
            </a:r>
            <a:r>
              <a:rPr lang="en" sz="2400" baseline="-25000" dirty="0"/>
              <a:t>vaporizing </a:t>
            </a:r>
            <a:r>
              <a:rPr lang="en" sz="2400" dirty="0"/>
              <a:t>=  Rate</a:t>
            </a:r>
            <a:r>
              <a:rPr lang="en" sz="2400" baseline="-25000" dirty="0"/>
              <a:t>condensing</a:t>
            </a:r>
            <a:br>
              <a:rPr lang="en" sz="2400" dirty="0"/>
            </a:br>
            <a:endParaRPr sz="2400" dirty="0"/>
          </a:p>
        </p:txBody>
      </p:sp>
      <p:sp>
        <p:nvSpPr>
          <p:cNvPr id="441" name="Google Shape;441;p66"/>
          <p:cNvSpPr txBox="1"/>
          <p:nvPr/>
        </p:nvSpPr>
        <p:spPr>
          <a:xfrm>
            <a:off x="311700" y="3817037"/>
            <a:ext cx="4051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Ex. H</a:t>
            </a:r>
            <a:r>
              <a:rPr lang="en" sz="2400" baseline="-25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</a:t>
            </a: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 (l)     H</a:t>
            </a:r>
            <a:r>
              <a:rPr lang="en" sz="2400" baseline="-25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</a:t>
            </a: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 (g)</a:t>
            </a:r>
            <a:b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 sz="24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442" name="Google Shape;442;p66"/>
          <p:cNvSpPr/>
          <p:nvPr/>
        </p:nvSpPr>
        <p:spPr>
          <a:xfrm>
            <a:off x="1708350" y="4014375"/>
            <a:ext cx="481800" cy="164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2" descr="Image result for open and closed contain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29" y="1495975"/>
            <a:ext cx="4525993" cy="334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13429"/>
      </p:ext>
    </p:extLst>
  </p:cSld>
  <p:clrMapOvr>
    <a:masterClrMapping/>
  </p:clrMapOvr>
</p:sld>
</file>

<file path=ppt/theme/theme1.xml><?xml version="1.0" encoding="utf-8"?>
<a:theme xmlns:a="http://schemas.openxmlformats.org/drawingml/2006/main" name="flipped videos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2862</TotalTime>
  <Words>5322</Words>
  <Application>Microsoft Macintosh PowerPoint</Application>
  <PresentationFormat>On-screen Show (16:9)</PresentationFormat>
  <Paragraphs>630</Paragraphs>
  <Slides>146</Slides>
  <Notes>98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57" baseType="lpstr">
      <vt:lpstr>Shadows Into Light</vt:lpstr>
      <vt:lpstr>Times New Roman</vt:lpstr>
      <vt:lpstr>Walter Turncoat</vt:lpstr>
      <vt:lpstr>Arial</vt:lpstr>
      <vt:lpstr>Source Code Pro</vt:lpstr>
      <vt:lpstr>Wingdings 2</vt:lpstr>
      <vt:lpstr>Wingdings</vt:lpstr>
      <vt:lpstr>Impact</vt:lpstr>
      <vt:lpstr>Symbol</vt:lpstr>
      <vt:lpstr>flipped videos</vt:lpstr>
      <vt:lpstr>Photo Editor Photo</vt:lpstr>
      <vt:lpstr>KINETCIS AND EQUILIBRIUM</vt:lpstr>
      <vt:lpstr>collision theory &amp;  factors affecting reaction rate  </vt:lpstr>
      <vt:lpstr>Lesson Objectives:</vt:lpstr>
      <vt:lpstr>Kinetics</vt:lpstr>
      <vt:lpstr>Effective Collisions</vt:lpstr>
      <vt:lpstr>   H2  + I2  →  2HI</vt:lpstr>
      <vt:lpstr>Factors Affecting the Rate of Reaction</vt:lpstr>
      <vt:lpstr>Type of Reactant</vt:lpstr>
      <vt:lpstr>2. Concentration</vt:lpstr>
      <vt:lpstr>3. Temperature</vt:lpstr>
      <vt:lpstr>4. Pressure</vt:lpstr>
      <vt:lpstr>5. Surface Area</vt:lpstr>
      <vt:lpstr>Surface Area</vt:lpstr>
      <vt:lpstr>6. Catalyst</vt:lpstr>
      <vt:lpstr>Now you should be able to…</vt:lpstr>
      <vt:lpstr>Rate Expressions</vt:lpstr>
      <vt:lpstr>Lesson Objectives:</vt:lpstr>
      <vt:lpstr>Rates of Reaction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</vt:lpstr>
      <vt:lpstr>Now you should be able to…</vt:lpstr>
      <vt:lpstr>Rate Laws</vt:lpstr>
      <vt:lpstr>Lesson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you should be able to…</vt:lpstr>
      <vt:lpstr>Reaction mechanisms</vt:lpstr>
      <vt:lpstr>Lesson Objectives</vt:lpstr>
      <vt:lpstr>PowerPoint Presentation</vt:lpstr>
      <vt:lpstr>PowerPoint Presentation</vt:lpstr>
      <vt:lpstr>PowerPoint Presentation</vt:lpstr>
      <vt:lpstr>PowerPoint Presentation</vt:lpstr>
      <vt:lpstr>Rate Determining Step</vt:lpstr>
      <vt:lpstr>PowerPoint Presentation</vt:lpstr>
      <vt:lpstr>PowerPoint Presentation</vt:lpstr>
      <vt:lpstr>PowerPoint Presentation</vt:lpstr>
      <vt:lpstr>PowerPoint Presentation</vt:lpstr>
      <vt:lpstr>Reaction Mechanisms Summary</vt:lpstr>
      <vt:lpstr>Lesson Objectives</vt:lpstr>
      <vt:lpstr>Enthalpy</vt:lpstr>
      <vt:lpstr>Lesson Objectives: </vt:lpstr>
      <vt:lpstr>ΔH (Heat of the Reaction)</vt:lpstr>
      <vt:lpstr>Conservation of Energy</vt:lpstr>
      <vt:lpstr>Endothermic Reactions</vt:lpstr>
      <vt:lpstr>Example from Table I:</vt:lpstr>
      <vt:lpstr>Exothermic Reactions</vt:lpstr>
      <vt:lpstr>Example from Table I:</vt:lpstr>
      <vt:lpstr>Example: Reverse Reaction on Table I</vt:lpstr>
      <vt:lpstr>You should be able to…</vt:lpstr>
      <vt:lpstr>Potential Energy Diagrams </vt:lpstr>
      <vt:lpstr>Lesson Objectives:</vt:lpstr>
      <vt:lpstr>Potential Energy Diagrams</vt:lpstr>
      <vt:lpstr>Exothermic PE Diagram</vt:lpstr>
      <vt:lpstr>Endothermic PE Diagram</vt:lpstr>
      <vt:lpstr>Activation Energy (Ea)</vt:lpstr>
      <vt:lpstr>Activated Complex</vt:lpstr>
      <vt:lpstr>Heat of Reactants/Products</vt:lpstr>
      <vt:lpstr>Heat of Reaction ΔH</vt:lpstr>
      <vt:lpstr>Effects of adding a CATALYST</vt:lpstr>
      <vt:lpstr>Catalysts</vt:lpstr>
      <vt:lpstr>You should be able to…</vt:lpstr>
      <vt:lpstr>Entropy</vt:lpstr>
      <vt:lpstr>Lesson Objectives</vt:lpstr>
      <vt:lpstr>Spontaneous Processes</vt:lpstr>
      <vt:lpstr>Spontaneous Processes</vt:lpstr>
      <vt:lpstr>Spontaneous Processes</vt:lpstr>
      <vt:lpstr>Entropy</vt:lpstr>
      <vt:lpstr>Second Law of Thermodynamics</vt:lpstr>
      <vt:lpstr>Entropy is dependent on:</vt:lpstr>
      <vt:lpstr>Third Law of Thermodynamics</vt:lpstr>
      <vt:lpstr>Standard Entropy</vt:lpstr>
      <vt:lpstr>Standard Entropies</vt:lpstr>
      <vt:lpstr>Examples</vt:lpstr>
      <vt:lpstr>Examples</vt:lpstr>
      <vt:lpstr>Spontaneous Processes</vt:lpstr>
      <vt:lpstr>Gibbs changes with Temperature  G= H TDS </vt:lpstr>
      <vt:lpstr>Examples</vt:lpstr>
      <vt:lpstr>Examples that are Temperature Dependent</vt:lpstr>
      <vt:lpstr>You should be able to…</vt:lpstr>
      <vt:lpstr>Equilibrium</vt:lpstr>
      <vt:lpstr>Lesson Objectives:</vt:lpstr>
      <vt:lpstr>Equilibrium</vt:lpstr>
      <vt:lpstr>Equilibrium</vt:lpstr>
      <vt:lpstr>The Concept of Equilibrium</vt:lpstr>
      <vt:lpstr>The Concept of Equilibrium</vt:lpstr>
      <vt:lpstr>The System at Equilibrium</vt:lpstr>
      <vt:lpstr>Phase equilibrium</vt:lpstr>
      <vt:lpstr>Solution Equilibrium </vt:lpstr>
      <vt:lpstr>Chemical Equilibrium</vt:lpstr>
      <vt:lpstr>You should be able to…</vt:lpstr>
      <vt:lpstr>Equilibrium Expressions</vt:lpstr>
      <vt:lpstr>Lesson Objectives</vt:lpstr>
      <vt:lpstr>The Equilibrium Constant</vt:lpstr>
      <vt:lpstr>The Equilibrium Constant</vt:lpstr>
      <vt:lpstr>What Are the Equilibrium Expressions for These Equilibria?</vt:lpstr>
      <vt:lpstr>Mass Action Expressions</vt:lpstr>
      <vt:lpstr>Examples</vt:lpstr>
      <vt:lpstr>Examples</vt:lpstr>
      <vt:lpstr>Equilibrium Can Be Reached from Either Direction</vt:lpstr>
      <vt:lpstr>What Does the Value of K Mean?</vt:lpstr>
      <vt:lpstr>You should be able to…</vt:lpstr>
      <vt:lpstr>Le Chatelier’s  Principle</vt:lpstr>
      <vt:lpstr>Lesson Objectives:</vt:lpstr>
      <vt:lpstr>LeChatelier’s Principle</vt:lpstr>
      <vt:lpstr>The Haber Process</vt:lpstr>
      <vt:lpstr>The Haber Process</vt:lpstr>
      <vt:lpstr>Le Chatelier’s Principle</vt:lpstr>
      <vt:lpstr>Types of Stress</vt:lpstr>
      <vt:lpstr>Changes in Concentration </vt:lpstr>
      <vt:lpstr>Changes in Concentration </vt:lpstr>
      <vt:lpstr>Concentration Changes</vt:lpstr>
      <vt:lpstr>Example: Increase in concentration (reactant) </vt:lpstr>
      <vt:lpstr>Example: Increase in concentration (product)  </vt:lpstr>
      <vt:lpstr>Example: Decrease in concentration (reactant) </vt:lpstr>
      <vt:lpstr>Example: Decrease in concentration (product) </vt:lpstr>
      <vt:lpstr>Change in temperature</vt:lpstr>
      <vt:lpstr>Example: Increase in temperature (exo)</vt:lpstr>
      <vt:lpstr>Example: Decrease in temperature (exo)</vt:lpstr>
      <vt:lpstr>Example: Increase in temperature (endo)</vt:lpstr>
      <vt:lpstr>Example: Decrease in temperature (endo)</vt:lpstr>
      <vt:lpstr>Change in pressure (gases only)</vt:lpstr>
      <vt:lpstr>Example: Increase in pressure</vt:lpstr>
      <vt:lpstr>Example: Decrease in pressure</vt:lpstr>
      <vt:lpstr>Catalyst</vt:lpstr>
      <vt:lpstr>You should be able to…</vt:lpstr>
      <vt:lpstr>Equilibrium Shifts</vt:lpstr>
      <vt:lpstr>Lesson Objectives</vt:lpstr>
      <vt:lpstr>Manipulating Equilibrium Constants</vt:lpstr>
      <vt:lpstr>Manipulating Equilibrium Constants</vt:lpstr>
      <vt:lpstr>Manipulating Equilibrium Constants</vt:lpstr>
      <vt:lpstr>The Reaction Quotient (Q)</vt:lpstr>
      <vt:lpstr>PowerPoint Presentation</vt:lpstr>
      <vt:lpstr>Example</vt:lpstr>
      <vt:lpstr>Now you should be able to…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13 Organic Chemistry</dc:title>
  <dc:creator>Drury, Kristen</dc:creator>
  <cp:lastModifiedBy>Kristen J Drury</cp:lastModifiedBy>
  <cp:revision>33</cp:revision>
  <dcterms:modified xsi:type="dcterms:W3CDTF">2021-08-29T22:18:25Z</dcterms:modified>
</cp:coreProperties>
</file>