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0"/>
  </p:notesMasterIdLst>
  <p:sldIdLst>
    <p:sldId id="256" r:id="rId2"/>
    <p:sldId id="362" r:id="rId3"/>
    <p:sldId id="271" r:id="rId4"/>
    <p:sldId id="258" r:id="rId5"/>
    <p:sldId id="259" r:id="rId6"/>
    <p:sldId id="260" r:id="rId7"/>
    <p:sldId id="261" r:id="rId8"/>
    <p:sldId id="262" r:id="rId9"/>
    <p:sldId id="263" r:id="rId10"/>
    <p:sldId id="265" r:id="rId11"/>
    <p:sldId id="266" r:id="rId12"/>
    <p:sldId id="267" r:id="rId13"/>
    <p:sldId id="272" r:id="rId14"/>
    <p:sldId id="344" r:id="rId15"/>
    <p:sldId id="274" r:id="rId16"/>
    <p:sldId id="347" r:id="rId17"/>
    <p:sldId id="348" r:id="rId18"/>
    <p:sldId id="349" r:id="rId19"/>
    <p:sldId id="350" r:id="rId20"/>
    <p:sldId id="275" r:id="rId21"/>
    <p:sldId id="276" r:id="rId22"/>
    <p:sldId id="345" r:id="rId23"/>
    <p:sldId id="351" r:id="rId24"/>
    <p:sldId id="352" r:id="rId25"/>
    <p:sldId id="277" r:id="rId26"/>
    <p:sldId id="346" r:id="rId27"/>
    <p:sldId id="354" r:id="rId28"/>
    <p:sldId id="355" r:id="rId29"/>
    <p:sldId id="278" r:id="rId30"/>
    <p:sldId id="357" r:id="rId31"/>
    <p:sldId id="358" r:id="rId32"/>
    <p:sldId id="279" r:id="rId33"/>
    <p:sldId id="280" r:id="rId34"/>
    <p:sldId id="359" r:id="rId35"/>
    <p:sldId id="360" r:id="rId36"/>
    <p:sldId id="340" r:id="rId37"/>
    <p:sldId id="363" r:id="rId38"/>
    <p:sldId id="284" r:id="rId39"/>
    <p:sldId id="285" r:id="rId40"/>
    <p:sldId id="286" r:id="rId41"/>
    <p:sldId id="287" r:id="rId42"/>
    <p:sldId id="288" r:id="rId43"/>
    <p:sldId id="289" r:id="rId44"/>
    <p:sldId id="366" r:id="rId45"/>
    <p:sldId id="367" r:id="rId46"/>
    <p:sldId id="290" r:id="rId47"/>
    <p:sldId id="368" r:id="rId48"/>
    <p:sldId id="369" r:id="rId49"/>
    <p:sldId id="291" r:id="rId50"/>
    <p:sldId id="370" r:id="rId51"/>
    <p:sldId id="292" r:id="rId52"/>
    <p:sldId id="294" r:id="rId53"/>
    <p:sldId id="295" r:id="rId54"/>
    <p:sldId id="371" r:id="rId55"/>
    <p:sldId id="297" r:id="rId56"/>
    <p:sldId id="372" r:id="rId57"/>
    <p:sldId id="373" r:id="rId58"/>
    <p:sldId id="374" r:id="rId59"/>
    <p:sldId id="341" r:id="rId60"/>
    <p:sldId id="364" r:id="rId61"/>
    <p:sldId id="300" r:id="rId62"/>
    <p:sldId id="301" r:id="rId63"/>
    <p:sldId id="302" r:id="rId64"/>
    <p:sldId id="375" r:id="rId65"/>
    <p:sldId id="377" r:id="rId66"/>
    <p:sldId id="303" r:id="rId67"/>
    <p:sldId id="304" r:id="rId68"/>
    <p:sldId id="305" r:id="rId69"/>
    <p:sldId id="306" r:id="rId70"/>
    <p:sldId id="392" r:id="rId71"/>
    <p:sldId id="393" r:id="rId72"/>
    <p:sldId id="394" r:id="rId73"/>
    <p:sldId id="395" r:id="rId74"/>
    <p:sldId id="396" r:id="rId75"/>
    <p:sldId id="397" r:id="rId76"/>
    <p:sldId id="398" r:id="rId77"/>
    <p:sldId id="379" r:id="rId78"/>
    <p:sldId id="381" r:id="rId79"/>
    <p:sldId id="308" r:id="rId80"/>
    <p:sldId id="382" r:id="rId81"/>
    <p:sldId id="384" r:id="rId82"/>
    <p:sldId id="386" r:id="rId83"/>
    <p:sldId id="385" r:id="rId84"/>
    <p:sldId id="342" r:id="rId85"/>
    <p:sldId id="365" r:id="rId86"/>
    <p:sldId id="312" r:id="rId87"/>
    <p:sldId id="313" r:id="rId88"/>
    <p:sldId id="314" r:id="rId89"/>
    <p:sldId id="315" r:id="rId90"/>
    <p:sldId id="387" r:id="rId91"/>
    <p:sldId id="316" r:id="rId92"/>
    <p:sldId id="317" r:id="rId93"/>
    <p:sldId id="318" r:id="rId94"/>
    <p:sldId id="319" r:id="rId95"/>
    <p:sldId id="320" r:id="rId96"/>
    <p:sldId id="389" r:id="rId97"/>
    <p:sldId id="321" r:id="rId98"/>
    <p:sldId id="322" r:id="rId99"/>
    <p:sldId id="323" r:id="rId100"/>
    <p:sldId id="324" r:id="rId101"/>
    <p:sldId id="325" r:id="rId102"/>
    <p:sldId id="326" r:id="rId103"/>
    <p:sldId id="327" r:id="rId104"/>
    <p:sldId id="328" r:id="rId105"/>
    <p:sldId id="391" r:id="rId106"/>
    <p:sldId id="339" r:id="rId107"/>
    <p:sldId id="268" r:id="rId108"/>
    <p:sldId id="269" r:id="rId109"/>
  </p:sldIdLst>
  <p:sldSz cx="9144000" cy="5143500" type="screen16x9"/>
  <p:notesSz cx="6858000" cy="9144000"/>
  <p:embeddedFontLst>
    <p:embeddedFont>
      <p:font typeface="Century Gothic" panose="020B0502020202020204" pitchFamily="34" charset="0"/>
      <p:regular r:id="rId111"/>
      <p:bold r:id="rId112"/>
      <p:italic r:id="rId113"/>
      <p:boldItalic r:id="rId114"/>
    </p:embeddedFont>
    <p:embeddedFont>
      <p:font typeface="Shadows Into Light" panose="02000000000000000000" pitchFamily="2" charset="77"/>
      <p:regular r:id="rId115"/>
    </p:embeddedFont>
    <p:embeddedFont>
      <p:font typeface="Source Code Pro" panose="020B0509030403020204" pitchFamily="49" charset="0"/>
      <p:regular r:id="rId116"/>
      <p:bold r:id="rId117"/>
      <p:italic r:id="rId118"/>
      <p:boldItalic r:id="rId119"/>
    </p:embeddedFont>
    <p:embeddedFont>
      <p:font typeface="Walter Turncoat" panose="02000000000000000000" pitchFamily="2" charset="0"/>
      <p:regular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5-19T13:04:34.100"/>
    </inkml:context>
    <inkml:brush xml:id="br0">
      <inkml:brushProperty name="width" value="0.05292" units="cm"/>
      <inkml:brushProperty name="height" value="0.05292" units="cm"/>
      <inkml:brushProperty name="color" value="#FF0000"/>
    </inkml:brush>
  </inkml:definitions>
  <inkml:trace contextRef="#ctx0" brushRef="#br0">19993 5135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00d25849a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00d25849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31</a:t>
            </a:fld>
            <a:endParaRPr lang="en-US"/>
          </a:p>
        </p:txBody>
      </p:sp>
    </p:spTree>
    <p:extLst>
      <p:ext uri="{BB962C8B-B14F-4D97-AF65-F5344CB8AC3E}">
        <p14:creationId xmlns:p14="http://schemas.microsoft.com/office/powerpoint/2010/main" val="422533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35</a:t>
            </a:fld>
            <a:endParaRPr lang="en-US"/>
          </a:p>
        </p:txBody>
      </p:sp>
    </p:spTree>
    <p:extLst>
      <p:ext uri="{BB962C8B-B14F-4D97-AF65-F5344CB8AC3E}">
        <p14:creationId xmlns:p14="http://schemas.microsoft.com/office/powerpoint/2010/main" val="130169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00d25849a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00d25849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44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45</a:t>
            </a:fld>
            <a:endParaRPr lang="en-US"/>
          </a:p>
        </p:txBody>
      </p:sp>
    </p:spTree>
    <p:extLst>
      <p:ext uri="{BB962C8B-B14F-4D97-AF65-F5344CB8AC3E}">
        <p14:creationId xmlns:p14="http://schemas.microsoft.com/office/powerpoint/2010/main" val="389645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48</a:t>
            </a:fld>
            <a:endParaRPr lang="en-US"/>
          </a:p>
        </p:txBody>
      </p:sp>
    </p:spTree>
    <p:extLst>
      <p:ext uri="{BB962C8B-B14F-4D97-AF65-F5344CB8AC3E}">
        <p14:creationId xmlns:p14="http://schemas.microsoft.com/office/powerpoint/2010/main" val="116488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50</a:t>
            </a:fld>
            <a:endParaRPr lang="en-US"/>
          </a:p>
        </p:txBody>
      </p:sp>
    </p:spTree>
    <p:extLst>
      <p:ext uri="{BB962C8B-B14F-4D97-AF65-F5344CB8AC3E}">
        <p14:creationId xmlns:p14="http://schemas.microsoft.com/office/powerpoint/2010/main" val="109000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54</a:t>
            </a:fld>
            <a:endParaRPr lang="en-US"/>
          </a:p>
        </p:txBody>
      </p:sp>
    </p:spTree>
    <p:extLst>
      <p:ext uri="{BB962C8B-B14F-4D97-AF65-F5344CB8AC3E}">
        <p14:creationId xmlns:p14="http://schemas.microsoft.com/office/powerpoint/2010/main" val="76291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56</a:t>
            </a:fld>
            <a:endParaRPr lang="en-US"/>
          </a:p>
        </p:txBody>
      </p:sp>
    </p:spTree>
    <p:extLst>
      <p:ext uri="{BB962C8B-B14F-4D97-AF65-F5344CB8AC3E}">
        <p14:creationId xmlns:p14="http://schemas.microsoft.com/office/powerpoint/2010/main" val="351234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57</a:t>
            </a:fld>
            <a:endParaRPr lang="en-US"/>
          </a:p>
        </p:txBody>
      </p:sp>
    </p:spTree>
    <p:extLst>
      <p:ext uri="{BB962C8B-B14F-4D97-AF65-F5344CB8AC3E}">
        <p14:creationId xmlns:p14="http://schemas.microsoft.com/office/powerpoint/2010/main" val="192054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58</a:t>
            </a:fld>
            <a:endParaRPr lang="en-US"/>
          </a:p>
        </p:txBody>
      </p:sp>
    </p:spTree>
    <p:extLst>
      <p:ext uri="{BB962C8B-B14F-4D97-AF65-F5344CB8AC3E}">
        <p14:creationId xmlns:p14="http://schemas.microsoft.com/office/powerpoint/2010/main" val="246180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00d25849a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00d25849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68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00d25849a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00d25849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830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64</a:t>
            </a:fld>
            <a:endParaRPr lang="en-US"/>
          </a:p>
        </p:txBody>
      </p:sp>
    </p:spTree>
    <p:extLst>
      <p:ext uri="{BB962C8B-B14F-4D97-AF65-F5344CB8AC3E}">
        <p14:creationId xmlns:p14="http://schemas.microsoft.com/office/powerpoint/2010/main" val="162252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65</a:t>
            </a:fld>
            <a:endParaRPr lang="en-US"/>
          </a:p>
        </p:txBody>
      </p:sp>
    </p:spTree>
    <p:extLst>
      <p:ext uri="{BB962C8B-B14F-4D97-AF65-F5344CB8AC3E}">
        <p14:creationId xmlns:p14="http://schemas.microsoft.com/office/powerpoint/2010/main" val="378083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80</a:t>
            </a:fld>
            <a:endParaRPr lang="en-US"/>
          </a:p>
        </p:txBody>
      </p:sp>
    </p:spTree>
    <p:extLst>
      <p:ext uri="{BB962C8B-B14F-4D97-AF65-F5344CB8AC3E}">
        <p14:creationId xmlns:p14="http://schemas.microsoft.com/office/powerpoint/2010/main" val="3080120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400d25849a_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400d25849a_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19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17</a:t>
            </a:fld>
            <a:endParaRPr lang="en-US"/>
          </a:p>
        </p:txBody>
      </p:sp>
    </p:spTree>
    <p:extLst>
      <p:ext uri="{BB962C8B-B14F-4D97-AF65-F5344CB8AC3E}">
        <p14:creationId xmlns:p14="http://schemas.microsoft.com/office/powerpoint/2010/main" val="418012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19</a:t>
            </a:fld>
            <a:endParaRPr lang="en-US"/>
          </a:p>
        </p:txBody>
      </p:sp>
    </p:spTree>
    <p:extLst>
      <p:ext uri="{BB962C8B-B14F-4D97-AF65-F5344CB8AC3E}">
        <p14:creationId xmlns:p14="http://schemas.microsoft.com/office/powerpoint/2010/main" val="227934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23</a:t>
            </a:fld>
            <a:endParaRPr lang="en-US"/>
          </a:p>
        </p:txBody>
      </p:sp>
    </p:spTree>
    <p:extLst>
      <p:ext uri="{BB962C8B-B14F-4D97-AF65-F5344CB8AC3E}">
        <p14:creationId xmlns:p14="http://schemas.microsoft.com/office/powerpoint/2010/main" val="87807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24</a:t>
            </a:fld>
            <a:endParaRPr lang="en-US"/>
          </a:p>
        </p:txBody>
      </p:sp>
    </p:spTree>
    <p:extLst>
      <p:ext uri="{BB962C8B-B14F-4D97-AF65-F5344CB8AC3E}">
        <p14:creationId xmlns:p14="http://schemas.microsoft.com/office/powerpoint/2010/main" val="189769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27</a:t>
            </a:fld>
            <a:endParaRPr lang="en-US"/>
          </a:p>
        </p:txBody>
      </p:sp>
    </p:spTree>
    <p:extLst>
      <p:ext uri="{BB962C8B-B14F-4D97-AF65-F5344CB8AC3E}">
        <p14:creationId xmlns:p14="http://schemas.microsoft.com/office/powerpoint/2010/main" val="78673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B80DE-8362-4929-8D1C-A81E788BB5AD}" type="slidenum">
              <a:rPr lang="en-US" smtClean="0"/>
              <a:pPr/>
              <a:t>28</a:t>
            </a:fld>
            <a:endParaRPr lang="en-US"/>
          </a:p>
        </p:txBody>
      </p:sp>
    </p:spTree>
    <p:extLst>
      <p:ext uri="{BB962C8B-B14F-4D97-AF65-F5344CB8AC3E}">
        <p14:creationId xmlns:p14="http://schemas.microsoft.com/office/powerpoint/2010/main" val="17799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6413D4-EAD9-40CA-9A27-2D08F1CEBE08}" type="slidenum">
              <a:rPr lang="en-US" smtClean="0"/>
              <a:pPr>
                <a:defRPr/>
              </a:pPr>
              <a:t>30</a:t>
            </a:fld>
            <a:endParaRPr lang="en-US"/>
          </a:p>
        </p:txBody>
      </p:sp>
    </p:spTree>
    <p:extLst>
      <p:ext uri="{BB962C8B-B14F-4D97-AF65-F5344CB8AC3E}">
        <p14:creationId xmlns:p14="http://schemas.microsoft.com/office/powerpoint/2010/main" val="35819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8"/>
        <p:cNvGrpSpPr/>
        <p:nvPr/>
      </p:nvGrpSpPr>
      <p:grpSpPr>
        <a:xfrm>
          <a:off x="0" y="0"/>
          <a:ext cx="0" cy="0"/>
          <a:chOff x="0" y="0"/>
          <a:chExt cx="0" cy="0"/>
        </a:xfrm>
      </p:grpSpPr>
      <p:sp>
        <p:nvSpPr>
          <p:cNvPr id="20" name="Google Shape;20;p2"/>
          <p:cNvSpPr txBox="1">
            <a:spLocks noGrp="1"/>
          </p:cNvSpPr>
          <p:nvPr>
            <p:ph type="ctrTitle"/>
          </p:nvPr>
        </p:nvSpPr>
        <p:spPr>
          <a:xfrm>
            <a:off x="326214" y="1512774"/>
            <a:ext cx="8554200" cy="326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1pPr>
            <a:lvl2pPr lvl="1"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2pPr>
            <a:lvl3pPr lvl="2"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3pPr>
            <a:lvl4pPr lvl="3"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4pPr>
            <a:lvl5pPr lvl="4"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5pPr>
            <a:lvl6pPr lvl="5"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6pPr>
            <a:lvl7pPr lvl="6"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7pPr>
            <a:lvl8pPr lvl="7"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8pPr>
            <a:lvl9pPr lvl="8" algn="ctr" rtl="0">
              <a:spcBef>
                <a:spcPts val="0"/>
              </a:spcBef>
              <a:spcAft>
                <a:spcPts val="0"/>
              </a:spcAft>
              <a:buClr>
                <a:srgbClr val="FFFFFF"/>
              </a:buClr>
              <a:buSzPts val="4000"/>
              <a:buFont typeface="Walter Turncoat"/>
              <a:buNone/>
              <a:defRPr sz="4000">
                <a:solidFill>
                  <a:srgbClr val="FFFFFF"/>
                </a:solidFill>
                <a:latin typeface="Walter Turncoat"/>
                <a:ea typeface="Walter Turncoat"/>
                <a:cs typeface="Walter Turncoat"/>
                <a:sym typeface="Walter Turncoa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1"/>
        <p:cNvGrpSpPr/>
        <p:nvPr/>
      </p:nvGrpSpPr>
      <p:grpSpPr>
        <a:xfrm>
          <a:off x="0" y="0"/>
          <a:ext cx="0" cy="0"/>
          <a:chOff x="0" y="0"/>
          <a:chExt cx="0" cy="0"/>
        </a:xfrm>
      </p:grpSpPr>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6"/>
          <p:cNvPicPr preferRelativeResize="0"/>
          <p:nvPr/>
        </p:nvPicPr>
        <p:blipFill rotWithShape="1">
          <a:blip r:embed="rId2">
            <a:alphaModFix/>
          </a:blip>
          <a:srcRect l="34568" t="18555" r="32306" b="16314"/>
          <a:stretch/>
        </p:blipFill>
        <p:spPr>
          <a:xfrm>
            <a:off x="90725" y="0"/>
            <a:ext cx="897128" cy="1323026"/>
          </a:xfrm>
          <a:prstGeom prst="rect">
            <a:avLst/>
          </a:prstGeom>
          <a:noFill/>
          <a:ln>
            <a:noFill/>
          </a:ln>
        </p:spPr>
      </p:pic>
      <p:sp>
        <p:nvSpPr>
          <p:cNvPr id="34" name="Google Shape;34;p6"/>
          <p:cNvSpPr txBox="1"/>
          <p:nvPr/>
        </p:nvSpPr>
        <p:spPr>
          <a:xfrm>
            <a:off x="987850" y="261013"/>
            <a:ext cx="65898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Shadows Into Light"/>
                <a:ea typeface="Shadows Into Light"/>
                <a:cs typeface="Shadows Into Light"/>
                <a:sym typeface="Shadows Into Light"/>
              </a:rPr>
              <a:t>Check your understanding:</a:t>
            </a:r>
            <a:endParaRPr sz="4000" b="1">
              <a:latin typeface="Shadows Into Light"/>
              <a:ea typeface="Shadows Into Light"/>
              <a:cs typeface="Shadows Into Light"/>
              <a:sym typeface="Shadows Into Light"/>
            </a:endParaRPr>
          </a:p>
        </p:txBody>
      </p:sp>
      <p:sp>
        <p:nvSpPr>
          <p:cNvPr id="35" name="Google Shape;35;p6"/>
          <p:cNvSpPr txBox="1">
            <a:spLocks noGrp="1"/>
          </p:cNvSpPr>
          <p:nvPr>
            <p:ph type="body" idx="1"/>
          </p:nvPr>
        </p:nvSpPr>
        <p:spPr>
          <a:xfrm>
            <a:off x="311700" y="1495975"/>
            <a:ext cx="8520600" cy="3284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1pPr>
            <a:lvl2pPr marL="914400" lvl="1" indent="-317500" rtl="0">
              <a:lnSpc>
                <a:spcPct val="115000"/>
              </a:lnSpc>
              <a:spcBef>
                <a:spcPts val="160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2pPr>
            <a:lvl3pPr marL="1371600" lvl="2"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3pPr>
            <a:lvl4pPr marL="1828800" lvl="3"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4pPr>
            <a:lvl5pPr marL="2286000" lvl="4"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5pPr>
            <a:lvl6pPr marL="2743200" lvl="5"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6pPr>
            <a:lvl7pPr marL="3200400" lvl="6"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7pPr>
            <a:lvl8pPr marL="3657600" lvl="7"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8pPr>
            <a:lvl9pPr marL="4114800" lvl="8" indent="-317500" rtl="0">
              <a:lnSpc>
                <a:spcPct val="115000"/>
              </a:lnSpc>
              <a:spcBef>
                <a:spcPts val="1600"/>
              </a:spcBef>
              <a:spcAft>
                <a:spcPts val="160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9069B34-A04E-4D63-84EC-F20657282D4D}" type="datetimeFigureOut">
              <a:rPr lang="en-US" smtClean="0"/>
              <a:pPr/>
              <a:t>8/29/21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FA0DE-C943-46BA-A5BE-4AAE76CD5EDC}" type="slidenum">
              <a:rPr lang="en-US" smtClean="0"/>
              <a:pPr/>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3246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9069B34-A04E-4D63-84EC-F20657282D4D}" type="datetimeFigureOut">
              <a:rPr lang="en-US" smtClean="0"/>
              <a:pPr/>
              <a:t>8/29/21</a:t>
            </a:fld>
            <a:endParaRPr lang="en-US"/>
          </a:p>
        </p:txBody>
      </p:sp>
      <p:sp>
        <p:nvSpPr>
          <p:cNvPr id="9" name="Slide Number Placeholder 8"/>
          <p:cNvSpPr>
            <a:spLocks noGrp="1"/>
          </p:cNvSpPr>
          <p:nvPr>
            <p:ph type="sldNum" sz="quarter" idx="15"/>
          </p:nvPr>
        </p:nvSpPr>
        <p:spPr/>
        <p:txBody>
          <a:bodyPr rtlCol="0"/>
          <a:lstStyle/>
          <a:p>
            <a:fld id="{36DFA0DE-C943-46BA-A5BE-4AAE76CD5ED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405153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entury Gothic"/>
            </a:endParaRPr>
          </a:p>
        </p:txBody>
      </p:sp>
      <p:sp useBgFill="1">
        <p:nvSpPr>
          <p:cNvPr id="11" name="Rounded Rectangle 10"/>
          <p:cNvSpPr/>
          <p:nvPr/>
        </p:nvSpPr>
        <p:spPr>
          <a:xfrm>
            <a:off x="0" y="-8189"/>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entury Gothic"/>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E2CB299-C778-4223-B49B-B12136AF8D28}" type="slidenum">
              <a:rPr lang="en-US" smtClean="0"/>
              <a:pPr>
                <a:defRPr/>
              </a:pPr>
              <a:t>‹#›</a:t>
            </a:fld>
            <a:endParaRPr lang="en-US"/>
          </a:p>
        </p:txBody>
      </p:sp>
      <p:pic>
        <p:nvPicPr>
          <p:cNvPr id="7" name="Picture 6"/>
          <p:cNvPicPr>
            <a:picLocks noChangeAspect="1"/>
          </p:cNvPicPr>
          <p:nvPr/>
        </p:nvPicPr>
        <p:blipFill>
          <a:blip r:embed="rId2" cstate="print"/>
          <a:stretch>
            <a:fillRect/>
          </a:stretch>
        </p:blipFill>
        <p:spPr>
          <a:xfrm>
            <a:off x="7747760" y="3943350"/>
            <a:ext cx="1396241" cy="1047181"/>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72" y="0"/>
            <a:ext cx="1199548" cy="1100138"/>
          </a:xfrm>
          <a:prstGeom prst="rect">
            <a:avLst/>
          </a:prstGeom>
        </p:spPr>
      </p:pic>
    </p:spTree>
    <p:extLst>
      <p:ext uri="{BB962C8B-B14F-4D97-AF65-F5344CB8AC3E}">
        <p14:creationId xmlns:p14="http://schemas.microsoft.com/office/powerpoint/2010/main" val="180181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7850" y="261000"/>
            <a:ext cx="68904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4200"/>
              <a:buFont typeface="Shadows Into Light"/>
              <a:buNone/>
              <a:defRPr sz="4200" b="1">
                <a:latin typeface="Shadows Into Light"/>
                <a:ea typeface="Shadows Into Light"/>
                <a:cs typeface="Shadows Into Light"/>
                <a:sym typeface="Shadows Into Light"/>
              </a:defRPr>
            </a:lvl1pPr>
            <a:lvl2pPr lvl="1"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2pPr>
            <a:lvl3pPr lvl="2"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3pPr>
            <a:lvl4pPr lvl="3"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4pPr>
            <a:lvl5pPr lvl="4"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5pPr>
            <a:lvl6pPr lvl="5"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6pPr>
            <a:lvl7pPr lvl="6"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7pPr>
            <a:lvl8pPr lvl="7"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8pPr>
            <a:lvl9pPr lvl="8" rtl="0">
              <a:spcBef>
                <a:spcPts val="0"/>
              </a:spcBef>
              <a:spcAft>
                <a:spcPts val="0"/>
              </a:spcAft>
              <a:buClr>
                <a:srgbClr val="FFFFFF"/>
              </a:buClr>
              <a:buSzPts val="4200"/>
              <a:buFont typeface="Shadows Into Light"/>
              <a:buNone/>
              <a:defRPr sz="4200" b="1">
                <a:solidFill>
                  <a:srgbClr val="FFFFFF"/>
                </a:solidFill>
                <a:latin typeface="Shadows Into Light"/>
                <a:ea typeface="Shadows Into Light"/>
                <a:cs typeface="Shadows Into Light"/>
                <a:sym typeface="Shadows Into Light"/>
              </a:defRPr>
            </a:lvl9pPr>
          </a:lstStyle>
          <a:p>
            <a:endParaRPr/>
          </a:p>
        </p:txBody>
      </p:sp>
      <p:pic>
        <p:nvPicPr>
          <p:cNvPr id="7" name="Google Shape;7;p1"/>
          <p:cNvPicPr preferRelativeResize="0"/>
          <p:nvPr/>
        </p:nvPicPr>
        <p:blipFill rotWithShape="1">
          <a:blip r:embed="rId7">
            <a:alphaModFix/>
          </a:blip>
          <a:srcRect l="34568" t="18555" r="32306" b="16314"/>
          <a:stretch/>
        </p:blipFill>
        <p:spPr>
          <a:xfrm>
            <a:off x="90725" y="0"/>
            <a:ext cx="897128" cy="1323026"/>
          </a:xfrm>
          <a:prstGeom prst="rect">
            <a:avLst/>
          </a:prstGeom>
          <a:noFill/>
          <a:ln>
            <a:noFill/>
          </a:ln>
        </p:spPr>
      </p:pic>
      <p:pic>
        <p:nvPicPr>
          <p:cNvPr id="8" name="Google Shape;8;p1"/>
          <p:cNvPicPr preferRelativeResize="0"/>
          <p:nvPr/>
        </p:nvPicPr>
        <p:blipFill>
          <a:blip r:embed="rId8">
            <a:alphaModFix/>
          </a:blip>
          <a:stretch>
            <a:fillRect/>
          </a:stretch>
        </p:blipFill>
        <p:spPr>
          <a:xfrm>
            <a:off x="0" y="1254475"/>
            <a:ext cx="9143999" cy="3889025"/>
          </a:xfrm>
          <a:prstGeom prst="rect">
            <a:avLst/>
          </a:prstGeom>
          <a:noFill/>
          <a:ln>
            <a:noFill/>
          </a:ln>
        </p:spPr>
      </p:pic>
      <p:sp>
        <p:nvSpPr>
          <p:cNvPr id="9" name="Google Shape;9;p1"/>
          <p:cNvSpPr txBox="1">
            <a:spLocks noGrp="1"/>
          </p:cNvSpPr>
          <p:nvPr>
            <p:ph type="body" idx="1"/>
          </p:nvPr>
        </p:nvSpPr>
        <p:spPr>
          <a:xfrm>
            <a:off x="311700" y="1495975"/>
            <a:ext cx="8520600" cy="3284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1pPr>
            <a:lvl2pPr marL="914400" lvl="1" indent="-317500" rtl="0">
              <a:lnSpc>
                <a:spcPct val="115000"/>
              </a:lnSpc>
              <a:spcBef>
                <a:spcPts val="1600"/>
              </a:spcBef>
              <a:spcAft>
                <a:spcPts val="0"/>
              </a:spcAft>
              <a:buClr>
                <a:srgbClr val="FFFFFF"/>
              </a:buClr>
              <a:buSzPts val="1400"/>
              <a:buFont typeface="Shadows Into Light"/>
              <a:buChar char="○"/>
              <a:defRPr sz="3000">
                <a:solidFill>
                  <a:srgbClr val="FFFFFF"/>
                </a:solidFill>
                <a:latin typeface="Shadows Into Light"/>
                <a:ea typeface="Shadows Into Light"/>
                <a:cs typeface="Shadows Into Light"/>
                <a:sym typeface="Shadows Into Light"/>
              </a:defRPr>
            </a:lvl2pPr>
            <a:lvl3pPr marL="1371600" lvl="2"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3pPr>
            <a:lvl4pPr marL="1828800" lvl="3"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4pPr>
            <a:lvl5pPr marL="2286000" lvl="4"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5pPr>
            <a:lvl6pPr marL="2743200" lvl="5"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6pPr>
            <a:lvl7pPr marL="3200400" lvl="6"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7pPr>
            <a:lvl8pPr marL="3657600" lvl="7" indent="-317500" rtl="0">
              <a:lnSpc>
                <a:spcPct val="115000"/>
              </a:lnSpc>
              <a:spcBef>
                <a:spcPts val="1600"/>
              </a:spcBef>
              <a:spcAft>
                <a:spcPts val="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8pPr>
            <a:lvl9pPr marL="4114800" lvl="8" indent="-317500" rtl="0">
              <a:lnSpc>
                <a:spcPct val="115000"/>
              </a:lnSpc>
              <a:spcBef>
                <a:spcPts val="1600"/>
              </a:spcBef>
              <a:spcAft>
                <a:spcPts val="1600"/>
              </a:spcAft>
              <a:buClr>
                <a:srgbClr val="FFFFFF"/>
              </a:buClr>
              <a:buSzPts val="1400"/>
              <a:buFont typeface="Shadows Into Light"/>
              <a:buChar char="■"/>
              <a:defRPr>
                <a:solidFill>
                  <a:srgbClr val="FFFFFF"/>
                </a:solidFill>
                <a:latin typeface="Shadows Into Light"/>
                <a:ea typeface="Shadows Into Light"/>
                <a:cs typeface="Shadows Into Light"/>
                <a:sym typeface="Shadows Into Light"/>
              </a:defRPr>
            </a:lvl9pPr>
          </a:lstStyle>
          <a:p>
            <a:endParaRPr dirty="0"/>
          </a:p>
        </p:txBody>
      </p:sp>
      <p:sp>
        <p:nvSpPr>
          <p:cNvPr id="10" name="Google Shape;10;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78250" y="0"/>
            <a:ext cx="1265750" cy="116085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hyperlink" Target="https://www.youtube.com/watch?v=bpBJ_Y1bH40" TargetMode="External"/><Relationship Id="rId2" Type="http://schemas.openxmlformats.org/officeDocument/2006/relationships/hyperlink" Target="https://www.youtube.com/watch?v=_moypMx05Fw" TargetMode="External"/><Relationship Id="rId1" Type="http://schemas.openxmlformats.org/officeDocument/2006/relationships/slideLayout" Target="../slideLayouts/slideLayout4.xml"/><Relationship Id="rId4" Type="http://schemas.openxmlformats.org/officeDocument/2006/relationships/hyperlink" Target="https://www.youtube.com/watch?v=TRL7o2kPqw0" TargetMode="External"/></Relationships>
</file>

<file path=ppt/slides/_rels/slide107.xml.rels><?xml version="1.0" encoding="UTF-8" standalone="yes"?>
<Relationships xmlns="http://schemas.openxmlformats.org/package/2006/relationships"><Relationship Id="rId2" Type="http://schemas.openxmlformats.org/officeDocument/2006/relationships/hyperlink" Target="https://www.youtube.com/watch?v=LDaZZnQCJw4" TargetMode="Externa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hyperlink" Target="https://bit.ly/TuBpnr" TargetMode="External"/><Relationship Id="rId2" Type="http://schemas.openxmlformats.org/officeDocument/2006/relationships/hyperlink" Target="http://www.ans.org/pi/resources/dosechar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9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298775" y="1525300"/>
            <a:ext cx="8554200" cy="32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NUCLEAR CHEMISTRY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Radioactive minerals</a:t>
            </a:r>
          </a:p>
        </p:txBody>
      </p:sp>
      <p:sp>
        <p:nvSpPr>
          <p:cNvPr id="3" name="Content Placeholder 2"/>
          <p:cNvSpPr>
            <a:spLocks noGrp="1"/>
          </p:cNvSpPr>
          <p:nvPr>
            <p:ph sz="quarter" idx="1"/>
          </p:nvPr>
        </p:nvSpPr>
        <p:spPr>
          <a:xfrm>
            <a:off x="321398" y="1526075"/>
            <a:ext cx="3657600" cy="3429000"/>
          </a:xfrm>
        </p:spPr>
        <p:txBody>
          <a:bodyPr>
            <a:normAutofit/>
          </a:bodyPr>
          <a:lstStyle/>
          <a:p>
            <a:pPr marL="139700" indent="0">
              <a:buNone/>
            </a:pPr>
            <a:r>
              <a:rPr lang="en-US" sz="2400" dirty="0"/>
              <a:t>Antoine Henry Becquerel discovered the radioactivity of Uranium in the early 1900s.</a:t>
            </a:r>
          </a:p>
        </p:txBody>
      </p:sp>
      <p:pic>
        <p:nvPicPr>
          <p:cNvPr id="5" name="Content Placeholder 4" descr="uf_becquerel.jpg"/>
          <p:cNvPicPr>
            <a:picLocks noGrp="1" noChangeAspect="1"/>
          </p:cNvPicPr>
          <p:nvPr>
            <p:ph sz="quarter" idx="2"/>
          </p:nvPr>
        </p:nvPicPr>
        <p:blipFill>
          <a:blip r:embed="rId2" cstate="screen"/>
          <a:stretch>
            <a:fillRect/>
          </a:stretch>
        </p:blipFill>
        <p:spPr>
          <a:xfrm>
            <a:off x="6414946" y="1692998"/>
            <a:ext cx="1712967" cy="2730190"/>
          </a:xfrm>
        </p:spPr>
      </p:pic>
    </p:spTree>
    <p:extLst>
      <p:ext uri="{BB962C8B-B14F-4D97-AF65-F5344CB8AC3E}">
        <p14:creationId xmlns:p14="http://schemas.microsoft.com/office/powerpoint/2010/main" val="37414575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51" y="247119"/>
            <a:ext cx="5600700" cy="857250"/>
          </a:xfrm>
        </p:spPr>
        <p:txBody>
          <a:bodyPr/>
          <a:lstStyle/>
          <a:p>
            <a:r>
              <a:rPr lang="en-US" dirty="0">
                <a:solidFill>
                  <a:schemeClr val="accent1"/>
                </a:solidFill>
              </a:rPr>
              <a:t>Three Mile Island, PA</a:t>
            </a:r>
          </a:p>
        </p:txBody>
      </p:sp>
      <p:sp>
        <p:nvSpPr>
          <p:cNvPr id="4" name="Content Placeholder 3"/>
          <p:cNvSpPr>
            <a:spLocks noGrp="1"/>
          </p:cNvSpPr>
          <p:nvPr>
            <p:ph sz="quarter" idx="1"/>
          </p:nvPr>
        </p:nvSpPr>
        <p:spPr>
          <a:xfrm>
            <a:off x="294236" y="1475337"/>
            <a:ext cx="5038253" cy="3429000"/>
          </a:xfrm>
        </p:spPr>
        <p:txBody>
          <a:bodyPr/>
          <a:lstStyle/>
          <a:p>
            <a:r>
              <a:rPr lang="en-US" sz="2400" dirty="0"/>
              <a:t>In 1979 this power plant also suffered a meltdown. </a:t>
            </a:r>
          </a:p>
          <a:p>
            <a:r>
              <a:rPr lang="en-US" sz="2400" dirty="0"/>
              <a:t>No deaths or injuries were reported though there was a spike in cancer rates and infant mortality rates in the area afterward.</a:t>
            </a:r>
          </a:p>
          <a:p>
            <a:r>
              <a:rPr lang="en-US" sz="2400" dirty="0"/>
              <a:t>It is currently still operating.</a:t>
            </a:r>
          </a:p>
        </p:txBody>
      </p:sp>
      <p:pic>
        <p:nvPicPr>
          <p:cNvPr id="6" name="Content Placeholder 5" descr="250px-Three_Mile_Island_%28color%29-2.jpg"/>
          <p:cNvPicPr>
            <a:picLocks noGrp="1" noChangeAspect="1"/>
          </p:cNvPicPr>
          <p:nvPr>
            <p:ph sz="quarter" idx="2"/>
          </p:nvPr>
        </p:nvPicPr>
        <p:blipFill>
          <a:blip r:embed="rId2" cstate="screen"/>
          <a:stretch>
            <a:fillRect/>
          </a:stretch>
        </p:blipFill>
        <p:spPr>
          <a:xfrm>
            <a:off x="5571843" y="1951587"/>
            <a:ext cx="3158801" cy="2476500"/>
          </a:xfrm>
        </p:spPr>
      </p:pic>
    </p:spTree>
    <p:extLst>
      <p:ext uri="{BB962C8B-B14F-4D97-AF65-F5344CB8AC3E}">
        <p14:creationId xmlns:p14="http://schemas.microsoft.com/office/powerpoint/2010/main" val="41936781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85" y="199177"/>
            <a:ext cx="5600700" cy="857250"/>
          </a:xfrm>
        </p:spPr>
        <p:txBody>
          <a:bodyPr/>
          <a:lstStyle/>
          <a:p>
            <a:r>
              <a:rPr lang="en-US" dirty="0">
                <a:solidFill>
                  <a:schemeClr val="accent1"/>
                </a:solidFill>
              </a:rPr>
              <a:t>Chernobyl</a:t>
            </a:r>
          </a:p>
        </p:txBody>
      </p:sp>
      <p:sp>
        <p:nvSpPr>
          <p:cNvPr id="3" name="Content Placeholder 2"/>
          <p:cNvSpPr>
            <a:spLocks noGrp="1"/>
          </p:cNvSpPr>
          <p:nvPr>
            <p:ph sz="quarter" idx="1"/>
          </p:nvPr>
        </p:nvSpPr>
        <p:spPr>
          <a:xfrm>
            <a:off x="366664" y="1554412"/>
            <a:ext cx="5527141" cy="3429000"/>
          </a:xfrm>
        </p:spPr>
        <p:txBody>
          <a:bodyPr/>
          <a:lstStyle/>
          <a:p>
            <a:pPr marL="139700" indent="0">
              <a:buNone/>
            </a:pPr>
            <a:r>
              <a:rPr lang="en-US" sz="2400" dirty="0"/>
              <a:t>In April, 1986 a power plant in the Ukraine had the worst meltdown in history. The explosion resulted in nuclear fallout and evacuation of the area, once inhabited by people, schools, farms, etc.</a:t>
            </a:r>
          </a:p>
          <a:p>
            <a:endParaRPr lang="en-US" sz="2400" dirty="0"/>
          </a:p>
        </p:txBody>
      </p:sp>
      <p:pic>
        <p:nvPicPr>
          <p:cNvPr id="5" name="Content Placeholder 4" descr="300px-Chernobyl_Disaster.jpg"/>
          <p:cNvPicPr>
            <a:picLocks noGrp="1" noChangeAspect="1"/>
          </p:cNvPicPr>
          <p:nvPr>
            <p:ph sz="quarter" idx="2"/>
          </p:nvPr>
        </p:nvPicPr>
        <p:blipFill>
          <a:blip r:embed="rId2" cstate="screen"/>
          <a:stretch>
            <a:fillRect/>
          </a:stretch>
        </p:blipFill>
        <p:spPr>
          <a:xfrm>
            <a:off x="6084047" y="1554412"/>
            <a:ext cx="2743200" cy="3191256"/>
          </a:xfrm>
        </p:spPr>
      </p:pic>
    </p:spTree>
    <p:extLst>
      <p:ext uri="{BB962C8B-B14F-4D97-AF65-F5344CB8AC3E}">
        <p14:creationId xmlns:p14="http://schemas.microsoft.com/office/powerpoint/2010/main" val="3077919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27" y="209567"/>
            <a:ext cx="5600700" cy="857250"/>
          </a:xfrm>
        </p:spPr>
        <p:txBody>
          <a:bodyPr/>
          <a:lstStyle/>
          <a:p>
            <a:r>
              <a:rPr lang="en-US" dirty="0">
                <a:solidFill>
                  <a:schemeClr val="accent1"/>
                </a:solidFill>
              </a:rPr>
              <a:t>Chernobyl</a:t>
            </a:r>
          </a:p>
        </p:txBody>
      </p:sp>
      <p:sp>
        <p:nvSpPr>
          <p:cNvPr id="3" name="Content Placeholder 2"/>
          <p:cNvSpPr>
            <a:spLocks noGrp="1"/>
          </p:cNvSpPr>
          <p:nvPr>
            <p:ph sz="quarter" idx="1"/>
          </p:nvPr>
        </p:nvSpPr>
        <p:spPr>
          <a:xfrm>
            <a:off x="276130" y="1399326"/>
            <a:ext cx="8496677" cy="3655314"/>
          </a:xfrm>
        </p:spPr>
        <p:txBody>
          <a:bodyPr/>
          <a:lstStyle/>
          <a:p>
            <a:r>
              <a:rPr lang="en-US" sz="1800" dirty="0"/>
              <a:t>Vegetation in the area turned red and died. Pine trees in the area was known as the ‘”red forest.”</a:t>
            </a:r>
          </a:p>
          <a:p>
            <a:r>
              <a:rPr lang="en-US" sz="1800" dirty="0"/>
              <a:t>Animals in the area were evacuated soon after fallout but many animals died and those that survived were unable to reproduce.</a:t>
            </a:r>
          </a:p>
          <a:p>
            <a:r>
              <a:rPr lang="en-US" sz="1800" dirty="0"/>
              <a:t>Over 600,000 people were exposed but fewer than 50 people died as a direct result of the accident.</a:t>
            </a:r>
          </a:p>
          <a:p>
            <a:r>
              <a:rPr lang="en-US" sz="1800" dirty="0"/>
              <a:t>Babies born after the accident were mutated, had cancer and often had down syndrome.</a:t>
            </a:r>
          </a:p>
          <a:p>
            <a:r>
              <a:rPr lang="en-US" sz="1800" dirty="0"/>
              <a:t>Currently no one lives in Chernobyl and plans are being made to make it a long term storage facility.</a:t>
            </a:r>
          </a:p>
        </p:txBody>
      </p:sp>
    </p:spTree>
    <p:extLst>
      <p:ext uri="{BB962C8B-B14F-4D97-AF65-F5344CB8AC3E}">
        <p14:creationId xmlns:p14="http://schemas.microsoft.com/office/powerpoint/2010/main" val="7484613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4600" y="0"/>
            <a:ext cx="4000500" cy="5022167"/>
          </a:xfrm>
        </p:spPr>
      </p:pic>
    </p:spTree>
    <p:extLst>
      <p:ext uri="{BB962C8B-B14F-4D97-AF65-F5344CB8AC3E}">
        <p14:creationId xmlns:p14="http://schemas.microsoft.com/office/powerpoint/2010/main" val="8661333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Warfare</a:t>
            </a:r>
          </a:p>
        </p:txBody>
      </p:sp>
      <p:pic>
        <p:nvPicPr>
          <p:cNvPr id="4" name="Content Placeholder 3" descr="mk_6_nuclear_bomb.jpg"/>
          <p:cNvPicPr>
            <a:picLocks noGrp="1" noChangeAspect="1"/>
          </p:cNvPicPr>
          <p:nvPr>
            <p:ph sz="quarter" idx="1"/>
          </p:nvPr>
        </p:nvPicPr>
        <p:blipFill>
          <a:blip r:embed="rId2" cstate="screen"/>
          <a:stretch>
            <a:fillRect/>
          </a:stretch>
        </p:blipFill>
        <p:spPr>
          <a:xfrm>
            <a:off x="7116589" y="1499480"/>
            <a:ext cx="1714500" cy="1601816"/>
          </a:xfrm>
        </p:spPr>
      </p:pic>
      <p:pic>
        <p:nvPicPr>
          <p:cNvPr id="5" name="Picture 4" descr="nuclear-bomb-badger350.jpg"/>
          <p:cNvPicPr>
            <a:picLocks noChangeAspect="1"/>
          </p:cNvPicPr>
          <p:nvPr/>
        </p:nvPicPr>
        <p:blipFill>
          <a:blip r:embed="rId3" cstate="screen"/>
          <a:stretch>
            <a:fillRect/>
          </a:stretch>
        </p:blipFill>
        <p:spPr>
          <a:xfrm>
            <a:off x="5664262" y="2932758"/>
            <a:ext cx="2019300" cy="1666136"/>
          </a:xfrm>
          <a:prstGeom prst="rect">
            <a:avLst/>
          </a:prstGeom>
        </p:spPr>
      </p:pic>
      <p:sp>
        <p:nvSpPr>
          <p:cNvPr id="3" name="TextBox 2"/>
          <p:cNvSpPr txBox="1"/>
          <p:nvPr/>
        </p:nvSpPr>
        <p:spPr>
          <a:xfrm>
            <a:off x="368928" y="1499480"/>
            <a:ext cx="5314950" cy="3170099"/>
          </a:xfrm>
          <a:prstGeom prst="rect">
            <a:avLst/>
          </a:prstGeom>
          <a:noFill/>
        </p:spPr>
        <p:txBody>
          <a:bodyPr wrap="square" rtlCol="0">
            <a:spAutoFit/>
          </a:bodyPr>
          <a:lstStyle/>
          <a:p>
            <a:r>
              <a:rPr lang="en-US" sz="2000" dirty="0">
                <a:solidFill>
                  <a:schemeClr val="bg1"/>
                </a:solidFill>
                <a:latin typeface="Shadows Into Light" panose="020B0604020202020204" charset="0"/>
              </a:rPr>
              <a:t>The fission bomb “little boy” was dropped on Hiroshima on August 6</a:t>
            </a:r>
            <a:r>
              <a:rPr lang="en-US" sz="2000" baseline="30000" dirty="0">
                <a:solidFill>
                  <a:schemeClr val="bg1"/>
                </a:solidFill>
                <a:latin typeface="Shadows Into Light" panose="020B0604020202020204" charset="0"/>
              </a:rPr>
              <a:t>th</a:t>
            </a:r>
            <a:r>
              <a:rPr lang="en-US" sz="2000" dirty="0">
                <a:solidFill>
                  <a:schemeClr val="bg1"/>
                </a:solidFill>
                <a:latin typeface="Shadows Into Light" panose="020B0604020202020204" charset="0"/>
              </a:rPr>
              <a:t>, 1945. It exploded with 15kilotons of force producing a fireball 1200feet across. The heat caused a firestorm with a two mile diameter killing over 140,000 people.</a:t>
            </a:r>
          </a:p>
          <a:p>
            <a:endParaRPr lang="en-US" sz="2000" dirty="0">
              <a:solidFill>
                <a:schemeClr val="bg1"/>
              </a:solidFill>
              <a:latin typeface="Shadows Into Light" panose="020B0604020202020204" charset="0"/>
            </a:endParaRPr>
          </a:p>
          <a:p>
            <a:r>
              <a:rPr lang="en-US" sz="2000" dirty="0">
                <a:solidFill>
                  <a:schemeClr val="bg1"/>
                </a:solidFill>
                <a:latin typeface="Shadows Into Light" panose="020B0604020202020204" charset="0"/>
              </a:rPr>
              <a:t>The fusion bomb has only been tested. Since 1961, a ban on testing bombs has been enforced. However, the US still holds over 4000 nuclear weapons, Russia 6000, , an other nations at 200 or less. </a:t>
            </a:r>
          </a:p>
        </p:txBody>
      </p:sp>
    </p:spTree>
    <p:extLst>
      <p:ext uri="{BB962C8B-B14F-4D97-AF65-F5344CB8AC3E}">
        <p14:creationId xmlns:p14="http://schemas.microsoft.com/office/powerpoint/2010/main" val="6454910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708" y="306280"/>
            <a:ext cx="6195504" cy="779570"/>
          </a:xfrm>
        </p:spPr>
        <p:txBody>
          <a:bodyPr/>
          <a:lstStyle/>
          <a:p>
            <a:r>
              <a:rPr lang="en-US" dirty="0"/>
              <a:t>Now You Should be Able to…</a:t>
            </a:r>
          </a:p>
        </p:txBody>
      </p:sp>
      <p:sp>
        <p:nvSpPr>
          <p:cNvPr id="5" name="Content Placeholder 4"/>
          <p:cNvSpPr>
            <a:spLocks noGrp="1"/>
          </p:cNvSpPr>
          <p:nvPr>
            <p:ph idx="1"/>
          </p:nvPr>
        </p:nvSpPr>
        <p:spPr>
          <a:xfrm>
            <a:off x="448145" y="1417433"/>
            <a:ext cx="8270341" cy="3655314"/>
          </a:xfrm>
        </p:spPr>
        <p:txBody>
          <a:bodyPr/>
          <a:lstStyle/>
          <a:p>
            <a:pPr marL="139700" indent="0">
              <a:buNone/>
            </a:pPr>
            <a:r>
              <a:rPr lang="en-US" dirty="0"/>
              <a:t>Can you identify the risks/benefits of radioactivity?</a:t>
            </a:r>
          </a:p>
        </p:txBody>
      </p:sp>
    </p:spTree>
    <p:extLst>
      <p:ext uri="{BB962C8B-B14F-4D97-AF65-F5344CB8AC3E}">
        <p14:creationId xmlns:p14="http://schemas.microsoft.com/office/powerpoint/2010/main" val="285990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Uses</a:t>
            </a:r>
          </a:p>
        </p:txBody>
      </p:sp>
      <p:sp>
        <p:nvSpPr>
          <p:cNvPr id="3" name="Content Placeholder 2"/>
          <p:cNvSpPr>
            <a:spLocks noGrp="1"/>
          </p:cNvSpPr>
          <p:nvPr>
            <p:ph sz="quarter" idx="1"/>
          </p:nvPr>
        </p:nvSpPr>
        <p:spPr>
          <a:xfrm>
            <a:off x="410650" y="1488186"/>
            <a:ext cx="7467600" cy="3655314"/>
          </a:xfrm>
        </p:spPr>
        <p:txBody>
          <a:bodyPr/>
          <a:lstStyle/>
          <a:p>
            <a:r>
              <a:rPr lang="en-US" dirty="0"/>
              <a:t>Co-60</a:t>
            </a:r>
          </a:p>
          <a:p>
            <a:r>
              <a:rPr lang="en-US" dirty="0">
                <a:hlinkClick r:id="rId2"/>
              </a:rPr>
              <a:t>https://www.youtube.com/watch?v=_moypMx05Fw</a:t>
            </a:r>
            <a:endParaRPr lang="en-US" dirty="0"/>
          </a:p>
          <a:p>
            <a:r>
              <a:rPr lang="en-US" dirty="0"/>
              <a:t>Tracers</a:t>
            </a:r>
          </a:p>
          <a:p>
            <a:r>
              <a:rPr lang="en-US" dirty="0">
                <a:hlinkClick r:id="rId3"/>
              </a:rPr>
              <a:t>https://www.youtube.com/watch?v=bpBJ_Y1bH40</a:t>
            </a:r>
            <a:endParaRPr lang="en-US" dirty="0"/>
          </a:p>
          <a:p>
            <a:r>
              <a:rPr lang="en-US" dirty="0"/>
              <a:t>Most Radioactive places</a:t>
            </a:r>
          </a:p>
          <a:p>
            <a:r>
              <a:rPr lang="en-US" dirty="0">
                <a:hlinkClick r:id="rId4"/>
              </a:rPr>
              <a:t>https://www.youtube.com/watch?v=TRL7o2kPqw0</a:t>
            </a:r>
            <a:endParaRPr lang="en-US" dirty="0"/>
          </a:p>
          <a:p>
            <a:endParaRPr lang="en-US" dirty="0"/>
          </a:p>
        </p:txBody>
      </p:sp>
    </p:spTree>
    <p:extLst>
      <p:ext uri="{BB962C8B-B14F-4D97-AF65-F5344CB8AC3E}">
        <p14:creationId xmlns:p14="http://schemas.microsoft.com/office/powerpoint/2010/main" val="9550260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solidFill>
              </a:rPr>
              <a:t>History of radioactivity</a:t>
            </a:r>
          </a:p>
        </p:txBody>
      </p:sp>
      <p:sp>
        <p:nvSpPr>
          <p:cNvPr id="6" name="Content Placeholder 5"/>
          <p:cNvSpPr>
            <a:spLocks noGrp="1"/>
          </p:cNvSpPr>
          <p:nvPr>
            <p:ph sz="quarter" idx="1"/>
          </p:nvPr>
        </p:nvSpPr>
        <p:spPr>
          <a:xfrm>
            <a:off x="475307" y="1488186"/>
            <a:ext cx="7467600" cy="3655314"/>
          </a:xfrm>
        </p:spPr>
        <p:txBody>
          <a:bodyPr/>
          <a:lstStyle/>
          <a:p>
            <a:r>
              <a:rPr lang="en-US" dirty="0">
                <a:hlinkClick r:id="rId2"/>
              </a:rPr>
              <a:t>https://www.youtube.com/watch?v=LDaZZnQCJw4</a:t>
            </a:r>
            <a:endParaRPr lang="en-US" dirty="0"/>
          </a:p>
          <a:p>
            <a:endParaRPr lang="en-US" dirty="0"/>
          </a:p>
        </p:txBody>
      </p:sp>
    </p:spTree>
    <p:extLst>
      <p:ext uri="{BB962C8B-B14F-4D97-AF65-F5344CB8AC3E}">
        <p14:creationId xmlns:p14="http://schemas.microsoft.com/office/powerpoint/2010/main" val="883439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Dose Chart</a:t>
            </a:r>
          </a:p>
        </p:txBody>
      </p:sp>
      <p:sp>
        <p:nvSpPr>
          <p:cNvPr id="3" name="Content Placeholder 2"/>
          <p:cNvSpPr>
            <a:spLocks noGrp="1"/>
          </p:cNvSpPr>
          <p:nvPr>
            <p:ph sz="quarter" idx="1"/>
          </p:nvPr>
        </p:nvSpPr>
        <p:spPr>
          <a:xfrm>
            <a:off x="410650" y="1779572"/>
            <a:ext cx="7467600" cy="3655314"/>
          </a:xfrm>
        </p:spPr>
        <p:txBody>
          <a:bodyPr/>
          <a:lstStyle/>
          <a:p>
            <a:r>
              <a:rPr lang="en-US" dirty="0">
                <a:hlinkClick r:id="rId2"/>
              </a:rPr>
              <a:t>http://www.ans.org/pi/resources/dosechart/</a:t>
            </a:r>
            <a:r>
              <a:rPr lang="en-US" dirty="0"/>
              <a:t> </a:t>
            </a:r>
          </a:p>
          <a:p>
            <a:r>
              <a:rPr lang="en-US" dirty="0"/>
              <a:t>OR</a:t>
            </a:r>
          </a:p>
          <a:p>
            <a:r>
              <a:rPr lang="en-US" dirty="0">
                <a:hlinkClick r:id="rId3"/>
              </a:rPr>
              <a:t>https://bit.ly/TuBpnr</a:t>
            </a:r>
            <a:r>
              <a:rPr lang="en-US" dirty="0"/>
              <a:t> </a:t>
            </a:r>
          </a:p>
          <a:p>
            <a:pPr marL="0" indent="0">
              <a:buNone/>
            </a:pPr>
            <a:endParaRPr lang="en-US" dirty="0"/>
          </a:p>
        </p:txBody>
      </p:sp>
    </p:spTree>
    <p:extLst>
      <p:ext uri="{BB962C8B-B14F-4D97-AF65-F5344CB8AC3E}">
        <p14:creationId xmlns:p14="http://schemas.microsoft.com/office/powerpoint/2010/main" val="283976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Radioactive Minerals</a:t>
            </a:r>
          </a:p>
        </p:txBody>
      </p:sp>
      <p:sp>
        <p:nvSpPr>
          <p:cNvPr id="3" name="Content Placeholder 2"/>
          <p:cNvSpPr>
            <a:spLocks noGrp="1"/>
          </p:cNvSpPr>
          <p:nvPr>
            <p:ph sz="quarter" idx="1"/>
          </p:nvPr>
        </p:nvSpPr>
        <p:spPr>
          <a:xfrm>
            <a:off x="384772" y="1453647"/>
            <a:ext cx="5970760" cy="3429000"/>
          </a:xfrm>
        </p:spPr>
        <p:txBody>
          <a:bodyPr/>
          <a:lstStyle/>
          <a:p>
            <a:pPr marL="139700" indent="0">
              <a:buNone/>
            </a:pPr>
            <a:r>
              <a:rPr lang="en-US" sz="2400" dirty="0"/>
              <a:t>After many women who worked in the watch factory became ill it was apparent that they had something in common. </a:t>
            </a:r>
          </a:p>
          <a:p>
            <a:pPr marL="139700" indent="0">
              <a:buNone/>
            </a:pPr>
            <a:endParaRPr lang="en-US" sz="2400" dirty="0"/>
          </a:p>
          <a:p>
            <a:pPr marL="139700" indent="0">
              <a:buNone/>
            </a:pPr>
            <a:r>
              <a:rPr lang="en-US" sz="2400" dirty="0"/>
              <a:t>They were painting with radium, which Marie Curie and her husband discovered in  1898.</a:t>
            </a:r>
          </a:p>
        </p:txBody>
      </p:sp>
      <p:pic>
        <p:nvPicPr>
          <p:cNvPr id="5" name="Content Placeholder 4" descr="B18.jpg"/>
          <p:cNvPicPr>
            <a:picLocks noGrp="1" noChangeAspect="1"/>
          </p:cNvPicPr>
          <p:nvPr>
            <p:ph sz="quarter" idx="2"/>
          </p:nvPr>
        </p:nvPicPr>
        <p:blipFill>
          <a:blip r:embed="rId2" cstate="screen"/>
          <a:stretch>
            <a:fillRect/>
          </a:stretch>
        </p:blipFill>
        <p:spPr>
          <a:xfrm>
            <a:off x="6547047" y="1595037"/>
            <a:ext cx="2143125" cy="2928938"/>
          </a:xfrm>
        </p:spPr>
      </p:pic>
    </p:spTree>
    <p:extLst>
      <p:ext uri="{BB962C8B-B14F-4D97-AF65-F5344CB8AC3E}">
        <p14:creationId xmlns:p14="http://schemas.microsoft.com/office/powerpoint/2010/main" val="156077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Radiation</a:t>
            </a:r>
          </a:p>
        </p:txBody>
      </p:sp>
      <p:sp>
        <p:nvSpPr>
          <p:cNvPr id="3" name="Content Placeholder 2"/>
          <p:cNvSpPr>
            <a:spLocks noGrp="1"/>
          </p:cNvSpPr>
          <p:nvPr>
            <p:ph sz="quarter" idx="1"/>
          </p:nvPr>
        </p:nvSpPr>
        <p:spPr>
          <a:xfrm>
            <a:off x="3039734" y="1582988"/>
            <a:ext cx="3103603" cy="3117221"/>
          </a:xfrm>
        </p:spPr>
        <p:txBody>
          <a:bodyPr/>
          <a:lstStyle/>
          <a:p>
            <a:pPr marL="139700" indent="0">
              <a:buNone/>
            </a:pPr>
            <a:r>
              <a:rPr lang="en-US" sz="2400" dirty="0"/>
              <a:t>Since then there have been many developments made with radiation including nuclear power, nuclear medicine, warfare, etc.</a:t>
            </a:r>
          </a:p>
        </p:txBody>
      </p:sp>
      <p:pic>
        <p:nvPicPr>
          <p:cNvPr id="5" name="Content Placeholder 4" descr="nuclear-bomb-badger350.jpg"/>
          <p:cNvPicPr>
            <a:picLocks noGrp="1" noChangeAspect="1"/>
          </p:cNvPicPr>
          <p:nvPr>
            <p:ph sz="quarter" idx="2"/>
          </p:nvPr>
        </p:nvPicPr>
        <p:blipFill>
          <a:blip r:embed="rId2" cstate="screen"/>
          <a:stretch>
            <a:fillRect/>
          </a:stretch>
        </p:blipFill>
        <p:spPr>
          <a:xfrm>
            <a:off x="6010956" y="1985536"/>
            <a:ext cx="2743200" cy="2312126"/>
          </a:xfrm>
        </p:spPr>
      </p:pic>
      <p:pic>
        <p:nvPicPr>
          <p:cNvPr id="2052" name="Picture 4" descr="Nuclear Medicine &amp; Radiotherapy Treatments | Mount Sinai -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65" y="2391437"/>
            <a:ext cx="2750587" cy="150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4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Isotopes</a:t>
            </a:r>
          </a:p>
        </p:txBody>
      </p:sp>
      <p:sp>
        <p:nvSpPr>
          <p:cNvPr id="3" name="Content Placeholder 2"/>
          <p:cNvSpPr>
            <a:spLocks noGrp="1"/>
          </p:cNvSpPr>
          <p:nvPr>
            <p:ph sz="quarter" idx="1"/>
          </p:nvPr>
        </p:nvSpPr>
        <p:spPr>
          <a:xfrm>
            <a:off x="410649" y="1580396"/>
            <a:ext cx="5881509" cy="3655314"/>
          </a:xfrm>
        </p:spPr>
        <p:txBody>
          <a:bodyPr>
            <a:normAutofit/>
          </a:bodyPr>
          <a:lstStyle/>
          <a:p>
            <a:pPr marL="139700" indent="0" eaLnBrk="1" hangingPunct="1">
              <a:buNone/>
              <a:defRPr/>
            </a:pPr>
            <a:r>
              <a:rPr lang="en-US" sz="2400" dirty="0">
                <a:solidFill>
                  <a:schemeClr val="bg1"/>
                </a:solidFill>
                <a:effectLst>
                  <a:outerShdw blurRad="38100" dist="38100" dir="2700000" algn="tl">
                    <a:srgbClr val="C0C0C0"/>
                  </a:outerShdw>
                </a:effectLst>
                <a:latin typeface="Shadows Into Light" panose="020B0604020202020204" charset="0"/>
              </a:rPr>
              <a:t>Isotopes are atoms of the same </a:t>
            </a:r>
            <a:r>
              <a:rPr lang="en-US" sz="2400" b="1" u="sng" dirty="0">
                <a:solidFill>
                  <a:schemeClr val="bg1"/>
                </a:solidFill>
                <a:effectLst>
                  <a:outerShdw blurRad="38100" dist="38100" dir="2700000" algn="tl">
                    <a:srgbClr val="C0C0C0"/>
                  </a:outerShdw>
                </a:effectLst>
                <a:latin typeface="Shadows Into Light" panose="020B0604020202020204" charset="0"/>
              </a:rPr>
              <a:t>element </a:t>
            </a:r>
            <a:r>
              <a:rPr lang="en-US" sz="2400" dirty="0">
                <a:solidFill>
                  <a:schemeClr val="bg1"/>
                </a:solidFill>
                <a:effectLst>
                  <a:outerShdw blurRad="38100" dist="38100" dir="2700000" algn="tl">
                    <a:srgbClr val="C0C0C0"/>
                  </a:outerShdw>
                </a:effectLst>
                <a:latin typeface="Shadows Into Light" panose="020B0604020202020204" charset="0"/>
              </a:rPr>
              <a:t>that have the same # of </a:t>
            </a:r>
            <a:r>
              <a:rPr lang="en-US" sz="2400" b="1" u="sng" dirty="0">
                <a:solidFill>
                  <a:schemeClr val="bg1"/>
                </a:solidFill>
                <a:effectLst>
                  <a:outerShdw blurRad="38100" dist="38100" dir="2700000" algn="tl">
                    <a:srgbClr val="C0C0C0"/>
                  </a:outerShdw>
                </a:effectLst>
                <a:latin typeface="Shadows Into Light" panose="020B0604020202020204" charset="0"/>
              </a:rPr>
              <a:t>protons</a:t>
            </a:r>
            <a:r>
              <a:rPr lang="en-US" sz="2400" dirty="0">
                <a:solidFill>
                  <a:schemeClr val="bg1"/>
                </a:solidFill>
                <a:effectLst>
                  <a:outerShdw blurRad="38100" dist="38100" dir="2700000" algn="tl">
                    <a:srgbClr val="C0C0C0"/>
                  </a:outerShdw>
                </a:effectLst>
                <a:latin typeface="Shadows Into Light" panose="020B0604020202020204" charset="0"/>
              </a:rPr>
              <a:t> but different # of </a:t>
            </a:r>
            <a:r>
              <a:rPr lang="en-US" sz="2400" b="1" u="sng" dirty="0">
                <a:solidFill>
                  <a:schemeClr val="bg1"/>
                </a:solidFill>
                <a:effectLst>
                  <a:outerShdw blurRad="38100" dist="38100" dir="2700000" algn="tl">
                    <a:srgbClr val="C0C0C0"/>
                  </a:outerShdw>
                </a:effectLst>
                <a:latin typeface="Shadows Into Light" panose="020B0604020202020204" charset="0"/>
              </a:rPr>
              <a:t>neutrons</a:t>
            </a:r>
            <a:r>
              <a:rPr lang="en-US" sz="2400" dirty="0">
                <a:solidFill>
                  <a:schemeClr val="bg1"/>
                </a:solidFill>
                <a:effectLst>
                  <a:outerShdw blurRad="38100" dist="38100" dir="2700000" algn="tl">
                    <a:srgbClr val="C0C0C0"/>
                  </a:outerShdw>
                </a:effectLst>
                <a:latin typeface="Shadows Into Light" panose="020B0604020202020204" charset="0"/>
              </a:rPr>
              <a:t> and therefore mass. </a:t>
            </a:r>
            <a:endParaRPr lang="en-US" sz="2400" dirty="0">
              <a:solidFill>
                <a:schemeClr val="bg1"/>
              </a:solidFill>
              <a:latin typeface="Shadows Into Light" panose="020B0604020202020204" charset="0"/>
            </a:endParaRPr>
          </a:p>
        </p:txBody>
      </p:sp>
      <p:pic>
        <p:nvPicPr>
          <p:cNvPr id="10" name="Picture 9"/>
          <p:cNvPicPr>
            <a:picLocks noChangeAspect="1"/>
          </p:cNvPicPr>
          <p:nvPr/>
        </p:nvPicPr>
        <p:blipFill>
          <a:blip r:embed="rId2"/>
          <a:stretch>
            <a:fillRect/>
          </a:stretch>
        </p:blipFill>
        <p:spPr>
          <a:xfrm>
            <a:off x="1584355" y="2955952"/>
            <a:ext cx="2970542" cy="1670930"/>
          </a:xfrm>
          <a:prstGeom prst="rect">
            <a:avLst/>
          </a:prstGeom>
        </p:spPr>
      </p:pic>
      <p:sp>
        <p:nvSpPr>
          <p:cNvPr id="11" name="AutoShape 2" descr="Atomic Isoto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sotopes AND % Abundance - SSC Chem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73" y="1662807"/>
            <a:ext cx="2211655" cy="29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Radioisotopes</a:t>
            </a:r>
          </a:p>
        </p:txBody>
      </p:sp>
      <p:sp>
        <p:nvSpPr>
          <p:cNvPr id="3" name="Content Placeholder 2"/>
          <p:cNvSpPr>
            <a:spLocks noGrp="1"/>
          </p:cNvSpPr>
          <p:nvPr>
            <p:ph sz="quarter" idx="1"/>
          </p:nvPr>
        </p:nvSpPr>
        <p:spPr>
          <a:xfrm>
            <a:off x="267077" y="1488186"/>
            <a:ext cx="4368298" cy="3655314"/>
          </a:xfrm>
        </p:spPr>
        <p:txBody>
          <a:bodyPr/>
          <a:lstStyle/>
          <a:p>
            <a:pPr marL="139700" indent="0">
              <a:buNone/>
            </a:pPr>
            <a:r>
              <a:rPr lang="en-US" sz="2400" dirty="0"/>
              <a:t>Generally, when the p</a:t>
            </a:r>
            <a:r>
              <a:rPr lang="en-US" sz="2400" baseline="30000" dirty="0"/>
              <a:t>+</a:t>
            </a:r>
            <a:r>
              <a:rPr lang="en-US" sz="2400" dirty="0"/>
              <a:t> : n</a:t>
            </a:r>
            <a:r>
              <a:rPr lang="en-US" sz="2400" baseline="30000" dirty="0"/>
              <a:t>0</a:t>
            </a:r>
            <a:r>
              <a:rPr lang="en-US" sz="2400" dirty="0"/>
              <a:t> ratio in a nucleus isn’t 1;1 or close, the nucleus is unstable and will decay to emit particles over time. </a:t>
            </a:r>
          </a:p>
          <a:p>
            <a:pPr marL="139700" indent="0">
              <a:buNone/>
            </a:pPr>
            <a:r>
              <a:rPr lang="en-US" sz="2400" dirty="0"/>
              <a:t>All elements that have 83 or more protons are unstable. </a:t>
            </a:r>
          </a:p>
        </p:txBody>
      </p:sp>
      <p:pic>
        <p:nvPicPr>
          <p:cNvPr id="4098" name="Picture 2" descr="What Powers a Spacecraft? – NASA Radioisotope Power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374" y="1852204"/>
            <a:ext cx="4099868" cy="221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2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Radioactivity</a:t>
            </a:r>
          </a:p>
        </p:txBody>
      </p:sp>
      <p:sp>
        <p:nvSpPr>
          <p:cNvPr id="5" name="Content Placeholder 4"/>
          <p:cNvSpPr>
            <a:spLocks noGrp="1"/>
          </p:cNvSpPr>
          <p:nvPr>
            <p:ph sz="quarter" idx="1"/>
          </p:nvPr>
        </p:nvSpPr>
        <p:spPr>
          <a:xfrm>
            <a:off x="294238" y="1381219"/>
            <a:ext cx="8578158" cy="3655314"/>
          </a:xfrm>
        </p:spPr>
        <p:txBody>
          <a:bodyPr/>
          <a:lstStyle/>
          <a:p>
            <a:pPr>
              <a:lnSpc>
                <a:spcPct val="100000"/>
              </a:lnSpc>
            </a:pPr>
            <a:r>
              <a:rPr lang="en-US" sz="2400" dirty="0"/>
              <a:t>The process by which nuclei emit particles and change into new elements.</a:t>
            </a:r>
          </a:p>
          <a:p>
            <a:pPr>
              <a:lnSpc>
                <a:spcPct val="100000"/>
              </a:lnSpc>
            </a:pPr>
            <a:r>
              <a:rPr lang="en-US" sz="2400" dirty="0"/>
              <a:t>This is the ONLY unit where elements can change into new elements ONLY be cause the number of protons are changing.</a:t>
            </a:r>
          </a:p>
          <a:p>
            <a:pPr lvl="1">
              <a:lnSpc>
                <a:spcPct val="100000"/>
              </a:lnSpc>
            </a:pPr>
            <a:r>
              <a:rPr lang="en-US" sz="2400" dirty="0"/>
              <a:t>The rule still holds: You cannot change an elements number of protons with out changing its identity.</a:t>
            </a:r>
          </a:p>
          <a:p>
            <a:pPr lvl="1">
              <a:lnSpc>
                <a:spcPct val="100000"/>
              </a:lnSpc>
            </a:pPr>
            <a:r>
              <a:rPr lang="en-US" sz="2400" dirty="0"/>
              <a:t>The reactions look different than normal because the number of subatomic particles must be tracked.</a:t>
            </a:r>
          </a:p>
          <a:p>
            <a:endParaRPr lang="en-US" sz="2400" dirty="0"/>
          </a:p>
        </p:txBody>
      </p:sp>
    </p:spTree>
    <p:extLst>
      <p:ext uri="{BB962C8B-B14F-4D97-AF65-F5344CB8AC3E}">
        <p14:creationId xmlns:p14="http://schemas.microsoft.com/office/powerpoint/2010/main" val="242355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decay</a:t>
            </a:r>
          </a:p>
        </p:txBody>
      </p:sp>
      <p:sp>
        <p:nvSpPr>
          <p:cNvPr id="3" name="Content Placeholder 2"/>
          <p:cNvSpPr>
            <a:spLocks noGrp="1"/>
          </p:cNvSpPr>
          <p:nvPr>
            <p:ph sz="quarter" idx="1"/>
          </p:nvPr>
        </p:nvSpPr>
        <p:spPr>
          <a:xfrm>
            <a:off x="212756" y="1488186"/>
            <a:ext cx="8632479" cy="3655314"/>
          </a:xfrm>
        </p:spPr>
        <p:txBody>
          <a:bodyPr/>
          <a:lstStyle/>
          <a:p>
            <a:r>
              <a:rPr lang="en-US" sz="2400" dirty="0"/>
              <a:t>In the simplest terms, an </a:t>
            </a:r>
            <a:r>
              <a:rPr lang="en-US" sz="2400" b="1" dirty="0"/>
              <a:t>unstable</a:t>
            </a:r>
            <a:r>
              <a:rPr lang="en-US" sz="2400" dirty="0"/>
              <a:t> (</a:t>
            </a:r>
            <a:r>
              <a:rPr lang="en-US" sz="2400" i="1" dirty="0"/>
              <a:t>radioactive</a:t>
            </a:r>
            <a:r>
              <a:rPr lang="en-US" sz="2400" dirty="0"/>
              <a:t>) nucleus of an atom breaks apart into smaller parts.</a:t>
            </a:r>
          </a:p>
          <a:p>
            <a:r>
              <a:rPr lang="en-US" sz="2400" b="1" u="sng" dirty="0"/>
              <a:t>Transmutation</a:t>
            </a:r>
            <a:r>
              <a:rPr lang="en-US" sz="2400" b="1" dirty="0"/>
              <a:t>: </a:t>
            </a:r>
            <a:r>
              <a:rPr lang="en-US" sz="2400" dirty="0">
                <a:effectLst>
                  <a:outerShdw blurRad="38100" dist="38100" dir="2700000" algn="tl">
                    <a:srgbClr val="C0C0C0"/>
                  </a:outerShdw>
                </a:effectLst>
              </a:rPr>
              <a:t>Occurs when the </a:t>
            </a:r>
            <a:r>
              <a:rPr lang="en-US" sz="2400" b="1" dirty="0">
                <a:effectLst>
                  <a:outerShdw blurRad="38100" dist="38100" dir="2700000" algn="tl">
                    <a:srgbClr val="C0C0C0"/>
                  </a:outerShdw>
                </a:effectLst>
              </a:rPr>
              <a:t>unstable </a:t>
            </a:r>
            <a:r>
              <a:rPr lang="en-US" sz="2400" dirty="0">
                <a:effectLst>
                  <a:outerShdw blurRad="38100" dist="38100" dir="2700000" algn="tl">
                    <a:srgbClr val="C0C0C0"/>
                  </a:outerShdw>
                </a:effectLst>
              </a:rPr>
              <a:t>element (radioactive) decays into </a:t>
            </a:r>
            <a:r>
              <a:rPr lang="en-US" sz="2400" b="1" dirty="0">
                <a:effectLst>
                  <a:outerShdw blurRad="38100" dist="38100" dir="2700000" algn="tl">
                    <a:srgbClr val="C0C0C0"/>
                  </a:outerShdw>
                </a:effectLst>
              </a:rPr>
              <a:t>new</a:t>
            </a:r>
            <a:r>
              <a:rPr lang="en-US" sz="2400" dirty="0">
                <a:effectLst>
                  <a:outerShdw blurRad="38100" dist="38100" dir="2700000" algn="tl">
                    <a:srgbClr val="C0C0C0"/>
                  </a:outerShdw>
                </a:effectLst>
              </a:rPr>
              <a:t> element.</a:t>
            </a:r>
          </a:p>
          <a:p>
            <a:pPr marL="609600" indent="-609600">
              <a:defRPr/>
            </a:pPr>
            <a:r>
              <a:rPr lang="en-US" sz="2400" b="1" dirty="0"/>
              <a:t>The product is always more stable than the reactant.</a:t>
            </a:r>
          </a:p>
          <a:p>
            <a:endParaRPr lang="en-US" sz="2400" dirty="0"/>
          </a:p>
        </p:txBody>
      </p:sp>
      <p:pic>
        <p:nvPicPr>
          <p:cNvPr id="4" name="Picture 3"/>
          <p:cNvPicPr>
            <a:picLocks noChangeAspect="1"/>
          </p:cNvPicPr>
          <p:nvPr/>
        </p:nvPicPr>
        <p:blipFill>
          <a:blip r:embed="rId2"/>
          <a:stretch>
            <a:fillRect/>
          </a:stretch>
        </p:blipFill>
        <p:spPr>
          <a:xfrm>
            <a:off x="7372089" y="3315843"/>
            <a:ext cx="1298561" cy="1292464"/>
          </a:xfrm>
          <a:prstGeom prst="rect">
            <a:avLst/>
          </a:prstGeom>
        </p:spPr>
      </p:pic>
    </p:spTree>
    <p:extLst>
      <p:ext uri="{BB962C8B-B14F-4D97-AF65-F5344CB8AC3E}">
        <p14:creationId xmlns:p14="http://schemas.microsoft.com/office/powerpoint/2010/main" val="314724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0737" y="306280"/>
            <a:ext cx="6517363" cy="779570"/>
          </a:xfrm>
        </p:spPr>
        <p:txBody>
          <a:bodyPr/>
          <a:lstStyle/>
          <a:p>
            <a:r>
              <a:rPr lang="en-US" dirty="0"/>
              <a:t>Table O- Types of Decay</a:t>
            </a:r>
          </a:p>
        </p:txBody>
      </p:sp>
      <p:pic>
        <p:nvPicPr>
          <p:cNvPr id="4" name="Picture 4"/>
          <p:cNvPicPr>
            <a:picLocks noChangeAspect="1" noChangeArrowheads="1"/>
          </p:cNvPicPr>
          <p:nvPr/>
        </p:nvPicPr>
        <p:blipFill>
          <a:blip r:embed="rId3" cstate="print"/>
          <a:srcRect/>
          <a:stretch>
            <a:fillRect/>
          </a:stretch>
        </p:blipFill>
        <p:spPr bwMode="auto">
          <a:xfrm>
            <a:off x="548301" y="1601332"/>
            <a:ext cx="5007434" cy="2963584"/>
          </a:xfrm>
          <a:prstGeom prst="rect">
            <a:avLst/>
          </a:prstGeom>
          <a:noFill/>
          <a:ln w="9525">
            <a:noFill/>
            <a:miter lim="800000"/>
            <a:headEnd/>
            <a:tailEnd/>
          </a:ln>
        </p:spPr>
      </p:pic>
      <p:sp>
        <p:nvSpPr>
          <p:cNvPr id="2" name="Text Box 1"/>
          <p:cNvSpPr txBox="1">
            <a:spLocks noChangeArrowheads="1"/>
          </p:cNvSpPr>
          <p:nvPr/>
        </p:nvSpPr>
        <p:spPr bwMode="auto">
          <a:xfrm>
            <a:off x="5847407" y="2252112"/>
            <a:ext cx="3028950" cy="1662024"/>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685800">
              <a:buClrTx/>
            </a:pPr>
            <a:r>
              <a:rPr lang="en-US" dirty="0">
                <a:solidFill>
                  <a:schemeClr val="accent1"/>
                </a:solidFill>
                <a:latin typeface="Shadows Into Light" panose="020B0604020202020204" charset="0"/>
                <a:ea typeface="ÇlÇr ñæí©" charset="0"/>
                <a:sym typeface="Symbol" charset="0"/>
              </a:rPr>
              <a:t></a:t>
            </a:r>
            <a:r>
              <a:rPr lang="en-US" dirty="0">
                <a:solidFill>
                  <a:schemeClr val="accent1"/>
                </a:solidFill>
                <a:latin typeface="Shadows Into Light" panose="020B0604020202020204" charset="0"/>
                <a:ea typeface="ÇlÇr ñæí©" charset="0"/>
              </a:rPr>
              <a:t>Number on the upper left is the mass</a:t>
            </a:r>
          </a:p>
          <a:p>
            <a:pPr defTabSz="685800">
              <a:buClrTx/>
            </a:pPr>
            <a:r>
              <a:rPr lang="en-US" dirty="0">
                <a:solidFill>
                  <a:schemeClr val="accent1"/>
                </a:solidFill>
                <a:latin typeface="Shadows Into Light" panose="020B0604020202020204" charset="0"/>
                <a:ea typeface="ÇlÇr ñæí©" charset="0"/>
                <a:sym typeface="Symbol" charset="0"/>
              </a:rPr>
              <a:t></a:t>
            </a:r>
            <a:r>
              <a:rPr lang="en-US" dirty="0">
                <a:solidFill>
                  <a:schemeClr val="accent1"/>
                </a:solidFill>
                <a:latin typeface="Shadows Into Light" panose="020B0604020202020204" charset="0"/>
                <a:ea typeface="ÇlÇr ñæí©" charset="0"/>
              </a:rPr>
              <a:t>Number on the lower left is the charge</a:t>
            </a:r>
            <a:endParaRPr lang="en-US" dirty="0">
              <a:solidFill>
                <a:schemeClr val="accent1"/>
              </a:solidFill>
              <a:latin typeface="Shadows Into Light" panose="020B0604020202020204" charset="0"/>
            </a:endParaRPr>
          </a:p>
        </p:txBody>
      </p:sp>
      <p:cxnSp>
        <p:nvCxnSpPr>
          <p:cNvPr id="7" name="Straight Arrow Connector 6"/>
          <p:cNvCxnSpPr/>
          <p:nvPr/>
        </p:nvCxnSpPr>
        <p:spPr>
          <a:xfrm flipH="1">
            <a:off x="3775296" y="2252112"/>
            <a:ext cx="2072111" cy="348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8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10650" y="1488186"/>
            <a:ext cx="8534174" cy="3655314"/>
          </a:xfrm>
        </p:spPr>
        <p:txBody>
          <a:bodyPr>
            <a:normAutofit/>
          </a:bodyPr>
          <a:lstStyle/>
          <a:p>
            <a:r>
              <a:rPr lang="en-US" sz="2600" dirty="0"/>
              <a:t>When nuclei of unstable atoms emit radiation (Table O) naturally &amp; form a new substance</a:t>
            </a:r>
          </a:p>
          <a:p>
            <a:endParaRPr lang="en-US" sz="2600" dirty="0"/>
          </a:p>
          <a:p>
            <a:r>
              <a:rPr lang="en-US" sz="2600" b="1" dirty="0">
                <a:solidFill>
                  <a:srgbClr val="FF0000"/>
                </a:solidFill>
              </a:rPr>
              <a:t>REMEMBER….DON’T BREAK THE LAW</a:t>
            </a:r>
          </a:p>
          <a:p>
            <a:pPr lvl="1"/>
            <a:r>
              <a:rPr lang="en-US" sz="2600" dirty="0"/>
              <a:t>The Laws of Conservation of </a:t>
            </a:r>
            <a:r>
              <a:rPr lang="en-US" sz="2600" b="1" u="sng" dirty="0"/>
              <a:t>Mass</a:t>
            </a:r>
            <a:r>
              <a:rPr lang="en-US" sz="2600" dirty="0"/>
              <a:t> &amp; </a:t>
            </a:r>
            <a:r>
              <a:rPr lang="en-US" sz="2600" b="1" u="sng" dirty="0"/>
              <a:t>Charge</a:t>
            </a:r>
          </a:p>
          <a:p>
            <a:pPr lvl="1"/>
            <a:r>
              <a:rPr lang="en-US" sz="2600" dirty="0"/>
              <a:t>In a nuclear reaction, Mass &amp; Charge must be conserved</a:t>
            </a:r>
          </a:p>
          <a:p>
            <a:pPr lvl="1"/>
            <a:endParaRPr lang="en-US" b="1" u="sng" dirty="0"/>
          </a:p>
          <a:p>
            <a:pPr lvl="1"/>
            <a:endParaRPr lang="en-US" dirty="0"/>
          </a:p>
          <a:p>
            <a:endParaRPr lang="en-US" dirty="0"/>
          </a:p>
        </p:txBody>
      </p:sp>
      <p:sp>
        <p:nvSpPr>
          <p:cNvPr id="5" name="Title 4"/>
          <p:cNvSpPr>
            <a:spLocks noGrp="1"/>
          </p:cNvSpPr>
          <p:nvPr>
            <p:ph type="title"/>
          </p:nvPr>
        </p:nvSpPr>
        <p:spPr/>
        <p:txBody>
          <a:bodyPr/>
          <a:lstStyle/>
          <a:p>
            <a:r>
              <a:rPr lang="en-US" dirty="0"/>
              <a:t>Natural Transmutation</a:t>
            </a:r>
          </a:p>
        </p:txBody>
      </p:sp>
    </p:spTree>
    <p:extLst>
      <p:ext uri="{BB962C8B-B14F-4D97-AF65-F5344CB8AC3E}">
        <p14:creationId xmlns:p14="http://schemas.microsoft.com/office/powerpoint/2010/main" val="148761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9800" y="88997"/>
            <a:ext cx="6195504" cy="779570"/>
          </a:xfrm>
        </p:spPr>
        <p:txBody>
          <a:bodyPr>
            <a:normAutofit fontScale="90000"/>
          </a:bodyPr>
          <a:lstStyle/>
          <a:p>
            <a:r>
              <a:rPr lang="en-US" dirty="0"/>
              <a:t>Table N: Decay Modes for Selected Nuclides</a:t>
            </a:r>
          </a:p>
        </p:txBody>
      </p:sp>
      <p:pic>
        <p:nvPicPr>
          <p:cNvPr id="6" name="Picture 5"/>
          <p:cNvPicPr>
            <a:picLocks noChangeAspect="1" noChangeArrowheads="1"/>
          </p:cNvPicPr>
          <p:nvPr/>
        </p:nvPicPr>
        <p:blipFill>
          <a:blip r:embed="rId3" cstate="print"/>
          <a:srcRect/>
          <a:stretch>
            <a:fillRect/>
          </a:stretch>
        </p:blipFill>
        <p:spPr bwMode="auto">
          <a:xfrm>
            <a:off x="4309450" y="668841"/>
            <a:ext cx="3664022" cy="3967664"/>
          </a:xfrm>
          <a:prstGeom prst="rect">
            <a:avLst/>
          </a:prstGeom>
          <a:noFill/>
          <a:ln w="9525">
            <a:noFill/>
            <a:miter lim="800000"/>
            <a:headEnd/>
            <a:tailEnd/>
          </a:ln>
        </p:spPr>
      </p:pic>
    </p:spTree>
    <p:extLst>
      <p:ext uri="{BB962C8B-B14F-4D97-AF65-F5344CB8AC3E}">
        <p14:creationId xmlns:p14="http://schemas.microsoft.com/office/powerpoint/2010/main" val="42999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298775" y="1525300"/>
            <a:ext cx="8554200" cy="32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Radioactivity</a:t>
            </a:r>
            <a:endParaRPr dirty="0"/>
          </a:p>
        </p:txBody>
      </p:sp>
    </p:spTree>
    <p:extLst>
      <p:ext uri="{BB962C8B-B14F-4D97-AF65-F5344CB8AC3E}">
        <p14:creationId xmlns:p14="http://schemas.microsoft.com/office/powerpoint/2010/main" val="38203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82" y="342900"/>
            <a:ext cx="5200650" cy="571500"/>
          </a:xfrm>
        </p:spPr>
        <p:txBody>
          <a:bodyPr/>
          <a:lstStyle/>
          <a:p>
            <a:r>
              <a:rPr lang="en-US" dirty="0">
                <a:solidFill>
                  <a:schemeClr val="accent1"/>
                </a:solidFill>
              </a:rPr>
              <a:t>Radioactivity</a:t>
            </a:r>
          </a:p>
        </p:txBody>
      </p:sp>
      <p:sp>
        <p:nvSpPr>
          <p:cNvPr id="3" name="Content Placeholder 2"/>
          <p:cNvSpPr>
            <a:spLocks noGrp="1"/>
          </p:cNvSpPr>
          <p:nvPr>
            <p:ph sz="quarter" idx="1"/>
          </p:nvPr>
        </p:nvSpPr>
        <p:spPr>
          <a:xfrm>
            <a:off x="315456" y="1543050"/>
            <a:ext cx="4193169" cy="4286250"/>
          </a:xfrm>
        </p:spPr>
        <p:txBody>
          <a:bodyPr>
            <a:noAutofit/>
          </a:bodyPr>
          <a:lstStyle/>
          <a:p>
            <a:pPr marL="139700" indent="0">
              <a:buNone/>
            </a:pPr>
            <a:r>
              <a:rPr lang="en-US" sz="2400" dirty="0"/>
              <a:t>The band of stability refers to atoms that are stable due to stable proton-neutron ratios.</a:t>
            </a:r>
          </a:p>
        </p:txBody>
      </p:sp>
      <p:pic>
        <p:nvPicPr>
          <p:cNvPr id="5" name="Picture 5" descr="21_02"/>
          <p:cNvPicPr>
            <a:picLocks noGrp="1" noChangeAspect="1" noChangeArrowheads="1"/>
          </p:cNvPicPr>
          <p:nvPr>
            <p:ph sz="quarter" idx="2"/>
          </p:nvPr>
        </p:nvPicPr>
        <p:blipFill>
          <a:blip r:embed="rId2" cstate="screen"/>
          <a:srcRect/>
          <a:stretch>
            <a:fillRect/>
          </a:stretch>
        </p:blipFill>
        <p:spPr>
          <a:xfrm>
            <a:off x="4916033" y="47446"/>
            <a:ext cx="2740028" cy="4753154"/>
          </a:xfrm>
        </p:spPr>
      </p:pic>
    </p:spTree>
    <p:extLst>
      <p:ext uri="{BB962C8B-B14F-4D97-AF65-F5344CB8AC3E}">
        <p14:creationId xmlns:p14="http://schemas.microsoft.com/office/powerpoint/2010/main" val="407076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898" y="353865"/>
            <a:ext cx="5086350" cy="571500"/>
          </a:xfrm>
        </p:spPr>
        <p:txBody>
          <a:bodyPr>
            <a:normAutofit fontScale="90000"/>
          </a:bodyPr>
          <a:lstStyle/>
          <a:p>
            <a:r>
              <a:rPr lang="en-US" dirty="0">
                <a:solidFill>
                  <a:schemeClr val="accent1"/>
                </a:solidFill>
              </a:rPr>
              <a:t>Beta decay</a:t>
            </a:r>
          </a:p>
        </p:txBody>
      </p:sp>
      <p:sp>
        <p:nvSpPr>
          <p:cNvPr id="3" name="Content Placeholder 2"/>
          <p:cNvSpPr>
            <a:spLocks noGrp="1"/>
          </p:cNvSpPr>
          <p:nvPr>
            <p:ph sz="quarter" idx="1"/>
          </p:nvPr>
        </p:nvSpPr>
        <p:spPr>
          <a:xfrm>
            <a:off x="180650" y="1453750"/>
            <a:ext cx="5468711" cy="3028950"/>
          </a:xfrm>
        </p:spPr>
        <p:txBody>
          <a:bodyPr>
            <a:noAutofit/>
          </a:bodyPr>
          <a:lstStyle/>
          <a:p>
            <a:r>
              <a:rPr lang="en-US" sz="2100" dirty="0"/>
              <a:t>Atoms above the belt have too many neutrons and beta decay due to this.</a:t>
            </a:r>
          </a:p>
          <a:p>
            <a:endParaRPr lang="en-US" sz="2100" dirty="0"/>
          </a:p>
          <a:p>
            <a:endParaRPr lang="en-US" sz="2100" dirty="0"/>
          </a:p>
          <a:p>
            <a:r>
              <a:rPr lang="en-US" sz="2100" dirty="0"/>
              <a:t>The beta particle is an electron created when a neutron decays.</a:t>
            </a:r>
          </a:p>
        </p:txBody>
      </p:sp>
      <p:pic>
        <p:nvPicPr>
          <p:cNvPr id="5" name="Picture 5" descr="21_02above"/>
          <p:cNvPicPr>
            <a:picLocks noGrp="1" noChangeAspect="1" noChangeArrowheads="1"/>
          </p:cNvPicPr>
          <p:nvPr>
            <p:ph sz="quarter" idx="2"/>
          </p:nvPr>
        </p:nvPicPr>
        <p:blipFill>
          <a:blip r:embed="rId2" cstate="screen"/>
          <a:stretch>
            <a:fillRect/>
          </a:stretch>
        </p:blipFill>
        <p:spPr>
          <a:xfrm>
            <a:off x="6212357" y="1603050"/>
            <a:ext cx="2588996" cy="3123715"/>
          </a:xfrm>
        </p:spPr>
      </p:pic>
      <p:grpSp>
        <p:nvGrpSpPr>
          <p:cNvPr id="26" name="Group 27"/>
          <p:cNvGrpSpPr>
            <a:grpSpLocks/>
          </p:cNvGrpSpPr>
          <p:nvPr/>
        </p:nvGrpSpPr>
        <p:grpSpPr bwMode="auto">
          <a:xfrm>
            <a:off x="808110" y="3886198"/>
            <a:ext cx="3774282" cy="657224"/>
            <a:chOff x="965" y="2872"/>
            <a:chExt cx="3170" cy="552"/>
          </a:xfrm>
        </p:grpSpPr>
        <p:grpSp>
          <p:nvGrpSpPr>
            <p:cNvPr id="27" name="Group 16"/>
            <p:cNvGrpSpPr>
              <a:grpSpLocks/>
            </p:cNvGrpSpPr>
            <p:nvPr/>
          </p:nvGrpSpPr>
          <p:grpSpPr bwMode="auto">
            <a:xfrm>
              <a:off x="965" y="2872"/>
              <a:ext cx="617" cy="543"/>
              <a:chOff x="3862" y="914"/>
              <a:chExt cx="617" cy="543"/>
            </a:xfrm>
          </p:grpSpPr>
          <p:sp>
            <p:nvSpPr>
              <p:cNvPr id="36" name="Rectangle 17"/>
              <p:cNvSpPr>
                <a:spLocks noChangeArrowheads="1"/>
              </p:cNvSpPr>
              <p:nvPr/>
            </p:nvSpPr>
            <p:spPr bwMode="auto">
              <a:xfrm>
                <a:off x="4108" y="914"/>
                <a:ext cx="371" cy="543"/>
              </a:xfrm>
              <a:prstGeom prst="rect">
                <a:avLst/>
              </a:prstGeom>
              <a:noFill/>
              <a:ln w="9525">
                <a:noFill/>
                <a:miter lim="800000"/>
                <a:headEnd/>
                <a:tailEnd/>
              </a:ln>
            </p:spPr>
            <p:txBody>
              <a:bodyPr wrap="none">
                <a:spAutoFit/>
              </a:bodyPr>
              <a:lstStyle/>
              <a:p>
                <a:r>
                  <a:rPr lang="en-US" sz="3600" dirty="0">
                    <a:solidFill>
                      <a:srgbClr val="FF0000"/>
                    </a:solidFill>
                  </a:rPr>
                  <a:t>n</a:t>
                </a:r>
                <a:endParaRPr lang="en-US" sz="1050" dirty="0">
                  <a:solidFill>
                    <a:srgbClr val="FF0000"/>
                  </a:solidFill>
                </a:endParaRPr>
              </a:p>
            </p:txBody>
          </p:sp>
          <p:sp>
            <p:nvSpPr>
              <p:cNvPr id="37" name="Rectangle 18"/>
              <p:cNvSpPr>
                <a:spLocks noChangeArrowheads="1"/>
              </p:cNvSpPr>
              <p:nvPr/>
            </p:nvSpPr>
            <p:spPr bwMode="auto">
              <a:xfrm>
                <a:off x="3862" y="922"/>
                <a:ext cx="252" cy="439"/>
              </a:xfrm>
              <a:prstGeom prst="rect">
                <a:avLst/>
              </a:prstGeom>
              <a:noFill/>
              <a:ln w="9525">
                <a:noFill/>
                <a:miter lim="800000"/>
                <a:headEnd/>
                <a:tailEnd/>
              </a:ln>
            </p:spPr>
            <p:txBody>
              <a:bodyPr wrap="square">
                <a:spAutoFit/>
              </a:bodyPr>
              <a:lstStyle/>
              <a:p>
                <a:pPr algn="r"/>
                <a:r>
                  <a:rPr lang="en-US" dirty="0">
                    <a:solidFill>
                      <a:srgbClr val="FF0000"/>
                    </a:solidFill>
                  </a:rPr>
                  <a:t>1</a:t>
                </a:r>
              </a:p>
              <a:p>
                <a:pPr algn="r"/>
                <a:r>
                  <a:rPr lang="en-US" dirty="0">
                    <a:solidFill>
                      <a:srgbClr val="FF0000"/>
                    </a:solidFill>
                  </a:rPr>
                  <a:t>0</a:t>
                </a:r>
              </a:p>
            </p:txBody>
          </p:sp>
        </p:grpSp>
        <p:grpSp>
          <p:nvGrpSpPr>
            <p:cNvPr id="28" name="Group 19"/>
            <p:cNvGrpSpPr>
              <a:grpSpLocks/>
            </p:cNvGrpSpPr>
            <p:nvPr/>
          </p:nvGrpSpPr>
          <p:grpSpPr bwMode="auto">
            <a:xfrm>
              <a:off x="3485" y="2875"/>
              <a:ext cx="650" cy="543"/>
              <a:chOff x="5022" y="917"/>
              <a:chExt cx="650" cy="543"/>
            </a:xfrm>
          </p:grpSpPr>
          <p:sp>
            <p:nvSpPr>
              <p:cNvPr id="34" name="Rectangle 20"/>
              <p:cNvSpPr>
                <a:spLocks noChangeArrowheads="1"/>
              </p:cNvSpPr>
              <p:nvPr/>
            </p:nvSpPr>
            <p:spPr bwMode="auto">
              <a:xfrm>
                <a:off x="5301" y="917"/>
                <a:ext cx="371" cy="543"/>
              </a:xfrm>
              <a:prstGeom prst="rect">
                <a:avLst/>
              </a:prstGeom>
              <a:noFill/>
              <a:ln w="9525">
                <a:noFill/>
                <a:miter lim="800000"/>
                <a:headEnd/>
                <a:tailEnd/>
              </a:ln>
            </p:spPr>
            <p:txBody>
              <a:bodyPr wrap="none">
                <a:spAutoFit/>
              </a:bodyPr>
              <a:lstStyle/>
              <a:p>
                <a:r>
                  <a:rPr lang="en-US" sz="3600" dirty="0">
                    <a:solidFill>
                      <a:srgbClr val="FF0000"/>
                    </a:solidFill>
                  </a:rPr>
                  <a:t>e</a:t>
                </a:r>
                <a:endParaRPr lang="en-US" sz="1050" dirty="0">
                  <a:solidFill>
                    <a:srgbClr val="FF0000"/>
                  </a:solidFill>
                </a:endParaRPr>
              </a:p>
            </p:txBody>
          </p:sp>
          <p:sp>
            <p:nvSpPr>
              <p:cNvPr id="35" name="Rectangle 21"/>
              <p:cNvSpPr>
                <a:spLocks noChangeArrowheads="1"/>
              </p:cNvSpPr>
              <p:nvPr/>
            </p:nvSpPr>
            <p:spPr bwMode="auto">
              <a:xfrm>
                <a:off x="5022" y="918"/>
                <a:ext cx="288"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rPr>
                  <a:t>-1</a:t>
                </a:r>
              </a:p>
            </p:txBody>
          </p:sp>
        </p:grpSp>
        <p:sp>
          <p:nvSpPr>
            <p:cNvPr id="29" name="Rectangle 22"/>
            <p:cNvSpPr>
              <a:spLocks noChangeArrowheads="1"/>
            </p:cNvSpPr>
            <p:nvPr/>
          </p:nvSpPr>
          <p:spPr bwMode="auto">
            <a:xfrm>
              <a:off x="1595" y="3044"/>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sp>
          <p:nvSpPr>
            <p:cNvPr id="30" name="Rectangle 23"/>
            <p:cNvSpPr>
              <a:spLocks noChangeArrowheads="1"/>
            </p:cNvSpPr>
            <p:nvPr/>
          </p:nvSpPr>
          <p:spPr bwMode="auto">
            <a:xfrm>
              <a:off x="2954" y="2957"/>
              <a:ext cx="306" cy="388"/>
            </a:xfrm>
            <a:prstGeom prst="rect">
              <a:avLst/>
            </a:prstGeom>
            <a:noFill/>
            <a:ln w="9525">
              <a:noFill/>
              <a:miter lim="800000"/>
              <a:headEnd/>
              <a:tailEnd/>
            </a:ln>
          </p:spPr>
          <p:txBody>
            <a:bodyPr wrap="none">
              <a:spAutoFit/>
            </a:bodyPr>
            <a:lstStyle/>
            <a:p>
              <a:r>
                <a:rPr lang="en-US" sz="2400" dirty="0">
                  <a:solidFill>
                    <a:srgbClr val="FF0000"/>
                  </a:solidFill>
                </a:rPr>
                <a:t>+</a:t>
              </a:r>
            </a:p>
          </p:txBody>
        </p:sp>
        <p:grpSp>
          <p:nvGrpSpPr>
            <p:cNvPr id="31" name="Group 24"/>
            <p:cNvGrpSpPr>
              <a:grpSpLocks/>
            </p:cNvGrpSpPr>
            <p:nvPr/>
          </p:nvGrpSpPr>
          <p:grpSpPr bwMode="auto">
            <a:xfrm>
              <a:off x="2156" y="2881"/>
              <a:ext cx="623" cy="543"/>
              <a:chOff x="2541" y="923"/>
              <a:chExt cx="623" cy="543"/>
            </a:xfrm>
          </p:grpSpPr>
          <p:sp>
            <p:nvSpPr>
              <p:cNvPr id="32" name="Rectangle 25"/>
              <p:cNvSpPr>
                <a:spLocks noChangeArrowheads="1"/>
              </p:cNvSpPr>
              <p:nvPr/>
            </p:nvSpPr>
            <p:spPr bwMode="auto">
              <a:xfrm>
                <a:off x="2793" y="923"/>
                <a:ext cx="371" cy="543"/>
              </a:xfrm>
              <a:prstGeom prst="rect">
                <a:avLst/>
              </a:prstGeom>
              <a:noFill/>
              <a:ln w="9525">
                <a:noFill/>
                <a:miter lim="800000"/>
                <a:headEnd/>
                <a:tailEnd/>
              </a:ln>
            </p:spPr>
            <p:txBody>
              <a:bodyPr wrap="none">
                <a:spAutoFit/>
              </a:bodyPr>
              <a:lstStyle/>
              <a:p>
                <a:r>
                  <a:rPr lang="en-US" sz="3600" dirty="0">
                    <a:solidFill>
                      <a:srgbClr val="FF0000"/>
                    </a:solidFill>
                  </a:rPr>
                  <a:t>p</a:t>
                </a:r>
                <a:endParaRPr lang="en-US" sz="1050" dirty="0">
                  <a:solidFill>
                    <a:srgbClr val="FF0000"/>
                  </a:solidFill>
                </a:endParaRPr>
              </a:p>
            </p:txBody>
          </p:sp>
          <p:sp>
            <p:nvSpPr>
              <p:cNvPr id="33" name="Rectangle 26"/>
              <p:cNvSpPr>
                <a:spLocks noChangeArrowheads="1"/>
              </p:cNvSpPr>
              <p:nvPr/>
            </p:nvSpPr>
            <p:spPr bwMode="auto">
              <a:xfrm>
                <a:off x="2541" y="923"/>
                <a:ext cx="239" cy="439"/>
              </a:xfrm>
              <a:prstGeom prst="rect">
                <a:avLst/>
              </a:prstGeom>
              <a:noFill/>
              <a:ln w="9525">
                <a:noFill/>
                <a:miter lim="800000"/>
                <a:headEnd/>
                <a:tailEnd/>
              </a:ln>
            </p:spPr>
            <p:txBody>
              <a:bodyPr wrap="none">
                <a:spAutoFit/>
              </a:bodyPr>
              <a:lstStyle/>
              <a:p>
                <a:pPr algn="r"/>
                <a:r>
                  <a:rPr lang="en-US" dirty="0">
                    <a:solidFill>
                      <a:srgbClr val="FF0000"/>
                    </a:solidFill>
                  </a:rPr>
                  <a:t>1</a:t>
                </a:r>
              </a:p>
              <a:p>
                <a:pPr algn="r"/>
                <a:r>
                  <a:rPr lang="en-US" dirty="0">
                    <a:solidFill>
                      <a:srgbClr val="FF0000"/>
                    </a:solidFill>
                    <a:cs typeface="Arial" charset="0"/>
                  </a:rPr>
                  <a:t>1</a:t>
                </a:r>
                <a:endParaRPr lang="en-US" dirty="0">
                  <a:solidFill>
                    <a:srgbClr val="FF0000"/>
                  </a:solidFill>
                </a:endParaRPr>
              </a:p>
            </p:txBody>
          </p:sp>
        </p:grpSp>
      </p:grpSp>
      <p:grpSp>
        <p:nvGrpSpPr>
          <p:cNvPr id="38" name="Group 7"/>
          <p:cNvGrpSpPr>
            <a:grpSpLocks/>
          </p:cNvGrpSpPr>
          <p:nvPr/>
        </p:nvGrpSpPr>
        <p:grpSpPr bwMode="auto">
          <a:xfrm>
            <a:off x="1492720" y="2366960"/>
            <a:ext cx="1941908" cy="707231"/>
            <a:chOff x="2073" y="3456"/>
            <a:chExt cx="1631" cy="594"/>
          </a:xfrm>
        </p:grpSpPr>
        <p:grpSp>
          <p:nvGrpSpPr>
            <p:cNvPr id="39" name="Group 8"/>
            <p:cNvGrpSpPr>
              <a:grpSpLocks/>
            </p:cNvGrpSpPr>
            <p:nvPr/>
          </p:nvGrpSpPr>
          <p:grpSpPr bwMode="auto">
            <a:xfrm>
              <a:off x="2073" y="3456"/>
              <a:ext cx="598" cy="594"/>
              <a:chOff x="3754" y="922"/>
              <a:chExt cx="598" cy="594"/>
            </a:xfrm>
          </p:grpSpPr>
          <p:sp>
            <p:nvSpPr>
              <p:cNvPr id="44" name="Rectangle 43"/>
              <p:cNvSpPr>
                <a:spLocks noChangeArrowheads="1"/>
              </p:cNvSpPr>
              <p:nvPr/>
            </p:nvSpPr>
            <p:spPr bwMode="auto">
              <a:xfrm>
                <a:off x="3984" y="973"/>
                <a:ext cx="368" cy="543"/>
              </a:xfrm>
              <a:prstGeom prst="rect">
                <a:avLst/>
              </a:prstGeom>
              <a:noFill/>
              <a:ln w="9525">
                <a:noFill/>
                <a:miter lim="800000"/>
                <a:headEnd/>
                <a:tailEnd/>
              </a:ln>
            </p:spPr>
            <p:txBody>
              <a:bodyPr wrap="none">
                <a:spAutoFit/>
              </a:bodyPr>
              <a:lstStyle/>
              <a:p>
                <a:r>
                  <a:rPr lang="en-US" sz="3600" i="1" dirty="0">
                    <a:solidFill>
                      <a:srgbClr val="FF0000"/>
                    </a:solidFill>
                    <a:latin typeface="Symbol" pitchFamily="18" charset="2"/>
                    <a:sym typeface="Symbol" pitchFamily="18" charset="2"/>
                  </a:rPr>
                  <a:t></a:t>
                </a:r>
                <a:endParaRPr lang="en-US" sz="1050" i="1" dirty="0">
                  <a:solidFill>
                    <a:srgbClr val="FF0000"/>
                  </a:solidFill>
                </a:endParaRPr>
              </a:p>
            </p:txBody>
          </p:sp>
          <p:sp>
            <p:nvSpPr>
              <p:cNvPr id="45" name="Rectangle 44"/>
              <p:cNvSpPr>
                <a:spLocks noChangeArrowheads="1"/>
              </p:cNvSpPr>
              <p:nvPr/>
            </p:nvSpPr>
            <p:spPr bwMode="auto">
              <a:xfrm>
                <a:off x="3754" y="922"/>
                <a:ext cx="326"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cs typeface="Arial" charset="0"/>
                  </a:rPr>
                  <a:t>−</a:t>
                </a:r>
                <a:r>
                  <a:rPr lang="en-US" dirty="0">
                    <a:solidFill>
                      <a:srgbClr val="FF0000"/>
                    </a:solidFill>
                  </a:rPr>
                  <a:t>1</a:t>
                </a:r>
              </a:p>
            </p:txBody>
          </p:sp>
        </p:grpSp>
        <p:grpSp>
          <p:nvGrpSpPr>
            <p:cNvPr id="40" name="Group 11"/>
            <p:cNvGrpSpPr>
              <a:grpSpLocks/>
            </p:cNvGrpSpPr>
            <p:nvPr/>
          </p:nvGrpSpPr>
          <p:grpSpPr bwMode="auto">
            <a:xfrm>
              <a:off x="3129" y="3482"/>
              <a:ext cx="575" cy="562"/>
              <a:chOff x="3754" y="922"/>
              <a:chExt cx="575" cy="562"/>
            </a:xfrm>
          </p:grpSpPr>
          <p:sp>
            <p:nvSpPr>
              <p:cNvPr id="42" name="Rectangle 12"/>
              <p:cNvSpPr>
                <a:spLocks noChangeArrowheads="1"/>
              </p:cNvSpPr>
              <p:nvPr/>
            </p:nvSpPr>
            <p:spPr bwMode="auto">
              <a:xfrm>
                <a:off x="3958" y="941"/>
                <a:ext cx="371" cy="543"/>
              </a:xfrm>
              <a:prstGeom prst="rect">
                <a:avLst/>
              </a:prstGeom>
              <a:noFill/>
              <a:ln w="9525">
                <a:noFill/>
                <a:miter lim="800000"/>
                <a:headEnd/>
                <a:tailEnd/>
              </a:ln>
            </p:spPr>
            <p:txBody>
              <a:bodyPr wrap="none">
                <a:spAutoFit/>
              </a:bodyPr>
              <a:lstStyle/>
              <a:p>
                <a:r>
                  <a:rPr lang="en-US" sz="3600" dirty="0">
                    <a:solidFill>
                      <a:srgbClr val="FF0000"/>
                    </a:solidFill>
                  </a:rPr>
                  <a:t>e</a:t>
                </a:r>
                <a:endParaRPr lang="en-US" sz="1050" dirty="0">
                  <a:solidFill>
                    <a:srgbClr val="FF0000"/>
                  </a:solidFill>
                </a:endParaRPr>
              </a:p>
            </p:txBody>
          </p:sp>
          <p:sp>
            <p:nvSpPr>
              <p:cNvPr id="43" name="Rectangle 13"/>
              <p:cNvSpPr>
                <a:spLocks noChangeArrowheads="1"/>
              </p:cNvSpPr>
              <p:nvPr/>
            </p:nvSpPr>
            <p:spPr bwMode="auto">
              <a:xfrm>
                <a:off x="3754" y="922"/>
                <a:ext cx="326"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cs typeface="Arial" charset="0"/>
                  </a:rPr>
                  <a:t>−</a:t>
                </a:r>
                <a:r>
                  <a:rPr lang="en-US" dirty="0">
                    <a:solidFill>
                      <a:srgbClr val="FF0000"/>
                    </a:solidFill>
                  </a:rPr>
                  <a:t>1</a:t>
                </a:r>
              </a:p>
            </p:txBody>
          </p:sp>
        </p:grpSp>
        <p:sp>
          <p:nvSpPr>
            <p:cNvPr id="41" name="Rectangle 14"/>
            <p:cNvSpPr>
              <a:spLocks noChangeArrowheads="1"/>
            </p:cNvSpPr>
            <p:nvPr/>
          </p:nvSpPr>
          <p:spPr bwMode="auto">
            <a:xfrm>
              <a:off x="2741" y="3578"/>
              <a:ext cx="356" cy="349"/>
            </a:xfrm>
            <a:prstGeom prst="rect">
              <a:avLst/>
            </a:prstGeom>
            <a:noFill/>
            <a:ln w="9525">
              <a:noFill/>
              <a:miter lim="800000"/>
              <a:headEnd/>
              <a:tailEnd/>
            </a:ln>
          </p:spPr>
          <p:txBody>
            <a:bodyPr wrap="none">
              <a:spAutoFit/>
            </a:bodyPr>
            <a:lstStyle/>
            <a:p>
              <a:r>
                <a:rPr lang="en-US" sz="2100" dirty="0">
                  <a:solidFill>
                    <a:srgbClr val="FF0000"/>
                  </a:solidFill>
                </a:rPr>
                <a:t>or</a:t>
              </a:r>
              <a:endParaRPr lang="en-US" sz="1050" dirty="0">
                <a:solidFill>
                  <a:srgbClr val="FF0000"/>
                </a:solidFill>
              </a:endParaRPr>
            </a:p>
          </p:txBody>
        </p:sp>
      </p:grpSp>
    </p:spTree>
    <p:extLst>
      <p:ext uri="{BB962C8B-B14F-4D97-AF65-F5344CB8AC3E}">
        <p14:creationId xmlns:p14="http://schemas.microsoft.com/office/powerpoint/2010/main" val="39241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898" y="353865"/>
            <a:ext cx="5086350" cy="571500"/>
          </a:xfrm>
        </p:spPr>
        <p:txBody>
          <a:bodyPr>
            <a:normAutofit fontScale="90000"/>
          </a:bodyPr>
          <a:lstStyle/>
          <a:p>
            <a:r>
              <a:rPr lang="en-US" dirty="0">
                <a:solidFill>
                  <a:schemeClr val="accent1"/>
                </a:solidFill>
              </a:rPr>
              <a:t>Beta decay</a:t>
            </a:r>
          </a:p>
        </p:txBody>
      </p:sp>
      <p:sp>
        <p:nvSpPr>
          <p:cNvPr id="3" name="Content Placeholder 2"/>
          <p:cNvSpPr>
            <a:spLocks noGrp="1"/>
          </p:cNvSpPr>
          <p:nvPr>
            <p:ph sz="quarter" idx="1"/>
          </p:nvPr>
        </p:nvSpPr>
        <p:spPr>
          <a:xfrm>
            <a:off x="180650" y="1453749"/>
            <a:ext cx="5631675" cy="3244999"/>
          </a:xfrm>
        </p:spPr>
        <p:txBody>
          <a:bodyPr>
            <a:noAutofit/>
          </a:bodyPr>
          <a:lstStyle/>
          <a:p>
            <a:pPr marL="139700" indent="0">
              <a:buNone/>
            </a:pPr>
            <a:r>
              <a:rPr lang="en-US" sz="2100" dirty="0"/>
              <a:t>An example is I-131 which contains 53 protons and 78 neutrons.</a:t>
            </a:r>
          </a:p>
          <a:p>
            <a:pPr marL="139700" indent="0">
              <a:buNone/>
            </a:pPr>
            <a:endParaRPr lang="en-US" sz="2100" dirty="0"/>
          </a:p>
          <a:p>
            <a:pPr marL="139700" indent="0">
              <a:buNone/>
            </a:pPr>
            <a:endParaRPr lang="en-US" sz="2100" dirty="0"/>
          </a:p>
          <a:p>
            <a:pPr marL="139700" indent="0">
              <a:buNone/>
            </a:pPr>
            <a:endParaRPr lang="en-US" sz="2100" dirty="0"/>
          </a:p>
          <a:p>
            <a:pPr marL="139700" indent="0">
              <a:buNone/>
            </a:pPr>
            <a:r>
              <a:rPr lang="en-US" sz="2100" dirty="0"/>
              <a:t>The product, Xenon, has 54 protons and 78 neutrons, making the proton : neutron ratio a bit closer to 1:1.</a:t>
            </a:r>
          </a:p>
        </p:txBody>
      </p:sp>
      <p:pic>
        <p:nvPicPr>
          <p:cNvPr id="5" name="Picture 5" descr="21_02above"/>
          <p:cNvPicPr>
            <a:picLocks noGrp="1" noChangeAspect="1" noChangeArrowheads="1"/>
          </p:cNvPicPr>
          <p:nvPr>
            <p:ph sz="quarter" idx="2"/>
          </p:nvPr>
        </p:nvPicPr>
        <p:blipFill>
          <a:blip r:embed="rId2" cstate="screen"/>
          <a:stretch>
            <a:fillRect/>
          </a:stretch>
        </p:blipFill>
        <p:spPr>
          <a:xfrm>
            <a:off x="6185046" y="1705801"/>
            <a:ext cx="2435990" cy="2939108"/>
          </a:xfrm>
        </p:spPr>
      </p:pic>
      <p:grpSp>
        <p:nvGrpSpPr>
          <p:cNvPr id="26" name="Group 27"/>
          <p:cNvGrpSpPr>
            <a:grpSpLocks/>
          </p:cNvGrpSpPr>
          <p:nvPr/>
        </p:nvGrpSpPr>
        <p:grpSpPr bwMode="auto">
          <a:xfrm>
            <a:off x="822405" y="2518131"/>
            <a:ext cx="4348163" cy="657224"/>
            <a:chOff x="741" y="2872"/>
            <a:chExt cx="3652" cy="552"/>
          </a:xfrm>
        </p:grpSpPr>
        <p:grpSp>
          <p:nvGrpSpPr>
            <p:cNvPr id="27" name="Group 16"/>
            <p:cNvGrpSpPr>
              <a:grpSpLocks/>
            </p:cNvGrpSpPr>
            <p:nvPr/>
          </p:nvGrpSpPr>
          <p:grpSpPr bwMode="auto">
            <a:xfrm>
              <a:off x="741" y="2872"/>
              <a:ext cx="733" cy="543"/>
              <a:chOff x="3638" y="914"/>
              <a:chExt cx="733" cy="543"/>
            </a:xfrm>
          </p:grpSpPr>
          <p:sp>
            <p:nvSpPr>
              <p:cNvPr id="36" name="Rectangle 17"/>
              <p:cNvSpPr>
                <a:spLocks noChangeArrowheads="1"/>
              </p:cNvSpPr>
              <p:nvPr/>
            </p:nvSpPr>
            <p:spPr bwMode="auto">
              <a:xfrm>
                <a:off x="4108" y="914"/>
                <a:ext cx="263" cy="543"/>
              </a:xfrm>
              <a:prstGeom prst="rect">
                <a:avLst/>
              </a:prstGeom>
              <a:noFill/>
              <a:ln w="9525">
                <a:noFill/>
                <a:miter lim="800000"/>
                <a:headEnd/>
                <a:tailEnd/>
              </a:ln>
            </p:spPr>
            <p:txBody>
              <a:bodyPr wrap="none">
                <a:spAutoFit/>
              </a:bodyPr>
              <a:lstStyle/>
              <a:p>
                <a:r>
                  <a:rPr lang="en-US" sz="3600" dirty="0">
                    <a:solidFill>
                      <a:srgbClr val="FF0000"/>
                    </a:solidFill>
                  </a:rPr>
                  <a:t>I</a:t>
                </a:r>
                <a:endParaRPr lang="en-US" sz="1050" dirty="0">
                  <a:solidFill>
                    <a:srgbClr val="FF0000"/>
                  </a:solidFill>
                </a:endParaRPr>
              </a:p>
            </p:txBody>
          </p:sp>
          <p:sp>
            <p:nvSpPr>
              <p:cNvPr id="37" name="Rectangle 18"/>
              <p:cNvSpPr>
                <a:spLocks noChangeArrowheads="1"/>
              </p:cNvSpPr>
              <p:nvPr/>
            </p:nvSpPr>
            <p:spPr bwMode="auto">
              <a:xfrm>
                <a:off x="3638" y="922"/>
                <a:ext cx="442" cy="491"/>
              </a:xfrm>
              <a:prstGeom prst="rect">
                <a:avLst/>
              </a:prstGeom>
              <a:noFill/>
              <a:ln w="9525">
                <a:noFill/>
                <a:miter lim="800000"/>
                <a:headEnd/>
                <a:tailEnd/>
              </a:ln>
            </p:spPr>
            <p:txBody>
              <a:bodyPr wrap="none">
                <a:spAutoFit/>
              </a:bodyPr>
              <a:lstStyle/>
              <a:p>
                <a:pPr algn="r"/>
                <a:r>
                  <a:rPr lang="en-US" sz="1600" dirty="0">
                    <a:solidFill>
                      <a:srgbClr val="FF0000"/>
                    </a:solidFill>
                  </a:rPr>
                  <a:t>131</a:t>
                </a:r>
              </a:p>
              <a:p>
                <a:pPr algn="r"/>
                <a:r>
                  <a:rPr lang="en-US" sz="1600" dirty="0">
                    <a:solidFill>
                      <a:srgbClr val="FF0000"/>
                    </a:solidFill>
                  </a:rPr>
                  <a:t>53</a:t>
                </a:r>
              </a:p>
            </p:txBody>
          </p:sp>
        </p:grpSp>
        <p:grpSp>
          <p:nvGrpSpPr>
            <p:cNvPr id="28" name="Group 19"/>
            <p:cNvGrpSpPr>
              <a:grpSpLocks/>
            </p:cNvGrpSpPr>
            <p:nvPr/>
          </p:nvGrpSpPr>
          <p:grpSpPr bwMode="auto">
            <a:xfrm>
              <a:off x="3367" y="2875"/>
              <a:ext cx="1026" cy="543"/>
              <a:chOff x="4904" y="917"/>
              <a:chExt cx="1026" cy="543"/>
            </a:xfrm>
          </p:grpSpPr>
          <p:sp>
            <p:nvSpPr>
              <p:cNvPr id="34" name="Rectangle 20"/>
              <p:cNvSpPr>
                <a:spLocks noChangeArrowheads="1"/>
              </p:cNvSpPr>
              <p:nvPr/>
            </p:nvSpPr>
            <p:spPr bwMode="auto">
              <a:xfrm>
                <a:off x="5301" y="917"/>
                <a:ext cx="629" cy="543"/>
              </a:xfrm>
              <a:prstGeom prst="rect">
                <a:avLst/>
              </a:prstGeom>
              <a:noFill/>
              <a:ln w="9525">
                <a:noFill/>
                <a:miter lim="800000"/>
                <a:headEnd/>
                <a:tailEnd/>
              </a:ln>
            </p:spPr>
            <p:txBody>
              <a:bodyPr wrap="none">
                <a:spAutoFit/>
              </a:bodyPr>
              <a:lstStyle/>
              <a:p>
                <a:r>
                  <a:rPr lang="en-US" sz="3600" dirty="0" err="1">
                    <a:solidFill>
                      <a:srgbClr val="FF0000"/>
                    </a:solidFill>
                  </a:rPr>
                  <a:t>Xe</a:t>
                </a:r>
                <a:endParaRPr lang="en-US" sz="1050" dirty="0">
                  <a:solidFill>
                    <a:srgbClr val="FF0000"/>
                  </a:solidFill>
                </a:endParaRPr>
              </a:p>
            </p:txBody>
          </p:sp>
          <p:sp>
            <p:nvSpPr>
              <p:cNvPr id="35" name="Rectangle 21"/>
              <p:cNvSpPr>
                <a:spLocks noChangeArrowheads="1"/>
              </p:cNvSpPr>
              <p:nvPr/>
            </p:nvSpPr>
            <p:spPr bwMode="auto">
              <a:xfrm>
                <a:off x="4904" y="918"/>
                <a:ext cx="406" cy="439"/>
              </a:xfrm>
              <a:prstGeom prst="rect">
                <a:avLst/>
              </a:prstGeom>
              <a:noFill/>
              <a:ln w="9525">
                <a:noFill/>
                <a:miter lim="800000"/>
                <a:headEnd/>
                <a:tailEnd/>
              </a:ln>
            </p:spPr>
            <p:txBody>
              <a:bodyPr wrap="none">
                <a:spAutoFit/>
              </a:bodyPr>
              <a:lstStyle/>
              <a:p>
                <a:pPr algn="r"/>
                <a:r>
                  <a:rPr lang="en-US" dirty="0">
                    <a:solidFill>
                      <a:srgbClr val="FF0000"/>
                    </a:solidFill>
                  </a:rPr>
                  <a:t>131</a:t>
                </a:r>
              </a:p>
              <a:p>
                <a:pPr algn="r"/>
                <a:r>
                  <a:rPr lang="en-US" dirty="0">
                    <a:solidFill>
                      <a:srgbClr val="FF0000"/>
                    </a:solidFill>
                  </a:rPr>
                  <a:t>54</a:t>
                </a:r>
              </a:p>
            </p:txBody>
          </p:sp>
        </p:grpSp>
        <p:sp>
          <p:nvSpPr>
            <p:cNvPr id="29" name="Rectangle 22"/>
            <p:cNvSpPr>
              <a:spLocks noChangeArrowheads="1"/>
            </p:cNvSpPr>
            <p:nvPr/>
          </p:nvSpPr>
          <p:spPr bwMode="auto">
            <a:xfrm>
              <a:off x="1371" y="2996"/>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sp>
          <p:nvSpPr>
            <p:cNvPr id="30" name="Rectangle 23"/>
            <p:cNvSpPr>
              <a:spLocks noChangeArrowheads="1"/>
            </p:cNvSpPr>
            <p:nvPr/>
          </p:nvSpPr>
          <p:spPr bwMode="auto">
            <a:xfrm>
              <a:off x="2954" y="2957"/>
              <a:ext cx="306" cy="388"/>
            </a:xfrm>
            <a:prstGeom prst="rect">
              <a:avLst/>
            </a:prstGeom>
            <a:noFill/>
            <a:ln w="9525">
              <a:noFill/>
              <a:miter lim="800000"/>
              <a:headEnd/>
              <a:tailEnd/>
            </a:ln>
          </p:spPr>
          <p:txBody>
            <a:bodyPr wrap="none">
              <a:spAutoFit/>
            </a:bodyPr>
            <a:lstStyle/>
            <a:p>
              <a:r>
                <a:rPr lang="en-US" sz="2400" dirty="0">
                  <a:solidFill>
                    <a:srgbClr val="FF0000"/>
                  </a:solidFill>
                </a:rPr>
                <a:t>+</a:t>
              </a:r>
            </a:p>
          </p:txBody>
        </p:sp>
        <p:grpSp>
          <p:nvGrpSpPr>
            <p:cNvPr id="31" name="Group 24"/>
            <p:cNvGrpSpPr>
              <a:grpSpLocks/>
            </p:cNvGrpSpPr>
            <p:nvPr/>
          </p:nvGrpSpPr>
          <p:grpSpPr bwMode="auto">
            <a:xfrm>
              <a:off x="2069" y="2881"/>
              <a:ext cx="710" cy="543"/>
              <a:chOff x="2454" y="923"/>
              <a:chExt cx="710" cy="543"/>
            </a:xfrm>
          </p:grpSpPr>
          <p:sp>
            <p:nvSpPr>
              <p:cNvPr id="32" name="Rectangle 25"/>
              <p:cNvSpPr>
                <a:spLocks noChangeArrowheads="1"/>
              </p:cNvSpPr>
              <p:nvPr/>
            </p:nvSpPr>
            <p:spPr bwMode="auto">
              <a:xfrm>
                <a:off x="2793" y="923"/>
                <a:ext cx="371" cy="543"/>
              </a:xfrm>
              <a:prstGeom prst="rect">
                <a:avLst/>
              </a:prstGeom>
              <a:noFill/>
              <a:ln w="9525">
                <a:noFill/>
                <a:miter lim="800000"/>
                <a:headEnd/>
                <a:tailEnd/>
              </a:ln>
            </p:spPr>
            <p:txBody>
              <a:bodyPr wrap="none">
                <a:spAutoFit/>
              </a:bodyPr>
              <a:lstStyle/>
              <a:p>
                <a:r>
                  <a:rPr lang="en-US" sz="3600" dirty="0">
                    <a:solidFill>
                      <a:srgbClr val="FF0000"/>
                    </a:solidFill>
                  </a:rPr>
                  <a:t>e</a:t>
                </a:r>
                <a:endParaRPr lang="en-US" sz="1050" dirty="0">
                  <a:solidFill>
                    <a:srgbClr val="FF0000"/>
                  </a:solidFill>
                </a:endParaRPr>
              </a:p>
            </p:txBody>
          </p:sp>
          <p:sp>
            <p:nvSpPr>
              <p:cNvPr id="33" name="Rectangle 26"/>
              <p:cNvSpPr>
                <a:spLocks noChangeArrowheads="1"/>
              </p:cNvSpPr>
              <p:nvPr/>
            </p:nvSpPr>
            <p:spPr bwMode="auto">
              <a:xfrm>
                <a:off x="2454" y="923"/>
                <a:ext cx="326"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cs typeface="Arial" charset="0"/>
                  </a:rPr>
                  <a:t>−</a:t>
                </a:r>
                <a:r>
                  <a:rPr lang="en-US" dirty="0">
                    <a:solidFill>
                      <a:srgbClr val="FF0000"/>
                    </a:solidFill>
                  </a:rPr>
                  <a:t>1</a:t>
                </a:r>
              </a:p>
            </p:txBody>
          </p:sp>
        </p:grpSp>
      </p:grpSp>
    </p:spTree>
    <p:extLst>
      <p:ext uri="{BB962C8B-B14F-4D97-AF65-F5344CB8AC3E}">
        <p14:creationId xmlns:p14="http://schemas.microsoft.com/office/powerpoint/2010/main" val="14517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45002" y="233067"/>
            <a:ext cx="6572250" cy="1246584"/>
          </a:xfrm>
        </p:spPr>
        <p:txBody>
          <a:bodyPr>
            <a:normAutofit/>
          </a:bodyPr>
          <a:lstStyle/>
          <a:p>
            <a:r>
              <a:rPr lang="en-US" sz="3000" dirty="0"/>
              <a:t>Example (I do)</a:t>
            </a:r>
            <a:br>
              <a:rPr lang="en-US" sz="3000" dirty="0"/>
            </a:br>
            <a:endParaRPr lang="en-US" sz="3000" dirty="0"/>
          </a:p>
        </p:txBody>
      </p:sp>
      <p:sp>
        <p:nvSpPr>
          <p:cNvPr id="18436" name="Rectangle 3"/>
          <p:cNvSpPr>
            <a:spLocks noGrp="1" noChangeArrowheads="1"/>
          </p:cNvSpPr>
          <p:nvPr>
            <p:ph idx="1"/>
          </p:nvPr>
        </p:nvSpPr>
        <p:spPr>
          <a:xfrm>
            <a:off x="334977" y="1428750"/>
            <a:ext cx="8483097" cy="2800350"/>
          </a:xfrm>
        </p:spPr>
        <p:txBody>
          <a:bodyPr/>
          <a:lstStyle/>
          <a:p>
            <a:pPr lvl="1" eaLnBrk="1" hangingPunct="1">
              <a:buFontTx/>
              <a:buNone/>
            </a:pPr>
            <a:r>
              <a:rPr lang="en-US" baseline="30000" dirty="0"/>
              <a:t>234</a:t>
            </a:r>
            <a:r>
              <a:rPr lang="en-US" dirty="0"/>
              <a:t>Th  </a:t>
            </a:r>
            <a:r>
              <a:rPr lang="en-US" dirty="0">
                <a:sym typeface="Wingdings" panose="05000000000000000000" pitchFamily="2" charset="2"/>
              </a:rPr>
              <a:t></a:t>
            </a:r>
            <a:r>
              <a:rPr lang="en-US" dirty="0"/>
              <a:t>    </a:t>
            </a:r>
            <a:r>
              <a:rPr lang="en-US" baseline="30000" dirty="0"/>
              <a:t>0</a:t>
            </a:r>
            <a:r>
              <a:rPr lang="en-US" dirty="0"/>
              <a:t>e  + </a:t>
            </a:r>
            <a:r>
              <a:rPr lang="en-US" baseline="30000" dirty="0"/>
              <a:t>234</a:t>
            </a:r>
            <a:r>
              <a:rPr lang="en-US" dirty="0"/>
              <a:t>Pa</a:t>
            </a:r>
          </a:p>
          <a:p>
            <a:pPr lvl="1" eaLnBrk="1" hangingPunct="1">
              <a:buFontTx/>
              <a:buNone/>
            </a:pPr>
            <a:endParaRPr lang="en-US" dirty="0"/>
          </a:p>
          <a:p>
            <a:pPr eaLnBrk="1" hangingPunct="1"/>
            <a:r>
              <a:rPr lang="en-US" sz="2100" dirty="0"/>
              <a:t>The total mass on the left must equal the total mass on the right (234  = 0 + 234)</a:t>
            </a:r>
          </a:p>
          <a:p>
            <a:pPr eaLnBrk="1" hangingPunct="1"/>
            <a:r>
              <a:rPr lang="en-US" sz="2100" dirty="0"/>
              <a:t>The total charge on the left must equal the total charge on the right (90 = -1 + 91)</a:t>
            </a:r>
          </a:p>
        </p:txBody>
      </p:sp>
      <p:sp>
        <p:nvSpPr>
          <p:cNvPr id="18437" name="Text Box 4"/>
          <p:cNvSpPr txBox="1">
            <a:spLocks noChangeArrowheads="1"/>
          </p:cNvSpPr>
          <p:nvPr/>
        </p:nvSpPr>
        <p:spPr bwMode="auto">
          <a:xfrm>
            <a:off x="1179780" y="1888124"/>
            <a:ext cx="370284"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aseline="-25000" dirty="0">
                <a:solidFill>
                  <a:schemeClr val="bg1"/>
                </a:solidFill>
                <a:latin typeface="Shadows Into Light" panose="020B0604020202020204" charset="0"/>
              </a:rPr>
              <a:t>90</a:t>
            </a:r>
          </a:p>
        </p:txBody>
      </p:sp>
      <p:sp>
        <p:nvSpPr>
          <p:cNvPr id="18438" name="Text Box 5"/>
          <p:cNvSpPr txBox="1">
            <a:spLocks noChangeArrowheads="1"/>
          </p:cNvSpPr>
          <p:nvPr/>
        </p:nvSpPr>
        <p:spPr bwMode="auto">
          <a:xfrm>
            <a:off x="3070822" y="1888124"/>
            <a:ext cx="641099" cy="338554"/>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400" baseline="-25000" dirty="0">
                <a:solidFill>
                  <a:schemeClr val="bg1"/>
                </a:solidFill>
                <a:latin typeface="Shadows Into Light" panose="020B0604020202020204" charset="0"/>
              </a:rPr>
              <a:t>-1</a:t>
            </a:r>
          </a:p>
        </p:txBody>
      </p:sp>
      <p:sp>
        <p:nvSpPr>
          <p:cNvPr id="18439" name="Text Box 6"/>
          <p:cNvSpPr txBox="1">
            <a:spLocks noChangeArrowheads="1"/>
          </p:cNvSpPr>
          <p:nvPr/>
        </p:nvSpPr>
        <p:spPr bwMode="auto">
          <a:xfrm>
            <a:off x="4216956" y="1994027"/>
            <a:ext cx="359569"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aseline="-25000" dirty="0">
                <a:solidFill>
                  <a:schemeClr val="bg1"/>
                </a:solidFill>
                <a:latin typeface="Shadows Into Light" panose="020B0604020202020204" charset="0"/>
              </a:rPr>
              <a:t>91</a:t>
            </a:r>
          </a:p>
        </p:txBody>
      </p:sp>
    </p:spTree>
    <p:extLst>
      <p:ext uri="{BB962C8B-B14F-4D97-AF65-F5344CB8AC3E}">
        <p14:creationId xmlns:p14="http://schemas.microsoft.com/office/powerpoint/2010/main" val="191646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190" y="152372"/>
            <a:ext cx="6195504" cy="779570"/>
          </a:xfrm>
        </p:spPr>
        <p:txBody>
          <a:bodyPr/>
          <a:lstStyle/>
          <a:p>
            <a:r>
              <a:rPr lang="en-US" dirty="0">
                <a:cs typeface="Arial"/>
              </a:rPr>
              <a:t>Example (we do)</a:t>
            </a:r>
            <a:endParaRPr lang="en-US" dirty="0"/>
          </a:p>
        </p:txBody>
      </p:sp>
      <p:sp>
        <p:nvSpPr>
          <p:cNvPr id="3" name="Content Placeholder 2"/>
          <p:cNvSpPr>
            <a:spLocks noGrp="1"/>
          </p:cNvSpPr>
          <p:nvPr>
            <p:ph idx="1"/>
          </p:nvPr>
        </p:nvSpPr>
        <p:spPr>
          <a:xfrm>
            <a:off x="262550" y="1573709"/>
            <a:ext cx="8754701" cy="852620"/>
          </a:xfrm>
        </p:spPr>
        <p:txBody>
          <a:bodyPr/>
          <a:lstStyle/>
          <a:p>
            <a:pPr marL="85725" indent="0">
              <a:buNone/>
            </a:pPr>
            <a:r>
              <a:rPr lang="en-US" sz="2000" dirty="0"/>
              <a:t>Construct the nuclear decay equation for Carbon-14 (remember that mass and charge must be conserved)</a:t>
            </a:r>
          </a:p>
          <a:p>
            <a:pPr lvl="1"/>
            <a:endParaRPr lang="en-US" sz="2000" dirty="0"/>
          </a:p>
          <a:p>
            <a:pPr marL="85725" indent="0">
              <a:buNone/>
            </a:pPr>
            <a:endParaRPr lang="en-US" sz="2000" dirty="0"/>
          </a:p>
          <a:p>
            <a:pPr>
              <a:buNone/>
            </a:pPr>
            <a:r>
              <a:rPr lang="en-US" sz="2000" dirty="0"/>
              <a:t> </a:t>
            </a:r>
          </a:p>
          <a:p>
            <a:endParaRPr lang="en-US" sz="2000" dirty="0"/>
          </a:p>
        </p:txBody>
      </p:sp>
      <p:pic>
        <p:nvPicPr>
          <p:cNvPr id="11" name="Picture 10" descr="Screen Shot 2015-05-18 at 11.00.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417" y="3555749"/>
            <a:ext cx="3458458" cy="1038225"/>
          </a:xfrm>
          <a:prstGeom prst="rect">
            <a:avLst/>
          </a:prstGeom>
        </p:spPr>
      </p:pic>
      <p:pic>
        <p:nvPicPr>
          <p:cNvPr id="10" name="Picture 4"/>
          <p:cNvPicPr>
            <a:picLocks noChangeAspect="1" noChangeArrowheads="1"/>
          </p:cNvPicPr>
          <p:nvPr/>
        </p:nvPicPr>
        <p:blipFill>
          <a:blip r:embed="rId4" cstate="print"/>
          <a:srcRect/>
          <a:stretch>
            <a:fillRect/>
          </a:stretch>
        </p:blipFill>
        <p:spPr bwMode="auto">
          <a:xfrm>
            <a:off x="5572163" y="2129879"/>
            <a:ext cx="3208714" cy="2030909"/>
          </a:xfrm>
          <a:prstGeom prst="rect">
            <a:avLst/>
          </a:prstGeom>
          <a:noFill/>
          <a:ln w="9525">
            <a:noFill/>
            <a:miter lim="800000"/>
            <a:headEnd/>
            <a:tailEnd/>
          </a:ln>
        </p:spPr>
      </p:pic>
      <p:sp>
        <p:nvSpPr>
          <p:cNvPr id="5" name="TextBox 4"/>
          <p:cNvSpPr txBox="1"/>
          <p:nvPr/>
        </p:nvSpPr>
        <p:spPr>
          <a:xfrm>
            <a:off x="688063" y="2529373"/>
            <a:ext cx="986828"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14</a:t>
            </a:r>
            <a:r>
              <a:rPr lang="en-US" sz="2400" baseline="-25000" dirty="0">
                <a:solidFill>
                  <a:srgbClr val="FFFF00"/>
                </a:solidFill>
                <a:latin typeface="Shadows Into Light" panose="020B0604020202020204" charset="0"/>
              </a:rPr>
              <a:t>6</a:t>
            </a:r>
            <a:r>
              <a:rPr lang="en-US" sz="2400" dirty="0">
                <a:solidFill>
                  <a:srgbClr val="FFFF00"/>
                </a:solidFill>
                <a:latin typeface="Shadows Into Light" panose="020B0604020202020204" charset="0"/>
              </a:rPr>
              <a:t>C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
        <p:nvSpPr>
          <p:cNvPr id="8" name="TextBox 7"/>
          <p:cNvSpPr txBox="1"/>
          <p:nvPr/>
        </p:nvSpPr>
        <p:spPr>
          <a:xfrm>
            <a:off x="1583717" y="2529372"/>
            <a:ext cx="1430448"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0</a:t>
            </a:r>
            <a:r>
              <a:rPr lang="en-US" sz="2400" baseline="-25000" dirty="0">
                <a:solidFill>
                  <a:srgbClr val="FFFF00"/>
                </a:solidFill>
                <a:latin typeface="Shadows Into Light" panose="020B0604020202020204" charset="0"/>
              </a:rPr>
              <a:t>-1</a:t>
            </a:r>
            <a:r>
              <a:rPr lang="en-US" sz="2400" dirty="0">
                <a:solidFill>
                  <a:srgbClr val="FFFF00"/>
                </a:solidFill>
                <a:latin typeface="Shadows Into Light" panose="020B0604020202020204" charset="0"/>
              </a:rPr>
              <a:t>e</a:t>
            </a:r>
          </a:p>
        </p:txBody>
      </p:sp>
      <p:sp>
        <p:nvSpPr>
          <p:cNvPr id="9" name="TextBox 8"/>
          <p:cNvSpPr txBox="1"/>
          <p:nvPr/>
        </p:nvSpPr>
        <p:spPr>
          <a:xfrm>
            <a:off x="2045444" y="2529372"/>
            <a:ext cx="1430448"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a:t>
            </a:r>
            <a:r>
              <a:rPr lang="en-US" sz="2400" dirty="0">
                <a:solidFill>
                  <a:srgbClr val="FFFF00"/>
                </a:solidFill>
                <a:latin typeface="Shadows Into Light" panose="020B0604020202020204" charset="0"/>
              </a:rPr>
              <a:t>  </a:t>
            </a:r>
            <a:r>
              <a:rPr lang="en-US" sz="2400" baseline="30000" dirty="0">
                <a:solidFill>
                  <a:srgbClr val="FFFF00"/>
                </a:solidFill>
                <a:latin typeface="Shadows Into Light" panose="020B0604020202020204" charset="0"/>
              </a:rPr>
              <a:t>14</a:t>
            </a:r>
            <a:r>
              <a:rPr lang="en-US" sz="2400" baseline="-25000" dirty="0">
                <a:solidFill>
                  <a:srgbClr val="FFFF00"/>
                </a:solidFill>
                <a:latin typeface="Shadows Into Light" panose="020B0604020202020204" charset="0"/>
              </a:rPr>
              <a:t>7</a:t>
            </a:r>
            <a:r>
              <a:rPr lang="en-US" sz="2400" dirty="0">
                <a:solidFill>
                  <a:srgbClr val="FFFF00"/>
                </a:solidFill>
                <a:latin typeface="Shadows Into Light" panose="020B0604020202020204" charset="0"/>
              </a:rPr>
              <a:t>N</a:t>
            </a:r>
          </a:p>
        </p:txBody>
      </p:sp>
    </p:spTree>
    <p:extLst>
      <p:ext uri="{BB962C8B-B14F-4D97-AF65-F5344CB8AC3E}">
        <p14:creationId xmlns:p14="http://schemas.microsoft.com/office/powerpoint/2010/main" val="20084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166" y="302543"/>
            <a:ext cx="5600700" cy="422672"/>
          </a:xfrm>
        </p:spPr>
        <p:txBody>
          <a:bodyPr/>
          <a:lstStyle/>
          <a:p>
            <a:r>
              <a:rPr lang="en-US" dirty="0">
                <a:solidFill>
                  <a:schemeClr val="accent1"/>
                </a:solidFill>
              </a:rPr>
              <a:t>Positron decay</a:t>
            </a:r>
          </a:p>
        </p:txBody>
      </p:sp>
      <p:sp>
        <p:nvSpPr>
          <p:cNvPr id="3" name="Content Placeholder 2"/>
          <p:cNvSpPr>
            <a:spLocks noGrp="1"/>
          </p:cNvSpPr>
          <p:nvPr>
            <p:ph sz="quarter" idx="1"/>
          </p:nvPr>
        </p:nvSpPr>
        <p:spPr>
          <a:xfrm>
            <a:off x="235389" y="1543170"/>
            <a:ext cx="5476687" cy="3085979"/>
          </a:xfrm>
        </p:spPr>
        <p:txBody>
          <a:bodyPr/>
          <a:lstStyle/>
          <a:p>
            <a:r>
              <a:rPr lang="en-US" sz="2100" dirty="0"/>
              <a:t>Atoms below this belt have too many protons and positron decay.</a:t>
            </a:r>
          </a:p>
          <a:p>
            <a:r>
              <a:rPr lang="en-US" sz="2100" dirty="0"/>
              <a:t>The positron is the opposite of a beta particle.</a:t>
            </a:r>
          </a:p>
          <a:p>
            <a:endParaRPr lang="en-US" dirty="0"/>
          </a:p>
        </p:txBody>
      </p:sp>
      <p:pic>
        <p:nvPicPr>
          <p:cNvPr id="5" name="Picture 5" descr="21_02below"/>
          <p:cNvPicPr>
            <a:picLocks noGrp="1" noChangeAspect="1" noChangeArrowheads="1"/>
          </p:cNvPicPr>
          <p:nvPr>
            <p:ph sz="quarter" idx="2"/>
          </p:nvPr>
        </p:nvPicPr>
        <p:blipFill>
          <a:blip r:embed="rId2" cstate="screen"/>
          <a:stretch>
            <a:fillRect/>
          </a:stretch>
        </p:blipFill>
        <p:spPr>
          <a:xfrm>
            <a:off x="5712077" y="1543171"/>
            <a:ext cx="3020616" cy="3085979"/>
          </a:xfrm>
        </p:spPr>
      </p:pic>
      <p:grpSp>
        <p:nvGrpSpPr>
          <p:cNvPr id="6" name="Group 31"/>
          <p:cNvGrpSpPr>
            <a:grpSpLocks/>
          </p:cNvGrpSpPr>
          <p:nvPr/>
        </p:nvGrpSpPr>
        <p:grpSpPr bwMode="auto">
          <a:xfrm>
            <a:off x="1537097" y="3242075"/>
            <a:ext cx="3240881" cy="661988"/>
            <a:chOff x="1520" y="2939"/>
            <a:chExt cx="2722" cy="556"/>
          </a:xfrm>
        </p:grpSpPr>
        <p:grpSp>
          <p:nvGrpSpPr>
            <p:cNvPr id="7" name="Group 20"/>
            <p:cNvGrpSpPr>
              <a:grpSpLocks/>
            </p:cNvGrpSpPr>
            <p:nvPr/>
          </p:nvGrpSpPr>
          <p:grpSpPr bwMode="auto">
            <a:xfrm>
              <a:off x="1520" y="2952"/>
              <a:ext cx="514" cy="543"/>
              <a:chOff x="3841" y="922"/>
              <a:chExt cx="514" cy="543"/>
            </a:xfrm>
          </p:grpSpPr>
          <p:sp>
            <p:nvSpPr>
              <p:cNvPr id="16" name="Rectangle 21"/>
              <p:cNvSpPr>
                <a:spLocks noChangeArrowheads="1"/>
              </p:cNvSpPr>
              <p:nvPr/>
            </p:nvSpPr>
            <p:spPr bwMode="auto">
              <a:xfrm>
                <a:off x="3984" y="922"/>
                <a:ext cx="371" cy="543"/>
              </a:xfrm>
              <a:prstGeom prst="rect">
                <a:avLst/>
              </a:prstGeom>
              <a:noFill/>
              <a:ln w="9525">
                <a:noFill/>
                <a:miter lim="800000"/>
                <a:headEnd/>
                <a:tailEnd/>
              </a:ln>
            </p:spPr>
            <p:txBody>
              <a:bodyPr wrap="none">
                <a:spAutoFit/>
              </a:bodyPr>
              <a:lstStyle/>
              <a:p>
                <a:r>
                  <a:rPr lang="en-US" sz="3600" dirty="0">
                    <a:solidFill>
                      <a:srgbClr val="FF0000"/>
                    </a:solidFill>
                  </a:rPr>
                  <a:t>p</a:t>
                </a:r>
                <a:endParaRPr lang="en-US" sz="1050" dirty="0">
                  <a:solidFill>
                    <a:srgbClr val="FF0000"/>
                  </a:solidFill>
                </a:endParaRPr>
              </a:p>
            </p:txBody>
          </p:sp>
          <p:sp>
            <p:nvSpPr>
              <p:cNvPr id="17" name="Rectangle 22"/>
              <p:cNvSpPr>
                <a:spLocks noChangeArrowheads="1"/>
              </p:cNvSpPr>
              <p:nvPr/>
            </p:nvSpPr>
            <p:spPr bwMode="auto">
              <a:xfrm>
                <a:off x="3841" y="922"/>
                <a:ext cx="239" cy="439"/>
              </a:xfrm>
              <a:prstGeom prst="rect">
                <a:avLst/>
              </a:prstGeom>
              <a:noFill/>
              <a:ln w="9525">
                <a:noFill/>
                <a:miter lim="800000"/>
                <a:headEnd/>
                <a:tailEnd/>
              </a:ln>
            </p:spPr>
            <p:txBody>
              <a:bodyPr wrap="none">
                <a:spAutoFit/>
              </a:bodyPr>
              <a:lstStyle/>
              <a:p>
                <a:pPr algn="r"/>
                <a:r>
                  <a:rPr lang="en-US" dirty="0">
                    <a:solidFill>
                      <a:srgbClr val="FF0000"/>
                    </a:solidFill>
                  </a:rPr>
                  <a:t>1</a:t>
                </a:r>
              </a:p>
              <a:p>
                <a:pPr algn="r"/>
                <a:r>
                  <a:rPr lang="en-US" dirty="0">
                    <a:solidFill>
                      <a:srgbClr val="FF0000"/>
                    </a:solidFill>
                  </a:rPr>
                  <a:t>1</a:t>
                </a:r>
              </a:p>
            </p:txBody>
          </p:sp>
        </p:grpSp>
        <p:sp>
          <p:nvSpPr>
            <p:cNvPr id="8" name="Rectangle 23"/>
            <p:cNvSpPr>
              <a:spLocks noChangeArrowheads="1"/>
            </p:cNvSpPr>
            <p:nvPr/>
          </p:nvSpPr>
          <p:spPr bwMode="auto">
            <a:xfrm>
              <a:off x="2063" y="3068"/>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grpSp>
          <p:nvGrpSpPr>
            <p:cNvPr id="9" name="Group 24"/>
            <p:cNvGrpSpPr>
              <a:grpSpLocks/>
            </p:cNvGrpSpPr>
            <p:nvPr/>
          </p:nvGrpSpPr>
          <p:grpSpPr bwMode="auto">
            <a:xfrm>
              <a:off x="3731" y="2952"/>
              <a:ext cx="511" cy="543"/>
              <a:chOff x="4721" y="922"/>
              <a:chExt cx="511" cy="543"/>
            </a:xfrm>
          </p:grpSpPr>
          <p:sp>
            <p:nvSpPr>
              <p:cNvPr id="14" name="Rectangle 25"/>
              <p:cNvSpPr>
                <a:spLocks noChangeArrowheads="1"/>
              </p:cNvSpPr>
              <p:nvPr/>
            </p:nvSpPr>
            <p:spPr bwMode="auto">
              <a:xfrm>
                <a:off x="4861" y="922"/>
                <a:ext cx="371" cy="543"/>
              </a:xfrm>
              <a:prstGeom prst="rect">
                <a:avLst/>
              </a:prstGeom>
              <a:noFill/>
              <a:ln w="9525">
                <a:noFill/>
                <a:miter lim="800000"/>
                <a:headEnd/>
                <a:tailEnd/>
              </a:ln>
            </p:spPr>
            <p:txBody>
              <a:bodyPr wrap="none">
                <a:spAutoFit/>
              </a:bodyPr>
              <a:lstStyle/>
              <a:p>
                <a:r>
                  <a:rPr lang="en-US" sz="3600" dirty="0">
                    <a:solidFill>
                      <a:srgbClr val="FF0000"/>
                    </a:solidFill>
                  </a:rPr>
                  <a:t>n</a:t>
                </a:r>
                <a:endParaRPr lang="en-US" sz="1050" dirty="0">
                  <a:solidFill>
                    <a:srgbClr val="FF0000"/>
                  </a:solidFill>
                </a:endParaRPr>
              </a:p>
            </p:txBody>
          </p:sp>
          <p:sp>
            <p:nvSpPr>
              <p:cNvPr id="15" name="Rectangle 26"/>
              <p:cNvSpPr>
                <a:spLocks noChangeArrowheads="1"/>
              </p:cNvSpPr>
              <p:nvPr/>
            </p:nvSpPr>
            <p:spPr bwMode="auto">
              <a:xfrm>
                <a:off x="4721" y="924"/>
                <a:ext cx="239" cy="439"/>
              </a:xfrm>
              <a:prstGeom prst="rect">
                <a:avLst/>
              </a:prstGeom>
              <a:noFill/>
              <a:ln w="9525">
                <a:noFill/>
                <a:miter lim="800000"/>
                <a:headEnd/>
                <a:tailEnd/>
              </a:ln>
            </p:spPr>
            <p:txBody>
              <a:bodyPr wrap="none">
                <a:spAutoFit/>
              </a:bodyPr>
              <a:lstStyle/>
              <a:p>
                <a:pPr algn="r"/>
                <a:r>
                  <a:rPr lang="en-US" dirty="0">
                    <a:solidFill>
                      <a:srgbClr val="FF0000"/>
                    </a:solidFill>
                  </a:rPr>
                  <a:t>1</a:t>
                </a:r>
              </a:p>
              <a:p>
                <a:pPr algn="r"/>
                <a:r>
                  <a:rPr lang="en-US" dirty="0">
                    <a:solidFill>
                      <a:srgbClr val="FF0000"/>
                    </a:solidFill>
                  </a:rPr>
                  <a:t>0</a:t>
                </a:r>
              </a:p>
            </p:txBody>
          </p:sp>
        </p:grpSp>
        <p:sp>
          <p:nvSpPr>
            <p:cNvPr id="10" name="Rectangle 27"/>
            <p:cNvSpPr>
              <a:spLocks noChangeArrowheads="1"/>
            </p:cNvSpPr>
            <p:nvPr/>
          </p:nvSpPr>
          <p:spPr bwMode="auto">
            <a:xfrm>
              <a:off x="3374" y="3029"/>
              <a:ext cx="306" cy="388"/>
            </a:xfrm>
            <a:prstGeom prst="rect">
              <a:avLst/>
            </a:prstGeom>
            <a:noFill/>
            <a:ln w="9525">
              <a:noFill/>
              <a:miter lim="800000"/>
              <a:headEnd/>
              <a:tailEnd/>
            </a:ln>
          </p:spPr>
          <p:txBody>
            <a:bodyPr wrap="none">
              <a:spAutoFit/>
            </a:bodyPr>
            <a:lstStyle/>
            <a:p>
              <a:r>
                <a:rPr lang="en-US" sz="2400">
                  <a:solidFill>
                    <a:srgbClr val="FF0000"/>
                  </a:solidFill>
                </a:rPr>
                <a:t>+</a:t>
              </a:r>
            </a:p>
          </p:txBody>
        </p:sp>
        <p:grpSp>
          <p:nvGrpSpPr>
            <p:cNvPr id="11" name="Group 28"/>
            <p:cNvGrpSpPr>
              <a:grpSpLocks/>
            </p:cNvGrpSpPr>
            <p:nvPr/>
          </p:nvGrpSpPr>
          <p:grpSpPr bwMode="auto">
            <a:xfrm>
              <a:off x="2617" y="2939"/>
              <a:ext cx="583" cy="543"/>
              <a:chOff x="2826" y="909"/>
              <a:chExt cx="583" cy="543"/>
            </a:xfrm>
          </p:grpSpPr>
          <p:sp>
            <p:nvSpPr>
              <p:cNvPr id="12" name="Rectangle 29"/>
              <p:cNvSpPr>
                <a:spLocks noChangeArrowheads="1"/>
              </p:cNvSpPr>
              <p:nvPr/>
            </p:nvSpPr>
            <p:spPr bwMode="auto">
              <a:xfrm>
                <a:off x="3038" y="909"/>
                <a:ext cx="371" cy="543"/>
              </a:xfrm>
              <a:prstGeom prst="rect">
                <a:avLst/>
              </a:prstGeom>
              <a:noFill/>
              <a:ln w="9525">
                <a:noFill/>
                <a:miter lim="800000"/>
                <a:headEnd/>
                <a:tailEnd/>
              </a:ln>
            </p:spPr>
            <p:txBody>
              <a:bodyPr wrap="none">
                <a:spAutoFit/>
              </a:bodyPr>
              <a:lstStyle/>
              <a:p>
                <a:r>
                  <a:rPr lang="en-US" sz="3600" dirty="0">
                    <a:solidFill>
                      <a:srgbClr val="FF0000"/>
                    </a:solidFill>
                  </a:rPr>
                  <a:t>e</a:t>
                </a:r>
                <a:endParaRPr lang="en-US" sz="1050" dirty="0">
                  <a:solidFill>
                    <a:srgbClr val="FF0000"/>
                  </a:solidFill>
                </a:endParaRPr>
              </a:p>
            </p:txBody>
          </p:sp>
          <p:sp>
            <p:nvSpPr>
              <p:cNvPr id="13" name="Rectangle 30"/>
              <p:cNvSpPr>
                <a:spLocks noChangeArrowheads="1"/>
              </p:cNvSpPr>
              <p:nvPr/>
            </p:nvSpPr>
            <p:spPr bwMode="auto">
              <a:xfrm>
                <a:off x="2826" y="923"/>
                <a:ext cx="239"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rPr>
                  <a:t>1</a:t>
                </a:r>
              </a:p>
            </p:txBody>
          </p:sp>
        </p:grpSp>
      </p:grpSp>
    </p:spTree>
    <p:extLst>
      <p:ext uri="{BB962C8B-B14F-4D97-AF65-F5344CB8AC3E}">
        <p14:creationId xmlns:p14="http://schemas.microsoft.com/office/powerpoint/2010/main" val="15890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27" y="368251"/>
            <a:ext cx="5600700" cy="422672"/>
          </a:xfrm>
        </p:spPr>
        <p:txBody>
          <a:bodyPr/>
          <a:lstStyle/>
          <a:p>
            <a:r>
              <a:rPr lang="en-US" dirty="0">
                <a:solidFill>
                  <a:schemeClr val="accent1"/>
                </a:solidFill>
              </a:rPr>
              <a:t>Positron decay</a:t>
            </a:r>
          </a:p>
        </p:txBody>
      </p:sp>
      <p:sp>
        <p:nvSpPr>
          <p:cNvPr id="3" name="Content Placeholder 2"/>
          <p:cNvSpPr>
            <a:spLocks noGrp="1"/>
          </p:cNvSpPr>
          <p:nvPr>
            <p:ph sz="quarter" idx="1"/>
          </p:nvPr>
        </p:nvSpPr>
        <p:spPr>
          <a:xfrm>
            <a:off x="235389" y="1543170"/>
            <a:ext cx="5476687" cy="3085979"/>
          </a:xfrm>
        </p:spPr>
        <p:txBody>
          <a:bodyPr/>
          <a:lstStyle/>
          <a:p>
            <a:r>
              <a:rPr lang="en-US" sz="2100" dirty="0"/>
              <a:t>An example of positron decay is C-11, which has 6 protons and 5 neutrons. More protons than neutrons are very unstable due to high +/+ repulsions. </a:t>
            </a:r>
          </a:p>
          <a:p>
            <a:endParaRPr lang="en-US" sz="2100" dirty="0"/>
          </a:p>
          <a:p>
            <a:endParaRPr lang="en-US" sz="2100" dirty="0"/>
          </a:p>
          <a:p>
            <a:r>
              <a:rPr lang="en-US" sz="2100" dirty="0"/>
              <a:t>Now the product, B, has 5 protons and 6 neutrons. </a:t>
            </a:r>
          </a:p>
          <a:p>
            <a:endParaRPr lang="en-US" dirty="0"/>
          </a:p>
        </p:txBody>
      </p:sp>
      <p:pic>
        <p:nvPicPr>
          <p:cNvPr id="5" name="Picture 5" descr="21_02below"/>
          <p:cNvPicPr>
            <a:picLocks noGrp="1" noChangeAspect="1" noChangeArrowheads="1"/>
          </p:cNvPicPr>
          <p:nvPr>
            <p:ph sz="quarter" idx="2"/>
          </p:nvPr>
        </p:nvPicPr>
        <p:blipFill>
          <a:blip r:embed="rId2" cstate="screen"/>
          <a:stretch>
            <a:fillRect/>
          </a:stretch>
        </p:blipFill>
        <p:spPr>
          <a:xfrm>
            <a:off x="5712077" y="1543171"/>
            <a:ext cx="3020616" cy="3085979"/>
          </a:xfrm>
        </p:spPr>
      </p:pic>
      <p:grpSp>
        <p:nvGrpSpPr>
          <p:cNvPr id="6" name="Group 31"/>
          <p:cNvGrpSpPr>
            <a:grpSpLocks/>
          </p:cNvGrpSpPr>
          <p:nvPr/>
        </p:nvGrpSpPr>
        <p:grpSpPr bwMode="auto">
          <a:xfrm>
            <a:off x="1438275" y="3214914"/>
            <a:ext cx="3390900" cy="661988"/>
            <a:chOff x="1437" y="2939"/>
            <a:chExt cx="2848" cy="556"/>
          </a:xfrm>
        </p:grpSpPr>
        <p:grpSp>
          <p:nvGrpSpPr>
            <p:cNvPr id="7" name="Group 20"/>
            <p:cNvGrpSpPr>
              <a:grpSpLocks/>
            </p:cNvGrpSpPr>
            <p:nvPr/>
          </p:nvGrpSpPr>
          <p:grpSpPr bwMode="auto">
            <a:xfrm>
              <a:off x="1437" y="2952"/>
              <a:ext cx="661" cy="543"/>
              <a:chOff x="3758" y="922"/>
              <a:chExt cx="661" cy="543"/>
            </a:xfrm>
          </p:grpSpPr>
          <p:sp>
            <p:nvSpPr>
              <p:cNvPr id="16" name="Rectangle 21"/>
              <p:cNvSpPr>
                <a:spLocks noChangeArrowheads="1"/>
              </p:cNvSpPr>
              <p:nvPr/>
            </p:nvSpPr>
            <p:spPr bwMode="auto">
              <a:xfrm>
                <a:off x="3984" y="922"/>
                <a:ext cx="435" cy="543"/>
              </a:xfrm>
              <a:prstGeom prst="rect">
                <a:avLst/>
              </a:prstGeom>
              <a:noFill/>
              <a:ln w="9525">
                <a:noFill/>
                <a:miter lim="800000"/>
                <a:headEnd/>
                <a:tailEnd/>
              </a:ln>
            </p:spPr>
            <p:txBody>
              <a:bodyPr wrap="none">
                <a:spAutoFit/>
              </a:bodyPr>
              <a:lstStyle/>
              <a:p>
                <a:r>
                  <a:rPr lang="en-US" sz="3600" dirty="0">
                    <a:solidFill>
                      <a:srgbClr val="FF0000"/>
                    </a:solidFill>
                  </a:rPr>
                  <a:t>C</a:t>
                </a:r>
                <a:endParaRPr lang="en-US" sz="1050" dirty="0">
                  <a:solidFill>
                    <a:srgbClr val="FF0000"/>
                  </a:solidFill>
                </a:endParaRPr>
              </a:p>
            </p:txBody>
          </p:sp>
          <p:sp>
            <p:nvSpPr>
              <p:cNvPr id="17" name="Rectangle 22"/>
              <p:cNvSpPr>
                <a:spLocks noChangeArrowheads="1"/>
              </p:cNvSpPr>
              <p:nvPr/>
            </p:nvSpPr>
            <p:spPr bwMode="auto">
              <a:xfrm>
                <a:off x="3758" y="922"/>
                <a:ext cx="322" cy="439"/>
              </a:xfrm>
              <a:prstGeom prst="rect">
                <a:avLst/>
              </a:prstGeom>
              <a:noFill/>
              <a:ln w="9525">
                <a:noFill/>
                <a:miter lim="800000"/>
                <a:headEnd/>
                <a:tailEnd/>
              </a:ln>
            </p:spPr>
            <p:txBody>
              <a:bodyPr wrap="none">
                <a:spAutoFit/>
              </a:bodyPr>
              <a:lstStyle/>
              <a:p>
                <a:pPr algn="r"/>
                <a:r>
                  <a:rPr lang="en-US" dirty="0">
                    <a:solidFill>
                      <a:srgbClr val="FF0000"/>
                    </a:solidFill>
                  </a:rPr>
                  <a:t>11</a:t>
                </a:r>
              </a:p>
              <a:p>
                <a:pPr algn="r"/>
                <a:r>
                  <a:rPr lang="en-US" dirty="0">
                    <a:solidFill>
                      <a:srgbClr val="FF0000"/>
                    </a:solidFill>
                  </a:rPr>
                  <a:t>6</a:t>
                </a:r>
              </a:p>
            </p:txBody>
          </p:sp>
        </p:grpSp>
        <p:sp>
          <p:nvSpPr>
            <p:cNvPr id="8" name="Rectangle 23"/>
            <p:cNvSpPr>
              <a:spLocks noChangeArrowheads="1"/>
            </p:cNvSpPr>
            <p:nvPr/>
          </p:nvSpPr>
          <p:spPr bwMode="auto">
            <a:xfrm>
              <a:off x="2063" y="3068"/>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grpSp>
          <p:nvGrpSpPr>
            <p:cNvPr id="9" name="Group 24"/>
            <p:cNvGrpSpPr>
              <a:grpSpLocks/>
            </p:cNvGrpSpPr>
            <p:nvPr/>
          </p:nvGrpSpPr>
          <p:grpSpPr bwMode="auto">
            <a:xfrm>
              <a:off x="3648" y="2952"/>
              <a:ext cx="637" cy="543"/>
              <a:chOff x="4638" y="922"/>
              <a:chExt cx="637" cy="543"/>
            </a:xfrm>
          </p:grpSpPr>
          <p:sp>
            <p:nvSpPr>
              <p:cNvPr id="14" name="Rectangle 25"/>
              <p:cNvSpPr>
                <a:spLocks noChangeArrowheads="1"/>
              </p:cNvSpPr>
              <p:nvPr/>
            </p:nvSpPr>
            <p:spPr bwMode="auto">
              <a:xfrm>
                <a:off x="4861" y="922"/>
                <a:ext cx="414" cy="543"/>
              </a:xfrm>
              <a:prstGeom prst="rect">
                <a:avLst/>
              </a:prstGeom>
              <a:noFill/>
              <a:ln w="9525">
                <a:noFill/>
                <a:miter lim="800000"/>
                <a:headEnd/>
                <a:tailEnd/>
              </a:ln>
            </p:spPr>
            <p:txBody>
              <a:bodyPr wrap="none">
                <a:spAutoFit/>
              </a:bodyPr>
              <a:lstStyle/>
              <a:p>
                <a:r>
                  <a:rPr lang="en-US" sz="3600" dirty="0">
                    <a:solidFill>
                      <a:srgbClr val="FF0000"/>
                    </a:solidFill>
                  </a:rPr>
                  <a:t>B</a:t>
                </a:r>
                <a:endParaRPr lang="en-US" sz="1050" dirty="0">
                  <a:solidFill>
                    <a:srgbClr val="FF0000"/>
                  </a:solidFill>
                </a:endParaRPr>
              </a:p>
            </p:txBody>
          </p:sp>
          <p:sp>
            <p:nvSpPr>
              <p:cNvPr id="15" name="Rectangle 26"/>
              <p:cNvSpPr>
                <a:spLocks noChangeArrowheads="1"/>
              </p:cNvSpPr>
              <p:nvPr/>
            </p:nvSpPr>
            <p:spPr bwMode="auto">
              <a:xfrm>
                <a:off x="4638" y="924"/>
                <a:ext cx="322" cy="439"/>
              </a:xfrm>
              <a:prstGeom prst="rect">
                <a:avLst/>
              </a:prstGeom>
              <a:noFill/>
              <a:ln w="9525">
                <a:noFill/>
                <a:miter lim="800000"/>
                <a:headEnd/>
                <a:tailEnd/>
              </a:ln>
            </p:spPr>
            <p:txBody>
              <a:bodyPr wrap="none">
                <a:spAutoFit/>
              </a:bodyPr>
              <a:lstStyle/>
              <a:p>
                <a:pPr algn="r"/>
                <a:r>
                  <a:rPr lang="en-US" dirty="0">
                    <a:solidFill>
                      <a:srgbClr val="FF0000"/>
                    </a:solidFill>
                  </a:rPr>
                  <a:t>11</a:t>
                </a:r>
              </a:p>
              <a:p>
                <a:pPr algn="r"/>
                <a:r>
                  <a:rPr lang="en-US" dirty="0">
                    <a:solidFill>
                      <a:srgbClr val="FF0000"/>
                    </a:solidFill>
                  </a:rPr>
                  <a:t>5</a:t>
                </a:r>
              </a:p>
            </p:txBody>
          </p:sp>
        </p:grpSp>
        <p:sp>
          <p:nvSpPr>
            <p:cNvPr id="10" name="Rectangle 27"/>
            <p:cNvSpPr>
              <a:spLocks noChangeArrowheads="1"/>
            </p:cNvSpPr>
            <p:nvPr/>
          </p:nvSpPr>
          <p:spPr bwMode="auto">
            <a:xfrm>
              <a:off x="3374" y="3029"/>
              <a:ext cx="306" cy="388"/>
            </a:xfrm>
            <a:prstGeom prst="rect">
              <a:avLst/>
            </a:prstGeom>
            <a:noFill/>
            <a:ln w="9525">
              <a:noFill/>
              <a:miter lim="800000"/>
              <a:headEnd/>
              <a:tailEnd/>
            </a:ln>
          </p:spPr>
          <p:txBody>
            <a:bodyPr wrap="none">
              <a:spAutoFit/>
            </a:bodyPr>
            <a:lstStyle/>
            <a:p>
              <a:r>
                <a:rPr lang="en-US" sz="2400">
                  <a:solidFill>
                    <a:srgbClr val="FF0000"/>
                  </a:solidFill>
                </a:rPr>
                <a:t>+</a:t>
              </a:r>
            </a:p>
          </p:txBody>
        </p:sp>
        <p:grpSp>
          <p:nvGrpSpPr>
            <p:cNvPr id="11" name="Group 28"/>
            <p:cNvGrpSpPr>
              <a:grpSpLocks/>
            </p:cNvGrpSpPr>
            <p:nvPr/>
          </p:nvGrpSpPr>
          <p:grpSpPr bwMode="auto">
            <a:xfrm>
              <a:off x="2617" y="2939"/>
              <a:ext cx="583" cy="543"/>
              <a:chOff x="2826" y="909"/>
              <a:chExt cx="583" cy="543"/>
            </a:xfrm>
          </p:grpSpPr>
          <p:sp>
            <p:nvSpPr>
              <p:cNvPr id="12" name="Rectangle 29"/>
              <p:cNvSpPr>
                <a:spLocks noChangeArrowheads="1"/>
              </p:cNvSpPr>
              <p:nvPr/>
            </p:nvSpPr>
            <p:spPr bwMode="auto">
              <a:xfrm>
                <a:off x="3038" y="909"/>
                <a:ext cx="371" cy="543"/>
              </a:xfrm>
              <a:prstGeom prst="rect">
                <a:avLst/>
              </a:prstGeom>
              <a:noFill/>
              <a:ln w="9525">
                <a:noFill/>
                <a:miter lim="800000"/>
                <a:headEnd/>
                <a:tailEnd/>
              </a:ln>
            </p:spPr>
            <p:txBody>
              <a:bodyPr wrap="none">
                <a:spAutoFit/>
              </a:bodyPr>
              <a:lstStyle/>
              <a:p>
                <a:r>
                  <a:rPr lang="en-US" sz="3600" dirty="0">
                    <a:solidFill>
                      <a:srgbClr val="FF0000"/>
                    </a:solidFill>
                  </a:rPr>
                  <a:t>e</a:t>
                </a:r>
                <a:endParaRPr lang="en-US" sz="1050" dirty="0">
                  <a:solidFill>
                    <a:srgbClr val="FF0000"/>
                  </a:solidFill>
                </a:endParaRPr>
              </a:p>
            </p:txBody>
          </p:sp>
          <p:sp>
            <p:nvSpPr>
              <p:cNvPr id="13" name="Rectangle 30"/>
              <p:cNvSpPr>
                <a:spLocks noChangeArrowheads="1"/>
              </p:cNvSpPr>
              <p:nvPr/>
            </p:nvSpPr>
            <p:spPr bwMode="auto">
              <a:xfrm>
                <a:off x="2826" y="923"/>
                <a:ext cx="239" cy="439"/>
              </a:xfrm>
              <a:prstGeom prst="rect">
                <a:avLst/>
              </a:prstGeom>
              <a:noFill/>
              <a:ln w="9525">
                <a:noFill/>
                <a:miter lim="800000"/>
                <a:headEnd/>
                <a:tailEnd/>
              </a:ln>
            </p:spPr>
            <p:txBody>
              <a:bodyPr wrap="none">
                <a:spAutoFit/>
              </a:bodyPr>
              <a:lstStyle/>
              <a:p>
                <a:pPr algn="r"/>
                <a:r>
                  <a:rPr lang="en-US" dirty="0">
                    <a:solidFill>
                      <a:srgbClr val="FF0000"/>
                    </a:solidFill>
                  </a:rPr>
                  <a:t>0</a:t>
                </a:r>
              </a:p>
              <a:p>
                <a:pPr algn="r"/>
                <a:r>
                  <a:rPr lang="en-US" dirty="0">
                    <a:solidFill>
                      <a:srgbClr val="FF0000"/>
                    </a:solidFill>
                  </a:rPr>
                  <a:t>1</a:t>
                </a:r>
              </a:p>
            </p:txBody>
          </p:sp>
        </p:grpSp>
      </p:grpSp>
    </p:spTree>
    <p:extLst>
      <p:ext uri="{BB962C8B-B14F-4D97-AF65-F5344CB8AC3E}">
        <p14:creationId xmlns:p14="http://schemas.microsoft.com/office/powerpoint/2010/main" val="30001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081889" y="269989"/>
            <a:ext cx="6629400" cy="1371600"/>
          </a:xfrm>
        </p:spPr>
        <p:txBody>
          <a:bodyPr>
            <a:normAutofit/>
          </a:bodyPr>
          <a:lstStyle/>
          <a:p>
            <a:r>
              <a:rPr lang="en-US" sz="3600" dirty="0"/>
              <a:t>Example (I do):</a:t>
            </a:r>
            <a:br>
              <a:rPr lang="en-US" sz="3600" dirty="0"/>
            </a:br>
            <a:endParaRPr lang="en-US" sz="3600" dirty="0"/>
          </a:p>
        </p:txBody>
      </p:sp>
      <p:sp>
        <p:nvSpPr>
          <p:cNvPr id="21508" name="Rectangle 3"/>
          <p:cNvSpPr>
            <a:spLocks noGrp="1" noChangeArrowheads="1"/>
          </p:cNvSpPr>
          <p:nvPr>
            <p:ph idx="1"/>
          </p:nvPr>
        </p:nvSpPr>
        <p:spPr>
          <a:xfrm>
            <a:off x="425513" y="1327264"/>
            <a:ext cx="8356348" cy="2882504"/>
          </a:xfrm>
        </p:spPr>
        <p:txBody>
          <a:bodyPr>
            <a:noAutofit/>
          </a:bodyPr>
          <a:lstStyle/>
          <a:p>
            <a:pPr lvl="1" eaLnBrk="1" hangingPunct="1">
              <a:buFontTx/>
              <a:buNone/>
            </a:pPr>
            <a:r>
              <a:rPr lang="en-US" sz="2400" baseline="30000" dirty="0"/>
              <a:t>37</a:t>
            </a:r>
            <a:r>
              <a:rPr lang="en-US" sz="2400" dirty="0"/>
              <a:t>K   </a:t>
            </a:r>
            <a:r>
              <a:rPr lang="en-US" sz="2400" dirty="0">
                <a:sym typeface="Wingdings" panose="05000000000000000000" pitchFamily="2" charset="2"/>
              </a:rPr>
              <a:t> </a:t>
            </a:r>
            <a:r>
              <a:rPr lang="en-US" sz="2400" dirty="0"/>
              <a:t>   </a:t>
            </a:r>
            <a:r>
              <a:rPr lang="en-US" sz="2400" baseline="30000" dirty="0"/>
              <a:t>0</a:t>
            </a:r>
            <a:r>
              <a:rPr lang="en-US" sz="2400" dirty="0"/>
              <a:t>e  + </a:t>
            </a:r>
            <a:r>
              <a:rPr lang="en-US" sz="2400" baseline="30000" dirty="0"/>
              <a:t>37</a:t>
            </a:r>
            <a:r>
              <a:rPr lang="en-US" sz="2400" dirty="0"/>
              <a:t>Ar</a:t>
            </a:r>
          </a:p>
          <a:p>
            <a:pPr lvl="1" eaLnBrk="1" hangingPunct="1">
              <a:buFontTx/>
              <a:buNone/>
            </a:pPr>
            <a:endParaRPr lang="en-US" sz="2400" dirty="0"/>
          </a:p>
          <a:p>
            <a:pPr eaLnBrk="1" hangingPunct="1"/>
            <a:r>
              <a:rPr lang="en-US" sz="2400" dirty="0"/>
              <a:t>The total of the mass numbers on the left must equal the total on the right (37  = 0 + 37)</a:t>
            </a:r>
          </a:p>
          <a:p>
            <a:pPr eaLnBrk="1" hangingPunct="1"/>
            <a:r>
              <a:rPr lang="en-US" sz="2400" dirty="0"/>
              <a:t>The total charge on the left must equal the total charge on the right (19 = 1 + 18)</a:t>
            </a:r>
          </a:p>
        </p:txBody>
      </p:sp>
      <p:sp>
        <p:nvSpPr>
          <p:cNvPr id="21509" name="Text Box 4"/>
          <p:cNvSpPr txBox="1">
            <a:spLocks noChangeArrowheads="1"/>
          </p:cNvSpPr>
          <p:nvPr/>
        </p:nvSpPr>
        <p:spPr bwMode="auto">
          <a:xfrm>
            <a:off x="1035130" y="1798097"/>
            <a:ext cx="370285"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aseline="-25000" dirty="0">
                <a:solidFill>
                  <a:schemeClr val="bg1"/>
                </a:solidFill>
                <a:latin typeface="Shadows Into Light" panose="020B0604020202020204" charset="0"/>
              </a:rPr>
              <a:t>19</a:t>
            </a:r>
          </a:p>
        </p:txBody>
      </p:sp>
      <p:sp>
        <p:nvSpPr>
          <p:cNvPr id="21510" name="Text Box 5"/>
          <p:cNvSpPr txBox="1">
            <a:spLocks noChangeArrowheads="1"/>
          </p:cNvSpPr>
          <p:nvPr/>
        </p:nvSpPr>
        <p:spPr bwMode="auto">
          <a:xfrm>
            <a:off x="2568355" y="1798097"/>
            <a:ext cx="359569"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aseline="-25000" dirty="0">
                <a:solidFill>
                  <a:schemeClr val="bg1"/>
                </a:solidFill>
                <a:latin typeface="Shadows Into Light" panose="020B0604020202020204" charset="0"/>
              </a:rPr>
              <a:t>+1</a:t>
            </a:r>
          </a:p>
        </p:txBody>
      </p:sp>
      <p:sp>
        <p:nvSpPr>
          <p:cNvPr id="21511" name="Text Box 6"/>
          <p:cNvSpPr txBox="1">
            <a:spLocks noChangeArrowheads="1"/>
          </p:cNvSpPr>
          <p:nvPr/>
        </p:nvSpPr>
        <p:spPr bwMode="auto">
          <a:xfrm>
            <a:off x="3440882" y="1798097"/>
            <a:ext cx="359569"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aseline="-25000" dirty="0">
                <a:solidFill>
                  <a:schemeClr val="bg1"/>
                </a:solidFill>
                <a:latin typeface="Shadows Into Light" panose="020B0604020202020204" charset="0"/>
              </a:rPr>
              <a:t>18</a:t>
            </a:r>
          </a:p>
        </p:txBody>
      </p:sp>
    </p:spTree>
    <p:extLst>
      <p:ext uri="{BB962C8B-B14F-4D97-AF65-F5344CB8AC3E}">
        <p14:creationId xmlns:p14="http://schemas.microsoft.com/office/powerpoint/2010/main" val="240272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281" y="251960"/>
            <a:ext cx="6195504" cy="779570"/>
          </a:xfrm>
        </p:spPr>
        <p:txBody>
          <a:bodyPr/>
          <a:lstStyle/>
          <a:p>
            <a:r>
              <a:rPr lang="en-US" dirty="0"/>
              <a:t>Example (we do):</a:t>
            </a:r>
          </a:p>
        </p:txBody>
      </p:sp>
      <p:sp>
        <p:nvSpPr>
          <p:cNvPr id="3" name="Content Placeholder 2"/>
          <p:cNvSpPr>
            <a:spLocks noGrp="1"/>
          </p:cNvSpPr>
          <p:nvPr>
            <p:ph idx="1"/>
          </p:nvPr>
        </p:nvSpPr>
        <p:spPr>
          <a:xfrm>
            <a:off x="306120" y="1485900"/>
            <a:ext cx="8837880" cy="3657600"/>
          </a:xfrm>
        </p:spPr>
        <p:txBody>
          <a:bodyPr/>
          <a:lstStyle/>
          <a:p>
            <a:pPr marL="85725" indent="0">
              <a:buNone/>
            </a:pPr>
            <a:r>
              <a:rPr lang="en-US" sz="2400" i="1" dirty="0"/>
              <a:t> C</a:t>
            </a:r>
            <a:r>
              <a:rPr lang="en-US" sz="2400" dirty="0"/>
              <a:t>onstruct the nuclear decay equation for Calcium-37</a:t>
            </a:r>
            <a:endParaRPr lang="en-US" sz="2400" i="1" dirty="0"/>
          </a:p>
          <a:p>
            <a:pPr>
              <a:buNone/>
            </a:pPr>
            <a:r>
              <a:rPr lang="en-US" sz="2400" i="1" dirty="0"/>
              <a:t> </a:t>
            </a:r>
          </a:p>
          <a:p>
            <a:pPr>
              <a:buNone/>
            </a:pPr>
            <a:br>
              <a:rPr lang="en-US" sz="2400" i="1" dirty="0"/>
            </a:br>
            <a:endParaRPr lang="en-US" sz="2400" i="1" dirty="0"/>
          </a:p>
        </p:txBody>
      </p:sp>
      <p:pic>
        <p:nvPicPr>
          <p:cNvPr id="16" name="Picture 15" descr="Screen Shot 2015-05-18 at 11.00.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561" y="3560536"/>
            <a:ext cx="3458458" cy="1038225"/>
          </a:xfrm>
          <a:prstGeom prst="rect">
            <a:avLst/>
          </a:prstGeom>
        </p:spPr>
      </p:pic>
      <p:pic>
        <p:nvPicPr>
          <p:cNvPr id="17" name="Picture 4"/>
          <p:cNvPicPr>
            <a:picLocks noChangeAspect="1" noChangeArrowheads="1"/>
          </p:cNvPicPr>
          <p:nvPr/>
        </p:nvPicPr>
        <p:blipFill>
          <a:blip r:embed="rId4" cstate="print"/>
          <a:srcRect/>
          <a:stretch>
            <a:fillRect/>
          </a:stretch>
        </p:blipFill>
        <p:spPr bwMode="auto">
          <a:xfrm>
            <a:off x="5666938" y="2299245"/>
            <a:ext cx="3208714" cy="2030909"/>
          </a:xfrm>
          <a:prstGeom prst="rect">
            <a:avLst/>
          </a:prstGeom>
          <a:noFill/>
          <a:ln w="9525">
            <a:noFill/>
            <a:miter lim="800000"/>
            <a:headEnd/>
            <a:tailEnd/>
          </a:ln>
        </p:spPr>
      </p:pic>
      <p:sp>
        <p:nvSpPr>
          <p:cNvPr id="6" name="TextBox 5"/>
          <p:cNvSpPr txBox="1"/>
          <p:nvPr/>
        </p:nvSpPr>
        <p:spPr>
          <a:xfrm>
            <a:off x="706169" y="2299245"/>
            <a:ext cx="1674891"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37</a:t>
            </a:r>
            <a:r>
              <a:rPr lang="en-US" sz="2400" baseline="-25000" dirty="0">
                <a:solidFill>
                  <a:srgbClr val="FFFF00"/>
                </a:solidFill>
                <a:latin typeface="Shadows Into Light" panose="020B0604020202020204" charset="0"/>
              </a:rPr>
              <a:t>20</a:t>
            </a:r>
            <a:r>
              <a:rPr lang="en-US" sz="2400" dirty="0">
                <a:solidFill>
                  <a:srgbClr val="FFFF00"/>
                </a:solidFill>
                <a:latin typeface="Shadows Into Light" panose="020B0604020202020204" charset="0"/>
              </a:rPr>
              <a:t>Ca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
        <p:nvSpPr>
          <p:cNvPr id="7" name="TextBox 6"/>
          <p:cNvSpPr txBox="1"/>
          <p:nvPr/>
        </p:nvSpPr>
        <p:spPr>
          <a:xfrm>
            <a:off x="1999701" y="2299245"/>
            <a:ext cx="986828"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0</a:t>
            </a:r>
            <a:r>
              <a:rPr lang="en-US" sz="2400" baseline="-25000" dirty="0">
                <a:solidFill>
                  <a:srgbClr val="FFFF00"/>
                </a:solidFill>
                <a:latin typeface="Shadows Into Light" panose="020B0604020202020204" charset="0"/>
              </a:rPr>
              <a:t>1</a:t>
            </a:r>
            <a:r>
              <a:rPr lang="en-US" sz="2400" dirty="0">
                <a:solidFill>
                  <a:srgbClr val="FFFF00"/>
                </a:solidFill>
                <a:latin typeface="Shadows Into Light" panose="020B0604020202020204" charset="0"/>
              </a:rPr>
              <a:t>e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
        <p:nvSpPr>
          <p:cNvPr id="8" name="TextBox 7"/>
          <p:cNvSpPr txBox="1"/>
          <p:nvPr/>
        </p:nvSpPr>
        <p:spPr>
          <a:xfrm>
            <a:off x="2846490" y="2292386"/>
            <a:ext cx="1689295"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37</a:t>
            </a:r>
            <a:r>
              <a:rPr lang="en-US" sz="2400" baseline="-25000" dirty="0">
                <a:solidFill>
                  <a:srgbClr val="FFFF00"/>
                </a:solidFill>
                <a:latin typeface="Shadows Into Light" panose="020B0604020202020204" charset="0"/>
              </a:rPr>
              <a:t>19</a:t>
            </a:r>
            <a:r>
              <a:rPr lang="en-US" sz="2400" dirty="0">
                <a:solidFill>
                  <a:srgbClr val="FFFF00"/>
                </a:solidFill>
                <a:latin typeface="Shadows Into Light" panose="020B0604020202020204" charset="0"/>
              </a:rPr>
              <a:t>K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Tree>
    <p:extLst>
      <p:ext uri="{BB962C8B-B14F-4D97-AF65-F5344CB8AC3E}">
        <p14:creationId xmlns:p14="http://schemas.microsoft.com/office/powerpoint/2010/main" val="364993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5600700" cy="594122"/>
          </a:xfrm>
        </p:spPr>
        <p:txBody>
          <a:bodyPr>
            <a:normAutofit fontScale="90000"/>
          </a:bodyPr>
          <a:lstStyle/>
          <a:p>
            <a:r>
              <a:rPr lang="en-US" dirty="0">
                <a:solidFill>
                  <a:schemeClr val="accent1"/>
                </a:solidFill>
              </a:rPr>
              <a:t>Alpha decay</a:t>
            </a:r>
          </a:p>
        </p:txBody>
      </p:sp>
      <p:sp>
        <p:nvSpPr>
          <p:cNvPr id="3" name="Content Placeholder 2"/>
          <p:cNvSpPr>
            <a:spLocks noGrp="1"/>
          </p:cNvSpPr>
          <p:nvPr>
            <p:ph sz="quarter" idx="1"/>
          </p:nvPr>
        </p:nvSpPr>
        <p:spPr>
          <a:xfrm>
            <a:off x="534153" y="1502874"/>
            <a:ext cx="8320135" cy="2915217"/>
          </a:xfrm>
        </p:spPr>
        <p:txBody>
          <a:bodyPr/>
          <a:lstStyle/>
          <a:p>
            <a:endParaRPr lang="en-US" dirty="0"/>
          </a:p>
          <a:p>
            <a:r>
              <a:rPr lang="en-US" dirty="0"/>
              <a:t>Atoms with 82 or more protons alpha decay.</a:t>
            </a:r>
          </a:p>
          <a:p>
            <a:r>
              <a:rPr lang="en-US" dirty="0"/>
              <a:t>Alpha particles are weak due to their mass.</a:t>
            </a:r>
          </a:p>
          <a:p>
            <a:r>
              <a:rPr lang="en-US" dirty="0"/>
              <a:t>Alpha particles are the helium nuclei. </a:t>
            </a:r>
          </a:p>
          <a:p>
            <a:r>
              <a:rPr lang="en-US" dirty="0"/>
              <a:t>What is the difference between alpha and helium particles?</a:t>
            </a:r>
          </a:p>
          <a:p>
            <a:endParaRPr lang="en-US" dirty="0"/>
          </a:p>
          <a:p>
            <a:endParaRPr lang="en-US" dirty="0"/>
          </a:p>
          <a:p>
            <a:endParaRPr lang="en-US" dirty="0"/>
          </a:p>
        </p:txBody>
      </p:sp>
      <p:grpSp>
        <p:nvGrpSpPr>
          <p:cNvPr id="24" name="Group 26"/>
          <p:cNvGrpSpPr>
            <a:grpSpLocks/>
          </p:cNvGrpSpPr>
          <p:nvPr/>
        </p:nvGrpSpPr>
        <p:grpSpPr bwMode="auto">
          <a:xfrm>
            <a:off x="2257402" y="1565491"/>
            <a:ext cx="4250531" cy="722710"/>
            <a:chOff x="1318" y="2576"/>
            <a:chExt cx="3570" cy="607"/>
          </a:xfrm>
        </p:grpSpPr>
        <p:grpSp>
          <p:nvGrpSpPr>
            <p:cNvPr id="25" name="Group 15"/>
            <p:cNvGrpSpPr>
              <a:grpSpLocks/>
            </p:cNvGrpSpPr>
            <p:nvPr/>
          </p:nvGrpSpPr>
          <p:grpSpPr bwMode="auto">
            <a:xfrm>
              <a:off x="1318" y="2640"/>
              <a:ext cx="684" cy="543"/>
              <a:chOff x="3735" y="922"/>
              <a:chExt cx="684" cy="543"/>
            </a:xfrm>
          </p:grpSpPr>
          <p:sp>
            <p:nvSpPr>
              <p:cNvPr id="34" name="Rectangle 33"/>
              <p:cNvSpPr>
                <a:spLocks noChangeArrowheads="1"/>
              </p:cNvSpPr>
              <p:nvPr/>
            </p:nvSpPr>
            <p:spPr bwMode="auto">
              <a:xfrm>
                <a:off x="3984" y="922"/>
                <a:ext cx="435" cy="543"/>
              </a:xfrm>
              <a:prstGeom prst="rect">
                <a:avLst/>
              </a:prstGeom>
              <a:noFill/>
              <a:ln w="9525">
                <a:noFill/>
                <a:miter lim="800000"/>
                <a:headEnd/>
                <a:tailEnd/>
              </a:ln>
            </p:spPr>
            <p:txBody>
              <a:bodyPr wrap="none">
                <a:spAutoFit/>
              </a:bodyPr>
              <a:lstStyle/>
              <a:p>
                <a:r>
                  <a:rPr lang="en-US" sz="3600" dirty="0">
                    <a:solidFill>
                      <a:srgbClr val="FF0000"/>
                    </a:solidFill>
                  </a:rPr>
                  <a:t>U</a:t>
                </a:r>
                <a:endParaRPr lang="en-US" sz="1050" dirty="0">
                  <a:solidFill>
                    <a:srgbClr val="FF0000"/>
                  </a:solidFill>
                </a:endParaRPr>
              </a:p>
            </p:txBody>
          </p:sp>
          <p:sp>
            <p:nvSpPr>
              <p:cNvPr id="35" name="Rectangle 34"/>
              <p:cNvSpPr>
                <a:spLocks noChangeArrowheads="1"/>
              </p:cNvSpPr>
              <p:nvPr/>
            </p:nvSpPr>
            <p:spPr bwMode="auto">
              <a:xfrm>
                <a:off x="3735" y="922"/>
                <a:ext cx="345" cy="349"/>
              </a:xfrm>
              <a:prstGeom prst="rect">
                <a:avLst/>
              </a:prstGeom>
              <a:noFill/>
              <a:ln w="9525">
                <a:noFill/>
                <a:miter lim="800000"/>
                <a:headEnd/>
                <a:tailEnd/>
              </a:ln>
            </p:spPr>
            <p:txBody>
              <a:bodyPr wrap="none">
                <a:spAutoFit/>
              </a:bodyPr>
              <a:lstStyle/>
              <a:p>
                <a:pPr algn="r"/>
                <a:r>
                  <a:rPr lang="en-US" sz="1050">
                    <a:solidFill>
                      <a:srgbClr val="FF0000"/>
                    </a:solidFill>
                  </a:rPr>
                  <a:t>238</a:t>
                </a:r>
              </a:p>
              <a:p>
                <a:pPr algn="r"/>
                <a:r>
                  <a:rPr lang="en-US" sz="1050">
                    <a:solidFill>
                      <a:srgbClr val="FF0000"/>
                    </a:solidFill>
                  </a:rPr>
                  <a:t>92</a:t>
                </a:r>
              </a:p>
            </p:txBody>
          </p:sp>
        </p:grpSp>
        <p:sp>
          <p:nvSpPr>
            <p:cNvPr id="26" name="Rectangle 18"/>
            <p:cNvSpPr>
              <a:spLocks noChangeArrowheads="1"/>
            </p:cNvSpPr>
            <p:nvPr/>
          </p:nvSpPr>
          <p:spPr bwMode="auto">
            <a:xfrm>
              <a:off x="2008" y="2755"/>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grpSp>
          <p:nvGrpSpPr>
            <p:cNvPr id="27" name="Group 19"/>
            <p:cNvGrpSpPr>
              <a:grpSpLocks/>
            </p:cNvGrpSpPr>
            <p:nvPr/>
          </p:nvGrpSpPr>
          <p:grpSpPr bwMode="auto">
            <a:xfrm>
              <a:off x="3936" y="2576"/>
              <a:ext cx="952" cy="543"/>
              <a:chOff x="4835" y="858"/>
              <a:chExt cx="952" cy="543"/>
            </a:xfrm>
          </p:grpSpPr>
          <p:sp>
            <p:nvSpPr>
              <p:cNvPr id="32" name="Rectangle 20"/>
              <p:cNvSpPr>
                <a:spLocks noChangeArrowheads="1"/>
              </p:cNvSpPr>
              <p:nvPr/>
            </p:nvSpPr>
            <p:spPr bwMode="auto">
              <a:xfrm>
                <a:off x="5180" y="858"/>
                <a:ext cx="607" cy="543"/>
              </a:xfrm>
              <a:prstGeom prst="rect">
                <a:avLst/>
              </a:prstGeom>
              <a:noFill/>
              <a:ln w="9525">
                <a:noFill/>
                <a:miter lim="800000"/>
                <a:headEnd/>
                <a:tailEnd/>
              </a:ln>
            </p:spPr>
            <p:txBody>
              <a:bodyPr wrap="none">
                <a:spAutoFit/>
              </a:bodyPr>
              <a:lstStyle/>
              <a:p>
                <a:r>
                  <a:rPr lang="en-US" sz="3600" dirty="0" err="1">
                    <a:solidFill>
                      <a:srgbClr val="FF0000"/>
                    </a:solidFill>
                  </a:rPr>
                  <a:t>Th</a:t>
                </a:r>
                <a:endParaRPr lang="en-US" sz="1050" dirty="0">
                  <a:solidFill>
                    <a:srgbClr val="FF0000"/>
                  </a:solidFill>
                </a:endParaRPr>
              </a:p>
            </p:txBody>
          </p:sp>
          <p:sp>
            <p:nvSpPr>
              <p:cNvPr id="33" name="Rectangle 21"/>
              <p:cNvSpPr>
                <a:spLocks noChangeArrowheads="1"/>
              </p:cNvSpPr>
              <p:nvPr/>
            </p:nvSpPr>
            <p:spPr bwMode="auto">
              <a:xfrm>
                <a:off x="4835" y="905"/>
                <a:ext cx="345" cy="349"/>
              </a:xfrm>
              <a:prstGeom prst="rect">
                <a:avLst/>
              </a:prstGeom>
              <a:noFill/>
              <a:ln w="9525">
                <a:noFill/>
                <a:miter lim="800000"/>
                <a:headEnd/>
                <a:tailEnd/>
              </a:ln>
            </p:spPr>
            <p:txBody>
              <a:bodyPr wrap="none">
                <a:spAutoFit/>
              </a:bodyPr>
              <a:lstStyle/>
              <a:p>
                <a:pPr algn="r"/>
                <a:r>
                  <a:rPr lang="en-US" sz="1050" dirty="0">
                    <a:solidFill>
                      <a:srgbClr val="FF0000"/>
                    </a:solidFill>
                  </a:rPr>
                  <a:t>234</a:t>
                </a:r>
              </a:p>
              <a:p>
                <a:pPr algn="r"/>
                <a:r>
                  <a:rPr lang="en-US" sz="1050" dirty="0">
                    <a:solidFill>
                      <a:srgbClr val="FF0000"/>
                    </a:solidFill>
                  </a:rPr>
                  <a:t>90</a:t>
                </a:r>
              </a:p>
            </p:txBody>
          </p:sp>
        </p:grpSp>
        <p:grpSp>
          <p:nvGrpSpPr>
            <p:cNvPr id="28" name="Group 22"/>
            <p:cNvGrpSpPr>
              <a:grpSpLocks/>
            </p:cNvGrpSpPr>
            <p:nvPr/>
          </p:nvGrpSpPr>
          <p:grpSpPr bwMode="auto">
            <a:xfrm>
              <a:off x="2689" y="2623"/>
              <a:ext cx="881" cy="543"/>
              <a:chOff x="2706" y="905"/>
              <a:chExt cx="881" cy="543"/>
            </a:xfrm>
          </p:grpSpPr>
          <p:sp>
            <p:nvSpPr>
              <p:cNvPr id="30" name="Rectangle 23"/>
              <p:cNvSpPr>
                <a:spLocks noChangeArrowheads="1"/>
              </p:cNvSpPr>
              <p:nvPr/>
            </p:nvSpPr>
            <p:spPr bwMode="auto">
              <a:xfrm>
                <a:off x="2936" y="905"/>
                <a:ext cx="651" cy="543"/>
              </a:xfrm>
              <a:prstGeom prst="rect">
                <a:avLst/>
              </a:prstGeom>
              <a:noFill/>
              <a:ln w="9525">
                <a:noFill/>
                <a:miter lim="800000"/>
                <a:headEnd/>
                <a:tailEnd/>
              </a:ln>
            </p:spPr>
            <p:txBody>
              <a:bodyPr wrap="none">
                <a:spAutoFit/>
              </a:bodyPr>
              <a:lstStyle/>
              <a:p>
                <a:r>
                  <a:rPr lang="en-US" sz="3600" dirty="0">
                    <a:solidFill>
                      <a:srgbClr val="FF0000"/>
                    </a:solidFill>
                  </a:rPr>
                  <a:t>He</a:t>
                </a:r>
                <a:endParaRPr lang="en-US" sz="1050" dirty="0">
                  <a:solidFill>
                    <a:srgbClr val="FF0000"/>
                  </a:solidFill>
                </a:endParaRPr>
              </a:p>
            </p:txBody>
          </p:sp>
          <p:sp>
            <p:nvSpPr>
              <p:cNvPr id="31" name="Rectangle 24"/>
              <p:cNvSpPr>
                <a:spLocks noChangeArrowheads="1"/>
              </p:cNvSpPr>
              <p:nvPr/>
            </p:nvSpPr>
            <p:spPr bwMode="auto">
              <a:xfrm>
                <a:off x="2706" y="906"/>
                <a:ext cx="218" cy="349"/>
              </a:xfrm>
              <a:prstGeom prst="rect">
                <a:avLst/>
              </a:prstGeom>
              <a:noFill/>
              <a:ln w="9525">
                <a:noFill/>
                <a:miter lim="800000"/>
                <a:headEnd/>
                <a:tailEnd/>
              </a:ln>
            </p:spPr>
            <p:txBody>
              <a:bodyPr wrap="none">
                <a:spAutoFit/>
              </a:bodyPr>
              <a:lstStyle/>
              <a:p>
                <a:pPr algn="r"/>
                <a:r>
                  <a:rPr lang="en-US" sz="1050" dirty="0">
                    <a:solidFill>
                      <a:srgbClr val="FF0000"/>
                    </a:solidFill>
                  </a:rPr>
                  <a:t>4</a:t>
                </a:r>
              </a:p>
              <a:p>
                <a:pPr algn="r"/>
                <a:r>
                  <a:rPr lang="en-US" sz="1050" dirty="0">
                    <a:solidFill>
                      <a:srgbClr val="FF0000"/>
                    </a:solidFill>
                  </a:rPr>
                  <a:t>2</a:t>
                </a:r>
              </a:p>
            </p:txBody>
          </p:sp>
        </p:grpSp>
        <p:sp>
          <p:nvSpPr>
            <p:cNvPr id="29" name="Rectangle 25"/>
            <p:cNvSpPr>
              <a:spLocks noChangeArrowheads="1"/>
            </p:cNvSpPr>
            <p:nvPr/>
          </p:nvSpPr>
          <p:spPr bwMode="auto">
            <a:xfrm>
              <a:off x="3526" y="2717"/>
              <a:ext cx="306" cy="388"/>
            </a:xfrm>
            <a:prstGeom prst="rect">
              <a:avLst/>
            </a:prstGeom>
            <a:noFill/>
            <a:ln w="9525">
              <a:noFill/>
              <a:miter lim="800000"/>
              <a:headEnd/>
              <a:tailEnd/>
            </a:ln>
          </p:spPr>
          <p:txBody>
            <a:bodyPr wrap="none">
              <a:spAutoFit/>
            </a:bodyPr>
            <a:lstStyle/>
            <a:p>
              <a:r>
                <a:rPr lang="en-US" sz="2400">
                  <a:solidFill>
                    <a:srgbClr val="FF0000"/>
                  </a:solidFill>
                </a:rPr>
                <a:t>+</a:t>
              </a:r>
            </a:p>
          </p:txBody>
        </p:sp>
      </p:grpSp>
    </p:spTree>
    <p:extLst>
      <p:ext uri="{BB962C8B-B14F-4D97-AF65-F5344CB8AC3E}">
        <p14:creationId xmlns:p14="http://schemas.microsoft.com/office/powerpoint/2010/main" val="11256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Lesson Objectives</a:t>
            </a:r>
          </a:p>
        </p:txBody>
      </p:sp>
      <p:sp>
        <p:nvSpPr>
          <p:cNvPr id="3" name="Content Placeholder 2"/>
          <p:cNvSpPr>
            <a:spLocks noGrp="1"/>
          </p:cNvSpPr>
          <p:nvPr>
            <p:ph sz="quarter" idx="1"/>
          </p:nvPr>
        </p:nvSpPr>
        <p:spPr>
          <a:xfrm>
            <a:off x="410650" y="1488186"/>
            <a:ext cx="8325944" cy="3655314"/>
          </a:xfrm>
        </p:spPr>
        <p:txBody>
          <a:bodyPr/>
          <a:lstStyle/>
          <a:p>
            <a:r>
              <a:rPr lang="en-US" dirty="0"/>
              <a:t>Identify nuclear reactions.</a:t>
            </a:r>
          </a:p>
          <a:p>
            <a:r>
              <a:rPr lang="en-US" dirty="0"/>
              <a:t>Determine if a particle will alpha, beta, positron, or gamma decay.</a:t>
            </a:r>
          </a:p>
          <a:p>
            <a:r>
              <a:rPr lang="en-US" dirty="0"/>
              <a:t>Compare and contrast nuclear particles in terms of mass, charge, and penetrating power. </a:t>
            </a:r>
          </a:p>
          <a:p>
            <a:endParaRPr lang="en-US" dirty="0"/>
          </a:p>
        </p:txBody>
      </p:sp>
    </p:spTree>
    <p:extLst>
      <p:ext uri="{BB962C8B-B14F-4D97-AF65-F5344CB8AC3E}">
        <p14:creationId xmlns:p14="http://schemas.microsoft.com/office/powerpoint/2010/main" val="203190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973248" y="314638"/>
            <a:ext cx="6515100" cy="503634"/>
          </a:xfrm>
        </p:spPr>
        <p:txBody>
          <a:bodyPr>
            <a:noAutofit/>
          </a:bodyPr>
          <a:lstStyle/>
          <a:p>
            <a:r>
              <a:rPr lang="en-US" sz="3600" dirty="0"/>
              <a:t>Example (I do)</a:t>
            </a:r>
          </a:p>
        </p:txBody>
      </p:sp>
      <p:sp>
        <p:nvSpPr>
          <p:cNvPr id="15364" name="Rectangle 3"/>
          <p:cNvSpPr>
            <a:spLocks noGrp="1" noChangeArrowheads="1"/>
          </p:cNvSpPr>
          <p:nvPr>
            <p:ph idx="1"/>
          </p:nvPr>
        </p:nvSpPr>
        <p:spPr>
          <a:xfrm>
            <a:off x="697117" y="1384414"/>
            <a:ext cx="7994210" cy="2768204"/>
          </a:xfrm>
        </p:spPr>
        <p:txBody>
          <a:bodyPr/>
          <a:lstStyle/>
          <a:p>
            <a:pPr eaLnBrk="1" hangingPunct="1">
              <a:buNone/>
            </a:pPr>
            <a:r>
              <a:rPr lang="en-US" baseline="30000" dirty="0"/>
              <a:t>     238</a:t>
            </a:r>
            <a:r>
              <a:rPr lang="en-US" dirty="0"/>
              <a:t>U  </a:t>
            </a:r>
            <a:r>
              <a:rPr lang="en-US" dirty="0">
                <a:sym typeface="Wingdings" panose="05000000000000000000" pitchFamily="2" charset="2"/>
              </a:rPr>
              <a:t></a:t>
            </a:r>
            <a:r>
              <a:rPr lang="en-US" dirty="0"/>
              <a:t>  </a:t>
            </a:r>
            <a:r>
              <a:rPr lang="en-US" baseline="30000" dirty="0"/>
              <a:t>4</a:t>
            </a:r>
            <a:r>
              <a:rPr lang="en-US" dirty="0"/>
              <a:t>He  +   </a:t>
            </a:r>
            <a:r>
              <a:rPr lang="en-US" baseline="30000" dirty="0"/>
              <a:t>234</a:t>
            </a:r>
            <a:r>
              <a:rPr lang="en-US" dirty="0"/>
              <a:t>Th</a:t>
            </a:r>
          </a:p>
          <a:p>
            <a:pPr lvl="1" eaLnBrk="1" hangingPunct="1">
              <a:buFontTx/>
              <a:buNone/>
            </a:pPr>
            <a:endParaRPr lang="en-US" sz="1800" dirty="0"/>
          </a:p>
          <a:p>
            <a:r>
              <a:rPr lang="en-US" sz="2100" dirty="0"/>
              <a:t>The total mass on the left must equal the total mass on the right (238  = 4 + 234)</a:t>
            </a:r>
          </a:p>
          <a:p>
            <a:r>
              <a:rPr lang="en-US" sz="2100" dirty="0"/>
              <a:t>The total charge on the left must equal the total charge on the right (92 = 2 + 90)</a:t>
            </a:r>
          </a:p>
        </p:txBody>
      </p:sp>
      <p:sp>
        <p:nvSpPr>
          <p:cNvPr id="15365" name="Text Box 4"/>
          <p:cNvSpPr txBox="1">
            <a:spLocks noChangeArrowheads="1"/>
          </p:cNvSpPr>
          <p:nvPr/>
        </p:nvSpPr>
        <p:spPr bwMode="auto">
          <a:xfrm>
            <a:off x="1624014" y="1813009"/>
            <a:ext cx="617935"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1" baseline="-25000" dirty="0">
                <a:solidFill>
                  <a:schemeClr val="bg1"/>
                </a:solidFill>
                <a:latin typeface="Shadows Into Light" panose="020B0604020202020204" charset="0"/>
              </a:rPr>
              <a:t>92</a:t>
            </a:r>
          </a:p>
        </p:txBody>
      </p:sp>
      <p:sp>
        <p:nvSpPr>
          <p:cNvPr id="15366" name="Text Box 5"/>
          <p:cNvSpPr txBox="1">
            <a:spLocks noChangeArrowheads="1"/>
          </p:cNvSpPr>
          <p:nvPr/>
        </p:nvSpPr>
        <p:spPr bwMode="auto">
          <a:xfrm>
            <a:off x="3028352" y="1674510"/>
            <a:ext cx="280988" cy="338554"/>
          </a:xfrm>
          <a:prstGeom prst="rect">
            <a:avLst/>
          </a:prstGeom>
          <a:noFill/>
          <a:ln w="12700" cap="sq">
            <a:noFill/>
            <a:miter lim="800000"/>
            <a:headEnd type="none" w="sm" len="sm"/>
            <a:tailEnd type="none" w="sm" len="sm"/>
          </a:ln>
        </p:spPr>
        <p:txBody>
          <a:bodyPr>
            <a:spAutoFit/>
          </a:bodyPr>
          <a:lstStyle/>
          <a:p>
            <a:pPr>
              <a:spcBef>
                <a:spcPct val="50000"/>
              </a:spcBef>
            </a:pPr>
            <a:r>
              <a:rPr lang="en-US" sz="2400" b="1" baseline="-25000" dirty="0">
                <a:solidFill>
                  <a:schemeClr val="bg1"/>
                </a:solidFill>
                <a:latin typeface="Shadows Into Light" panose="020B0604020202020204" charset="0"/>
              </a:rPr>
              <a:t>2</a:t>
            </a:r>
          </a:p>
        </p:txBody>
      </p:sp>
      <p:sp>
        <p:nvSpPr>
          <p:cNvPr id="15367" name="Text Box 6"/>
          <p:cNvSpPr txBox="1">
            <a:spLocks noChangeArrowheads="1"/>
          </p:cNvSpPr>
          <p:nvPr/>
        </p:nvSpPr>
        <p:spPr bwMode="auto">
          <a:xfrm>
            <a:off x="4695113" y="1677705"/>
            <a:ext cx="514350" cy="338554"/>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400" b="1" baseline="-25000" dirty="0">
                <a:solidFill>
                  <a:schemeClr val="bg1"/>
                </a:solidFill>
                <a:latin typeface="Shadows Into Light" panose="020B0604020202020204" charset="0"/>
              </a:rPr>
              <a:t>90</a:t>
            </a:r>
          </a:p>
        </p:txBody>
      </p:sp>
    </p:spTree>
    <p:extLst>
      <p:ext uri="{BB962C8B-B14F-4D97-AF65-F5344CB8AC3E}">
        <p14:creationId xmlns:p14="http://schemas.microsoft.com/office/powerpoint/2010/main" val="4290550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7535" y="251959"/>
            <a:ext cx="6195504" cy="779570"/>
          </a:xfrm>
        </p:spPr>
        <p:txBody>
          <a:bodyPr/>
          <a:lstStyle/>
          <a:p>
            <a:r>
              <a:rPr lang="en-US" dirty="0">
                <a:cs typeface="Arial"/>
              </a:rPr>
              <a:t>Example (We do)</a:t>
            </a:r>
          </a:p>
        </p:txBody>
      </p:sp>
      <p:sp>
        <p:nvSpPr>
          <p:cNvPr id="3" name="Content Placeholder 2"/>
          <p:cNvSpPr>
            <a:spLocks noGrp="1"/>
          </p:cNvSpPr>
          <p:nvPr>
            <p:ph idx="1"/>
          </p:nvPr>
        </p:nvSpPr>
        <p:spPr>
          <a:xfrm>
            <a:off x="325925" y="1448554"/>
            <a:ext cx="7275025" cy="7695446"/>
          </a:xfrm>
        </p:spPr>
        <p:txBody>
          <a:bodyPr/>
          <a:lstStyle/>
          <a:p>
            <a:pPr marL="139700" indent="0">
              <a:buNone/>
            </a:pPr>
            <a:r>
              <a:rPr lang="en-US" sz="2400" i="1" dirty="0"/>
              <a:t>C</a:t>
            </a:r>
            <a:r>
              <a:rPr lang="en-US" sz="2400" dirty="0"/>
              <a:t>onstruct the nuclear decay equation for Francium-220  </a:t>
            </a:r>
          </a:p>
          <a:p>
            <a:pPr>
              <a:buNone/>
            </a:pPr>
            <a:r>
              <a:rPr lang="en-US" sz="1500" dirty="0"/>
              <a:t> </a:t>
            </a:r>
          </a:p>
          <a:p>
            <a:endParaRPr lang="en-US" sz="1050" dirty="0"/>
          </a:p>
        </p:txBody>
      </p:sp>
      <p:pic>
        <p:nvPicPr>
          <p:cNvPr id="7" name="Picture 4"/>
          <p:cNvPicPr>
            <a:picLocks noChangeAspect="1" noChangeArrowheads="1"/>
          </p:cNvPicPr>
          <p:nvPr/>
        </p:nvPicPr>
        <p:blipFill>
          <a:blip r:embed="rId3" cstate="print"/>
          <a:srcRect/>
          <a:stretch>
            <a:fillRect/>
          </a:stretch>
        </p:blipFill>
        <p:spPr bwMode="auto">
          <a:xfrm>
            <a:off x="5371987" y="2262234"/>
            <a:ext cx="3208715" cy="2030909"/>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301" y="2656716"/>
            <a:ext cx="2686050" cy="210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59666" y="2172731"/>
            <a:ext cx="1674891"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220</a:t>
            </a:r>
            <a:r>
              <a:rPr lang="en-US" sz="2400" baseline="-25000" dirty="0">
                <a:solidFill>
                  <a:srgbClr val="FFFF00"/>
                </a:solidFill>
                <a:latin typeface="Shadows Into Light" panose="020B0604020202020204" charset="0"/>
              </a:rPr>
              <a:t>87</a:t>
            </a:r>
            <a:r>
              <a:rPr lang="en-US" sz="2400" dirty="0">
                <a:solidFill>
                  <a:srgbClr val="FFFF00"/>
                </a:solidFill>
                <a:latin typeface="Shadows Into Light" panose="020B0604020202020204" charset="0"/>
              </a:rPr>
              <a:t>Fr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
        <p:nvSpPr>
          <p:cNvPr id="8" name="TextBox 7"/>
          <p:cNvSpPr txBox="1"/>
          <p:nvPr/>
        </p:nvSpPr>
        <p:spPr>
          <a:xfrm>
            <a:off x="2288546" y="2150411"/>
            <a:ext cx="1674891"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4</a:t>
            </a:r>
            <a:r>
              <a:rPr lang="en-US" sz="2400" baseline="-25000" dirty="0">
                <a:solidFill>
                  <a:srgbClr val="FFFF00"/>
                </a:solidFill>
                <a:latin typeface="Shadows Into Light" panose="020B0604020202020204" charset="0"/>
              </a:rPr>
              <a:t>2</a:t>
            </a:r>
            <a:r>
              <a:rPr lang="en-US" sz="2400" dirty="0">
                <a:solidFill>
                  <a:srgbClr val="FFFF00"/>
                </a:solidFill>
                <a:latin typeface="Shadows Into Light" panose="020B0604020202020204" charset="0"/>
              </a:rPr>
              <a:t>He </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
        <p:nvSpPr>
          <p:cNvPr id="9" name="TextBox 8"/>
          <p:cNvSpPr txBox="1"/>
          <p:nvPr/>
        </p:nvSpPr>
        <p:spPr>
          <a:xfrm>
            <a:off x="3268298" y="2128091"/>
            <a:ext cx="1674891" cy="461665"/>
          </a:xfrm>
          <a:prstGeom prst="rect">
            <a:avLst/>
          </a:prstGeom>
          <a:noFill/>
        </p:spPr>
        <p:txBody>
          <a:bodyPr wrap="square" rtlCol="0">
            <a:spAutoFit/>
          </a:bodyPr>
          <a:lstStyle/>
          <a:p>
            <a:r>
              <a:rPr lang="en-US" sz="2400" baseline="30000" dirty="0">
                <a:solidFill>
                  <a:srgbClr val="FFFF00"/>
                </a:solidFill>
                <a:latin typeface="Shadows Into Light" panose="020B0604020202020204" charset="0"/>
              </a:rPr>
              <a:t>216</a:t>
            </a:r>
            <a:r>
              <a:rPr lang="en-US" sz="2400" baseline="-25000" dirty="0">
                <a:solidFill>
                  <a:srgbClr val="FFFF00"/>
                </a:solidFill>
                <a:latin typeface="Shadows Into Light" panose="020B0604020202020204" charset="0"/>
              </a:rPr>
              <a:t>85</a:t>
            </a:r>
            <a:r>
              <a:rPr lang="en-US" sz="2400" dirty="0">
                <a:solidFill>
                  <a:srgbClr val="FFFF00"/>
                </a:solidFill>
                <a:latin typeface="Shadows Into Light" panose="020B0604020202020204" charset="0"/>
              </a:rPr>
              <a:t>At</a:t>
            </a:r>
            <a:r>
              <a:rPr lang="en-US" sz="2400" dirty="0">
                <a:solidFill>
                  <a:srgbClr val="FFFF00"/>
                </a:solidFill>
                <a:latin typeface="Shadows Into Light" panose="020B0604020202020204" charset="0"/>
                <a:sym typeface="Wingdings" panose="05000000000000000000" pitchFamily="2" charset="2"/>
              </a:rPr>
              <a:t> </a:t>
            </a:r>
            <a:endParaRPr lang="en-US" sz="2400" dirty="0">
              <a:solidFill>
                <a:srgbClr val="FFFF00"/>
              </a:solidFill>
              <a:latin typeface="Shadows Into Light" panose="020B0604020202020204" charset="0"/>
            </a:endParaRPr>
          </a:p>
        </p:txBody>
      </p:sp>
    </p:spTree>
    <p:extLst>
      <p:ext uri="{BB962C8B-B14F-4D97-AF65-F5344CB8AC3E}">
        <p14:creationId xmlns:p14="http://schemas.microsoft.com/office/powerpoint/2010/main" val="4272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Gamma decay</a:t>
            </a:r>
          </a:p>
        </p:txBody>
      </p:sp>
      <p:sp>
        <p:nvSpPr>
          <p:cNvPr id="3" name="Content Placeholder 2"/>
          <p:cNvSpPr>
            <a:spLocks noGrp="1"/>
          </p:cNvSpPr>
          <p:nvPr>
            <p:ph sz="quarter" idx="1"/>
          </p:nvPr>
        </p:nvSpPr>
        <p:spPr>
          <a:xfrm>
            <a:off x="410650" y="1488186"/>
            <a:ext cx="6859283" cy="2766943"/>
          </a:xfrm>
        </p:spPr>
        <p:txBody>
          <a:bodyPr/>
          <a:lstStyle/>
          <a:p>
            <a:r>
              <a:rPr lang="en-US" sz="2400" dirty="0"/>
              <a:t>Strongest particle.</a:t>
            </a:r>
          </a:p>
          <a:p>
            <a:r>
              <a:rPr lang="en-US" sz="2400" dirty="0"/>
              <a:t>Accompanies most decay.</a:t>
            </a:r>
          </a:p>
          <a:p>
            <a:r>
              <a:rPr lang="en-US" sz="2400" dirty="0"/>
              <a:t>Usually not written due to the fact that it cannot change the mass or charge of any of the species.</a:t>
            </a:r>
          </a:p>
        </p:txBody>
      </p:sp>
      <p:grpSp>
        <p:nvGrpSpPr>
          <p:cNvPr id="4" name="Group 4"/>
          <p:cNvGrpSpPr>
            <a:grpSpLocks/>
          </p:cNvGrpSpPr>
          <p:nvPr/>
        </p:nvGrpSpPr>
        <p:grpSpPr bwMode="auto">
          <a:xfrm>
            <a:off x="3961562" y="1568668"/>
            <a:ext cx="471488" cy="701279"/>
            <a:chOff x="3862" y="682"/>
            <a:chExt cx="396" cy="589"/>
          </a:xfrm>
        </p:grpSpPr>
        <p:sp>
          <p:nvSpPr>
            <p:cNvPr id="5" name="Rectangle 5"/>
            <p:cNvSpPr>
              <a:spLocks noChangeArrowheads="1"/>
            </p:cNvSpPr>
            <p:nvPr/>
          </p:nvSpPr>
          <p:spPr bwMode="auto">
            <a:xfrm>
              <a:off x="3984" y="682"/>
              <a:ext cx="274" cy="543"/>
            </a:xfrm>
            <a:prstGeom prst="rect">
              <a:avLst/>
            </a:prstGeom>
            <a:noFill/>
            <a:ln w="9525">
              <a:noFill/>
              <a:miter lim="800000"/>
              <a:headEnd/>
              <a:tailEnd/>
            </a:ln>
          </p:spPr>
          <p:txBody>
            <a:bodyPr wrap="square">
              <a:spAutoFit/>
            </a:bodyPr>
            <a:lstStyle/>
            <a:p>
              <a:r>
                <a:rPr lang="en-US" sz="3600" i="1" dirty="0">
                  <a:solidFill>
                    <a:srgbClr val="FF0000"/>
                  </a:solidFill>
                  <a:latin typeface="Symbol" pitchFamily="18" charset="2"/>
                  <a:sym typeface="Symbol" pitchFamily="18" charset="2"/>
                </a:rPr>
                <a:t></a:t>
              </a:r>
              <a:endParaRPr lang="en-US" sz="1050" i="1" dirty="0">
                <a:solidFill>
                  <a:srgbClr val="FF0000"/>
                </a:solidFill>
              </a:endParaRPr>
            </a:p>
          </p:txBody>
        </p:sp>
        <p:sp>
          <p:nvSpPr>
            <p:cNvPr id="6" name="Rectangle 6"/>
            <p:cNvSpPr>
              <a:spLocks noChangeArrowheads="1"/>
            </p:cNvSpPr>
            <p:nvPr/>
          </p:nvSpPr>
          <p:spPr bwMode="auto">
            <a:xfrm>
              <a:off x="3862" y="922"/>
              <a:ext cx="218" cy="349"/>
            </a:xfrm>
            <a:prstGeom prst="rect">
              <a:avLst/>
            </a:prstGeom>
            <a:noFill/>
            <a:ln w="9525">
              <a:noFill/>
              <a:miter lim="800000"/>
              <a:headEnd/>
              <a:tailEnd/>
            </a:ln>
          </p:spPr>
          <p:txBody>
            <a:bodyPr wrap="none">
              <a:spAutoFit/>
            </a:bodyPr>
            <a:lstStyle/>
            <a:p>
              <a:pPr algn="r"/>
              <a:r>
                <a:rPr lang="en-US" sz="1050" dirty="0">
                  <a:solidFill>
                    <a:srgbClr val="FF0000"/>
                  </a:solidFill>
                </a:rPr>
                <a:t>0</a:t>
              </a:r>
            </a:p>
            <a:p>
              <a:pPr algn="r"/>
              <a:r>
                <a:rPr lang="en-US" sz="1050" dirty="0">
                  <a:solidFill>
                    <a:srgbClr val="FF0000"/>
                  </a:solidFill>
                </a:rPr>
                <a:t>0</a:t>
              </a:r>
            </a:p>
          </p:txBody>
        </p:sp>
      </p:grpSp>
    </p:spTree>
    <p:extLst>
      <p:ext uri="{BB962C8B-B14F-4D97-AF65-F5344CB8AC3E}">
        <p14:creationId xmlns:p14="http://schemas.microsoft.com/office/powerpoint/2010/main" val="384299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Penetrating</a:t>
            </a:r>
            <a:r>
              <a:rPr lang="en-US" dirty="0">
                <a:solidFill>
                  <a:srgbClr val="FF0000"/>
                </a:solidFill>
              </a:rPr>
              <a:t> </a:t>
            </a:r>
            <a:r>
              <a:rPr lang="en-US" dirty="0">
                <a:solidFill>
                  <a:schemeClr val="accent1"/>
                </a:solidFill>
              </a:rPr>
              <a:t>Power</a:t>
            </a:r>
          </a:p>
        </p:txBody>
      </p:sp>
      <p:pic>
        <p:nvPicPr>
          <p:cNvPr id="6" name="Picture 4"/>
          <p:cNvPicPr>
            <a:picLocks noGrp="1" noChangeAspect="1" noChangeArrowheads="1"/>
          </p:cNvPicPr>
          <p:nvPr>
            <p:ph sz="quarter" idx="1"/>
          </p:nvPr>
        </p:nvPicPr>
        <p:blipFill>
          <a:blip r:embed="rId2" cstate="screen"/>
          <a:stretch>
            <a:fillRect/>
          </a:stretch>
        </p:blipFill>
        <p:spPr bwMode="auto">
          <a:xfrm>
            <a:off x="2090785" y="1585489"/>
            <a:ext cx="4857750" cy="3086099"/>
          </a:xfrm>
          <a:prstGeom prst="rect">
            <a:avLst/>
          </a:prstGeom>
          <a:noFill/>
          <a:ln w="9525">
            <a:noFill/>
            <a:miter lim="800000"/>
            <a:headEnd/>
            <a:tailEnd/>
          </a:ln>
        </p:spPr>
      </p:pic>
    </p:spTree>
    <p:extLst>
      <p:ext uri="{BB962C8B-B14F-4D97-AF65-F5344CB8AC3E}">
        <p14:creationId xmlns:p14="http://schemas.microsoft.com/office/powerpoint/2010/main" val="29621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3487335" y="1616049"/>
            <a:ext cx="4063254" cy="282037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Penetrating Power</a:t>
            </a:r>
          </a:p>
        </p:txBody>
      </p:sp>
      <p:sp>
        <p:nvSpPr>
          <p:cNvPr id="6" name="TextBox 5"/>
          <p:cNvSpPr txBox="1"/>
          <p:nvPr/>
        </p:nvSpPr>
        <p:spPr>
          <a:xfrm>
            <a:off x="362139" y="2442952"/>
            <a:ext cx="2756214" cy="400110"/>
          </a:xfrm>
          <a:prstGeom prst="rect">
            <a:avLst/>
          </a:prstGeom>
          <a:noFill/>
        </p:spPr>
        <p:txBody>
          <a:bodyPr wrap="square" rtlCol="0">
            <a:spAutoFit/>
          </a:bodyPr>
          <a:lstStyle/>
          <a:p>
            <a:pPr algn="ctr"/>
            <a:r>
              <a:rPr lang="en-US" sz="2000" dirty="0">
                <a:solidFill>
                  <a:schemeClr val="bg1"/>
                </a:solidFill>
                <a:latin typeface="Shadows Into Light" panose="020B0604020202020204" charset="0"/>
              </a:rPr>
              <a:t>Least penetrating power</a:t>
            </a:r>
          </a:p>
        </p:txBody>
      </p:sp>
      <p:sp>
        <p:nvSpPr>
          <p:cNvPr id="7" name="TextBox 6"/>
          <p:cNvSpPr txBox="1"/>
          <p:nvPr/>
        </p:nvSpPr>
        <p:spPr>
          <a:xfrm>
            <a:off x="601566" y="3136151"/>
            <a:ext cx="2589834" cy="400110"/>
          </a:xfrm>
          <a:prstGeom prst="rect">
            <a:avLst/>
          </a:prstGeom>
          <a:noFill/>
        </p:spPr>
        <p:txBody>
          <a:bodyPr wrap="square" rtlCol="0">
            <a:spAutoFit/>
          </a:bodyPr>
          <a:lstStyle/>
          <a:p>
            <a:pPr algn="ctr"/>
            <a:r>
              <a:rPr lang="en-US" sz="2000" dirty="0">
                <a:solidFill>
                  <a:schemeClr val="bg1"/>
                </a:solidFill>
                <a:latin typeface="Shadows Into Light" panose="020B0604020202020204" charset="0"/>
              </a:rPr>
              <a:t>Most penetrating power</a:t>
            </a:r>
          </a:p>
        </p:txBody>
      </p:sp>
      <p:cxnSp>
        <p:nvCxnSpPr>
          <p:cNvPr id="9" name="Straight Arrow Connector 8"/>
          <p:cNvCxnSpPr/>
          <p:nvPr/>
        </p:nvCxnSpPr>
        <p:spPr>
          <a:xfrm>
            <a:off x="3118353" y="2643007"/>
            <a:ext cx="5143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91400" y="3264906"/>
            <a:ext cx="5143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00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04" y="288173"/>
            <a:ext cx="6195504" cy="779570"/>
          </a:xfrm>
        </p:spPr>
        <p:txBody>
          <a:bodyPr>
            <a:normAutofit fontScale="90000"/>
          </a:bodyPr>
          <a:lstStyle/>
          <a:p>
            <a:r>
              <a:rPr lang="en-US" dirty="0"/>
              <a:t>Radiation is charged</a:t>
            </a:r>
          </a:p>
        </p:txBody>
      </p: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2211309" y="1725458"/>
            <a:ext cx="4679156" cy="2725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6013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Now you should be able to…</a:t>
            </a:r>
          </a:p>
        </p:txBody>
      </p:sp>
      <p:sp>
        <p:nvSpPr>
          <p:cNvPr id="3" name="Content Placeholder 2"/>
          <p:cNvSpPr>
            <a:spLocks noGrp="1"/>
          </p:cNvSpPr>
          <p:nvPr>
            <p:ph sz="quarter" idx="1"/>
          </p:nvPr>
        </p:nvSpPr>
        <p:spPr>
          <a:xfrm>
            <a:off x="410650" y="1488186"/>
            <a:ext cx="8325944" cy="3655314"/>
          </a:xfrm>
        </p:spPr>
        <p:txBody>
          <a:bodyPr/>
          <a:lstStyle/>
          <a:p>
            <a:r>
              <a:rPr lang="en-US" dirty="0"/>
              <a:t>Identify nuclear reactions.</a:t>
            </a:r>
          </a:p>
          <a:p>
            <a:r>
              <a:rPr lang="en-US" dirty="0"/>
              <a:t>Determine if a particle will alpha, beta, positron, or gamma decay.</a:t>
            </a:r>
          </a:p>
          <a:p>
            <a:r>
              <a:rPr lang="en-US" dirty="0"/>
              <a:t>Compare and contrast nuclear particles in terms of mass, charge, and penetrating power. </a:t>
            </a:r>
          </a:p>
          <a:p>
            <a:endParaRPr lang="en-US" dirty="0"/>
          </a:p>
        </p:txBody>
      </p:sp>
    </p:spTree>
    <p:extLst>
      <p:ext uri="{BB962C8B-B14F-4D97-AF65-F5344CB8AC3E}">
        <p14:creationId xmlns:p14="http://schemas.microsoft.com/office/powerpoint/2010/main" val="3970823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298775" y="1525300"/>
            <a:ext cx="8554200" cy="32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Half LiFe</a:t>
            </a:r>
            <a:endParaRPr dirty="0"/>
          </a:p>
        </p:txBody>
      </p:sp>
    </p:spTree>
    <p:extLst>
      <p:ext uri="{BB962C8B-B14F-4D97-AF65-F5344CB8AC3E}">
        <p14:creationId xmlns:p14="http://schemas.microsoft.com/office/powerpoint/2010/main" val="417738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Lesson Objectives</a:t>
            </a:r>
          </a:p>
        </p:txBody>
      </p:sp>
      <p:sp>
        <p:nvSpPr>
          <p:cNvPr id="3" name="Content Placeholder 2"/>
          <p:cNvSpPr>
            <a:spLocks noGrp="1"/>
          </p:cNvSpPr>
          <p:nvPr>
            <p:ph sz="quarter" idx="1"/>
          </p:nvPr>
        </p:nvSpPr>
        <p:spPr>
          <a:xfrm>
            <a:off x="410650" y="1488186"/>
            <a:ext cx="7467600" cy="3655314"/>
          </a:xfrm>
        </p:spPr>
        <p:txBody>
          <a:bodyPr/>
          <a:lstStyle/>
          <a:p>
            <a:r>
              <a:rPr lang="en-US" dirty="0"/>
              <a:t>Determine the half life of a radioactive element. </a:t>
            </a:r>
          </a:p>
          <a:p>
            <a:r>
              <a:rPr lang="en-US" dirty="0"/>
              <a:t>Calculate the time elapsed since an radioactive element started decaying. </a:t>
            </a:r>
          </a:p>
          <a:p>
            <a:r>
              <a:rPr lang="en-US" dirty="0"/>
              <a:t>Compare elements half lives. </a:t>
            </a:r>
          </a:p>
          <a:p>
            <a:endParaRPr lang="en-US" dirty="0"/>
          </a:p>
        </p:txBody>
      </p:sp>
    </p:spTree>
    <p:extLst>
      <p:ext uri="{BB962C8B-B14F-4D97-AF65-F5344CB8AC3E}">
        <p14:creationId xmlns:p14="http://schemas.microsoft.com/office/powerpoint/2010/main" val="2247192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Measuring Radioactivity</a:t>
            </a:r>
          </a:p>
        </p:txBody>
      </p:sp>
      <p:sp>
        <p:nvSpPr>
          <p:cNvPr id="4" name="Content Placeholder 3"/>
          <p:cNvSpPr>
            <a:spLocks noGrp="1"/>
          </p:cNvSpPr>
          <p:nvPr>
            <p:ph sz="quarter" idx="1"/>
          </p:nvPr>
        </p:nvSpPr>
        <p:spPr>
          <a:xfrm>
            <a:off x="348558" y="1517022"/>
            <a:ext cx="4558420" cy="3429000"/>
          </a:xfrm>
        </p:spPr>
        <p:txBody>
          <a:bodyPr>
            <a:normAutofit fontScale="85000" lnSpcReduction="20000"/>
          </a:bodyPr>
          <a:lstStyle/>
          <a:p>
            <a:r>
              <a:rPr lang="en-US" sz="3100" dirty="0"/>
              <a:t>One can use a device like this </a:t>
            </a:r>
            <a:r>
              <a:rPr lang="en-US" sz="3100" dirty="0">
                <a:solidFill>
                  <a:srgbClr val="FF0000"/>
                </a:solidFill>
              </a:rPr>
              <a:t>Geiger counter </a:t>
            </a:r>
            <a:r>
              <a:rPr lang="en-US" sz="3100" dirty="0"/>
              <a:t>to measure the amount of activity present in a radioactive sample.</a:t>
            </a:r>
          </a:p>
          <a:p>
            <a:r>
              <a:rPr lang="en-US" sz="3100" dirty="0"/>
              <a:t>The ionizing radiation creates ions, which conduct a current that is detected by the instrument.</a:t>
            </a:r>
          </a:p>
          <a:p>
            <a:endParaRPr lang="en-US" dirty="0"/>
          </a:p>
        </p:txBody>
      </p:sp>
      <p:pic>
        <p:nvPicPr>
          <p:cNvPr id="6" name="Content Placeholder 5" descr="21_10"/>
          <p:cNvPicPr>
            <a:picLocks noGrp="1" noChangeAspect="1" noChangeArrowheads="1"/>
          </p:cNvPicPr>
          <p:nvPr>
            <p:ph sz="quarter" idx="2"/>
          </p:nvPr>
        </p:nvPicPr>
        <p:blipFill>
          <a:blip r:embed="rId2" cstate="screen"/>
          <a:srcRect/>
          <a:stretch>
            <a:fillRect/>
          </a:stretch>
        </p:blipFill>
        <p:spPr>
          <a:xfrm>
            <a:off x="5031303" y="1855394"/>
            <a:ext cx="3484802" cy="2514600"/>
          </a:xfrm>
        </p:spPr>
      </p:pic>
      <p:pic>
        <p:nvPicPr>
          <p:cNvPr id="5" name="Picture 5" descr="cdv715-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808" y="91785"/>
            <a:ext cx="1753791" cy="11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3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Introduction to Nuclear Chemistry</a:t>
            </a:r>
          </a:p>
        </p:txBody>
      </p:sp>
      <p:sp>
        <p:nvSpPr>
          <p:cNvPr id="3" name="Content Placeholder 2"/>
          <p:cNvSpPr>
            <a:spLocks noGrp="1"/>
          </p:cNvSpPr>
          <p:nvPr>
            <p:ph sz="quarter" idx="1"/>
          </p:nvPr>
        </p:nvSpPr>
        <p:spPr>
          <a:xfrm>
            <a:off x="411932" y="1539088"/>
            <a:ext cx="5246483" cy="3429000"/>
          </a:xfrm>
        </p:spPr>
        <p:txBody>
          <a:bodyPr>
            <a:noAutofit/>
          </a:bodyPr>
          <a:lstStyle/>
          <a:p>
            <a:r>
              <a:rPr lang="en-US" sz="2000" dirty="0"/>
              <a:t>Wilhelm Conrad Roentgen studied cathode ray tubes and the light they produced in 1895.</a:t>
            </a:r>
          </a:p>
          <a:p>
            <a:r>
              <a:rPr lang="en-US" sz="2000" dirty="0"/>
              <a:t>While researching, he had a vial of barium </a:t>
            </a:r>
            <a:r>
              <a:rPr lang="en-US" sz="2000" dirty="0" err="1"/>
              <a:t>platinocyanide</a:t>
            </a:r>
            <a:r>
              <a:rPr lang="en-US" sz="2000" dirty="0"/>
              <a:t> crystals by his desk which fluoresced near the cathode ray tube. </a:t>
            </a:r>
          </a:p>
          <a:p>
            <a:r>
              <a:rPr lang="en-US" sz="2000" dirty="0"/>
              <a:t>When he placed the crystals in a box, away from the cathode ray tube, the still emitted light.</a:t>
            </a:r>
          </a:p>
        </p:txBody>
      </p:sp>
      <p:pic>
        <p:nvPicPr>
          <p:cNvPr id="5" name="Content Placeholder 4" descr="roentgen.jpg"/>
          <p:cNvPicPr>
            <a:picLocks noGrp="1" noChangeAspect="1"/>
          </p:cNvPicPr>
          <p:nvPr>
            <p:ph sz="quarter" idx="2"/>
          </p:nvPr>
        </p:nvPicPr>
        <p:blipFill>
          <a:blip r:embed="rId2" cstate="screen"/>
          <a:stretch>
            <a:fillRect/>
          </a:stretch>
        </p:blipFill>
        <p:spPr>
          <a:xfrm>
            <a:off x="5930425" y="1539088"/>
            <a:ext cx="2744997" cy="3174937"/>
          </a:xfrm>
        </p:spPr>
      </p:pic>
    </p:spTree>
    <p:extLst>
      <p:ext uri="{BB962C8B-B14F-4D97-AF65-F5344CB8AC3E}">
        <p14:creationId xmlns:p14="http://schemas.microsoft.com/office/powerpoint/2010/main" val="130878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057900" y="4686300"/>
            <a:ext cx="1600200" cy="342900"/>
          </a:xfrm>
          <a:prstGeom prst="rect">
            <a:avLst/>
          </a:prstGeom>
        </p:spPr>
        <p:txBody>
          <a:bodyPr/>
          <a:lstStyle/>
          <a:p>
            <a:fld id="{BA32F2BA-EC61-47A1-925D-42B51951FE22}" type="slidenum">
              <a:rPr lang="en-US" altLang="en-US"/>
              <a:pPr/>
              <a:t>40</a:t>
            </a:fld>
            <a:endParaRPr lang="en-US" altLang="en-US"/>
          </a:p>
        </p:txBody>
      </p:sp>
      <p:sp>
        <p:nvSpPr>
          <p:cNvPr id="38914" name="Rectangle 2"/>
          <p:cNvSpPr>
            <a:spLocks noGrp="1" noChangeArrowheads="1"/>
          </p:cNvSpPr>
          <p:nvPr>
            <p:ph type="title"/>
          </p:nvPr>
        </p:nvSpPr>
        <p:spPr/>
        <p:txBody>
          <a:bodyPr/>
          <a:lstStyle/>
          <a:p>
            <a:r>
              <a:rPr lang="en-US" altLang="en-US" dirty="0">
                <a:solidFill>
                  <a:schemeClr val="accent1"/>
                </a:solidFill>
              </a:rPr>
              <a:t>Detecting radioactivity</a:t>
            </a:r>
          </a:p>
        </p:txBody>
      </p:sp>
      <p:sp>
        <p:nvSpPr>
          <p:cNvPr id="38915" name="Rectangle 3"/>
          <p:cNvSpPr>
            <a:spLocks noGrp="1" noChangeArrowheads="1"/>
          </p:cNvSpPr>
          <p:nvPr>
            <p:ph type="body" idx="1"/>
          </p:nvPr>
        </p:nvSpPr>
        <p:spPr>
          <a:xfrm>
            <a:off x="95061" y="1711104"/>
            <a:ext cx="5962839" cy="3318095"/>
          </a:xfrm>
        </p:spPr>
        <p:txBody>
          <a:bodyPr/>
          <a:lstStyle/>
          <a:p>
            <a:pPr>
              <a:lnSpc>
                <a:spcPct val="90000"/>
              </a:lnSpc>
            </a:pPr>
            <a:r>
              <a:rPr lang="en-US" altLang="en-US" sz="2400" dirty="0"/>
              <a:t>Particles  such as ions are detected through interactions w/atoms or molecules  using a </a:t>
            </a:r>
            <a:r>
              <a:rPr lang="en-US" altLang="en-US" sz="2400" b="1" dirty="0">
                <a:sym typeface="Symbol" pitchFamily="18" charset="2"/>
              </a:rPr>
              <a:t>film-badge </a:t>
            </a:r>
          </a:p>
          <a:p>
            <a:pPr>
              <a:lnSpc>
                <a:spcPct val="90000"/>
              </a:lnSpc>
            </a:pPr>
            <a:r>
              <a:rPr lang="en-US" altLang="en-US" sz="2400" dirty="0">
                <a:sym typeface="Symbol" pitchFamily="18" charset="2"/>
              </a:rPr>
              <a:t>Photographic film in a small case, pinned to a person’s clothing which monitors exposure</a:t>
            </a:r>
          </a:p>
          <a:p>
            <a:pPr>
              <a:lnSpc>
                <a:spcPct val="90000"/>
              </a:lnSpc>
            </a:pPr>
            <a:r>
              <a:rPr lang="en-US" altLang="en-US" sz="2400" dirty="0">
                <a:sym typeface="Symbol" pitchFamily="18" charset="2"/>
              </a:rPr>
              <a:t>Greater exposure of film  greater exposure to radioactivity</a:t>
            </a:r>
          </a:p>
        </p:txBody>
      </p:sp>
      <p:pic>
        <p:nvPicPr>
          <p:cNvPr id="38917" name="Picture 5" descr="prod_fi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05" y="2123863"/>
            <a:ext cx="2565903" cy="215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23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Half Life</a:t>
            </a:r>
          </a:p>
        </p:txBody>
      </p:sp>
      <p:sp>
        <p:nvSpPr>
          <p:cNvPr id="3" name="Content Placeholder 2"/>
          <p:cNvSpPr>
            <a:spLocks noGrp="1"/>
          </p:cNvSpPr>
          <p:nvPr>
            <p:ph sz="quarter" idx="1"/>
          </p:nvPr>
        </p:nvSpPr>
        <p:spPr>
          <a:xfrm>
            <a:off x="321398" y="1417433"/>
            <a:ext cx="8279394" cy="3655314"/>
          </a:xfrm>
        </p:spPr>
        <p:txBody>
          <a:bodyPr>
            <a:noAutofit/>
          </a:bodyPr>
          <a:lstStyle/>
          <a:p>
            <a:pPr marL="139700" indent="0">
              <a:lnSpc>
                <a:spcPct val="100000"/>
              </a:lnSpc>
              <a:buNone/>
            </a:pPr>
            <a:r>
              <a:rPr lang="en-US" sz="2400" dirty="0"/>
              <a:t>Time required for half of the sample to decay into a new, more stable element.</a:t>
            </a:r>
          </a:p>
          <a:p>
            <a:pPr lvl="1">
              <a:lnSpc>
                <a:spcPct val="100000"/>
              </a:lnSpc>
            </a:pPr>
            <a:r>
              <a:rPr lang="en-US" sz="2000" dirty="0"/>
              <a:t>This can be used to date old artifacts such as rocks and things that were once living.</a:t>
            </a:r>
          </a:p>
          <a:p>
            <a:pPr lvl="1">
              <a:lnSpc>
                <a:spcPct val="100000"/>
              </a:lnSpc>
            </a:pPr>
            <a:r>
              <a:rPr lang="en-US" sz="2000" dirty="0"/>
              <a:t>A </a:t>
            </a:r>
            <a:r>
              <a:rPr lang="en-US" sz="2000" dirty="0">
                <a:solidFill>
                  <a:srgbClr val="FF0000"/>
                </a:solidFill>
              </a:rPr>
              <a:t>long half life </a:t>
            </a:r>
            <a:r>
              <a:rPr lang="en-US" sz="2000" dirty="0"/>
              <a:t>means that the substance stays relatively unchanged for a long period of time and is </a:t>
            </a:r>
            <a:r>
              <a:rPr lang="en-US" sz="2000" dirty="0">
                <a:solidFill>
                  <a:srgbClr val="FF0000"/>
                </a:solidFill>
              </a:rPr>
              <a:t>somewhat stable</a:t>
            </a:r>
            <a:r>
              <a:rPr lang="en-US" sz="2000" dirty="0"/>
              <a:t>.</a:t>
            </a:r>
          </a:p>
          <a:p>
            <a:pPr lvl="1">
              <a:lnSpc>
                <a:spcPct val="100000"/>
              </a:lnSpc>
            </a:pPr>
            <a:r>
              <a:rPr lang="en-US" sz="2000" dirty="0">
                <a:solidFill>
                  <a:srgbClr val="FF0000"/>
                </a:solidFill>
              </a:rPr>
              <a:t>Short half lives are unstable </a:t>
            </a:r>
            <a:r>
              <a:rPr lang="en-US" sz="2000" dirty="0"/>
              <a:t>elements, emitting particles at a regular basis.</a:t>
            </a:r>
          </a:p>
        </p:txBody>
      </p:sp>
    </p:spTree>
    <p:extLst>
      <p:ext uri="{BB962C8B-B14F-4D97-AF65-F5344CB8AC3E}">
        <p14:creationId xmlns:p14="http://schemas.microsoft.com/office/powerpoint/2010/main" val="29119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Calculating Half Life</a:t>
            </a:r>
          </a:p>
        </p:txBody>
      </p:sp>
      <p:sp>
        <p:nvSpPr>
          <p:cNvPr id="3" name="Content Placeholder 2"/>
          <p:cNvSpPr>
            <a:spLocks noGrp="1"/>
          </p:cNvSpPr>
          <p:nvPr>
            <p:ph sz="quarter" idx="1"/>
          </p:nvPr>
        </p:nvSpPr>
        <p:spPr>
          <a:xfrm>
            <a:off x="221809" y="1488186"/>
            <a:ext cx="8632479" cy="3655314"/>
          </a:xfrm>
        </p:spPr>
        <p:txBody>
          <a:bodyPr/>
          <a:lstStyle/>
          <a:p>
            <a:r>
              <a:rPr lang="en-US" sz="2000" dirty="0"/>
              <a:t>After one half life 50% or ½ the radioactive element is still present.</a:t>
            </a:r>
          </a:p>
          <a:p>
            <a:r>
              <a:rPr lang="en-US" sz="2000" dirty="0"/>
              <a:t>After two half lives 25% or 1/4 the radioactive element is still present.</a:t>
            </a:r>
          </a:p>
          <a:p>
            <a:r>
              <a:rPr lang="en-US" sz="2000" dirty="0"/>
              <a:t>After three half lives 12.5% or 1/8 the radioactive element is still present.</a:t>
            </a:r>
          </a:p>
          <a:p>
            <a:r>
              <a:rPr lang="en-US" sz="2000" dirty="0"/>
              <a:t>This continues forever, the number will never be zero.</a:t>
            </a:r>
          </a:p>
          <a:p>
            <a:r>
              <a:rPr lang="en-US" sz="2000" dirty="0"/>
              <a:t>The half life time is constant and nothing can change it. The half lives are listed on </a:t>
            </a:r>
            <a:r>
              <a:rPr lang="en-US" sz="2000" dirty="0">
                <a:solidFill>
                  <a:srgbClr val="FF0000"/>
                </a:solidFill>
              </a:rPr>
              <a:t>Table N.</a:t>
            </a:r>
          </a:p>
          <a:p>
            <a:endParaRPr lang="en-US" sz="2000" dirty="0"/>
          </a:p>
        </p:txBody>
      </p:sp>
    </p:spTree>
    <p:extLst>
      <p:ext uri="{BB962C8B-B14F-4D97-AF65-F5344CB8AC3E}">
        <p14:creationId xmlns:p14="http://schemas.microsoft.com/office/powerpoint/2010/main" val="4513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ck radioactive\"/>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 t="8058" r="66863" b="8674"/>
          <a:stretch/>
        </p:blipFill>
        <p:spPr bwMode="auto">
          <a:xfrm>
            <a:off x="333150" y="2311305"/>
            <a:ext cx="12572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rock radioactive\"/>
          <p:cNvPicPr>
            <a:picLocks noChangeAspect="1" noChangeArrowheads="1"/>
          </p:cNvPicPr>
          <p:nvPr/>
        </p:nvPicPr>
        <p:blipFill rotWithShape="1">
          <a:blip r:embed="rId2">
            <a:extLst>
              <a:ext uri="{28A0092B-C50C-407E-A947-70E740481C1C}">
                <a14:useLocalDpi xmlns:a14="http://schemas.microsoft.com/office/drawing/2010/main" val="0"/>
              </a:ext>
            </a:extLst>
          </a:blip>
          <a:srcRect l="28021" t="90330" r="23780" b="-1074"/>
          <a:stretch/>
        </p:blipFill>
        <p:spPr bwMode="auto">
          <a:xfrm>
            <a:off x="979349" y="314171"/>
            <a:ext cx="4722320" cy="590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ock radioactive\"/>
          <p:cNvPicPr>
            <a:picLocks noChangeAspect="1" noChangeArrowheads="1"/>
          </p:cNvPicPr>
          <p:nvPr/>
        </p:nvPicPr>
        <p:blipFill rotWithShape="1">
          <a:blip r:embed="rId2">
            <a:extLst>
              <a:ext uri="{28A0092B-C50C-407E-A947-70E740481C1C}">
                <a14:useLocalDpi xmlns:a14="http://schemas.microsoft.com/office/drawing/2010/main" val="0"/>
              </a:ext>
            </a:extLst>
          </a:blip>
          <a:srcRect l="33136" t="8058" r="33727" b="12703"/>
          <a:stretch/>
        </p:blipFill>
        <p:spPr bwMode="auto">
          <a:xfrm>
            <a:off x="3857627" y="2438263"/>
            <a:ext cx="12573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ock radioactive\"/>
          <p:cNvPicPr>
            <a:picLocks noChangeAspect="1" noChangeArrowheads="1"/>
          </p:cNvPicPr>
          <p:nvPr/>
        </p:nvPicPr>
        <p:blipFill rotWithShape="1">
          <a:blip r:embed="rId2">
            <a:extLst>
              <a:ext uri="{28A0092B-C50C-407E-A947-70E740481C1C}">
                <a14:useLocalDpi xmlns:a14="http://schemas.microsoft.com/office/drawing/2010/main" val="0"/>
              </a:ext>
            </a:extLst>
          </a:blip>
          <a:srcRect l="71087" t="8058" r="-1212" b="10285"/>
          <a:stretch/>
        </p:blipFill>
        <p:spPr bwMode="auto">
          <a:xfrm>
            <a:off x="7746372" y="2242806"/>
            <a:ext cx="1142999" cy="17373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590449" y="3104406"/>
            <a:ext cx="2152878" cy="70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endCxn id="7" idx="1"/>
          </p:cNvCxnSpPr>
          <p:nvPr/>
        </p:nvCxnSpPr>
        <p:spPr>
          <a:xfrm>
            <a:off x="5114927" y="3111486"/>
            <a:ext cx="263144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Curved Down Arrow 13"/>
          <p:cNvSpPr/>
          <p:nvPr/>
        </p:nvSpPr>
        <p:spPr>
          <a:xfrm>
            <a:off x="1193443" y="1866818"/>
            <a:ext cx="7144799" cy="24481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5" name="TextBox 14"/>
          <p:cNvSpPr txBox="1"/>
          <p:nvPr/>
        </p:nvSpPr>
        <p:spPr>
          <a:xfrm>
            <a:off x="3766246" y="1502572"/>
            <a:ext cx="3250190" cy="461665"/>
          </a:xfrm>
          <a:prstGeom prst="rect">
            <a:avLst/>
          </a:prstGeom>
          <a:noFill/>
        </p:spPr>
        <p:txBody>
          <a:bodyPr wrap="square" rtlCol="0">
            <a:spAutoFit/>
          </a:bodyPr>
          <a:lstStyle/>
          <a:p>
            <a:r>
              <a:rPr lang="en-US" sz="2400" dirty="0">
                <a:solidFill>
                  <a:schemeClr val="tx1"/>
                </a:solidFill>
                <a:latin typeface="Shadows Into Light" panose="020B0604020202020204" charset="0"/>
              </a:rPr>
              <a:t>Overall time elapsed</a:t>
            </a:r>
          </a:p>
        </p:txBody>
      </p:sp>
      <p:sp>
        <p:nvSpPr>
          <p:cNvPr id="17" name="TextBox 16"/>
          <p:cNvSpPr txBox="1"/>
          <p:nvPr/>
        </p:nvSpPr>
        <p:spPr>
          <a:xfrm>
            <a:off x="1820321" y="3207285"/>
            <a:ext cx="2171700" cy="461665"/>
          </a:xfrm>
          <a:prstGeom prst="rect">
            <a:avLst/>
          </a:prstGeom>
          <a:noFill/>
        </p:spPr>
        <p:txBody>
          <a:bodyPr wrap="square" rtlCol="0">
            <a:spAutoFit/>
          </a:bodyPr>
          <a:lstStyle/>
          <a:p>
            <a:r>
              <a:rPr lang="en-US" sz="2400" dirty="0">
                <a:solidFill>
                  <a:schemeClr val="tx1"/>
                </a:solidFill>
                <a:latin typeface="Shadows Into Light" panose="020B0604020202020204" charset="0"/>
              </a:rPr>
              <a:t>First half life</a:t>
            </a:r>
          </a:p>
        </p:txBody>
      </p:sp>
      <p:sp>
        <p:nvSpPr>
          <p:cNvPr id="18" name="TextBox 17"/>
          <p:cNvSpPr txBox="1"/>
          <p:nvPr/>
        </p:nvSpPr>
        <p:spPr>
          <a:xfrm>
            <a:off x="5473637" y="3323044"/>
            <a:ext cx="2171700" cy="461665"/>
          </a:xfrm>
          <a:prstGeom prst="rect">
            <a:avLst/>
          </a:prstGeom>
          <a:noFill/>
        </p:spPr>
        <p:txBody>
          <a:bodyPr wrap="square" rtlCol="0">
            <a:spAutoFit/>
          </a:bodyPr>
          <a:lstStyle/>
          <a:p>
            <a:r>
              <a:rPr lang="en-US" sz="2400" dirty="0">
                <a:solidFill>
                  <a:schemeClr val="tx1"/>
                </a:solidFill>
                <a:latin typeface="Shadows Into Light" panose="020B0604020202020204" charset="0"/>
              </a:rPr>
              <a:t>Second half life</a:t>
            </a:r>
          </a:p>
        </p:txBody>
      </p:sp>
      <p:sp>
        <p:nvSpPr>
          <p:cNvPr id="16" name="TextBox 15"/>
          <p:cNvSpPr txBox="1"/>
          <p:nvPr/>
        </p:nvSpPr>
        <p:spPr>
          <a:xfrm>
            <a:off x="1874660" y="1989224"/>
            <a:ext cx="2413528" cy="1015663"/>
          </a:xfrm>
          <a:prstGeom prst="rect">
            <a:avLst/>
          </a:prstGeom>
          <a:noFill/>
        </p:spPr>
        <p:txBody>
          <a:bodyPr wrap="square" rtlCol="0">
            <a:spAutoFit/>
          </a:bodyPr>
          <a:lstStyle/>
          <a:p>
            <a:r>
              <a:rPr lang="en-US" sz="2000" dirty="0">
                <a:solidFill>
                  <a:schemeClr val="bg1"/>
                </a:solidFill>
                <a:latin typeface="Shadows Into Light" panose="020B0604020202020204" charset="0"/>
              </a:rPr>
              <a:t>½ U</a:t>
            </a:r>
            <a:r>
              <a:rPr lang="en-US" sz="2000" dirty="0">
                <a:solidFill>
                  <a:schemeClr val="bg1"/>
                </a:solidFill>
                <a:latin typeface="Shadows Into Light" panose="020B0604020202020204" charset="0"/>
                <a:sym typeface="Wingdings" panose="05000000000000000000" pitchFamily="2" charset="2"/>
              </a:rPr>
              <a:t> </a:t>
            </a:r>
            <a:r>
              <a:rPr lang="en-US" sz="2000" dirty="0" err="1">
                <a:solidFill>
                  <a:schemeClr val="bg1"/>
                </a:solidFill>
                <a:latin typeface="Shadows Into Light" panose="020B0604020202020204" charset="0"/>
                <a:sym typeface="Wingdings" panose="05000000000000000000" pitchFamily="2" charset="2"/>
              </a:rPr>
              <a:t>Pb</a:t>
            </a:r>
            <a:endParaRPr lang="en-US" sz="2000" dirty="0">
              <a:solidFill>
                <a:schemeClr val="bg1"/>
              </a:solidFill>
              <a:latin typeface="Shadows Into Light" panose="020B0604020202020204" charset="0"/>
              <a:sym typeface="Wingdings" panose="05000000000000000000" pitchFamily="2" charset="2"/>
            </a:endParaRPr>
          </a:p>
          <a:p>
            <a:r>
              <a:rPr lang="en-US" sz="2000" dirty="0">
                <a:solidFill>
                  <a:schemeClr val="bg1"/>
                </a:solidFill>
                <a:latin typeface="Shadows Into Light" panose="020B0604020202020204" charset="0"/>
                <a:sym typeface="Wingdings" panose="05000000000000000000" pitchFamily="2" charset="2"/>
              </a:rPr>
              <a:t>½ U remains </a:t>
            </a:r>
          </a:p>
          <a:p>
            <a:r>
              <a:rPr lang="en-US" sz="2000" dirty="0">
                <a:solidFill>
                  <a:schemeClr val="bg1"/>
                </a:solidFill>
                <a:latin typeface="Shadows Into Light" panose="020B0604020202020204" charset="0"/>
                <a:sym typeface="Wingdings" panose="05000000000000000000" pitchFamily="2" charset="2"/>
              </a:rPr>
              <a:t>½ </a:t>
            </a:r>
            <a:r>
              <a:rPr lang="en-US" sz="2000" dirty="0" err="1">
                <a:solidFill>
                  <a:schemeClr val="bg1"/>
                </a:solidFill>
                <a:latin typeface="Shadows Into Light" panose="020B0604020202020204" charset="0"/>
                <a:sym typeface="Wingdings" panose="05000000000000000000" pitchFamily="2" charset="2"/>
              </a:rPr>
              <a:t>Pb</a:t>
            </a:r>
            <a:r>
              <a:rPr lang="en-US" sz="2000" dirty="0">
                <a:solidFill>
                  <a:schemeClr val="bg1"/>
                </a:solidFill>
                <a:latin typeface="Shadows Into Light" panose="020B0604020202020204" charset="0"/>
                <a:sym typeface="Wingdings" panose="05000000000000000000" pitchFamily="2" charset="2"/>
              </a:rPr>
              <a:t> formed</a:t>
            </a:r>
            <a:endParaRPr lang="en-US" sz="2000" dirty="0">
              <a:solidFill>
                <a:schemeClr val="bg1"/>
              </a:solidFill>
              <a:latin typeface="Shadows Into Light" panose="020B0604020202020204" charset="0"/>
            </a:endParaRPr>
          </a:p>
        </p:txBody>
      </p:sp>
      <p:sp>
        <p:nvSpPr>
          <p:cNvPr id="20" name="TextBox 19"/>
          <p:cNvSpPr txBox="1"/>
          <p:nvPr/>
        </p:nvSpPr>
        <p:spPr>
          <a:xfrm>
            <a:off x="5525591" y="2095823"/>
            <a:ext cx="2067792" cy="1015663"/>
          </a:xfrm>
          <a:prstGeom prst="rect">
            <a:avLst/>
          </a:prstGeom>
          <a:noFill/>
        </p:spPr>
        <p:txBody>
          <a:bodyPr wrap="square" rtlCol="0">
            <a:spAutoFit/>
          </a:bodyPr>
          <a:lstStyle/>
          <a:p>
            <a:r>
              <a:rPr lang="en-US" sz="2000" dirty="0">
                <a:solidFill>
                  <a:schemeClr val="bg1"/>
                </a:solidFill>
                <a:latin typeface="Shadows Into Light" panose="020B0604020202020204" charset="0"/>
              </a:rPr>
              <a:t>¾ U</a:t>
            </a:r>
            <a:r>
              <a:rPr lang="en-US" sz="2000" dirty="0">
                <a:solidFill>
                  <a:schemeClr val="bg1"/>
                </a:solidFill>
                <a:latin typeface="Shadows Into Light" panose="020B0604020202020204" charset="0"/>
                <a:sym typeface="Wingdings" panose="05000000000000000000" pitchFamily="2" charset="2"/>
              </a:rPr>
              <a:t> </a:t>
            </a:r>
            <a:r>
              <a:rPr lang="en-US" sz="2000" dirty="0" err="1">
                <a:solidFill>
                  <a:schemeClr val="bg1"/>
                </a:solidFill>
                <a:latin typeface="Shadows Into Light" panose="020B0604020202020204" charset="0"/>
                <a:sym typeface="Wingdings" panose="05000000000000000000" pitchFamily="2" charset="2"/>
              </a:rPr>
              <a:t>Pb</a:t>
            </a:r>
            <a:endParaRPr lang="en-US" sz="2000" dirty="0">
              <a:solidFill>
                <a:schemeClr val="bg1"/>
              </a:solidFill>
              <a:latin typeface="Shadows Into Light" panose="020B0604020202020204" charset="0"/>
              <a:sym typeface="Wingdings" panose="05000000000000000000" pitchFamily="2" charset="2"/>
            </a:endParaRPr>
          </a:p>
          <a:p>
            <a:r>
              <a:rPr lang="en-US" sz="2000" dirty="0">
                <a:solidFill>
                  <a:schemeClr val="bg1"/>
                </a:solidFill>
                <a:latin typeface="Shadows Into Light" panose="020B0604020202020204" charset="0"/>
                <a:sym typeface="Wingdings" panose="05000000000000000000" pitchFamily="2" charset="2"/>
              </a:rPr>
              <a:t>¼ U remains</a:t>
            </a:r>
          </a:p>
          <a:p>
            <a:r>
              <a:rPr lang="en-US" sz="2000" dirty="0">
                <a:solidFill>
                  <a:schemeClr val="bg1"/>
                </a:solidFill>
                <a:latin typeface="Shadows Into Light" panose="020B0604020202020204" charset="0"/>
                <a:sym typeface="Wingdings" panose="05000000000000000000" pitchFamily="2" charset="2"/>
              </a:rPr>
              <a:t>¾ </a:t>
            </a:r>
            <a:r>
              <a:rPr lang="en-US" sz="2000" dirty="0" err="1">
                <a:solidFill>
                  <a:schemeClr val="bg1"/>
                </a:solidFill>
                <a:latin typeface="Shadows Into Light" panose="020B0604020202020204" charset="0"/>
                <a:sym typeface="Wingdings" panose="05000000000000000000" pitchFamily="2" charset="2"/>
              </a:rPr>
              <a:t>Pb</a:t>
            </a:r>
            <a:r>
              <a:rPr lang="en-US" sz="2000" dirty="0">
                <a:solidFill>
                  <a:schemeClr val="bg1"/>
                </a:solidFill>
                <a:latin typeface="Shadows Into Light" panose="020B0604020202020204" charset="0"/>
                <a:sym typeface="Wingdings" panose="05000000000000000000" pitchFamily="2" charset="2"/>
              </a:rPr>
              <a:t> formed</a:t>
            </a:r>
            <a:endParaRPr lang="en-US" sz="2000" dirty="0">
              <a:solidFill>
                <a:schemeClr val="bg1"/>
              </a:solidFill>
              <a:latin typeface="Shadows Into Light" panose="020B0604020202020204" charset="0"/>
            </a:endParaRPr>
          </a:p>
        </p:txBody>
      </p:sp>
    </p:spTree>
    <p:extLst>
      <p:ext uri="{BB962C8B-B14F-4D97-AF65-F5344CB8AC3E}">
        <p14:creationId xmlns:p14="http://schemas.microsoft.com/office/powerpoint/2010/main" val="280245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478702" y="69034"/>
            <a:ext cx="6630601" cy="4918730"/>
          </a:xfrm>
          <a:prstGeom prst="rect">
            <a:avLst/>
          </a:prstGeom>
          <a:noFill/>
          <a:ln w="3175">
            <a:solidFill>
              <a:schemeClr val="tx1"/>
            </a:solidFill>
            <a:miter lim="800000"/>
            <a:headEnd/>
            <a:tailEnd/>
          </a:ln>
          <a:effectLst>
            <a:outerShdw blurRad="63500" dist="53882" dir="2700000" algn="ctr" rotWithShape="0">
              <a:schemeClr val="bg2">
                <a:alpha val="74998"/>
              </a:schemeClr>
            </a:outerShdw>
          </a:effectLst>
        </p:spPr>
      </p:pic>
    </p:spTree>
    <p:extLst>
      <p:ext uri="{BB962C8B-B14F-4D97-AF65-F5344CB8AC3E}">
        <p14:creationId xmlns:p14="http://schemas.microsoft.com/office/powerpoint/2010/main" val="398006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N- Half life Time</a:t>
            </a:r>
          </a:p>
        </p:txBody>
      </p:sp>
      <p:pic>
        <p:nvPicPr>
          <p:cNvPr id="7" name="Picture 6" descr="Screen Shot 2015-04-27 at 2.02.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1255411"/>
            <a:ext cx="2670399" cy="3813535"/>
          </a:xfrm>
          <a:prstGeom prst="rect">
            <a:avLst/>
          </a:prstGeom>
        </p:spPr>
      </p:pic>
    </p:spTree>
    <p:extLst>
      <p:ext uri="{BB962C8B-B14F-4D97-AF65-F5344CB8AC3E}">
        <p14:creationId xmlns:p14="http://schemas.microsoft.com/office/powerpoint/2010/main" val="1956231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Half Life</a:t>
            </a:r>
          </a:p>
        </p:txBody>
      </p:sp>
      <p:pic>
        <p:nvPicPr>
          <p:cNvPr id="2050" name="Picture 2" descr="Image result for half life"/>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8028" y="1646034"/>
            <a:ext cx="5486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0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765" y="1439149"/>
            <a:ext cx="8624737" cy="3280172"/>
          </a:xfrm>
        </p:spPr>
        <p:txBody>
          <a:bodyPr>
            <a:normAutofit/>
          </a:bodyPr>
          <a:lstStyle/>
          <a:p>
            <a:pPr marL="85725" indent="0">
              <a:buNone/>
            </a:pPr>
            <a:r>
              <a:rPr lang="en-US" sz="2000" dirty="0">
                <a:solidFill>
                  <a:schemeClr val="tx1"/>
                </a:solidFill>
              </a:rPr>
              <a:t>If a sample of I-131 has an original mass of 64.0g what mass will remain after 32 days?</a:t>
            </a:r>
          </a:p>
          <a:p>
            <a:pPr marL="471488" indent="-385763">
              <a:buFont typeface="+mj-lt"/>
              <a:buAutoNum type="arabicPeriod"/>
            </a:pPr>
            <a:r>
              <a:rPr lang="en-US" sz="1800" dirty="0"/>
              <a:t>Determine the number of half lives that have taken place using table N</a:t>
            </a:r>
          </a:p>
          <a:p>
            <a:pPr marL="471488" indent="-385763">
              <a:buFont typeface="+mj-lt"/>
              <a:buAutoNum type="arabicPeriod"/>
            </a:pPr>
            <a:endParaRPr lang="en-US" sz="1800" dirty="0"/>
          </a:p>
          <a:p>
            <a:pPr marL="471488" indent="-385763">
              <a:buFont typeface="+mj-lt"/>
              <a:buAutoNum type="arabicPeriod"/>
            </a:pPr>
            <a:r>
              <a:rPr lang="en-US" sz="1800" dirty="0"/>
              <a:t>Cut original mass in </a:t>
            </a:r>
          </a:p>
          <a:p>
            <a:pPr marL="85725" indent="0">
              <a:buNone/>
            </a:pPr>
            <a:r>
              <a:rPr lang="en-US" sz="1800" dirty="0"/>
              <a:t>      half by the # of half lives</a:t>
            </a:r>
          </a:p>
          <a:p>
            <a:pPr marL="471488" indent="-385763">
              <a:buFont typeface="+mj-lt"/>
              <a:buAutoNum type="arabicPeriod"/>
            </a:pPr>
            <a:endParaRPr lang="en-US" sz="2100" dirty="0"/>
          </a:p>
          <a:p>
            <a:pPr marL="471488" indent="-385763">
              <a:buFont typeface="+mj-lt"/>
              <a:buAutoNum type="arabicPeriod"/>
            </a:pPr>
            <a:endParaRPr lang="en-US" sz="2100" dirty="0"/>
          </a:p>
          <a:p>
            <a:pPr marL="471488" indent="-385763">
              <a:buFont typeface="+mj-lt"/>
              <a:buAutoNum type="arabicPeriod"/>
            </a:pPr>
            <a:endParaRPr lang="en-US" sz="2100" dirty="0"/>
          </a:p>
        </p:txBody>
      </p:sp>
      <p:sp>
        <p:nvSpPr>
          <p:cNvPr id="3" name="Title 2"/>
          <p:cNvSpPr>
            <a:spLocks noGrp="1"/>
          </p:cNvSpPr>
          <p:nvPr>
            <p:ph type="title"/>
          </p:nvPr>
        </p:nvSpPr>
        <p:spPr/>
        <p:txBody>
          <a:bodyPr/>
          <a:lstStyle/>
          <a:p>
            <a:r>
              <a:rPr lang="en-US" dirty="0"/>
              <a:t>Amount Remaining (I do)</a:t>
            </a:r>
          </a:p>
        </p:txBody>
      </p:sp>
      <p:sp>
        <p:nvSpPr>
          <p:cNvPr id="4" name="TextBox 3"/>
          <p:cNvSpPr txBox="1"/>
          <p:nvPr/>
        </p:nvSpPr>
        <p:spPr>
          <a:xfrm>
            <a:off x="4462121" y="2190995"/>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6" name="Straight Connector 5"/>
          <p:cNvCxnSpPr/>
          <p:nvPr/>
        </p:nvCxnSpPr>
        <p:spPr>
          <a:xfrm>
            <a:off x="4624383" y="2624836"/>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35809" y="2372412"/>
            <a:ext cx="341760" cy="415498"/>
          </a:xfrm>
          <a:prstGeom prst="rect">
            <a:avLst/>
          </a:prstGeom>
          <a:noFill/>
        </p:spPr>
        <p:txBody>
          <a:bodyPr wrap="none" rtlCol="0">
            <a:spAutoFit/>
          </a:bodyPr>
          <a:lstStyle/>
          <a:p>
            <a:r>
              <a:rPr lang="en-US" sz="2100" dirty="0">
                <a:solidFill>
                  <a:schemeClr val="bg1"/>
                </a:solidFill>
              </a:rPr>
              <a:t>=</a:t>
            </a:r>
          </a:p>
        </p:txBody>
      </p:sp>
      <p:sp>
        <p:nvSpPr>
          <p:cNvPr id="8" name="TextBox 7"/>
          <p:cNvSpPr txBox="1"/>
          <p:nvPr/>
        </p:nvSpPr>
        <p:spPr>
          <a:xfrm>
            <a:off x="5623832" y="2157022"/>
            <a:ext cx="482824" cy="415498"/>
          </a:xfrm>
          <a:prstGeom prst="rect">
            <a:avLst/>
          </a:prstGeom>
          <a:noFill/>
        </p:spPr>
        <p:txBody>
          <a:bodyPr wrap="none" rtlCol="0">
            <a:spAutoFit/>
          </a:bodyPr>
          <a:lstStyle/>
          <a:p>
            <a:r>
              <a:rPr lang="en-US" sz="2100" dirty="0">
                <a:solidFill>
                  <a:schemeClr val="bg1"/>
                </a:solidFill>
              </a:rPr>
              <a:t>32</a:t>
            </a:r>
          </a:p>
        </p:txBody>
      </p:sp>
      <p:sp>
        <p:nvSpPr>
          <p:cNvPr id="9" name="TextBox 8"/>
          <p:cNvSpPr txBox="1"/>
          <p:nvPr/>
        </p:nvSpPr>
        <p:spPr>
          <a:xfrm>
            <a:off x="5698371" y="2663737"/>
            <a:ext cx="333746" cy="415498"/>
          </a:xfrm>
          <a:prstGeom prst="rect">
            <a:avLst/>
          </a:prstGeom>
          <a:noFill/>
        </p:spPr>
        <p:txBody>
          <a:bodyPr wrap="none" rtlCol="0">
            <a:spAutoFit/>
          </a:bodyPr>
          <a:lstStyle/>
          <a:p>
            <a:r>
              <a:rPr lang="en-US" sz="2100" dirty="0">
                <a:solidFill>
                  <a:schemeClr val="bg1"/>
                </a:solidFill>
              </a:rPr>
              <a:t>8</a:t>
            </a:r>
          </a:p>
        </p:txBody>
      </p:sp>
      <p:cxnSp>
        <p:nvCxnSpPr>
          <p:cNvPr id="10" name="Straight Connector 9"/>
          <p:cNvCxnSpPr/>
          <p:nvPr/>
        </p:nvCxnSpPr>
        <p:spPr>
          <a:xfrm>
            <a:off x="5605057" y="2607194"/>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20219" y="2353230"/>
            <a:ext cx="341760" cy="415498"/>
          </a:xfrm>
          <a:prstGeom prst="rect">
            <a:avLst/>
          </a:prstGeom>
          <a:noFill/>
        </p:spPr>
        <p:txBody>
          <a:bodyPr wrap="none" rtlCol="0">
            <a:spAutoFit/>
          </a:bodyPr>
          <a:lstStyle/>
          <a:p>
            <a:r>
              <a:rPr lang="en-US" sz="2100" dirty="0">
                <a:solidFill>
                  <a:schemeClr val="bg1"/>
                </a:solidFill>
              </a:rPr>
              <a:t>=</a:t>
            </a:r>
          </a:p>
        </p:txBody>
      </p:sp>
      <p:sp>
        <p:nvSpPr>
          <p:cNvPr id="12" name="TextBox 11"/>
          <p:cNvSpPr txBox="1"/>
          <p:nvPr/>
        </p:nvSpPr>
        <p:spPr>
          <a:xfrm>
            <a:off x="6568662" y="2353642"/>
            <a:ext cx="333746" cy="415498"/>
          </a:xfrm>
          <a:prstGeom prst="rect">
            <a:avLst/>
          </a:prstGeom>
          <a:noFill/>
        </p:spPr>
        <p:txBody>
          <a:bodyPr wrap="none" rtlCol="0">
            <a:spAutoFit/>
          </a:bodyPr>
          <a:lstStyle/>
          <a:p>
            <a:r>
              <a:rPr lang="en-US" sz="2100" dirty="0">
                <a:solidFill>
                  <a:schemeClr val="bg1"/>
                </a:solidFill>
              </a:rPr>
              <a:t>4</a:t>
            </a:r>
          </a:p>
        </p:txBody>
      </p:sp>
      <p:sp>
        <p:nvSpPr>
          <p:cNvPr id="15" name="TextBox 14"/>
          <p:cNvSpPr txBox="1"/>
          <p:nvPr/>
        </p:nvSpPr>
        <p:spPr>
          <a:xfrm>
            <a:off x="6798236" y="2372412"/>
            <a:ext cx="829073" cy="415498"/>
          </a:xfrm>
          <a:prstGeom prst="rect">
            <a:avLst/>
          </a:prstGeom>
          <a:noFill/>
        </p:spPr>
        <p:txBody>
          <a:bodyPr wrap="none" rtlCol="0">
            <a:spAutoFit/>
          </a:bodyPr>
          <a:lstStyle/>
          <a:p>
            <a:r>
              <a:rPr lang="en-US" sz="1050" dirty="0">
                <a:solidFill>
                  <a:schemeClr val="bg1"/>
                </a:solidFill>
              </a:rPr>
              <a:t>Cut in half </a:t>
            </a:r>
          </a:p>
          <a:p>
            <a:pPr algn="ctr"/>
            <a:r>
              <a:rPr lang="en-US" sz="1050" dirty="0">
                <a:solidFill>
                  <a:schemeClr val="bg1"/>
                </a:solidFill>
              </a:rPr>
              <a:t>4 times</a:t>
            </a:r>
          </a:p>
        </p:txBody>
      </p:sp>
      <p:sp>
        <p:nvSpPr>
          <p:cNvPr id="16" name="TextBox 15"/>
          <p:cNvSpPr txBox="1"/>
          <p:nvPr/>
        </p:nvSpPr>
        <p:spPr>
          <a:xfrm>
            <a:off x="4474949" y="2655757"/>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pic>
        <p:nvPicPr>
          <p:cNvPr id="17" name="Picture 16" descr="Screen shot 2010-12-06 at 9.54.2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113" y="3534247"/>
            <a:ext cx="2542864" cy="90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41471" y="4396522"/>
            <a:ext cx="1532792" cy="323165"/>
          </a:xfrm>
          <a:prstGeom prst="rect">
            <a:avLst/>
          </a:prstGeom>
          <a:noFill/>
        </p:spPr>
        <p:txBody>
          <a:bodyPr wrap="none" rtlCol="0">
            <a:spAutoFit/>
          </a:bodyPr>
          <a:lstStyle/>
          <a:p>
            <a:r>
              <a:rPr lang="en-US" sz="1500" dirty="0">
                <a:solidFill>
                  <a:schemeClr val="bg1"/>
                </a:solidFill>
              </a:rPr>
              <a:t>(# of Half Lives)</a:t>
            </a:r>
          </a:p>
        </p:txBody>
      </p:sp>
      <p:sp>
        <p:nvSpPr>
          <p:cNvPr id="19" name="TextBox 18"/>
          <p:cNvSpPr txBox="1"/>
          <p:nvPr/>
        </p:nvSpPr>
        <p:spPr>
          <a:xfrm>
            <a:off x="1366044" y="3266232"/>
            <a:ext cx="596638" cy="253916"/>
          </a:xfrm>
          <a:prstGeom prst="rect">
            <a:avLst/>
          </a:prstGeom>
          <a:noFill/>
        </p:spPr>
        <p:txBody>
          <a:bodyPr wrap="none" rtlCol="0">
            <a:spAutoFit/>
          </a:bodyPr>
          <a:lstStyle/>
          <a:p>
            <a:r>
              <a:rPr lang="en-US" sz="1050" dirty="0">
                <a:solidFill>
                  <a:schemeClr val="bg1"/>
                </a:solidFill>
              </a:rPr>
              <a:t>(Mass)</a:t>
            </a:r>
          </a:p>
        </p:txBody>
      </p:sp>
      <p:sp>
        <p:nvSpPr>
          <p:cNvPr id="20" name="TextBox 19"/>
          <p:cNvSpPr txBox="1"/>
          <p:nvPr/>
        </p:nvSpPr>
        <p:spPr>
          <a:xfrm>
            <a:off x="627489" y="3462398"/>
            <a:ext cx="335348" cy="253916"/>
          </a:xfrm>
          <a:prstGeom prst="rect">
            <a:avLst/>
          </a:prstGeom>
          <a:noFill/>
        </p:spPr>
        <p:txBody>
          <a:bodyPr wrap="none" rtlCol="0">
            <a:spAutoFit/>
          </a:bodyPr>
          <a:lstStyle/>
          <a:p>
            <a:r>
              <a:rPr lang="en-US" sz="1050" dirty="0"/>
              <a:t>64</a:t>
            </a:r>
          </a:p>
        </p:txBody>
      </p:sp>
      <p:sp>
        <p:nvSpPr>
          <p:cNvPr id="21" name="TextBox 20"/>
          <p:cNvSpPr txBox="1"/>
          <p:nvPr/>
        </p:nvSpPr>
        <p:spPr>
          <a:xfrm>
            <a:off x="919582" y="3462398"/>
            <a:ext cx="335348" cy="253916"/>
          </a:xfrm>
          <a:prstGeom prst="rect">
            <a:avLst/>
          </a:prstGeom>
          <a:noFill/>
        </p:spPr>
        <p:txBody>
          <a:bodyPr wrap="none" rtlCol="0">
            <a:spAutoFit/>
          </a:bodyPr>
          <a:lstStyle/>
          <a:p>
            <a:r>
              <a:rPr lang="en-US" sz="1050" dirty="0"/>
              <a:t>32</a:t>
            </a:r>
          </a:p>
        </p:txBody>
      </p:sp>
      <p:sp>
        <p:nvSpPr>
          <p:cNvPr id="22" name="TextBox 21"/>
          <p:cNvSpPr txBox="1"/>
          <p:nvPr/>
        </p:nvSpPr>
        <p:spPr>
          <a:xfrm>
            <a:off x="1222791" y="3464474"/>
            <a:ext cx="335348" cy="253916"/>
          </a:xfrm>
          <a:prstGeom prst="rect">
            <a:avLst/>
          </a:prstGeom>
          <a:noFill/>
        </p:spPr>
        <p:txBody>
          <a:bodyPr wrap="none" rtlCol="0">
            <a:spAutoFit/>
          </a:bodyPr>
          <a:lstStyle/>
          <a:p>
            <a:r>
              <a:rPr lang="en-US" sz="1050" dirty="0"/>
              <a:t>16</a:t>
            </a:r>
          </a:p>
        </p:txBody>
      </p:sp>
      <p:sp>
        <p:nvSpPr>
          <p:cNvPr id="23" name="TextBox 22"/>
          <p:cNvSpPr txBox="1"/>
          <p:nvPr/>
        </p:nvSpPr>
        <p:spPr>
          <a:xfrm>
            <a:off x="1553971" y="3462216"/>
            <a:ext cx="260008" cy="253916"/>
          </a:xfrm>
          <a:prstGeom prst="rect">
            <a:avLst/>
          </a:prstGeom>
          <a:noFill/>
        </p:spPr>
        <p:txBody>
          <a:bodyPr wrap="none" rtlCol="0">
            <a:spAutoFit/>
          </a:bodyPr>
          <a:lstStyle/>
          <a:p>
            <a:r>
              <a:rPr lang="en-US" sz="1050" dirty="0"/>
              <a:t>8</a:t>
            </a:r>
          </a:p>
        </p:txBody>
      </p:sp>
      <p:sp>
        <p:nvSpPr>
          <p:cNvPr id="24" name="TextBox 23"/>
          <p:cNvSpPr txBox="1"/>
          <p:nvPr/>
        </p:nvSpPr>
        <p:spPr>
          <a:xfrm>
            <a:off x="1837319" y="3452224"/>
            <a:ext cx="260008" cy="253916"/>
          </a:xfrm>
          <a:prstGeom prst="rect">
            <a:avLst/>
          </a:prstGeom>
          <a:noFill/>
        </p:spPr>
        <p:txBody>
          <a:bodyPr wrap="none" rtlCol="0">
            <a:spAutoFit/>
          </a:bodyPr>
          <a:lstStyle/>
          <a:p>
            <a:r>
              <a:rPr lang="en-US" sz="1050" dirty="0"/>
              <a:t>4</a:t>
            </a:r>
          </a:p>
        </p:txBody>
      </p:sp>
      <p:sp>
        <p:nvSpPr>
          <p:cNvPr id="25" name="Right Arrow 24"/>
          <p:cNvSpPr/>
          <p:nvPr/>
        </p:nvSpPr>
        <p:spPr>
          <a:xfrm>
            <a:off x="819500" y="3846824"/>
            <a:ext cx="200025"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0000"/>
              </a:solidFill>
            </a:endParaRPr>
          </a:p>
        </p:txBody>
      </p:sp>
      <p:sp>
        <p:nvSpPr>
          <p:cNvPr id="26" name="Right Arrow 25"/>
          <p:cNvSpPr/>
          <p:nvPr/>
        </p:nvSpPr>
        <p:spPr>
          <a:xfrm>
            <a:off x="1121203" y="3850139"/>
            <a:ext cx="200025"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0000"/>
              </a:solidFill>
            </a:endParaRPr>
          </a:p>
        </p:txBody>
      </p:sp>
      <p:sp>
        <p:nvSpPr>
          <p:cNvPr id="27" name="Right Arrow 26"/>
          <p:cNvSpPr/>
          <p:nvPr/>
        </p:nvSpPr>
        <p:spPr>
          <a:xfrm>
            <a:off x="1411701" y="3850139"/>
            <a:ext cx="200025"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0000"/>
              </a:solidFill>
            </a:endParaRPr>
          </a:p>
        </p:txBody>
      </p:sp>
      <p:sp>
        <p:nvSpPr>
          <p:cNvPr id="28" name="Right Arrow 27"/>
          <p:cNvSpPr/>
          <p:nvPr/>
        </p:nvSpPr>
        <p:spPr>
          <a:xfrm>
            <a:off x="1713967" y="3840147"/>
            <a:ext cx="200025"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0000"/>
              </a:solidFill>
            </a:endParaRPr>
          </a:p>
        </p:txBody>
      </p:sp>
      <p:sp>
        <p:nvSpPr>
          <p:cNvPr id="29" name="Rectangle 28"/>
          <p:cNvSpPr/>
          <p:nvPr/>
        </p:nvSpPr>
        <p:spPr>
          <a:xfrm>
            <a:off x="4491591" y="2165745"/>
            <a:ext cx="3100298"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Shadows Into Light"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376" y="3266232"/>
            <a:ext cx="2816537" cy="178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3557018" y="3628024"/>
            <a:ext cx="1782266" cy="584775"/>
          </a:xfrm>
          <a:prstGeom prst="rect">
            <a:avLst/>
          </a:prstGeom>
          <a:noFill/>
        </p:spPr>
        <p:txBody>
          <a:bodyPr wrap="square" rtlCol="0">
            <a:spAutoFit/>
          </a:bodyPr>
          <a:lstStyle/>
          <a:p>
            <a:pPr algn="ctr"/>
            <a:r>
              <a:rPr lang="en-US" sz="1600" b="1" dirty="0">
                <a:solidFill>
                  <a:schemeClr val="accent6"/>
                </a:solidFill>
              </a:rPr>
              <a:t>4g of I-131 remain</a:t>
            </a:r>
          </a:p>
        </p:txBody>
      </p:sp>
    </p:spTree>
    <p:extLst>
      <p:ext uri="{BB962C8B-B14F-4D97-AF65-F5344CB8AC3E}">
        <p14:creationId xmlns:p14="http://schemas.microsoft.com/office/powerpoint/2010/main" val="6650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P spid="20" grpId="0"/>
      <p:bldP spid="21" grpId="0"/>
      <p:bldP spid="22" grpId="0"/>
      <p:bldP spid="23" grpId="0"/>
      <p:bldP spid="24" grpId="0"/>
      <p:bldP spid="25" grpId="0" animBg="1"/>
      <p:bldP spid="26" grpId="0" animBg="1"/>
      <p:bldP spid="27" grpId="0" animBg="1"/>
      <p:bldP spid="28" grpId="0" animBg="1"/>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706" y="1477152"/>
            <a:ext cx="8520101" cy="3680222"/>
          </a:xfrm>
        </p:spPr>
        <p:txBody>
          <a:bodyPr>
            <a:normAutofit/>
          </a:bodyPr>
          <a:lstStyle/>
          <a:p>
            <a:pPr>
              <a:buNone/>
            </a:pPr>
            <a:r>
              <a:rPr lang="en-US" sz="2400" dirty="0">
                <a:solidFill>
                  <a:schemeClr val="tx1"/>
                </a:solidFill>
              </a:rPr>
              <a:t>If a sample of Cs-137 has an </a:t>
            </a:r>
          </a:p>
          <a:p>
            <a:pPr>
              <a:buNone/>
            </a:pPr>
            <a:r>
              <a:rPr lang="en-US" sz="2400" dirty="0">
                <a:solidFill>
                  <a:schemeClr val="tx1"/>
                </a:solidFill>
              </a:rPr>
              <a:t>original mass of 52.0g what mass </a:t>
            </a:r>
          </a:p>
          <a:p>
            <a:pPr>
              <a:buNone/>
            </a:pPr>
            <a:r>
              <a:rPr lang="en-US" sz="2400" dirty="0">
                <a:solidFill>
                  <a:schemeClr val="tx1"/>
                </a:solidFill>
              </a:rPr>
              <a:t>will remain after 150 years?</a:t>
            </a:r>
          </a:p>
          <a:p>
            <a:pPr marL="0" indent="0">
              <a:buNone/>
            </a:pPr>
            <a:r>
              <a:rPr lang="en-US" sz="2400" dirty="0">
                <a:solidFill>
                  <a:schemeClr val="bg1"/>
                </a:solidFill>
              </a:rPr>
              <a:t> </a:t>
            </a:r>
          </a:p>
        </p:txBody>
      </p:sp>
      <p:sp>
        <p:nvSpPr>
          <p:cNvPr id="4" name="TextBox 3"/>
          <p:cNvSpPr txBox="1"/>
          <p:nvPr/>
        </p:nvSpPr>
        <p:spPr>
          <a:xfrm>
            <a:off x="1495813" y="3307783"/>
            <a:ext cx="857250" cy="461665"/>
          </a:xfrm>
          <a:prstGeom prst="rect">
            <a:avLst/>
          </a:prstGeom>
          <a:noFill/>
        </p:spPr>
        <p:txBody>
          <a:bodyPr wrap="square" rtlCol="0">
            <a:spAutoFit/>
          </a:bodyPr>
          <a:lstStyle/>
          <a:p>
            <a:r>
              <a:rPr lang="en-US" sz="2400" dirty="0">
                <a:solidFill>
                  <a:schemeClr val="bg1"/>
                </a:solidFill>
                <a:latin typeface="+mn-lt"/>
              </a:rPr>
              <a:t>26.0</a:t>
            </a:r>
          </a:p>
        </p:txBody>
      </p:sp>
      <p:sp>
        <p:nvSpPr>
          <p:cNvPr id="5" name="TextBox 4"/>
          <p:cNvSpPr txBox="1"/>
          <p:nvPr/>
        </p:nvSpPr>
        <p:spPr>
          <a:xfrm>
            <a:off x="2630403" y="3307783"/>
            <a:ext cx="857250" cy="461665"/>
          </a:xfrm>
          <a:prstGeom prst="rect">
            <a:avLst/>
          </a:prstGeom>
          <a:noFill/>
        </p:spPr>
        <p:txBody>
          <a:bodyPr wrap="square" rtlCol="0">
            <a:spAutoFit/>
          </a:bodyPr>
          <a:lstStyle/>
          <a:p>
            <a:r>
              <a:rPr lang="en-US" sz="2400" dirty="0">
                <a:solidFill>
                  <a:schemeClr val="bg1"/>
                </a:solidFill>
                <a:latin typeface="+mn-lt"/>
              </a:rPr>
              <a:t>13.0</a:t>
            </a:r>
          </a:p>
        </p:txBody>
      </p:sp>
      <p:sp>
        <p:nvSpPr>
          <p:cNvPr id="7" name="TextBox 6"/>
          <p:cNvSpPr txBox="1"/>
          <p:nvPr/>
        </p:nvSpPr>
        <p:spPr>
          <a:xfrm>
            <a:off x="3740052" y="3297276"/>
            <a:ext cx="857250" cy="461665"/>
          </a:xfrm>
          <a:prstGeom prst="rect">
            <a:avLst/>
          </a:prstGeom>
          <a:noFill/>
        </p:spPr>
        <p:txBody>
          <a:bodyPr wrap="square" rtlCol="0">
            <a:spAutoFit/>
          </a:bodyPr>
          <a:lstStyle/>
          <a:p>
            <a:r>
              <a:rPr lang="en-US" sz="2400" dirty="0">
                <a:solidFill>
                  <a:schemeClr val="bg1"/>
                </a:solidFill>
                <a:latin typeface="+mn-lt"/>
              </a:rPr>
              <a:t>6.50</a:t>
            </a:r>
          </a:p>
        </p:txBody>
      </p:sp>
      <p:sp>
        <p:nvSpPr>
          <p:cNvPr id="8" name="TextBox 7"/>
          <p:cNvSpPr txBox="1"/>
          <p:nvPr/>
        </p:nvSpPr>
        <p:spPr>
          <a:xfrm>
            <a:off x="4820852" y="3307783"/>
            <a:ext cx="857250" cy="461665"/>
          </a:xfrm>
          <a:prstGeom prst="rect">
            <a:avLst/>
          </a:prstGeom>
          <a:noFill/>
        </p:spPr>
        <p:txBody>
          <a:bodyPr wrap="square" rtlCol="0">
            <a:spAutoFit/>
          </a:bodyPr>
          <a:lstStyle/>
          <a:p>
            <a:r>
              <a:rPr lang="en-US" sz="2400" dirty="0">
                <a:solidFill>
                  <a:schemeClr val="bg1"/>
                </a:solidFill>
                <a:latin typeface="+mn-lt"/>
              </a:rPr>
              <a:t>3.25</a:t>
            </a:r>
          </a:p>
        </p:txBody>
      </p:sp>
      <p:sp>
        <p:nvSpPr>
          <p:cNvPr id="9" name="Right Arrow 8"/>
          <p:cNvSpPr/>
          <p:nvPr/>
        </p:nvSpPr>
        <p:spPr>
          <a:xfrm>
            <a:off x="1129767" y="3436799"/>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ight Arrow 9"/>
          <p:cNvSpPr/>
          <p:nvPr/>
        </p:nvSpPr>
        <p:spPr>
          <a:xfrm>
            <a:off x="5619083" y="3412579"/>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ight Arrow 10"/>
          <p:cNvSpPr/>
          <p:nvPr/>
        </p:nvSpPr>
        <p:spPr>
          <a:xfrm>
            <a:off x="2256149" y="3429055"/>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ight Arrow 11"/>
          <p:cNvSpPr/>
          <p:nvPr/>
        </p:nvSpPr>
        <p:spPr>
          <a:xfrm>
            <a:off x="3359514" y="3424315"/>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ight Arrow 12"/>
          <p:cNvSpPr/>
          <p:nvPr/>
        </p:nvSpPr>
        <p:spPr>
          <a:xfrm>
            <a:off x="4457057" y="3431359"/>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1159401" y="3407475"/>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1</a:t>
            </a:r>
          </a:p>
        </p:txBody>
      </p:sp>
      <p:sp>
        <p:nvSpPr>
          <p:cNvPr id="18" name="TextBox 17"/>
          <p:cNvSpPr txBox="1"/>
          <p:nvPr/>
        </p:nvSpPr>
        <p:spPr>
          <a:xfrm>
            <a:off x="2276164" y="3417410"/>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2</a:t>
            </a:r>
          </a:p>
        </p:txBody>
      </p:sp>
      <p:sp>
        <p:nvSpPr>
          <p:cNvPr id="19" name="TextBox 18"/>
          <p:cNvSpPr txBox="1"/>
          <p:nvPr/>
        </p:nvSpPr>
        <p:spPr>
          <a:xfrm>
            <a:off x="3379401" y="3416397"/>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3</a:t>
            </a:r>
          </a:p>
        </p:txBody>
      </p:sp>
      <p:sp>
        <p:nvSpPr>
          <p:cNvPr id="20" name="TextBox 19"/>
          <p:cNvSpPr txBox="1"/>
          <p:nvPr/>
        </p:nvSpPr>
        <p:spPr>
          <a:xfrm>
            <a:off x="4480617" y="3407475"/>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4</a:t>
            </a:r>
          </a:p>
        </p:txBody>
      </p:sp>
      <p:sp>
        <p:nvSpPr>
          <p:cNvPr id="21" name="TextBox 20"/>
          <p:cNvSpPr txBox="1"/>
          <p:nvPr/>
        </p:nvSpPr>
        <p:spPr>
          <a:xfrm>
            <a:off x="5678102" y="3390503"/>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5</a:t>
            </a:r>
          </a:p>
        </p:txBody>
      </p:sp>
      <p:sp>
        <p:nvSpPr>
          <p:cNvPr id="22" name="TextBox 21"/>
          <p:cNvSpPr txBox="1"/>
          <p:nvPr/>
        </p:nvSpPr>
        <p:spPr>
          <a:xfrm>
            <a:off x="324592" y="3324198"/>
            <a:ext cx="857250" cy="461665"/>
          </a:xfrm>
          <a:prstGeom prst="rect">
            <a:avLst/>
          </a:prstGeom>
          <a:noFill/>
        </p:spPr>
        <p:txBody>
          <a:bodyPr wrap="square" rtlCol="0">
            <a:spAutoFit/>
          </a:bodyPr>
          <a:lstStyle/>
          <a:p>
            <a:r>
              <a:rPr lang="en-US" sz="2400" dirty="0">
                <a:solidFill>
                  <a:schemeClr val="bg1"/>
                </a:solidFill>
                <a:latin typeface="+mn-lt"/>
              </a:rPr>
              <a:t>52.0</a:t>
            </a:r>
          </a:p>
        </p:txBody>
      </p:sp>
      <p:sp>
        <p:nvSpPr>
          <p:cNvPr id="23" name="Rectangle 22"/>
          <p:cNvSpPr/>
          <p:nvPr/>
        </p:nvSpPr>
        <p:spPr>
          <a:xfrm>
            <a:off x="324592" y="3183556"/>
            <a:ext cx="6858000" cy="742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Box 13"/>
          <p:cNvSpPr txBox="1"/>
          <p:nvPr/>
        </p:nvSpPr>
        <p:spPr>
          <a:xfrm>
            <a:off x="2461865" y="3964605"/>
            <a:ext cx="4101782" cy="900246"/>
          </a:xfrm>
          <a:prstGeom prst="rect">
            <a:avLst/>
          </a:prstGeom>
          <a:noFill/>
        </p:spPr>
        <p:txBody>
          <a:bodyPr wrap="square" rtlCol="0">
            <a:spAutoFit/>
          </a:bodyPr>
          <a:lstStyle/>
          <a:p>
            <a:pPr algn="ctr"/>
            <a:r>
              <a:rPr lang="en-US" sz="2100" dirty="0">
                <a:solidFill>
                  <a:schemeClr val="accent6"/>
                </a:solidFill>
              </a:rPr>
              <a:t>After 150 years, </a:t>
            </a:r>
            <a:r>
              <a:rPr lang="en-US" sz="2100" b="1" dirty="0">
                <a:solidFill>
                  <a:schemeClr val="accent6"/>
                </a:solidFill>
              </a:rPr>
              <a:t>1.63g</a:t>
            </a:r>
            <a:r>
              <a:rPr lang="en-US" sz="2100" dirty="0">
                <a:solidFill>
                  <a:schemeClr val="accent6"/>
                </a:solidFill>
              </a:rPr>
              <a:t> of        Cs-137 remain</a:t>
            </a:r>
          </a:p>
          <a:p>
            <a:pPr algn="ctr"/>
            <a:endParaRPr lang="en-US" sz="1050" dirty="0">
              <a:solidFill>
                <a:schemeClr val="accent6"/>
              </a:solidFill>
            </a:endParaRPr>
          </a:p>
        </p:txBody>
      </p:sp>
      <p:sp>
        <p:nvSpPr>
          <p:cNvPr id="24" name="TextBox 23"/>
          <p:cNvSpPr txBox="1"/>
          <p:nvPr/>
        </p:nvSpPr>
        <p:spPr>
          <a:xfrm>
            <a:off x="4583229" y="1639922"/>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25" name="Straight Connector 24"/>
          <p:cNvCxnSpPr/>
          <p:nvPr/>
        </p:nvCxnSpPr>
        <p:spPr>
          <a:xfrm>
            <a:off x="4745491" y="2073763"/>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356918" y="1821339"/>
            <a:ext cx="341760" cy="415498"/>
          </a:xfrm>
          <a:prstGeom prst="rect">
            <a:avLst/>
          </a:prstGeom>
          <a:noFill/>
        </p:spPr>
        <p:txBody>
          <a:bodyPr wrap="none" rtlCol="0">
            <a:spAutoFit/>
          </a:bodyPr>
          <a:lstStyle/>
          <a:p>
            <a:r>
              <a:rPr lang="en-US" sz="2100" dirty="0">
                <a:solidFill>
                  <a:schemeClr val="bg1"/>
                </a:solidFill>
              </a:rPr>
              <a:t>=</a:t>
            </a:r>
          </a:p>
        </p:txBody>
      </p:sp>
      <p:sp>
        <p:nvSpPr>
          <p:cNvPr id="27" name="TextBox 26"/>
          <p:cNvSpPr txBox="1"/>
          <p:nvPr/>
        </p:nvSpPr>
        <p:spPr>
          <a:xfrm>
            <a:off x="5709615" y="1605949"/>
            <a:ext cx="631904" cy="415498"/>
          </a:xfrm>
          <a:prstGeom prst="rect">
            <a:avLst/>
          </a:prstGeom>
          <a:noFill/>
        </p:spPr>
        <p:txBody>
          <a:bodyPr wrap="none" rtlCol="0">
            <a:spAutoFit/>
          </a:bodyPr>
          <a:lstStyle/>
          <a:p>
            <a:r>
              <a:rPr lang="en-US" sz="2100" dirty="0">
                <a:solidFill>
                  <a:schemeClr val="bg1"/>
                </a:solidFill>
              </a:rPr>
              <a:t>150</a:t>
            </a:r>
          </a:p>
        </p:txBody>
      </p:sp>
      <p:sp>
        <p:nvSpPr>
          <p:cNvPr id="28" name="TextBox 27"/>
          <p:cNvSpPr txBox="1"/>
          <p:nvPr/>
        </p:nvSpPr>
        <p:spPr>
          <a:xfrm>
            <a:off x="5819480" y="2112664"/>
            <a:ext cx="482824" cy="415498"/>
          </a:xfrm>
          <a:prstGeom prst="rect">
            <a:avLst/>
          </a:prstGeom>
          <a:noFill/>
        </p:spPr>
        <p:txBody>
          <a:bodyPr wrap="none" rtlCol="0">
            <a:spAutoFit/>
          </a:bodyPr>
          <a:lstStyle/>
          <a:p>
            <a:r>
              <a:rPr lang="en-US" sz="2100" dirty="0">
                <a:solidFill>
                  <a:schemeClr val="bg1"/>
                </a:solidFill>
              </a:rPr>
              <a:t>30</a:t>
            </a:r>
          </a:p>
        </p:txBody>
      </p:sp>
      <p:cxnSp>
        <p:nvCxnSpPr>
          <p:cNvPr id="29" name="Straight Connector 28"/>
          <p:cNvCxnSpPr/>
          <p:nvPr/>
        </p:nvCxnSpPr>
        <p:spPr>
          <a:xfrm>
            <a:off x="5726165" y="2056121"/>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341327" y="1802157"/>
            <a:ext cx="341760" cy="415498"/>
          </a:xfrm>
          <a:prstGeom prst="rect">
            <a:avLst/>
          </a:prstGeom>
          <a:noFill/>
        </p:spPr>
        <p:txBody>
          <a:bodyPr wrap="none" rtlCol="0">
            <a:spAutoFit/>
          </a:bodyPr>
          <a:lstStyle/>
          <a:p>
            <a:r>
              <a:rPr lang="en-US" sz="2100" dirty="0">
                <a:solidFill>
                  <a:schemeClr val="bg1"/>
                </a:solidFill>
              </a:rPr>
              <a:t>=</a:t>
            </a:r>
          </a:p>
        </p:txBody>
      </p:sp>
      <p:sp>
        <p:nvSpPr>
          <p:cNvPr id="31" name="TextBox 30"/>
          <p:cNvSpPr txBox="1"/>
          <p:nvPr/>
        </p:nvSpPr>
        <p:spPr>
          <a:xfrm>
            <a:off x="6689770" y="1802569"/>
            <a:ext cx="333746" cy="415498"/>
          </a:xfrm>
          <a:prstGeom prst="rect">
            <a:avLst/>
          </a:prstGeom>
          <a:noFill/>
        </p:spPr>
        <p:txBody>
          <a:bodyPr wrap="none" rtlCol="0">
            <a:spAutoFit/>
          </a:bodyPr>
          <a:lstStyle/>
          <a:p>
            <a:r>
              <a:rPr lang="en-US" sz="2100" dirty="0">
                <a:solidFill>
                  <a:schemeClr val="bg1"/>
                </a:solidFill>
              </a:rPr>
              <a:t>5</a:t>
            </a:r>
          </a:p>
        </p:txBody>
      </p:sp>
      <p:sp>
        <p:nvSpPr>
          <p:cNvPr id="32" name="TextBox 31"/>
          <p:cNvSpPr txBox="1"/>
          <p:nvPr/>
        </p:nvSpPr>
        <p:spPr>
          <a:xfrm>
            <a:off x="6919344" y="1821339"/>
            <a:ext cx="829073" cy="415498"/>
          </a:xfrm>
          <a:prstGeom prst="rect">
            <a:avLst/>
          </a:prstGeom>
          <a:noFill/>
        </p:spPr>
        <p:txBody>
          <a:bodyPr wrap="none" rtlCol="0">
            <a:spAutoFit/>
          </a:bodyPr>
          <a:lstStyle/>
          <a:p>
            <a:r>
              <a:rPr lang="en-US" sz="1050" dirty="0">
                <a:solidFill>
                  <a:schemeClr val="bg1"/>
                </a:solidFill>
              </a:rPr>
              <a:t>Cut in half </a:t>
            </a:r>
          </a:p>
          <a:p>
            <a:pPr algn="ctr"/>
            <a:r>
              <a:rPr lang="en-US" sz="1050" dirty="0">
                <a:solidFill>
                  <a:schemeClr val="bg1"/>
                </a:solidFill>
              </a:rPr>
              <a:t>5 times</a:t>
            </a:r>
          </a:p>
        </p:txBody>
      </p:sp>
      <p:sp>
        <p:nvSpPr>
          <p:cNvPr id="33" name="TextBox 32"/>
          <p:cNvSpPr txBox="1"/>
          <p:nvPr/>
        </p:nvSpPr>
        <p:spPr>
          <a:xfrm>
            <a:off x="4596057" y="2104684"/>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sp>
        <p:nvSpPr>
          <p:cNvPr id="34" name="Rectangle 33"/>
          <p:cNvSpPr/>
          <p:nvPr/>
        </p:nvSpPr>
        <p:spPr>
          <a:xfrm>
            <a:off x="4525967" y="1640500"/>
            <a:ext cx="3100298"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164" y="3417410"/>
            <a:ext cx="2532203" cy="16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2"/>
          <p:cNvSpPr txBox="1">
            <a:spLocks/>
          </p:cNvSpPr>
          <p:nvPr/>
        </p:nvSpPr>
        <p:spPr>
          <a:xfrm>
            <a:off x="997147" y="185655"/>
            <a:ext cx="6890400" cy="80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Amount Remaining (We do)</a:t>
            </a:r>
          </a:p>
        </p:txBody>
      </p:sp>
    </p:spTree>
    <p:extLst>
      <p:ext uri="{BB962C8B-B14F-4D97-AF65-F5344CB8AC3E}">
        <p14:creationId xmlns:p14="http://schemas.microsoft.com/office/powerpoint/2010/main" val="38247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ppt_x"/>
                                          </p:val>
                                        </p:tav>
                                        <p:tav tm="100000">
                                          <p:val>
                                            <p:strVal val="#ppt_x"/>
                                          </p:val>
                                        </p:tav>
                                      </p:tavLst>
                                    </p:anim>
                                    <p:anim calcmode="lin" valueType="num">
                                      <p:cBhvr additive="base">
                                        <p:cTn id="94" dur="500" fill="hold"/>
                                        <p:tgtEl>
                                          <p:spTgt spid="1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10" grpId="0" animBg="1"/>
      <p:bldP spid="11" grpId="0" animBg="1"/>
      <p:bldP spid="12" grpId="0" animBg="1"/>
      <p:bldP spid="13" grpId="0" animBg="1"/>
      <p:bldP spid="17" grpId="0"/>
      <p:bldP spid="18" grpId="0"/>
      <p:bldP spid="19" grpId="0"/>
      <p:bldP spid="20" grpId="0"/>
      <p:bldP spid="21" grpId="0"/>
      <p:bldP spid="22" grpId="0"/>
      <p:bldP spid="14" grpId="0"/>
      <p:bldP spid="27" grpId="0"/>
      <p:bldP spid="28" grpId="0"/>
      <p:bldP spid="31" grpId="0"/>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49" y="1546592"/>
            <a:ext cx="8355326" cy="801000"/>
          </a:xfrm>
        </p:spPr>
        <p:txBody>
          <a:bodyPr>
            <a:noAutofit/>
          </a:bodyPr>
          <a:lstStyle/>
          <a:p>
            <a:pPr lvl="2"/>
            <a:r>
              <a:rPr lang="en-US" sz="2000" b="0" dirty="0">
                <a:solidFill>
                  <a:schemeClr val="tx1"/>
                </a:solidFill>
              </a:rPr>
              <a:t>The half life of Rn-222 is 3.8 days. If a basement holds 20 grams of </a:t>
            </a:r>
            <a:r>
              <a:rPr lang="en-US" sz="2000" b="0" dirty="0" err="1">
                <a:solidFill>
                  <a:schemeClr val="tx1"/>
                </a:solidFill>
              </a:rPr>
              <a:t>Rn</a:t>
            </a:r>
            <a:r>
              <a:rPr lang="en-US" sz="2000" b="0" dirty="0">
                <a:solidFill>
                  <a:schemeClr val="tx1"/>
                </a:solidFill>
              </a:rPr>
              <a:t>, how much will remain after 19 days?</a:t>
            </a:r>
          </a:p>
        </p:txBody>
      </p:sp>
      <p:sp>
        <p:nvSpPr>
          <p:cNvPr id="3" name="Content Placeholder 2"/>
          <p:cNvSpPr>
            <a:spLocks noGrp="1"/>
          </p:cNvSpPr>
          <p:nvPr>
            <p:ph sz="quarter" idx="1"/>
          </p:nvPr>
        </p:nvSpPr>
        <p:spPr>
          <a:xfrm>
            <a:off x="271604" y="2272420"/>
            <a:ext cx="8392562" cy="2583044"/>
          </a:xfrm>
        </p:spPr>
        <p:txBody>
          <a:bodyPr>
            <a:normAutofit fontScale="92500" lnSpcReduction="20000"/>
          </a:bodyPr>
          <a:lstStyle/>
          <a:p>
            <a:pPr marL="139700" indent="0">
              <a:buNone/>
            </a:pPr>
            <a:r>
              <a:rPr lang="en-US" sz="2400" dirty="0"/>
              <a:t>Determine the number of half lives that have elapsed by dividing the total time by the half life time found on Table N.</a:t>
            </a:r>
          </a:p>
          <a:p>
            <a:pPr marL="1054100" lvl="2" indent="0">
              <a:buNone/>
            </a:pPr>
            <a:r>
              <a:rPr lang="en-US" sz="2400" dirty="0">
                <a:solidFill>
                  <a:schemeClr val="accent6"/>
                </a:solidFill>
              </a:rPr>
              <a:t>19/3.8 = 5 half lives</a:t>
            </a:r>
          </a:p>
          <a:p>
            <a:pPr marL="139700" indent="0">
              <a:buNone/>
            </a:pPr>
            <a:r>
              <a:rPr lang="en-US" sz="2400" dirty="0"/>
              <a:t>Cut the original amount of the element in half the amount of half lives you calculated.</a:t>
            </a:r>
          </a:p>
          <a:p>
            <a:pPr marL="1054100" lvl="2" indent="0">
              <a:buNone/>
            </a:pPr>
            <a:r>
              <a:rPr lang="en-US" sz="2400" dirty="0"/>
              <a:t> </a:t>
            </a:r>
            <a:r>
              <a:rPr lang="en-US" sz="2400" dirty="0">
                <a:solidFill>
                  <a:schemeClr val="accent6"/>
                </a:solidFill>
              </a:rPr>
              <a:t>20/2/2/2/2/2 = </a:t>
            </a:r>
            <a:r>
              <a:rPr lang="en-US" sz="2400" u="sng" dirty="0">
                <a:solidFill>
                  <a:schemeClr val="accent6"/>
                </a:solidFill>
              </a:rPr>
              <a:t>0.625 grams</a:t>
            </a:r>
          </a:p>
        </p:txBody>
      </p:sp>
      <p:sp>
        <p:nvSpPr>
          <p:cNvPr id="4" name="Title 2"/>
          <p:cNvSpPr txBox="1">
            <a:spLocks/>
          </p:cNvSpPr>
          <p:nvPr/>
        </p:nvSpPr>
        <p:spPr>
          <a:xfrm>
            <a:off x="987850" y="261000"/>
            <a:ext cx="6890400" cy="80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Amount Remaining (You do)</a:t>
            </a:r>
          </a:p>
        </p:txBody>
      </p:sp>
    </p:spTree>
    <p:extLst>
      <p:ext uri="{BB962C8B-B14F-4D97-AF65-F5344CB8AC3E}">
        <p14:creationId xmlns:p14="http://schemas.microsoft.com/office/powerpoint/2010/main" val="23000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Discovery of x-Rays</a:t>
            </a:r>
          </a:p>
        </p:txBody>
      </p:sp>
      <p:pic>
        <p:nvPicPr>
          <p:cNvPr id="6" name="Content Placeholder 5" descr="HH3878-001.jpg"/>
          <p:cNvPicPr>
            <a:picLocks noGrp="1" noChangeAspect="1"/>
          </p:cNvPicPr>
          <p:nvPr>
            <p:ph sz="quarter" idx="1"/>
          </p:nvPr>
        </p:nvPicPr>
        <p:blipFill>
          <a:blip r:embed="rId2" cstate="screen"/>
          <a:stretch>
            <a:fillRect/>
          </a:stretch>
        </p:blipFill>
        <p:spPr>
          <a:xfrm>
            <a:off x="6146171" y="2652665"/>
            <a:ext cx="2743200" cy="2127199"/>
          </a:xfrm>
        </p:spPr>
      </p:pic>
      <p:pic>
        <p:nvPicPr>
          <p:cNvPr id="5" name="Content Placeholder 4" descr="first-human-x-ray-1896.jpg"/>
          <p:cNvPicPr>
            <a:picLocks noGrp="1" noChangeAspect="1"/>
          </p:cNvPicPr>
          <p:nvPr>
            <p:ph sz="quarter" idx="2"/>
          </p:nvPr>
        </p:nvPicPr>
        <p:blipFill>
          <a:blip r:embed="rId3" cstate="screen"/>
          <a:stretch>
            <a:fillRect/>
          </a:stretch>
        </p:blipFill>
        <p:spPr>
          <a:xfrm>
            <a:off x="5118661" y="471995"/>
            <a:ext cx="2055019" cy="2417997"/>
          </a:xfrm>
        </p:spPr>
      </p:pic>
      <p:sp>
        <p:nvSpPr>
          <p:cNvPr id="7" name="TextBox 6"/>
          <p:cNvSpPr txBox="1"/>
          <p:nvPr/>
        </p:nvSpPr>
        <p:spPr>
          <a:xfrm>
            <a:off x="288543" y="1492690"/>
            <a:ext cx="4238189" cy="3046988"/>
          </a:xfrm>
          <a:prstGeom prst="rect">
            <a:avLst/>
          </a:prstGeom>
          <a:noFill/>
        </p:spPr>
        <p:txBody>
          <a:bodyPr wrap="square" rtlCol="0">
            <a:spAutoFit/>
          </a:bodyPr>
          <a:lstStyle/>
          <a:p>
            <a:r>
              <a:rPr lang="en-US" sz="2400" dirty="0">
                <a:solidFill>
                  <a:schemeClr val="bg1"/>
                </a:solidFill>
                <a:latin typeface="Shadows Into Light" panose="020B0604020202020204" charset="0"/>
              </a:rPr>
              <a:t>Roentgen asked his wife to place her hand on a photographic plate and exposed it to rays from the tube. When he developed the plate he saw the shadows of her bones and ring she was wearing. After some more experiments Roentgen named the rays “x-rays”.</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6541110" y="1386450"/>
              <a:ext cx="270" cy="270"/>
            </p14:xfrm>
          </p:contentPart>
        </mc:Choice>
        <mc:Fallback xmlns="">
          <p:pic>
            <p:nvPicPr>
              <p:cNvPr id="3" name="Ink 2"/>
              <p:cNvPicPr/>
              <p:nvPr/>
            </p:nvPicPr>
            <p:blipFill>
              <a:blip r:embed="rId5"/>
              <a:stretch>
                <a:fillRect/>
              </a:stretch>
            </p:blipFill>
            <p:spPr>
              <a:xfrm>
                <a:off x="6534090" y="1379430"/>
                <a:ext cx="14310" cy="14310"/>
              </a:xfrm>
              <a:prstGeom prst="rect">
                <a:avLst/>
              </a:prstGeom>
            </p:spPr>
          </p:pic>
        </mc:Fallback>
      </mc:AlternateContent>
    </p:spTree>
    <p:extLst>
      <p:ext uri="{BB962C8B-B14F-4D97-AF65-F5344CB8AC3E}">
        <p14:creationId xmlns:p14="http://schemas.microsoft.com/office/powerpoint/2010/main" val="228349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40" y="313347"/>
            <a:ext cx="6172200" cy="571500"/>
          </a:xfrm>
        </p:spPr>
        <p:txBody>
          <a:bodyPr/>
          <a:lstStyle/>
          <a:p>
            <a:r>
              <a:rPr lang="en-US" dirty="0"/>
              <a:t>Fraction Remaining (We do)</a:t>
            </a:r>
          </a:p>
        </p:txBody>
      </p:sp>
      <p:sp>
        <p:nvSpPr>
          <p:cNvPr id="3" name="Content Placeholder 2"/>
          <p:cNvSpPr>
            <a:spLocks noGrp="1"/>
          </p:cNvSpPr>
          <p:nvPr>
            <p:ph idx="1"/>
          </p:nvPr>
        </p:nvSpPr>
        <p:spPr>
          <a:xfrm>
            <a:off x="288483" y="1435919"/>
            <a:ext cx="4245050" cy="3508772"/>
          </a:xfrm>
        </p:spPr>
        <p:txBody>
          <a:bodyPr>
            <a:normAutofit/>
          </a:bodyPr>
          <a:lstStyle/>
          <a:p>
            <a:pPr>
              <a:buNone/>
            </a:pPr>
            <a:r>
              <a:rPr lang="en-US" sz="2100" dirty="0">
                <a:solidFill>
                  <a:schemeClr val="tx1"/>
                </a:solidFill>
              </a:rPr>
              <a:t>If a sample of Fe-53 has an original mass of 52.0g what fraction will remain after 25.5 minutes?</a:t>
            </a:r>
          </a:p>
          <a:p>
            <a:pPr marL="385763" indent="-385763">
              <a:buNone/>
            </a:pPr>
            <a:r>
              <a:rPr lang="en-US" sz="2100" dirty="0"/>
              <a:t>      </a:t>
            </a:r>
          </a:p>
          <a:p>
            <a:pPr marL="385763" indent="-385763">
              <a:buNone/>
            </a:pPr>
            <a:endParaRPr lang="en-US" dirty="0"/>
          </a:p>
          <a:p>
            <a:pPr marL="385763" indent="-385763">
              <a:buNone/>
            </a:pPr>
            <a:endParaRPr lang="en-US" dirty="0"/>
          </a:p>
          <a:p>
            <a:pPr marL="385763" indent="-385763">
              <a:buNone/>
            </a:pPr>
            <a:endParaRPr lang="en-US" dirty="0"/>
          </a:p>
          <a:p>
            <a:pPr marL="385763" indent="-385763">
              <a:buNone/>
            </a:pPr>
            <a:endParaRPr lang="en-US" dirty="0"/>
          </a:p>
          <a:p>
            <a:pPr marL="385763" indent="-385763">
              <a:buNone/>
            </a:pPr>
            <a:endParaRPr lang="en-US" dirty="0"/>
          </a:p>
          <a:p>
            <a:pPr marL="385763" indent="-385763">
              <a:buNone/>
            </a:pPr>
            <a:endParaRPr lang="en-US" dirty="0"/>
          </a:p>
          <a:p>
            <a:pPr marL="385763" indent="-385763">
              <a:buNone/>
            </a:pPr>
            <a:endParaRPr lang="en-US" sz="2100" dirty="0"/>
          </a:p>
          <a:p>
            <a:pPr marL="85725" indent="0">
              <a:buNone/>
            </a:pPr>
            <a:endParaRPr lang="en-US" dirty="0"/>
          </a:p>
        </p:txBody>
      </p:sp>
      <p:sp>
        <p:nvSpPr>
          <p:cNvPr id="24" name="TextBox 23"/>
          <p:cNvSpPr txBox="1"/>
          <p:nvPr/>
        </p:nvSpPr>
        <p:spPr>
          <a:xfrm>
            <a:off x="2553442" y="2720448"/>
            <a:ext cx="857250" cy="461665"/>
          </a:xfrm>
          <a:prstGeom prst="rect">
            <a:avLst/>
          </a:prstGeom>
          <a:noFill/>
        </p:spPr>
        <p:txBody>
          <a:bodyPr wrap="square" rtlCol="0">
            <a:spAutoFit/>
          </a:bodyPr>
          <a:lstStyle/>
          <a:p>
            <a:pPr algn="ctr"/>
            <a:r>
              <a:rPr lang="en-US" sz="2400" dirty="0">
                <a:solidFill>
                  <a:schemeClr val="bg1"/>
                </a:solidFill>
                <a:latin typeface="+mn-lt"/>
              </a:rPr>
              <a:t>1/2</a:t>
            </a:r>
          </a:p>
        </p:txBody>
      </p:sp>
      <p:sp>
        <p:nvSpPr>
          <p:cNvPr id="25" name="TextBox 24"/>
          <p:cNvSpPr txBox="1"/>
          <p:nvPr/>
        </p:nvSpPr>
        <p:spPr>
          <a:xfrm>
            <a:off x="3639292" y="2716483"/>
            <a:ext cx="857250" cy="461665"/>
          </a:xfrm>
          <a:prstGeom prst="rect">
            <a:avLst/>
          </a:prstGeom>
          <a:noFill/>
        </p:spPr>
        <p:txBody>
          <a:bodyPr wrap="square" rtlCol="0">
            <a:spAutoFit/>
          </a:bodyPr>
          <a:lstStyle/>
          <a:p>
            <a:pPr algn="ctr"/>
            <a:r>
              <a:rPr lang="en-US" sz="2400" dirty="0">
                <a:solidFill>
                  <a:schemeClr val="bg1"/>
                </a:solidFill>
                <a:latin typeface="+mn-lt"/>
              </a:rPr>
              <a:t>1/4</a:t>
            </a:r>
          </a:p>
        </p:txBody>
      </p:sp>
      <p:sp>
        <p:nvSpPr>
          <p:cNvPr id="26" name="TextBox 25"/>
          <p:cNvSpPr txBox="1"/>
          <p:nvPr/>
        </p:nvSpPr>
        <p:spPr>
          <a:xfrm>
            <a:off x="4880141" y="2702733"/>
            <a:ext cx="857250" cy="461665"/>
          </a:xfrm>
          <a:prstGeom prst="rect">
            <a:avLst/>
          </a:prstGeom>
          <a:noFill/>
        </p:spPr>
        <p:txBody>
          <a:bodyPr wrap="square" rtlCol="0">
            <a:spAutoFit/>
          </a:bodyPr>
          <a:lstStyle/>
          <a:p>
            <a:r>
              <a:rPr lang="en-US" sz="2400" dirty="0">
                <a:solidFill>
                  <a:schemeClr val="bg1"/>
                </a:solidFill>
                <a:latin typeface="+mn-lt"/>
              </a:rPr>
              <a:t>1/8</a:t>
            </a:r>
          </a:p>
        </p:txBody>
      </p:sp>
      <p:sp>
        <p:nvSpPr>
          <p:cNvPr id="28" name="Right Arrow 27"/>
          <p:cNvSpPr/>
          <p:nvPr/>
        </p:nvSpPr>
        <p:spPr>
          <a:xfrm>
            <a:off x="2153392" y="2834747"/>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Right Arrow 29"/>
          <p:cNvSpPr/>
          <p:nvPr/>
        </p:nvSpPr>
        <p:spPr>
          <a:xfrm>
            <a:off x="3353542" y="2834747"/>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ight Arrow 30"/>
          <p:cNvSpPr/>
          <p:nvPr/>
        </p:nvSpPr>
        <p:spPr>
          <a:xfrm>
            <a:off x="4439392" y="2834747"/>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TextBox 33"/>
          <p:cNvSpPr txBox="1"/>
          <p:nvPr/>
        </p:nvSpPr>
        <p:spPr>
          <a:xfrm>
            <a:off x="2200582" y="2834747"/>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1</a:t>
            </a:r>
          </a:p>
        </p:txBody>
      </p:sp>
      <p:sp>
        <p:nvSpPr>
          <p:cNvPr id="35" name="TextBox 34"/>
          <p:cNvSpPr txBox="1"/>
          <p:nvPr/>
        </p:nvSpPr>
        <p:spPr>
          <a:xfrm>
            <a:off x="3406794" y="2821760"/>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2</a:t>
            </a:r>
          </a:p>
        </p:txBody>
      </p:sp>
      <p:sp>
        <p:nvSpPr>
          <p:cNvPr id="36" name="TextBox 35"/>
          <p:cNvSpPr txBox="1"/>
          <p:nvPr/>
        </p:nvSpPr>
        <p:spPr>
          <a:xfrm>
            <a:off x="4460532" y="2809431"/>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3</a:t>
            </a:r>
          </a:p>
        </p:txBody>
      </p:sp>
      <p:sp>
        <p:nvSpPr>
          <p:cNvPr id="39" name="TextBox 38"/>
          <p:cNvSpPr txBox="1"/>
          <p:nvPr/>
        </p:nvSpPr>
        <p:spPr>
          <a:xfrm>
            <a:off x="1296142" y="2720448"/>
            <a:ext cx="857250" cy="461665"/>
          </a:xfrm>
          <a:prstGeom prst="rect">
            <a:avLst/>
          </a:prstGeom>
          <a:noFill/>
        </p:spPr>
        <p:txBody>
          <a:bodyPr wrap="square" rtlCol="0">
            <a:spAutoFit/>
          </a:bodyPr>
          <a:lstStyle/>
          <a:p>
            <a:pPr algn="ctr"/>
            <a:r>
              <a:rPr lang="en-US" sz="2400" dirty="0">
                <a:solidFill>
                  <a:schemeClr val="bg1"/>
                </a:solidFill>
                <a:latin typeface="+mn-lt"/>
              </a:rPr>
              <a:t>1</a:t>
            </a:r>
          </a:p>
        </p:txBody>
      </p:sp>
      <p:sp>
        <p:nvSpPr>
          <p:cNvPr id="40" name="Rectangle 39"/>
          <p:cNvSpPr/>
          <p:nvPr/>
        </p:nvSpPr>
        <p:spPr>
          <a:xfrm>
            <a:off x="1153267" y="2691872"/>
            <a:ext cx="4340227" cy="742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xtBox 41"/>
          <p:cNvSpPr txBox="1"/>
          <p:nvPr/>
        </p:nvSpPr>
        <p:spPr>
          <a:xfrm>
            <a:off x="4583229" y="1639922"/>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43" name="Straight Connector 42"/>
          <p:cNvCxnSpPr/>
          <p:nvPr/>
        </p:nvCxnSpPr>
        <p:spPr>
          <a:xfrm>
            <a:off x="4745491" y="2073763"/>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356918" y="1821339"/>
            <a:ext cx="341760" cy="415498"/>
          </a:xfrm>
          <a:prstGeom prst="rect">
            <a:avLst/>
          </a:prstGeom>
          <a:noFill/>
        </p:spPr>
        <p:txBody>
          <a:bodyPr wrap="none" rtlCol="0">
            <a:spAutoFit/>
          </a:bodyPr>
          <a:lstStyle/>
          <a:p>
            <a:r>
              <a:rPr lang="en-US" sz="2100" dirty="0"/>
              <a:t>=</a:t>
            </a:r>
          </a:p>
        </p:txBody>
      </p:sp>
      <p:sp>
        <p:nvSpPr>
          <p:cNvPr id="45" name="TextBox 44"/>
          <p:cNvSpPr txBox="1"/>
          <p:nvPr/>
        </p:nvSpPr>
        <p:spPr>
          <a:xfrm>
            <a:off x="5709615" y="1605949"/>
            <a:ext cx="707245" cy="415498"/>
          </a:xfrm>
          <a:prstGeom prst="rect">
            <a:avLst/>
          </a:prstGeom>
          <a:noFill/>
        </p:spPr>
        <p:txBody>
          <a:bodyPr wrap="none" rtlCol="0">
            <a:spAutoFit/>
          </a:bodyPr>
          <a:lstStyle/>
          <a:p>
            <a:r>
              <a:rPr lang="en-US" sz="2100" dirty="0">
                <a:solidFill>
                  <a:schemeClr val="bg1"/>
                </a:solidFill>
              </a:rPr>
              <a:t>25.5</a:t>
            </a:r>
          </a:p>
        </p:txBody>
      </p:sp>
      <p:sp>
        <p:nvSpPr>
          <p:cNvPr id="46" name="TextBox 45"/>
          <p:cNvSpPr txBox="1"/>
          <p:nvPr/>
        </p:nvSpPr>
        <p:spPr>
          <a:xfrm>
            <a:off x="5737391" y="2103581"/>
            <a:ext cx="707245" cy="415498"/>
          </a:xfrm>
          <a:prstGeom prst="rect">
            <a:avLst/>
          </a:prstGeom>
          <a:noFill/>
        </p:spPr>
        <p:txBody>
          <a:bodyPr wrap="none" rtlCol="0">
            <a:spAutoFit/>
          </a:bodyPr>
          <a:lstStyle/>
          <a:p>
            <a:r>
              <a:rPr lang="en-US" sz="2100" dirty="0">
                <a:solidFill>
                  <a:schemeClr val="bg1"/>
                </a:solidFill>
              </a:rPr>
              <a:t>8.51</a:t>
            </a:r>
          </a:p>
        </p:txBody>
      </p:sp>
      <p:cxnSp>
        <p:nvCxnSpPr>
          <p:cNvPr id="47" name="Straight Connector 46"/>
          <p:cNvCxnSpPr/>
          <p:nvPr/>
        </p:nvCxnSpPr>
        <p:spPr>
          <a:xfrm>
            <a:off x="5726165" y="2056121"/>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341327" y="1802157"/>
            <a:ext cx="341760" cy="415498"/>
          </a:xfrm>
          <a:prstGeom prst="rect">
            <a:avLst/>
          </a:prstGeom>
          <a:noFill/>
        </p:spPr>
        <p:txBody>
          <a:bodyPr wrap="none" rtlCol="0">
            <a:spAutoFit/>
          </a:bodyPr>
          <a:lstStyle/>
          <a:p>
            <a:r>
              <a:rPr lang="en-US" sz="2100" dirty="0"/>
              <a:t>=</a:t>
            </a:r>
          </a:p>
        </p:txBody>
      </p:sp>
      <p:sp>
        <p:nvSpPr>
          <p:cNvPr id="49" name="TextBox 48"/>
          <p:cNvSpPr txBox="1"/>
          <p:nvPr/>
        </p:nvSpPr>
        <p:spPr>
          <a:xfrm>
            <a:off x="6689770" y="1802569"/>
            <a:ext cx="333746" cy="415498"/>
          </a:xfrm>
          <a:prstGeom prst="rect">
            <a:avLst/>
          </a:prstGeom>
          <a:noFill/>
        </p:spPr>
        <p:txBody>
          <a:bodyPr wrap="none" rtlCol="0">
            <a:spAutoFit/>
          </a:bodyPr>
          <a:lstStyle/>
          <a:p>
            <a:r>
              <a:rPr lang="en-US" sz="2100" dirty="0">
                <a:solidFill>
                  <a:schemeClr val="bg1"/>
                </a:solidFill>
              </a:rPr>
              <a:t>3</a:t>
            </a:r>
          </a:p>
        </p:txBody>
      </p:sp>
      <p:sp>
        <p:nvSpPr>
          <p:cNvPr id="50" name="TextBox 49"/>
          <p:cNvSpPr txBox="1"/>
          <p:nvPr/>
        </p:nvSpPr>
        <p:spPr>
          <a:xfrm>
            <a:off x="6919344" y="1821339"/>
            <a:ext cx="829073" cy="415498"/>
          </a:xfrm>
          <a:prstGeom prst="rect">
            <a:avLst/>
          </a:prstGeom>
          <a:noFill/>
        </p:spPr>
        <p:txBody>
          <a:bodyPr wrap="none" rtlCol="0">
            <a:spAutoFit/>
          </a:bodyPr>
          <a:lstStyle/>
          <a:p>
            <a:r>
              <a:rPr lang="en-US" sz="1050" dirty="0">
                <a:solidFill>
                  <a:schemeClr val="bg1"/>
                </a:solidFill>
              </a:rPr>
              <a:t>Cut in half </a:t>
            </a:r>
          </a:p>
          <a:p>
            <a:pPr algn="ctr"/>
            <a:r>
              <a:rPr lang="en-US" sz="1050" dirty="0">
                <a:solidFill>
                  <a:schemeClr val="bg1"/>
                </a:solidFill>
              </a:rPr>
              <a:t>3 times</a:t>
            </a:r>
          </a:p>
        </p:txBody>
      </p:sp>
      <p:sp>
        <p:nvSpPr>
          <p:cNvPr id="51" name="TextBox 50"/>
          <p:cNvSpPr txBox="1"/>
          <p:nvPr/>
        </p:nvSpPr>
        <p:spPr>
          <a:xfrm>
            <a:off x="4596057" y="2104684"/>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sp>
        <p:nvSpPr>
          <p:cNvPr id="52" name="Rectangle 51"/>
          <p:cNvSpPr/>
          <p:nvPr/>
        </p:nvSpPr>
        <p:spPr>
          <a:xfrm>
            <a:off x="4612699" y="1614672"/>
            <a:ext cx="3100298"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34" y="2961705"/>
            <a:ext cx="2532203" cy="16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3160091" y="3907734"/>
            <a:ext cx="2842393" cy="861774"/>
          </a:xfrm>
          <a:prstGeom prst="rect">
            <a:avLst/>
          </a:prstGeom>
          <a:noFill/>
        </p:spPr>
        <p:txBody>
          <a:bodyPr wrap="square" rtlCol="0">
            <a:spAutoFit/>
          </a:bodyPr>
          <a:lstStyle/>
          <a:p>
            <a:pPr algn="ctr"/>
            <a:r>
              <a:rPr lang="en-US" sz="2000" dirty="0">
                <a:solidFill>
                  <a:schemeClr val="accent6"/>
                </a:solidFill>
              </a:rPr>
              <a:t>After 25.5 minutes, </a:t>
            </a:r>
            <a:r>
              <a:rPr lang="en-US" sz="2000" b="1" dirty="0">
                <a:solidFill>
                  <a:schemeClr val="accent6"/>
                </a:solidFill>
              </a:rPr>
              <a:t>1/8</a:t>
            </a:r>
            <a:r>
              <a:rPr lang="en-US" sz="2000" dirty="0">
                <a:solidFill>
                  <a:schemeClr val="accent6"/>
                </a:solidFill>
              </a:rPr>
              <a:t> of  Fe-53 remains</a:t>
            </a:r>
          </a:p>
          <a:p>
            <a:pPr algn="ctr"/>
            <a:endParaRPr lang="en-US" sz="1000" dirty="0">
              <a:solidFill>
                <a:schemeClr val="accent6"/>
              </a:solidFill>
            </a:endParaRPr>
          </a:p>
        </p:txBody>
      </p:sp>
    </p:spTree>
    <p:extLst>
      <p:ext uri="{BB962C8B-B14F-4D97-AF65-F5344CB8AC3E}">
        <p14:creationId xmlns:p14="http://schemas.microsoft.com/office/powerpoint/2010/main" val="27048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ppt_x"/>
                                          </p:val>
                                        </p:tav>
                                        <p:tav tm="100000">
                                          <p:val>
                                            <p:strVal val="#ppt_x"/>
                                          </p:val>
                                        </p:tav>
                                      </p:tavLst>
                                    </p:anim>
                                    <p:anim calcmode="lin" valueType="num">
                                      <p:cBhvr additive="base">
                                        <p:cTn id="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animBg="1"/>
      <p:bldP spid="30" grpId="0" animBg="1"/>
      <p:bldP spid="31" grpId="0" animBg="1"/>
      <p:bldP spid="34" grpId="0"/>
      <p:bldP spid="35" grpId="0"/>
      <p:bldP spid="36" grpId="0"/>
      <p:bldP spid="39" grpId="0"/>
      <p:bldP spid="45" grpId="0"/>
      <p:bldP spid="46" grpId="0"/>
      <p:bldP spid="49" grpId="0"/>
      <p:bldP spid="50" grpId="0"/>
      <p:bldP spid="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4" y="1493821"/>
            <a:ext cx="8554500" cy="801000"/>
          </a:xfrm>
        </p:spPr>
        <p:txBody>
          <a:bodyPr>
            <a:noAutofit/>
          </a:bodyPr>
          <a:lstStyle/>
          <a:p>
            <a:r>
              <a:rPr lang="en-US" sz="2000" b="0" dirty="0">
                <a:solidFill>
                  <a:schemeClr val="tx1"/>
                </a:solidFill>
              </a:rPr>
              <a:t>A cylinder contains 5L of Ne-19. It sits out for 103.2 seconds. What fraction of the sample is still remaining after is sat out?</a:t>
            </a:r>
          </a:p>
        </p:txBody>
      </p:sp>
      <p:sp>
        <p:nvSpPr>
          <p:cNvPr id="3" name="Content Placeholder 2"/>
          <p:cNvSpPr>
            <a:spLocks noGrp="1"/>
          </p:cNvSpPr>
          <p:nvPr>
            <p:ph sz="quarter" idx="1"/>
          </p:nvPr>
        </p:nvSpPr>
        <p:spPr>
          <a:xfrm>
            <a:off x="221807" y="2149089"/>
            <a:ext cx="8677747" cy="2757889"/>
          </a:xfrm>
        </p:spPr>
        <p:txBody>
          <a:bodyPr>
            <a:normAutofit/>
          </a:bodyPr>
          <a:lstStyle/>
          <a:p>
            <a:pPr marL="139700" indent="0">
              <a:buNone/>
            </a:pPr>
            <a:r>
              <a:rPr lang="en-US" sz="2000" dirty="0"/>
              <a:t>Determine the number of half lives that have elapsed by dividing the total time by the half life time. (Look up the half life on Table N.)</a:t>
            </a:r>
          </a:p>
          <a:p>
            <a:pPr lvl="1"/>
            <a:r>
              <a:rPr lang="en-US" sz="2000" dirty="0">
                <a:solidFill>
                  <a:schemeClr val="accent6"/>
                </a:solidFill>
              </a:rPr>
              <a:t>103.2/17.2 = 6 half lives</a:t>
            </a:r>
          </a:p>
          <a:p>
            <a:pPr marL="139700" indent="0">
              <a:buNone/>
            </a:pPr>
            <a:r>
              <a:rPr lang="en-US" sz="2000" dirty="0"/>
              <a:t>When starting you had a full sample. Start from 1 and cut in half the amount of half lives you calculated.</a:t>
            </a:r>
          </a:p>
          <a:p>
            <a:pPr lvl="1"/>
            <a:r>
              <a:rPr lang="en-US" sz="2000" dirty="0">
                <a:solidFill>
                  <a:schemeClr val="accent6"/>
                </a:solidFill>
              </a:rPr>
              <a:t>1 </a:t>
            </a:r>
            <a:r>
              <a:rPr lang="en-US" sz="2000" dirty="0">
                <a:solidFill>
                  <a:schemeClr val="accent6"/>
                </a:solidFill>
                <a:sym typeface="Wingdings" panose="05000000000000000000" pitchFamily="2" charset="2"/>
              </a:rPr>
              <a:t> ½  ¼  1/8  1/16  1/32  </a:t>
            </a:r>
            <a:r>
              <a:rPr lang="en-US" sz="2000" u="sng" dirty="0">
                <a:solidFill>
                  <a:schemeClr val="accent6"/>
                </a:solidFill>
                <a:sym typeface="Wingdings" panose="05000000000000000000" pitchFamily="2" charset="2"/>
              </a:rPr>
              <a:t>1/64</a:t>
            </a:r>
            <a:endParaRPr lang="en-US" sz="2000" u="sng" dirty="0">
              <a:solidFill>
                <a:schemeClr val="accent6"/>
              </a:solidFill>
            </a:endParaRPr>
          </a:p>
        </p:txBody>
      </p:sp>
      <p:sp>
        <p:nvSpPr>
          <p:cNvPr id="4" name="Title 2"/>
          <p:cNvSpPr txBox="1">
            <a:spLocks/>
          </p:cNvSpPr>
          <p:nvPr/>
        </p:nvSpPr>
        <p:spPr>
          <a:xfrm>
            <a:off x="997147" y="185655"/>
            <a:ext cx="6890400" cy="80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Fraction Remaining (You do)</a:t>
            </a:r>
          </a:p>
        </p:txBody>
      </p:sp>
    </p:spTree>
    <p:extLst>
      <p:ext uri="{BB962C8B-B14F-4D97-AF65-F5344CB8AC3E}">
        <p14:creationId xmlns:p14="http://schemas.microsoft.com/office/powerpoint/2010/main" val="5292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30" y="1511917"/>
            <a:ext cx="8481965" cy="948929"/>
          </a:xfrm>
        </p:spPr>
        <p:txBody>
          <a:bodyPr>
            <a:noAutofit/>
          </a:bodyPr>
          <a:lstStyle/>
          <a:p>
            <a:r>
              <a:rPr lang="en-US" sz="2000" b="0" dirty="0">
                <a:solidFill>
                  <a:schemeClr val="tx1"/>
                </a:solidFill>
              </a:rPr>
              <a:t>A</a:t>
            </a:r>
            <a:r>
              <a:rPr lang="en-US" sz="2000" dirty="0">
                <a:solidFill>
                  <a:schemeClr val="tx1"/>
                </a:solidFill>
              </a:rPr>
              <a:t> </a:t>
            </a:r>
            <a:r>
              <a:rPr lang="en-US" sz="2000" b="0" dirty="0">
                <a:solidFill>
                  <a:schemeClr val="tx1"/>
                </a:solidFill>
              </a:rPr>
              <a:t>laboratory 400 grams sample of P-32 triggers 400 clicks per minute of the Geiger counter. How many days will it take the P to decay to only 50 grams and 50 clicks?</a:t>
            </a:r>
          </a:p>
        </p:txBody>
      </p:sp>
      <p:sp>
        <p:nvSpPr>
          <p:cNvPr id="3" name="Content Placeholder 2"/>
          <p:cNvSpPr>
            <a:spLocks noGrp="1"/>
          </p:cNvSpPr>
          <p:nvPr>
            <p:ph sz="quarter" idx="1"/>
          </p:nvPr>
        </p:nvSpPr>
        <p:spPr>
          <a:xfrm>
            <a:off x="248404" y="2325044"/>
            <a:ext cx="8623991" cy="3312414"/>
          </a:xfrm>
        </p:spPr>
        <p:txBody>
          <a:bodyPr>
            <a:noAutofit/>
          </a:bodyPr>
          <a:lstStyle/>
          <a:p>
            <a:pPr marL="139700" indent="0">
              <a:buNone/>
            </a:pPr>
            <a:r>
              <a:rPr lang="en-US" sz="1800" dirty="0"/>
              <a:t>Find the number of half lives that have elapsed by dividing the original mass in half until it hits your final mass.</a:t>
            </a:r>
          </a:p>
          <a:p>
            <a:pPr lvl="1"/>
            <a:r>
              <a:rPr lang="en-US" sz="1800" dirty="0">
                <a:solidFill>
                  <a:schemeClr val="accent6"/>
                </a:solidFill>
              </a:rPr>
              <a:t>400/2 = 200/2 = 100/2 = 50		3HL</a:t>
            </a:r>
          </a:p>
          <a:p>
            <a:pPr marL="139700" indent="0">
              <a:buNone/>
            </a:pPr>
            <a:r>
              <a:rPr lang="en-US" sz="1800" dirty="0"/>
              <a:t>Look up the half live on table N and multiple that time by the number of half lives you calculated.</a:t>
            </a:r>
          </a:p>
          <a:p>
            <a:pPr lvl="1"/>
            <a:r>
              <a:rPr lang="en-US" sz="1800" dirty="0">
                <a:solidFill>
                  <a:schemeClr val="accent6"/>
                </a:solidFill>
              </a:rPr>
              <a:t>14.3 days * 3 = </a:t>
            </a:r>
            <a:r>
              <a:rPr lang="en-US" sz="1800" u="sng" dirty="0">
                <a:solidFill>
                  <a:schemeClr val="accent6"/>
                </a:solidFill>
              </a:rPr>
              <a:t>42.9 days   </a:t>
            </a:r>
            <a:r>
              <a:rPr lang="en-US" sz="1800" dirty="0"/>
              <a:t>Be sure to always include units in these answers!!!</a:t>
            </a:r>
          </a:p>
        </p:txBody>
      </p:sp>
      <p:sp>
        <p:nvSpPr>
          <p:cNvPr id="4" name="Title 1"/>
          <p:cNvSpPr txBox="1">
            <a:spLocks/>
          </p:cNvSpPr>
          <p:nvPr/>
        </p:nvSpPr>
        <p:spPr>
          <a:xfrm>
            <a:off x="878957" y="313347"/>
            <a:ext cx="6172200" cy="57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Length of Time (We do)</a:t>
            </a:r>
          </a:p>
        </p:txBody>
      </p:sp>
    </p:spTree>
    <p:extLst>
      <p:ext uri="{BB962C8B-B14F-4D97-AF65-F5344CB8AC3E}">
        <p14:creationId xmlns:p14="http://schemas.microsoft.com/office/powerpoint/2010/main" val="157446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0" y="1563443"/>
            <a:ext cx="8319004" cy="857250"/>
          </a:xfrm>
        </p:spPr>
        <p:txBody>
          <a:bodyPr>
            <a:noAutofit/>
          </a:bodyPr>
          <a:lstStyle/>
          <a:p>
            <a:r>
              <a:rPr lang="en-US" sz="2400" b="0" dirty="0">
                <a:solidFill>
                  <a:schemeClr val="tx1"/>
                </a:solidFill>
              </a:rPr>
              <a:t>An ancient scroll was discovered with 25% of the original C-14. How old is the scroll?</a:t>
            </a:r>
          </a:p>
        </p:txBody>
      </p:sp>
      <p:sp>
        <p:nvSpPr>
          <p:cNvPr id="3" name="Content Placeholder 2"/>
          <p:cNvSpPr>
            <a:spLocks noGrp="1"/>
          </p:cNvSpPr>
          <p:nvPr>
            <p:ph sz="quarter" idx="1"/>
          </p:nvPr>
        </p:nvSpPr>
        <p:spPr>
          <a:xfrm>
            <a:off x="267076" y="2420693"/>
            <a:ext cx="8668693" cy="3655314"/>
          </a:xfrm>
        </p:spPr>
        <p:txBody>
          <a:bodyPr>
            <a:normAutofit/>
          </a:bodyPr>
          <a:lstStyle/>
          <a:p>
            <a:pPr marL="139700" indent="0">
              <a:buNone/>
            </a:pPr>
            <a:r>
              <a:rPr lang="en-US" sz="1800" dirty="0"/>
              <a:t>Find the number of half lives that have elapsed by dividing the total 100% in half until you get to the final percent.</a:t>
            </a:r>
          </a:p>
          <a:p>
            <a:pPr lvl="1"/>
            <a:r>
              <a:rPr lang="en-US" sz="1800" dirty="0">
                <a:solidFill>
                  <a:schemeClr val="accent6"/>
                </a:solidFill>
              </a:rPr>
              <a:t>100/2 = 50/2 = 25			2 HL</a:t>
            </a:r>
          </a:p>
          <a:p>
            <a:pPr marL="139700" indent="0">
              <a:buNone/>
            </a:pPr>
            <a:r>
              <a:rPr lang="en-US" sz="1800" dirty="0"/>
              <a:t>Use table N to determine the half life of your element and multiple by the number of half lives you have calculated.</a:t>
            </a:r>
          </a:p>
          <a:p>
            <a:pPr lvl="1"/>
            <a:r>
              <a:rPr lang="en-US" sz="1800" dirty="0">
                <a:solidFill>
                  <a:schemeClr val="accent6"/>
                </a:solidFill>
              </a:rPr>
              <a:t>5730 years * 2 = </a:t>
            </a:r>
            <a:r>
              <a:rPr lang="en-US" sz="1800" u="sng" dirty="0">
                <a:solidFill>
                  <a:schemeClr val="accent6"/>
                </a:solidFill>
              </a:rPr>
              <a:t>11460 years</a:t>
            </a:r>
          </a:p>
        </p:txBody>
      </p:sp>
      <p:sp>
        <p:nvSpPr>
          <p:cNvPr id="4" name="Title 1"/>
          <p:cNvSpPr txBox="1">
            <a:spLocks/>
          </p:cNvSpPr>
          <p:nvPr/>
        </p:nvSpPr>
        <p:spPr>
          <a:xfrm>
            <a:off x="878957" y="313347"/>
            <a:ext cx="6172200" cy="57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Length of Time (You do)</a:t>
            </a:r>
          </a:p>
        </p:txBody>
      </p:sp>
    </p:spTree>
    <p:extLst>
      <p:ext uri="{BB962C8B-B14F-4D97-AF65-F5344CB8AC3E}">
        <p14:creationId xmlns:p14="http://schemas.microsoft.com/office/powerpoint/2010/main" val="136407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0870" y="245563"/>
            <a:ext cx="6195504" cy="779570"/>
          </a:xfrm>
        </p:spPr>
        <p:txBody>
          <a:bodyPr/>
          <a:lstStyle/>
          <a:p>
            <a:r>
              <a:rPr lang="en-US" dirty="0"/>
              <a:t>Half Life (We do)</a:t>
            </a:r>
          </a:p>
        </p:txBody>
      </p:sp>
      <p:sp>
        <p:nvSpPr>
          <p:cNvPr id="5" name="Content Placeholder 4"/>
          <p:cNvSpPr>
            <a:spLocks noGrp="1"/>
          </p:cNvSpPr>
          <p:nvPr>
            <p:ph idx="1"/>
          </p:nvPr>
        </p:nvSpPr>
        <p:spPr>
          <a:xfrm>
            <a:off x="407934" y="1553909"/>
            <a:ext cx="8392034" cy="3086100"/>
          </a:xfrm>
        </p:spPr>
        <p:txBody>
          <a:bodyPr>
            <a:normAutofit/>
          </a:bodyPr>
          <a:lstStyle/>
          <a:p>
            <a:pPr marL="0" indent="0">
              <a:buNone/>
            </a:pPr>
            <a:r>
              <a:rPr lang="en-US" sz="1800" dirty="0">
                <a:solidFill>
                  <a:schemeClr val="tx1"/>
                </a:solidFill>
              </a:rPr>
              <a:t>What is the half-life of a 500 gram sample of a radioactive element if 125 grams remains after 20 hours?</a:t>
            </a:r>
          </a:p>
          <a:p>
            <a:pPr marL="385763" indent="-385763">
              <a:buFont typeface="+mj-lt"/>
              <a:buAutoNum type="arabicPeriod"/>
            </a:pPr>
            <a:r>
              <a:rPr lang="en-US" sz="1800" dirty="0"/>
              <a:t>Find the number of half lives by halving the original mass until you get to the final mass</a:t>
            </a:r>
          </a:p>
          <a:p>
            <a:pPr marL="385763" indent="-385763">
              <a:buFont typeface="+mj-lt"/>
              <a:buAutoNum type="arabicPeriod"/>
            </a:pPr>
            <a:endParaRPr lang="en-US" sz="1800" dirty="0"/>
          </a:p>
          <a:p>
            <a:pPr marL="385763" indent="-385763">
              <a:buFont typeface="+mj-lt"/>
              <a:buAutoNum type="arabicPeriod"/>
            </a:pPr>
            <a:endParaRPr lang="en-US" sz="1800" dirty="0"/>
          </a:p>
          <a:p>
            <a:pPr marL="0" indent="0">
              <a:buNone/>
            </a:pPr>
            <a:endParaRPr lang="en-US" sz="1800" dirty="0"/>
          </a:p>
          <a:p>
            <a:pPr marL="385763" indent="-385763">
              <a:buFont typeface="+mj-lt"/>
              <a:buAutoNum type="arabicPeriod" startAt="2"/>
            </a:pPr>
            <a:r>
              <a:rPr lang="en-US" sz="1800" dirty="0"/>
              <a:t>Divide the total time elapsed by the number of half life periods you calculated in step 1.</a:t>
            </a:r>
          </a:p>
          <a:p>
            <a:pPr marL="342900" lvl="1" indent="0">
              <a:buNone/>
            </a:pPr>
            <a:r>
              <a:rPr lang="en-US" sz="1800" dirty="0">
                <a:solidFill>
                  <a:srgbClr val="FF0000"/>
                </a:solidFill>
              </a:rPr>
              <a:t> </a:t>
            </a:r>
            <a:endParaRPr lang="en-US" dirty="0"/>
          </a:p>
        </p:txBody>
      </p:sp>
      <p:sp>
        <p:nvSpPr>
          <p:cNvPr id="6" name="TextBox 5"/>
          <p:cNvSpPr txBox="1"/>
          <p:nvPr/>
        </p:nvSpPr>
        <p:spPr>
          <a:xfrm>
            <a:off x="2336578" y="2739840"/>
            <a:ext cx="857250" cy="461665"/>
          </a:xfrm>
          <a:prstGeom prst="rect">
            <a:avLst/>
          </a:prstGeom>
          <a:noFill/>
        </p:spPr>
        <p:txBody>
          <a:bodyPr wrap="square" rtlCol="0">
            <a:spAutoFit/>
          </a:bodyPr>
          <a:lstStyle/>
          <a:p>
            <a:pPr algn="ctr"/>
            <a:r>
              <a:rPr lang="en-US" sz="2400" dirty="0">
                <a:solidFill>
                  <a:schemeClr val="bg1"/>
                </a:solidFill>
              </a:rPr>
              <a:t>250</a:t>
            </a:r>
            <a:endParaRPr lang="en-US" sz="2400" dirty="0">
              <a:solidFill>
                <a:schemeClr val="bg1"/>
              </a:solidFill>
              <a:latin typeface="+mn-lt"/>
            </a:endParaRPr>
          </a:p>
        </p:txBody>
      </p:sp>
      <p:sp>
        <p:nvSpPr>
          <p:cNvPr id="7" name="TextBox 6"/>
          <p:cNvSpPr txBox="1"/>
          <p:nvPr/>
        </p:nvSpPr>
        <p:spPr>
          <a:xfrm>
            <a:off x="3519053" y="2767029"/>
            <a:ext cx="857250" cy="461665"/>
          </a:xfrm>
          <a:prstGeom prst="rect">
            <a:avLst/>
          </a:prstGeom>
          <a:noFill/>
        </p:spPr>
        <p:txBody>
          <a:bodyPr wrap="square" rtlCol="0">
            <a:spAutoFit/>
          </a:bodyPr>
          <a:lstStyle/>
          <a:p>
            <a:pPr algn="ctr"/>
            <a:r>
              <a:rPr lang="en-US" sz="2400" dirty="0">
                <a:solidFill>
                  <a:schemeClr val="bg1"/>
                </a:solidFill>
                <a:latin typeface="+mn-lt"/>
              </a:rPr>
              <a:t>125</a:t>
            </a:r>
          </a:p>
        </p:txBody>
      </p:sp>
      <p:sp>
        <p:nvSpPr>
          <p:cNvPr id="8" name="Right Arrow 7"/>
          <p:cNvSpPr/>
          <p:nvPr/>
        </p:nvSpPr>
        <p:spPr>
          <a:xfrm>
            <a:off x="1907953" y="2869161"/>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ight Arrow 8"/>
          <p:cNvSpPr/>
          <p:nvPr/>
        </p:nvSpPr>
        <p:spPr>
          <a:xfrm>
            <a:off x="3154085" y="2882335"/>
            <a:ext cx="4000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p:cNvSpPr txBox="1"/>
          <p:nvPr/>
        </p:nvSpPr>
        <p:spPr>
          <a:xfrm>
            <a:off x="1912456" y="2866974"/>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1</a:t>
            </a:r>
          </a:p>
        </p:txBody>
      </p:sp>
      <p:sp>
        <p:nvSpPr>
          <p:cNvPr id="11" name="TextBox 10"/>
          <p:cNvSpPr txBox="1"/>
          <p:nvPr/>
        </p:nvSpPr>
        <p:spPr>
          <a:xfrm>
            <a:off x="3177049" y="2846902"/>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2</a:t>
            </a:r>
          </a:p>
        </p:txBody>
      </p:sp>
      <p:sp>
        <p:nvSpPr>
          <p:cNvPr id="12" name="TextBox 11"/>
          <p:cNvSpPr txBox="1"/>
          <p:nvPr/>
        </p:nvSpPr>
        <p:spPr>
          <a:xfrm>
            <a:off x="1165003" y="2771679"/>
            <a:ext cx="857250" cy="461665"/>
          </a:xfrm>
          <a:prstGeom prst="rect">
            <a:avLst/>
          </a:prstGeom>
          <a:noFill/>
        </p:spPr>
        <p:txBody>
          <a:bodyPr wrap="square" rtlCol="0">
            <a:spAutoFit/>
          </a:bodyPr>
          <a:lstStyle/>
          <a:p>
            <a:r>
              <a:rPr lang="en-US" sz="2400" dirty="0">
                <a:solidFill>
                  <a:schemeClr val="bg1"/>
                </a:solidFill>
              </a:rPr>
              <a:t>500</a:t>
            </a:r>
            <a:endParaRPr lang="en-US" sz="2400" dirty="0">
              <a:solidFill>
                <a:schemeClr val="bg1"/>
              </a:solidFill>
              <a:latin typeface="+mn-lt"/>
            </a:endParaRPr>
          </a:p>
        </p:txBody>
      </p:sp>
      <p:sp>
        <p:nvSpPr>
          <p:cNvPr id="13" name="Rectangle 12"/>
          <p:cNvSpPr/>
          <p:nvPr/>
        </p:nvSpPr>
        <p:spPr>
          <a:xfrm>
            <a:off x="1044876" y="2681594"/>
            <a:ext cx="3234800" cy="742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Box 1"/>
          <p:cNvSpPr txBox="1"/>
          <p:nvPr/>
        </p:nvSpPr>
        <p:spPr>
          <a:xfrm>
            <a:off x="4499131" y="2882335"/>
            <a:ext cx="2969977" cy="338554"/>
          </a:xfrm>
          <a:prstGeom prst="rect">
            <a:avLst/>
          </a:prstGeom>
          <a:noFill/>
        </p:spPr>
        <p:txBody>
          <a:bodyPr wrap="square" rtlCol="0">
            <a:spAutoFit/>
          </a:bodyPr>
          <a:lstStyle/>
          <a:p>
            <a:r>
              <a:rPr lang="en-US" sz="1600" dirty="0">
                <a:solidFill>
                  <a:schemeClr val="bg1"/>
                </a:solidFill>
              </a:rPr>
              <a:t>= 2 half life periods</a:t>
            </a:r>
          </a:p>
        </p:txBody>
      </p:sp>
      <p:sp>
        <p:nvSpPr>
          <p:cNvPr id="15" name="TextBox 14"/>
          <p:cNvSpPr txBox="1"/>
          <p:nvPr/>
        </p:nvSpPr>
        <p:spPr>
          <a:xfrm>
            <a:off x="1953159" y="3968600"/>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16" name="Straight Connector 15"/>
          <p:cNvCxnSpPr/>
          <p:nvPr/>
        </p:nvCxnSpPr>
        <p:spPr>
          <a:xfrm>
            <a:off x="2115421" y="4402442"/>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726848" y="4150018"/>
            <a:ext cx="341760" cy="415498"/>
          </a:xfrm>
          <a:prstGeom prst="rect">
            <a:avLst/>
          </a:prstGeom>
          <a:noFill/>
        </p:spPr>
        <p:txBody>
          <a:bodyPr wrap="none" rtlCol="0">
            <a:spAutoFit/>
          </a:bodyPr>
          <a:lstStyle/>
          <a:p>
            <a:r>
              <a:rPr lang="en-US" sz="2100" dirty="0"/>
              <a:t>=</a:t>
            </a:r>
          </a:p>
        </p:txBody>
      </p:sp>
      <p:sp>
        <p:nvSpPr>
          <p:cNvPr id="18" name="TextBox 17"/>
          <p:cNvSpPr txBox="1"/>
          <p:nvPr/>
        </p:nvSpPr>
        <p:spPr>
          <a:xfrm>
            <a:off x="3154085" y="3934628"/>
            <a:ext cx="482824" cy="415498"/>
          </a:xfrm>
          <a:prstGeom prst="rect">
            <a:avLst/>
          </a:prstGeom>
          <a:noFill/>
        </p:spPr>
        <p:txBody>
          <a:bodyPr wrap="none" rtlCol="0">
            <a:spAutoFit/>
          </a:bodyPr>
          <a:lstStyle/>
          <a:p>
            <a:r>
              <a:rPr lang="en-US" sz="2100" dirty="0">
                <a:solidFill>
                  <a:schemeClr val="bg1"/>
                </a:solidFill>
              </a:rPr>
              <a:t>20</a:t>
            </a:r>
          </a:p>
        </p:txBody>
      </p:sp>
      <p:sp>
        <p:nvSpPr>
          <p:cNvPr id="19" name="TextBox 18"/>
          <p:cNvSpPr txBox="1"/>
          <p:nvPr/>
        </p:nvSpPr>
        <p:spPr>
          <a:xfrm>
            <a:off x="3228433" y="4432260"/>
            <a:ext cx="319318" cy="415498"/>
          </a:xfrm>
          <a:prstGeom prst="rect">
            <a:avLst/>
          </a:prstGeom>
          <a:noFill/>
        </p:spPr>
        <p:txBody>
          <a:bodyPr wrap="none" rtlCol="0">
            <a:spAutoFit/>
          </a:bodyPr>
          <a:lstStyle/>
          <a:p>
            <a:r>
              <a:rPr lang="en-US" sz="2100" dirty="0">
                <a:solidFill>
                  <a:schemeClr val="bg1"/>
                </a:solidFill>
              </a:rPr>
              <a:t>x</a:t>
            </a:r>
          </a:p>
        </p:txBody>
      </p:sp>
      <p:cxnSp>
        <p:nvCxnSpPr>
          <p:cNvPr id="20" name="Straight Connector 19"/>
          <p:cNvCxnSpPr/>
          <p:nvPr/>
        </p:nvCxnSpPr>
        <p:spPr>
          <a:xfrm>
            <a:off x="3096095" y="4384799"/>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11257" y="4130836"/>
            <a:ext cx="341760" cy="415498"/>
          </a:xfrm>
          <a:prstGeom prst="rect">
            <a:avLst/>
          </a:prstGeom>
          <a:noFill/>
        </p:spPr>
        <p:txBody>
          <a:bodyPr wrap="none" rtlCol="0">
            <a:spAutoFit/>
          </a:bodyPr>
          <a:lstStyle/>
          <a:p>
            <a:r>
              <a:rPr lang="en-US" sz="2100" dirty="0">
                <a:solidFill>
                  <a:schemeClr val="bg1"/>
                </a:solidFill>
              </a:rPr>
              <a:t>=</a:t>
            </a:r>
          </a:p>
        </p:txBody>
      </p:sp>
      <p:sp>
        <p:nvSpPr>
          <p:cNvPr id="22" name="TextBox 21"/>
          <p:cNvSpPr txBox="1"/>
          <p:nvPr/>
        </p:nvSpPr>
        <p:spPr>
          <a:xfrm>
            <a:off x="4059700" y="4131248"/>
            <a:ext cx="333746" cy="415498"/>
          </a:xfrm>
          <a:prstGeom prst="rect">
            <a:avLst/>
          </a:prstGeom>
          <a:noFill/>
        </p:spPr>
        <p:txBody>
          <a:bodyPr wrap="none" rtlCol="0">
            <a:spAutoFit/>
          </a:bodyPr>
          <a:lstStyle/>
          <a:p>
            <a:r>
              <a:rPr lang="en-US" sz="2100" dirty="0">
                <a:solidFill>
                  <a:schemeClr val="bg1"/>
                </a:solidFill>
              </a:rPr>
              <a:t>2</a:t>
            </a:r>
          </a:p>
        </p:txBody>
      </p:sp>
      <p:sp>
        <p:nvSpPr>
          <p:cNvPr id="23" name="TextBox 22"/>
          <p:cNvSpPr txBox="1"/>
          <p:nvPr/>
        </p:nvSpPr>
        <p:spPr>
          <a:xfrm>
            <a:off x="4289274" y="4150018"/>
            <a:ext cx="635110" cy="415498"/>
          </a:xfrm>
          <a:prstGeom prst="rect">
            <a:avLst/>
          </a:prstGeom>
          <a:noFill/>
        </p:spPr>
        <p:txBody>
          <a:bodyPr wrap="none" rtlCol="0">
            <a:spAutoFit/>
          </a:bodyPr>
          <a:lstStyle/>
          <a:p>
            <a:r>
              <a:rPr lang="en-US" sz="1050" dirty="0">
                <a:solidFill>
                  <a:schemeClr val="bg1"/>
                </a:solidFill>
              </a:rPr>
              <a:t>Half life</a:t>
            </a:r>
          </a:p>
          <a:p>
            <a:r>
              <a:rPr lang="en-US" sz="1050" dirty="0">
                <a:solidFill>
                  <a:schemeClr val="bg1"/>
                </a:solidFill>
              </a:rPr>
              <a:t>periods</a:t>
            </a:r>
          </a:p>
        </p:txBody>
      </p:sp>
      <p:sp>
        <p:nvSpPr>
          <p:cNvPr id="24" name="TextBox 23"/>
          <p:cNvSpPr txBox="1"/>
          <p:nvPr/>
        </p:nvSpPr>
        <p:spPr>
          <a:xfrm>
            <a:off x="1965987" y="4433363"/>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sp>
        <p:nvSpPr>
          <p:cNvPr id="25" name="Rectangle 24"/>
          <p:cNvSpPr/>
          <p:nvPr/>
        </p:nvSpPr>
        <p:spPr>
          <a:xfrm>
            <a:off x="1982629" y="3943351"/>
            <a:ext cx="3046571"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TextBox 25"/>
          <p:cNvSpPr txBox="1"/>
          <p:nvPr/>
        </p:nvSpPr>
        <p:spPr>
          <a:xfrm>
            <a:off x="5659682" y="4130836"/>
            <a:ext cx="1771650" cy="338554"/>
          </a:xfrm>
          <a:prstGeom prst="rect">
            <a:avLst/>
          </a:prstGeom>
          <a:noFill/>
        </p:spPr>
        <p:txBody>
          <a:bodyPr wrap="square" rtlCol="0">
            <a:spAutoFit/>
          </a:bodyPr>
          <a:lstStyle/>
          <a:p>
            <a:r>
              <a:rPr lang="en-US" sz="1600" dirty="0">
                <a:solidFill>
                  <a:schemeClr val="bg1"/>
                </a:solidFill>
              </a:rPr>
              <a:t>20/2 = </a:t>
            </a:r>
            <a:r>
              <a:rPr lang="en-US" sz="1600" b="1" dirty="0">
                <a:solidFill>
                  <a:schemeClr val="accent6"/>
                </a:solidFill>
              </a:rPr>
              <a:t>10 hours</a:t>
            </a:r>
          </a:p>
        </p:txBody>
      </p:sp>
    </p:spTree>
    <p:extLst>
      <p:ext uri="{BB962C8B-B14F-4D97-AF65-F5344CB8AC3E}">
        <p14:creationId xmlns:p14="http://schemas.microsoft.com/office/powerpoint/2010/main" val="10604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p:bldP spid="2" grpId="0"/>
      <p:bldP spid="18" grpId="0"/>
      <p:bldP spid="19" grpId="0"/>
      <p:bldP spid="22" grpId="0"/>
      <p:bldP spid="23"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7" y="1537539"/>
            <a:ext cx="8364379" cy="801000"/>
          </a:xfrm>
        </p:spPr>
        <p:txBody>
          <a:bodyPr>
            <a:noAutofit/>
          </a:bodyPr>
          <a:lstStyle/>
          <a:p>
            <a:r>
              <a:rPr lang="en-US" sz="2000" b="0" dirty="0">
                <a:solidFill>
                  <a:schemeClr val="tx1"/>
                </a:solidFill>
              </a:rPr>
              <a:t>A sample is placed near a Geiger counter and after 40 days it is re-massed and 25% remains. How long is the isotopes half life?</a:t>
            </a:r>
          </a:p>
        </p:txBody>
      </p:sp>
      <p:sp>
        <p:nvSpPr>
          <p:cNvPr id="3" name="Content Placeholder 2"/>
          <p:cNvSpPr>
            <a:spLocks noGrp="1"/>
          </p:cNvSpPr>
          <p:nvPr>
            <p:ph sz="quarter" idx="1"/>
          </p:nvPr>
        </p:nvSpPr>
        <p:spPr>
          <a:xfrm>
            <a:off x="188369" y="2447855"/>
            <a:ext cx="8695853" cy="3655314"/>
          </a:xfrm>
        </p:spPr>
        <p:txBody>
          <a:bodyPr>
            <a:normAutofit/>
          </a:bodyPr>
          <a:lstStyle/>
          <a:p>
            <a:pPr marL="139700" indent="0">
              <a:buNone/>
            </a:pPr>
            <a:r>
              <a:rPr lang="en-US" sz="2000" dirty="0"/>
              <a:t>Find the number of half lives that elapsed by dividing the total 100% in half until you get to your final percent.</a:t>
            </a:r>
          </a:p>
          <a:p>
            <a:pPr lvl="1"/>
            <a:r>
              <a:rPr lang="en-US" sz="2000" dirty="0">
                <a:solidFill>
                  <a:schemeClr val="accent6"/>
                </a:solidFill>
              </a:rPr>
              <a:t>100/2 = 50/2 = 25		2HL</a:t>
            </a:r>
          </a:p>
          <a:p>
            <a:pPr marL="139700" indent="0">
              <a:buNone/>
            </a:pPr>
            <a:r>
              <a:rPr lang="en-US" sz="2000" dirty="0"/>
              <a:t>Divide the time elapsed by the number of half lives you have calculated	</a:t>
            </a:r>
          </a:p>
          <a:p>
            <a:pPr lvl="1"/>
            <a:r>
              <a:rPr lang="en-US" sz="2000" dirty="0">
                <a:solidFill>
                  <a:schemeClr val="accent6"/>
                </a:solidFill>
              </a:rPr>
              <a:t>40 days/2 = </a:t>
            </a:r>
            <a:r>
              <a:rPr lang="en-US" sz="2000" u="sng" dirty="0">
                <a:solidFill>
                  <a:schemeClr val="accent6"/>
                </a:solidFill>
              </a:rPr>
              <a:t>20 day half life</a:t>
            </a:r>
          </a:p>
        </p:txBody>
      </p:sp>
      <p:sp>
        <p:nvSpPr>
          <p:cNvPr id="4" name="Title 1"/>
          <p:cNvSpPr txBox="1">
            <a:spLocks/>
          </p:cNvSpPr>
          <p:nvPr/>
        </p:nvSpPr>
        <p:spPr>
          <a:xfrm>
            <a:off x="878957" y="313347"/>
            <a:ext cx="6172200" cy="57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200"/>
              <a:buFont typeface="Shadows Into Light"/>
              <a:buNone/>
              <a:defRPr sz="4200" b="1" i="0" u="none" strike="noStrike" cap="none">
                <a:solidFill>
                  <a:srgbClr val="000000"/>
                </a:solidFill>
                <a:latin typeface="Shadows Into Light"/>
                <a:ea typeface="Shadows Into Light"/>
                <a:cs typeface="Shadows Into Light"/>
                <a:sym typeface="Shadows Into Light"/>
              </a:defRPr>
            </a:lvl1pPr>
            <a:lvl2pPr marR="0" lvl="1"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2pPr>
            <a:lvl3pPr marR="0" lvl="2"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3pPr>
            <a:lvl4pPr marR="0" lvl="3"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4pPr>
            <a:lvl5pPr marR="0" lvl="4"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5pPr>
            <a:lvl6pPr marR="0" lvl="5"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6pPr>
            <a:lvl7pPr marR="0" lvl="6"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7pPr>
            <a:lvl8pPr marR="0" lvl="7"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8pPr>
            <a:lvl9pPr marR="0" lvl="8" algn="l" rtl="0">
              <a:lnSpc>
                <a:spcPct val="100000"/>
              </a:lnSpc>
              <a:spcBef>
                <a:spcPts val="0"/>
              </a:spcBef>
              <a:spcAft>
                <a:spcPts val="0"/>
              </a:spcAft>
              <a:buClr>
                <a:srgbClr val="FFFFFF"/>
              </a:buClr>
              <a:buSzPts val="4200"/>
              <a:buFont typeface="Shadows Into Light"/>
              <a:buNone/>
              <a:defRPr sz="4200" b="1" i="0" u="none" strike="noStrike" cap="none">
                <a:solidFill>
                  <a:srgbClr val="FFFFFF"/>
                </a:solidFill>
                <a:latin typeface="Shadows Into Light"/>
                <a:ea typeface="Shadows Into Light"/>
                <a:cs typeface="Shadows Into Light"/>
                <a:sym typeface="Shadows Into Light"/>
              </a:defRPr>
            </a:lvl9pPr>
          </a:lstStyle>
          <a:p>
            <a:r>
              <a:rPr lang="en-US" dirty="0"/>
              <a:t>Half life (You do)</a:t>
            </a:r>
          </a:p>
        </p:txBody>
      </p:sp>
    </p:spTree>
    <p:extLst>
      <p:ext uri="{BB962C8B-B14F-4D97-AF65-F5344CB8AC3E}">
        <p14:creationId xmlns:p14="http://schemas.microsoft.com/office/powerpoint/2010/main" val="1356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211" y="99676"/>
            <a:ext cx="6172200" cy="1028700"/>
          </a:xfrm>
        </p:spPr>
        <p:txBody>
          <a:bodyPr/>
          <a:lstStyle/>
          <a:p>
            <a:r>
              <a:rPr lang="en-US" dirty="0"/>
              <a:t>Original Mass (I do)</a:t>
            </a:r>
          </a:p>
        </p:txBody>
      </p:sp>
      <p:sp>
        <p:nvSpPr>
          <p:cNvPr id="5" name="Content Placeholder 4"/>
          <p:cNvSpPr>
            <a:spLocks noGrp="1"/>
          </p:cNvSpPr>
          <p:nvPr>
            <p:ph idx="1"/>
          </p:nvPr>
        </p:nvSpPr>
        <p:spPr>
          <a:xfrm>
            <a:off x="294800" y="1540983"/>
            <a:ext cx="8558734" cy="3314700"/>
          </a:xfrm>
        </p:spPr>
        <p:txBody>
          <a:bodyPr>
            <a:noAutofit/>
          </a:bodyPr>
          <a:lstStyle/>
          <a:p>
            <a:pPr marL="0" indent="0">
              <a:buNone/>
            </a:pPr>
            <a:r>
              <a:rPr lang="en-US" sz="2000" dirty="0">
                <a:solidFill>
                  <a:schemeClr val="tx1"/>
                </a:solidFill>
              </a:rPr>
              <a:t>The half life of Tc-99 (used in brain tumors) is 6 hours. If 10 micrograms are left after 24 </a:t>
            </a:r>
            <a:r>
              <a:rPr lang="en-US" sz="2000" dirty="0" err="1">
                <a:solidFill>
                  <a:schemeClr val="tx1"/>
                </a:solidFill>
              </a:rPr>
              <a:t>hrs</a:t>
            </a:r>
            <a:r>
              <a:rPr lang="en-US" sz="2000" dirty="0">
                <a:solidFill>
                  <a:schemeClr val="tx1"/>
                </a:solidFill>
              </a:rPr>
              <a:t>, how much was administered to the</a:t>
            </a:r>
          </a:p>
          <a:p>
            <a:pPr marL="0" indent="0">
              <a:buNone/>
            </a:pPr>
            <a:r>
              <a:rPr lang="en-US" sz="2000" dirty="0">
                <a:solidFill>
                  <a:schemeClr val="tx1"/>
                </a:solidFill>
              </a:rPr>
              <a:t>patient originally?</a:t>
            </a:r>
          </a:p>
          <a:p>
            <a:endParaRPr lang="en-US" sz="2000" i="1" dirty="0"/>
          </a:p>
          <a:p>
            <a:pPr marL="385763" indent="-385763">
              <a:buFont typeface="+mj-lt"/>
              <a:buAutoNum type="arabicPeriod"/>
            </a:pPr>
            <a:r>
              <a:rPr lang="en-US" sz="2000" dirty="0"/>
              <a:t>Divide the times to obtain your amount of half life periods</a:t>
            </a:r>
          </a:p>
          <a:p>
            <a:pPr marL="385763" indent="-385763">
              <a:buFont typeface="+mj-lt"/>
              <a:buAutoNum type="arabicPeriod"/>
            </a:pPr>
            <a:r>
              <a:rPr lang="en-US" sz="2000" dirty="0"/>
              <a:t>Work backwards and double the mass 4 times</a:t>
            </a:r>
          </a:p>
          <a:p>
            <a:pPr marL="85725" indent="0">
              <a:buNone/>
            </a:pPr>
            <a:endParaRPr lang="en-US" sz="1600" b="1" i="1" dirty="0"/>
          </a:p>
        </p:txBody>
      </p:sp>
      <p:sp>
        <p:nvSpPr>
          <p:cNvPr id="6" name="TextBox 5"/>
          <p:cNvSpPr txBox="1"/>
          <p:nvPr/>
        </p:nvSpPr>
        <p:spPr>
          <a:xfrm>
            <a:off x="5103141" y="2071417"/>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7" name="Straight Connector 6"/>
          <p:cNvCxnSpPr/>
          <p:nvPr/>
        </p:nvCxnSpPr>
        <p:spPr>
          <a:xfrm>
            <a:off x="5310009" y="2428743"/>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12865" y="2188504"/>
            <a:ext cx="341760" cy="415498"/>
          </a:xfrm>
          <a:prstGeom prst="rect">
            <a:avLst/>
          </a:prstGeom>
          <a:noFill/>
        </p:spPr>
        <p:txBody>
          <a:bodyPr wrap="none" rtlCol="0">
            <a:spAutoFit/>
          </a:bodyPr>
          <a:lstStyle/>
          <a:p>
            <a:r>
              <a:rPr lang="en-US" sz="2100" dirty="0">
                <a:solidFill>
                  <a:schemeClr val="bg1"/>
                </a:solidFill>
              </a:rPr>
              <a:t>=</a:t>
            </a:r>
          </a:p>
        </p:txBody>
      </p:sp>
      <p:sp>
        <p:nvSpPr>
          <p:cNvPr id="9" name="TextBox 8"/>
          <p:cNvSpPr txBox="1"/>
          <p:nvPr/>
        </p:nvSpPr>
        <p:spPr>
          <a:xfrm>
            <a:off x="6144068" y="1993488"/>
            <a:ext cx="482824" cy="415498"/>
          </a:xfrm>
          <a:prstGeom prst="rect">
            <a:avLst/>
          </a:prstGeom>
          <a:noFill/>
        </p:spPr>
        <p:txBody>
          <a:bodyPr wrap="none" rtlCol="0">
            <a:spAutoFit/>
          </a:bodyPr>
          <a:lstStyle/>
          <a:p>
            <a:r>
              <a:rPr lang="en-US" sz="2100" dirty="0">
                <a:solidFill>
                  <a:schemeClr val="bg1"/>
                </a:solidFill>
              </a:rPr>
              <a:t>24</a:t>
            </a:r>
          </a:p>
        </p:txBody>
      </p:sp>
      <p:sp>
        <p:nvSpPr>
          <p:cNvPr id="10" name="TextBox 9"/>
          <p:cNvSpPr txBox="1"/>
          <p:nvPr/>
        </p:nvSpPr>
        <p:spPr>
          <a:xfrm flipH="1">
            <a:off x="6223775" y="2374977"/>
            <a:ext cx="230463" cy="415498"/>
          </a:xfrm>
          <a:prstGeom prst="rect">
            <a:avLst/>
          </a:prstGeom>
          <a:noFill/>
        </p:spPr>
        <p:txBody>
          <a:bodyPr wrap="square" rtlCol="0">
            <a:spAutoFit/>
          </a:bodyPr>
          <a:lstStyle/>
          <a:p>
            <a:r>
              <a:rPr lang="en-US" sz="2100" dirty="0">
                <a:solidFill>
                  <a:schemeClr val="bg1"/>
                </a:solidFill>
              </a:rPr>
              <a:t>6</a:t>
            </a:r>
          </a:p>
        </p:txBody>
      </p:sp>
      <p:cxnSp>
        <p:nvCxnSpPr>
          <p:cNvPr id="11" name="Straight Connector 10"/>
          <p:cNvCxnSpPr/>
          <p:nvPr/>
        </p:nvCxnSpPr>
        <p:spPr>
          <a:xfrm>
            <a:off x="6180645" y="2395498"/>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25885" y="2153609"/>
            <a:ext cx="341760" cy="415498"/>
          </a:xfrm>
          <a:prstGeom prst="rect">
            <a:avLst/>
          </a:prstGeom>
          <a:noFill/>
        </p:spPr>
        <p:txBody>
          <a:bodyPr wrap="none" rtlCol="0">
            <a:spAutoFit/>
          </a:bodyPr>
          <a:lstStyle/>
          <a:p>
            <a:r>
              <a:rPr lang="en-US" sz="2100" dirty="0">
                <a:solidFill>
                  <a:schemeClr val="bg1"/>
                </a:solidFill>
              </a:rPr>
              <a:t>=</a:t>
            </a:r>
          </a:p>
        </p:txBody>
      </p:sp>
      <p:sp>
        <p:nvSpPr>
          <p:cNvPr id="13" name="TextBox 12"/>
          <p:cNvSpPr txBox="1"/>
          <p:nvPr/>
        </p:nvSpPr>
        <p:spPr>
          <a:xfrm>
            <a:off x="6975342" y="2149341"/>
            <a:ext cx="333746" cy="415498"/>
          </a:xfrm>
          <a:prstGeom prst="rect">
            <a:avLst/>
          </a:prstGeom>
          <a:noFill/>
        </p:spPr>
        <p:txBody>
          <a:bodyPr wrap="none" rtlCol="0">
            <a:spAutoFit/>
          </a:bodyPr>
          <a:lstStyle/>
          <a:p>
            <a:r>
              <a:rPr lang="en-US" sz="2100" dirty="0">
                <a:solidFill>
                  <a:schemeClr val="bg1"/>
                </a:solidFill>
              </a:rPr>
              <a:t>4</a:t>
            </a:r>
          </a:p>
        </p:txBody>
      </p:sp>
      <p:sp>
        <p:nvSpPr>
          <p:cNvPr id="14" name="TextBox 13"/>
          <p:cNvSpPr txBox="1"/>
          <p:nvPr/>
        </p:nvSpPr>
        <p:spPr>
          <a:xfrm>
            <a:off x="7226400" y="2157533"/>
            <a:ext cx="635110" cy="415498"/>
          </a:xfrm>
          <a:prstGeom prst="rect">
            <a:avLst/>
          </a:prstGeom>
          <a:noFill/>
        </p:spPr>
        <p:txBody>
          <a:bodyPr wrap="none" rtlCol="0">
            <a:spAutoFit/>
          </a:bodyPr>
          <a:lstStyle/>
          <a:p>
            <a:r>
              <a:rPr lang="en-US" sz="1050" dirty="0">
                <a:solidFill>
                  <a:schemeClr val="bg1"/>
                </a:solidFill>
              </a:rPr>
              <a:t>Half life</a:t>
            </a:r>
          </a:p>
          <a:p>
            <a:r>
              <a:rPr lang="en-US" sz="1050" dirty="0">
                <a:solidFill>
                  <a:schemeClr val="bg1"/>
                </a:solidFill>
              </a:rPr>
              <a:t>periods</a:t>
            </a:r>
          </a:p>
        </p:txBody>
      </p:sp>
      <p:sp>
        <p:nvSpPr>
          <p:cNvPr id="15" name="TextBox 14"/>
          <p:cNvSpPr txBox="1"/>
          <p:nvPr/>
        </p:nvSpPr>
        <p:spPr>
          <a:xfrm>
            <a:off x="5219218" y="2496451"/>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sp>
        <p:nvSpPr>
          <p:cNvPr id="16" name="Rectangle 15"/>
          <p:cNvSpPr/>
          <p:nvPr/>
        </p:nvSpPr>
        <p:spPr>
          <a:xfrm>
            <a:off x="5167284" y="1969652"/>
            <a:ext cx="3046571"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2631066" y="3937374"/>
            <a:ext cx="857250" cy="461665"/>
          </a:xfrm>
          <a:prstGeom prst="rect">
            <a:avLst/>
          </a:prstGeom>
          <a:noFill/>
        </p:spPr>
        <p:txBody>
          <a:bodyPr wrap="square" rtlCol="0">
            <a:spAutoFit/>
          </a:bodyPr>
          <a:lstStyle/>
          <a:p>
            <a:pPr algn="ctr"/>
            <a:r>
              <a:rPr lang="en-US" sz="2400" dirty="0">
                <a:solidFill>
                  <a:schemeClr val="bg1"/>
                </a:solidFill>
              </a:rPr>
              <a:t>8</a:t>
            </a:r>
            <a:r>
              <a:rPr lang="en-US" sz="2400" dirty="0">
                <a:solidFill>
                  <a:schemeClr val="bg1"/>
                </a:solidFill>
                <a:latin typeface="+mn-lt"/>
              </a:rPr>
              <a:t>0</a:t>
            </a:r>
          </a:p>
        </p:txBody>
      </p:sp>
      <p:sp>
        <p:nvSpPr>
          <p:cNvPr id="18" name="TextBox 17"/>
          <p:cNvSpPr txBox="1"/>
          <p:nvPr/>
        </p:nvSpPr>
        <p:spPr>
          <a:xfrm>
            <a:off x="3787767" y="3963716"/>
            <a:ext cx="857250" cy="461665"/>
          </a:xfrm>
          <a:prstGeom prst="rect">
            <a:avLst/>
          </a:prstGeom>
          <a:noFill/>
        </p:spPr>
        <p:txBody>
          <a:bodyPr wrap="square" rtlCol="0">
            <a:spAutoFit/>
          </a:bodyPr>
          <a:lstStyle/>
          <a:p>
            <a:pPr algn="ctr"/>
            <a:r>
              <a:rPr lang="en-US" sz="2400" dirty="0">
                <a:solidFill>
                  <a:schemeClr val="bg1"/>
                </a:solidFill>
              </a:rPr>
              <a:t>40</a:t>
            </a:r>
            <a:endParaRPr lang="en-US" sz="2400" dirty="0">
              <a:solidFill>
                <a:schemeClr val="bg1"/>
              </a:solidFill>
              <a:latin typeface="+mn-lt"/>
            </a:endParaRPr>
          </a:p>
        </p:txBody>
      </p:sp>
      <p:sp>
        <p:nvSpPr>
          <p:cNvPr id="19" name="TextBox 18"/>
          <p:cNvSpPr txBox="1"/>
          <p:nvPr/>
        </p:nvSpPr>
        <p:spPr>
          <a:xfrm>
            <a:off x="4917066" y="3937374"/>
            <a:ext cx="857250" cy="461665"/>
          </a:xfrm>
          <a:prstGeom prst="rect">
            <a:avLst/>
          </a:prstGeom>
          <a:noFill/>
        </p:spPr>
        <p:txBody>
          <a:bodyPr wrap="square" rtlCol="0">
            <a:spAutoFit/>
          </a:bodyPr>
          <a:lstStyle/>
          <a:p>
            <a:pPr algn="ctr"/>
            <a:r>
              <a:rPr lang="en-US" sz="2400" dirty="0">
                <a:solidFill>
                  <a:schemeClr val="bg1"/>
                </a:solidFill>
              </a:rPr>
              <a:t>20</a:t>
            </a:r>
            <a:endParaRPr lang="en-US" sz="2400" dirty="0">
              <a:solidFill>
                <a:schemeClr val="bg1"/>
              </a:solidFill>
              <a:latin typeface="+mn-lt"/>
            </a:endParaRPr>
          </a:p>
        </p:txBody>
      </p:sp>
      <p:sp>
        <p:nvSpPr>
          <p:cNvPr id="20" name="TextBox 19"/>
          <p:cNvSpPr txBox="1"/>
          <p:nvPr/>
        </p:nvSpPr>
        <p:spPr>
          <a:xfrm>
            <a:off x="6060066" y="3937374"/>
            <a:ext cx="857250" cy="461665"/>
          </a:xfrm>
          <a:prstGeom prst="rect">
            <a:avLst/>
          </a:prstGeom>
          <a:noFill/>
        </p:spPr>
        <p:txBody>
          <a:bodyPr wrap="square" rtlCol="0">
            <a:spAutoFit/>
          </a:bodyPr>
          <a:lstStyle/>
          <a:p>
            <a:pPr algn="ctr"/>
            <a:r>
              <a:rPr lang="en-US" sz="2400" dirty="0">
                <a:solidFill>
                  <a:schemeClr val="bg1"/>
                </a:solidFill>
              </a:rPr>
              <a:t>10</a:t>
            </a:r>
            <a:endParaRPr lang="en-US" sz="2400" dirty="0">
              <a:solidFill>
                <a:schemeClr val="bg1"/>
              </a:solidFill>
              <a:latin typeface="+mn-lt"/>
            </a:endParaRPr>
          </a:p>
        </p:txBody>
      </p:sp>
      <p:sp>
        <p:nvSpPr>
          <p:cNvPr id="32" name="TextBox 31"/>
          <p:cNvSpPr txBox="1"/>
          <p:nvPr/>
        </p:nvSpPr>
        <p:spPr>
          <a:xfrm>
            <a:off x="1373766" y="3937374"/>
            <a:ext cx="857250" cy="461665"/>
          </a:xfrm>
          <a:prstGeom prst="rect">
            <a:avLst/>
          </a:prstGeom>
          <a:noFill/>
        </p:spPr>
        <p:txBody>
          <a:bodyPr wrap="square" rtlCol="0">
            <a:spAutoFit/>
          </a:bodyPr>
          <a:lstStyle/>
          <a:p>
            <a:pPr algn="ctr"/>
            <a:r>
              <a:rPr lang="en-US" sz="2400" dirty="0">
                <a:solidFill>
                  <a:schemeClr val="bg1"/>
                </a:solidFill>
                <a:latin typeface="+mn-lt"/>
              </a:rPr>
              <a:t>160</a:t>
            </a:r>
          </a:p>
        </p:txBody>
      </p:sp>
      <p:sp>
        <p:nvSpPr>
          <p:cNvPr id="33" name="Rectangle 32"/>
          <p:cNvSpPr/>
          <p:nvPr/>
        </p:nvSpPr>
        <p:spPr>
          <a:xfrm>
            <a:off x="1165151" y="3908799"/>
            <a:ext cx="6858000" cy="742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Left Arrow 1"/>
          <p:cNvSpPr/>
          <p:nvPr/>
        </p:nvSpPr>
        <p:spPr>
          <a:xfrm>
            <a:off x="5684819" y="4080249"/>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Left Arrow 34"/>
          <p:cNvSpPr/>
          <p:nvPr/>
        </p:nvSpPr>
        <p:spPr>
          <a:xfrm>
            <a:off x="4561410" y="4081323"/>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Left Arrow 35"/>
          <p:cNvSpPr/>
          <p:nvPr/>
        </p:nvSpPr>
        <p:spPr>
          <a:xfrm>
            <a:off x="3408336" y="4095074"/>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Left Arrow 36"/>
          <p:cNvSpPr/>
          <p:nvPr/>
        </p:nvSpPr>
        <p:spPr>
          <a:xfrm>
            <a:off x="2254962" y="4057189"/>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p:cNvSpPr txBox="1"/>
          <p:nvPr/>
        </p:nvSpPr>
        <p:spPr>
          <a:xfrm>
            <a:off x="5414162" y="3509669"/>
            <a:ext cx="3543124" cy="523220"/>
          </a:xfrm>
          <a:prstGeom prst="rect">
            <a:avLst/>
          </a:prstGeom>
          <a:noFill/>
        </p:spPr>
        <p:txBody>
          <a:bodyPr wrap="square" rtlCol="0">
            <a:spAutoFit/>
          </a:bodyPr>
          <a:lstStyle/>
          <a:p>
            <a:r>
              <a:rPr lang="en-US" dirty="0">
                <a:solidFill>
                  <a:schemeClr val="accent6"/>
                </a:solidFill>
              </a:rPr>
              <a:t>The original mass was 160 micrograms</a:t>
            </a:r>
          </a:p>
          <a:p>
            <a:endParaRPr lang="en-US" dirty="0"/>
          </a:p>
        </p:txBody>
      </p:sp>
      <p:sp>
        <p:nvSpPr>
          <p:cNvPr id="30" name="TextBox 29"/>
          <p:cNvSpPr txBox="1"/>
          <p:nvPr/>
        </p:nvSpPr>
        <p:spPr>
          <a:xfrm>
            <a:off x="5782816" y="4080249"/>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1</a:t>
            </a:r>
          </a:p>
        </p:txBody>
      </p:sp>
      <p:sp>
        <p:nvSpPr>
          <p:cNvPr id="29" name="TextBox 28"/>
          <p:cNvSpPr txBox="1"/>
          <p:nvPr/>
        </p:nvSpPr>
        <p:spPr>
          <a:xfrm>
            <a:off x="4675396" y="4089457"/>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2</a:t>
            </a:r>
          </a:p>
        </p:txBody>
      </p:sp>
      <p:sp>
        <p:nvSpPr>
          <p:cNvPr id="28" name="TextBox 27"/>
          <p:cNvSpPr txBox="1"/>
          <p:nvPr/>
        </p:nvSpPr>
        <p:spPr>
          <a:xfrm>
            <a:off x="3507622" y="4067590"/>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3</a:t>
            </a:r>
          </a:p>
        </p:txBody>
      </p:sp>
      <p:sp>
        <p:nvSpPr>
          <p:cNvPr id="27" name="TextBox 26"/>
          <p:cNvSpPr txBox="1"/>
          <p:nvPr/>
        </p:nvSpPr>
        <p:spPr>
          <a:xfrm>
            <a:off x="2292493" y="4035571"/>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9666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7" grpId="0"/>
      <p:bldP spid="18" grpId="0"/>
      <p:bldP spid="19" grpId="0"/>
      <p:bldP spid="20" grpId="0"/>
      <p:bldP spid="32" grpId="0"/>
      <p:bldP spid="2" grpId="0" animBg="1"/>
      <p:bldP spid="35" grpId="0" animBg="1"/>
      <p:bldP spid="36" grpId="0" animBg="1"/>
      <p:bldP spid="37" grpId="0" animBg="1"/>
      <p:bldP spid="3" grpId="0"/>
      <p:bldP spid="30" grpId="0"/>
      <p:bldP spid="29" grpId="0"/>
      <p:bldP spid="28" grpId="0"/>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1746" y="190999"/>
            <a:ext cx="6172200" cy="1028700"/>
          </a:xfrm>
        </p:spPr>
        <p:txBody>
          <a:bodyPr/>
          <a:lstStyle/>
          <a:p>
            <a:r>
              <a:rPr lang="en-US" dirty="0"/>
              <a:t>Original Mass (We do)</a:t>
            </a:r>
          </a:p>
        </p:txBody>
      </p:sp>
      <p:sp>
        <p:nvSpPr>
          <p:cNvPr id="5" name="Content Placeholder 4"/>
          <p:cNvSpPr>
            <a:spLocks noGrp="1"/>
          </p:cNvSpPr>
          <p:nvPr>
            <p:ph idx="1"/>
          </p:nvPr>
        </p:nvSpPr>
        <p:spPr>
          <a:xfrm>
            <a:off x="286310" y="1503582"/>
            <a:ext cx="8513658" cy="3314700"/>
          </a:xfrm>
        </p:spPr>
        <p:txBody>
          <a:bodyPr>
            <a:normAutofit/>
          </a:bodyPr>
          <a:lstStyle/>
          <a:p>
            <a:pPr marL="0" indent="0">
              <a:buNone/>
            </a:pPr>
            <a:r>
              <a:rPr lang="en-US" sz="1950" dirty="0">
                <a:solidFill>
                  <a:schemeClr val="tx1"/>
                </a:solidFill>
              </a:rPr>
              <a:t>After 37 hours, 2g remains unchanged from a sample of K-42.  How much was in the original sample?</a:t>
            </a:r>
          </a:p>
          <a:p>
            <a:pPr marL="385763" indent="-385763">
              <a:buFont typeface="+mj-lt"/>
              <a:buAutoNum type="arabicPeriod"/>
            </a:pPr>
            <a:endParaRPr lang="en-US" sz="2100" dirty="0"/>
          </a:p>
          <a:p>
            <a:pPr marL="385763" indent="-385763">
              <a:buFont typeface="+mj-lt"/>
              <a:buAutoNum type="arabicPeriod"/>
            </a:pPr>
            <a:endParaRPr lang="en-US" sz="2100" dirty="0"/>
          </a:p>
          <a:p>
            <a:pPr marL="385763" indent="-385763">
              <a:buFont typeface="+mj-lt"/>
              <a:buAutoNum type="arabicPeriod"/>
            </a:pPr>
            <a:endParaRPr lang="en-US" sz="2100" dirty="0"/>
          </a:p>
          <a:p>
            <a:pPr marL="342900" lvl="1" indent="0">
              <a:buNone/>
            </a:pPr>
            <a:endParaRPr lang="en-US" sz="1800" dirty="0">
              <a:solidFill>
                <a:srgbClr val="FF0000"/>
              </a:solidFill>
            </a:endParaRPr>
          </a:p>
          <a:p>
            <a:pPr marL="342900" lvl="1" indent="0">
              <a:buNone/>
            </a:pPr>
            <a:endParaRPr lang="en-US" sz="1800" dirty="0">
              <a:solidFill>
                <a:srgbClr val="FF0000"/>
              </a:solidFill>
            </a:endParaRPr>
          </a:p>
          <a:p>
            <a:pPr marL="342900" lvl="1" indent="0">
              <a:buNone/>
            </a:pPr>
            <a:endParaRPr lang="en-US" sz="1800" dirty="0">
              <a:solidFill>
                <a:srgbClr val="FF0000"/>
              </a:solidFill>
            </a:endParaRPr>
          </a:p>
          <a:p>
            <a:pPr marL="85725" indent="0">
              <a:buNone/>
            </a:pPr>
            <a:endParaRPr lang="en-US" sz="2250" b="1" i="1" dirty="0"/>
          </a:p>
          <a:p>
            <a:pPr marL="85725" indent="0">
              <a:buNone/>
            </a:pPr>
            <a:endParaRPr lang="en-US" sz="2250" b="1" i="1" dirty="0"/>
          </a:p>
          <a:p>
            <a:pPr marL="85725" indent="0">
              <a:buNone/>
            </a:pPr>
            <a:endParaRPr lang="en-US" sz="2250" b="1" i="1" dirty="0"/>
          </a:p>
        </p:txBody>
      </p:sp>
      <p:sp>
        <p:nvSpPr>
          <p:cNvPr id="6" name="TextBox 5"/>
          <p:cNvSpPr txBox="1"/>
          <p:nvPr/>
        </p:nvSpPr>
        <p:spPr>
          <a:xfrm>
            <a:off x="4867294" y="1968258"/>
            <a:ext cx="877163" cy="369332"/>
          </a:xfrm>
          <a:prstGeom prst="rect">
            <a:avLst/>
          </a:prstGeom>
          <a:noFill/>
        </p:spPr>
        <p:txBody>
          <a:bodyPr wrap="none" rtlCol="0">
            <a:spAutoFit/>
          </a:bodyPr>
          <a:lstStyle/>
          <a:p>
            <a:pPr algn="ctr"/>
            <a:r>
              <a:rPr lang="en-US" sz="900" dirty="0">
                <a:solidFill>
                  <a:schemeClr val="bg1"/>
                </a:solidFill>
              </a:rPr>
              <a:t>Total </a:t>
            </a:r>
          </a:p>
          <a:p>
            <a:pPr algn="ctr"/>
            <a:r>
              <a:rPr lang="en-US" sz="900" dirty="0">
                <a:solidFill>
                  <a:schemeClr val="bg1"/>
                </a:solidFill>
              </a:rPr>
              <a:t>Time elapsed</a:t>
            </a:r>
          </a:p>
        </p:txBody>
      </p:sp>
      <p:cxnSp>
        <p:nvCxnSpPr>
          <p:cNvPr id="7" name="Straight Connector 6"/>
          <p:cNvCxnSpPr/>
          <p:nvPr/>
        </p:nvCxnSpPr>
        <p:spPr>
          <a:xfrm>
            <a:off x="5029556" y="2337590"/>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37515" y="2160083"/>
            <a:ext cx="341760" cy="415498"/>
          </a:xfrm>
          <a:prstGeom prst="rect">
            <a:avLst/>
          </a:prstGeom>
          <a:noFill/>
        </p:spPr>
        <p:txBody>
          <a:bodyPr wrap="none" rtlCol="0">
            <a:spAutoFit/>
          </a:bodyPr>
          <a:lstStyle/>
          <a:p>
            <a:r>
              <a:rPr lang="en-US" sz="2100" dirty="0">
                <a:solidFill>
                  <a:schemeClr val="bg1"/>
                </a:solidFill>
              </a:rPr>
              <a:t>=</a:t>
            </a:r>
          </a:p>
        </p:txBody>
      </p:sp>
      <p:sp>
        <p:nvSpPr>
          <p:cNvPr id="9" name="TextBox 8"/>
          <p:cNvSpPr txBox="1"/>
          <p:nvPr/>
        </p:nvSpPr>
        <p:spPr>
          <a:xfrm>
            <a:off x="5993184" y="1952334"/>
            <a:ext cx="482824" cy="415498"/>
          </a:xfrm>
          <a:prstGeom prst="rect">
            <a:avLst/>
          </a:prstGeom>
          <a:noFill/>
        </p:spPr>
        <p:txBody>
          <a:bodyPr wrap="none" rtlCol="0">
            <a:spAutoFit/>
          </a:bodyPr>
          <a:lstStyle/>
          <a:p>
            <a:r>
              <a:rPr lang="en-US" sz="2100" dirty="0">
                <a:solidFill>
                  <a:schemeClr val="bg1"/>
                </a:solidFill>
              </a:rPr>
              <a:t>37</a:t>
            </a:r>
          </a:p>
        </p:txBody>
      </p:sp>
      <p:sp>
        <p:nvSpPr>
          <p:cNvPr id="10" name="TextBox 9"/>
          <p:cNvSpPr txBox="1"/>
          <p:nvPr/>
        </p:nvSpPr>
        <p:spPr>
          <a:xfrm>
            <a:off x="5908454" y="2415520"/>
            <a:ext cx="856325" cy="415498"/>
          </a:xfrm>
          <a:prstGeom prst="rect">
            <a:avLst/>
          </a:prstGeom>
          <a:noFill/>
        </p:spPr>
        <p:txBody>
          <a:bodyPr wrap="none" rtlCol="0">
            <a:spAutoFit/>
          </a:bodyPr>
          <a:lstStyle/>
          <a:p>
            <a:r>
              <a:rPr lang="en-US" sz="2100" dirty="0">
                <a:solidFill>
                  <a:schemeClr val="bg1"/>
                </a:solidFill>
              </a:rPr>
              <a:t>12.36</a:t>
            </a:r>
          </a:p>
        </p:txBody>
      </p:sp>
      <p:cxnSp>
        <p:nvCxnSpPr>
          <p:cNvPr id="11" name="Straight Connector 10"/>
          <p:cNvCxnSpPr/>
          <p:nvPr/>
        </p:nvCxnSpPr>
        <p:spPr>
          <a:xfrm>
            <a:off x="6009636" y="2367832"/>
            <a:ext cx="5526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63278" y="2129841"/>
            <a:ext cx="341760" cy="415498"/>
          </a:xfrm>
          <a:prstGeom prst="rect">
            <a:avLst/>
          </a:prstGeom>
          <a:noFill/>
        </p:spPr>
        <p:txBody>
          <a:bodyPr wrap="none" rtlCol="0">
            <a:spAutoFit/>
          </a:bodyPr>
          <a:lstStyle/>
          <a:p>
            <a:r>
              <a:rPr lang="en-US" sz="2100" dirty="0">
                <a:solidFill>
                  <a:schemeClr val="bg1"/>
                </a:solidFill>
              </a:rPr>
              <a:t>=</a:t>
            </a:r>
          </a:p>
        </p:txBody>
      </p:sp>
      <p:sp>
        <p:nvSpPr>
          <p:cNvPr id="13" name="TextBox 12"/>
          <p:cNvSpPr txBox="1"/>
          <p:nvPr/>
        </p:nvSpPr>
        <p:spPr>
          <a:xfrm>
            <a:off x="6893138" y="2152924"/>
            <a:ext cx="333746" cy="415498"/>
          </a:xfrm>
          <a:prstGeom prst="rect">
            <a:avLst/>
          </a:prstGeom>
          <a:noFill/>
        </p:spPr>
        <p:txBody>
          <a:bodyPr wrap="none" rtlCol="0">
            <a:spAutoFit/>
          </a:bodyPr>
          <a:lstStyle/>
          <a:p>
            <a:r>
              <a:rPr lang="en-US" sz="2100" dirty="0">
                <a:solidFill>
                  <a:schemeClr val="bg1"/>
                </a:solidFill>
              </a:rPr>
              <a:t>3</a:t>
            </a:r>
          </a:p>
        </p:txBody>
      </p:sp>
      <p:sp>
        <p:nvSpPr>
          <p:cNvPr id="14" name="TextBox 13"/>
          <p:cNvSpPr txBox="1"/>
          <p:nvPr/>
        </p:nvSpPr>
        <p:spPr>
          <a:xfrm>
            <a:off x="7192308" y="2112743"/>
            <a:ext cx="635110" cy="415498"/>
          </a:xfrm>
          <a:prstGeom prst="rect">
            <a:avLst/>
          </a:prstGeom>
          <a:noFill/>
        </p:spPr>
        <p:txBody>
          <a:bodyPr wrap="none" rtlCol="0">
            <a:spAutoFit/>
          </a:bodyPr>
          <a:lstStyle/>
          <a:p>
            <a:r>
              <a:rPr lang="en-US" sz="1050" dirty="0">
                <a:solidFill>
                  <a:schemeClr val="bg1"/>
                </a:solidFill>
              </a:rPr>
              <a:t>Half life</a:t>
            </a:r>
          </a:p>
          <a:p>
            <a:r>
              <a:rPr lang="en-US" sz="1050" dirty="0">
                <a:solidFill>
                  <a:schemeClr val="bg1"/>
                </a:solidFill>
              </a:rPr>
              <a:t>periods</a:t>
            </a:r>
          </a:p>
        </p:txBody>
      </p:sp>
      <p:sp>
        <p:nvSpPr>
          <p:cNvPr id="15" name="TextBox 14"/>
          <p:cNvSpPr txBox="1"/>
          <p:nvPr/>
        </p:nvSpPr>
        <p:spPr>
          <a:xfrm>
            <a:off x="4892942" y="2432885"/>
            <a:ext cx="851515" cy="369332"/>
          </a:xfrm>
          <a:prstGeom prst="rect">
            <a:avLst/>
          </a:prstGeom>
          <a:noFill/>
        </p:spPr>
        <p:txBody>
          <a:bodyPr wrap="none" rtlCol="0">
            <a:spAutoFit/>
          </a:bodyPr>
          <a:lstStyle/>
          <a:p>
            <a:pPr algn="ctr"/>
            <a:r>
              <a:rPr lang="en-US" sz="900" dirty="0">
                <a:solidFill>
                  <a:schemeClr val="bg1"/>
                </a:solidFill>
              </a:rPr>
              <a:t>Half life time </a:t>
            </a:r>
          </a:p>
          <a:p>
            <a:pPr algn="ctr"/>
            <a:r>
              <a:rPr lang="en-US" sz="900" dirty="0">
                <a:solidFill>
                  <a:schemeClr val="bg1"/>
                </a:solidFill>
              </a:rPr>
              <a:t>from Table N</a:t>
            </a:r>
          </a:p>
        </p:txBody>
      </p:sp>
      <p:sp>
        <p:nvSpPr>
          <p:cNvPr id="16" name="Rectangle 15"/>
          <p:cNvSpPr/>
          <p:nvPr/>
        </p:nvSpPr>
        <p:spPr>
          <a:xfrm>
            <a:off x="4903483" y="1956445"/>
            <a:ext cx="3046571" cy="9181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1457885" y="3114675"/>
            <a:ext cx="857250" cy="461665"/>
          </a:xfrm>
          <a:prstGeom prst="rect">
            <a:avLst/>
          </a:prstGeom>
          <a:noFill/>
        </p:spPr>
        <p:txBody>
          <a:bodyPr wrap="square" rtlCol="0">
            <a:spAutoFit/>
          </a:bodyPr>
          <a:lstStyle/>
          <a:p>
            <a:pPr algn="ctr"/>
            <a:r>
              <a:rPr lang="en-US" sz="2400" dirty="0">
                <a:solidFill>
                  <a:schemeClr val="bg1"/>
                </a:solidFill>
              </a:rPr>
              <a:t>8</a:t>
            </a:r>
            <a:endParaRPr lang="en-US" sz="2400" dirty="0">
              <a:solidFill>
                <a:schemeClr val="bg1"/>
              </a:solidFill>
              <a:latin typeface="+mn-lt"/>
            </a:endParaRPr>
          </a:p>
        </p:txBody>
      </p:sp>
      <p:sp>
        <p:nvSpPr>
          <p:cNvPr id="18" name="TextBox 17"/>
          <p:cNvSpPr txBox="1"/>
          <p:nvPr/>
        </p:nvSpPr>
        <p:spPr>
          <a:xfrm>
            <a:off x="2658035" y="3114675"/>
            <a:ext cx="857250" cy="461665"/>
          </a:xfrm>
          <a:prstGeom prst="rect">
            <a:avLst/>
          </a:prstGeom>
          <a:noFill/>
        </p:spPr>
        <p:txBody>
          <a:bodyPr wrap="square" rtlCol="0">
            <a:spAutoFit/>
          </a:bodyPr>
          <a:lstStyle/>
          <a:p>
            <a:pPr algn="ctr"/>
            <a:r>
              <a:rPr lang="en-US" sz="2400" dirty="0">
                <a:solidFill>
                  <a:schemeClr val="bg1"/>
                </a:solidFill>
              </a:rPr>
              <a:t>4</a:t>
            </a:r>
            <a:endParaRPr lang="en-US" sz="2400" dirty="0">
              <a:solidFill>
                <a:schemeClr val="bg1"/>
              </a:solidFill>
              <a:latin typeface="+mn-lt"/>
            </a:endParaRPr>
          </a:p>
        </p:txBody>
      </p:sp>
      <p:sp>
        <p:nvSpPr>
          <p:cNvPr id="19" name="TextBox 18"/>
          <p:cNvSpPr txBox="1"/>
          <p:nvPr/>
        </p:nvSpPr>
        <p:spPr>
          <a:xfrm>
            <a:off x="3743885" y="3114675"/>
            <a:ext cx="857250" cy="461665"/>
          </a:xfrm>
          <a:prstGeom prst="rect">
            <a:avLst/>
          </a:prstGeom>
          <a:noFill/>
        </p:spPr>
        <p:txBody>
          <a:bodyPr wrap="square" rtlCol="0">
            <a:spAutoFit/>
          </a:bodyPr>
          <a:lstStyle/>
          <a:p>
            <a:pPr algn="ctr"/>
            <a:r>
              <a:rPr lang="en-US" sz="2400" dirty="0">
                <a:solidFill>
                  <a:schemeClr val="bg1"/>
                </a:solidFill>
              </a:rPr>
              <a:t>2</a:t>
            </a:r>
            <a:endParaRPr lang="en-US" sz="2400" dirty="0">
              <a:solidFill>
                <a:schemeClr val="bg1"/>
              </a:solidFill>
              <a:latin typeface="+mn-lt"/>
            </a:endParaRPr>
          </a:p>
        </p:txBody>
      </p:sp>
      <p:sp>
        <p:nvSpPr>
          <p:cNvPr id="20" name="TextBox 19"/>
          <p:cNvSpPr txBox="1"/>
          <p:nvPr/>
        </p:nvSpPr>
        <p:spPr>
          <a:xfrm>
            <a:off x="4953006" y="3114675"/>
            <a:ext cx="857250" cy="461665"/>
          </a:xfrm>
          <a:prstGeom prst="rect">
            <a:avLst/>
          </a:prstGeom>
          <a:noFill/>
        </p:spPr>
        <p:txBody>
          <a:bodyPr wrap="square" rtlCol="0">
            <a:spAutoFit/>
          </a:bodyPr>
          <a:lstStyle/>
          <a:p>
            <a:pPr algn="ctr"/>
            <a:r>
              <a:rPr lang="en-US" sz="2400" dirty="0">
                <a:solidFill>
                  <a:schemeClr val="bg1"/>
                </a:solidFill>
              </a:rPr>
              <a:t>1</a:t>
            </a:r>
            <a:endParaRPr lang="en-US" sz="2400" dirty="0">
              <a:solidFill>
                <a:schemeClr val="bg1"/>
              </a:solidFill>
              <a:latin typeface="+mn-lt"/>
            </a:endParaRPr>
          </a:p>
        </p:txBody>
      </p:sp>
      <p:sp>
        <p:nvSpPr>
          <p:cNvPr id="33" name="Rectangle 32"/>
          <p:cNvSpPr/>
          <p:nvPr/>
        </p:nvSpPr>
        <p:spPr>
          <a:xfrm>
            <a:off x="1545854" y="3086100"/>
            <a:ext cx="4138965" cy="742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Left Arrow 1"/>
          <p:cNvSpPr/>
          <p:nvPr/>
        </p:nvSpPr>
        <p:spPr>
          <a:xfrm>
            <a:off x="4511637" y="3257550"/>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Left Arrow 34"/>
          <p:cNvSpPr/>
          <p:nvPr/>
        </p:nvSpPr>
        <p:spPr>
          <a:xfrm>
            <a:off x="3388228" y="3258624"/>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Left Arrow 35"/>
          <p:cNvSpPr/>
          <p:nvPr/>
        </p:nvSpPr>
        <p:spPr>
          <a:xfrm>
            <a:off x="2235155" y="3272375"/>
            <a:ext cx="355657" cy="19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p:cNvSpPr txBox="1"/>
          <p:nvPr/>
        </p:nvSpPr>
        <p:spPr>
          <a:xfrm>
            <a:off x="1547580" y="4171951"/>
            <a:ext cx="4396020" cy="646331"/>
          </a:xfrm>
          <a:prstGeom prst="rect">
            <a:avLst/>
          </a:prstGeom>
          <a:noFill/>
        </p:spPr>
        <p:txBody>
          <a:bodyPr wrap="square" rtlCol="0">
            <a:spAutoFit/>
          </a:bodyPr>
          <a:lstStyle/>
          <a:p>
            <a:r>
              <a:rPr lang="en-US" sz="1800" dirty="0">
                <a:solidFill>
                  <a:schemeClr val="accent6"/>
                </a:solidFill>
              </a:rPr>
              <a:t>The original mass was 8g micrograms</a:t>
            </a:r>
          </a:p>
          <a:p>
            <a:endParaRPr lang="en-US" sz="1800" dirty="0">
              <a:solidFill>
                <a:schemeClr val="accent6"/>
              </a:solidFill>
            </a:endParaRPr>
          </a:p>
        </p:txBody>
      </p:sp>
      <p:sp>
        <p:nvSpPr>
          <p:cNvPr id="30" name="TextBox 29"/>
          <p:cNvSpPr txBox="1"/>
          <p:nvPr/>
        </p:nvSpPr>
        <p:spPr>
          <a:xfrm>
            <a:off x="4631871" y="3244892"/>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1</a:t>
            </a:r>
          </a:p>
        </p:txBody>
      </p:sp>
      <p:sp>
        <p:nvSpPr>
          <p:cNvPr id="29" name="TextBox 28"/>
          <p:cNvSpPr txBox="1"/>
          <p:nvPr/>
        </p:nvSpPr>
        <p:spPr>
          <a:xfrm>
            <a:off x="3460292" y="3219908"/>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2</a:t>
            </a:r>
          </a:p>
        </p:txBody>
      </p:sp>
      <p:sp>
        <p:nvSpPr>
          <p:cNvPr id="28" name="TextBox 27"/>
          <p:cNvSpPr txBox="1"/>
          <p:nvPr/>
        </p:nvSpPr>
        <p:spPr>
          <a:xfrm>
            <a:off x="2342723" y="3249289"/>
            <a:ext cx="195698" cy="253916"/>
          </a:xfrm>
          <a:prstGeom prst="rect">
            <a:avLst/>
          </a:prstGeom>
          <a:noFill/>
        </p:spPr>
        <p:txBody>
          <a:bodyPr wrap="square" rtlCol="0">
            <a:spAutoFit/>
          </a:bodyPr>
          <a:lstStyle/>
          <a:p>
            <a:r>
              <a:rPr lang="en-US" sz="1050" b="1" dirty="0">
                <a:solidFill>
                  <a:srgbClr val="FF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8782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7" grpId="0"/>
      <p:bldP spid="18" grpId="0"/>
      <p:bldP spid="19" grpId="0"/>
      <p:bldP spid="20" grpId="0"/>
      <p:bldP spid="2" grpId="0" animBg="1"/>
      <p:bldP spid="35" grpId="0" animBg="1"/>
      <p:bldP spid="36" grpId="0" animBg="1"/>
      <p:bldP spid="3" grpId="0"/>
      <p:bldP spid="30" grpId="0"/>
      <p:bldP spid="29"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02" y="279119"/>
            <a:ext cx="6195504" cy="779570"/>
          </a:xfrm>
        </p:spPr>
        <p:txBody>
          <a:bodyPr/>
          <a:lstStyle/>
          <a:p>
            <a:r>
              <a:rPr lang="en-US" dirty="0"/>
              <a:t>Original Mass (You do)</a:t>
            </a:r>
          </a:p>
        </p:txBody>
      </p:sp>
      <p:sp>
        <p:nvSpPr>
          <p:cNvPr id="3" name="Content Placeholder 2"/>
          <p:cNvSpPr>
            <a:spLocks noGrp="1"/>
          </p:cNvSpPr>
          <p:nvPr>
            <p:ph idx="1"/>
          </p:nvPr>
        </p:nvSpPr>
        <p:spPr>
          <a:xfrm>
            <a:off x="321397" y="1488186"/>
            <a:ext cx="8397089" cy="3655314"/>
          </a:xfrm>
        </p:spPr>
        <p:txBody>
          <a:bodyPr/>
          <a:lstStyle/>
          <a:p>
            <a:pPr marL="0" indent="0">
              <a:buNone/>
            </a:pPr>
            <a:r>
              <a:rPr lang="en-US" sz="2400" dirty="0">
                <a:solidFill>
                  <a:schemeClr val="tx1"/>
                </a:solidFill>
              </a:rPr>
              <a:t>If 1.25 g of I-131 remains after 40.4 days, what was the mass of the original sample?</a:t>
            </a:r>
          </a:p>
          <a:p>
            <a:pPr marL="0" indent="0">
              <a:buNone/>
            </a:pPr>
            <a:endParaRPr lang="en-US" sz="2400" i="1" dirty="0"/>
          </a:p>
          <a:p>
            <a:r>
              <a:rPr lang="en-US" sz="2400" dirty="0"/>
              <a:t>I-131 half life is 8.07 days</a:t>
            </a:r>
          </a:p>
          <a:p>
            <a:r>
              <a:rPr lang="en-US" sz="2400" dirty="0"/>
              <a:t>40.4 d/8.07d = 5 half lives</a:t>
            </a:r>
          </a:p>
          <a:p>
            <a:r>
              <a:rPr lang="en-US" sz="2400" dirty="0"/>
              <a:t>1.25g---2.5g---5.0g---10.0g---20.0g---40.0g</a:t>
            </a:r>
          </a:p>
          <a:p>
            <a:r>
              <a:rPr lang="en-US" sz="2400" dirty="0">
                <a:solidFill>
                  <a:schemeClr val="accent6"/>
                </a:solidFill>
              </a:rPr>
              <a:t>The mass of original sample is 40.0g</a:t>
            </a:r>
          </a:p>
        </p:txBody>
      </p:sp>
    </p:spTree>
    <p:extLst>
      <p:ext uri="{BB962C8B-B14F-4D97-AF65-F5344CB8AC3E}">
        <p14:creationId xmlns:p14="http://schemas.microsoft.com/office/powerpoint/2010/main" val="24492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Now you should be able to…</a:t>
            </a:r>
          </a:p>
        </p:txBody>
      </p:sp>
      <p:sp>
        <p:nvSpPr>
          <p:cNvPr id="3" name="Content Placeholder 2"/>
          <p:cNvSpPr>
            <a:spLocks noGrp="1"/>
          </p:cNvSpPr>
          <p:nvPr>
            <p:ph sz="quarter" idx="1"/>
          </p:nvPr>
        </p:nvSpPr>
        <p:spPr>
          <a:xfrm>
            <a:off x="410650" y="1488186"/>
            <a:ext cx="7467600" cy="3655314"/>
          </a:xfrm>
        </p:spPr>
        <p:txBody>
          <a:bodyPr/>
          <a:lstStyle/>
          <a:p>
            <a:r>
              <a:rPr lang="en-US" dirty="0"/>
              <a:t>Determine the half life of a radioactive element. </a:t>
            </a:r>
          </a:p>
          <a:p>
            <a:r>
              <a:rPr lang="en-US" dirty="0"/>
              <a:t>Calculate the time elapsed since an radioactive element started decaying. </a:t>
            </a:r>
          </a:p>
          <a:p>
            <a:r>
              <a:rPr lang="en-US" dirty="0"/>
              <a:t>Compare elements half lives. </a:t>
            </a:r>
          </a:p>
          <a:p>
            <a:endParaRPr lang="en-US" dirty="0"/>
          </a:p>
        </p:txBody>
      </p:sp>
    </p:spTree>
    <p:extLst>
      <p:ext uri="{BB962C8B-B14F-4D97-AF65-F5344CB8AC3E}">
        <p14:creationId xmlns:p14="http://schemas.microsoft.com/office/powerpoint/2010/main" val="356443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X-rays</a:t>
            </a:r>
          </a:p>
        </p:txBody>
      </p:sp>
      <p:sp>
        <p:nvSpPr>
          <p:cNvPr id="3" name="Content Placeholder 2"/>
          <p:cNvSpPr>
            <a:spLocks noGrp="1"/>
          </p:cNvSpPr>
          <p:nvPr>
            <p:ph sz="quarter" idx="1"/>
          </p:nvPr>
        </p:nvSpPr>
        <p:spPr>
          <a:xfrm>
            <a:off x="212757" y="1598503"/>
            <a:ext cx="3657600" cy="3429000"/>
          </a:xfrm>
        </p:spPr>
        <p:txBody>
          <a:bodyPr/>
          <a:lstStyle/>
          <a:p>
            <a:pPr marL="139700" indent="0">
              <a:buNone/>
            </a:pPr>
            <a:r>
              <a:rPr lang="en-US" sz="2100" dirty="0"/>
              <a:t>Within 3 months DIY x-ray machines were marketed and the rich and famous were constantly photographing their bones with jewelry on</a:t>
            </a:r>
            <a:r>
              <a:rPr lang="en-US" dirty="0"/>
              <a:t>.</a:t>
            </a:r>
          </a:p>
        </p:txBody>
      </p:sp>
      <p:pic>
        <p:nvPicPr>
          <p:cNvPr id="5" name="Content Placeholder 4" descr="rontgen_wilhelm_conrad_f3.jpg"/>
          <p:cNvPicPr>
            <a:picLocks noGrp="1" noChangeAspect="1"/>
          </p:cNvPicPr>
          <p:nvPr>
            <p:ph sz="quarter" idx="2"/>
          </p:nvPr>
        </p:nvPicPr>
        <p:blipFill>
          <a:blip r:embed="rId2" cstate="screen"/>
          <a:stretch>
            <a:fillRect/>
          </a:stretch>
        </p:blipFill>
        <p:spPr>
          <a:xfrm>
            <a:off x="3870357" y="1946820"/>
            <a:ext cx="2558034" cy="2263140"/>
          </a:xfrm>
        </p:spPr>
      </p:pic>
      <p:pic>
        <p:nvPicPr>
          <p:cNvPr id="6" name="Picture 5" descr="rontgen_460.gif"/>
          <p:cNvPicPr>
            <a:picLocks noChangeAspect="1"/>
          </p:cNvPicPr>
          <p:nvPr/>
        </p:nvPicPr>
        <p:blipFill>
          <a:blip r:embed="rId3" cstate="screen"/>
          <a:stretch>
            <a:fillRect/>
          </a:stretch>
        </p:blipFill>
        <p:spPr>
          <a:xfrm>
            <a:off x="6661763" y="1709647"/>
            <a:ext cx="2093119" cy="2500313"/>
          </a:xfrm>
          <a:prstGeom prst="rect">
            <a:avLst/>
          </a:prstGeom>
        </p:spPr>
      </p:pic>
    </p:spTree>
    <p:extLst>
      <p:ext uri="{BB962C8B-B14F-4D97-AF65-F5344CB8AC3E}">
        <p14:creationId xmlns:p14="http://schemas.microsoft.com/office/powerpoint/2010/main" val="1732539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298775" y="1525300"/>
            <a:ext cx="8554200" cy="32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Fission and Fusion</a:t>
            </a:r>
            <a:endParaRPr dirty="0"/>
          </a:p>
        </p:txBody>
      </p:sp>
    </p:spTree>
    <p:extLst>
      <p:ext uri="{BB962C8B-B14F-4D97-AF65-F5344CB8AC3E}">
        <p14:creationId xmlns:p14="http://schemas.microsoft.com/office/powerpoint/2010/main" val="2333367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Lesson Objectives</a:t>
            </a:r>
          </a:p>
        </p:txBody>
      </p:sp>
      <p:sp>
        <p:nvSpPr>
          <p:cNvPr id="3" name="Content Placeholder 2"/>
          <p:cNvSpPr>
            <a:spLocks noGrp="1"/>
          </p:cNvSpPr>
          <p:nvPr>
            <p:ph sz="quarter" idx="1"/>
          </p:nvPr>
        </p:nvSpPr>
        <p:spPr>
          <a:xfrm>
            <a:off x="179543" y="1488186"/>
            <a:ext cx="8674746" cy="3655314"/>
          </a:xfrm>
        </p:spPr>
        <p:txBody>
          <a:bodyPr/>
          <a:lstStyle/>
          <a:p>
            <a:r>
              <a:rPr lang="en-US" dirty="0"/>
              <a:t>Compare and contrast artificial and natural transmutation.</a:t>
            </a:r>
          </a:p>
          <a:p>
            <a:r>
              <a:rPr lang="en-US" dirty="0"/>
              <a:t>Compare and contrast fission and fusion reactions. </a:t>
            </a:r>
          </a:p>
          <a:p>
            <a:endParaRPr lang="en-US" dirty="0"/>
          </a:p>
        </p:txBody>
      </p:sp>
    </p:spTree>
    <p:extLst>
      <p:ext uri="{BB962C8B-B14F-4D97-AF65-F5344CB8AC3E}">
        <p14:creationId xmlns:p14="http://schemas.microsoft.com/office/powerpoint/2010/main" val="1519115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Transmutation</a:t>
            </a:r>
          </a:p>
        </p:txBody>
      </p:sp>
      <p:sp>
        <p:nvSpPr>
          <p:cNvPr id="3" name="Content Placeholder 2"/>
          <p:cNvSpPr>
            <a:spLocks noGrp="1"/>
          </p:cNvSpPr>
          <p:nvPr>
            <p:ph sz="quarter" idx="1"/>
          </p:nvPr>
        </p:nvSpPr>
        <p:spPr>
          <a:xfrm>
            <a:off x="271604" y="1520416"/>
            <a:ext cx="8618899" cy="2057400"/>
          </a:xfrm>
        </p:spPr>
        <p:txBody>
          <a:bodyPr>
            <a:normAutofit/>
          </a:bodyPr>
          <a:lstStyle/>
          <a:p>
            <a:r>
              <a:rPr lang="en-US" sz="2100" dirty="0"/>
              <a:t>So far we have studied </a:t>
            </a:r>
            <a:r>
              <a:rPr lang="en-US" sz="2100" dirty="0">
                <a:solidFill>
                  <a:schemeClr val="accent6"/>
                </a:solidFill>
              </a:rPr>
              <a:t>natural transmutation</a:t>
            </a:r>
            <a:r>
              <a:rPr lang="en-US" sz="2100" dirty="0"/>
              <a:t>, which have reactions that have one reactant breaking down. All “decay” is natural.</a:t>
            </a:r>
          </a:p>
          <a:p>
            <a:r>
              <a:rPr lang="en-US" sz="2100" dirty="0">
                <a:solidFill>
                  <a:schemeClr val="accent6"/>
                </a:solidFill>
              </a:rPr>
              <a:t>Artificial transmutation </a:t>
            </a:r>
            <a:r>
              <a:rPr lang="en-US" sz="2100" dirty="0"/>
              <a:t>involves a high speed particle bombarding the nucleus. This occurs in particle accelerators.</a:t>
            </a:r>
          </a:p>
        </p:txBody>
      </p:sp>
      <p:pic>
        <p:nvPicPr>
          <p:cNvPr id="4" name="Picture 5" descr="21_06"/>
          <p:cNvPicPr>
            <a:picLocks noChangeAspect="1" noChangeArrowheads="1"/>
          </p:cNvPicPr>
          <p:nvPr/>
        </p:nvPicPr>
        <p:blipFill>
          <a:blip r:embed="rId2" cstate="screen"/>
          <a:srcRect/>
          <a:stretch>
            <a:fillRect/>
          </a:stretch>
        </p:blipFill>
        <p:spPr>
          <a:xfrm>
            <a:off x="1963341" y="3086100"/>
            <a:ext cx="5751909" cy="1885950"/>
          </a:xfrm>
          <a:prstGeom prst="rect">
            <a:avLst/>
          </a:prstGeom>
        </p:spPr>
      </p:pic>
    </p:spTree>
    <p:extLst>
      <p:ext uri="{BB962C8B-B14F-4D97-AF65-F5344CB8AC3E}">
        <p14:creationId xmlns:p14="http://schemas.microsoft.com/office/powerpoint/2010/main" val="18652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Transmutation</a:t>
            </a:r>
          </a:p>
        </p:txBody>
      </p:sp>
      <p:sp>
        <p:nvSpPr>
          <p:cNvPr id="3" name="Content Placeholder 2"/>
          <p:cNvSpPr>
            <a:spLocks noGrp="1"/>
          </p:cNvSpPr>
          <p:nvPr>
            <p:ph sz="quarter" idx="1"/>
          </p:nvPr>
        </p:nvSpPr>
        <p:spPr>
          <a:xfrm>
            <a:off x="273486" y="1348297"/>
            <a:ext cx="8595926" cy="3655314"/>
          </a:xfrm>
        </p:spPr>
        <p:txBody>
          <a:bodyPr/>
          <a:lstStyle/>
          <a:p>
            <a:r>
              <a:rPr lang="en-US" sz="2400" dirty="0"/>
              <a:t>Natural and artificial transmutation both release energy by breaking down larger nuclei.</a:t>
            </a:r>
          </a:p>
          <a:p>
            <a:r>
              <a:rPr lang="en-US" sz="2400" dirty="0"/>
              <a:t>Natural transmutation begins with one reactant:</a:t>
            </a:r>
          </a:p>
          <a:p>
            <a:endParaRPr lang="en-US" sz="2400" dirty="0"/>
          </a:p>
          <a:p>
            <a:endParaRPr lang="en-US" sz="2400" dirty="0"/>
          </a:p>
          <a:p>
            <a:r>
              <a:rPr lang="en-US" sz="2400" dirty="0"/>
              <a:t>Artificial transmutation means a reactant is shot with a smaller particle such as a proton, neutron or electron. Artificial transmutation involves two reactants:</a:t>
            </a:r>
          </a:p>
          <a:p>
            <a:endParaRPr lang="en-US" sz="2400" dirty="0"/>
          </a:p>
        </p:txBody>
      </p:sp>
      <p:grpSp>
        <p:nvGrpSpPr>
          <p:cNvPr id="4" name="Group 26"/>
          <p:cNvGrpSpPr>
            <a:grpSpLocks/>
          </p:cNvGrpSpPr>
          <p:nvPr/>
        </p:nvGrpSpPr>
        <p:grpSpPr bwMode="auto">
          <a:xfrm>
            <a:off x="342009" y="2847103"/>
            <a:ext cx="3304227" cy="743796"/>
            <a:chOff x="1318" y="2576"/>
            <a:chExt cx="3570" cy="607"/>
          </a:xfrm>
        </p:grpSpPr>
        <p:grpSp>
          <p:nvGrpSpPr>
            <p:cNvPr id="5" name="Group 15"/>
            <p:cNvGrpSpPr>
              <a:grpSpLocks/>
            </p:cNvGrpSpPr>
            <p:nvPr/>
          </p:nvGrpSpPr>
          <p:grpSpPr bwMode="auto">
            <a:xfrm>
              <a:off x="1318" y="2640"/>
              <a:ext cx="684" cy="543"/>
              <a:chOff x="3735" y="922"/>
              <a:chExt cx="684" cy="543"/>
            </a:xfrm>
          </p:grpSpPr>
          <p:sp>
            <p:nvSpPr>
              <p:cNvPr id="14" name="Rectangle 13"/>
              <p:cNvSpPr>
                <a:spLocks noChangeArrowheads="1"/>
              </p:cNvSpPr>
              <p:nvPr/>
            </p:nvSpPr>
            <p:spPr bwMode="auto">
              <a:xfrm>
                <a:off x="3984" y="922"/>
                <a:ext cx="435" cy="543"/>
              </a:xfrm>
              <a:prstGeom prst="rect">
                <a:avLst/>
              </a:prstGeom>
              <a:noFill/>
              <a:ln w="9525">
                <a:noFill/>
                <a:miter lim="800000"/>
                <a:headEnd/>
                <a:tailEnd/>
              </a:ln>
            </p:spPr>
            <p:txBody>
              <a:bodyPr wrap="none">
                <a:spAutoFit/>
              </a:bodyPr>
              <a:lstStyle/>
              <a:p>
                <a:r>
                  <a:rPr lang="en-US" sz="3600" dirty="0">
                    <a:solidFill>
                      <a:srgbClr val="FF0000"/>
                    </a:solidFill>
                  </a:rPr>
                  <a:t>U</a:t>
                </a:r>
                <a:endParaRPr lang="en-US" sz="1050" dirty="0">
                  <a:solidFill>
                    <a:srgbClr val="FF0000"/>
                  </a:solidFill>
                </a:endParaRPr>
              </a:p>
            </p:txBody>
          </p:sp>
          <p:sp>
            <p:nvSpPr>
              <p:cNvPr id="15" name="Rectangle 14"/>
              <p:cNvSpPr>
                <a:spLocks noChangeArrowheads="1"/>
              </p:cNvSpPr>
              <p:nvPr/>
            </p:nvSpPr>
            <p:spPr bwMode="auto">
              <a:xfrm>
                <a:off x="3735" y="922"/>
                <a:ext cx="345" cy="349"/>
              </a:xfrm>
              <a:prstGeom prst="rect">
                <a:avLst/>
              </a:prstGeom>
              <a:noFill/>
              <a:ln w="9525">
                <a:noFill/>
                <a:miter lim="800000"/>
                <a:headEnd/>
                <a:tailEnd/>
              </a:ln>
            </p:spPr>
            <p:txBody>
              <a:bodyPr wrap="none">
                <a:spAutoFit/>
              </a:bodyPr>
              <a:lstStyle/>
              <a:p>
                <a:pPr algn="r"/>
                <a:r>
                  <a:rPr lang="en-US" sz="1050" dirty="0">
                    <a:solidFill>
                      <a:srgbClr val="FF0000"/>
                    </a:solidFill>
                  </a:rPr>
                  <a:t>238</a:t>
                </a:r>
              </a:p>
              <a:p>
                <a:pPr algn="r"/>
                <a:r>
                  <a:rPr lang="en-US" sz="1050" dirty="0">
                    <a:solidFill>
                      <a:srgbClr val="FF0000"/>
                    </a:solidFill>
                  </a:rPr>
                  <a:t>92</a:t>
                </a:r>
              </a:p>
            </p:txBody>
          </p:sp>
        </p:grpSp>
        <p:sp>
          <p:nvSpPr>
            <p:cNvPr id="6" name="Rectangle 18"/>
            <p:cNvSpPr>
              <a:spLocks noChangeArrowheads="1"/>
            </p:cNvSpPr>
            <p:nvPr/>
          </p:nvSpPr>
          <p:spPr bwMode="auto">
            <a:xfrm>
              <a:off x="2008" y="2755"/>
              <a:ext cx="493" cy="213"/>
            </a:xfrm>
            <a:prstGeom prst="rect">
              <a:avLst/>
            </a:prstGeom>
            <a:noFill/>
            <a:ln w="9525">
              <a:noFill/>
              <a:miter lim="800000"/>
              <a:headEnd/>
              <a:tailEnd/>
            </a:ln>
          </p:spPr>
          <p:txBody>
            <a:bodyPr wrap="none">
              <a:spAutoFit/>
            </a:bodyPr>
            <a:lstStyle/>
            <a:p>
              <a:r>
                <a:rPr lang="en-US" sz="1050" dirty="0">
                  <a:solidFill>
                    <a:srgbClr val="FF0000"/>
                  </a:solidFill>
                  <a:sym typeface="Symbol" pitchFamily="18" charset="2"/>
                </a:rPr>
                <a:t></a:t>
              </a:r>
            </a:p>
          </p:txBody>
        </p:sp>
        <p:grpSp>
          <p:nvGrpSpPr>
            <p:cNvPr id="7" name="Group 19"/>
            <p:cNvGrpSpPr>
              <a:grpSpLocks/>
            </p:cNvGrpSpPr>
            <p:nvPr/>
          </p:nvGrpSpPr>
          <p:grpSpPr bwMode="auto">
            <a:xfrm>
              <a:off x="3936" y="2576"/>
              <a:ext cx="952" cy="543"/>
              <a:chOff x="4835" y="858"/>
              <a:chExt cx="952" cy="543"/>
            </a:xfrm>
          </p:grpSpPr>
          <p:sp>
            <p:nvSpPr>
              <p:cNvPr id="12" name="Rectangle 20"/>
              <p:cNvSpPr>
                <a:spLocks noChangeArrowheads="1"/>
              </p:cNvSpPr>
              <p:nvPr/>
            </p:nvSpPr>
            <p:spPr bwMode="auto">
              <a:xfrm>
                <a:off x="5180" y="858"/>
                <a:ext cx="607" cy="543"/>
              </a:xfrm>
              <a:prstGeom prst="rect">
                <a:avLst/>
              </a:prstGeom>
              <a:noFill/>
              <a:ln w="9525">
                <a:noFill/>
                <a:miter lim="800000"/>
                <a:headEnd/>
                <a:tailEnd/>
              </a:ln>
            </p:spPr>
            <p:txBody>
              <a:bodyPr wrap="none">
                <a:spAutoFit/>
              </a:bodyPr>
              <a:lstStyle/>
              <a:p>
                <a:r>
                  <a:rPr lang="en-US" sz="3600" dirty="0" err="1">
                    <a:solidFill>
                      <a:srgbClr val="FF0000"/>
                    </a:solidFill>
                  </a:rPr>
                  <a:t>Th</a:t>
                </a:r>
                <a:endParaRPr lang="en-US" sz="1050" dirty="0">
                  <a:solidFill>
                    <a:srgbClr val="FF0000"/>
                  </a:solidFill>
                </a:endParaRPr>
              </a:p>
            </p:txBody>
          </p:sp>
          <p:sp>
            <p:nvSpPr>
              <p:cNvPr id="13" name="Rectangle 21"/>
              <p:cNvSpPr>
                <a:spLocks noChangeArrowheads="1"/>
              </p:cNvSpPr>
              <p:nvPr/>
            </p:nvSpPr>
            <p:spPr bwMode="auto">
              <a:xfrm>
                <a:off x="4835" y="905"/>
                <a:ext cx="345" cy="349"/>
              </a:xfrm>
              <a:prstGeom prst="rect">
                <a:avLst/>
              </a:prstGeom>
              <a:noFill/>
              <a:ln w="9525">
                <a:noFill/>
                <a:miter lim="800000"/>
                <a:headEnd/>
                <a:tailEnd/>
              </a:ln>
            </p:spPr>
            <p:txBody>
              <a:bodyPr wrap="none">
                <a:spAutoFit/>
              </a:bodyPr>
              <a:lstStyle/>
              <a:p>
                <a:pPr algn="r"/>
                <a:r>
                  <a:rPr lang="en-US" sz="1050" dirty="0">
                    <a:solidFill>
                      <a:srgbClr val="FF0000"/>
                    </a:solidFill>
                  </a:rPr>
                  <a:t>234</a:t>
                </a:r>
              </a:p>
              <a:p>
                <a:pPr algn="r"/>
                <a:r>
                  <a:rPr lang="en-US" sz="1050" dirty="0">
                    <a:solidFill>
                      <a:srgbClr val="FF0000"/>
                    </a:solidFill>
                  </a:rPr>
                  <a:t>90</a:t>
                </a:r>
              </a:p>
            </p:txBody>
          </p:sp>
        </p:grpSp>
        <p:grpSp>
          <p:nvGrpSpPr>
            <p:cNvPr id="8" name="Group 22"/>
            <p:cNvGrpSpPr>
              <a:grpSpLocks/>
            </p:cNvGrpSpPr>
            <p:nvPr/>
          </p:nvGrpSpPr>
          <p:grpSpPr bwMode="auto">
            <a:xfrm>
              <a:off x="2689" y="2623"/>
              <a:ext cx="881" cy="543"/>
              <a:chOff x="2706" y="905"/>
              <a:chExt cx="881" cy="543"/>
            </a:xfrm>
          </p:grpSpPr>
          <p:sp>
            <p:nvSpPr>
              <p:cNvPr id="10" name="Rectangle 23"/>
              <p:cNvSpPr>
                <a:spLocks noChangeArrowheads="1"/>
              </p:cNvSpPr>
              <p:nvPr/>
            </p:nvSpPr>
            <p:spPr bwMode="auto">
              <a:xfrm>
                <a:off x="2936" y="905"/>
                <a:ext cx="651" cy="543"/>
              </a:xfrm>
              <a:prstGeom prst="rect">
                <a:avLst/>
              </a:prstGeom>
              <a:noFill/>
              <a:ln w="9525">
                <a:noFill/>
                <a:miter lim="800000"/>
                <a:headEnd/>
                <a:tailEnd/>
              </a:ln>
            </p:spPr>
            <p:txBody>
              <a:bodyPr wrap="none">
                <a:spAutoFit/>
              </a:bodyPr>
              <a:lstStyle/>
              <a:p>
                <a:r>
                  <a:rPr lang="en-US" sz="3600" dirty="0">
                    <a:solidFill>
                      <a:srgbClr val="FF0000"/>
                    </a:solidFill>
                  </a:rPr>
                  <a:t>He</a:t>
                </a:r>
                <a:endParaRPr lang="en-US" sz="1050" dirty="0">
                  <a:solidFill>
                    <a:srgbClr val="FF0000"/>
                  </a:solidFill>
                </a:endParaRPr>
              </a:p>
            </p:txBody>
          </p:sp>
          <p:sp>
            <p:nvSpPr>
              <p:cNvPr id="11" name="Rectangle 24"/>
              <p:cNvSpPr>
                <a:spLocks noChangeArrowheads="1"/>
              </p:cNvSpPr>
              <p:nvPr/>
            </p:nvSpPr>
            <p:spPr bwMode="auto">
              <a:xfrm>
                <a:off x="2706" y="906"/>
                <a:ext cx="218" cy="349"/>
              </a:xfrm>
              <a:prstGeom prst="rect">
                <a:avLst/>
              </a:prstGeom>
              <a:noFill/>
              <a:ln w="9525">
                <a:noFill/>
                <a:miter lim="800000"/>
                <a:headEnd/>
                <a:tailEnd/>
              </a:ln>
            </p:spPr>
            <p:txBody>
              <a:bodyPr wrap="none">
                <a:spAutoFit/>
              </a:bodyPr>
              <a:lstStyle/>
              <a:p>
                <a:pPr algn="r"/>
                <a:r>
                  <a:rPr lang="en-US" sz="1050" dirty="0">
                    <a:solidFill>
                      <a:srgbClr val="FF0000"/>
                    </a:solidFill>
                  </a:rPr>
                  <a:t>4</a:t>
                </a:r>
              </a:p>
              <a:p>
                <a:pPr algn="r"/>
                <a:r>
                  <a:rPr lang="en-US" sz="1050" dirty="0">
                    <a:solidFill>
                      <a:srgbClr val="FF0000"/>
                    </a:solidFill>
                  </a:rPr>
                  <a:t>2</a:t>
                </a:r>
              </a:p>
            </p:txBody>
          </p:sp>
        </p:grpSp>
        <p:sp>
          <p:nvSpPr>
            <p:cNvPr id="9" name="Rectangle 25"/>
            <p:cNvSpPr>
              <a:spLocks noChangeArrowheads="1"/>
            </p:cNvSpPr>
            <p:nvPr/>
          </p:nvSpPr>
          <p:spPr bwMode="auto">
            <a:xfrm>
              <a:off x="3576" y="2708"/>
              <a:ext cx="306" cy="388"/>
            </a:xfrm>
            <a:prstGeom prst="rect">
              <a:avLst/>
            </a:prstGeom>
            <a:noFill/>
            <a:ln w="9525">
              <a:noFill/>
              <a:miter lim="800000"/>
              <a:headEnd/>
              <a:tailEnd/>
            </a:ln>
          </p:spPr>
          <p:txBody>
            <a:bodyPr wrap="none">
              <a:spAutoFit/>
            </a:bodyPr>
            <a:lstStyle/>
            <a:p>
              <a:r>
                <a:rPr lang="en-US" sz="2400" dirty="0">
                  <a:solidFill>
                    <a:srgbClr val="FF0000"/>
                  </a:solidFill>
                </a:rPr>
                <a:t>+</a:t>
              </a:r>
            </a:p>
          </p:txBody>
        </p:sp>
      </p:grpSp>
      <p:grpSp>
        <p:nvGrpSpPr>
          <p:cNvPr id="16" name="Group 26"/>
          <p:cNvGrpSpPr>
            <a:grpSpLocks/>
          </p:cNvGrpSpPr>
          <p:nvPr/>
        </p:nvGrpSpPr>
        <p:grpSpPr bwMode="auto">
          <a:xfrm>
            <a:off x="4983311" y="2743302"/>
            <a:ext cx="3200690" cy="711017"/>
            <a:chOff x="1367" y="2503"/>
            <a:chExt cx="3115" cy="659"/>
          </a:xfrm>
        </p:grpSpPr>
        <p:grpSp>
          <p:nvGrpSpPr>
            <p:cNvPr id="17" name="Group 15"/>
            <p:cNvGrpSpPr>
              <a:grpSpLocks/>
            </p:cNvGrpSpPr>
            <p:nvPr/>
          </p:nvGrpSpPr>
          <p:grpSpPr bwMode="auto">
            <a:xfrm>
              <a:off x="1367" y="2563"/>
              <a:ext cx="869" cy="599"/>
              <a:chOff x="3784" y="845"/>
              <a:chExt cx="869" cy="599"/>
            </a:xfrm>
          </p:grpSpPr>
          <p:sp>
            <p:nvSpPr>
              <p:cNvPr id="26" name="Rectangle 25"/>
              <p:cNvSpPr>
                <a:spLocks noChangeArrowheads="1"/>
              </p:cNvSpPr>
              <p:nvPr/>
            </p:nvSpPr>
            <p:spPr bwMode="auto">
              <a:xfrm>
                <a:off x="4149" y="845"/>
                <a:ext cx="504" cy="599"/>
              </a:xfrm>
              <a:prstGeom prst="rect">
                <a:avLst/>
              </a:prstGeom>
              <a:noFill/>
              <a:ln w="9525">
                <a:noFill/>
                <a:miter lim="800000"/>
                <a:headEnd/>
                <a:tailEnd/>
              </a:ln>
            </p:spPr>
            <p:txBody>
              <a:bodyPr wrap="none">
                <a:spAutoFit/>
              </a:bodyPr>
              <a:lstStyle/>
              <a:p>
                <a:r>
                  <a:rPr lang="en-US" sz="3600" dirty="0">
                    <a:solidFill>
                      <a:srgbClr val="00B0F0"/>
                    </a:solidFill>
                  </a:rPr>
                  <a:t>U</a:t>
                </a:r>
                <a:endParaRPr lang="en-US" sz="1050" dirty="0">
                  <a:solidFill>
                    <a:srgbClr val="00B0F0"/>
                  </a:solidFill>
                </a:endParaRPr>
              </a:p>
            </p:txBody>
          </p:sp>
          <p:sp>
            <p:nvSpPr>
              <p:cNvPr id="27" name="Rectangle 26"/>
              <p:cNvSpPr>
                <a:spLocks noChangeArrowheads="1"/>
              </p:cNvSpPr>
              <p:nvPr/>
            </p:nvSpPr>
            <p:spPr bwMode="auto">
              <a:xfrm>
                <a:off x="3784" y="913"/>
                <a:ext cx="400" cy="385"/>
              </a:xfrm>
              <a:prstGeom prst="rect">
                <a:avLst/>
              </a:prstGeom>
              <a:noFill/>
              <a:ln w="9525">
                <a:noFill/>
                <a:miter lim="800000"/>
                <a:headEnd/>
                <a:tailEnd/>
              </a:ln>
            </p:spPr>
            <p:txBody>
              <a:bodyPr wrap="none">
                <a:spAutoFit/>
              </a:bodyPr>
              <a:lstStyle/>
              <a:p>
                <a:pPr algn="r"/>
                <a:r>
                  <a:rPr lang="en-US" sz="1050" dirty="0">
                    <a:solidFill>
                      <a:srgbClr val="00B0F0"/>
                    </a:solidFill>
                  </a:rPr>
                  <a:t>235</a:t>
                </a:r>
              </a:p>
              <a:p>
                <a:pPr algn="r"/>
                <a:r>
                  <a:rPr lang="en-US" sz="1050" dirty="0">
                    <a:solidFill>
                      <a:srgbClr val="00B0F0"/>
                    </a:solidFill>
                  </a:rPr>
                  <a:t>92</a:t>
                </a:r>
              </a:p>
            </p:txBody>
          </p:sp>
        </p:grpSp>
        <p:sp>
          <p:nvSpPr>
            <p:cNvPr id="18" name="Rectangle 18"/>
            <p:cNvSpPr>
              <a:spLocks noChangeArrowheads="1"/>
            </p:cNvSpPr>
            <p:nvPr/>
          </p:nvSpPr>
          <p:spPr bwMode="auto">
            <a:xfrm>
              <a:off x="2186" y="2669"/>
              <a:ext cx="571" cy="235"/>
            </a:xfrm>
            <a:prstGeom prst="rect">
              <a:avLst/>
            </a:prstGeom>
            <a:noFill/>
            <a:ln w="9525">
              <a:noFill/>
              <a:miter lim="800000"/>
              <a:headEnd/>
              <a:tailEnd/>
            </a:ln>
          </p:spPr>
          <p:txBody>
            <a:bodyPr wrap="none">
              <a:spAutoFit/>
            </a:bodyPr>
            <a:lstStyle/>
            <a:p>
              <a:r>
                <a:rPr lang="en-US" sz="1050" dirty="0">
                  <a:solidFill>
                    <a:srgbClr val="00B0F0"/>
                  </a:solidFill>
                  <a:sym typeface="Symbol" pitchFamily="18" charset="2"/>
                </a:rPr>
                <a:t></a:t>
              </a:r>
            </a:p>
          </p:txBody>
        </p:sp>
        <p:grpSp>
          <p:nvGrpSpPr>
            <p:cNvPr id="19" name="Group 19"/>
            <p:cNvGrpSpPr>
              <a:grpSpLocks/>
            </p:cNvGrpSpPr>
            <p:nvPr/>
          </p:nvGrpSpPr>
          <p:grpSpPr bwMode="auto">
            <a:xfrm>
              <a:off x="3684" y="2503"/>
              <a:ext cx="798" cy="599"/>
              <a:chOff x="4583" y="785"/>
              <a:chExt cx="798" cy="599"/>
            </a:xfrm>
          </p:grpSpPr>
          <p:sp>
            <p:nvSpPr>
              <p:cNvPr id="24" name="Rectangle 20"/>
              <p:cNvSpPr>
                <a:spLocks noChangeArrowheads="1"/>
              </p:cNvSpPr>
              <p:nvPr/>
            </p:nvSpPr>
            <p:spPr bwMode="auto">
              <a:xfrm>
                <a:off x="4752" y="785"/>
                <a:ext cx="629" cy="599"/>
              </a:xfrm>
              <a:prstGeom prst="rect">
                <a:avLst/>
              </a:prstGeom>
              <a:noFill/>
              <a:ln w="9525">
                <a:noFill/>
                <a:miter lim="800000"/>
                <a:headEnd/>
                <a:tailEnd/>
              </a:ln>
            </p:spPr>
            <p:txBody>
              <a:bodyPr wrap="none">
                <a:spAutoFit/>
              </a:bodyPr>
              <a:lstStyle/>
              <a:p>
                <a:r>
                  <a:rPr lang="en-US" sz="3600" dirty="0">
                    <a:solidFill>
                      <a:srgbClr val="00B0F0"/>
                    </a:solidFill>
                  </a:rPr>
                  <a:t>Kr</a:t>
                </a:r>
                <a:endParaRPr lang="en-US" sz="1050" dirty="0">
                  <a:solidFill>
                    <a:srgbClr val="00B0F0"/>
                  </a:solidFill>
                </a:endParaRPr>
              </a:p>
            </p:txBody>
          </p:sp>
          <p:sp>
            <p:nvSpPr>
              <p:cNvPr id="25" name="Rectangle 21"/>
              <p:cNvSpPr>
                <a:spLocks noChangeArrowheads="1"/>
              </p:cNvSpPr>
              <p:nvPr/>
            </p:nvSpPr>
            <p:spPr bwMode="auto">
              <a:xfrm>
                <a:off x="4583" y="902"/>
                <a:ext cx="326" cy="385"/>
              </a:xfrm>
              <a:prstGeom prst="rect">
                <a:avLst/>
              </a:prstGeom>
              <a:noFill/>
              <a:ln w="9525">
                <a:noFill/>
                <a:miter lim="800000"/>
                <a:headEnd/>
                <a:tailEnd/>
              </a:ln>
            </p:spPr>
            <p:txBody>
              <a:bodyPr wrap="none">
                <a:spAutoFit/>
              </a:bodyPr>
              <a:lstStyle/>
              <a:p>
                <a:pPr algn="r"/>
                <a:r>
                  <a:rPr lang="en-US" sz="1050" dirty="0">
                    <a:solidFill>
                      <a:srgbClr val="00B0F0"/>
                    </a:solidFill>
                  </a:rPr>
                  <a:t>91</a:t>
                </a:r>
              </a:p>
              <a:p>
                <a:pPr algn="r"/>
                <a:r>
                  <a:rPr lang="en-US" sz="1050" dirty="0">
                    <a:solidFill>
                      <a:srgbClr val="00B0F0"/>
                    </a:solidFill>
                  </a:rPr>
                  <a:t>36</a:t>
                </a:r>
              </a:p>
            </p:txBody>
          </p:sp>
        </p:grpSp>
        <p:grpSp>
          <p:nvGrpSpPr>
            <p:cNvPr id="20" name="Group 22"/>
            <p:cNvGrpSpPr>
              <a:grpSpLocks/>
            </p:cNvGrpSpPr>
            <p:nvPr/>
          </p:nvGrpSpPr>
          <p:grpSpPr bwMode="auto">
            <a:xfrm>
              <a:off x="2667" y="2538"/>
              <a:ext cx="966" cy="599"/>
              <a:chOff x="2684" y="820"/>
              <a:chExt cx="966" cy="599"/>
            </a:xfrm>
          </p:grpSpPr>
          <p:sp>
            <p:nvSpPr>
              <p:cNvPr id="22" name="Rectangle 23"/>
              <p:cNvSpPr>
                <a:spLocks noChangeArrowheads="1"/>
              </p:cNvSpPr>
              <p:nvPr/>
            </p:nvSpPr>
            <p:spPr bwMode="auto">
              <a:xfrm>
                <a:off x="2921" y="820"/>
                <a:ext cx="729" cy="599"/>
              </a:xfrm>
              <a:prstGeom prst="rect">
                <a:avLst/>
              </a:prstGeom>
              <a:noFill/>
              <a:ln w="9525">
                <a:noFill/>
                <a:miter lim="800000"/>
                <a:headEnd/>
                <a:tailEnd/>
              </a:ln>
            </p:spPr>
            <p:txBody>
              <a:bodyPr wrap="none">
                <a:spAutoFit/>
              </a:bodyPr>
              <a:lstStyle/>
              <a:p>
                <a:r>
                  <a:rPr lang="en-US" sz="3600" dirty="0">
                    <a:solidFill>
                      <a:srgbClr val="00B0F0"/>
                    </a:solidFill>
                  </a:rPr>
                  <a:t>Ba</a:t>
                </a:r>
                <a:endParaRPr lang="en-US" sz="1050" dirty="0">
                  <a:solidFill>
                    <a:srgbClr val="00B0F0"/>
                  </a:solidFill>
                </a:endParaRPr>
              </a:p>
            </p:txBody>
          </p:sp>
          <p:sp>
            <p:nvSpPr>
              <p:cNvPr id="23" name="Rectangle 24"/>
              <p:cNvSpPr>
                <a:spLocks noChangeArrowheads="1"/>
              </p:cNvSpPr>
              <p:nvPr/>
            </p:nvSpPr>
            <p:spPr bwMode="auto">
              <a:xfrm>
                <a:off x="2684" y="908"/>
                <a:ext cx="400" cy="385"/>
              </a:xfrm>
              <a:prstGeom prst="rect">
                <a:avLst/>
              </a:prstGeom>
              <a:noFill/>
              <a:ln w="9525">
                <a:noFill/>
                <a:miter lim="800000"/>
                <a:headEnd/>
                <a:tailEnd/>
              </a:ln>
            </p:spPr>
            <p:txBody>
              <a:bodyPr wrap="none">
                <a:spAutoFit/>
              </a:bodyPr>
              <a:lstStyle/>
              <a:p>
                <a:pPr algn="r"/>
                <a:r>
                  <a:rPr lang="en-US" sz="1050" dirty="0">
                    <a:solidFill>
                      <a:srgbClr val="00B0F0"/>
                    </a:solidFill>
                  </a:rPr>
                  <a:t>142</a:t>
                </a:r>
              </a:p>
              <a:p>
                <a:pPr algn="r"/>
                <a:r>
                  <a:rPr lang="en-US" sz="1050" dirty="0">
                    <a:solidFill>
                      <a:srgbClr val="00B0F0"/>
                    </a:solidFill>
                  </a:rPr>
                  <a:t>56</a:t>
                </a:r>
              </a:p>
            </p:txBody>
          </p:sp>
        </p:grpSp>
        <p:sp>
          <p:nvSpPr>
            <p:cNvPr id="21" name="Rectangle 25"/>
            <p:cNvSpPr>
              <a:spLocks noChangeArrowheads="1"/>
            </p:cNvSpPr>
            <p:nvPr/>
          </p:nvSpPr>
          <p:spPr bwMode="auto">
            <a:xfrm>
              <a:off x="3471" y="2631"/>
              <a:ext cx="354" cy="428"/>
            </a:xfrm>
            <a:prstGeom prst="rect">
              <a:avLst/>
            </a:prstGeom>
            <a:noFill/>
            <a:ln w="9525">
              <a:noFill/>
              <a:miter lim="800000"/>
              <a:headEnd/>
              <a:tailEnd/>
            </a:ln>
          </p:spPr>
          <p:txBody>
            <a:bodyPr wrap="none">
              <a:spAutoFit/>
            </a:bodyPr>
            <a:lstStyle/>
            <a:p>
              <a:r>
                <a:rPr lang="en-US" sz="2400" dirty="0">
                  <a:solidFill>
                    <a:srgbClr val="00B0F0"/>
                  </a:solidFill>
                </a:rPr>
                <a:t>+</a:t>
              </a:r>
            </a:p>
          </p:txBody>
        </p:sp>
      </p:grpSp>
      <p:sp>
        <p:nvSpPr>
          <p:cNvPr id="28" name="Rectangle 25"/>
          <p:cNvSpPr>
            <a:spLocks noChangeArrowheads="1"/>
          </p:cNvSpPr>
          <p:nvPr/>
        </p:nvSpPr>
        <p:spPr bwMode="auto">
          <a:xfrm>
            <a:off x="4756232" y="2853928"/>
            <a:ext cx="364202" cy="461665"/>
          </a:xfrm>
          <a:prstGeom prst="rect">
            <a:avLst/>
          </a:prstGeom>
          <a:noFill/>
          <a:ln w="9525">
            <a:noFill/>
            <a:miter lim="800000"/>
            <a:headEnd/>
            <a:tailEnd/>
          </a:ln>
        </p:spPr>
        <p:txBody>
          <a:bodyPr wrap="none">
            <a:spAutoFit/>
          </a:bodyPr>
          <a:lstStyle/>
          <a:p>
            <a:r>
              <a:rPr lang="en-US" sz="2400" dirty="0">
                <a:solidFill>
                  <a:srgbClr val="00B0F0"/>
                </a:solidFill>
              </a:rPr>
              <a:t>+</a:t>
            </a:r>
          </a:p>
        </p:txBody>
      </p:sp>
      <p:sp>
        <p:nvSpPr>
          <p:cNvPr id="29" name="Rectangle 24"/>
          <p:cNvSpPr>
            <a:spLocks noChangeArrowheads="1"/>
          </p:cNvSpPr>
          <p:nvPr/>
        </p:nvSpPr>
        <p:spPr bwMode="auto">
          <a:xfrm>
            <a:off x="4226441" y="2904560"/>
            <a:ext cx="260008" cy="415498"/>
          </a:xfrm>
          <a:prstGeom prst="rect">
            <a:avLst/>
          </a:prstGeom>
          <a:noFill/>
          <a:ln w="9525">
            <a:noFill/>
            <a:miter lim="800000"/>
            <a:headEnd/>
            <a:tailEnd/>
          </a:ln>
        </p:spPr>
        <p:txBody>
          <a:bodyPr wrap="none">
            <a:spAutoFit/>
          </a:bodyPr>
          <a:lstStyle/>
          <a:p>
            <a:pPr algn="r"/>
            <a:r>
              <a:rPr lang="en-US" sz="1050" dirty="0">
                <a:solidFill>
                  <a:srgbClr val="00B0F0"/>
                </a:solidFill>
              </a:rPr>
              <a:t>1</a:t>
            </a:r>
          </a:p>
          <a:p>
            <a:pPr algn="r"/>
            <a:r>
              <a:rPr lang="en-US" sz="1050" dirty="0">
                <a:solidFill>
                  <a:srgbClr val="00B0F0"/>
                </a:solidFill>
              </a:rPr>
              <a:t>0</a:t>
            </a:r>
          </a:p>
        </p:txBody>
      </p:sp>
      <p:sp>
        <p:nvSpPr>
          <p:cNvPr id="30" name="Rectangle 23"/>
          <p:cNvSpPr>
            <a:spLocks noChangeArrowheads="1"/>
          </p:cNvSpPr>
          <p:nvPr/>
        </p:nvSpPr>
        <p:spPr bwMode="auto">
          <a:xfrm>
            <a:off x="4350876" y="2761596"/>
            <a:ext cx="441146" cy="646331"/>
          </a:xfrm>
          <a:prstGeom prst="rect">
            <a:avLst/>
          </a:prstGeom>
          <a:noFill/>
          <a:ln w="9525">
            <a:noFill/>
            <a:miter lim="800000"/>
            <a:headEnd/>
            <a:tailEnd/>
          </a:ln>
        </p:spPr>
        <p:txBody>
          <a:bodyPr wrap="none">
            <a:spAutoFit/>
          </a:bodyPr>
          <a:lstStyle/>
          <a:p>
            <a:r>
              <a:rPr lang="en-US" sz="3600" dirty="0">
                <a:solidFill>
                  <a:srgbClr val="00B0F0"/>
                </a:solidFill>
              </a:rPr>
              <a:t>n</a:t>
            </a:r>
            <a:endParaRPr lang="en-US" sz="1050" dirty="0">
              <a:solidFill>
                <a:srgbClr val="00B0F0"/>
              </a:solidFill>
            </a:endParaRPr>
          </a:p>
        </p:txBody>
      </p:sp>
      <p:sp>
        <p:nvSpPr>
          <p:cNvPr id="31" name="Rectangle 25"/>
          <p:cNvSpPr>
            <a:spLocks noChangeArrowheads="1"/>
          </p:cNvSpPr>
          <p:nvPr/>
        </p:nvSpPr>
        <p:spPr bwMode="auto">
          <a:xfrm>
            <a:off x="8019005" y="2891513"/>
            <a:ext cx="535724" cy="461665"/>
          </a:xfrm>
          <a:prstGeom prst="rect">
            <a:avLst/>
          </a:prstGeom>
          <a:noFill/>
          <a:ln w="9525">
            <a:noFill/>
            <a:miter lim="800000"/>
            <a:headEnd/>
            <a:tailEnd/>
          </a:ln>
        </p:spPr>
        <p:txBody>
          <a:bodyPr wrap="none">
            <a:spAutoFit/>
          </a:bodyPr>
          <a:lstStyle/>
          <a:p>
            <a:r>
              <a:rPr lang="en-US" sz="2400" dirty="0">
                <a:solidFill>
                  <a:srgbClr val="00B0F0"/>
                </a:solidFill>
              </a:rPr>
              <a:t>+3</a:t>
            </a:r>
          </a:p>
        </p:txBody>
      </p:sp>
      <p:sp>
        <p:nvSpPr>
          <p:cNvPr id="32" name="Rectangle 24"/>
          <p:cNvSpPr>
            <a:spLocks noChangeArrowheads="1"/>
          </p:cNvSpPr>
          <p:nvPr/>
        </p:nvSpPr>
        <p:spPr bwMode="auto">
          <a:xfrm>
            <a:off x="8410053" y="2891513"/>
            <a:ext cx="260008" cy="415498"/>
          </a:xfrm>
          <a:prstGeom prst="rect">
            <a:avLst/>
          </a:prstGeom>
          <a:noFill/>
          <a:ln w="9525">
            <a:noFill/>
            <a:miter lim="800000"/>
            <a:headEnd/>
            <a:tailEnd/>
          </a:ln>
        </p:spPr>
        <p:txBody>
          <a:bodyPr wrap="none">
            <a:spAutoFit/>
          </a:bodyPr>
          <a:lstStyle/>
          <a:p>
            <a:pPr algn="r"/>
            <a:r>
              <a:rPr lang="en-US" sz="1050" dirty="0">
                <a:solidFill>
                  <a:srgbClr val="00B0F0"/>
                </a:solidFill>
              </a:rPr>
              <a:t>1</a:t>
            </a:r>
          </a:p>
          <a:p>
            <a:pPr algn="r"/>
            <a:r>
              <a:rPr lang="en-US" sz="1050" dirty="0">
                <a:solidFill>
                  <a:srgbClr val="00B0F0"/>
                </a:solidFill>
              </a:rPr>
              <a:t>0</a:t>
            </a:r>
          </a:p>
        </p:txBody>
      </p:sp>
      <p:sp>
        <p:nvSpPr>
          <p:cNvPr id="33" name="Rectangle 23"/>
          <p:cNvSpPr>
            <a:spLocks noChangeArrowheads="1"/>
          </p:cNvSpPr>
          <p:nvPr/>
        </p:nvSpPr>
        <p:spPr bwMode="auto">
          <a:xfrm>
            <a:off x="8491498" y="2726013"/>
            <a:ext cx="441146" cy="646331"/>
          </a:xfrm>
          <a:prstGeom prst="rect">
            <a:avLst/>
          </a:prstGeom>
          <a:noFill/>
          <a:ln w="9525">
            <a:noFill/>
            <a:miter lim="800000"/>
            <a:headEnd/>
            <a:tailEnd/>
          </a:ln>
        </p:spPr>
        <p:txBody>
          <a:bodyPr wrap="none">
            <a:spAutoFit/>
          </a:bodyPr>
          <a:lstStyle/>
          <a:p>
            <a:r>
              <a:rPr lang="en-US" sz="3600" dirty="0">
                <a:solidFill>
                  <a:srgbClr val="00B0F0"/>
                </a:solidFill>
              </a:rPr>
              <a:t>n</a:t>
            </a:r>
            <a:endParaRPr lang="en-US" sz="1050" dirty="0">
              <a:solidFill>
                <a:srgbClr val="00B0F0"/>
              </a:solidFill>
            </a:endParaRPr>
          </a:p>
        </p:txBody>
      </p:sp>
    </p:spTree>
    <p:extLst>
      <p:ext uri="{BB962C8B-B14F-4D97-AF65-F5344CB8AC3E}">
        <p14:creationId xmlns:p14="http://schemas.microsoft.com/office/powerpoint/2010/main" val="258588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Artificial </a:t>
            </a:r>
            <a:r>
              <a:rPr lang="en-US" dirty="0" err="1"/>
              <a:t>vs</a:t>
            </a:r>
            <a:r>
              <a:rPr lang="en-US" dirty="0"/>
              <a:t> Natural Transmutation</a:t>
            </a:r>
          </a:p>
        </p:txBody>
      </p:sp>
      <p:sp>
        <p:nvSpPr>
          <p:cNvPr id="6" name="Content Placeholder 5"/>
          <p:cNvSpPr>
            <a:spLocks noGrp="1"/>
          </p:cNvSpPr>
          <p:nvPr>
            <p:ph sz="half" idx="1"/>
          </p:nvPr>
        </p:nvSpPr>
        <p:spPr>
          <a:xfrm>
            <a:off x="400050" y="1473278"/>
            <a:ext cx="3657600" cy="3429000"/>
          </a:xfrm>
          <a:noFill/>
          <a:ln>
            <a:solidFill>
              <a:schemeClr val="bg2"/>
            </a:solidFill>
          </a:ln>
        </p:spPr>
        <p:txBody>
          <a:bodyPr/>
          <a:lstStyle/>
          <a:p>
            <a:pPr marL="0" indent="0" algn="ctr">
              <a:buNone/>
            </a:pPr>
            <a:r>
              <a:rPr lang="en-US" b="1" u="sng" dirty="0"/>
              <a:t>Artificial</a:t>
            </a:r>
          </a:p>
          <a:p>
            <a:r>
              <a:rPr lang="en-US" b="1" dirty="0">
                <a:solidFill>
                  <a:schemeClr val="accent6"/>
                </a:solidFill>
              </a:rPr>
              <a:t>Always 2 reactants</a:t>
            </a:r>
          </a:p>
          <a:p>
            <a:r>
              <a:rPr lang="en-US" b="1" dirty="0">
                <a:solidFill>
                  <a:schemeClr val="accent6"/>
                </a:solidFill>
              </a:rPr>
              <a:t>Not spontaneous</a:t>
            </a:r>
          </a:p>
          <a:p>
            <a:pPr marL="85725" indent="0">
              <a:buNone/>
            </a:pPr>
            <a:r>
              <a:rPr lang="en-US" b="1" u="sng" dirty="0">
                <a:solidFill>
                  <a:srgbClr val="FF0000"/>
                </a:solidFill>
              </a:rPr>
              <a:t> </a:t>
            </a:r>
          </a:p>
        </p:txBody>
      </p:sp>
      <p:sp>
        <p:nvSpPr>
          <p:cNvPr id="7" name="Content Placeholder 6"/>
          <p:cNvSpPr>
            <a:spLocks noGrp="1"/>
          </p:cNvSpPr>
          <p:nvPr>
            <p:ph sz="half" idx="2"/>
          </p:nvPr>
        </p:nvSpPr>
        <p:spPr>
          <a:xfrm>
            <a:off x="4270248" y="1473278"/>
            <a:ext cx="3657600" cy="3429000"/>
          </a:xfrm>
          <a:ln>
            <a:solidFill>
              <a:schemeClr val="bg2"/>
            </a:solidFill>
          </a:ln>
        </p:spPr>
        <p:txBody>
          <a:bodyPr/>
          <a:lstStyle/>
          <a:p>
            <a:pPr marL="0" indent="0" algn="ctr">
              <a:buNone/>
            </a:pPr>
            <a:r>
              <a:rPr lang="en-US" b="1" u="sng" dirty="0"/>
              <a:t>Natural</a:t>
            </a:r>
          </a:p>
          <a:p>
            <a:r>
              <a:rPr lang="en-US" b="1" dirty="0">
                <a:solidFill>
                  <a:schemeClr val="accent6"/>
                </a:solidFill>
              </a:rPr>
              <a:t>Always 1 reactant</a:t>
            </a:r>
          </a:p>
          <a:p>
            <a:r>
              <a:rPr lang="en-US" dirty="0">
                <a:solidFill>
                  <a:schemeClr val="accent6"/>
                </a:solidFill>
              </a:rPr>
              <a:t>Spontaneous</a:t>
            </a:r>
          </a:p>
        </p:txBody>
      </p:sp>
      <p:pic>
        <p:nvPicPr>
          <p:cNvPr id="8" name="Picture 2"/>
          <p:cNvPicPr>
            <a:picLocks noChangeAspect="1" noChangeArrowheads="1"/>
          </p:cNvPicPr>
          <p:nvPr/>
        </p:nvPicPr>
        <p:blipFill>
          <a:blip r:embed="rId3" cstate="print"/>
          <a:srcRect/>
          <a:stretch>
            <a:fillRect/>
          </a:stretch>
        </p:blipFill>
        <p:spPr bwMode="auto">
          <a:xfrm>
            <a:off x="1191930" y="3468991"/>
            <a:ext cx="2228850" cy="59668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898898" y="3487823"/>
            <a:ext cx="2400300" cy="577850"/>
          </a:xfrm>
          <a:prstGeom prst="rect">
            <a:avLst/>
          </a:prstGeom>
          <a:noFill/>
          <a:ln w="9525">
            <a:noFill/>
            <a:miter lim="800000"/>
            <a:headEnd/>
            <a:tailEnd/>
          </a:ln>
        </p:spPr>
      </p:pic>
      <p:sp>
        <p:nvSpPr>
          <p:cNvPr id="2" name="Oval 1"/>
          <p:cNvSpPr/>
          <p:nvPr/>
        </p:nvSpPr>
        <p:spPr>
          <a:xfrm>
            <a:off x="991905" y="3310132"/>
            <a:ext cx="1314450" cy="914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p:cNvSpPr/>
          <p:nvPr/>
        </p:nvSpPr>
        <p:spPr>
          <a:xfrm>
            <a:off x="4686300" y="3310132"/>
            <a:ext cx="971550" cy="914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19356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596" y="306280"/>
            <a:ext cx="6195504" cy="779570"/>
          </a:xfrm>
        </p:spPr>
        <p:txBody>
          <a:bodyPr/>
          <a:lstStyle/>
          <a:p>
            <a:r>
              <a:rPr lang="en-US" dirty="0">
                <a:solidFill>
                  <a:schemeClr val="accent1"/>
                </a:solidFill>
              </a:rPr>
              <a:t>Nuclear Reactions </a:t>
            </a:r>
          </a:p>
        </p:txBody>
      </p:sp>
      <p:sp>
        <p:nvSpPr>
          <p:cNvPr id="3" name="Content Placeholder 2"/>
          <p:cNvSpPr>
            <a:spLocks noGrp="1"/>
          </p:cNvSpPr>
          <p:nvPr>
            <p:ph idx="1"/>
          </p:nvPr>
        </p:nvSpPr>
        <p:spPr>
          <a:xfrm>
            <a:off x="375719" y="1556065"/>
            <a:ext cx="8514784" cy="4057650"/>
          </a:xfrm>
        </p:spPr>
        <p:txBody>
          <a:bodyPr>
            <a:noAutofit/>
          </a:bodyPr>
          <a:lstStyle/>
          <a:p>
            <a:r>
              <a:rPr lang="en-US" sz="2000" dirty="0"/>
              <a:t>If you add the actual masses of all the protons, neutrons and electrons in an atom and compare it to the atom’s actual mass, mass is lost. This is known as </a:t>
            </a:r>
            <a:r>
              <a:rPr lang="en-US" sz="2000" dirty="0">
                <a:solidFill>
                  <a:srgbClr val="FF0000"/>
                </a:solidFill>
              </a:rPr>
              <a:t>mass deficit</a:t>
            </a:r>
            <a:r>
              <a:rPr lang="en-US" sz="2000" dirty="0"/>
              <a:t>. Mass is converted to energy! </a:t>
            </a:r>
            <a:r>
              <a:rPr lang="en-US" sz="2000" b="1" dirty="0"/>
              <a:t>E=mc</a:t>
            </a:r>
            <a:r>
              <a:rPr lang="en-US" sz="2000" b="1" baseline="30000" dirty="0"/>
              <a:t>2</a:t>
            </a:r>
          </a:p>
          <a:p>
            <a:r>
              <a:rPr lang="en-US" sz="2000" dirty="0"/>
              <a:t>The energy holds the subatomic particles together and is called the </a:t>
            </a:r>
            <a:r>
              <a:rPr lang="en-US" sz="2000" dirty="0">
                <a:solidFill>
                  <a:srgbClr val="FF0000"/>
                </a:solidFill>
              </a:rPr>
              <a:t>binding energy</a:t>
            </a:r>
            <a:r>
              <a:rPr lang="en-US" sz="2000" dirty="0"/>
              <a:t>.</a:t>
            </a:r>
          </a:p>
          <a:p>
            <a:r>
              <a:rPr lang="en-US" sz="2000" dirty="0"/>
              <a:t>When these reactions occur, small amounts of mass can be created into </a:t>
            </a:r>
            <a:r>
              <a:rPr lang="en-US" sz="2000" b="1" dirty="0"/>
              <a:t>LARGE amounts of energy</a:t>
            </a:r>
            <a:r>
              <a:rPr lang="en-US" sz="2000" dirty="0"/>
              <a:t>. </a:t>
            </a:r>
          </a:p>
          <a:p>
            <a:r>
              <a:rPr lang="en-US" sz="2000" dirty="0"/>
              <a:t>This energy can be harvested in fission and fusion reactors for everyday energy use.</a:t>
            </a:r>
          </a:p>
          <a:p>
            <a:endParaRPr lang="en-US" sz="2000" dirty="0"/>
          </a:p>
          <a:p>
            <a:pPr>
              <a:buNone/>
            </a:pPr>
            <a:endParaRPr lang="en-US" sz="2000" dirty="0"/>
          </a:p>
        </p:txBody>
      </p:sp>
    </p:spTree>
    <p:extLst>
      <p:ext uri="{BB962C8B-B14F-4D97-AF65-F5344CB8AC3E}">
        <p14:creationId xmlns:p14="http://schemas.microsoft.com/office/powerpoint/2010/main" val="95874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60" y="358021"/>
            <a:ext cx="5600700" cy="365522"/>
          </a:xfrm>
        </p:spPr>
        <p:txBody>
          <a:bodyPr>
            <a:noAutofit/>
          </a:bodyPr>
          <a:lstStyle/>
          <a:p>
            <a:r>
              <a:rPr lang="en-US" sz="4400" dirty="0">
                <a:solidFill>
                  <a:schemeClr val="accent1"/>
                </a:solidFill>
              </a:rPr>
              <a:t>Fission</a:t>
            </a:r>
          </a:p>
        </p:txBody>
      </p:sp>
      <p:pic>
        <p:nvPicPr>
          <p:cNvPr id="4" name="Picture 5" descr="21_14"/>
          <p:cNvPicPr>
            <a:picLocks noGrp="1" noChangeAspect="1" noChangeArrowheads="1"/>
          </p:cNvPicPr>
          <p:nvPr>
            <p:ph sz="quarter" idx="1"/>
          </p:nvPr>
        </p:nvPicPr>
        <p:blipFill>
          <a:blip r:embed="rId2" cstate="screen"/>
          <a:stretch>
            <a:fillRect/>
          </a:stretch>
        </p:blipFill>
        <p:spPr>
          <a:xfrm>
            <a:off x="1485900" y="1371601"/>
            <a:ext cx="6172200" cy="3543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549274" y="2146803"/>
            <a:ext cx="6229350" cy="738664"/>
          </a:xfrm>
          <a:prstGeom prst="rect">
            <a:avLst/>
          </a:prstGeom>
          <a:noFill/>
        </p:spPr>
        <p:txBody>
          <a:bodyPr wrap="square" rtlCol="0">
            <a:spAutoFit/>
          </a:bodyPr>
          <a:lstStyle/>
          <a:p>
            <a:r>
              <a:rPr lang="en-US" sz="2100" dirty="0">
                <a:solidFill>
                  <a:srgbClr val="FF0000"/>
                </a:solidFill>
              </a:rPr>
              <a:t>A neutron is shot at a radioactive source which splits producing energy. </a:t>
            </a:r>
          </a:p>
        </p:txBody>
      </p:sp>
    </p:spTree>
    <p:extLst>
      <p:ext uri="{BB962C8B-B14F-4D97-AF65-F5344CB8AC3E}">
        <p14:creationId xmlns:p14="http://schemas.microsoft.com/office/powerpoint/2010/main" val="3040728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06" y="296512"/>
            <a:ext cx="5600700" cy="479822"/>
          </a:xfrm>
        </p:spPr>
        <p:txBody>
          <a:bodyPr/>
          <a:lstStyle/>
          <a:p>
            <a:r>
              <a:rPr lang="en-US" dirty="0">
                <a:solidFill>
                  <a:schemeClr val="accent1"/>
                </a:solidFill>
              </a:rPr>
              <a:t>Fission</a:t>
            </a:r>
          </a:p>
        </p:txBody>
      </p:sp>
      <p:pic>
        <p:nvPicPr>
          <p:cNvPr id="4" name="Picture 4" descr="21_15"/>
          <p:cNvPicPr>
            <a:picLocks noGrp="1" noChangeAspect="1" noChangeArrowheads="1"/>
          </p:cNvPicPr>
          <p:nvPr>
            <p:ph sz="quarter" idx="1"/>
          </p:nvPr>
        </p:nvPicPr>
        <p:blipFill>
          <a:blip r:embed="rId2" cstate="screen"/>
          <a:stretch>
            <a:fillRect/>
          </a:stretch>
        </p:blipFill>
        <p:spPr>
          <a:xfrm>
            <a:off x="3812756" y="1814654"/>
            <a:ext cx="5093589" cy="2784506"/>
          </a:xfrm>
        </p:spPr>
      </p:pic>
      <p:sp>
        <p:nvSpPr>
          <p:cNvPr id="5" name="TextBox 4"/>
          <p:cNvSpPr txBox="1"/>
          <p:nvPr/>
        </p:nvSpPr>
        <p:spPr>
          <a:xfrm>
            <a:off x="447581" y="1651692"/>
            <a:ext cx="3119486" cy="2862322"/>
          </a:xfrm>
          <a:prstGeom prst="rect">
            <a:avLst/>
          </a:prstGeom>
          <a:noFill/>
        </p:spPr>
        <p:txBody>
          <a:bodyPr wrap="square" rtlCol="0">
            <a:spAutoFit/>
          </a:bodyPr>
          <a:lstStyle/>
          <a:p>
            <a:r>
              <a:rPr lang="en-US" sz="2000" dirty="0">
                <a:solidFill>
                  <a:schemeClr val="bg1"/>
                </a:solidFill>
                <a:latin typeface="Shadows Into Light" panose="020B0604020202020204" charset="0"/>
              </a:rPr>
              <a:t>This creates a chain reaction that must be controlled! The only way it will stop is if the radioactive source dies out. Therefore, many reactors only use a </a:t>
            </a:r>
            <a:r>
              <a:rPr lang="en-US" sz="2000" dirty="0">
                <a:solidFill>
                  <a:schemeClr val="accent6"/>
                </a:solidFill>
                <a:latin typeface="Shadows Into Light" panose="020B0604020202020204" charset="0"/>
              </a:rPr>
              <a:t>critical mass</a:t>
            </a:r>
            <a:r>
              <a:rPr lang="en-US" sz="2000" dirty="0">
                <a:solidFill>
                  <a:schemeClr val="bg1"/>
                </a:solidFill>
                <a:latin typeface="Shadows Into Light" panose="020B0604020202020204" charset="0"/>
              </a:rPr>
              <a:t>, which is the mass needed for a specific amount of energy made.</a:t>
            </a:r>
          </a:p>
        </p:txBody>
      </p:sp>
    </p:spTree>
    <p:extLst>
      <p:ext uri="{BB962C8B-B14F-4D97-AF65-F5344CB8AC3E}">
        <p14:creationId xmlns:p14="http://schemas.microsoft.com/office/powerpoint/2010/main" val="1075776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Fission Reactors</a:t>
            </a:r>
          </a:p>
        </p:txBody>
      </p:sp>
      <p:pic>
        <p:nvPicPr>
          <p:cNvPr id="4" name="Picture 7" descr="21_20"/>
          <p:cNvPicPr>
            <a:picLocks noGrp="1" noChangeAspect="1" noChangeArrowheads="1"/>
          </p:cNvPicPr>
          <p:nvPr>
            <p:ph sz="quarter" idx="1"/>
          </p:nvPr>
        </p:nvPicPr>
        <p:blipFill>
          <a:blip r:embed="rId2" cstate="screen"/>
          <a:stretch>
            <a:fillRect/>
          </a:stretch>
        </p:blipFill>
        <p:spPr>
          <a:xfrm>
            <a:off x="3142683" y="1707588"/>
            <a:ext cx="5600700" cy="2743200"/>
          </a:xfrm>
        </p:spPr>
      </p:pic>
      <p:sp>
        <p:nvSpPr>
          <p:cNvPr id="5" name="TextBox 4"/>
          <p:cNvSpPr txBox="1"/>
          <p:nvPr/>
        </p:nvSpPr>
        <p:spPr>
          <a:xfrm>
            <a:off x="361855" y="1707588"/>
            <a:ext cx="2634842" cy="2677656"/>
          </a:xfrm>
          <a:prstGeom prst="rect">
            <a:avLst/>
          </a:prstGeom>
          <a:noFill/>
        </p:spPr>
        <p:txBody>
          <a:bodyPr wrap="square" rtlCol="0">
            <a:spAutoFit/>
          </a:bodyPr>
          <a:lstStyle/>
          <a:p>
            <a:r>
              <a:rPr lang="en-US" sz="2400" dirty="0">
                <a:solidFill>
                  <a:schemeClr val="bg1"/>
                </a:solidFill>
                <a:latin typeface="Shadows Into Light" panose="020B0604020202020204" charset="0"/>
              </a:rPr>
              <a:t>The reaction’s energy is converted to steam which turns and turbine system, creating electrical energy from nuclear energy.</a:t>
            </a:r>
          </a:p>
        </p:txBody>
      </p:sp>
    </p:spTree>
    <p:extLst>
      <p:ext uri="{BB962C8B-B14F-4D97-AF65-F5344CB8AC3E}">
        <p14:creationId xmlns:p14="http://schemas.microsoft.com/office/powerpoint/2010/main" val="3389695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68" y="309232"/>
            <a:ext cx="5600700" cy="857250"/>
          </a:xfrm>
        </p:spPr>
        <p:txBody>
          <a:bodyPr/>
          <a:lstStyle/>
          <a:p>
            <a:r>
              <a:rPr lang="en-US" dirty="0">
                <a:solidFill>
                  <a:schemeClr val="accent1"/>
                </a:solidFill>
              </a:rPr>
              <a:t>Fission Reactors</a:t>
            </a:r>
          </a:p>
        </p:txBody>
      </p:sp>
      <p:pic>
        <p:nvPicPr>
          <p:cNvPr id="4" name="Picture 5" descr="21_19"/>
          <p:cNvPicPr>
            <a:picLocks noGrp="1" noChangeAspect="1" noChangeArrowheads="1"/>
          </p:cNvPicPr>
          <p:nvPr>
            <p:ph sz="quarter" idx="1"/>
          </p:nvPr>
        </p:nvPicPr>
        <p:blipFill>
          <a:blip r:embed="rId2" cstate="screen"/>
          <a:stretch>
            <a:fillRect/>
          </a:stretch>
        </p:blipFill>
        <p:spPr>
          <a:xfrm>
            <a:off x="6796889" y="1601898"/>
            <a:ext cx="1652446" cy="3108050"/>
          </a:xfrm>
        </p:spPr>
      </p:pic>
      <p:sp>
        <p:nvSpPr>
          <p:cNvPr id="5" name="TextBox 4"/>
          <p:cNvSpPr txBox="1"/>
          <p:nvPr/>
        </p:nvSpPr>
        <p:spPr>
          <a:xfrm>
            <a:off x="628648" y="1601898"/>
            <a:ext cx="5763097" cy="2677656"/>
          </a:xfrm>
          <a:prstGeom prst="rect">
            <a:avLst/>
          </a:prstGeom>
          <a:noFill/>
        </p:spPr>
        <p:txBody>
          <a:bodyPr wrap="square" rtlCol="0">
            <a:spAutoFit/>
          </a:bodyPr>
          <a:lstStyle/>
          <a:p>
            <a:r>
              <a:rPr lang="en-US" sz="2400" dirty="0">
                <a:solidFill>
                  <a:schemeClr val="bg1"/>
                </a:solidFill>
                <a:latin typeface="Shadows Into Light" panose="020B0604020202020204" charset="0"/>
              </a:rPr>
              <a:t>Fuel rods contain the fissionable radioactive source.</a:t>
            </a:r>
          </a:p>
          <a:p>
            <a:endParaRPr lang="en-US" sz="2400" dirty="0">
              <a:solidFill>
                <a:schemeClr val="bg1"/>
              </a:solidFill>
              <a:latin typeface="Shadows Into Light" panose="020B0604020202020204" charset="0"/>
            </a:endParaRPr>
          </a:p>
          <a:p>
            <a:r>
              <a:rPr lang="en-US" sz="2400" dirty="0">
                <a:solidFill>
                  <a:schemeClr val="bg1"/>
                </a:solidFill>
                <a:latin typeface="Shadows Into Light" panose="020B0604020202020204" charset="0"/>
              </a:rPr>
              <a:t>Control rods can regulate the neutrons absorbed.</a:t>
            </a:r>
          </a:p>
          <a:p>
            <a:endParaRPr lang="en-US" sz="2400" dirty="0">
              <a:solidFill>
                <a:schemeClr val="bg1"/>
              </a:solidFill>
              <a:latin typeface="Shadows Into Light" panose="020B0604020202020204" charset="0"/>
            </a:endParaRPr>
          </a:p>
          <a:p>
            <a:r>
              <a:rPr lang="en-US" sz="2400" dirty="0">
                <a:solidFill>
                  <a:schemeClr val="bg1"/>
                </a:solidFill>
                <a:latin typeface="Shadows Into Light" panose="020B0604020202020204" charset="0"/>
              </a:rPr>
              <a:t>Cooling Fluid acts as a moderator, slowing neutrons down.</a:t>
            </a:r>
          </a:p>
        </p:txBody>
      </p:sp>
    </p:spTree>
    <p:extLst>
      <p:ext uri="{BB962C8B-B14F-4D97-AF65-F5344CB8AC3E}">
        <p14:creationId xmlns:p14="http://schemas.microsoft.com/office/powerpoint/2010/main" val="224862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X-rays</a:t>
            </a:r>
          </a:p>
        </p:txBody>
      </p:sp>
      <p:sp>
        <p:nvSpPr>
          <p:cNvPr id="3" name="Content Placeholder 2"/>
          <p:cNvSpPr>
            <a:spLocks noGrp="1"/>
          </p:cNvSpPr>
          <p:nvPr>
            <p:ph sz="quarter" idx="1"/>
          </p:nvPr>
        </p:nvSpPr>
        <p:spPr>
          <a:xfrm>
            <a:off x="208337" y="1526494"/>
            <a:ext cx="4771626" cy="3429000"/>
          </a:xfrm>
        </p:spPr>
        <p:txBody>
          <a:bodyPr>
            <a:noAutofit/>
          </a:bodyPr>
          <a:lstStyle/>
          <a:p>
            <a:pPr marL="139700" indent="0">
              <a:buNone/>
            </a:pPr>
            <a:r>
              <a:rPr lang="en-US" sz="2000" dirty="0"/>
              <a:t>Soon x-rays were a piece of art. </a:t>
            </a:r>
          </a:p>
          <a:p>
            <a:pPr marL="139700" indent="0">
              <a:buNone/>
            </a:pPr>
            <a:endParaRPr lang="en-US" sz="2000" dirty="0"/>
          </a:p>
          <a:p>
            <a:pPr marL="139700" indent="0">
              <a:buNone/>
            </a:pPr>
            <a:r>
              <a:rPr lang="en-US" sz="2000" dirty="0"/>
              <a:t>This is an x-ray of Nikola Tesla’s foot taken by himself with a machine he designed in 1896.</a:t>
            </a:r>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162843" y="1645918"/>
            <a:ext cx="3577559" cy="2995788"/>
          </a:xfrm>
        </p:spPr>
      </p:pic>
    </p:spTree>
    <p:extLst>
      <p:ext uri="{BB962C8B-B14F-4D97-AF65-F5344CB8AC3E}">
        <p14:creationId xmlns:p14="http://schemas.microsoft.com/office/powerpoint/2010/main" val="3214746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Particle Accelerators</a:t>
            </a:r>
          </a:p>
        </p:txBody>
      </p:sp>
      <p:pic>
        <p:nvPicPr>
          <p:cNvPr id="8" name="Content Placeholder 7" descr="lhc_cern.jpg"/>
          <p:cNvPicPr>
            <a:picLocks noGrp="1" noChangeAspect="1"/>
          </p:cNvPicPr>
          <p:nvPr>
            <p:ph sz="quarter" idx="1"/>
          </p:nvPr>
        </p:nvPicPr>
        <p:blipFill>
          <a:blip r:embed="rId2" cstate="screen"/>
          <a:stretch>
            <a:fillRect/>
          </a:stretch>
        </p:blipFill>
        <p:spPr>
          <a:xfrm>
            <a:off x="987850" y="1668887"/>
            <a:ext cx="3002256" cy="2000250"/>
          </a:xfrm>
        </p:spPr>
      </p:pic>
      <p:pic>
        <p:nvPicPr>
          <p:cNvPr id="7" name="Content Placeholder 6" descr="god-particle-lead.jpg"/>
          <p:cNvPicPr>
            <a:picLocks noGrp="1" noChangeAspect="1"/>
          </p:cNvPicPr>
          <p:nvPr>
            <p:ph sz="quarter" idx="2"/>
          </p:nvPr>
        </p:nvPicPr>
        <p:blipFill>
          <a:blip r:embed="rId3" cstate="screen"/>
          <a:stretch>
            <a:fillRect/>
          </a:stretch>
        </p:blipFill>
        <p:spPr>
          <a:xfrm>
            <a:off x="5966233" y="2754737"/>
            <a:ext cx="2743200" cy="1828800"/>
          </a:xfrm>
        </p:spPr>
      </p:pic>
      <p:sp>
        <p:nvSpPr>
          <p:cNvPr id="9" name="TextBox 8"/>
          <p:cNvSpPr txBox="1"/>
          <p:nvPr/>
        </p:nvSpPr>
        <p:spPr>
          <a:xfrm>
            <a:off x="4704406" y="1668887"/>
            <a:ext cx="3932599" cy="830997"/>
          </a:xfrm>
          <a:prstGeom prst="rect">
            <a:avLst/>
          </a:prstGeom>
          <a:noFill/>
        </p:spPr>
        <p:txBody>
          <a:bodyPr wrap="square" rtlCol="0">
            <a:spAutoFit/>
          </a:bodyPr>
          <a:lstStyle/>
          <a:p>
            <a:r>
              <a:rPr lang="en-US" sz="2400" dirty="0">
                <a:solidFill>
                  <a:schemeClr val="bg1"/>
                </a:solidFill>
                <a:latin typeface="Shadows Into Light" panose="020B0604020202020204" charset="0"/>
              </a:rPr>
              <a:t>The particle accelerator at CERN in Geneva (France).</a:t>
            </a:r>
          </a:p>
        </p:txBody>
      </p:sp>
      <p:sp>
        <p:nvSpPr>
          <p:cNvPr id="2" name="TextBox 1"/>
          <p:cNvSpPr txBox="1"/>
          <p:nvPr/>
        </p:nvSpPr>
        <p:spPr>
          <a:xfrm>
            <a:off x="429472" y="3801968"/>
            <a:ext cx="5536761" cy="830997"/>
          </a:xfrm>
          <a:prstGeom prst="rect">
            <a:avLst/>
          </a:prstGeom>
          <a:noFill/>
        </p:spPr>
        <p:txBody>
          <a:bodyPr wrap="square" rtlCol="0">
            <a:spAutoFit/>
          </a:bodyPr>
          <a:lstStyle/>
          <a:p>
            <a:r>
              <a:rPr lang="en-US" sz="2400" dirty="0">
                <a:solidFill>
                  <a:schemeClr val="bg1"/>
                </a:solidFill>
                <a:latin typeface="Shadows Into Light" panose="020B0604020202020204" charset="0"/>
              </a:rPr>
              <a:t>A target nuclei is bombarded with a particle or “bullet” in the accelerator at high speeds.</a:t>
            </a:r>
          </a:p>
        </p:txBody>
      </p:sp>
    </p:spTree>
    <p:extLst>
      <p:ext uri="{BB962C8B-B14F-4D97-AF65-F5344CB8AC3E}">
        <p14:creationId xmlns:p14="http://schemas.microsoft.com/office/powerpoint/2010/main" val="2113652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Brookhaven National Laboratory</a:t>
            </a:r>
          </a:p>
        </p:txBody>
      </p:sp>
      <p:sp>
        <p:nvSpPr>
          <p:cNvPr id="3" name="Content Placeholder 2"/>
          <p:cNvSpPr>
            <a:spLocks noGrp="1"/>
          </p:cNvSpPr>
          <p:nvPr>
            <p:ph sz="quarter" idx="1"/>
          </p:nvPr>
        </p:nvSpPr>
        <p:spPr>
          <a:xfrm>
            <a:off x="206532" y="1438369"/>
            <a:ext cx="4709500" cy="3429000"/>
          </a:xfrm>
        </p:spPr>
        <p:txBody>
          <a:bodyPr>
            <a:normAutofit fontScale="77500" lnSpcReduction="20000"/>
          </a:bodyPr>
          <a:lstStyle/>
          <a:p>
            <a:r>
              <a:rPr lang="en-US" sz="2850" dirty="0"/>
              <a:t>“RHIC” or the “Relativistic Heavy Ion collider” is only miles away and is world renowned.</a:t>
            </a:r>
          </a:p>
          <a:p>
            <a:r>
              <a:rPr lang="en-US" sz="2850" dirty="0"/>
              <a:t>2.38 mi circumference. Largest currently.</a:t>
            </a:r>
          </a:p>
          <a:p>
            <a:r>
              <a:rPr lang="en-US" sz="2850" dirty="0"/>
              <a:t>How do they get the particles to go around the circle? </a:t>
            </a:r>
          </a:p>
          <a:p>
            <a:pPr lvl="1"/>
            <a:r>
              <a:rPr lang="en-US" sz="2850" dirty="0"/>
              <a:t>Magnets! But which particles will not be affected?</a:t>
            </a:r>
          </a:p>
          <a:p>
            <a:endParaRPr lang="en-US" dirty="0"/>
          </a:p>
        </p:txBody>
      </p:sp>
      <p:pic>
        <p:nvPicPr>
          <p:cNvPr id="5" name="Content Placeholder 4" descr="800px-brookhavennationallaboratoryaerialview.jpg"/>
          <p:cNvPicPr>
            <a:picLocks noGrp="1" noChangeAspect="1"/>
          </p:cNvPicPr>
          <p:nvPr>
            <p:ph sz="quarter" idx="2"/>
          </p:nvPr>
        </p:nvPicPr>
        <p:blipFill>
          <a:blip r:embed="rId2" cstate="screen"/>
          <a:stretch>
            <a:fillRect/>
          </a:stretch>
        </p:blipFill>
        <p:spPr>
          <a:xfrm>
            <a:off x="5180847" y="1869101"/>
            <a:ext cx="3648362" cy="2567535"/>
          </a:xfrm>
        </p:spPr>
      </p:pic>
    </p:spTree>
    <p:extLst>
      <p:ext uri="{BB962C8B-B14F-4D97-AF65-F5344CB8AC3E}">
        <p14:creationId xmlns:p14="http://schemas.microsoft.com/office/powerpoint/2010/main" val="35777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Camp Upton</a:t>
            </a:r>
          </a:p>
        </p:txBody>
      </p:sp>
      <p:sp>
        <p:nvSpPr>
          <p:cNvPr id="3" name="Content Placeholder 2"/>
          <p:cNvSpPr>
            <a:spLocks noGrp="1"/>
          </p:cNvSpPr>
          <p:nvPr>
            <p:ph sz="quarter" idx="1"/>
          </p:nvPr>
        </p:nvSpPr>
        <p:spPr>
          <a:xfrm>
            <a:off x="290842" y="1489861"/>
            <a:ext cx="3718108" cy="3429000"/>
          </a:xfrm>
        </p:spPr>
        <p:txBody>
          <a:bodyPr>
            <a:normAutofit/>
          </a:bodyPr>
          <a:lstStyle/>
          <a:p>
            <a:r>
              <a:rPr lang="en-US" sz="2100" dirty="0"/>
              <a:t>Named after Emory Upton, a union general during the civil war.  </a:t>
            </a:r>
          </a:p>
          <a:p>
            <a:r>
              <a:rPr lang="en-US" sz="2100" dirty="0"/>
              <a:t>Camp Upton was used to house up to 40,000 soldiers and train them for the United States from 1917 to 1921. </a:t>
            </a:r>
          </a:p>
          <a:p>
            <a:endParaRPr lang="en-US" dirty="0"/>
          </a:p>
        </p:txBody>
      </p:sp>
      <p:pic>
        <p:nvPicPr>
          <p:cNvPr id="5" name="Content Placeholder 4"/>
          <p:cNvPicPr>
            <a:picLocks noGrp="1"/>
          </p:cNvPicPr>
          <p:nvPr>
            <p:ph sz="quarter" idx="2"/>
          </p:nvPr>
        </p:nvPicPr>
        <p:blipFill>
          <a:blip r:embed="rId2" cstate="screen"/>
          <a:srcRect/>
          <a:stretch>
            <a:fillRect/>
          </a:stretch>
        </p:blipFill>
        <p:spPr bwMode="auto">
          <a:xfrm>
            <a:off x="4153843" y="508692"/>
            <a:ext cx="3543300" cy="2343150"/>
          </a:xfrm>
          <a:prstGeom prst="rect">
            <a:avLst/>
          </a:prstGeom>
          <a:noFill/>
          <a:ln w="9525">
            <a:noFill/>
            <a:miter lim="800000"/>
            <a:headEnd/>
            <a:tailEnd/>
          </a:ln>
        </p:spPr>
      </p:pic>
      <p:pic>
        <p:nvPicPr>
          <p:cNvPr id="6" name="Picture 5"/>
          <p:cNvPicPr/>
          <p:nvPr/>
        </p:nvPicPr>
        <p:blipFill>
          <a:blip r:embed="rId3" cstate="screen"/>
          <a:srcRect/>
          <a:stretch>
            <a:fillRect/>
          </a:stretch>
        </p:blipFill>
        <p:spPr bwMode="auto">
          <a:xfrm>
            <a:off x="6409852" y="2851842"/>
            <a:ext cx="2734147" cy="2291658"/>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777745" y="3816288"/>
            <a:ext cx="3487214" cy="969348"/>
          </a:xfrm>
          <a:prstGeom prst="rect">
            <a:avLst/>
          </a:prstGeom>
        </p:spPr>
      </p:pic>
    </p:spTree>
    <p:extLst>
      <p:ext uri="{BB962C8B-B14F-4D97-AF65-F5344CB8AC3E}">
        <p14:creationId xmlns:p14="http://schemas.microsoft.com/office/powerpoint/2010/main" val="717624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Camp Upton</a:t>
            </a:r>
          </a:p>
        </p:txBody>
      </p:sp>
      <p:sp>
        <p:nvSpPr>
          <p:cNvPr id="3" name="Content Placeholder 2"/>
          <p:cNvSpPr>
            <a:spLocks noGrp="1"/>
          </p:cNvSpPr>
          <p:nvPr>
            <p:ph sz="quarter" idx="1"/>
          </p:nvPr>
        </p:nvSpPr>
        <p:spPr>
          <a:xfrm>
            <a:off x="245575" y="1489861"/>
            <a:ext cx="4462227" cy="3226994"/>
          </a:xfrm>
        </p:spPr>
        <p:txBody>
          <a:bodyPr>
            <a:noAutofit/>
          </a:bodyPr>
          <a:lstStyle/>
          <a:p>
            <a:r>
              <a:rPr lang="en-US" sz="2400" dirty="0"/>
              <a:t>After the war, the facility changed to a hospital and rehabilitation center in September 1944. </a:t>
            </a:r>
          </a:p>
          <a:p>
            <a:r>
              <a:rPr lang="en-US" sz="2400" dirty="0"/>
              <a:t>In January 1947 it was converted to the lab in order to study the “peaceful” uses of the atom. </a:t>
            </a:r>
          </a:p>
        </p:txBody>
      </p:sp>
      <p:pic>
        <p:nvPicPr>
          <p:cNvPr id="5" name="Content Placeholder 4"/>
          <p:cNvPicPr>
            <a:picLocks noGrp="1"/>
          </p:cNvPicPr>
          <p:nvPr>
            <p:ph sz="quarter" idx="2"/>
          </p:nvPr>
        </p:nvPicPr>
        <p:blipFill>
          <a:blip r:embed="rId2" cstate="screen"/>
          <a:srcRect/>
          <a:stretch>
            <a:fillRect/>
          </a:stretch>
        </p:blipFill>
        <p:spPr bwMode="auto">
          <a:xfrm>
            <a:off x="4562381" y="1880857"/>
            <a:ext cx="4229100" cy="2343150"/>
          </a:xfrm>
          <a:prstGeom prst="rect">
            <a:avLst/>
          </a:prstGeom>
          <a:noFill/>
          <a:ln w="9525">
            <a:noFill/>
            <a:miter lim="800000"/>
            <a:headEnd/>
            <a:tailEnd/>
          </a:ln>
        </p:spPr>
      </p:pic>
    </p:spTree>
    <p:extLst>
      <p:ext uri="{BB962C8B-B14F-4D97-AF65-F5344CB8AC3E}">
        <p14:creationId xmlns:p14="http://schemas.microsoft.com/office/powerpoint/2010/main" val="258348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BNL</a:t>
            </a:r>
          </a:p>
        </p:txBody>
      </p:sp>
      <p:sp>
        <p:nvSpPr>
          <p:cNvPr id="3" name="Content Placeholder 2"/>
          <p:cNvSpPr>
            <a:spLocks noGrp="1"/>
          </p:cNvSpPr>
          <p:nvPr>
            <p:ph sz="quarter" idx="1"/>
          </p:nvPr>
        </p:nvSpPr>
        <p:spPr>
          <a:xfrm>
            <a:off x="263682" y="1400175"/>
            <a:ext cx="4573698" cy="3298574"/>
          </a:xfrm>
        </p:spPr>
        <p:txBody>
          <a:bodyPr>
            <a:normAutofit fontScale="92500" lnSpcReduction="20000"/>
          </a:bodyPr>
          <a:lstStyle/>
          <a:p>
            <a:r>
              <a:rPr lang="en-US" dirty="0"/>
              <a:t>Some of the structures from the camp were moved to Cherry Grove on Fire Island. </a:t>
            </a:r>
          </a:p>
          <a:p>
            <a:r>
              <a:rPr lang="en-US" dirty="0"/>
              <a:t>It is now over 5000 acres of ecological area in the Pine Barrens of which 1000 are occupied by BNL buildings.</a:t>
            </a:r>
          </a:p>
          <a:p>
            <a:endParaRPr lang="en-US" dirty="0"/>
          </a:p>
        </p:txBody>
      </p:sp>
      <p:pic>
        <p:nvPicPr>
          <p:cNvPr id="5" name="Content Placeholder 4" descr="figure3.jpg"/>
          <p:cNvPicPr>
            <a:picLocks noGrp="1" noChangeAspect="1"/>
          </p:cNvPicPr>
          <p:nvPr>
            <p:ph sz="quarter" idx="2"/>
          </p:nvPr>
        </p:nvPicPr>
        <p:blipFill>
          <a:blip r:embed="rId2" cstate="screen"/>
          <a:stretch>
            <a:fillRect/>
          </a:stretch>
        </p:blipFill>
        <p:spPr>
          <a:xfrm>
            <a:off x="4837380" y="1600200"/>
            <a:ext cx="3957178" cy="3028950"/>
          </a:xfrm>
        </p:spPr>
      </p:pic>
    </p:spTree>
    <p:extLst>
      <p:ext uri="{BB962C8B-B14F-4D97-AF65-F5344CB8AC3E}">
        <p14:creationId xmlns:p14="http://schemas.microsoft.com/office/powerpoint/2010/main" val="2376957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Other known accelerators:</a:t>
            </a:r>
          </a:p>
        </p:txBody>
      </p:sp>
      <p:sp>
        <p:nvSpPr>
          <p:cNvPr id="3" name="Content Placeholder 2"/>
          <p:cNvSpPr>
            <a:spLocks noGrp="1"/>
          </p:cNvSpPr>
          <p:nvPr>
            <p:ph sz="quarter" idx="1"/>
          </p:nvPr>
        </p:nvSpPr>
        <p:spPr>
          <a:xfrm>
            <a:off x="318002" y="1544182"/>
            <a:ext cx="5599815" cy="3943350"/>
          </a:xfrm>
        </p:spPr>
        <p:txBody>
          <a:bodyPr>
            <a:normAutofit fontScale="77500" lnSpcReduction="20000"/>
          </a:bodyPr>
          <a:lstStyle/>
          <a:p>
            <a:r>
              <a:rPr lang="en-US" u="sng" dirty="0"/>
              <a:t>U.C Berkley Cyclotron</a:t>
            </a:r>
            <a:r>
              <a:rPr lang="en-US" dirty="0"/>
              <a:t>: 60 inches in diameter</a:t>
            </a:r>
          </a:p>
          <a:p>
            <a:r>
              <a:rPr lang="en-US" u="sng" dirty="0"/>
              <a:t>LEP at CERN</a:t>
            </a:r>
            <a:r>
              <a:rPr lang="en-US" dirty="0"/>
              <a:t>: “Large electron positron” collider. Most powerful. 17 miles in diameter in Switzerland</a:t>
            </a:r>
          </a:p>
          <a:p>
            <a:r>
              <a:rPr lang="en-US" u="sng" dirty="0"/>
              <a:t>LHC in CERN</a:t>
            </a:r>
            <a:r>
              <a:rPr lang="en-US" dirty="0"/>
              <a:t>: “Large Hadron Collider.”17 miles on diameter with multiple rings.</a:t>
            </a:r>
          </a:p>
          <a:p>
            <a:r>
              <a:rPr lang="en-US" u="sng" dirty="0" err="1"/>
              <a:t>Tevatron</a:t>
            </a:r>
            <a:r>
              <a:rPr lang="en-US" u="sng" dirty="0"/>
              <a:t> at </a:t>
            </a:r>
            <a:r>
              <a:rPr lang="en-US" u="sng" dirty="0" err="1"/>
              <a:t>Fermilab</a:t>
            </a:r>
            <a:r>
              <a:rPr lang="en-US" dirty="0"/>
              <a:t>: Chicago, IL. 3.9 miles</a:t>
            </a:r>
          </a:p>
          <a:p>
            <a:r>
              <a:rPr lang="en-US" u="sng" dirty="0"/>
              <a:t>KEKB in Japan</a:t>
            </a:r>
            <a:r>
              <a:rPr lang="en-US" dirty="0"/>
              <a:t>: 1.8 miles</a:t>
            </a:r>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917818" y="1967997"/>
            <a:ext cx="2743200" cy="2054498"/>
          </a:xfrm>
        </p:spPr>
      </p:pic>
    </p:spTree>
    <p:extLst>
      <p:ext uri="{BB962C8B-B14F-4D97-AF65-F5344CB8AC3E}">
        <p14:creationId xmlns:p14="http://schemas.microsoft.com/office/powerpoint/2010/main" val="3160460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Why nuclear power?</a:t>
            </a:r>
          </a:p>
        </p:txBody>
      </p:sp>
      <p:sp>
        <p:nvSpPr>
          <p:cNvPr id="3" name="Content Placeholder 2"/>
          <p:cNvSpPr>
            <a:spLocks noGrp="1"/>
          </p:cNvSpPr>
          <p:nvPr>
            <p:ph sz="quarter" idx="1"/>
          </p:nvPr>
        </p:nvSpPr>
        <p:spPr>
          <a:xfrm>
            <a:off x="410650" y="1488186"/>
            <a:ext cx="5781920" cy="3655314"/>
          </a:xfrm>
        </p:spPr>
        <p:txBody>
          <a:bodyPr>
            <a:normAutofit fontScale="77500" lnSpcReduction="20000"/>
          </a:bodyPr>
          <a:lstStyle/>
          <a:p>
            <a:pPr marL="139700" indent="0">
              <a:lnSpc>
                <a:spcPct val="120000"/>
              </a:lnSpc>
              <a:buNone/>
            </a:pPr>
            <a:r>
              <a:rPr lang="en-US" dirty="0">
                <a:solidFill>
                  <a:srgbClr val="FF0000"/>
                </a:solidFill>
              </a:rPr>
              <a:t>Coal and oil </a:t>
            </a:r>
            <a:r>
              <a:rPr lang="en-US" dirty="0"/>
              <a:t>refineries pollute the air and lead to global warming. We are depleting our resources and could run out. But other ideas are available: Wind energy, Hydroelectric power, Solar power</a:t>
            </a:r>
          </a:p>
          <a:p>
            <a:pPr marL="139700" indent="0">
              <a:lnSpc>
                <a:spcPct val="120000"/>
              </a:lnSpc>
              <a:buNone/>
            </a:pPr>
            <a:endParaRPr lang="en-US" dirty="0"/>
          </a:p>
          <a:p>
            <a:pPr marL="139700" indent="0">
              <a:lnSpc>
                <a:spcPct val="120000"/>
              </a:lnSpc>
              <a:buNone/>
            </a:pPr>
            <a:r>
              <a:rPr lang="en-US" dirty="0"/>
              <a:t>Nuclear power could be the most “green” and cost effective but  people are afraid of: Meltdowns/explosions, Terrorism, Pollution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945" y="1818306"/>
            <a:ext cx="2228850" cy="2644487"/>
          </a:xfrm>
          <a:prstGeom prst="rect">
            <a:avLst/>
          </a:prstGeom>
        </p:spPr>
      </p:pic>
    </p:spTree>
    <p:extLst>
      <p:ext uri="{BB962C8B-B14F-4D97-AF65-F5344CB8AC3E}">
        <p14:creationId xmlns:p14="http://schemas.microsoft.com/office/powerpoint/2010/main" val="3424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Uncontrolled Fission Reactions</a:t>
            </a:r>
          </a:p>
        </p:txBody>
      </p:sp>
      <p:pic>
        <p:nvPicPr>
          <p:cNvPr id="4" name="Picture 14" descr="fission_chain"/>
          <p:cNvPicPr>
            <a:picLocks noGrp="1" noChangeAspect="1" noChangeArrowheads="1"/>
          </p:cNvPicPr>
          <p:nvPr>
            <p:ph sz="quarter" idx="1"/>
          </p:nvPr>
        </p:nvPicPr>
        <p:blipFill rotWithShape="1">
          <a:blip r:embed="rId2" cstate="print"/>
          <a:srcRect r="5799"/>
          <a:stretch/>
        </p:blipFill>
        <p:spPr bwMode="auto">
          <a:xfrm>
            <a:off x="798355" y="1952869"/>
            <a:ext cx="3529201" cy="2476500"/>
          </a:xfrm>
          <a:prstGeom prst="rect">
            <a:avLst/>
          </a:prstGeom>
          <a:noFill/>
          <a:ln w="9525">
            <a:noFill/>
            <a:miter lim="800000"/>
            <a:headEnd/>
            <a:tailEnd/>
          </a:ln>
        </p:spPr>
      </p:pic>
      <p:sp>
        <p:nvSpPr>
          <p:cNvPr id="5" name="TextBox 4"/>
          <p:cNvSpPr txBox="1"/>
          <p:nvPr/>
        </p:nvSpPr>
        <p:spPr>
          <a:xfrm>
            <a:off x="4608213" y="1952869"/>
            <a:ext cx="4046899" cy="2554545"/>
          </a:xfrm>
          <a:prstGeom prst="rect">
            <a:avLst/>
          </a:prstGeom>
          <a:noFill/>
        </p:spPr>
        <p:txBody>
          <a:bodyPr wrap="square" rtlCol="0">
            <a:spAutoFit/>
          </a:bodyPr>
          <a:lstStyle/>
          <a:p>
            <a:pPr indent="-457200">
              <a:buNone/>
              <a:defRPr/>
            </a:pPr>
            <a:r>
              <a:rPr lang="en-US" sz="2000" dirty="0">
                <a:solidFill>
                  <a:schemeClr val="bg1"/>
                </a:solidFill>
                <a:latin typeface="Shadows Into Light" panose="020B0604020202020204" charset="0"/>
              </a:rPr>
              <a:t> If the number of neutrons released is not controlled a chain reaction will occur.</a:t>
            </a:r>
          </a:p>
          <a:p>
            <a:pPr indent="-457200">
              <a:buNone/>
              <a:defRPr/>
            </a:pPr>
            <a:endParaRPr lang="en-US" sz="2000" dirty="0">
              <a:solidFill>
                <a:schemeClr val="bg1"/>
              </a:solidFill>
              <a:latin typeface="Shadows Into Light" panose="020B0604020202020204" charset="0"/>
            </a:endParaRPr>
          </a:p>
          <a:p>
            <a:pPr indent="-457200">
              <a:buNone/>
              <a:defRPr/>
            </a:pPr>
            <a:r>
              <a:rPr lang="en-US" sz="2000" dirty="0">
                <a:solidFill>
                  <a:schemeClr val="bg1"/>
                </a:solidFill>
                <a:latin typeface="Shadows Into Light" panose="020B0604020202020204" charset="0"/>
              </a:rPr>
              <a:t>This is the type of reaction used in nuclear bombs.  </a:t>
            </a:r>
          </a:p>
          <a:p>
            <a:pPr indent="-457200">
              <a:buNone/>
              <a:defRPr/>
            </a:pPr>
            <a:endParaRPr lang="en-US" sz="2000" dirty="0">
              <a:solidFill>
                <a:schemeClr val="bg1"/>
              </a:solidFill>
              <a:latin typeface="Shadows Into Light" panose="020B0604020202020204" charset="0"/>
            </a:endParaRPr>
          </a:p>
          <a:p>
            <a:pPr indent="-457200">
              <a:buNone/>
              <a:defRPr/>
            </a:pPr>
            <a:endParaRPr lang="en-US" sz="2000" dirty="0">
              <a:solidFill>
                <a:schemeClr val="bg1"/>
              </a:solidFill>
              <a:latin typeface="Shadows Into Light" panose="020B0604020202020204" charset="0"/>
            </a:endParaRPr>
          </a:p>
          <a:p>
            <a:endParaRPr lang="en-US" sz="2000" dirty="0">
              <a:solidFill>
                <a:schemeClr val="bg1"/>
              </a:solidFill>
              <a:latin typeface="Shadows Into Light" panose="020B0604020202020204" charset="0"/>
            </a:endParaRPr>
          </a:p>
        </p:txBody>
      </p:sp>
      <p:pic>
        <p:nvPicPr>
          <p:cNvPr id="6" name="Picture 1029" descr="nuclear bomb 2"/>
          <p:cNvPicPr>
            <a:picLocks noChangeAspect="1" noChangeArrowheads="1"/>
          </p:cNvPicPr>
          <p:nvPr/>
        </p:nvPicPr>
        <p:blipFill>
          <a:blip r:embed="rId3" cstate="print"/>
          <a:srcRect/>
          <a:stretch>
            <a:fillRect/>
          </a:stretch>
        </p:blipFill>
        <p:spPr bwMode="auto">
          <a:xfrm>
            <a:off x="7021000" y="3230141"/>
            <a:ext cx="1714500" cy="1428750"/>
          </a:xfrm>
          <a:prstGeom prst="rect">
            <a:avLst/>
          </a:prstGeom>
          <a:noFill/>
          <a:ln w="9525">
            <a:noFill/>
            <a:miter lim="800000"/>
            <a:headEnd/>
            <a:tailEnd/>
          </a:ln>
        </p:spPr>
      </p:pic>
    </p:spTree>
    <p:extLst>
      <p:ext uri="{BB962C8B-B14F-4D97-AF65-F5344CB8AC3E}">
        <p14:creationId xmlns:p14="http://schemas.microsoft.com/office/powerpoint/2010/main" val="2485469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Reactions</a:t>
            </a:r>
          </a:p>
        </p:txBody>
      </p:sp>
      <p:sp>
        <p:nvSpPr>
          <p:cNvPr id="3" name="Content Placeholder 2"/>
          <p:cNvSpPr>
            <a:spLocks noGrp="1"/>
          </p:cNvSpPr>
          <p:nvPr>
            <p:ph sz="quarter" idx="1"/>
          </p:nvPr>
        </p:nvSpPr>
        <p:spPr>
          <a:xfrm>
            <a:off x="410649" y="1488186"/>
            <a:ext cx="8280677" cy="3655314"/>
          </a:xfrm>
        </p:spPr>
        <p:txBody>
          <a:bodyPr/>
          <a:lstStyle/>
          <a:p>
            <a:pPr marL="139700" indent="0" eaLnBrk="1" hangingPunct="1">
              <a:buNone/>
              <a:defRPr/>
            </a:pPr>
            <a:r>
              <a:rPr lang="en-US" sz="2400" dirty="0">
                <a:solidFill>
                  <a:schemeClr val="bg1"/>
                </a:solidFill>
              </a:rPr>
              <a:t>Involves the combining (fusing) of nuclei to  produce heavier ones.</a:t>
            </a:r>
          </a:p>
          <a:p>
            <a:pPr marL="139700" indent="0" eaLnBrk="1" hangingPunct="1">
              <a:buNone/>
              <a:defRPr/>
            </a:pPr>
            <a:r>
              <a:rPr lang="en-US" sz="2400" baseline="30000" dirty="0">
                <a:solidFill>
                  <a:schemeClr val="bg1"/>
                </a:solidFill>
              </a:rPr>
              <a:t>2</a:t>
            </a:r>
            <a:r>
              <a:rPr lang="en-US" sz="2400" dirty="0">
                <a:solidFill>
                  <a:schemeClr val="bg1"/>
                </a:solidFill>
              </a:rPr>
              <a:t>H + </a:t>
            </a:r>
            <a:r>
              <a:rPr lang="en-US" sz="2400" baseline="30000" dirty="0">
                <a:solidFill>
                  <a:schemeClr val="bg1"/>
                </a:solidFill>
              </a:rPr>
              <a:t>3</a:t>
            </a:r>
            <a:r>
              <a:rPr lang="en-US" sz="2400" dirty="0">
                <a:solidFill>
                  <a:schemeClr val="bg1"/>
                </a:solidFill>
              </a:rPr>
              <a:t>H </a:t>
            </a:r>
            <a:r>
              <a:rPr lang="en-US" sz="2400" dirty="0">
                <a:solidFill>
                  <a:schemeClr val="bg1"/>
                </a:solidFill>
                <a:sym typeface="Wingdings" panose="05000000000000000000" pitchFamily="2" charset="2"/>
              </a:rPr>
              <a:t> </a:t>
            </a:r>
            <a:r>
              <a:rPr lang="en-US" sz="2400" baseline="30000" dirty="0">
                <a:solidFill>
                  <a:schemeClr val="bg1"/>
                </a:solidFill>
              </a:rPr>
              <a:t>4</a:t>
            </a:r>
            <a:r>
              <a:rPr lang="en-US" sz="2400" dirty="0">
                <a:solidFill>
                  <a:schemeClr val="bg1"/>
                </a:solidFill>
              </a:rPr>
              <a:t>He + </a:t>
            </a:r>
            <a:r>
              <a:rPr lang="en-US" sz="2400" baseline="30000" dirty="0">
                <a:solidFill>
                  <a:schemeClr val="bg1"/>
                </a:solidFill>
              </a:rPr>
              <a:t>1</a:t>
            </a:r>
            <a:r>
              <a:rPr lang="en-US" sz="2400" dirty="0">
                <a:solidFill>
                  <a:schemeClr val="bg1"/>
                </a:solidFill>
              </a:rPr>
              <a:t>n</a:t>
            </a:r>
          </a:p>
          <a:p>
            <a:pPr eaLnBrk="1" hangingPunct="1">
              <a:defRPr/>
            </a:pPr>
            <a:endParaRPr lang="en-US" dirty="0">
              <a:effectLst>
                <a:outerShdw blurRad="38100" dist="38100" dir="2700000" algn="tl">
                  <a:srgbClr val="C0C0C0"/>
                </a:outerShdw>
              </a:effectLst>
            </a:endParaRPr>
          </a:p>
          <a:p>
            <a:endParaRPr lang="en-US" dirty="0"/>
          </a:p>
        </p:txBody>
      </p:sp>
      <p:pic>
        <p:nvPicPr>
          <p:cNvPr id="4" name="Picture 7"/>
          <p:cNvPicPr>
            <a:picLocks noChangeAspect="1" noChangeArrowheads="1"/>
          </p:cNvPicPr>
          <p:nvPr/>
        </p:nvPicPr>
        <p:blipFill>
          <a:blip r:embed="rId2" cstate="print"/>
          <a:srcRect/>
          <a:stretch>
            <a:fillRect/>
          </a:stretch>
        </p:blipFill>
        <p:spPr bwMode="auto">
          <a:xfrm>
            <a:off x="1547388" y="2489703"/>
            <a:ext cx="2796512" cy="2176932"/>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5323438" y="2077227"/>
            <a:ext cx="3032910" cy="2661836"/>
          </a:xfrm>
          <a:prstGeom prst="rect">
            <a:avLst/>
          </a:prstGeom>
        </p:spPr>
      </p:pic>
    </p:spTree>
    <p:extLst>
      <p:ext uri="{BB962C8B-B14F-4D97-AF65-F5344CB8AC3E}">
        <p14:creationId xmlns:p14="http://schemas.microsoft.com/office/powerpoint/2010/main" val="10842311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320278"/>
            <a:ext cx="4743450" cy="536972"/>
          </a:xfrm>
        </p:spPr>
        <p:txBody>
          <a:bodyPr/>
          <a:lstStyle/>
          <a:p>
            <a:r>
              <a:rPr lang="en-US" dirty="0">
                <a:solidFill>
                  <a:schemeClr val="accent1"/>
                </a:solidFill>
              </a:rPr>
              <a:t>Fusion</a:t>
            </a:r>
          </a:p>
        </p:txBody>
      </p:sp>
      <p:sp>
        <p:nvSpPr>
          <p:cNvPr id="4" name="Content Placeholder 3"/>
          <p:cNvSpPr>
            <a:spLocks noGrp="1"/>
          </p:cNvSpPr>
          <p:nvPr>
            <p:ph sz="quarter" idx="1"/>
          </p:nvPr>
        </p:nvSpPr>
        <p:spPr>
          <a:xfrm>
            <a:off x="311779" y="1536260"/>
            <a:ext cx="5600700" cy="4000500"/>
          </a:xfrm>
        </p:spPr>
        <p:txBody>
          <a:bodyPr>
            <a:normAutofit/>
          </a:bodyPr>
          <a:lstStyle/>
          <a:p>
            <a:r>
              <a:rPr lang="en-US" sz="2000" dirty="0"/>
              <a:t>Fusion is a better reaction to use since it harvests more energy, with less waste and  less danger (no chain  reactions). However, fusion  is too expensive.</a:t>
            </a:r>
          </a:p>
          <a:p>
            <a:r>
              <a:rPr lang="en-US" sz="2000" dirty="0"/>
              <a:t>Tokamak </a:t>
            </a:r>
            <a:r>
              <a:rPr lang="en-US" sz="2000" dirty="0" err="1"/>
              <a:t>apparati</a:t>
            </a:r>
            <a:r>
              <a:rPr lang="en-US" sz="2000" dirty="0"/>
              <a:t> like the one shown at the right show promise for carrying out these reactions. They use magnetic fields to heat the material.</a:t>
            </a:r>
          </a:p>
          <a:p>
            <a:endParaRPr lang="en-US" sz="2000" dirty="0"/>
          </a:p>
        </p:txBody>
      </p:sp>
      <p:pic>
        <p:nvPicPr>
          <p:cNvPr id="6" name="Content Placeholder 5" descr="21_21"/>
          <p:cNvPicPr>
            <a:picLocks noGrp="1" noChangeAspect="1" noChangeArrowheads="1"/>
          </p:cNvPicPr>
          <p:nvPr>
            <p:ph sz="quarter" idx="2"/>
          </p:nvPr>
        </p:nvPicPr>
        <p:blipFill>
          <a:blip r:embed="rId2" cstate="screen"/>
          <a:stretch>
            <a:fillRect/>
          </a:stretch>
        </p:blipFill>
        <p:spPr>
          <a:xfrm>
            <a:off x="6070914" y="1679984"/>
            <a:ext cx="2743200" cy="2241319"/>
          </a:xfrm>
        </p:spPr>
      </p:pic>
    </p:spTree>
    <p:extLst>
      <p:ext uri="{BB962C8B-B14F-4D97-AF65-F5344CB8AC3E}">
        <p14:creationId xmlns:p14="http://schemas.microsoft.com/office/powerpoint/2010/main" val="52389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X-rays</a:t>
            </a:r>
          </a:p>
        </p:txBody>
      </p:sp>
      <p:sp>
        <p:nvSpPr>
          <p:cNvPr id="3" name="Content Placeholder 2"/>
          <p:cNvSpPr>
            <a:spLocks noGrp="1"/>
          </p:cNvSpPr>
          <p:nvPr>
            <p:ph sz="quarter" idx="1"/>
          </p:nvPr>
        </p:nvSpPr>
        <p:spPr>
          <a:xfrm>
            <a:off x="457200" y="1489861"/>
            <a:ext cx="3657600" cy="3429000"/>
          </a:xfrm>
        </p:spPr>
        <p:txBody>
          <a:bodyPr>
            <a:normAutofit/>
          </a:bodyPr>
          <a:lstStyle/>
          <a:p>
            <a:pPr marL="139700" indent="0">
              <a:buNone/>
            </a:pPr>
            <a:r>
              <a:rPr lang="en-US" sz="2400" dirty="0"/>
              <a:t>The shoe fitting machine was invented in the late 1940s but banned in the 1970s because of the leakage of radiation to the environment.</a:t>
            </a:r>
          </a:p>
        </p:txBody>
      </p:sp>
      <p:pic>
        <p:nvPicPr>
          <p:cNvPr id="5" name="Content Placeholder 4" descr="shoexlg.jpg"/>
          <p:cNvPicPr>
            <a:picLocks noGrp="1" noChangeAspect="1"/>
          </p:cNvPicPr>
          <p:nvPr>
            <p:ph sz="quarter" idx="2"/>
          </p:nvPr>
        </p:nvPicPr>
        <p:blipFill>
          <a:blip r:embed="rId2" cstate="screen"/>
          <a:stretch>
            <a:fillRect/>
          </a:stretch>
        </p:blipFill>
        <p:spPr>
          <a:xfrm>
            <a:off x="4191871" y="261000"/>
            <a:ext cx="3535547" cy="4334961"/>
          </a:xfrm>
        </p:spPr>
      </p:pic>
    </p:spTree>
    <p:extLst>
      <p:ext uri="{BB962C8B-B14F-4D97-AF65-F5344CB8AC3E}">
        <p14:creationId xmlns:p14="http://schemas.microsoft.com/office/powerpoint/2010/main" val="87500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815" y="107104"/>
            <a:ext cx="6195504" cy="779570"/>
          </a:xfrm>
        </p:spPr>
        <p:txBody>
          <a:bodyPr>
            <a:noAutofit/>
          </a:bodyPr>
          <a:lstStyle/>
          <a:p>
            <a:r>
              <a:rPr lang="en-US" sz="3600" dirty="0"/>
              <a:t>How do they know the Sun is made up of Helium?</a:t>
            </a:r>
          </a:p>
        </p:txBody>
      </p:sp>
      <p:sp>
        <p:nvSpPr>
          <p:cNvPr id="3" name="Content Placeholder 2"/>
          <p:cNvSpPr>
            <a:spLocks noGrp="1"/>
          </p:cNvSpPr>
          <p:nvPr>
            <p:ph idx="1"/>
          </p:nvPr>
        </p:nvSpPr>
        <p:spPr/>
        <p:txBody>
          <a:bodyPr/>
          <a:lstStyle/>
          <a:p>
            <a:endParaRPr lang="en-US" dirty="0"/>
          </a:p>
          <a:p>
            <a:pPr marL="139700" indent="0">
              <a:buNone/>
            </a:pPr>
            <a:r>
              <a:rPr lang="en-US" dirty="0"/>
              <a:t>Observe helium’s bright line spectrum from the sun</a:t>
            </a:r>
          </a:p>
        </p:txBody>
      </p:sp>
      <p:pic>
        <p:nvPicPr>
          <p:cNvPr id="4" name="Picture 3"/>
          <p:cNvPicPr>
            <a:picLocks noChangeAspect="1"/>
          </p:cNvPicPr>
          <p:nvPr/>
        </p:nvPicPr>
        <p:blipFill>
          <a:blip r:embed="rId3" cstate="print"/>
          <a:stretch>
            <a:fillRect/>
          </a:stretch>
        </p:blipFill>
        <p:spPr>
          <a:xfrm>
            <a:off x="1485900" y="2914650"/>
            <a:ext cx="6172200" cy="514350"/>
          </a:xfrm>
          <a:prstGeom prst="rect">
            <a:avLst/>
          </a:prstGeom>
        </p:spPr>
      </p:pic>
    </p:spTree>
    <p:extLst>
      <p:ext uri="{BB962C8B-B14F-4D97-AF65-F5344CB8AC3E}">
        <p14:creationId xmlns:p14="http://schemas.microsoft.com/office/powerpoint/2010/main" val="3112781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Reactions</a:t>
            </a:r>
          </a:p>
        </p:txBody>
      </p:sp>
      <p:graphicFrame>
        <p:nvGraphicFramePr>
          <p:cNvPr id="4" name="Table 3"/>
          <p:cNvGraphicFramePr>
            <a:graphicFrameLocks noGrp="1"/>
          </p:cNvGraphicFramePr>
          <p:nvPr>
            <p:extLst>
              <p:ext uri="{D42A27DB-BD31-4B8C-83A1-F6EECF244321}">
                <p14:modId xmlns:p14="http://schemas.microsoft.com/office/powerpoint/2010/main" val="1887499205"/>
              </p:ext>
            </p:extLst>
          </p:nvPr>
        </p:nvGraphicFramePr>
        <p:xfrm>
          <a:off x="923454" y="1607820"/>
          <a:ext cx="7396682" cy="2926080"/>
        </p:xfrm>
        <a:graphic>
          <a:graphicData uri="http://schemas.openxmlformats.org/drawingml/2006/table">
            <a:tbl>
              <a:tblPr firstRow="1" bandRow="1">
                <a:tableStyleId>{5C22544A-7EE6-4342-B048-85BDC9FD1C3A}</a:tableStyleId>
              </a:tblPr>
              <a:tblGrid>
                <a:gridCol w="3698341">
                  <a:extLst>
                    <a:ext uri="{9D8B030D-6E8A-4147-A177-3AD203B41FA5}">
                      <a16:colId xmlns:a16="http://schemas.microsoft.com/office/drawing/2014/main" val="20000"/>
                    </a:ext>
                  </a:extLst>
                </a:gridCol>
                <a:gridCol w="3698341">
                  <a:extLst>
                    <a:ext uri="{9D8B030D-6E8A-4147-A177-3AD203B41FA5}">
                      <a16:colId xmlns:a16="http://schemas.microsoft.com/office/drawing/2014/main" val="20001"/>
                    </a:ext>
                  </a:extLst>
                </a:gridCol>
              </a:tblGrid>
              <a:tr h="315959">
                <a:tc>
                  <a:txBody>
                    <a:bodyPr/>
                    <a:lstStyle/>
                    <a:p>
                      <a:pPr algn="ctr"/>
                      <a:r>
                        <a:rPr lang="en-US" sz="2000" dirty="0">
                          <a:solidFill>
                            <a:schemeClr val="bg1"/>
                          </a:solidFill>
                          <a:latin typeface="Shadows Into Light" panose="020B0604020202020204" charset="0"/>
                        </a:rPr>
                        <a:t>ADVANTAGE</a:t>
                      </a:r>
                      <a:r>
                        <a:rPr lang="en-US" sz="2000" baseline="0" dirty="0">
                          <a:solidFill>
                            <a:schemeClr val="bg1"/>
                          </a:solidFill>
                          <a:latin typeface="Shadows Into Light" panose="020B0604020202020204" charset="0"/>
                        </a:rPr>
                        <a:t>S</a:t>
                      </a:r>
                      <a:endParaRPr lang="en-US" sz="2000" dirty="0">
                        <a:solidFill>
                          <a:schemeClr val="bg1"/>
                        </a:solidFill>
                        <a:latin typeface="Shadows Into Light" panose="020B0604020202020204" charset="0"/>
                      </a:endParaRPr>
                    </a:p>
                  </a:txBody>
                  <a:tcPr/>
                </a:tc>
                <a:tc>
                  <a:txBody>
                    <a:bodyPr/>
                    <a:lstStyle/>
                    <a:p>
                      <a:pPr algn="ctr"/>
                      <a:r>
                        <a:rPr lang="en-US" sz="2000" dirty="0">
                          <a:solidFill>
                            <a:schemeClr val="bg1"/>
                          </a:solidFill>
                          <a:latin typeface="Shadows Into Light" panose="020B0604020202020204" charset="0"/>
                        </a:rPr>
                        <a:t>DISADVANTAGES</a:t>
                      </a:r>
                    </a:p>
                  </a:txBody>
                  <a:tcPr/>
                </a:tc>
                <a:extLst>
                  <a:ext uri="{0D108BD9-81ED-4DB2-BD59-A6C34878D82A}">
                    <a16:rowId xmlns:a16="http://schemas.microsoft.com/office/drawing/2014/main" val="10000"/>
                  </a:ext>
                </a:extLst>
              </a:tr>
              <a:tr h="2503366">
                <a:tc>
                  <a:txBody>
                    <a:bodyPr/>
                    <a:lstStyle/>
                    <a:p>
                      <a:pPr marL="285750" indent="-285750">
                        <a:buFont typeface="Arial" panose="020B0604020202020204" pitchFamily="34" charset="0"/>
                        <a:buChar char="•"/>
                      </a:pPr>
                      <a:r>
                        <a:rPr lang="en-US" sz="2000" dirty="0">
                          <a:solidFill>
                            <a:schemeClr val="bg1"/>
                          </a:solidFill>
                          <a:latin typeface="Shadows Into Light" panose="020B0604020202020204" charset="0"/>
                        </a:rPr>
                        <a:t>Produces</a:t>
                      </a:r>
                      <a:r>
                        <a:rPr lang="en-US" sz="2000" baseline="0" dirty="0">
                          <a:solidFill>
                            <a:schemeClr val="bg1"/>
                          </a:solidFill>
                          <a:latin typeface="Shadows Into Light" panose="020B0604020202020204" charset="0"/>
                        </a:rPr>
                        <a:t> more energy</a:t>
                      </a:r>
                    </a:p>
                    <a:p>
                      <a:pPr marL="285750" indent="-285750">
                        <a:buFont typeface="Arial" panose="020B0604020202020204" pitchFamily="34" charset="0"/>
                        <a:buChar char="•"/>
                      </a:pPr>
                      <a:endParaRPr lang="en-US" sz="2000" baseline="0" dirty="0">
                        <a:solidFill>
                          <a:schemeClr val="bg1"/>
                        </a:solidFill>
                        <a:latin typeface="Shadows Into Light" panose="020B0604020202020204" charset="0"/>
                      </a:endParaRPr>
                    </a:p>
                    <a:p>
                      <a:pPr marL="285750" indent="-285750">
                        <a:buFont typeface="Arial" panose="020B0604020202020204" pitchFamily="34" charset="0"/>
                        <a:buChar char="•"/>
                      </a:pPr>
                      <a:r>
                        <a:rPr lang="en-US" sz="2000" baseline="0" dirty="0">
                          <a:solidFill>
                            <a:schemeClr val="bg1"/>
                          </a:solidFill>
                          <a:latin typeface="Shadows Into Light" panose="020B0604020202020204" charset="0"/>
                        </a:rPr>
                        <a:t>Materials more readily available</a:t>
                      </a:r>
                    </a:p>
                    <a:p>
                      <a:pPr marL="285750" indent="-285750">
                        <a:buFont typeface="Arial" panose="020B0604020202020204" pitchFamily="34" charset="0"/>
                        <a:buChar char="•"/>
                      </a:pPr>
                      <a:endParaRPr lang="en-US" sz="2000" baseline="0" dirty="0">
                        <a:solidFill>
                          <a:schemeClr val="bg1"/>
                        </a:solidFill>
                        <a:latin typeface="Shadows Into Light" panose="020B0604020202020204" charset="0"/>
                      </a:endParaRPr>
                    </a:p>
                    <a:p>
                      <a:pPr marL="285750" indent="-285750">
                        <a:buFont typeface="Arial" panose="020B0604020202020204" pitchFamily="34" charset="0"/>
                        <a:buChar char="•"/>
                      </a:pPr>
                      <a:r>
                        <a:rPr lang="en-US" sz="2000" baseline="0" dirty="0">
                          <a:solidFill>
                            <a:schemeClr val="bg1"/>
                          </a:solidFill>
                          <a:latin typeface="Shadows Into Light" panose="020B0604020202020204" charset="0"/>
                        </a:rPr>
                        <a:t>Less waste</a:t>
                      </a:r>
                    </a:p>
                    <a:p>
                      <a:pPr marL="285750" indent="-285750">
                        <a:buFont typeface="Arial" panose="020B0604020202020204" pitchFamily="34" charset="0"/>
                        <a:buChar char="•"/>
                      </a:pPr>
                      <a:endParaRPr lang="en-US" sz="2000" baseline="0" dirty="0">
                        <a:solidFill>
                          <a:schemeClr val="bg1"/>
                        </a:solidFill>
                        <a:latin typeface="Shadows Into Light" panose="020B0604020202020204" charset="0"/>
                      </a:endParaRPr>
                    </a:p>
                    <a:p>
                      <a:pPr marL="285750" indent="-285750">
                        <a:buFont typeface="Arial" panose="020B0604020202020204" pitchFamily="34" charset="0"/>
                        <a:buChar char="•"/>
                      </a:pPr>
                      <a:r>
                        <a:rPr lang="en-US" sz="2000" baseline="0" dirty="0">
                          <a:solidFill>
                            <a:schemeClr val="bg1"/>
                          </a:solidFill>
                          <a:latin typeface="Shadows Into Light" panose="020B0604020202020204" charset="0"/>
                        </a:rPr>
                        <a:t>Less danger (no chain reaction)</a:t>
                      </a:r>
                    </a:p>
                    <a:p>
                      <a:pPr marL="0" indent="0">
                        <a:buFont typeface="Arial" panose="020B0604020202020204" pitchFamily="34" charset="0"/>
                        <a:buNone/>
                      </a:pPr>
                      <a:endParaRPr lang="en-US" sz="2000" dirty="0">
                        <a:solidFill>
                          <a:schemeClr val="bg1"/>
                        </a:solidFill>
                        <a:latin typeface="Shadows Into Light" panose="020B0604020202020204" charset="0"/>
                      </a:endParaRPr>
                    </a:p>
                  </a:txBody>
                  <a:tcPr/>
                </a:tc>
                <a:tc>
                  <a:txBody>
                    <a:bodyPr/>
                    <a:lstStyle/>
                    <a:p>
                      <a:pPr marL="285750" indent="-285750">
                        <a:buFont typeface="Arial" panose="020B0604020202020204" pitchFamily="34" charset="0"/>
                        <a:buChar char="•"/>
                      </a:pPr>
                      <a:r>
                        <a:rPr lang="en-US" sz="2000" dirty="0">
                          <a:solidFill>
                            <a:schemeClr val="bg1"/>
                          </a:solidFill>
                          <a:latin typeface="Shadows Into Light" panose="020B0604020202020204" charset="0"/>
                        </a:rPr>
                        <a:t>Too Expensive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8991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sz="quarter" idx="1"/>
          </p:nvPr>
        </p:nvSpPr>
        <p:spPr>
          <a:xfrm>
            <a:off x="339504" y="1488186"/>
            <a:ext cx="8804495" cy="648432"/>
          </a:xfrm>
        </p:spPr>
        <p:txBody>
          <a:bodyPr/>
          <a:lstStyle/>
          <a:p>
            <a:pPr marL="139700" indent="0">
              <a:buNone/>
            </a:pPr>
            <a:r>
              <a:rPr lang="en-US" dirty="0"/>
              <a:t>Which represents Artificial Transmutation?</a:t>
            </a:r>
          </a:p>
        </p:txBody>
      </p:sp>
      <p:sp>
        <p:nvSpPr>
          <p:cNvPr id="5" name="Rectangle 4"/>
          <p:cNvSpPr/>
          <p:nvPr/>
        </p:nvSpPr>
        <p:spPr>
          <a:xfrm>
            <a:off x="882712" y="2351741"/>
            <a:ext cx="6676931" cy="1323439"/>
          </a:xfrm>
          <a:prstGeom prst="rect">
            <a:avLst/>
          </a:prstGeom>
        </p:spPr>
        <p:txBody>
          <a:bodyPr wrap="square">
            <a:spAutoFit/>
          </a:bodyPr>
          <a:lstStyle/>
          <a:p>
            <a:r>
              <a:rPr lang="en-US" sz="2000" baseline="30000" dirty="0">
                <a:solidFill>
                  <a:schemeClr val="bg1"/>
                </a:solidFill>
                <a:latin typeface="Shadows Into Light" panose="020B0604020202020204" charset="0"/>
              </a:rPr>
              <a:t>238</a:t>
            </a:r>
            <a:r>
              <a:rPr lang="en-US" sz="2000" baseline="-25000" dirty="0">
                <a:solidFill>
                  <a:schemeClr val="bg1"/>
                </a:solidFill>
                <a:latin typeface="Shadows Into Light" panose="020B0604020202020204" charset="0"/>
              </a:rPr>
              <a:t> 92</a:t>
            </a:r>
            <a:r>
              <a:rPr lang="en-US" sz="2000" dirty="0">
                <a:solidFill>
                  <a:schemeClr val="bg1"/>
                </a:solidFill>
                <a:latin typeface="Shadows Into Light" panose="020B0604020202020204" charset="0"/>
              </a:rPr>
              <a:t>U		</a:t>
            </a:r>
            <a:r>
              <a:rPr lang="en-US" sz="2000" dirty="0">
                <a:solidFill>
                  <a:schemeClr val="bg1"/>
                </a:solidFill>
                <a:latin typeface="Shadows Into Light" panose="020B0604020202020204" charset="0"/>
                <a:sym typeface="Wingdings" panose="05000000000000000000" pitchFamily="2" charset="2"/>
              </a:rPr>
              <a:t> </a:t>
            </a:r>
            <a:r>
              <a:rPr lang="en-US" sz="2000" dirty="0">
                <a:solidFill>
                  <a:schemeClr val="bg1"/>
                </a:solidFill>
                <a:latin typeface="Shadows Into Light" panose="020B0604020202020204" charset="0"/>
              </a:rPr>
              <a:t>	</a:t>
            </a:r>
            <a:r>
              <a:rPr lang="en-US" sz="2000" baseline="30000" dirty="0">
                <a:solidFill>
                  <a:schemeClr val="bg1"/>
                </a:solidFill>
                <a:latin typeface="Shadows Into Light" panose="020B0604020202020204" charset="0"/>
              </a:rPr>
              <a:t>4</a:t>
            </a:r>
            <a:r>
              <a:rPr lang="en-US" sz="2000" baseline="-25000" dirty="0">
                <a:solidFill>
                  <a:schemeClr val="bg1"/>
                </a:solidFill>
                <a:latin typeface="Shadows Into Light" panose="020B0604020202020204" charset="0"/>
              </a:rPr>
              <a:t>2</a:t>
            </a:r>
            <a:r>
              <a:rPr lang="en-US" sz="2000" dirty="0">
                <a:solidFill>
                  <a:schemeClr val="bg1"/>
                </a:solidFill>
                <a:latin typeface="Shadows Into Light" panose="020B0604020202020204" charset="0"/>
              </a:rPr>
              <a:t>He + </a:t>
            </a:r>
            <a:r>
              <a:rPr lang="en-US" sz="2000" baseline="30000" dirty="0">
                <a:solidFill>
                  <a:schemeClr val="bg1"/>
                </a:solidFill>
                <a:latin typeface="Shadows Into Light" panose="020B0604020202020204" charset="0"/>
              </a:rPr>
              <a:t>234</a:t>
            </a:r>
            <a:r>
              <a:rPr lang="en-US" sz="2000" baseline="-25000" dirty="0">
                <a:solidFill>
                  <a:schemeClr val="bg1"/>
                </a:solidFill>
                <a:latin typeface="Shadows Into Light" panose="020B0604020202020204" charset="0"/>
              </a:rPr>
              <a:t>90</a:t>
            </a:r>
            <a:r>
              <a:rPr lang="en-US" sz="2000" dirty="0">
                <a:solidFill>
                  <a:schemeClr val="bg1"/>
                </a:solidFill>
                <a:latin typeface="Shadows Into Light" panose="020B0604020202020204" charset="0"/>
              </a:rPr>
              <a:t>Th</a:t>
            </a:r>
          </a:p>
          <a:p>
            <a:r>
              <a:rPr lang="en-US" sz="2000" baseline="30000" dirty="0">
                <a:solidFill>
                  <a:schemeClr val="bg1"/>
                </a:solidFill>
                <a:latin typeface="Shadows Into Light" panose="020B0604020202020204" charset="0"/>
              </a:rPr>
              <a:t>27</a:t>
            </a:r>
            <a:r>
              <a:rPr lang="en-US" sz="2000" baseline="-25000" dirty="0">
                <a:solidFill>
                  <a:schemeClr val="bg1"/>
                </a:solidFill>
                <a:latin typeface="Shadows Into Light" panose="020B0604020202020204" charset="0"/>
              </a:rPr>
              <a:t>13</a:t>
            </a:r>
            <a:r>
              <a:rPr lang="en-US" sz="2000" dirty="0">
                <a:solidFill>
                  <a:schemeClr val="bg1"/>
                </a:solidFill>
                <a:latin typeface="Shadows Into Light" panose="020B0604020202020204" charset="0"/>
              </a:rPr>
              <a:t>Al   + </a:t>
            </a:r>
            <a:r>
              <a:rPr lang="en-US" sz="2000" baseline="30000" dirty="0">
                <a:solidFill>
                  <a:schemeClr val="bg1"/>
                </a:solidFill>
                <a:latin typeface="Shadows Into Light" panose="020B0604020202020204" charset="0"/>
              </a:rPr>
              <a:t>4</a:t>
            </a:r>
            <a:r>
              <a:rPr lang="en-US" sz="2000" baseline="-25000" dirty="0">
                <a:solidFill>
                  <a:schemeClr val="bg1"/>
                </a:solidFill>
                <a:latin typeface="Shadows Into Light" panose="020B0604020202020204" charset="0"/>
              </a:rPr>
              <a:t>2</a:t>
            </a:r>
            <a:r>
              <a:rPr lang="en-US" sz="2000" dirty="0">
                <a:solidFill>
                  <a:schemeClr val="bg1"/>
                </a:solidFill>
                <a:latin typeface="Shadows Into Light" panose="020B0604020202020204" charset="0"/>
              </a:rPr>
              <a:t>He 	</a:t>
            </a:r>
            <a:r>
              <a:rPr lang="en-US" sz="2000" dirty="0">
                <a:solidFill>
                  <a:schemeClr val="bg1"/>
                </a:solidFill>
                <a:latin typeface="Shadows Into Light" panose="020B0604020202020204" charset="0"/>
                <a:sym typeface="Wingdings" panose="05000000000000000000" pitchFamily="2" charset="2"/>
              </a:rPr>
              <a:t></a:t>
            </a:r>
            <a:r>
              <a:rPr lang="en-US" sz="2000" dirty="0">
                <a:solidFill>
                  <a:schemeClr val="bg1"/>
                </a:solidFill>
                <a:latin typeface="Shadows Into Light" panose="020B0604020202020204" charset="0"/>
              </a:rPr>
              <a:t>	</a:t>
            </a:r>
            <a:r>
              <a:rPr lang="en-US" sz="2000" baseline="30000" dirty="0">
                <a:solidFill>
                  <a:schemeClr val="bg1"/>
                </a:solidFill>
                <a:latin typeface="Shadows Into Light" panose="020B0604020202020204" charset="0"/>
              </a:rPr>
              <a:t>30</a:t>
            </a:r>
            <a:r>
              <a:rPr lang="en-US" sz="2000" baseline="-25000" dirty="0">
                <a:solidFill>
                  <a:schemeClr val="bg1"/>
                </a:solidFill>
                <a:latin typeface="Shadows Into Light" panose="020B0604020202020204" charset="0"/>
              </a:rPr>
              <a:t>15</a:t>
            </a:r>
            <a:r>
              <a:rPr lang="en-US" sz="2000" dirty="0">
                <a:solidFill>
                  <a:schemeClr val="bg1"/>
                </a:solidFill>
                <a:latin typeface="Shadows Into Light" panose="020B0604020202020204" charset="0"/>
              </a:rPr>
              <a:t>P + </a:t>
            </a:r>
            <a:r>
              <a:rPr lang="en-US" sz="2000" baseline="30000" dirty="0">
                <a:solidFill>
                  <a:schemeClr val="bg1"/>
                </a:solidFill>
                <a:latin typeface="Shadows Into Light" panose="020B0604020202020204" charset="0"/>
              </a:rPr>
              <a:t>1</a:t>
            </a:r>
            <a:r>
              <a:rPr lang="en-US" sz="2000" baseline="-25000" dirty="0">
                <a:solidFill>
                  <a:schemeClr val="bg1"/>
                </a:solidFill>
                <a:latin typeface="Shadows Into Light" panose="020B0604020202020204" charset="0"/>
              </a:rPr>
              <a:t>0</a:t>
            </a:r>
            <a:r>
              <a:rPr lang="en-US" sz="2000" dirty="0">
                <a:solidFill>
                  <a:schemeClr val="bg1"/>
                </a:solidFill>
                <a:latin typeface="Shadows Into Light" panose="020B0604020202020204" charset="0"/>
              </a:rPr>
              <a:t>n</a:t>
            </a:r>
          </a:p>
          <a:p>
            <a:r>
              <a:rPr lang="en-US" sz="2000" baseline="30000" dirty="0">
                <a:solidFill>
                  <a:schemeClr val="bg1"/>
                </a:solidFill>
                <a:latin typeface="Shadows Into Light" panose="020B0604020202020204" charset="0"/>
              </a:rPr>
              <a:t>14</a:t>
            </a:r>
            <a:r>
              <a:rPr lang="en-US" sz="2000" baseline="-25000" dirty="0">
                <a:solidFill>
                  <a:schemeClr val="bg1"/>
                </a:solidFill>
                <a:latin typeface="Shadows Into Light" panose="020B0604020202020204" charset="0"/>
              </a:rPr>
              <a:t>6</a:t>
            </a:r>
            <a:r>
              <a:rPr lang="en-US" sz="2000" dirty="0">
                <a:solidFill>
                  <a:schemeClr val="bg1"/>
                </a:solidFill>
                <a:latin typeface="Shadows Into Light" panose="020B0604020202020204" charset="0"/>
              </a:rPr>
              <a:t>C		</a:t>
            </a:r>
            <a:r>
              <a:rPr lang="en-US" sz="2000" dirty="0">
                <a:solidFill>
                  <a:schemeClr val="bg1"/>
                </a:solidFill>
                <a:latin typeface="Shadows Into Light" panose="020B0604020202020204" charset="0"/>
                <a:sym typeface="Wingdings" panose="05000000000000000000" pitchFamily="2" charset="2"/>
              </a:rPr>
              <a:t></a:t>
            </a:r>
            <a:r>
              <a:rPr lang="en-US" sz="2000" dirty="0">
                <a:solidFill>
                  <a:schemeClr val="bg1"/>
                </a:solidFill>
                <a:latin typeface="Shadows Into Light" panose="020B0604020202020204" charset="0"/>
              </a:rPr>
              <a:t>	</a:t>
            </a:r>
            <a:r>
              <a:rPr lang="en-US" sz="2000" baseline="30000" dirty="0">
                <a:solidFill>
                  <a:schemeClr val="bg1"/>
                </a:solidFill>
                <a:latin typeface="Shadows Into Light" panose="020B0604020202020204" charset="0"/>
              </a:rPr>
              <a:t>14</a:t>
            </a:r>
            <a:r>
              <a:rPr lang="en-US" sz="2000" baseline="-25000" dirty="0">
                <a:solidFill>
                  <a:schemeClr val="bg1"/>
                </a:solidFill>
                <a:latin typeface="Shadows Into Light" panose="020B0604020202020204" charset="0"/>
              </a:rPr>
              <a:t>7</a:t>
            </a:r>
            <a:r>
              <a:rPr lang="en-US" sz="2000" dirty="0">
                <a:solidFill>
                  <a:schemeClr val="bg1"/>
                </a:solidFill>
                <a:latin typeface="Shadows Into Light" panose="020B0604020202020204" charset="0"/>
              </a:rPr>
              <a:t>N + </a:t>
            </a:r>
            <a:r>
              <a:rPr lang="en-US" sz="2000" baseline="-25000" dirty="0">
                <a:solidFill>
                  <a:schemeClr val="bg1"/>
                </a:solidFill>
                <a:latin typeface="Shadows Into Light" panose="020B0604020202020204" charset="0"/>
              </a:rPr>
              <a:t> </a:t>
            </a:r>
            <a:r>
              <a:rPr lang="en-US" sz="2000" dirty="0">
                <a:solidFill>
                  <a:schemeClr val="bg1"/>
                </a:solidFill>
                <a:latin typeface="Shadows Into Light" panose="020B0604020202020204" charset="0"/>
              </a:rPr>
              <a:t>e</a:t>
            </a:r>
            <a:r>
              <a:rPr lang="en-US" sz="2000" baseline="30000" dirty="0">
                <a:solidFill>
                  <a:schemeClr val="bg1"/>
                </a:solidFill>
                <a:latin typeface="Shadows Into Light" panose="020B0604020202020204" charset="0"/>
              </a:rPr>
              <a:t>0</a:t>
            </a:r>
            <a:endParaRPr lang="en-US" sz="2000" dirty="0">
              <a:solidFill>
                <a:schemeClr val="bg1"/>
              </a:solidFill>
              <a:latin typeface="Shadows Into Light" panose="020B0604020202020204" charset="0"/>
            </a:endParaRPr>
          </a:p>
          <a:p>
            <a:r>
              <a:rPr lang="en-US" sz="2000" baseline="30000" dirty="0">
                <a:solidFill>
                  <a:schemeClr val="bg1"/>
                </a:solidFill>
                <a:latin typeface="Shadows Into Light" panose="020B0604020202020204" charset="0"/>
              </a:rPr>
              <a:t>226</a:t>
            </a:r>
            <a:r>
              <a:rPr lang="en-US" sz="2000" baseline="-25000" dirty="0">
                <a:solidFill>
                  <a:schemeClr val="bg1"/>
                </a:solidFill>
                <a:latin typeface="Shadows Into Light" panose="020B0604020202020204" charset="0"/>
              </a:rPr>
              <a:t>88</a:t>
            </a:r>
            <a:r>
              <a:rPr lang="en-US" sz="2000" dirty="0">
                <a:solidFill>
                  <a:schemeClr val="bg1"/>
                </a:solidFill>
                <a:latin typeface="Shadows Into Light" panose="020B0604020202020204" charset="0"/>
              </a:rPr>
              <a:t>Ra		</a:t>
            </a:r>
            <a:r>
              <a:rPr lang="en-US" sz="2000" dirty="0">
                <a:solidFill>
                  <a:schemeClr val="bg1"/>
                </a:solidFill>
                <a:latin typeface="Shadows Into Light" panose="020B0604020202020204" charset="0"/>
                <a:sym typeface="Wingdings" panose="05000000000000000000" pitchFamily="2" charset="2"/>
              </a:rPr>
              <a:t></a:t>
            </a:r>
            <a:r>
              <a:rPr lang="en-US" sz="2000" dirty="0">
                <a:solidFill>
                  <a:schemeClr val="bg1"/>
                </a:solidFill>
                <a:latin typeface="Shadows Into Light" panose="020B0604020202020204" charset="0"/>
              </a:rPr>
              <a:t>	</a:t>
            </a:r>
            <a:r>
              <a:rPr lang="en-US" sz="2000" baseline="30000" dirty="0">
                <a:solidFill>
                  <a:schemeClr val="bg1"/>
                </a:solidFill>
                <a:latin typeface="Shadows Into Light" panose="020B0604020202020204" charset="0"/>
              </a:rPr>
              <a:t>4</a:t>
            </a:r>
            <a:r>
              <a:rPr lang="en-US" sz="2000" baseline="-25000" dirty="0">
                <a:solidFill>
                  <a:schemeClr val="bg1"/>
                </a:solidFill>
                <a:latin typeface="Shadows Into Light" panose="020B0604020202020204" charset="0"/>
              </a:rPr>
              <a:t>2</a:t>
            </a:r>
            <a:r>
              <a:rPr lang="en-US" sz="2000" dirty="0">
                <a:solidFill>
                  <a:schemeClr val="bg1"/>
                </a:solidFill>
                <a:latin typeface="Shadows Into Light" panose="020B0604020202020204" charset="0"/>
              </a:rPr>
              <a:t>He + </a:t>
            </a:r>
            <a:r>
              <a:rPr lang="en-US" sz="2000" baseline="30000" dirty="0">
                <a:solidFill>
                  <a:schemeClr val="bg1"/>
                </a:solidFill>
                <a:latin typeface="Shadows Into Light" panose="020B0604020202020204" charset="0"/>
              </a:rPr>
              <a:t>222</a:t>
            </a:r>
            <a:r>
              <a:rPr lang="en-US" sz="2000" baseline="-25000" dirty="0">
                <a:solidFill>
                  <a:schemeClr val="bg1"/>
                </a:solidFill>
                <a:latin typeface="Shadows Into Light" panose="020B0604020202020204" charset="0"/>
              </a:rPr>
              <a:t>86</a:t>
            </a:r>
            <a:r>
              <a:rPr lang="en-US" sz="2000" dirty="0">
                <a:solidFill>
                  <a:schemeClr val="bg1"/>
                </a:solidFill>
                <a:latin typeface="Shadows Into Light" panose="020B0604020202020204" charset="0"/>
              </a:rPr>
              <a:t>Ra</a:t>
            </a:r>
          </a:p>
        </p:txBody>
      </p:sp>
    </p:spTree>
    <p:extLst>
      <p:ext uri="{BB962C8B-B14F-4D97-AF65-F5344CB8AC3E}">
        <p14:creationId xmlns:p14="http://schemas.microsoft.com/office/powerpoint/2010/main" val="3350709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Completing Nuclear Equations for Artificial Transmutation</a:t>
            </a:r>
          </a:p>
        </p:txBody>
      </p:sp>
      <p:sp>
        <p:nvSpPr>
          <p:cNvPr id="3" name="Content Placeholder 2"/>
          <p:cNvSpPr>
            <a:spLocks noGrp="1"/>
          </p:cNvSpPr>
          <p:nvPr>
            <p:ph sz="quarter" idx="1"/>
          </p:nvPr>
        </p:nvSpPr>
        <p:spPr>
          <a:xfrm>
            <a:off x="410649" y="1488186"/>
            <a:ext cx="8009073" cy="3655314"/>
          </a:xfrm>
        </p:spPr>
        <p:txBody>
          <a:bodyPr/>
          <a:lstStyle/>
          <a:p>
            <a:pPr marL="0" indent="0">
              <a:buNone/>
            </a:pPr>
            <a:r>
              <a:rPr lang="en-US" dirty="0"/>
              <a:t>Example: </a:t>
            </a:r>
          </a:p>
          <a:p>
            <a:pPr marL="0" indent="0">
              <a:buNone/>
            </a:pPr>
            <a:r>
              <a:rPr lang="en-US" dirty="0"/>
              <a:t>Complete the nuclear equation </a:t>
            </a:r>
            <a:r>
              <a:rPr lang="en-US" i="1" dirty="0"/>
              <a:t> </a:t>
            </a:r>
            <a:r>
              <a:rPr lang="en-US" dirty="0"/>
              <a:t>for the fission of </a:t>
            </a:r>
            <a:r>
              <a:rPr lang="en-US" altLang="ja-JP" dirty="0"/>
              <a:t>U </a:t>
            </a:r>
            <a:r>
              <a:rPr lang="en-US" dirty="0"/>
              <a:t>by writing the notation of the missing product.  </a:t>
            </a:r>
          </a:p>
          <a:p>
            <a:endParaRPr lang="en-US" dirty="0"/>
          </a:p>
        </p:txBody>
      </p:sp>
      <p:pic>
        <p:nvPicPr>
          <p:cNvPr id="4" name="Picture 2" descr="http://www.kentchemistry.com/RegentsExams/Aug2002/regent4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31" y="3863943"/>
            <a:ext cx="6255307" cy="53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3972" y="3776884"/>
            <a:ext cx="470780" cy="316871"/>
          </a:xfrm>
          <a:prstGeom prst="rect">
            <a:avLst/>
          </a:prstGeom>
          <a:noFill/>
        </p:spPr>
        <p:txBody>
          <a:bodyPr wrap="square" rtlCol="0">
            <a:spAutoFit/>
          </a:bodyPr>
          <a:lstStyle/>
          <a:p>
            <a:r>
              <a:rPr lang="en-US" dirty="0">
                <a:solidFill>
                  <a:srgbClr val="FF0000"/>
                </a:solidFill>
              </a:rPr>
              <a:t>1</a:t>
            </a:r>
          </a:p>
        </p:txBody>
      </p:sp>
      <p:sp>
        <p:nvSpPr>
          <p:cNvPr id="6" name="TextBox 5"/>
          <p:cNvSpPr txBox="1"/>
          <p:nvPr/>
        </p:nvSpPr>
        <p:spPr>
          <a:xfrm>
            <a:off x="5413972" y="3952510"/>
            <a:ext cx="470780" cy="316871"/>
          </a:xfrm>
          <a:prstGeom prst="rect">
            <a:avLst/>
          </a:prstGeom>
          <a:noFill/>
        </p:spPr>
        <p:txBody>
          <a:bodyPr wrap="square" rtlCol="0">
            <a:spAutoFit/>
          </a:bodyPr>
          <a:lstStyle/>
          <a:p>
            <a:r>
              <a:rPr lang="en-US" dirty="0">
                <a:solidFill>
                  <a:srgbClr val="FF0000"/>
                </a:solidFill>
              </a:rPr>
              <a:t>0</a:t>
            </a:r>
          </a:p>
        </p:txBody>
      </p:sp>
      <p:sp>
        <p:nvSpPr>
          <p:cNvPr id="7" name="TextBox 6"/>
          <p:cNvSpPr txBox="1"/>
          <p:nvPr/>
        </p:nvSpPr>
        <p:spPr>
          <a:xfrm>
            <a:off x="5584479" y="3885067"/>
            <a:ext cx="470780" cy="369332"/>
          </a:xfrm>
          <a:prstGeom prst="rect">
            <a:avLst/>
          </a:prstGeom>
          <a:noFill/>
        </p:spPr>
        <p:txBody>
          <a:bodyPr wrap="square" rtlCol="0">
            <a:spAutoFit/>
          </a:bodyPr>
          <a:lstStyle/>
          <a:p>
            <a:r>
              <a:rPr lang="en-US" sz="1800" dirty="0">
                <a:solidFill>
                  <a:srgbClr val="FF0000"/>
                </a:solidFill>
              </a:rPr>
              <a:t>n</a:t>
            </a:r>
          </a:p>
        </p:txBody>
      </p:sp>
    </p:spTree>
    <p:extLst>
      <p:ext uri="{BB962C8B-B14F-4D97-AF65-F5344CB8AC3E}">
        <p14:creationId xmlns:p14="http://schemas.microsoft.com/office/powerpoint/2010/main" val="54623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Now you should be able to…</a:t>
            </a:r>
          </a:p>
        </p:txBody>
      </p:sp>
      <p:sp>
        <p:nvSpPr>
          <p:cNvPr id="3" name="Content Placeholder 2"/>
          <p:cNvSpPr>
            <a:spLocks noGrp="1"/>
          </p:cNvSpPr>
          <p:nvPr>
            <p:ph sz="quarter" idx="1"/>
          </p:nvPr>
        </p:nvSpPr>
        <p:spPr>
          <a:xfrm>
            <a:off x="410650" y="1488186"/>
            <a:ext cx="8597548" cy="3655314"/>
          </a:xfrm>
        </p:spPr>
        <p:txBody>
          <a:bodyPr/>
          <a:lstStyle/>
          <a:p>
            <a:r>
              <a:rPr lang="en-US" dirty="0"/>
              <a:t>Compare and contrast artificial and natural transmutation.</a:t>
            </a:r>
          </a:p>
          <a:p>
            <a:r>
              <a:rPr lang="en-US" dirty="0"/>
              <a:t>Compare and contrast fission and fusion reactions. </a:t>
            </a:r>
          </a:p>
          <a:p>
            <a:endParaRPr lang="en-US" dirty="0"/>
          </a:p>
        </p:txBody>
      </p:sp>
    </p:spTree>
    <p:extLst>
      <p:ext uri="{BB962C8B-B14F-4D97-AF65-F5344CB8AC3E}">
        <p14:creationId xmlns:p14="http://schemas.microsoft.com/office/powerpoint/2010/main" val="3869206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298775" y="1525300"/>
            <a:ext cx="8554200" cy="32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Benefits and Risks</a:t>
            </a:r>
            <a:endParaRPr dirty="0"/>
          </a:p>
        </p:txBody>
      </p:sp>
    </p:spTree>
    <p:extLst>
      <p:ext uri="{BB962C8B-B14F-4D97-AF65-F5344CB8AC3E}">
        <p14:creationId xmlns:p14="http://schemas.microsoft.com/office/powerpoint/2010/main" val="3565023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Lesson Objectives</a:t>
            </a:r>
          </a:p>
        </p:txBody>
      </p:sp>
      <p:sp>
        <p:nvSpPr>
          <p:cNvPr id="3" name="Content Placeholder 2"/>
          <p:cNvSpPr>
            <a:spLocks noGrp="1"/>
          </p:cNvSpPr>
          <p:nvPr>
            <p:ph sz="quarter" idx="1"/>
          </p:nvPr>
        </p:nvSpPr>
        <p:spPr>
          <a:xfrm>
            <a:off x="289710" y="1556065"/>
            <a:ext cx="8175280" cy="3655314"/>
          </a:xfrm>
        </p:spPr>
        <p:txBody>
          <a:bodyPr/>
          <a:lstStyle/>
          <a:p>
            <a:pPr marL="139700" indent="0">
              <a:buNone/>
            </a:pPr>
            <a:r>
              <a:rPr lang="en-US" dirty="0"/>
              <a:t>Explain the benefits and risks of using radioactive substances and reactions.</a:t>
            </a:r>
          </a:p>
          <a:p>
            <a:endParaRPr lang="en-US" dirty="0"/>
          </a:p>
        </p:txBody>
      </p:sp>
    </p:spTree>
    <p:extLst>
      <p:ext uri="{BB962C8B-B14F-4D97-AF65-F5344CB8AC3E}">
        <p14:creationId xmlns:p14="http://schemas.microsoft.com/office/powerpoint/2010/main" val="13373127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35" y="135802"/>
            <a:ext cx="6599735" cy="857250"/>
          </a:xfrm>
        </p:spPr>
        <p:txBody>
          <a:bodyPr/>
          <a:lstStyle/>
          <a:p>
            <a:r>
              <a:rPr lang="en-US" u="sng" dirty="0">
                <a:solidFill>
                  <a:schemeClr val="accent1"/>
                </a:solidFill>
              </a:rPr>
              <a:t>Crops</a:t>
            </a:r>
            <a:r>
              <a:rPr lang="en-US" dirty="0">
                <a:solidFill>
                  <a:schemeClr val="accent1"/>
                </a:solidFill>
              </a:rPr>
              <a:t>: Kill Bacteria and molds</a:t>
            </a:r>
          </a:p>
        </p:txBody>
      </p:sp>
      <p:pic>
        <p:nvPicPr>
          <p:cNvPr id="4" name="Content Placeholder 3" descr="pic21.jpg"/>
          <p:cNvPicPr>
            <a:picLocks noGrp="1" noChangeAspect="1"/>
          </p:cNvPicPr>
          <p:nvPr>
            <p:ph sz="quarter" idx="1"/>
          </p:nvPr>
        </p:nvPicPr>
        <p:blipFill>
          <a:blip r:embed="rId2" cstate="screen"/>
          <a:stretch>
            <a:fillRect/>
          </a:stretch>
        </p:blipFill>
        <p:spPr>
          <a:xfrm>
            <a:off x="2471596" y="1577561"/>
            <a:ext cx="4513187" cy="3271855"/>
          </a:xfrm>
        </p:spPr>
      </p:pic>
    </p:spTree>
    <p:extLst>
      <p:ext uri="{BB962C8B-B14F-4D97-AF65-F5344CB8AC3E}">
        <p14:creationId xmlns:p14="http://schemas.microsoft.com/office/powerpoint/2010/main" val="3251565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12" y="238065"/>
            <a:ext cx="6774822" cy="857250"/>
          </a:xfrm>
        </p:spPr>
        <p:txBody>
          <a:bodyPr/>
          <a:lstStyle/>
          <a:p>
            <a:r>
              <a:rPr lang="en-US" sz="4000" dirty="0">
                <a:solidFill>
                  <a:schemeClr val="accent1"/>
                </a:solidFill>
              </a:rPr>
              <a:t>Am-241 is used in Smoke detectors</a:t>
            </a:r>
          </a:p>
        </p:txBody>
      </p:sp>
      <p:pic>
        <p:nvPicPr>
          <p:cNvPr id="4" name="Content Placeholder 3" descr="smoke_detector_2.gif"/>
          <p:cNvPicPr>
            <a:picLocks noGrp="1" noChangeAspect="1"/>
          </p:cNvPicPr>
          <p:nvPr>
            <p:ph sz="quarter" idx="1"/>
          </p:nvPr>
        </p:nvPicPr>
        <p:blipFill>
          <a:blip r:embed="rId2" cstate="screen"/>
          <a:stretch>
            <a:fillRect/>
          </a:stretch>
        </p:blipFill>
        <p:spPr>
          <a:xfrm>
            <a:off x="2726792" y="1498916"/>
            <a:ext cx="4089473" cy="3217946"/>
          </a:xfrm>
        </p:spPr>
      </p:pic>
    </p:spTree>
    <p:extLst>
      <p:ext uri="{BB962C8B-B14F-4D97-AF65-F5344CB8AC3E}">
        <p14:creationId xmlns:p14="http://schemas.microsoft.com/office/powerpoint/2010/main" val="1530689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067" y="228600"/>
            <a:ext cx="5600700" cy="857250"/>
          </a:xfrm>
        </p:spPr>
        <p:txBody>
          <a:bodyPr/>
          <a:lstStyle/>
          <a:p>
            <a:pPr algn="ctr"/>
            <a:r>
              <a:rPr lang="en-US" dirty="0">
                <a:solidFill>
                  <a:schemeClr val="accent1"/>
                </a:solidFill>
              </a:rPr>
              <a:t>Carbon Dating: Archeology</a:t>
            </a:r>
          </a:p>
        </p:txBody>
      </p:sp>
      <p:pic>
        <p:nvPicPr>
          <p:cNvPr id="4" name="Content Placeholder 3" descr="w201831731.jpg"/>
          <p:cNvPicPr>
            <a:picLocks noGrp="1" noChangeAspect="1"/>
          </p:cNvPicPr>
          <p:nvPr>
            <p:ph sz="quarter" idx="1"/>
          </p:nvPr>
        </p:nvPicPr>
        <p:blipFill>
          <a:blip r:embed="rId2" cstate="screen"/>
          <a:stretch>
            <a:fillRect/>
          </a:stretch>
        </p:blipFill>
        <p:spPr>
          <a:xfrm>
            <a:off x="2227152" y="1577496"/>
            <a:ext cx="4859448" cy="3223103"/>
          </a:xfrm>
        </p:spPr>
      </p:pic>
    </p:spTree>
    <p:extLst>
      <p:ext uri="{BB962C8B-B14F-4D97-AF65-F5344CB8AC3E}">
        <p14:creationId xmlns:p14="http://schemas.microsoft.com/office/powerpoint/2010/main" val="311324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hoecard.jpg"/>
          <p:cNvPicPr>
            <a:picLocks noGrp="1" noChangeAspect="1"/>
          </p:cNvPicPr>
          <p:nvPr>
            <p:ph sz="quarter" idx="1"/>
          </p:nvPr>
        </p:nvPicPr>
        <p:blipFill>
          <a:blip r:embed="rId2" cstate="screen"/>
          <a:stretch>
            <a:fillRect/>
          </a:stretch>
        </p:blipFill>
        <p:spPr>
          <a:xfrm>
            <a:off x="1485900" y="228600"/>
            <a:ext cx="5600700" cy="4591383"/>
          </a:xfrm>
        </p:spPr>
      </p:pic>
    </p:spTree>
    <p:extLst>
      <p:ext uri="{BB962C8B-B14F-4D97-AF65-F5344CB8AC3E}">
        <p14:creationId xmlns:p14="http://schemas.microsoft.com/office/powerpoint/2010/main" val="1826293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C-14 Used to date organic material</a:t>
            </a:r>
          </a:p>
        </p:txBody>
      </p:sp>
      <p:pic>
        <p:nvPicPr>
          <p:cNvPr id="4" name="Picture 5" descr="cycle"/>
          <p:cNvPicPr>
            <a:picLocks noGrp="1" noChangeAspect="1" noChangeArrowheads="1"/>
          </p:cNvPicPr>
          <p:nvPr>
            <p:ph sz="quarter" idx="1"/>
          </p:nvPr>
        </p:nvPicPr>
        <p:blipFill>
          <a:blip r:embed="rId2" cstate="print"/>
          <a:srcRect/>
          <a:stretch>
            <a:fillRect/>
          </a:stretch>
        </p:blipFill>
        <p:spPr bwMode="auto">
          <a:xfrm>
            <a:off x="3022208" y="1200150"/>
            <a:ext cx="2337583" cy="3656013"/>
          </a:xfrm>
          <a:prstGeom prst="rect">
            <a:avLst/>
          </a:prstGeom>
          <a:noFill/>
          <a:ln w="9525">
            <a:noFill/>
            <a:miter lim="800000"/>
            <a:headEnd/>
            <a:tailEnd/>
          </a:ln>
        </p:spPr>
      </p:pic>
    </p:spTree>
    <p:extLst>
      <p:ext uri="{BB962C8B-B14F-4D97-AF65-F5344CB8AC3E}">
        <p14:creationId xmlns:p14="http://schemas.microsoft.com/office/powerpoint/2010/main" val="3181471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46" y="235390"/>
            <a:ext cx="6472097" cy="857250"/>
          </a:xfrm>
        </p:spPr>
        <p:txBody>
          <a:bodyPr>
            <a:noAutofit/>
          </a:bodyPr>
          <a:lstStyle/>
          <a:p>
            <a:r>
              <a:rPr lang="en-US" sz="3200" dirty="0">
                <a:solidFill>
                  <a:schemeClr val="accent1"/>
                </a:solidFill>
              </a:rPr>
              <a:t>Uranium is used to date rocks</a:t>
            </a:r>
          </a:p>
        </p:txBody>
      </p:sp>
      <p:pic>
        <p:nvPicPr>
          <p:cNvPr id="4" name="Content Placeholder 3" descr="grand-canyon.jpg"/>
          <p:cNvPicPr>
            <a:picLocks noGrp="1" noChangeAspect="1"/>
          </p:cNvPicPr>
          <p:nvPr>
            <p:ph sz="quarter" idx="1"/>
          </p:nvPr>
        </p:nvPicPr>
        <p:blipFill>
          <a:blip r:embed="rId2" cstate="screen"/>
          <a:stretch>
            <a:fillRect/>
          </a:stretch>
        </p:blipFill>
        <p:spPr>
          <a:xfrm>
            <a:off x="1983858" y="1577958"/>
            <a:ext cx="4679472" cy="3114448"/>
          </a:xfrm>
        </p:spPr>
      </p:pic>
    </p:spTree>
    <p:extLst>
      <p:ext uri="{BB962C8B-B14F-4D97-AF65-F5344CB8AC3E}">
        <p14:creationId xmlns:p14="http://schemas.microsoft.com/office/powerpoint/2010/main" val="1138480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8" y="146193"/>
            <a:ext cx="6925335" cy="857250"/>
          </a:xfrm>
        </p:spPr>
        <p:txBody>
          <a:bodyPr/>
          <a:lstStyle/>
          <a:p>
            <a:r>
              <a:rPr lang="en-US" sz="3600" dirty="0">
                <a:solidFill>
                  <a:schemeClr val="accent1"/>
                </a:solidFill>
              </a:rPr>
              <a:t>C-14 and P-32 are used as Tracers</a:t>
            </a:r>
          </a:p>
        </p:txBody>
      </p:sp>
      <p:pic>
        <p:nvPicPr>
          <p:cNvPr id="4" name="Content Placeholder 3" descr="irrigation-photosynthesis.gif"/>
          <p:cNvPicPr>
            <a:picLocks noGrp="1" noChangeAspect="1"/>
          </p:cNvPicPr>
          <p:nvPr>
            <p:ph sz="quarter" idx="1"/>
          </p:nvPr>
        </p:nvPicPr>
        <p:blipFill>
          <a:blip r:embed="rId2" cstate="screen"/>
          <a:stretch>
            <a:fillRect/>
          </a:stretch>
        </p:blipFill>
        <p:spPr>
          <a:xfrm>
            <a:off x="2670698" y="1638677"/>
            <a:ext cx="3323334" cy="2966076"/>
          </a:xfrm>
        </p:spPr>
      </p:pic>
    </p:spTree>
    <p:extLst>
      <p:ext uri="{BB962C8B-B14F-4D97-AF65-F5344CB8AC3E}">
        <p14:creationId xmlns:p14="http://schemas.microsoft.com/office/powerpoint/2010/main" val="662131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19" y="10391"/>
            <a:ext cx="6837979" cy="857250"/>
          </a:xfrm>
        </p:spPr>
        <p:txBody>
          <a:bodyPr>
            <a:normAutofit fontScale="90000"/>
          </a:bodyPr>
          <a:lstStyle/>
          <a:p>
            <a:r>
              <a:rPr lang="en-US" dirty="0">
                <a:solidFill>
                  <a:schemeClr val="accent1"/>
                </a:solidFill>
              </a:rPr>
              <a:t>Iodine-131 is used to Treat overactive thyroid Disorders: Hyperthyroidism</a:t>
            </a:r>
          </a:p>
        </p:txBody>
      </p:sp>
      <p:pic>
        <p:nvPicPr>
          <p:cNvPr id="4" name="Content Placeholder 3" descr="i131.jpg"/>
          <p:cNvPicPr>
            <a:picLocks noGrp="1" noChangeAspect="1"/>
          </p:cNvPicPr>
          <p:nvPr>
            <p:ph sz="quarter" idx="1"/>
          </p:nvPr>
        </p:nvPicPr>
        <p:blipFill>
          <a:blip r:embed="rId2" cstate="screen"/>
          <a:stretch>
            <a:fillRect/>
          </a:stretch>
        </p:blipFill>
        <p:spPr>
          <a:xfrm>
            <a:off x="3594226" y="1513287"/>
            <a:ext cx="4076672" cy="3261337"/>
          </a:xfrm>
        </p:spPr>
      </p:pic>
      <p:sp>
        <p:nvSpPr>
          <p:cNvPr id="3" name="TextBox 2"/>
          <p:cNvSpPr txBox="1"/>
          <p:nvPr/>
        </p:nvSpPr>
        <p:spPr>
          <a:xfrm>
            <a:off x="523404" y="1708276"/>
            <a:ext cx="1657350" cy="2677656"/>
          </a:xfrm>
          <a:prstGeom prst="rect">
            <a:avLst/>
          </a:prstGeom>
          <a:noFill/>
        </p:spPr>
        <p:txBody>
          <a:bodyPr wrap="square" rtlCol="0">
            <a:spAutoFit/>
          </a:bodyPr>
          <a:lstStyle/>
          <a:p>
            <a:r>
              <a:rPr lang="en-US" sz="2400" dirty="0">
                <a:solidFill>
                  <a:schemeClr val="bg1"/>
                </a:solidFill>
                <a:latin typeface="Shadows Into Light" panose="020B0604020202020204" charset="0"/>
              </a:rPr>
              <a:t>Only elements with short half lives should be used in treatment.</a:t>
            </a:r>
          </a:p>
        </p:txBody>
      </p:sp>
    </p:spTree>
    <p:extLst>
      <p:ext uri="{BB962C8B-B14F-4D97-AF65-F5344CB8AC3E}">
        <p14:creationId xmlns:p14="http://schemas.microsoft.com/office/powerpoint/2010/main" val="1628244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11" y="181069"/>
            <a:ext cx="6605634" cy="857250"/>
          </a:xfrm>
        </p:spPr>
        <p:txBody>
          <a:bodyPr/>
          <a:lstStyle/>
          <a:p>
            <a:r>
              <a:rPr lang="en-US" dirty="0">
                <a:solidFill>
                  <a:schemeClr val="accent1"/>
                </a:solidFill>
              </a:rPr>
              <a:t>Co-60 is used to treat cancer</a:t>
            </a:r>
          </a:p>
        </p:txBody>
      </p:sp>
      <p:pic>
        <p:nvPicPr>
          <p:cNvPr id="4" name="Content Placeholder 3" descr="cobalt1.jpg"/>
          <p:cNvPicPr>
            <a:picLocks noGrp="1" noChangeAspect="1"/>
          </p:cNvPicPr>
          <p:nvPr>
            <p:ph sz="quarter" idx="1"/>
          </p:nvPr>
        </p:nvPicPr>
        <p:blipFill>
          <a:blip r:embed="rId2" cstate="screen"/>
          <a:stretch>
            <a:fillRect/>
          </a:stretch>
        </p:blipFill>
        <p:spPr>
          <a:xfrm>
            <a:off x="2343150" y="1444492"/>
            <a:ext cx="3829050" cy="3119966"/>
          </a:xfrm>
        </p:spPr>
      </p:pic>
    </p:spTree>
    <p:extLst>
      <p:ext uri="{BB962C8B-B14F-4D97-AF65-F5344CB8AC3E}">
        <p14:creationId xmlns:p14="http://schemas.microsoft.com/office/powerpoint/2010/main" val="1599424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21" y="196502"/>
            <a:ext cx="6820911" cy="857250"/>
          </a:xfrm>
        </p:spPr>
        <p:txBody>
          <a:bodyPr/>
          <a:lstStyle/>
          <a:p>
            <a:r>
              <a:rPr lang="en-US" dirty="0">
                <a:solidFill>
                  <a:schemeClr val="accent1"/>
                </a:solidFill>
              </a:rPr>
              <a:t>Tc-99 used to detect tumors</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8749" y="1673194"/>
            <a:ext cx="6031254" cy="2686050"/>
          </a:xfrm>
        </p:spPr>
      </p:pic>
    </p:spTree>
    <p:extLst>
      <p:ext uri="{BB962C8B-B14F-4D97-AF65-F5344CB8AC3E}">
        <p14:creationId xmlns:p14="http://schemas.microsoft.com/office/powerpoint/2010/main" val="34355740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Radioactivity</a:t>
            </a:r>
          </a:p>
        </p:txBody>
      </p:sp>
      <p:sp>
        <p:nvSpPr>
          <p:cNvPr id="3" name="Content Placeholder 2"/>
          <p:cNvSpPr>
            <a:spLocks noGrp="1"/>
          </p:cNvSpPr>
          <p:nvPr>
            <p:ph sz="quarter" idx="1"/>
          </p:nvPr>
        </p:nvSpPr>
        <p:spPr>
          <a:xfrm>
            <a:off x="410650" y="1488186"/>
            <a:ext cx="7467600" cy="3655314"/>
          </a:xfrm>
        </p:spPr>
        <p:txBody>
          <a:bodyPr/>
          <a:lstStyle/>
          <a:p>
            <a:pPr eaLnBrk="1" hangingPunct="1">
              <a:defRPr/>
            </a:pPr>
            <a:r>
              <a:rPr lang="en-US" sz="2400" dirty="0"/>
              <a:t>Damage to tissue</a:t>
            </a:r>
          </a:p>
          <a:p>
            <a:pPr eaLnBrk="1" hangingPunct="1">
              <a:defRPr/>
            </a:pPr>
            <a:r>
              <a:rPr lang="en-US" sz="2400" dirty="0"/>
              <a:t>Gene mutation</a:t>
            </a:r>
          </a:p>
          <a:p>
            <a:pPr eaLnBrk="1" hangingPunct="1">
              <a:defRPr/>
            </a:pPr>
            <a:r>
              <a:rPr lang="en-US" sz="2400" dirty="0"/>
              <a:t>Pollution due to radioactive wastes </a:t>
            </a:r>
          </a:p>
          <a:p>
            <a:pPr eaLnBrk="1" hangingPunct="1">
              <a:defRPr/>
            </a:pPr>
            <a:r>
              <a:rPr lang="en-US" sz="2400" dirty="0"/>
              <a:t>Accidents from nuclear reactors </a:t>
            </a:r>
          </a:p>
          <a:p>
            <a:endParaRPr lang="en-US" dirty="0"/>
          </a:p>
        </p:txBody>
      </p:sp>
      <p:pic>
        <p:nvPicPr>
          <p:cNvPr id="4" name="Picture 5" descr="dna"/>
          <p:cNvPicPr>
            <a:picLocks noChangeAspect="1" noChangeArrowheads="1"/>
          </p:cNvPicPr>
          <p:nvPr/>
        </p:nvPicPr>
        <p:blipFill>
          <a:blip r:embed="rId2" cstate="print"/>
          <a:srcRect/>
          <a:stretch>
            <a:fillRect/>
          </a:stretch>
        </p:blipFill>
        <p:spPr bwMode="auto">
          <a:xfrm>
            <a:off x="4604693" y="1366319"/>
            <a:ext cx="1778000" cy="2286000"/>
          </a:xfrm>
          <a:prstGeom prst="rect">
            <a:avLst/>
          </a:prstGeom>
          <a:noFill/>
          <a:ln w="9525">
            <a:noFill/>
            <a:miter lim="800000"/>
            <a:headEnd/>
            <a:tailEnd/>
          </a:ln>
        </p:spPr>
      </p:pic>
      <p:pic>
        <p:nvPicPr>
          <p:cNvPr id="5" name="Picture 8" descr="MP900448699[1]"/>
          <p:cNvPicPr>
            <a:picLocks noChangeAspect="1" noChangeArrowheads="1"/>
          </p:cNvPicPr>
          <p:nvPr/>
        </p:nvPicPr>
        <p:blipFill>
          <a:blip r:embed="rId3" cstate="print"/>
          <a:srcRect/>
          <a:stretch>
            <a:fillRect/>
          </a:stretch>
        </p:blipFill>
        <p:spPr bwMode="auto">
          <a:xfrm>
            <a:off x="5954917" y="1868705"/>
            <a:ext cx="1828800" cy="2209800"/>
          </a:xfrm>
          <a:prstGeom prst="rect">
            <a:avLst/>
          </a:prstGeom>
          <a:noFill/>
          <a:ln w="9525">
            <a:noFill/>
            <a:miter lim="800000"/>
            <a:headEnd/>
            <a:tailEnd/>
          </a:ln>
        </p:spPr>
      </p:pic>
      <p:pic>
        <p:nvPicPr>
          <p:cNvPr id="6" name="Picture 6" descr="MC900437357[1]"/>
          <p:cNvPicPr>
            <a:picLocks noChangeAspect="1" noChangeArrowheads="1"/>
          </p:cNvPicPr>
          <p:nvPr/>
        </p:nvPicPr>
        <p:blipFill>
          <a:blip r:embed="rId4" cstate="print"/>
          <a:srcRect/>
          <a:stretch>
            <a:fillRect/>
          </a:stretch>
        </p:blipFill>
        <p:spPr bwMode="auto">
          <a:xfrm>
            <a:off x="7355940" y="2705100"/>
            <a:ext cx="1857375" cy="2438400"/>
          </a:xfrm>
          <a:prstGeom prst="rect">
            <a:avLst/>
          </a:prstGeom>
          <a:noFill/>
          <a:ln w="9525">
            <a:noFill/>
            <a:miter lim="800000"/>
            <a:headEnd/>
            <a:tailEnd/>
          </a:ln>
        </p:spPr>
      </p:pic>
    </p:spTree>
    <p:extLst>
      <p:ext uri="{BB962C8B-B14F-4D97-AF65-F5344CB8AC3E}">
        <p14:creationId xmlns:p14="http://schemas.microsoft.com/office/powerpoint/2010/main" val="1320918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162962"/>
            <a:ext cx="5600700" cy="742950"/>
          </a:xfrm>
        </p:spPr>
        <p:txBody>
          <a:bodyPr/>
          <a:lstStyle/>
          <a:p>
            <a:r>
              <a:rPr lang="en-US" dirty="0">
                <a:solidFill>
                  <a:schemeClr val="accent1"/>
                </a:solidFill>
              </a:rPr>
              <a:t>Fission</a:t>
            </a:r>
          </a:p>
        </p:txBody>
      </p:sp>
      <p:sp>
        <p:nvSpPr>
          <p:cNvPr id="4" name="Content Placeholder 3"/>
          <p:cNvSpPr>
            <a:spLocks noGrp="1"/>
          </p:cNvSpPr>
          <p:nvPr>
            <p:ph sz="quarter" idx="1"/>
          </p:nvPr>
        </p:nvSpPr>
        <p:spPr>
          <a:xfrm>
            <a:off x="428625" y="1462701"/>
            <a:ext cx="4224856" cy="3429000"/>
          </a:xfrm>
        </p:spPr>
        <p:txBody>
          <a:bodyPr>
            <a:noAutofit/>
          </a:bodyPr>
          <a:lstStyle/>
          <a:p>
            <a:r>
              <a:rPr lang="en-US" sz="2400" dirty="0"/>
              <a:t>The fission reaction produces radioactive waste that must be stored.</a:t>
            </a:r>
          </a:p>
          <a:p>
            <a:r>
              <a:rPr lang="en-US" sz="2400" dirty="0"/>
              <a:t>Currently the waste is placed in large lead boxes under ground around the country.</a:t>
            </a:r>
          </a:p>
        </p:txBody>
      </p:sp>
      <p:pic>
        <p:nvPicPr>
          <p:cNvPr id="6" name="Content Placeholder 5" descr="nuclear_waste.jpg"/>
          <p:cNvPicPr>
            <a:picLocks noGrp="1" noChangeAspect="1"/>
          </p:cNvPicPr>
          <p:nvPr>
            <p:ph sz="quarter" idx="2"/>
          </p:nvPr>
        </p:nvPicPr>
        <p:blipFill>
          <a:blip r:embed="rId2" cstate="screen"/>
          <a:stretch>
            <a:fillRect/>
          </a:stretch>
        </p:blipFill>
        <p:spPr>
          <a:xfrm>
            <a:off x="5253552" y="1566249"/>
            <a:ext cx="2751697" cy="3232088"/>
          </a:xfrm>
        </p:spPr>
      </p:pic>
    </p:spTree>
    <p:extLst>
      <p:ext uri="{BB962C8B-B14F-4D97-AF65-F5344CB8AC3E}">
        <p14:creationId xmlns:p14="http://schemas.microsoft.com/office/powerpoint/2010/main" val="9701547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315" y="192798"/>
            <a:ext cx="5600700" cy="857250"/>
          </a:xfrm>
        </p:spPr>
        <p:txBody>
          <a:bodyPr/>
          <a:lstStyle/>
          <a:p>
            <a:r>
              <a:rPr lang="en-US" dirty="0">
                <a:solidFill>
                  <a:schemeClr val="accent1"/>
                </a:solidFill>
              </a:rPr>
              <a:t>Yucca Mountain</a:t>
            </a:r>
          </a:p>
        </p:txBody>
      </p:sp>
      <p:sp>
        <p:nvSpPr>
          <p:cNvPr id="3" name="Content Placeholder 2"/>
          <p:cNvSpPr>
            <a:spLocks noGrp="1"/>
          </p:cNvSpPr>
          <p:nvPr>
            <p:ph sz="quarter" idx="1"/>
          </p:nvPr>
        </p:nvSpPr>
        <p:spPr>
          <a:xfrm>
            <a:off x="263682" y="1574171"/>
            <a:ext cx="3546130" cy="1600200"/>
          </a:xfrm>
        </p:spPr>
        <p:txBody>
          <a:bodyPr/>
          <a:lstStyle/>
          <a:p>
            <a:pPr marL="139700" indent="0">
              <a:buNone/>
            </a:pPr>
            <a:r>
              <a:rPr lang="en-US" sz="2400" dirty="0"/>
              <a:t>The Yucca Mountain, in Nevada,  is a large long term storage facility for nuclear waste and testing.</a:t>
            </a:r>
          </a:p>
        </p:txBody>
      </p:sp>
      <p:pic>
        <p:nvPicPr>
          <p:cNvPr id="5" name="Content Placeholder 4" descr="n_spad_300dpi.jpg"/>
          <p:cNvPicPr>
            <a:picLocks noGrp="1" noChangeAspect="1"/>
          </p:cNvPicPr>
          <p:nvPr>
            <p:ph sz="quarter" idx="2"/>
          </p:nvPr>
        </p:nvPicPr>
        <p:blipFill>
          <a:blip r:embed="rId2" cstate="screen"/>
          <a:stretch>
            <a:fillRect/>
          </a:stretch>
        </p:blipFill>
        <p:spPr>
          <a:xfrm>
            <a:off x="3574421" y="2669794"/>
            <a:ext cx="3039620" cy="2057400"/>
          </a:xfrm>
        </p:spPr>
      </p:pic>
      <p:pic>
        <p:nvPicPr>
          <p:cNvPr id="6" name="Picture 5" descr="yucca_mountain.jpg"/>
          <p:cNvPicPr>
            <a:picLocks noChangeAspect="1"/>
          </p:cNvPicPr>
          <p:nvPr/>
        </p:nvPicPr>
        <p:blipFill>
          <a:blip r:embed="rId3" cstate="screen"/>
          <a:stretch>
            <a:fillRect/>
          </a:stretch>
        </p:blipFill>
        <p:spPr>
          <a:xfrm>
            <a:off x="6738929" y="1720158"/>
            <a:ext cx="2093363" cy="2908426"/>
          </a:xfrm>
          <a:prstGeom prst="rect">
            <a:avLst/>
          </a:prstGeom>
        </p:spPr>
      </p:pic>
    </p:spTree>
    <p:extLst>
      <p:ext uri="{BB962C8B-B14F-4D97-AF65-F5344CB8AC3E}">
        <p14:creationId xmlns:p14="http://schemas.microsoft.com/office/powerpoint/2010/main" val="13179233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085" y="217283"/>
            <a:ext cx="5600700" cy="857250"/>
          </a:xfrm>
        </p:spPr>
        <p:txBody>
          <a:bodyPr/>
          <a:lstStyle/>
          <a:p>
            <a:r>
              <a:rPr lang="en-US" dirty="0">
                <a:solidFill>
                  <a:schemeClr val="accent1"/>
                </a:solidFill>
              </a:rPr>
              <a:t>Love Canal: Canada</a:t>
            </a:r>
          </a:p>
        </p:txBody>
      </p:sp>
      <p:sp>
        <p:nvSpPr>
          <p:cNvPr id="3" name="Content Placeholder 2"/>
          <p:cNvSpPr>
            <a:spLocks noGrp="1"/>
          </p:cNvSpPr>
          <p:nvPr>
            <p:ph sz="quarter" idx="1"/>
          </p:nvPr>
        </p:nvSpPr>
        <p:spPr>
          <a:xfrm>
            <a:off x="198835" y="1589449"/>
            <a:ext cx="5640650" cy="3429000"/>
          </a:xfrm>
        </p:spPr>
        <p:txBody>
          <a:bodyPr>
            <a:normAutofit/>
          </a:bodyPr>
          <a:lstStyle/>
          <a:p>
            <a:r>
              <a:rPr lang="en-US" sz="2400" dirty="0"/>
              <a:t>In the late 1970s it was discovered that slow leakage of lead boxes containing radioactive waste caused birth defects and nervous disorders.</a:t>
            </a:r>
          </a:p>
          <a:p>
            <a:r>
              <a:rPr lang="en-US" sz="2400" dirty="0"/>
              <a:t>Water and plants were contaminated. Many people chose to relocate, though some still live at that site today.</a:t>
            </a:r>
          </a:p>
        </p:txBody>
      </p:sp>
      <p:pic>
        <p:nvPicPr>
          <p:cNvPr id="5" name="Content Placeholder 4" descr="Love_Canal_protest.jpg"/>
          <p:cNvPicPr>
            <a:picLocks noGrp="1" noChangeAspect="1"/>
          </p:cNvPicPr>
          <p:nvPr>
            <p:ph sz="quarter" idx="2"/>
          </p:nvPr>
        </p:nvPicPr>
        <p:blipFill>
          <a:blip r:embed="rId2" cstate="screen"/>
          <a:stretch>
            <a:fillRect/>
          </a:stretch>
        </p:blipFill>
        <p:spPr>
          <a:xfrm>
            <a:off x="6464174" y="1685925"/>
            <a:ext cx="2084785" cy="2943225"/>
          </a:xfrm>
        </p:spPr>
      </p:pic>
    </p:spTree>
    <p:extLst>
      <p:ext uri="{BB962C8B-B14F-4D97-AF65-F5344CB8AC3E}">
        <p14:creationId xmlns:p14="http://schemas.microsoft.com/office/powerpoint/2010/main" val="1247096057"/>
      </p:ext>
    </p:extLst>
  </p:cSld>
  <p:clrMapOvr>
    <a:masterClrMapping/>
  </p:clrMapOvr>
</p:sld>
</file>

<file path=ppt/theme/theme1.xml><?xml version="1.0" encoding="utf-8"?>
<a:theme xmlns:a="http://schemas.openxmlformats.org/drawingml/2006/main" name="flipped videos">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4008</Words>
  <Application>Microsoft Macintosh PowerPoint</Application>
  <PresentationFormat>On-screen Show (16:9)</PresentationFormat>
  <Paragraphs>653</Paragraphs>
  <Slides>108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Shadows Into Light</vt:lpstr>
      <vt:lpstr>Walter Turncoat</vt:lpstr>
      <vt:lpstr>Arial</vt:lpstr>
      <vt:lpstr>Source Code Pro</vt:lpstr>
      <vt:lpstr>Symbol</vt:lpstr>
      <vt:lpstr>Century Gothic</vt:lpstr>
      <vt:lpstr>flipped videos</vt:lpstr>
      <vt:lpstr>NUCLEAR CHEMISTRY</vt:lpstr>
      <vt:lpstr>Radioactivity</vt:lpstr>
      <vt:lpstr>Lesson Objectives</vt:lpstr>
      <vt:lpstr>Introduction to Nuclear Chemistry</vt:lpstr>
      <vt:lpstr>Discovery of x-Rays</vt:lpstr>
      <vt:lpstr>X-rays</vt:lpstr>
      <vt:lpstr>X-rays</vt:lpstr>
      <vt:lpstr>X-rays</vt:lpstr>
      <vt:lpstr>PowerPoint Presentation</vt:lpstr>
      <vt:lpstr>Radioactive minerals</vt:lpstr>
      <vt:lpstr>Radioactive Minerals</vt:lpstr>
      <vt:lpstr>Radiation</vt:lpstr>
      <vt:lpstr>Isotopes</vt:lpstr>
      <vt:lpstr>Radioisotopes</vt:lpstr>
      <vt:lpstr>Radioactivity</vt:lpstr>
      <vt:lpstr>Radioactive decay</vt:lpstr>
      <vt:lpstr>Table O- Types of Decay</vt:lpstr>
      <vt:lpstr>Natural Transmutation</vt:lpstr>
      <vt:lpstr>Table N: Decay Modes for Selected Nuclides</vt:lpstr>
      <vt:lpstr>Radioactivity</vt:lpstr>
      <vt:lpstr>Beta decay</vt:lpstr>
      <vt:lpstr>Beta decay</vt:lpstr>
      <vt:lpstr>Example (I do) </vt:lpstr>
      <vt:lpstr>Example (we do)</vt:lpstr>
      <vt:lpstr>Positron decay</vt:lpstr>
      <vt:lpstr>Positron decay</vt:lpstr>
      <vt:lpstr>Example (I do): </vt:lpstr>
      <vt:lpstr>Example (we do):</vt:lpstr>
      <vt:lpstr>Alpha decay</vt:lpstr>
      <vt:lpstr>Example (I do)</vt:lpstr>
      <vt:lpstr>Example (We do)</vt:lpstr>
      <vt:lpstr>Gamma decay</vt:lpstr>
      <vt:lpstr>Penetrating Power</vt:lpstr>
      <vt:lpstr>Penetrating Power</vt:lpstr>
      <vt:lpstr>Radiation is charged</vt:lpstr>
      <vt:lpstr>Now you should be able to…</vt:lpstr>
      <vt:lpstr>Half LiFe</vt:lpstr>
      <vt:lpstr>Lesson Objectives</vt:lpstr>
      <vt:lpstr>Measuring Radioactivity</vt:lpstr>
      <vt:lpstr>Detecting radioactivity</vt:lpstr>
      <vt:lpstr>Half Life</vt:lpstr>
      <vt:lpstr>Calculating Half Life</vt:lpstr>
      <vt:lpstr>PowerPoint Presentation</vt:lpstr>
      <vt:lpstr>PowerPoint Presentation</vt:lpstr>
      <vt:lpstr>Table N- Half life Time</vt:lpstr>
      <vt:lpstr>Half Life</vt:lpstr>
      <vt:lpstr>Amount Remaining (I do)</vt:lpstr>
      <vt:lpstr>PowerPoint Presentation</vt:lpstr>
      <vt:lpstr>The half life of Rn-222 is 3.8 days. If a basement holds 20 grams of Rn, how much will remain after 19 days?</vt:lpstr>
      <vt:lpstr>Fraction Remaining (We do)</vt:lpstr>
      <vt:lpstr>A cylinder contains 5L of Ne-19. It sits out for 103.2 seconds. What fraction of the sample is still remaining after is sat out?</vt:lpstr>
      <vt:lpstr>A laboratory 400 grams sample of P-32 triggers 400 clicks per minute of the Geiger counter. How many days will it take the P to decay to only 50 grams and 50 clicks?</vt:lpstr>
      <vt:lpstr>An ancient scroll was discovered with 25% of the original C-14. How old is the scroll?</vt:lpstr>
      <vt:lpstr>Half Life (We do)</vt:lpstr>
      <vt:lpstr>A sample is placed near a Geiger counter and after 40 days it is re-massed and 25% remains. How long is the isotopes half life?</vt:lpstr>
      <vt:lpstr>Original Mass (I do)</vt:lpstr>
      <vt:lpstr>Original Mass (We do)</vt:lpstr>
      <vt:lpstr>Original Mass (You do)</vt:lpstr>
      <vt:lpstr>Now you should be able to…</vt:lpstr>
      <vt:lpstr>Fission and Fusion</vt:lpstr>
      <vt:lpstr>Lesson Objectives</vt:lpstr>
      <vt:lpstr>Transmutation</vt:lpstr>
      <vt:lpstr>Transmutation</vt:lpstr>
      <vt:lpstr>Artificial vs Natural Transmutation</vt:lpstr>
      <vt:lpstr>Nuclear Reactions </vt:lpstr>
      <vt:lpstr>Fission</vt:lpstr>
      <vt:lpstr>Fission</vt:lpstr>
      <vt:lpstr>Fission Reactors</vt:lpstr>
      <vt:lpstr>Fission Reactors</vt:lpstr>
      <vt:lpstr>Particle Accelerators</vt:lpstr>
      <vt:lpstr>Brookhaven National Laboratory</vt:lpstr>
      <vt:lpstr>Camp Upton</vt:lpstr>
      <vt:lpstr>Camp Upton</vt:lpstr>
      <vt:lpstr>BNL</vt:lpstr>
      <vt:lpstr>Other known accelerators:</vt:lpstr>
      <vt:lpstr>Why nuclear power?</vt:lpstr>
      <vt:lpstr>Uncontrolled Fission Reactions</vt:lpstr>
      <vt:lpstr>Fusion Reactions</vt:lpstr>
      <vt:lpstr>Fusion</vt:lpstr>
      <vt:lpstr>How do they know the Sun is made up of Helium?</vt:lpstr>
      <vt:lpstr>Fusion Reactions</vt:lpstr>
      <vt:lpstr>Examples</vt:lpstr>
      <vt:lpstr>Completing Nuclear Equations for Artificial Transmutation</vt:lpstr>
      <vt:lpstr>Now you should be able to…</vt:lpstr>
      <vt:lpstr>Benefits and Risks</vt:lpstr>
      <vt:lpstr>Lesson Objectives</vt:lpstr>
      <vt:lpstr>Crops: Kill Bacteria and molds</vt:lpstr>
      <vt:lpstr>Am-241 is used in Smoke detectors</vt:lpstr>
      <vt:lpstr>Carbon Dating: Archeology</vt:lpstr>
      <vt:lpstr>C-14 Used to date organic material</vt:lpstr>
      <vt:lpstr>Uranium is used to date rocks</vt:lpstr>
      <vt:lpstr>C-14 and P-32 are used as Tracers</vt:lpstr>
      <vt:lpstr>Iodine-131 is used to Treat overactive thyroid Disorders: Hyperthyroidism</vt:lpstr>
      <vt:lpstr>Co-60 is used to treat cancer</vt:lpstr>
      <vt:lpstr>Tc-99 used to detect tumors</vt:lpstr>
      <vt:lpstr>Risks of Radioactivity</vt:lpstr>
      <vt:lpstr>Fission</vt:lpstr>
      <vt:lpstr>Yucca Mountain</vt:lpstr>
      <vt:lpstr>Love Canal: Canada</vt:lpstr>
      <vt:lpstr>Three Mile Island, PA</vt:lpstr>
      <vt:lpstr>Chernobyl</vt:lpstr>
      <vt:lpstr>Chernobyl</vt:lpstr>
      <vt:lpstr>PowerPoint Presentation</vt:lpstr>
      <vt:lpstr>Warfare</vt:lpstr>
      <vt:lpstr>Now You Should be Able to…</vt:lpstr>
      <vt:lpstr>Uses</vt:lpstr>
      <vt:lpstr>History of radioactivity</vt:lpstr>
      <vt:lpstr>Dose 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13 Organic Chemistry </dc:title>
  <dc:creator>Drury, Kristen</dc:creator>
  <cp:lastModifiedBy>Kristen J Drury</cp:lastModifiedBy>
  <cp:revision>28</cp:revision>
  <dcterms:modified xsi:type="dcterms:W3CDTF">2021-08-29T22:19:39Z</dcterms:modified>
</cp:coreProperties>
</file>