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376" r:id="rId10"/>
    <p:sldId id="377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78" r:id="rId51"/>
    <p:sldId id="379" r:id="rId52"/>
    <p:sldId id="380" r:id="rId53"/>
    <p:sldId id="313" r:id="rId54"/>
    <p:sldId id="314" r:id="rId55"/>
    <p:sldId id="315" r:id="rId56"/>
    <p:sldId id="316" r:id="rId57"/>
    <p:sldId id="317" r:id="rId58"/>
    <p:sldId id="319" r:id="rId59"/>
    <p:sldId id="320" r:id="rId60"/>
    <p:sldId id="322" r:id="rId61"/>
    <p:sldId id="323" r:id="rId62"/>
    <p:sldId id="324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7" r:id="rId74"/>
    <p:sldId id="338" r:id="rId75"/>
    <p:sldId id="383" r:id="rId76"/>
    <p:sldId id="339" r:id="rId77"/>
    <p:sldId id="340" r:id="rId78"/>
    <p:sldId id="341" r:id="rId79"/>
    <p:sldId id="342" r:id="rId80"/>
    <p:sldId id="384" r:id="rId81"/>
    <p:sldId id="344" r:id="rId82"/>
    <p:sldId id="345" r:id="rId83"/>
    <p:sldId id="346" r:id="rId84"/>
    <p:sldId id="347" r:id="rId85"/>
    <p:sldId id="385" r:id="rId86"/>
    <p:sldId id="349" r:id="rId87"/>
    <p:sldId id="386" r:id="rId88"/>
    <p:sldId id="350" r:id="rId89"/>
    <p:sldId id="351" r:id="rId90"/>
    <p:sldId id="352" r:id="rId91"/>
    <p:sldId id="354" r:id="rId92"/>
    <p:sldId id="355" r:id="rId93"/>
    <p:sldId id="356" r:id="rId94"/>
    <p:sldId id="358" r:id="rId95"/>
    <p:sldId id="359" r:id="rId96"/>
    <p:sldId id="360" r:id="rId97"/>
    <p:sldId id="361" r:id="rId98"/>
    <p:sldId id="363" r:id="rId99"/>
    <p:sldId id="364" r:id="rId100"/>
    <p:sldId id="366" r:id="rId101"/>
    <p:sldId id="367" r:id="rId102"/>
    <p:sldId id="368" r:id="rId103"/>
    <p:sldId id="369" r:id="rId104"/>
    <p:sldId id="387" r:id="rId105"/>
    <p:sldId id="370" r:id="rId106"/>
    <p:sldId id="389" r:id="rId107"/>
    <p:sldId id="371" r:id="rId108"/>
    <p:sldId id="388" r:id="rId109"/>
    <p:sldId id="372" r:id="rId110"/>
    <p:sldId id="373" r:id="rId111"/>
    <p:sldId id="375" r:id="rId112"/>
    <p:sldId id="390" r:id="rId113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115"/>
      <p:bold r:id="rId116"/>
      <p:italic r:id="rId117"/>
      <p:boldItalic r:id="rId118"/>
    </p:embeddedFont>
    <p:embeddedFont>
      <p:font typeface="Shadows Into Light" panose="02000000000000000000" pitchFamily="2" charset="77"/>
      <p:regular r:id="rId119"/>
    </p:embeddedFont>
    <p:embeddedFont>
      <p:font typeface="Source Code Pro" panose="020B0509030403020204" pitchFamily="49" charset="0"/>
      <p:regular r:id="rId120"/>
      <p:bold r:id="rId121"/>
      <p:italic r:id="rId122"/>
      <p:boldItalic r:id="rId123"/>
    </p:embeddedFont>
    <p:embeddedFont>
      <p:font typeface="Walter Turncoat" panose="02000000000000000000" pitchFamily="2" charset="0"/>
      <p:regular r:id="rId1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810" autoAdjust="0"/>
  </p:normalViewPr>
  <p:slideViewPr>
    <p:cSldViewPr snapToGrid="0">
      <p:cViewPr varScale="1">
        <p:scale>
          <a:sx n="160" d="100"/>
          <a:sy n="160" d="100"/>
        </p:scale>
        <p:origin x="78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3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9.fntdata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font" Target="fonts/font4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10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font" Target="fonts/font5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6.fntdata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7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400d25849a_7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400d25849a_7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4b4cca1f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4b4cca1f3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54b4cca1f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54b4cca1f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4b4cca1f3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4b4cca1f3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4b4cca1f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4b4cca1f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b4cca1f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4b4cca1f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4b4cca1f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4b4cca1f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b4cca1f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4b4cca1f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4b4cca1f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4b4cca1f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4b4cca1f3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4b4cca1f3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4b4cca1f3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4b4cca1f3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4b4cca1f3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4b4cca1f3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400d25849a_7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400d25849a_7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4b4cca1f3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4b4cca1f3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4b4cca1f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4b4cca1f3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4b4cca1f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4b4cca1f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4b4cca1f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4b4cca1f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4b4cca1f3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4b4cca1f3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4b4cca1f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4b4cca1f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b4cca1f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b4cca1f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4b4cca1f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4b4cca1f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b4cca1f3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b4cca1f3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2b09e1fb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2b09e1fb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4b4cca1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4b4cca1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4b4cca1f3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4b4cca1f3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4b4cca1f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54b4cca1f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52b09e1fb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52b09e1fb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54b4cca1f3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54b4cca1f3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4b4cca1f3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54b4cca1f3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54b4cca1f3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54b4cca1f3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54b4cca1f3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54b4cca1f3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54b4cca1f3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54b4cca1f3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4b4cca1f3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4b4cca1f3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54b4cca1f3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54b4cca1f3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54b4cca1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54b4cca1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4b4cca1f3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54b4cca1f3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4b4cca1f3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54b4cca1f3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54b4cca1f3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54b4cca1f3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54b4cca1f3_1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54b4cca1f3_1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54b4cca1f3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54b4cca1f3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54b4cca1f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54b4cca1f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54b4cca1f3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54b4cca1f3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4b4cca1f3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54b4cca1f3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4b4cca1f3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54b4cca1f3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54b4cca1f3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54b4cca1f3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4b4cca1f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4b4cca1f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54b4cca1f3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54b4cca1f3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54b4cca1f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54b4cca1f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54b4cca1f3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54b4cca1f3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4b4cca1f3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4b4cca1f3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4b4cca1f3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4b4cca1f3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54b4cca1f3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54b4cca1f3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4b4cca1f3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54b4cca1f3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54b4cca1f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54b4cca1f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54b4cca1f3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54b4cca1f3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b4cca1f3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b4cca1f3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4b4cca1f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4b4cca1f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54b4cca1f3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54b4cca1f3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54b4cca1f3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54b4cca1f3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4b4cca1f3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4b4cca1f3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54b4cca1f3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54b4cca1f3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54b4cca1f3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54b4cca1f3_0_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54b4cca1f3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54b4cca1f3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54b4cca1f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54b4cca1f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54b4cca1f3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54b4cca1f3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54b4cca1f3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54b4cca1f3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54b4cca1f3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54b4cca1f3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4b4cca1f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4b4cca1f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54b4cca1f3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54b4cca1f3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54b4cca1f3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54b4cca1f3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54b4cca1f3_0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54b4cca1f3_0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54b4cca1f3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54b4cca1f3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54b4cca1f3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54b4cca1f3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54b4cca1f3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54b4cca1f3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54b4cca1f3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Google Shape;994;g54b4cca1f3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54b4cca1f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54b4cca1f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54b4cca1f3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54b4cca1f3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54b4cca1f3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54b4cca1f3_0_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4b4cca1f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4b4cca1f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54b4cca1f3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54b4cca1f3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54b4cca1f3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54b4cca1f3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54b4cca1f3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54b4cca1f3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54b4cca1f3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54b4cca1f3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54b4cca1f3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54b4cca1f3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54b4cca1f3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54b4cca1f3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54b4cca1f3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54b4cca1f3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54b4cca1f3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54b4cca1f3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50c40e4687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50c40e4687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54b4cca1f3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54b4cca1f3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4b4cca1f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4b4cca1f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54b4cca1f3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54b4cca1f3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54b4cca1f3_0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54b4cca1f3_0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50b3b637c3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50b3b637c3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54b4cca1f3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54b4cca1f3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54b4cca1f3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54b4cca1f3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54b4cca1f3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54b4cca1f3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54b4cca1f3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54b4cca1f3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24503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54b4cca1f3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54b4cca1f3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54b4cca1f3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2" name="Google Shape;1272;g54b4cca1f3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50b3b637c3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50b3b637c3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48006" y="1513577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Walter Turncoat"/>
              <a:buNone/>
              <a:defRPr sz="40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Shadows Into Light"/>
              <a:buNone/>
              <a:defRPr sz="36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1034700" y="322400"/>
            <a:ext cx="6785400" cy="7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You should be able to: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/>
        </p:nvSpPr>
        <p:spPr>
          <a:xfrm>
            <a:off x="987850" y="261013"/>
            <a:ext cx="65898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hadows Into Light"/>
                <a:ea typeface="Shadows Into Light"/>
                <a:cs typeface="Shadows Into Light"/>
                <a:sym typeface="Shadows Into Light"/>
              </a:rPr>
              <a:t>Check your understanding:</a:t>
            </a:r>
            <a:endParaRPr sz="4000" b="1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3547F7-0780-4B8B-A472-5BE21256CC70}" type="datetimeFigureOut">
              <a:rPr lang="en-US" smtClean="0"/>
              <a:pPr/>
              <a:t>8/29/21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CD2F0A-3270-416A-A541-9163D39573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2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7850" y="261000"/>
            <a:ext cx="68904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Shadows Into Light"/>
              <a:buNone/>
              <a:defRPr sz="42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Shadows Into Light"/>
              <a:buNone/>
              <a:defRPr sz="42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/>
          </a:blip>
          <a:srcRect l="34568" t="18555" r="32306" b="16314"/>
          <a:stretch/>
        </p:blipFill>
        <p:spPr>
          <a:xfrm>
            <a:off x="90725" y="0"/>
            <a:ext cx="897128" cy="132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254475"/>
            <a:ext cx="9143999" cy="38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●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hadows Into Light"/>
              <a:buChar char="○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Shadows Into Light"/>
              <a:buChar char="■"/>
              <a:defRPr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267" y="0"/>
            <a:ext cx="1329732" cy="121953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gi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jp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png"/><Relationship Id="rId7" Type="http://schemas.openxmlformats.org/officeDocument/2006/relationships/image" Target="../media/image101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gif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gif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7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7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83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ORGANIC CHEMISTRY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Organic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649" y="1488186"/>
            <a:ext cx="8235409" cy="3655314"/>
          </a:xfrm>
        </p:spPr>
        <p:txBody>
          <a:bodyPr/>
          <a:lstStyle/>
          <a:p>
            <a:r>
              <a:rPr lang="en-US" sz="2400" dirty="0"/>
              <a:t>All single bonded hydrocarbons are in the same family known as alk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nes.</a:t>
            </a:r>
          </a:p>
          <a:p>
            <a:r>
              <a:rPr lang="en-US" sz="2400" dirty="0"/>
              <a:t>All double bonded hydrocarbons are in the same family known as alk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nes.</a:t>
            </a:r>
          </a:p>
          <a:p>
            <a:r>
              <a:rPr lang="en-US" sz="2400" dirty="0"/>
              <a:t>All triple bonded hydrocarbons are in the same family known as alk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/>
              <a:t>nes.</a:t>
            </a:r>
          </a:p>
          <a:p>
            <a:r>
              <a:rPr lang="en-US" sz="2400" dirty="0"/>
              <a:t>Refer to table 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11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Esterification</a:t>
            </a:r>
            <a:endParaRPr/>
          </a:p>
        </p:txBody>
      </p:sp>
      <p:sp>
        <p:nvSpPr>
          <p:cNvPr id="1228" name="Google Shape;1228;p11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Forms esters (smells)</a:t>
            </a:r>
            <a:br>
              <a:rPr lang="en" sz="2400" dirty="0"/>
            </a:br>
            <a:r>
              <a:rPr lang="en" sz="2400" dirty="0"/>
              <a:t>Identify ester as product (Use TABLE R)</a:t>
            </a:r>
            <a:br>
              <a:rPr lang="en" dirty="0"/>
            </a:br>
            <a:endParaRPr dirty="0"/>
          </a:p>
        </p:txBody>
      </p:sp>
      <p:pic>
        <p:nvPicPr>
          <p:cNvPr id="1229" name="Google Shape;1229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37" y="2494575"/>
            <a:ext cx="7909925" cy="11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4225" y="3689325"/>
            <a:ext cx="6158299" cy="10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11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Esters</a:t>
            </a:r>
            <a:endParaRPr dirty="0"/>
          </a:p>
        </p:txBody>
      </p:sp>
      <p:pic>
        <p:nvPicPr>
          <p:cNvPr id="1236" name="Google Shape;1236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604" y="1475715"/>
            <a:ext cx="8609846" cy="3304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1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Fermentation</a:t>
            </a:r>
            <a:endParaRPr/>
          </a:p>
        </p:txBody>
      </p:sp>
      <p:sp>
        <p:nvSpPr>
          <p:cNvPr id="1242" name="Google Shape;1242;p11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 sz="2400" dirty="0"/>
              <a:t>Enzymatic breakdown of sugar into alcohol (ethanol) and CO</a:t>
            </a:r>
            <a:r>
              <a:rPr lang="en" sz="2400" baseline="-25000" dirty="0"/>
              <a:t>2</a:t>
            </a:r>
            <a:endParaRPr sz="24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 sz="2400" dirty="0"/>
              <a:t>Identify Alcohol and CO</a:t>
            </a:r>
            <a:r>
              <a:rPr lang="en" sz="2400" baseline="-25000" dirty="0"/>
              <a:t>2</a:t>
            </a:r>
            <a:r>
              <a:rPr lang="en" sz="2400" dirty="0"/>
              <a:t> as product</a:t>
            </a:r>
            <a:br>
              <a:rPr lang="en" sz="2400" dirty="0"/>
            </a:br>
            <a:r>
              <a:rPr lang="en" sz="2400" dirty="0"/>
              <a:t>           C</a:t>
            </a:r>
            <a:r>
              <a:rPr lang="en" sz="2400" baseline="-25000" dirty="0"/>
              <a:t>6</a:t>
            </a:r>
            <a:r>
              <a:rPr lang="en" sz="2400" dirty="0"/>
              <a:t>H</a:t>
            </a:r>
            <a:r>
              <a:rPr lang="en" sz="2400" baseline="-25000" dirty="0"/>
              <a:t>12</a:t>
            </a:r>
            <a:r>
              <a:rPr lang="en" sz="2400" dirty="0"/>
              <a:t>O</a:t>
            </a:r>
            <a:r>
              <a:rPr lang="en" sz="2400" baseline="-25000" dirty="0"/>
              <a:t>6</a:t>
            </a:r>
            <a:r>
              <a:rPr lang="en" sz="2400" dirty="0"/>
              <a:t> → 2C</a:t>
            </a:r>
            <a:r>
              <a:rPr lang="en" sz="2400" baseline="-25000" dirty="0"/>
              <a:t>2</a:t>
            </a:r>
            <a:r>
              <a:rPr lang="en" sz="2400" dirty="0"/>
              <a:t>H</a:t>
            </a:r>
            <a:r>
              <a:rPr lang="en" sz="2400" baseline="-25000" dirty="0"/>
              <a:t>5</a:t>
            </a:r>
            <a:r>
              <a:rPr lang="en" sz="2400" dirty="0"/>
              <a:t>OH + 2CO</a:t>
            </a:r>
            <a:r>
              <a:rPr lang="en" sz="2400" baseline="-25000" dirty="0"/>
              <a:t>2</a:t>
            </a:r>
            <a:br>
              <a:rPr lang="en" sz="2400" dirty="0"/>
            </a:br>
            <a:endParaRPr sz="2400" dirty="0"/>
          </a:p>
        </p:txBody>
      </p:sp>
      <p:pic>
        <p:nvPicPr>
          <p:cNvPr id="1243" name="Google Shape;1243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312" y="3376400"/>
            <a:ext cx="5935375" cy="10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119"/>
          <p:cNvSpPr/>
          <p:nvPr/>
        </p:nvSpPr>
        <p:spPr>
          <a:xfrm>
            <a:off x="3425323" y="2259575"/>
            <a:ext cx="1361400" cy="801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12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Saponification</a:t>
            </a:r>
            <a:endParaRPr/>
          </a:p>
        </p:txBody>
      </p:sp>
      <p:sp>
        <p:nvSpPr>
          <p:cNvPr id="1250" name="Google Shape;1250;p120"/>
          <p:cNvSpPr txBox="1">
            <a:spLocks noGrp="1"/>
          </p:cNvSpPr>
          <p:nvPr>
            <p:ph type="body" idx="1"/>
          </p:nvPr>
        </p:nvSpPr>
        <p:spPr>
          <a:xfrm>
            <a:off x="311700" y="1485613"/>
            <a:ext cx="24315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Hydrolysis of fats using a base</a:t>
            </a:r>
            <a:br>
              <a:rPr lang="en" sz="2400" dirty="0"/>
            </a:br>
            <a:r>
              <a:rPr lang="en" sz="2400" dirty="0"/>
              <a:t>Produces soap and glycerol (alcohol)</a:t>
            </a:r>
            <a:br>
              <a:rPr lang="en" sz="2400" dirty="0"/>
            </a:br>
            <a:r>
              <a:rPr lang="en" sz="2400" dirty="0"/>
              <a:t>Identify soap as product and base as reactant</a:t>
            </a:r>
            <a:br>
              <a:rPr lang="en" sz="2400" dirty="0"/>
            </a:br>
            <a:endParaRPr sz="2400" dirty="0"/>
          </a:p>
        </p:txBody>
      </p:sp>
      <p:pic>
        <p:nvPicPr>
          <p:cNvPr id="1251" name="Google Shape;1251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426" y="2164575"/>
            <a:ext cx="5935874" cy="25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120"/>
          <p:cNvSpPr/>
          <p:nvPr/>
        </p:nvSpPr>
        <p:spPr>
          <a:xfrm>
            <a:off x="6968730" y="3053287"/>
            <a:ext cx="1361400" cy="801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20"/>
          <p:cNvSpPr/>
          <p:nvPr/>
        </p:nvSpPr>
        <p:spPr>
          <a:xfrm>
            <a:off x="3024400" y="3461618"/>
            <a:ext cx="1361400" cy="801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4" name="Google Shape;1254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138" y="0"/>
            <a:ext cx="2764025" cy="13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3382" y="1488186"/>
            <a:ext cx="7467600" cy="3655314"/>
          </a:xfrm>
        </p:spPr>
        <p:txBody>
          <a:bodyPr/>
          <a:lstStyle/>
          <a:p>
            <a:r>
              <a:rPr lang="en-US" sz="2400" dirty="0"/>
              <a:t>Long Carbon chains</a:t>
            </a:r>
          </a:p>
          <a:p>
            <a:r>
              <a:rPr lang="en-US" sz="2400" dirty="0"/>
              <a:t>(C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n</a:t>
            </a:r>
          </a:p>
          <a:p>
            <a:r>
              <a:rPr lang="en-US" sz="2400" dirty="0"/>
              <a:t>Used in all plastics, rubber, nylons…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23" y="2910812"/>
            <a:ext cx="2610262" cy="1737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2" y="2910813"/>
            <a:ext cx="2524396" cy="1712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44" y="2910813"/>
            <a:ext cx="2591713" cy="17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58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2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Polymerization</a:t>
            </a:r>
            <a:endParaRPr/>
          </a:p>
        </p:txBody>
      </p:sp>
      <p:sp>
        <p:nvSpPr>
          <p:cNvPr id="1260" name="Google Shape;1260;p121"/>
          <p:cNvSpPr txBox="1">
            <a:spLocks noGrp="1"/>
          </p:cNvSpPr>
          <p:nvPr>
            <p:ph type="body" idx="1"/>
          </p:nvPr>
        </p:nvSpPr>
        <p:spPr>
          <a:xfrm>
            <a:off x="311701" y="1495975"/>
            <a:ext cx="5189788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Formation of long-chain molecules (polymers) from small repeating subunits (monomers)</a:t>
            </a:r>
            <a:endParaRPr sz="20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000" dirty="0"/>
              <a:t>Can be natural (proteins) or artificial (plastics)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starch – long chains of sugars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proteins – long chains of amino acids</a:t>
            </a:r>
            <a:endParaRPr sz="20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000" dirty="0"/>
              <a:t>cellulose – made of repeating units of sugar</a:t>
            </a:r>
            <a:br>
              <a:rPr lang="en" sz="2000" dirty="0"/>
            </a:br>
            <a:endParaRPr sz="2000" dirty="0"/>
          </a:p>
        </p:txBody>
      </p:sp>
      <p:pic>
        <p:nvPicPr>
          <p:cNvPr id="9" name="Picture 4" descr="PDF) All proteins have a basic molecular form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88" y="1686170"/>
            <a:ext cx="3331711" cy="290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2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Polymerization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4612" b="2952"/>
          <a:stretch/>
        </p:blipFill>
        <p:spPr>
          <a:xfrm>
            <a:off x="277639" y="1514082"/>
            <a:ext cx="3389014" cy="1539089"/>
          </a:xfrm>
          <a:prstGeom prst="rect">
            <a:avLst/>
          </a:prstGeom>
        </p:spPr>
      </p:pic>
      <p:pic>
        <p:nvPicPr>
          <p:cNvPr id="5126" name="Picture 6" descr="The Structural Chemical Formula Of The Cellulose Polymer, 2D.. Royalty Free  Cliparts, Vectors, And Stock Illustration. Image 27539074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70" y="1514083"/>
            <a:ext cx="2701784" cy="15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olymerization | Syrr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23" y="3144921"/>
            <a:ext cx="4757753" cy="153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art 25-Count 10-oz Styrofoam Cup in the Disposable Cups department at  Lowes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54" y="3803149"/>
            <a:ext cx="922208" cy="9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10,000+ Best Leaf Photos · 100% Free Download · Pexels Stock Pho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3661" y="2817786"/>
            <a:ext cx="600554" cy="9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Eating - One You Mert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48" y="1514082"/>
            <a:ext cx="1483102" cy="9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386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2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 Polymerization</a:t>
            </a:r>
            <a:endParaRPr/>
          </a:p>
        </p:txBody>
      </p:sp>
      <p:sp>
        <p:nvSpPr>
          <p:cNvPr id="1266" name="Google Shape;1266;p12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Adding small alkenes together by breaking the double bond, to create a large chain.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Identify by “n” which represents a large number </a:t>
            </a:r>
            <a:br>
              <a:rPr lang="en" sz="2400" dirty="0"/>
            </a:br>
            <a:endParaRPr sz="2400" dirty="0"/>
          </a:p>
        </p:txBody>
      </p:sp>
      <p:pic>
        <p:nvPicPr>
          <p:cNvPr id="1267" name="Google Shape;1267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450" y="3281750"/>
            <a:ext cx="3918551" cy="140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8" name="Google Shape;1268;p122"/>
          <p:cNvSpPr/>
          <p:nvPr/>
        </p:nvSpPr>
        <p:spPr>
          <a:xfrm>
            <a:off x="3970450" y="3769725"/>
            <a:ext cx="546600" cy="589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9" name="Google Shape;1269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6475" y="3269025"/>
            <a:ext cx="31242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271604"/>
            <a:ext cx="5600700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Condensation Polymerization</a:t>
            </a:r>
          </a:p>
        </p:txBody>
      </p:sp>
      <p:pic>
        <p:nvPicPr>
          <p:cNvPr id="4" name="Content Placeholder 3" descr="polmer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15563" y="2046082"/>
            <a:ext cx="4508023" cy="26067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003" y="1511928"/>
            <a:ext cx="850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bg1"/>
                </a:solidFill>
                <a:latin typeface="Shadows Into Light" panose="020B0604020202020204" charset="0"/>
              </a:rPr>
              <a:t>Adding acids and alcohols by extracting water.</a:t>
            </a:r>
          </a:p>
        </p:txBody>
      </p:sp>
    </p:spTree>
    <p:extLst>
      <p:ext uri="{BB962C8B-B14F-4D97-AF65-F5344CB8AC3E}">
        <p14:creationId xmlns:p14="http://schemas.microsoft.com/office/powerpoint/2010/main" val="116049932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2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Cracking</a:t>
            </a:r>
            <a:endParaRPr/>
          </a:p>
        </p:txBody>
      </p:sp>
      <p:sp>
        <p:nvSpPr>
          <p:cNvPr id="1275" name="Google Shape;1275;p12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Breaking large hydrocarbons into smaller chains by heating them. 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Fossil fuels are cracked into many components such as octane (gasoline) propane, etc.</a:t>
            </a:r>
            <a:br>
              <a:rPr lang="en" sz="2400" dirty="0"/>
            </a:br>
            <a:endParaRPr sz="2400" dirty="0"/>
          </a:p>
        </p:txBody>
      </p:sp>
      <p:pic>
        <p:nvPicPr>
          <p:cNvPr id="1276" name="Google Shape;1276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963" y="2650674"/>
            <a:ext cx="5181310" cy="1966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Homologous Series</a:t>
            </a:r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270985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Group of organic compounds with similar properties and structures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TABLE Q gives the general formula and examples (name and structure)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916" y="-153909"/>
            <a:ext cx="682011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2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Cracking</a:t>
            </a:r>
            <a:endParaRPr dirty="0"/>
          </a:p>
        </p:txBody>
      </p:sp>
      <p:pic>
        <p:nvPicPr>
          <p:cNvPr id="1282" name="Google Shape;1282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997" y="0"/>
            <a:ext cx="45477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2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Identify the type of reactions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the product of substitution and addition reactions</a:t>
            </a:r>
            <a:br>
              <a:rPr lang="en">
                <a:solidFill>
                  <a:schemeClr val="lt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166732"/>
            <a:ext cx="6890400" cy="801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Functional Group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849" y="901744"/>
            <a:ext cx="8439665" cy="341632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Arial Narrow" panose="020B0606020202030204" pitchFamily="34" charset="0"/>
              </a:rPr>
              <a:t>Read through infographic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Arial Narrow" panose="020B0606020202030204" pitchFamily="34" charset="0"/>
              </a:rPr>
              <a:t>Identify any and all functional groups: circle and identify the type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Arial Narrow" panose="020B0606020202030204" pitchFamily="34" charset="0"/>
              </a:rPr>
              <a:t>Identify 2 additional interesting facts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Arial Narrow" panose="020B0606020202030204" pitchFamily="34" charset="0"/>
              </a:rPr>
              <a:t>Choose a reporter to explain the functional groups and interesting facts to the class</a:t>
            </a:r>
          </a:p>
        </p:txBody>
      </p:sp>
    </p:spTree>
    <p:extLst>
      <p:ext uri="{BB962C8B-B14F-4D97-AF65-F5344CB8AC3E}">
        <p14:creationId xmlns:p14="http://schemas.microsoft.com/office/powerpoint/2010/main" val="1376184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Prefixes</a:t>
            </a:r>
            <a:endParaRPr dirty="0"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449569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Table P shows prefixes to determine how many Carbon atoms a compound has.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800" dirty="0">
              <a:solidFill>
                <a:srgbClr val="FFFFFF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424" y="1192037"/>
            <a:ext cx="2993000" cy="38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010100" y="26523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Example: Give the prefix for the following:</a:t>
            </a:r>
            <a:endParaRPr sz="3200"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384900" y="1555162"/>
            <a:ext cx="13968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</a:rPr>
              <a:t>C</a:t>
            </a:r>
            <a:r>
              <a:rPr lang="en" sz="5300" baseline="-25000" dirty="0">
                <a:solidFill>
                  <a:srgbClr val="FFFFFF"/>
                </a:solidFill>
              </a:rPr>
              <a:t>2</a:t>
            </a:r>
            <a:r>
              <a:rPr lang="en" sz="3200" dirty="0">
                <a:solidFill>
                  <a:srgbClr val="FFFFFF"/>
                </a:solidFill>
              </a:rPr>
              <a:t>H</a:t>
            </a:r>
            <a:r>
              <a:rPr lang="en" sz="5300" baseline="-25000" dirty="0">
                <a:solidFill>
                  <a:srgbClr val="FFFFFF"/>
                </a:solidFill>
              </a:rPr>
              <a:t>6</a:t>
            </a:r>
            <a:endParaRPr sz="5300" baseline="-25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</a:rPr>
              <a:t>C</a:t>
            </a:r>
            <a:r>
              <a:rPr lang="en" sz="5300" baseline="-25000" dirty="0">
                <a:solidFill>
                  <a:srgbClr val="FFFFFF"/>
                </a:solidFill>
              </a:rPr>
              <a:t>3</a:t>
            </a:r>
            <a:r>
              <a:rPr lang="en" sz="3200" dirty="0">
                <a:solidFill>
                  <a:srgbClr val="FFFFFF"/>
                </a:solidFill>
              </a:rPr>
              <a:t>H</a:t>
            </a:r>
            <a:r>
              <a:rPr lang="en" sz="5300" baseline="-25000" dirty="0">
                <a:solidFill>
                  <a:srgbClr val="FFFFFF"/>
                </a:solidFill>
              </a:rPr>
              <a:t>6</a:t>
            </a:r>
            <a:endParaRPr sz="5300" baseline="-25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</a:rPr>
              <a:t>C</a:t>
            </a:r>
            <a:r>
              <a:rPr lang="en" sz="5300" baseline="-25000" dirty="0">
                <a:solidFill>
                  <a:srgbClr val="FFFFFF"/>
                </a:solidFill>
              </a:rPr>
              <a:t>4</a:t>
            </a:r>
            <a:r>
              <a:rPr lang="en" sz="3200" dirty="0">
                <a:solidFill>
                  <a:srgbClr val="FFFFFF"/>
                </a:solidFill>
              </a:rPr>
              <a:t>H</a:t>
            </a:r>
            <a:r>
              <a:rPr lang="en" sz="5300" baseline="-25000" dirty="0">
                <a:solidFill>
                  <a:srgbClr val="FFFFFF"/>
                </a:solidFill>
              </a:rPr>
              <a:t>6</a:t>
            </a:r>
            <a:endParaRPr sz="5300" baseline="-25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</a:rPr>
              <a:t>C</a:t>
            </a:r>
            <a:r>
              <a:rPr lang="en" sz="5300" baseline="-25000" dirty="0">
                <a:solidFill>
                  <a:srgbClr val="FFFFFF"/>
                </a:solidFill>
              </a:rPr>
              <a:t>5</a:t>
            </a:r>
            <a:r>
              <a:rPr lang="en" sz="3200" dirty="0">
                <a:solidFill>
                  <a:srgbClr val="FFFFFF"/>
                </a:solidFill>
              </a:rPr>
              <a:t>H</a:t>
            </a:r>
            <a:r>
              <a:rPr lang="en" sz="5300" baseline="-25000" dirty="0">
                <a:solidFill>
                  <a:srgbClr val="FFFFFF"/>
                </a:solidFill>
              </a:rPr>
              <a:t>12</a:t>
            </a:r>
            <a:endParaRPr sz="5300" baseline="-25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2717825" y="1534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53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r>
              <a:rPr lang="en" sz="3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53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</a:t>
            </a:r>
            <a:endParaRPr sz="53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53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7</a:t>
            </a:r>
            <a:r>
              <a:rPr lang="en" sz="3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53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14</a:t>
            </a:r>
            <a:endParaRPr sz="53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53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r>
              <a:rPr lang="en" sz="3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53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18</a:t>
            </a:r>
            <a:endParaRPr sz="53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53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9</a:t>
            </a:r>
            <a:r>
              <a:rPr lang="en" sz="32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53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16</a:t>
            </a:r>
            <a:endParaRPr sz="53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3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349" y="1251224"/>
            <a:ext cx="2993000" cy="3892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1395275" y="1555425"/>
            <a:ext cx="162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eth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395275" y="2095021"/>
            <a:ext cx="162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prop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395275" y="2745650"/>
            <a:ext cx="162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but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1404275" y="3323150"/>
            <a:ext cx="162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pent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3951612" y="1589265"/>
            <a:ext cx="162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hex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3950624" y="2166765"/>
            <a:ext cx="162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hept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4074532" y="2799130"/>
            <a:ext cx="162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oct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4044850" y="3350582"/>
            <a:ext cx="16212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non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Naming Hydrocarbons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5319555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</a:rPr>
              <a:t>Putting P and Q together we can name simple hydrocarbons: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02" y="2890050"/>
            <a:ext cx="1106225" cy="11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346" y="2890050"/>
            <a:ext cx="1228350" cy="114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4219" y="1251225"/>
            <a:ext cx="2993000" cy="38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5800" y="1316724"/>
            <a:ext cx="4630925" cy="3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386000" y="4039375"/>
            <a:ext cx="10515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meth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541600" y="4039375"/>
            <a:ext cx="10515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eth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1092225" y="4039375"/>
            <a:ext cx="10515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ane</a:t>
            </a:r>
            <a:endParaRPr sz="3000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3035725" y="4039375"/>
            <a:ext cx="10515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ene</a:t>
            </a:r>
            <a:endParaRPr sz="3000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Naming Hydrocarbons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4260299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</a:rPr>
              <a:t>Putting P and Q together we can name simple hydrocarbons:</a:t>
            </a:r>
            <a:endParaRPr sz="32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149" y="1251225"/>
            <a:ext cx="2993000" cy="38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451213"/>
            <a:ext cx="4630925" cy="3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/>
        </p:nvSpPr>
        <p:spPr>
          <a:xfrm>
            <a:off x="589175" y="4039375"/>
            <a:ext cx="8484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eth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2541600" y="4039375"/>
            <a:ext cx="10515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but</a:t>
            </a:r>
            <a:endParaRPr sz="300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092225" y="4039375"/>
            <a:ext cx="10515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yne</a:t>
            </a:r>
            <a:endParaRPr sz="3000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2981225" y="4039375"/>
            <a:ext cx="11061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ane</a:t>
            </a:r>
            <a:endParaRPr sz="3000" dirty="0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438" y="3496781"/>
            <a:ext cx="1832025" cy="39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3024" y="3057768"/>
            <a:ext cx="1730600" cy="8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type of Hydrocarbon</a:t>
            </a:r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 dirty="0">
                <a:solidFill>
                  <a:srgbClr val="FFFFFF"/>
                </a:solidFill>
              </a:rPr>
              <a:t>Count up the number of carbons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 dirty="0">
                <a:solidFill>
                  <a:srgbClr val="FFFFFF"/>
                </a:solidFill>
              </a:rPr>
              <a:t>If the # of Hydrogen are </a:t>
            </a:r>
            <a:r>
              <a:rPr lang="en" sz="2400" b="1" dirty="0">
                <a:solidFill>
                  <a:srgbClr val="FFFFFF"/>
                </a:solidFill>
              </a:rPr>
              <a:t>double</a:t>
            </a:r>
            <a:r>
              <a:rPr lang="en" sz="2400" dirty="0">
                <a:solidFill>
                  <a:srgbClr val="FFFFFF"/>
                </a:solidFill>
              </a:rPr>
              <a:t> the </a:t>
            </a:r>
            <a:r>
              <a:rPr lang="en" sz="2400" b="1" dirty="0">
                <a:solidFill>
                  <a:srgbClr val="FFFFFF"/>
                </a:solidFill>
              </a:rPr>
              <a:t># of carbons </a:t>
            </a:r>
            <a:r>
              <a:rPr lang="en" sz="2400" dirty="0">
                <a:solidFill>
                  <a:srgbClr val="FFFFFF"/>
                </a:solidFill>
              </a:rPr>
              <a:t>its an </a:t>
            </a:r>
            <a:r>
              <a:rPr lang="en" sz="2400" b="1" dirty="0">
                <a:solidFill>
                  <a:srgbClr val="FFFFFF"/>
                </a:solidFill>
              </a:rPr>
              <a:t>alkene</a:t>
            </a:r>
            <a:endParaRPr sz="2400" b="1" dirty="0">
              <a:solidFill>
                <a:srgbClr val="FFFFFF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en" sz="2400" dirty="0">
                <a:solidFill>
                  <a:srgbClr val="FFFFFF"/>
                </a:solidFill>
              </a:rPr>
              <a:t>If </a:t>
            </a:r>
            <a:r>
              <a:rPr lang="en" sz="2400" b="1" dirty="0">
                <a:solidFill>
                  <a:srgbClr val="FFFFFF"/>
                </a:solidFill>
              </a:rPr>
              <a:t>more than double </a:t>
            </a:r>
            <a:r>
              <a:rPr lang="en" sz="2400" dirty="0">
                <a:solidFill>
                  <a:srgbClr val="FFFFFF"/>
                </a:solidFill>
              </a:rPr>
              <a:t>its an </a:t>
            </a:r>
            <a:r>
              <a:rPr lang="en" sz="2400" b="1" dirty="0">
                <a:solidFill>
                  <a:srgbClr val="FFFFFF"/>
                </a:solidFill>
              </a:rPr>
              <a:t>alkane</a:t>
            </a:r>
            <a:r>
              <a:rPr lang="en" sz="2400" dirty="0">
                <a:solidFill>
                  <a:srgbClr val="FFFFFF"/>
                </a:solidFill>
              </a:rPr>
              <a:t>, </a:t>
            </a:r>
            <a:r>
              <a:rPr lang="en" sz="2400" b="1" dirty="0">
                <a:solidFill>
                  <a:srgbClr val="FFFFFF"/>
                </a:solidFill>
              </a:rPr>
              <a:t>less than double </a:t>
            </a:r>
            <a:r>
              <a:rPr lang="en" sz="2400" dirty="0">
                <a:solidFill>
                  <a:srgbClr val="FFFFFF"/>
                </a:solidFill>
              </a:rPr>
              <a:t>its an </a:t>
            </a:r>
            <a:r>
              <a:rPr lang="en" sz="2400" b="1" dirty="0">
                <a:solidFill>
                  <a:srgbClr val="FFFFFF"/>
                </a:solidFill>
              </a:rPr>
              <a:t>alkyne</a:t>
            </a:r>
            <a:endParaRPr sz="24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6" name="Google Shape;17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105" y="2789244"/>
            <a:ext cx="3850200" cy="22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836625" y="3016575"/>
            <a:ext cx="3393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Example:   C</a:t>
            </a:r>
            <a:r>
              <a:rPr lang="en" sz="4000" b="1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r>
              <a:rPr lang="en" sz="2400" b="1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4000" b="1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</a:t>
            </a:r>
            <a:endParaRPr sz="4000" b="1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(12 is more than double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 5 so its an alkane) </a:t>
            </a:r>
            <a:endParaRPr sz="24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Naming Hydrocarbons</a:t>
            </a:r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364650" y="1503888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</a:rPr>
              <a:t>C</a:t>
            </a:r>
            <a:r>
              <a:rPr lang="en" sz="5300" baseline="-25000" dirty="0">
                <a:solidFill>
                  <a:srgbClr val="FFFFFF"/>
                </a:solidFill>
              </a:rPr>
              <a:t>2</a:t>
            </a:r>
            <a:r>
              <a:rPr lang="en" sz="3200" dirty="0">
                <a:solidFill>
                  <a:srgbClr val="FFFFFF"/>
                </a:solidFill>
              </a:rPr>
              <a:t>H</a:t>
            </a:r>
            <a:r>
              <a:rPr lang="en" sz="5300" baseline="-25000" dirty="0">
                <a:solidFill>
                  <a:srgbClr val="FFFFFF"/>
                </a:solidFill>
              </a:rPr>
              <a:t>6</a:t>
            </a:r>
            <a:endParaRPr sz="5300" baseline="-25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</a:rPr>
              <a:t>C</a:t>
            </a:r>
            <a:r>
              <a:rPr lang="en" sz="5300" baseline="-25000" dirty="0">
                <a:solidFill>
                  <a:srgbClr val="FFFFFF"/>
                </a:solidFill>
              </a:rPr>
              <a:t>5</a:t>
            </a:r>
            <a:r>
              <a:rPr lang="en" sz="3200" dirty="0">
                <a:solidFill>
                  <a:srgbClr val="FFFFFF"/>
                </a:solidFill>
              </a:rPr>
              <a:t>H</a:t>
            </a:r>
            <a:r>
              <a:rPr lang="en" sz="5300" baseline="-25000" dirty="0">
                <a:solidFill>
                  <a:srgbClr val="FFFFFF"/>
                </a:solidFill>
              </a:rPr>
              <a:t>12</a:t>
            </a:r>
            <a:endParaRPr sz="5300" baseline="-25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</a:rPr>
              <a:t>C</a:t>
            </a:r>
            <a:r>
              <a:rPr lang="en" sz="5300" baseline="-25000" dirty="0">
                <a:solidFill>
                  <a:srgbClr val="FFFFFF"/>
                </a:solidFill>
              </a:rPr>
              <a:t>3</a:t>
            </a:r>
            <a:r>
              <a:rPr lang="en" sz="3200" dirty="0">
                <a:solidFill>
                  <a:srgbClr val="FFFFFF"/>
                </a:solidFill>
              </a:rPr>
              <a:t>H</a:t>
            </a:r>
            <a:r>
              <a:rPr lang="en" sz="5300" baseline="-25000" dirty="0">
                <a:solidFill>
                  <a:srgbClr val="FFFFFF"/>
                </a:solidFill>
              </a:rPr>
              <a:t>6</a:t>
            </a:r>
            <a:endParaRPr sz="5300" baseline="-25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</a:rPr>
              <a:t>C</a:t>
            </a:r>
            <a:r>
              <a:rPr lang="en" sz="5300" baseline="-25000" dirty="0">
                <a:solidFill>
                  <a:srgbClr val="FFFFFF"/>
                </a:solidFill>
              </a:rPr>
              <a:t>4</a:t>
            </a:r>
            <a:r>
              <a:rPr lang="en" sz="3200" dirty="0">
                <a:solidFill>
                  <a:srgbClr val="FFFFFF"/>
                </a:solidFill>
              </a:rPr>
              <a:t>H</a:t>
            </a:r>
            <a:r>
              <a:rPr lang="en" sz="5300" baseline="-25000" dirty="0">
                <a:solidFill>
                  <a:srgbClr val="FFFFFF"/>
                </a:solidFill>
              </a:rPr>
              <a:t>6</a:t>
            </a:r>
            <a:endParaRPr sz="5300" baseline="-25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175" y="1189773"/>
            <a:ext cx="2710200" cy="384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2800" y="2316788"/>
            <a:ext cx="4306950" cy="24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404925" y="1512469"/>
            <a:ext cx="9024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eth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1404925" y="2089963"/>
            <a:ext cx="9024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pent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1404925" y="2656756"/>
            <a:ext cx="9024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prop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1414313" y="3259981"/>
            <a:ext cx="9024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but</a:t>
            </a:r>
            <a:endParaRPr sz="3000" dirty="0">
              <a:solidFill>
                <a:srgbClr val="FF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1903176" y="1503888"/>
            <a:ext cx="11061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ane</a:t>
            </a:r>
            <a:endParaRPr sz="3000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2088255" y="2070681"/>
            <a:ext cx="11061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ane</a:t>
            </a:r>
            <a:endParaRPr sz="3000" dirty="0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2065725" y="2665331"/>
            <a:ext cx="11061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ene</a:t>
            </a:r>
            <a:endParaRPr sz="3000" dirty="0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1915372" y="3223543"/>
            <a:ext cx="11061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00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yne</a:t>
            </a:r>
            <a:endParaRPr sz="3000" dirty="0">
              <a:solidFill>
                <a:srgbClr val="00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Saturation</a:t>
            </a:r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Compounds like fats that are saturated have many hydrogen atoms. This requires </a:t>
            </a:r>
            <a:r>
              <a:rPr lang="en" sz="2400" b="1" u="sng" dirty="0">
                <a:solidFill>
                  <a:srgbClr val="FF0000"/>
                </a:solidFill>
              </a:rPr>
              <a:t>S</a:t>
            </a:r>
            <a:r>
              <a:rPr lang="en" sz="2400" b="1" u="sng" dirty="0"/>
              <a:t>ingle bonds</a:t>
            </a:r>
            <a:r>
              <a:rPr lang="en" sz="2400" dirty="0"/>
              <a:t>. Alkanes are </a:t>
            </a:r>
            <a:r>
              <a:rPr lang="en" sz="2400" b="1" u="sng" dirty="0">
                <a:solidFill>
                  <a:srgbClr val="FF0000"/>
                </a:solidFill>
              </a:rPr>
              <a:t>S</a:t>
            </a:r>
            <a:r>
              <a:rPr lang="en" sz="2400" b="1" u="sng" dirty="0"/>
              <a:t>aturated</a:t>
            </a:r>
            <a:r>
              <a:rPr lang="en" sz="2400" dirty="0"/>
              <a:t> with single bonds.</a:t>
            </a:r>
            <a:endParaRPr sz="2400" dirty="0"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012" y="2377150"/>
            <a:ext cx="4187975" cy="240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Saturation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Compounds that are </a:t>
            </a:r>
            <a:r>
              <a:rPr lang="en" sz="2400" b="1" u="sng" dirty="0"/>
              <a:t>unsaturated</a:t>
            </a:r>
            <a:r>
              <a:rPr lang="en" sz="2400" dirty="0"/>
              <a:t> have </a:t>
            </a:r>
            <a:r>
              <a:rPr lang="en" sz="2400" b="1" u="sng" dirty="0"/>
              <a:t>double and triple bonds</a:t>
            </a:r>
            <a:r>
              <a:rPr lang="en" sz="2400" dirty="0"/>
              <a:t>, therefore, they have less hydrogen atoms. Alkenes and alkynes are unsaturated.</a:t>
            </a:r>
            <a:endParaRPr sz="2400" dirty="0"/>
          </a:p>
        </p:txBody>
      </p:sp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954" y="2394295"/>
            <a:ext cx="4306950" cy="24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 to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Organic Chemistry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Identify the properties of organic compounds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Identify hydrocarbons based upon their formulas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Name Hydrocarbons using table P and Q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if a compound is saturated or unsaturated</a:t>
            </a:r>
            <a:br>
              <a:rPr lang="en">
                <a:solidFill>
                  <a:schemeClr val="lt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Structural Formulas 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Differentiate between the structural formulas of alkanes, alkenes and alkynes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Construct structural formulas of alkanes, alkenes, and alkynes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Formulas</a:t>
            </a:r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u="sng" dirty="0">
                <a:solidFill>
                  <a:srgbClr val="FFFFFF"/>
                </a:solidFill>
              </a:rPr>
              <a:t>Molecular Formula: </a:t>
            </a:r>
            <a:r>
              <a:rPr lang="en" sz="2800" dirty="0">
                <a:solidFill>
                  <a:srgbClr val="FFFFFF"/>
                </a:solidFill>
              </a:rPr>
              <a:t>shows the # OF ATOMS of each ELEMENT in a compound; least informative formula</a:t>
            </a:r>
            <a:endParaRPr sz="28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2875175" y="2717025"/>
            <a:ext cx="1845300" cy="16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hadows Into Light" panose="020B0604020202020204" charset="0"/>
              </a:rPr>
              <a:t>C</a:t>
            </a:r>
            <a:r>
              <a:rPr lang="en" sz="6000" baseline="-25000" dirty="0">
                <a:solidFill>
                  <a:srgbClr val="FF0000"/>
                </a:solidFill>
                <a:latin typeface="Shadows Into Light" panose="020B0604020202020204" charset="0"/>
              </a:rPr>
              <a:t>2</a:t>
            </a:r>
            <a:r>
              <a:rPr lang="en" sz="3600" dirty="0">
                <a:solidFill>
                  <a:srgbClr val="FF0000"/>
                </a:solidFill>
                <a:latin typeface="Shadows Into Light" panose="020B0604020202020204" charset="0"/>
              </a:rPr>
              <a:t>H</a:t>
            </a:r>
            <a:r>
              <a:rPr lang="en" sz="6000" baseline="-25000" dirty="0">
                <a:solidFill>
                  <a:srgbClr val="FF0000"/>
                </a:solidFill>
                <a:latin typeface="Shadows Into Light" panose="020B0604020202020204" charset="0"/>
              </a:rPr>
              <a:t>6</a:t>
            </a:r>
            <a:endParaRPr sz="6000" baseline="-25000" dirty="0">
              <a:solidFill>
                <a:srgbClr val="FF0000"/>
              </a:solidFill>
              <a:latin typeface="Shadows Into Light" panose="020B06040202020202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Formulas</a:t>
            </a:r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rgbClr val="FFFFFF"/>
                </a:solidFill>
              </a:rPr>
              <a:t>Structural Formula</a:t>
            </a:r>
            <a:r>
              <a:rPr lang="en" sz="2400" dirty="0"/>
              <a:t>:</a:t>
            </a:r>
            <a:r>
              <a:rPr lang="en" sz="2400" dirty="0">
                <a:solidFill>
                  <a:srgbClr val="FFFFFF"/>
                </a:solidFill>
              </a:rPr>
              <a:t> diagram of the molecular structure of compound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u="sng" dirty="0">
                <a:solidFill>
                  <a:srgbClr val="FFFFFF"/>
                </a:solidFill>
              </a:rPr>
              <a:t>Condensed Structural Formula</a:t>
            </a:r>
            <a:r>
              <a:rPr lang="en" sz="2400" dirty="0"/>
              <a:t>:</a:t>
            </a:r>
            <a:r>
              <a:rPr lang="en" sz="2400" dirty="0">
                <a:solidFill>
                  <a:srgbClr val="FFFFFF"/>
                </a:solidFill>
              </a:rPr>
              <a:t> each carbon is written separately followed by atoms bonded to it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732" y="2079422"/>
            <a:ext cx="1699575" cy="12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4"/>
          <p:cNvSpPr txBox="1"/>
          <p:nvPr/>
        </p:nvSpPr>
        <p:spPr>
          <a:xfrm>
            <a:off x="3737405" y="3558944"/>
            <a:ext cx="2781000" cy="14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</a:rPr>
              <a:t>CH</a:t>
            </a:r>
            <a:r>
              <a:rPr lang="en" sz="2400" baseline="-25000" dirty="0">
                <a:solidFill>
                  <a:srgbClr val="FF0000"/>
                </a:solidFill>
                <a:latin typeface="Shadows Into Light" panose="020B0604020202020204" charset="0"/>
              </a:rPr>
              <a:t>3</a:t>
            </a: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</a:rPr>
              <a:t>CH</a:t>
            </a:r>
            <a:r>
              <a:rPr lang="en" sz="2400" baseline="-25000" dirty="0">
                <a:solidFill>
                  <a:srgbClr val="FF0000"/>
                </a:solidFill>
                <a:latin typeface="Shadows Into Light" panose="020B0604020202020204" charset="0"/>
              </a:rPr>
              <a:t>3</a:t>
            </a:r>
            <a:endParaRPr sz="2400" baseline="-25000" dirty="0">
              <a:solidFill>
                <a:srgbClr val="FF0000"/>
              </a:solidFill>
              <a:latin typeface="Shadows Into Light" panose="020B06040202020202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Formulas for Methane</a:t>
            </a:r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2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Molecular: </a:t>
            </a:r>
            <a:endParaRPr baseline="-25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Structural: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baseline="-25000"/>
            </a:br>
            <a:r>
              <a:rPr lang="en" sz="3200">
                <a:solidFill>
                  <a:srgbClr val="FFFFFF"/>
                </a:solidFill>
              </a:rPr>
              <a:t>Condensed: </a:t>
            </a:r>
            <a:endParaRPr sz="5300" baseline="-2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aseline="-25000"/>
          </a:p>
        </p:txBody>
      </p:sp>
      <p:sp>
        <p:nvSpPr>
          <p:cNvPr id="257" name="Google Shape;257;p35"/>
          <p:cNvSpPr txBox="1"/>
          <p:nvPr/>
        </p:nvSpPr>
        <p:spPr>
          <a:xfrm>
            <a:off x="2132675" y="144662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2132675" y="3553750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59" name="Google Shape;259;p35"/>
          <p:cNvSpPr txBox="1"/>
          <p:nvPr/>
        </p:nvSpPr>
        <p:spPr>
          <a:xfrm>
            <a:off x="3608150" y="24845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260" name="Google Shape;260;p35"/>
          <p:cNvCxnSpPr/>
          <p:nvPr/>
        </p:nvCxnSpPr>
        <p:spPr>
          <a:xfrm>
            <a:off x="3949350" y="276097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35"/>
          <p:cNvCxnSpPr/>
          <p:nvPr/>
        </p:nvCxnSpPr>
        <p:spPr>
          <a:xfrm rot="10800000">
            <a:off x="3810950" y="221197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35"/>
          <p:cNvCxnSpPr/>
          <p:nvPr/>
        </p:nvCxnSpPr>
        <p:spPr>
          <a:xfrm rot="10800000">
            <a:off x="3810950" y="289747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35"/>
          <p:cNvCxnSpPr/>
          <p:nvPr/>
        </p:nvCxnSpPr>
        <p:spPr>
          <a:xfrm>
            <a:off x="3302250" y="276097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p35"/>
          <p:cNvSpPr txBox="1"/>
          <p:nvPr/>
        </p:nvSpPr>
        <p:spPr>
          <a:xfrm>
            <a:off x="3608150" y="17359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3608150" y="31760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4254175" y="24845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7" name="Google Shape;267;p35"/>
          <p:cNvSpPr txBox="1"/>
          <p:nvPr/>
        </p:nvSpPr>
        <p:spPr>
          <a:xfrm>
            <a:off x="2962125" y="24845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Formulas for Ethane</a:t>
            </a: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Molecular: </a:t>
            </a:r>
            <a:endParaRPr baseline="-25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Structural: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baseline="-25000"/>
            </a:br>
            <a:r>
              <a:rPr lang="en" sz="3200">
                <a:solidFill>
                  <a:srgbClr val="FFFFFF"/>
                </a:solidFill>
              </a:rPr>
              <a:t>Condensed: </a:t>
            </a:r>
            <a:endParaRPr sz="5300" baseline="-2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aseline="-25000"/>
          </a:p>
        </p:txBody>
      </p:sp>
      <p:sp>
        <p:nvSpPr>
          <p:cNvPr id="274" name="Google Shape;274;p36"/>
          <p:cNvSpPr txBox="1"/>
          <p:nvPr/>
        </p:nvSpPr>
        <p:spPr>
          <a:xfrm>
            <a:off x="2132675" y="3553750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1860575" y="149597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76" name="Google Shape;276;p36"/>
          <p:cNvSpPr txBox="1"/>
          <p:nvPr/>
        </p:nvSpPr>
        <p:spPr>
          <a:xfrm>
            <a:off x="3341575" y="24510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3987600" y="24510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278" name="Google Shape;278;p36"/>
          <p:cNvCxnSpPr/>
          <p:nvPr/>
        </p:nvCxnSpPr>
        <p:spPr>
          <a:xfrm>
            <a:off x="3682775" y="272745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36"/>
          <p:cNvCxnSpPr/>
          <p:nvPr/>
        </p:nvCxnSpPr>
        <p:spPr>
          <a:xfrm rot="10800000">
            <a:off x="3544375" y="217845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36"/>
          <p:cNvCxnSpPr/>
          <p:nvPr/>
        </p:nvCxnSpPr>
        <p:spPr>
          <a:xfrm rot="10800000">
            <a:off x="3544375" y="286395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6"/>
          <p:cNvCxnSpPr/>
          <p:nvPr/>
        </p:nvCxnSpPr>
        <p:spPr>
          <a:xfrm>
            <a:off x="3035675" y="272745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6"/>
          <p:cNvCxnSpPr/>
          <p:nvPr/>
        </p:nvCxnSpPr>
        <p:spPr>
          <a:xfrm>
            <a:off x="4343000" y="272745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6"/>
          <p:cNvCxnSpPr/>
          <p:nvPr/>
        </p:nvCxnSpPr>
        <p:spPr>
          <a:xfrm rot="10800000">
            <a:off x="4190400" y="217845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6"/>
          <p:cNvCxnSpPr/>
          <p:nvPr/>
        </p:nvCxnSpPr>
        <p:spPr>
          <a:xfrm rot="10800000">
            <a:off x="4190400" y="286395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36"/>
          <p:cNvSpPr txBox="1"/>
          <p:nvPr/>
        </p:nvSpPr>
        <p:spPr>
          <a:xfrm>
            <a:off x="3341575" y="17024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6" name="Google Shape;286;p36"/>
          <p:cNvSpPr txBox="1"/>
          <p:nvPr/>
        </p:nvSpPr>
        <p:spPr>
          <a:xfrm>
            <a:off x="3987600" y="17024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7" name="Google Shape;287;p36"/>
          <p:cNvSpPr txBox="1"/>
          <p:nvPr/>
        </p:nvSpPr>
        <p:spPr>
          <a:xfrm>
            <a:off x="3987600" y="31425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8" name="Google Shape;288;p36"/>
          <p:cNvSpPr txBox="1"/>
          <p:nvPr/>
        </p:nvSpPr>
        <p:spPr>
          <a:xfrm>
            <a:off x="3341575" y="31425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4718000" y="24510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90" name="Google Shape;290;p36"/>
          <p:cNvSpPr txBox="1"/>
          <p:nvPr/>
        </p:nvSpPr>
        <p:spPr>
          <a:xfrm>
            <a:off x="2695550" y="24510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 txBox="1">
            <a:spLocks noGrp="1"/>
          </p:cNvSpPr>
          <p:nvPr>
            <p:ph type="title"/>
          </p:nvPr>
        </p:nvSpPr>
        <p:spPr>
          <a:xfrm>
            <a:off x="999625" y="92525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Drawing Structural Formulas of Alkenes</a:t>
            </a:r>
            <a:endParaRPr/>
          </a:p>
        </p:txBody>
      </p:sp>
      <p:sp>
        <p:nvSpPr>
          <p:cNvPr id="302" name="Google Shape;302;p38"/>
          <p:cNvSpPr txBox="1">
            <a:spLocks noGrp="1"/>
          </p:cNvSpPr>
          <p:nvPr>
            <p:ph type="body" idx="1"/>
          </p:nvPr>
        </p:nvSpPr>
        <p:spPr>
          <a:xfrm>
            <a:off x="311700" y="1413500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Same as Alkanes except….</a:t>
            </a:r>
            <a:endParaRPr sz="24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If there are more than 3 carbons you need to give the location of DOUBLE BOND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Always START numbering the carbons at the end CLOSEST to the double bond to give the bond the lowest # (molecules can be read in either direction)</a:t>
            </a:r>
            <a:br>
              <a:rPr lang="en" sz="2400" dirty="0"/>
            </a:br>
            <a:endParaRPr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Ethene</a:t>
            </a:r>
            <a:endParaRPr/>
          </a:p>
        </p:txBody>
      </p:sp>
      <p:sp>
        <p:nvSpPr>
          <p:cNvPr id="308" name="Google Shape;308;p3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Molecular: </a:t>
            </a:r>
            <a:endParaRPr baseline="-25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Structural: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" baseline="-25000">
                <a:solidFill>
                  <a:schemeClr val="lt1"/>
                </a:solidFill>
              </a:rPr>
            </a:br>
            <a:r>
              <a:rPr lang="en" sz="3200">
                <a:solidFill>
                  <a:srgbClr val="FFFFFF"/>
                </a:solidFill>
              </a:rPr>
              <a:t>Condensed: </a:t>
            </a:r>
            <a:endParaRPr sz="5300" baseline="-2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09" name="Google Shape;309;p39"/>
          <p:cNvSpPr txBox="1"/>
          <p:nvPr/>
        </p:nvSpPr>
        <p:spPr>
          <a:xfrm>
            <a:off x="1860575" y="149597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2101825" y="353397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11" name="Google Shape;311;p39"/>
          <p:cNvSpPr txBox="1"/>
          <p:nvPr/>
        </p:nvSpPr>
        <p:spPr>
          <a:xfrm>
            <a:off x="3904300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4550325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13" name="Google Shape;313;p39"/>
          <p:cNvCxnSpPr/>
          <p:nvPr/>
        </p:nvCxnSpPr>
        <p:spPr>
          <a:xfrm>
            <a:off x="4245500" y="266822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4" name="Google Shape;314;p39"/>
          <p:cNvCxnSpPr/>
          <p:nvPr/>
        </p:nvCxnSpPr>
        <p:spPr>
          <a:xfrm rot="10800000">
            <a:off x="4107100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39"/>
          <p:cNvCxnSpPr/>
          <p:nvPr/>
        </p:nvCxnSpPr>
        <p:spPr>
          <a:xfrm rot="10800000">
            <a:off x="4107100" y="28738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39"/>
          <p:cNvCxnSpPr/>
          <p:nvPr/>
        </p:nvCxnSpPr>
        <p:spPr>
          <a:xfrm rot="10800000">
            <a:off x="4753125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7" name="Google Shape;317;p39"/>
          <p:cNvCxnSpPr/>
          <p:nvPr/>
        </p:nvCxnSpPr>
        <p:spPr>
          <a:xfrm rot="10800000">
            <a:off x="4753125" y="28738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8" name="Google Shape;318;p39"/>
          <p:cNvSpPr txBox="1"/>
          <p:nvPr/>
        </p:nvSpPr>
        <p:spPr>
          <a:xfrm>
            <a:off x="3904300" y="170738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19" name="Google Shape;319;p39"/>
          <p:cNvSpPr txBox="1"/>
          <p:nvPr/>
        </p:nvSpPr>
        <p:spPr>
          <a:xfrm>
            <a:off x="4550325" y="17123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0" name="Google Shape;320;p39"/>
          <p:cNvSpPr txBox="1"/>
          <p:nvPr/>
        </p:nvSpPr>
        <p:spPr>
          <a:xfrm>
            <a:off x="4550325" y="31524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3904300" y="31524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22" name="Google Shape;322;p39"/>
          <p:cNvCxnSpPr/>
          <p:nvPr/>
        </p:nvCxnSpPr>
        <p:spPr>
          <a:xfrm>
            <a:off x="4245500" y="28206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propene</a:t>
            </a:r>
            <a:endParaRPr/>
          </a:p>
        </p:txBody>
      </p:sp>
      <p:sp>
        <p:nvSpPr>
          <p:cNvPr id="328" name="Google Shape;328;p4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Molecular: </a:t>
            </a:r>
            <a:endParaRPr baseline="-25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Structural: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baseline="-25000">
                <a:solidFill>
                  <a:schemeClr val="lt1"/>
                </a:solidFill>
              </a:rPr>
            </a:br>
            <a:r>
              <a:rPr lang="en" sz="3200">
                <a:solidFill>
                  <a:srgbClr val="FFFFFF"/>
                </a:solidFill>
              </a:rPr>
              <a:t>Condensed: </a:t>
            </a:r>
            <a:endParaRPr sz="5300" baseline="-2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9" name="Google Shape;329;p40"/>
          <p:cNvSpPr txBox="1"/>
          <p:nvPr/>
        </p:nvSpPr>
        <p:spPr>
          <a:xfrm>
            <a:off x="1860575" y="149597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30" name="Google Shape;330;p40"/>
          <p:cNvSpPr txBox="1"/>
          <p:nvPr/>
        </p:nvSpPr>
        <p:spPr>
          <a:xfrm>
            <a:off x="2101825" y="353397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31" name="Google Shape;331;p40"/>
          <p:cNvSpPr txBox="1"/>
          <p:nvPr/>
        </p:nvSpPr>
        <p:spPr>
          <a:xfrm>
            <a:off x="3904300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2" name="Google Shape;332;p40"/>
          <p:cNvSpPr txBox="1"/>
          <p:nvPr/>
        </p:nvSpPr>
        <p:spPr>
          <a:xfrm>
            <a:off x="4550325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33" name="Google Shape;333;p40"/>
          <p:cNvCxnSpPr/>
          <p:nvPr/>
        </p:nvCxnSpPr>
        <p:spPr>
          <a:xfrm>
            <a:off x="4245500" y="266822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0"/>
          <p:cNvCxnSpPr/>
          <p:nvPr/>
        </p:nvCxnSpPr>
        <p:spPr>
          <a:xfrm rot="10800000">
            <a:off x="4107100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40"/>
          <p:cNvCxnSpPr/>
          <p:nvPr/>
        </p:nvCxnSpPr>
        <p:spPr>
          <a:xfrm rot="10800000">
            <a:off x="4107100" y="28738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40"/>
          <p:cNvCxnSpPr/>
          <p:nvPr/>
        </p:nvCxnSpPr>
        <p:spPr>
          <a:xfrm rot="10800000">
            <a:off x="4753125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40"/>
          <p:cNvCxnSpPr/>
          <p:nvPr/>
        </p:nvCxnSpPr>
        <p:spPr>
          <a:xfrm rot="10800000">
            <a:off x="5424450" y="28738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8" name="Google Shape;338;p40"/>
          <p:cNvSpPr txBox="1"/>
          <p:nvPr/>
        </p:nvSpPr>
        <p:spPr>
          <a:xfrm>
            <a:off x="3904300" y="17123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9" name="Google Shape;339;p40"/>
          <p:cNvSpPr txBox="1"/>
          <p:nvPr/>
        </p:nvSpPr>
        <p:spPr>
          <a:xfrm>
            <a:off x="4550325" y="17123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0" name="Google Shape;340;p40"/>
          <p:cNvSpPr txBox="1"/>
          <p:nvPr/>
        </p:nvSpPr>
        <p:spPr>
          <a:xfrm>
            <a:off x="3904300" y="31524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41" name="Google Shape;341;p40"/>
          <p:cNvCxnSpPr/>
          <p:nvPr/>
        </p:nvCxnSpPr>
        <p:spPr>
          <a:xfrm>
            <a:off x="4245500" y="28206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Google Shape;342;p40"/>
          <p:cNvSpPr txBox="1"/>
          <p:nvPr/>
        </p:nvSpPr>
        <p:spPr>
          <a:xfrm>
            <a:off x="5241225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43" name="Google Shape;343;p40"/>
          <p:cNvCxnSpPr/>
          <p:nvPr/>
        </p:nvCxnSpPr>
        <p:spPr>
          <a:xfrm>
            <a:off x="4925475" y="273732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4" name="Google Shape;344;p40"/>
          <p:cNvCxnSpPr/>
          <p:nvPr/>
        </p:nvCxnSpPr>
        <p:spPr>
          <a:xfrm rot="10800000">
            <a:off x="5424450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5" name="Google Shape;345;p40"/>
          <p:cNvSpPr txBox="1"/>
          <p:nvPr/>
        </p:nvSpPr>
        <p:spPr>
          <a:xfrm>
            <a:off x="5196350" y="170738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6" name="Google Shape;346;p40"/>
          <p:cNvSpPr txBox="1"/>
          <p:nvPr/>
        </p:nvSpPr>
        <p:spPr>
          <a:xfrm>
            <a:off x="5196350" y="31524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7" name="Google Shape;347;p40"/>
          <p:cNvSpPr txBox="1"/>
          <p:nvPr/>
        </p:nvSpPr>
        <p:spPr>
          <a:xfrm>
            <a:off x="6013350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48" name="Google Shape;348;p40"/>
          <p:cNvCxnSpPr/>
          <p:nvPr/>
        </p:nvCxnSpPr>
        <p:spPr>
          <a:xfrm>
            <a:off x="5638338" y="273732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the properties of organic compounds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hydrocarbons based upon their formulas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Name Hydrocarbons using table P and Q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if a compound is saturated or unsaturated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1-butene</a:t>
            </a:r>
            <a:endParaRPr/>
          </a:p>
        </p:txBody>
      </p:sp>
      <p:sp>
        <p:nvSpPr>
          <p:cNvPr id="354" name="Google Shape;354;p4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2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Molecular: </a:t>
            </a:r>
            <a:endParaRPr baseline="-25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Structural: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baseline="-25000">
                <a:solidFill>
                  <a:schemeClr val="lt1"/>
                </a:solidFill>
              </a:rPr>
            </a:br>
            <a:r>
              <a:rPr lang="en" sz="3200">
                <a:solidFill>
                  <a:srgbClr val="FFFFFF"/>
                </a:solidFill>
              </a:rPr>
              <a:t>Condensed: </a:t>
            </a:r>
            <a:endParaRPr sz="5300" baseline="-2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55" name="Google Shape;355;p41"/>
          <p:cNvSpPr txBox="1"/>
          <p:nvPr/>
        </p:nvSpPr>
        <p:spPr>
          <a:xfrm>
            <a:off x="1860575" y="149597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6" name="Google Shape;356;p41"/>
          <p:cNvSpPr txBox="1"/>
          <p:nvPr/>
        </p:nvSpPr>
        <p:spPr>
          <a:xfrm>
            <a:off x="2101825" y="3533975"/>
            <a:ext cx="22323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57" name="Google Shape;357;p41"/>
          <p:cNvSpPr txBox="1"/>
          <p:nvPr/>
        </p:nvSpPr>
        <p:spPr>
          <a:xfrm>
            <a:off x="3904300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4550325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59" name="Google Shape;359;p41"/>
          <p:cNvCxnSpPr/>
          <p:nvPr/>
        </p:nvCxnSpPr>
        <p:spPr>
          <a:xfrm>
            <a:off x="4245500" y="266822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41"/>
          <p:cNvCxnSpPr/>
          <p:nvPr/>
        </p:nvCxnSpPr>
        <p:spPr>
          <a:xfrm rot="10800000">
            <a:off x="4107100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41"/>
          <p:cNvCxnSpPr/>
          <p:nvPr/>
        </p:nvCxnSpPr>
        <p:spPr>
          <a:xfrm rot="10800000">
            <a:off x="4107100" y="28738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1"/>
          <p:cNvCxnSpPr/>
          <p:nvPr/>
        </p:nvCxnSpPr>
        <p:spPr>
          <a:xfrm rot="10800000">
            <a:off x="4753125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1"/>
          <p:cNvCxnSpPr/>
          <p:nvPr/>
        </p:nvCxnSpPr>
        <p:spPr>
          <a:xfrm rot="10800000">
            <a:off x="5424450" y="28738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1"/>
          <p:cNvSpPr txBox="1"/>
          <p:nvPr/>
        </p:nvSpPr>
        <p:spPr>
          <a:xfrm>
            <a:off x="3904300" y="17123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65" name="Google Shape;365;p41"/>
          <p:cNvSpPr txBox="1"/>
          <p:nvPr/>
        </p:nvSpPr>
        <p:spPr>
          <a:xfrm>
            <a:off x="4550325" y="17123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66" name="Google Shape;366;p41"/>
          <p:cNvSpPr txBox="1"/>
          <p:nvPr/>
        </p:nvSpPr>
        <p:spPr>
          <a:xfrm>
            <a:off x="3904300" y="31524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67" name="Google Shape;367;p41"/>
          <p:cNvCxnSpPr/>
          <p:nvPr/>
        </p:nvCxnSpPr>
        <p:spPr>
          <a:xfrm>
            <a:off x="4245500" y="28206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8" name="Google Shape;368;p41"/>
          <p:cNvSpPr txBox="1"/>
          <p:nvPr/>
        </p:nvSpPr>
        <p:spPr>
          <a:xfrm>
            <a:off x="5241225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69" name="Google Shape;369;p41"/>
          <p:cNvCxnSpPr/>
          <p:nvPr/>
        </p:nvCxnSpPr>
        <p:spPr>
          <a:xfrm>
            <a:off x="4915600" y="27683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41"/>
          <p:cNvCxnSpPr/>
          <p:nvPr/>
        </p:nvCxnSpPr>
        <p:spPr>
          <a:xfrm rot="10800000">
            <a:off x="5424450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41"/>
          <p:cNvSpPr txBox="1"/>
          <p:nvPr/>
        </p:nvSpPr>
        <p:spPr>
          <a:xfrm>
            <a:off x="5196350" y="170738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2" name="Google Shape;372;p41"/>
          <p:cNvSpPr txBox="1"/>
          <p:nvPr/>
        </p:nvSpPr>
        <p:spPr>
          <a:xfrm>
            <a:off x="5196350" y="31524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73" name="Google Shape;373;p41"/>
          <p:cNvCxnSpPr/>
          <p:nvPr/>
        </p:nvCxnSpPr>
        <p:spPr>
          <a:xfrm rot="10800000">
            <a:off x="6107550" y="2904788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4" name="Google Shape;374;p41"/>
          <p:cNvSpPr txBox="1"/>
          <p:nvPr/>
        </p:nvSpPr>
        <p:spPr>
          <a:xfrm>
            <a:off x="5924325" y="249183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75" name="Google Shape;375;p41"/>
          <p:cNvCxnSpPr/>
          <p:nvPr/>
        </p:nvCxnSpPr>
        <p:spPr>
          <a:xfrm>
            <a:off x="5608575" y="2768288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41"/>
          <p:cNvCxnSpPr/>
          <p:nvPr/>
        </p:nvCxnSpPr>
        <p:spPr>
          <a:xfrm rot="10800000">
            <a:off x="6107550" y="2219288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" name="Google Shape;377;p41"/>
          <p:cNvSpPr txBox="1"/>
          <p:nvPr/>
        </p:nvSpPr>
        <p:spPr>
          <a:xfrm>
            <a:off x="5879450" y="17383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8" name="Google Shape;378;p41"/>
          <p:cNvSpPr txBox="1"/>
          <p:nvPr/>
        </p:nvSpPr>
        <p:spPr>
          <a:xfrm>
            <a:off x="5879450" y="318338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9" name="Google Shape;379;p41"/>
          <p:cNvSpPr txBox="1"/>
          <p:nvPr/>
        </p:nvSpPr>
        <p:spPr>
          <a:xfrm>
            <a:off x="6696450" y="249183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80" name="Google Shape;380;p41"/>
          <p:cNvCxnSpPr/>
          <p:nvPr/>
        </p:nvCxnSpPr>
        <p:spPr>
          <a:xfrm>
            <a:off x="6321438" y="2768288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2-butene</a:t>
            </a:r>
            <a:endParaRPr/>
          </a:p>
        </p:txBody>
      </p:sp>
      <p:sp>
        <p:nvSpPr>
          <p:cNvPr id="386" name="Google Shape;386;p4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Molecular: </a:t>
            </a:r>
            <a:endParaRPr baseline="-25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Structural: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baseline="-25000">
                <a:solidFill>
                  <a:schemeClr val="lt1"/>
                </a:solidFill>
              </a:rPr>
            </a:br>
            <a:r>
              <a:rPr lang="en" sz="3200">
                <a:solidFill>
                  <a:srgbClr val="FFFFFF"/>
                </a:solidFill>
              </a:rPr>
              <a:t>Condensed: </a:t>
            </a:r>
            <a:endParaRPr sz="5300" baseline="-2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87" name="Google Shape;387;p42"/>
          <p:cNvSpPr txBox="1"/>
          <p:nvPr/>
        </p:nvSpPr>
        <p:spPr>
          <a:xfrm>
            <a:off x="1860575" y="149597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88" name="Google Shape;388;p42"/>
          <p:cNvSpPr txBox="1"/>
          <p:nvPr/>
        </p:nvSpPr>
        <p:spPr>
          <a:xfrm>
            <a:off x="2101825" y="3533975"/>
            <a:ext cx="22323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CHCHCH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3904300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90" name="Google Shape;390;p42"/>
          <p:cNvSpPr txBox="1"/>
          <p:nvPr/>
        </p:nvSpPr>
        <p:spPr>
          <a:xfrm>
            <a:off x="4550325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91" name="Google Shape;391;p42"/>
          <p:cNvCxnSpPr/>
          <p:nvPr/>
        </p:nvCxnSpPr>
        <p:spPr>
          <a:xfrm>
            <a:off x="4915600" y="267185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2" name="Google Shape;392;p42"/>
          <p:cNvCxnSpPr/>
          <p:nvPr/>
        </p:nvCxnSpPr>
        <p:spPr>
          <a:xfrm rot="10800000">
            <a:off x="4107100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p42"/>
          <p:cNvCxnSpPr/>
          <p:nvPr/>
        </p:nvCxnSpPr>
        <p:spPr>
          <a:xfrm rot="10800000">
            <a:off x="4107100" y="28738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42"/>
          <p:cNvCxnSpPr/>
          <p:nvPr/>
        </p:nvCxnSpPr>
        <p:spPr>
          <a:xfrm rot="10800000">
            <a:off x="4753125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5" name="Google Shape;395;p42"/>
          <p:cNvSpPr txBox="1"/>
          <p:nvPr/>
        </p:nvSpPr>
        <p:spPr>
          <a:xfrm>
            <a:off x="3904300" y="17123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96" name="Google Shape;396;p42"/>
          <p:cNvSpPr txBox="1"/>
          <p:nvPr/>
        </p:nvSpPr>
        <p:spPr>
          <a:xfrm>
            <a:off x="4550325" y="17123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97" name="Google Shape;397;p42"/>
          <p:cNvSpPr txBox="1"/>
          <p:nvPr/>
        </p:nvSpPr>
        <p:spPr>
          <a:xfrm>
            <a:off x="3904300" y="31524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398" name="Google Shape;398;p42"/>
          <p:cNvCxnSpPr/>
          <p:nvPr/>
        </p:nvCxnSpPr>
        <p:spPr>
          <a:xfrm>
            <a:off x="4245500" y="27683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9" name="Google Shape;399;p42"/>
          <p:cNvSpPr txBox="1"/>
          <p:nvPr/>
        </p:nvSpPr>
        <p:spPr>
          <a:xfrm>
            <a:off x="5241225" y="24608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00" name="Google Shape;400;p42"/>
          <p:cNvCxnSpPr/>
          <p:nvPr/>
        </p:nvCxnSpPr>
        <p:spPr>
          <a:xfrm>
            <a:off x="4915600" y="28206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1" name="Google Shape;401;p42"/>
          <p:cNvCxnSpPr/>
          <p:nvPr/>
        </p:nvCxnSpPr>
        <p:spPr>
          <a:xfrm rot="10800000">
            <a:off x="5424450" y="218832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42"/>
          <p:cNvSpPr txBox="1"/>
          <p:nvPr/>
        </p:nvSpPr>
        <p:spPr>
          <a:xfrm>
            <a:off x="5196350" y="170738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03" name="Google Shape;403;p42"/>
          <p:cNvCxnSpPr/>
          <p:nvPr/>
        </p:nvCxnSpPr>
        <p:spPr>
          <a:xfrm rot="10800000">
            <a:off x="6107550" y="2904788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4" name="Google Shape;404;p42"/>
          <p:cNvSpPr txBox="1"/>
          <p:nvPr/>
        </p:nvSpPr>
        <p:spPr>
          <a:xfrm>
            <a:off x="5924325" y="249183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05" name="Google Shape;405;p42"/>
          <p:cNvCxnSpPr/>
          <p:nvPr/>
        </p:nvCxnSpPr>
        <p:spPr>
          <a:xfrm>
            <a:off x="5608575" y="2768288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42"/>
          <p:cNvCxnSpPr/>
          <p:nvPr/>
        </p:nvCxnSpPr>
        <p:spPr>
          <a:xfrm rot="10800000">
            <a:off x="6107550" y="2219288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7" name="Google Shape;407;p42"/>
          <p:cNvSpPr txBox="1"/>
          <p:nvPr/>
        </p:nvSpPr>
        <p:spPr>
          <a:xfrm>
            <a:off x="5879450" y="17383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08" name="Google Shape;408;p42"/>
          <p:cNvSpPr txBox="1"/>
          <p:nvPr/>
        </p:nvSpPr>
        <p:spPr>
          <a:xfrm>
            <a:off x="5879450" y="318338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09" name="Google Shape;409;p42"/>
          <p:cNvSpPr txBox="1"/>
          <p:nvPr/>
        </p:nvSpPr>
        <p:spPr>
          <a:xfrm>
            <a:off x="6696450" y="2491838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10" name="Google Shape;410;p42"/>
          <p:cNvCxnSpPr/>
          <p:nvPr/>
        </p:nvCxnSpPr>
        <p:spPr>
          <a:xfrm>
            <a:off x="6321438" y="2768288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1" name="Google Shape;411;p42"/>
          <p:cNvSpPr txBox="1"/>
          <p:nvPr/>
        </p:nvSpPr>
        <p:spPr>
          <a:xfrm>
            <a:off x="3145175" y="2514963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12" name="Google Shape;412;p42"/>
          <p:cNvCxnSpPr/>
          <p:nvPr/>
        </p:nvCxnSpPr>
        <p:spPr>
          <a:xfrm>
            <a:off x="3529288" y="2768288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Drawing Structural Formulas of Alkynes</a:t>
            </a:r>
            <a:endParaRPr/>
          </a:p>
        </p:txBody>
      </p:sp>
      <p:sp>
        <p:nvSpPr>
          <p:cNvPr id="424" name="Google Shape;424;p4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Same as alkenes except you add a TRIPLE BOND</a:t>
            </a:r>
            <a:br>
              <a:rPr lang="en" sz="2400" dirty="0"/>
            </a:br>
            <a:endParaRPr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1-butyne</a:t>
            </a:r>
            <a:endParaRPr/>
          </a:p>
        </p:txBody>
      </p:sp>
      <p:sp>
        <p:nvSpPr>
          <p:cNvPr id="430" name="Google Shape;430;p4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18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Molecular: </a:t>
            </a:r>
            <a:endParaRPr baseline="-25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Structural: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baseline="-25000">
                <a:solidFill>
                  <a:schemeClr val="lt1"/>
                </a:solidFill>
              </a:rPr>
            </a:br>
            <a:r>
              <a:rPr lang="en" sz="3200">
                <a:solidFill>
                  <a:srgbClr val="FFFFFF"/>
                </a:solidFill>
              </a:rPr>
              <a:t>Condensed: </a:t>
            </a:r>
            <a:endParaRPr sz="5300" baseline="-2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31" name="Google Shape;431;p45"/>
          <p:cNvSpPr txBox="1"/>
          <p:nvPr/>
        </p:nvSpPr>
        <p:spPr>
          <a:xfrm>
            <a:off x="1860575" y="149597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32" name="Google Shape;432;p45"/>
          <p:cNvSpPr txBox="1"/>
          <p:nvPr/>
        </p:nvSpPr>
        <p:spPr>
          <a:xfrm>
            <a:off x="2101825" y="3533975"/>
            <a:ext cx="22323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CHCCH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33" name="Google Shape;433;p45"/>
          <p:cNvSpPr txBox="1"/>
          <p:nvPr/>
        </p:nvSpPr>
        <p:spPr>
          <a:xfrm>
            <a:off x="3410675" y="24016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34" name="Google Shape;434;p45"/>
          <p:cNvSpPr txBox="1"/>
          <p:nvPr/>
        </p:nvSpPr>
        <p:spPr>
          <a:xfrm>
            <a:off x="4056700" y="24016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35" name="Google Shape;435;p45"/>
          <p:cNvCxnSpPr/>
          <p:nvPr/>
        </p:nvCxnSpPr>
        <p:spPr>
          <a:xfrm>
            <a:off x="3751875" y="259795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6" name="Google Shape;436;p45"/>
          <p:cNvCxnSpPr/>
          <p:nvPr/>
        </p:nvCxnSpPr>
        <p:spPr>
          <a:xfrm rot="10800000">
            <a:off x="4930825" y="28146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7" name="Google Shape;437;p45"/>
          <p:cNvSpPr txBox="1"/>
          <p:nvPr/>
        </p:nvSpPr>
        <p:spPr>
          <a:xfrm>
            <a:off x="2764650" y="24016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38" name="Google Shape;438;p45"/>
          <p:cNvCxnSpPr/>
          <p:nvPr/>
        </p:nvCxnSpPr>
        <p:spPr>
          <a:xfrm>
            <a:off x="3751875" y="270907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9" name="Google Shape;439;p45"/>
          <p:cNvSpPr txBox="1"/>
          <p:nvPr/>
        </p:nvSpPr>
        <p:spPr>
          <a:xfrm>
            <a:off x="4747600" y="24016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40" name="Google Shape;440;p45"/>
          <p:cNvCxnSpPr/>
          <p:nvPr/>
        </p:nvCxnSpPr>
        <p:spPr>
          <a:xfrm>
            <a:off x="4421975" y="270907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1" name="Google Shape;441;p45"/>
          <p:cNvCxnSpPr/>
          <p:nvPr/>
        </p:nvCxnSpPr>
        <p:spPr>
          <a:xfrm rot="10800000">
            <a:off x="4930825" y="21291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2" name="Google Shape;442;p45"/>
          <p:cNvSpPr txBox="1"/>
          <p:nvPr/>
        </p:nvSpPr>
        <p:spPr>
          <a:xfrm>
            <a:off x="4702725" y="1648163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43" name="Google Shape;443;p45"/>
          <p:cNvSpPr txBox="1"/>
          <p:nvPr/>
        </p:nvSpPr>
        <p:spPr>
          <a:xfrm>
            <a:off x="4702725" y="30932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44" name="Google Shape;444;p45"/>
          <p:cNvCxnSpPr/>
          <p:nvPr/>
        </p:nvCxnSpPr>
        <p:spPr>
          <a:xfrm rot="10800000">
            <a:off x="5613925" y="2845563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5" name="Google Shape;445;p45"/>
          <p:cNvSpPr txBox="1"/>
          <p:nvPr/>
        </p:nvSpPr>
        <p:spPr>
          <a:xfrm>
            <a:off x="5430700" y="2432613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46" name="Google Shape;446;p45"/>
          <p:cNvCxnSpPr/>
          <p:nvPr/>
        </p:nvCxnSpPr>
        <p:spPr>
          <a:xfrm>
            <a:off x="5114950" y="2709063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7" name="Google Shape;447;p45"/>
          <p:cNvCxnSpPr/>
          <p:nvPr/>
        </p:nvCxnSpPr>
        <p:spPr>
          <a:xfrm rot="10800000">
            <a:off x="5613925" y="2160063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8" name="Google Shape;448;p45"/>
          <p:cNvSpPr txBox="1"/>
          <p:nvPr/>
        </p:nvSpPr>
        <p:spPr>
          <a:xfrm>
            <a:off x="5385825" y="16791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49" name="Google Shape;449;p45"/>
          <p:cNvSpPr txBox="1"/>
          <p:nvPr/>
        </p:nvSpPr>
        <p:spPr>
          <a:xfrm>
            <a:off x="5385825" y="3124163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50" name="Google Shape;450;p45"/>
          <p:cNvSpPr txBox="1"/>
          <p:nvPr/>
        </p:nvSpPr>
        <p:spPr>
          <a:xfrm>
            <a:off x="6202825" y="2432613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51" name="Google Shape;451;p45"/>
          <p:cNvCxnSpPr/>
          <p:nvPr/>
        </p:nvCxnSpPr>
        <p:spPr>
          <a:xfrm>
            <a:off x="5827813" y="2709063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45"/>
          <p:cNvCxnSpPr/>
          <p:nvPr/>
        </p:nvCxnSpPr>
        <p:spPr>
          <a:xfrm>
            <a:off x="3751875" y="28146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45"/>
          <p:cNvCxnSpPr/>
          <p:nvPr/>
        </p:nvCxnSpPr>
        <p:spPr>
          <a:xfrm>
            <a:off x="3117213" y="2678088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2-butyne</a:t>
            </a:r>
            <a:endParaRPr/>
          </a:p>
        </p:txBody>
      </p:sp>
      <p:sp>
        <p:nvSpPr>
          <p:cNvPr id="459" name="Google Shape;459;p4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Molecular: </a:t>
            </a:r>
            <a:endParaRPr baseline="-250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Structural: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baseline="-25000">
                <a:solidFill>
                  <a:schemeClr val="lt1"/>
                </a:solidFill>
              </a:rPr>
            </a:br>
            <a:r>
              <a:rPr lang="en" sz="3200">
                <a:solidFill>
                  <a:srgbClr val="FFFFFF"/>
                </a:solidFill>
              </a:rPr>
              <a:t>Condensed: </a:t>
            </a:r>
            <a:endParaRPr sz="5300" baseline="-25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460" name="Google Shape;460;p46"/>
          <p:cNvSpPr txBox="1"/>
          <p:nvPr/>
        </p:nvSpPr>
        <p:spPr>
          <a:xfrm>
            <a:off x="1860575" y="1495975"/>
            <a:ext cx="15501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461" name="Google Shape;461;p46"/>
          <p:cNvSpPr txBox="1"/>
          <p:nvPr/>
        </p:nvSpPr>
        <p:spPr>
          <a:xfrm>
            <a:off x="2101825" y="3533975"/>
            <a:ext cx="22323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CCCH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3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462" name="Google Shape;4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3275" y="3671475"/>
            <a:ext cx="2009350" cy="10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6"/>
          <p:cNvSpPr txBox="1"/>
          <p:nvPr/>
        </p:nvSpPr>
        <p:spPr>
          <a:xfrm>
            <a:off x="4056700" y="23960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64" name="Google Shape;464;p46"/>
          <p:cNvSpPr txBox="1"/>
          <p:nvPr/>
        </p:nvSpPr>
        <p:spPr>
          <a:xfrm>
            <a:off x="4702725" y="23960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65" name="Google Shape;465;p46"/>
          <p:cNvCxnSpPr/>
          <p:nvPr/>
        </p:nvCxnSpPr>
        <p:spPr>
          <a:xfrm>
            <a:off x="4384500" y="270347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46"/>
          <p:cNvCxnSpPr/>
          <p:nvPr/>
        </p:nvCxnSpPr>
        <p:spPr>
          <a:xfrm rot="10800000">
            <a:off x="4253950" y="2839975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7" name="Google Shape;467;p46"/>
          <p:cNvSpPr txBox="1"/>
          <p:nvPr/>
        </p:nvSpPr>
        <p:spPr>
          <a:xfrm>
            <a:off x="3410675" y="23960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68" name="Google Shape;468;p46"/>
          <p:cNvCxnSpPr/>
          <p:nvPr/>
        </p:nvCxnSpPr>
        <p:spPr>
          <a:xfrm>
            <a:off x="5068000" y="279232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Google Shape;469;p46"/>
          <p:cNvSpPr txBox="1"/>
          <p:nvPr/>
        </p:nvSpPr>
        <p:spPr>
          <a:xfrm>
            <a:off x="5393625" y="23960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70" name="Google Shape;470;p46"/>
          <p:cNvCxnSpPr/>
          <p:nvPr/>
        </p:nvCxnSpPr>
        <p:spPr>
          <a:xfrm>
            <a:off x="5068000" y="270347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1" name="Google Shape;471;p46"/>
          <p:cNvCxnSpPr/>
          <p:nvPr/>
        </p:nvCxnSpPr>
        <p:spPr>
          <a:xfrm rot="10800000">
            <a:off x="4253950" y="2117263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2" name="Google Shape;472;p46"/>
          <p:cNvSpPr txBox="1"/>
          <p:nvPr/>
        </p:nvSpPr>
        <p:spPr>
          <a:xfrm>
            <a:off x="4056700" y="16749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73" name="Google Shape;473;p46"/>
          <p:cNvSpPr txBox="1"/>
          <p:nvPr/>
        </p:nvSpPr>
        <p:spPr>
          <a:xfrm>
            <a:off x="4056700" y="311857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74" name="Google Shape;474;p46"/>
          <p:cNvCxnSpPr/>
          <p:nvPr/>
        </p:nvCxnSpPr>
        <p:spPr>
          <a:xfrm rot="10800000">
            <a:off x="6259950" y="2839963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5" name="Google Shape;475;p46"/>
          <p:cNvSpPr txBox="1"/>
          <p:nvPr/>
        </p:nvSpPr>
        <p:spPr>
          <a:xfrm>
            <a:off x="6076725" y="2427013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76" name="Google Shape;476;p46"/>
          <p:cNvCxnSpPr/>
          <p:nvPr/>
        </p:nvCxnSpPr>
        <p:spPr>
          <a:xfrm>
            <a:off x="5760975" y="2703463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7" name="Google Shape;477;p46"/>
          <p:cNvCxnSpPr/>
          <p:nvPr/>
        </p:nvCxnSpPr>
        <p:spPr>
          <a:xfrm rot="10800000">
            <a:off x="6259950" y="2154463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8" name="Google Shape;478;p46"/>
          <p:cNvSpPr txBox="1"/>
          <p:nvPr/>
        </p:nvSpPr>
        <p:spPr>
          <a:xfrm>
            <a:off x="6031850" y="1673525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79" name="Google Shape;479;p46"/>
          <p:cNvSpPr txBox="1"/>
          <p:nvPr/>
        </p:nvSpPr>
        <p:spPr>
          <a:xfrm>
            <a:off x="6031850" y="3118563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80" name="Google Shape;480;p46"/>
          <p:cNvSpPr txBox="1"/>
          <p:nvPr/>
        </p:nvSpPr>
        <p:spPr>
          <a:xfrm>
            <a:off x="6848850" y="2427013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481" name="Google Shape;481;p46"/>
          <p:cNvCxnSpPr/>
          <p:nvPr/>
        </p:nvCxnSpPr>
        <p:spPr>
          <a:xfrm>
            <a:off x="6473838" y="2703463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46"/>
          <p:cNvCxnSpPr/>
          <p:nvPr/>
        </p:nvCxnSpPr>
        <p:spPr>
          <a:xfrm>
            <a:off x="5068000" y="259235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46"/>
          <p:cNvCxnSpPr/>
          <p:nvPr/>
        </p:nvCxnSpPr>
        <p:spPr>
          <a:xfrm>
            <a:off x="3753363" y="2703463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Differentiate between the structural formulas of alkanes, alkenes and alkynes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Construct structural formulas of alkanes, alkenes, and alkynes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9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Branched Hydrocarbons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</a:t>
            </a:r>
            <a:endParaRPr/>
          </a:p>
        </p:txBody>
      </p:sp>
      <p:sp>
        <p:nvSpPr>
          <p:cNvPr id="505" name="Google Shape;505;p5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the name of branched hydrocarbons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Branched Hydrocarbons</a:t>
            </a:r>
            <a:endParaRPr dirty="0"/>
          </a:p>
        </p:txBody>
      </p:sp>
      <p:sp>
        <p:nvSpPr>
          <p:cNvPr id="511" name="Google Shape;511;p5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12" name="Google Shape;51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32" y="1495972"/>
            <a:ext cx="5083219" cy="18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1"/>
          <p:cNvSpPr/>
          <p:nvPr/>
        </p:nvSpPr>
        <p:spPr>
          <a:xfrm>
            <a:off x="3829675" y="3412350"/>
            <a:ext cx="5072400" cy="134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4" name="Google Shape;514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1699" y="3496900"/>
            <a:ext cx="4411952" cy="12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Naming Branched Alkanes</a:t>
            </a:r>
            <a:endParaRPr/>
          </a:p>
        </p:txBody>
      </p:sp>
      <p:sp>
        <p:nvSpPr>
          <p:cNvPr id="520" name="Google Shape;520;p5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" sz="2400" dirty="0">
                <a:solidFill>
                  <a:srgbClr val="FFFFFF"/>
                </a:solidFill>
              </a:rPr>
              <a:t>When naming branched alkanes, </a:t>
            </a:r>
            <a:r>
              <a:rPr lang="en" sz="2400" b="1" dirty="0">
                <a:solidFill>
                  <a:srgbClr val="FFFFFF"/>
                </a:solidFill>
              </a:rPr>
              <a:t>name the longest chain of CARBONS </a:t>
            </a:r>
            <a:r>
              <a:rPr lang="en" sz="2400" dirty="0">
                <a:solidFill>
                  <a:srgbClr val="FFFFFF"/>
                </a:solidFill>
              </a:rPr>
              <a:t>and use that as the ‘last name.’</a:t>
            </a:r>
            <a:endParaRPr sz="2400" dirty="0">
              <a:solidFill>
                <a:srgbClr val="FFFFFF"/>
              </a:solidFill>
            </a:endParaRPr>
          </a:p>
          <a:p>
            <a:pPr marL="5715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" sz="2400" dirty="0">
                <a:solidFill>
                  <a:srgbClr val="FFFFFF"/>
                </a:solidFill>
              </a:rPr>
              <a:t>Name the shorter chains (</a:t>
            </a:r>
            <a:r>
              <a:rPr lang="en" sz="2400" b="1" dirty="0">
                <a:solidFill>
                  <a:srgbClr val="FFFFFF"/>
                </a:solidFill>
              </a:rPr>
              <a:t>ALKYL GROUP)</a:t>
            </a:r>
            <a:r>
              <a:rPr lang="en" sz="2400" dirty="0">
                <a:solidFill>
                  <a:srgbClr val="FFFFFF"/>
                </a:solidFill>
              </a:rPr>
              <a:t>, specifying the position of each branch. </a:t>
            </a:r>
            <a:endParaRPr sz="2400" dirty="0">
              <a:solidFill>
                <a:srgbClr val="FFFFFF"/>
              </a:solidFill>
            </a:endParaRPr>
          </a:p>
          <a:p>
            <a:pPr marL="5715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</a:pPr>
            <a:r>
              <a:rPr lang="en" sz="2400" dirty="0">
                <a:solidFill>
                  <a:srgbClr val="FFFFFF"/>
                </a:solidFill>
              </a:rPr>
              <a:t>Make sure that your branches are numbered as low as possible.</a:t>
            </a:r>
            <a:endParaRPr sz="2400" dirty="0">
              <a:solidFill>
                <a:srgbClr val="FFFFFF"/>
              </a:solidFill>
            </a:endParaRPr>
          </a:p>
          <a:p>
            <a:pPr marL="571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Organic Chemistry</a:t>
            </a: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Organic Compound: Contains CARBON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Hydrocarbon: Conatins CARBON and HYDROGEN</a:t>
            </a:r>
            <a:br>
              <a:rPr lang="en" sz="2400" dirty="0"/>
            </a:br>
            <a:br>
              <a:rPr lang="en" sz="2400" dirty="0"/>
            </a:br>
            <a:r>
              <a:rPr lang="en" sz="2400" dirty="0"/>
              <a:t>Major sources of organic compounds are:</a:t>
            </a:r>
            <a:br>
              <a:rPr lang="en" sz="2400" dirty="0"/>
            </a:br>
            <a:r>
              <a:rPr lang="en" sz="2400" dirty="0"/>
              <a:t> petroleum, coal, wood, plants, &amp; animals</a:t>
            </a:r>
            <a:br>
              <a:rPr lang="en" dirty="0"/>
            </a:br>
            <a:endParaRPr dirty="0"/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2875" y="3352675"/>
            <a:ext cx="2590800" cy="1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Locate the Parent Chain of C’s</a:t>
            </a:r>
            <a:endParaRPr/>
          </a:p>
        </p:txBody>
      </p:sp>
      <p:pic>
        <p:nvPicPr>
          <p:cNvPr id="527" name="Google Shape;52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000" y="1720600"/>
            <a:ext cx="7467600" cy="20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3"/>
          <p:cNvSpPr txBox="1"/>
          <p:nvPr/>
        </p:nvSpPr>
        <p:spPr>
          <a:xfrm>
            <a:off x="1969425" y="3954125"/>
            <a:ext cx="4599900" cy="1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  <a:latin typeface="Shadows Into Light" panose="020B0604020202020204" charset="0"/>
              </a:rPr>
              <a:t>These are all just butane!!!</a:t>
            </a:r>
            <a:endParaRPr sz="2400" dirty="0">
              <a:solidFill>
                <a:schemeClr val="bg1"/>
              </a:solidFill>
              <a:latin typeface="Shadows Into Light" panose="020B060402020202020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NAMING ALKYL GROUPS (BRANCHES)</a:t>
            </a:r>
            <a:br>
              <a:rPr lang="en"/>
            </a:br>
            <a:endParaRPr/>
          </a:p>
        </p:txBody>
      </p:sp>
      <p:sp>
        <p:nvSpPr>
          <p:cNvPr id="534" name="Google Shape;534;p5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60"/>
              <a:buFont typeface="Shadows Into Light"/>
              <a:buChar char="•"/>
            </a:pPr>
            <a:r>
              <a:rPr lang="en" sz="2400" dirty="0">
                <a:solidFill>
                  <a:srgbClr val="FFFFFF"/>
                </a:solidFill>
              </a:rPr>
              <a:t>Count # of carbons in alkyl group (branch)</a:t>
            </a:r>
            <a:endParaRPr sz="2400" dirty="0">
              <a:solidFill>
                <a:srgbClr val="FFFFFF"/>
              </a:solidFill>
            </a:endParaRPr>
          </a:p>
          <a:p>
            <a:pPr marL="571500" lvl="0" indent="-4572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FFFFFF"/>
              </a:buClr>
              <a:buSzPts val="2960"/>
              <a:buFont typeface="Shadows Into Light"/>
              <a:buChar char="•"/>
            </a:pPr>
            <a:r>
              <a:rPr lang="en" sz="2400" dirty="0">
                <a:solidFill>
                  <a:srgbClr val="FFFFFF"/>
                </a:solidFill>
              </a:rPr>
              <a:t>Use prefix (TABLE P)</a:t>
            </a:r>
            <a:endParaRPr sz="2400" dirty="0">
              <a:solidFill>
                <a:srgbClr val="FFFFFF"/>
              </a:solidFill>
            </a:endParaRPr>
          </a:p>
          <a:p>
            <a:pPr marL="571500" lvl="0" indent="-4572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FFFFFF"/>
              </a:buClr>
              <a:buSzPts val="2960"/>
              <a:buFont typeface="Shadows Into Light"/>
              <a:buChar char="•"/>
            </a:pPr>
            <a:r>
              <a:rPr lang="en" sz="2400" dirty="0">
                <a:solidFill>
                  <a:srgbClr val="FFFFFF"/>
                </a:solidFill>
              </a:rPr>
              <a:t>Add Suffix “yl” to prefix</a:t>
            </a:r>
            <a:endParaRPr sz="2400" dirty="0">
              <a:solidFill>
                <a:srgbClr val="FFFFFF"/>
              </a:solidFill>
            </a:endParaRPr>
          </a:p>
          <a:p>
            <a:pPr marL="571500" lvl="0" indent="-26924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400" dirty="0">
              <a:solidFill>
                <a:srgbClr val="FFFFFF"/>
              </a:solidFill>
            </a:endParaRPr>
          </a:p>
          <a:p>
            <a:pPr marL="571500" lvl="0" indent="-45720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   Ex. –CH</a:t>
            </a:r>
            <a:r>
              <a:rPr lang="en" sz="2400" baseline="-25000" dirty="0">
                <a:solidFill>
                  <a:srgbClr val="FFFFFF"/>
                </a:solidFill>
              </a:rPr>
              <a:t>3 </a:t>
            </a:r>
            <a:r>
              <a:rPr lang="en" sz="2400" dirty="0">
                <a:solidFill>
                  <a:srgbClr val="FFFFFF"/>
                </a:solidFill>
              </a:rPr>
              <a:t>  (Methyl)</a:t>
            </a:r>
            <a:endParaRPr sz="2400" baseline="-25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535" name="Google Shape;53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8875" y="1495975"/>
            <a:ext cx="2029750" cy="31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Branched Alkane</a:t>
            </a:r>
            <a:endParaRPr/>
          </a:p>
        </p:txBody>
      </p:sp>
      <p:sp>
        <p:nvSpPr>
          <p:cNvPr id="541" name="Google Shape;541;p5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42" name="Google Shape;542;p55"/>
          <p:cNvSpPr/>
          <p:nvPr/>
        </p:nvSpPr>
        <p:spPr>
          <a:xfrm>
            <a:off x="75" y="1210100"/>
            <a:ext cx="9144000" cy="40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5"/>
          <p:cNvSpPr txBox="1"/>
          <p:nvPr/>
        </p:nvSpPr>
        <p:spPr>
          <a:xfrm>
            <a:off x="0" y="15889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CH – CH</a:t>
            </a:r>
            <a:r>
              <a:rPr lang="en" sz="4000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CH - CH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544" name="Google Shape;544;p55"/>
          <p:cNvSpPr txBox="1"/>
          <p:nvPr/>
        </p:nvSpPr>
        <p:spPr>
          <a:xfrm>
            <a:off x="4038600" y="2503325"/>
            <a:ext cx="11430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545" name="Google Shape;545;p55"/>
          <p:cNvSpPr/>
          <p:nvPr/>
        </p:nvSpPr>
        <p:spPr>
          <a:xfrm>
            <a:off x="6858000" y="2503325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46" name="Google Shape;546;p55"/>
          <p:cNvSpPr/>
          <p:nvPr/>
        </p:nvSpPr>
        <p:spPr>
          <a:xfrm>
            <a:off x="4114800" y="3265325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cxnSp>
        <p:nvCxnSpPr>
          <p:cNvPr id="547" name="Google Shape;547;p55"/>
          <p:cNvCxnSpPr/>
          <p:nvPr/>
        </p:nvCxnSpPr>
        <p:spPr>
          <a:xfrm>
            <a:off x="4343400" y="22747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55"/>
          <p:cNvCxnSpPr/>
          <p:nvPr/>
        </p:nvCxnSpPr>
        <p:spPr>
          <a:xfrm>
            <a:off x="7086600" y="22747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55"/>
          <p:cNvCxnSpPr/>
          <p:nvPr/>
        </p:nvCxnSpPr>
        <p:spPr>
          <a:xfrm>
            <a:off x="4343400" y="31129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0" name="Google Shape;550;p55"/>
          <p:cNvSpPr txBox="1"/>
          <p:nvPr/>
        </p:nvSpPr>
        <p:spPr>
          <a:xfrm>
            <a:off x="10801" y="3835050"/>
            <a:ext cx="9133199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FF00FF"/>
                </a:solidFill>
                <a:latin typeface="Shadows Into Light" panose="020B0604020202020204" charset="0"/>
                <a:sym typeface="Arial"/>
              </a:rPr>
              <a:t>Step 1</a:t>
            </a:r>
            <a:r>
              <a:rPr lang="en" sz="2800" dirty="0">
                <a:solidFill>
                  <a:srgbClr val="000000"/>
                </a:solidFill>
                <a:latin typeface="Shadows Into Light" panose="020B0604020202020204" charset="0"/>
                <a:sym typeface="Arial"/>
              </a:rPr>
              <a:t>: Find the longest continuous chain of carbons (parent chain)</a:t>
            </a:r>
            <a:endParaRPr sz="2800" b="1" dirty="0">
              <a:solidFill>
                <a:srgbClr val="000000"/>
              </a:solidFill>
              <a:latin typeface="Shadows Into Light" panose="020B0604020202020204" charset="0"/>
              <a:sym typeface="Arial"/>
            </a:endParaRPr>
          </a:p>
        </p:txBody>
      </p:sp>
      <p:sp>
        <p:nvSpPr>
          <p:cNvPr id="551" name="Google Shape;551;p55"/>
          <p:cNvSpPr txBox="1"/>
          <p:nvPr/>
        </p:nvSpPr>
        <p:spPr>
          <a:xfrm>
            <a:off x="86550" y="4388612"/>
            <a:ext cx="9144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Shadows Into Light" panose="020B0604020202020204" charset="0"/>
                <a:sym typeface="Arial"/>
              </a:rPr>
              <a:t>There are </a:t>
            </a: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  <a:sym typeface="Arial"/>
              </a:rPr>
              <a:t>7</a:t>
            </a:r>
            <a:r>
              <a:rPr lang="en" sz="2400" dirty="0">
                <a:solidFill>
                  <a:srgbClr val="000000"/>
                </a:solidFill>
                <a:latin typeface="Shadows Into Light" panose="020B0604020202020204" charset="0"/>
                <a:sym typeface="Arial"/>
              </a:rPr>
              <a:t> continuous carbons, so the parent chain is</a:t>
            </a:r>
            <a:endParaRPr sz="2400" dirty="0">
              <a:solidFill>
                <a:srgbClr val="FFFF00"/>
              </a:solidFill>
              <a:latin typeface="Shadows Into Light" panose="020B0604020202020204" charset="0"/>
              <a:sym typeface="Arial"/>
            </a:endParaRPr>
          </a:p>
        </p:txBody>
      </p:sp>
      <p:sp>
        <p:nvSpPr>
          <p:cNvPr id="552" name="Google Shape;552;p55"/>
          <p:cNvSpPr txBox="1"/>
          <p:nvPr/>
        </p:nvSpPr>
        <p:spPr>
          <a:xfrm>
            <a:off x="6709050" y="4359450"/>
            <a:ext cx="259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  <a:sym typeface="Arial"/>
              </a:rPr>
              <a:t>heptane</a:t>
            </a:r>
            <a:endParaRPr sz="2400" dirty="0">
              <a:solidFill>
                <a:srgbClr val="000000"/>
              </a:solidFill>
              <a:latin typeface="Shadows Into Light" panose="020B0604020202020204" charset="0"/>
              <a:sym typeface="Arial"/>
            </a:endParaRPr>
          </a:p>
        </p:txBody>
      </p:sp>
      <p:sp>
        <p:nvSpPr>
          <p:cNvPr id="553" name="Google Shape;553;p55"/>
          <p:cNvSpPr/>
          <p:nvPr/>
        </p:nvSpPr>
        <p:spPr>
          <a:xfrm>
            <a:off x="4650" y="1528325"/>
            <a:ext cx="9210900" cy="829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Branched Alkane</a:t>
            </a:r>
            <a:endParaRPr/>
          </a:p>
        </p:txBody>
      </p:sp>
      <p:sp>
        <p:nvSpPr>
          <p:cNvPr id="559" name="Google Shape;559;p5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0" name="Google Shape;560;p56"/>
          <p:cNvSpPr/>
          <p:nvPr/>
        </p:nvSpPr>
        <p:spPr>
          <a:xfrm>
            <a:off x="0" y="1252625"/>
            <a:ext cx="9144000" cy="40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56"/>
          <p:cNvSpPr txBox="1"/>
          <p:nvPr/>
        </p:nvSpPr>
        <p:spPr>
          <a:xfrm>
            <a:off x="0" y="15889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CH – CH</a:t>
            </a:r>
            <a:r>
              <a:rPr lang="en" sz="4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CH 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62" name="Google Shape;562;p56"/>
          <p:cNvSpPr txBox="1"/>
          <p:nvPr/>
        </p:nvSpPr>
        <p:spPr>
          <a:xfrm>
            <a:off x="4038600" y="2503325"/>
            <a:ext cx="11430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63" name="Google Shape;563;p56"/>
          <p:cNvSpPr/>
          <p:nvPr/>
        </p:nvSpPr>
        <p:spPr>
          <a:xfrm>
            <a:off x="6858000" y="2503325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64" name="Google Shape;564;p56"/>
          <p:cNvSpPr/>
          <p:nvPr/>
        </p:nvSpPr>
        <p:spPr>
          <a:xfrm>
            <a:off x="4114800" y="3265325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565" name="Google Shape;565;p56"/>
          <p:cNvCxnSpPr/>
          <p:nvPr/>
        </p:nvCxnSpPr>
        <p:spPr>
          <a:xfrm>
            <a:off x="4343400" y="22747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6" name="Google Shape;566;p56"/>
          <p:cNvCxnSpPr/>
          <p:nvPr/>
        </p:nvCxnSpPr>
        <p:spPr>
          <a:xfrm>
            <a:off x="7086600" y="22747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7" name="Google Shape;567;p56"/>
          <p:cNvCxnSpPr/>
          <p:nvPr/>
        </p:nvCxnSpPr>
        <p:spPr>
          <a:xfrm>
            <a:off x="4343400" y="31129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8" name="Google Shape;568;p56"/>
          <p:cNvSpPr txBox="1"/>
          <p:nvPr/>
        </p:nvSpPr>
        <p:spPr>
          <a:xfrm>
            <a:off x="0" y="3715325"/>
            <a:ext cx="9144000" cy="1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FF"/>
                </a:solidFill>
                <a:latin typeface="Shadows Into Light" panose="020B0604020202020204" charset="0"/>
                <a:ea typeface="Century Gothic"/>
                <a:cs typeface="Century Gothic"/>
                <a:sym typeface="Century Gothic"/>
              </a:rPr>
              <a:t>Step 2</a:t>
            </a:r>
            <a:r>
              <a:rPr lang="en" sz="2400" dirty="0">
                <a:latin typeface="Shadows Into Light" panose="020B0604020202020204" charset="0"/>
                <a:ea typeface="Century Gothic"/>
                <a:cs typeface="Century Gothic"/>
                <a:sym typeface="Century Gothic"/>
              </a:rPr>
              <a:t>: Number the carbons in parent chain starting with the end that will give the </a:t>
            </a:r>
            <a:r>
              <a:rPr lang="en" sz="2400" dirty="0">
                <a:solidFill>
                  <a:srgbClr val="CCCC00"/>
                </a:solidFill>
                <a:latin typeface="Shadows Into Light" panose="020B0604020202020204" charset="0"/>
                <a:ea typeface="Century Gothic"/>
                <a:cs typeface="Century Gothic"/>
                <a:sym typeface="Century Gothic"/>
              </a:rPr>
              <a:t>attached groups</a:t>
            </a:r>
            <a:r>
              <a:rPr lang="en" sz="2400" dirty="0">
                <a:latin typeface="Shadows Into Light" panose="020B0604020202020204" charset="0"/>
                <a:ea typeface="Century Gothic"/>
                <a:cs typeface="Century Gothic"/>
                <a:sym typeface="Century Gothic"/>
              </a:rPr>
              <a:t> the smallest #.</a:t>
            </a:r>
            <a:endParaRPr sz="2400" dirty="0">
              <a:latin typeface="Shadows Into Light" panose="020B060402020202020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56"/>
          <p:cNvSpPr txBox="1"/>
          <p:nvPr/>
        </p:nvSpPr>
        <p:spPr>
          <a:xfrm>
            <a:off x="0" y="4548475"/>
            <a:ext cx="8915400" cy="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Shadows Into Light" panose="020B0604020202020204" charset="0"/>
                <a:sym typeface="Arial"/>
              </a:rPr>
              <a:t>The chain is numbered from </a:t>
            </a: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  <a:sym typeface="Arial"/>
              </a:rPr>
              <a:t>right</a:t>
            </a:r>
            <a:r>
              <a:rPr lang="en" sz="2400" dirty="0">
                <a:solidFill>
                  <a:srgbClr val="FFFF00"/>
                </a:solidFill>
                <a:latin typeface="Shadows Into Light" panose="020B0604020202020204" charset="0"/>
                <a:sym typeface="Arial"/>
              </a:rPr>
              <a:t> </a:t>
            </a:r>
            <a:r>
              <a:rPr lang="en" sz="2400" dirty="0">
                <a:solidFill>
                  <a:srgbClr val="000000"/>
                </a:solidFill>
                <a:latin typeface="Shadows Into Light" panose="020B0604020202020204" charset="0"/>
                <a:sym typeface="Arial"/>
              </a:rPr>
              <a:t>to </a:t>
            </a: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  <a:sym typeface="Arial"/>
              </a:rPr>
              <a:t>left</a:t>
            </a:r>
            <a:r>
              <a:rPr lang="en" sz="2400" dirty="0">
                <a:solidFill>
                  <a:srgbClr val="000000"/>
                </a:solidFill>
                <a:latin typeface="Shadows Into Light" panose="020B0604020202020204" charset="0"/>
                <a:sym typeface="Arial"/>
              </a:rPr>
              <a:t> giving the attached groups the lowest #</a:t>
            </a:r>
            <a:endParaRPr sz="2400" dirty="0">
              <a:solidFill>
                <a:srgbClr val="000000"/>
              </a:solidFill>
              <a:latin typeface="Shadows Into Light" panose="020B0604020202020204" charset="0"/>
              <a:sym typeface="Arial"/>
            </a:endParaRPr>
          </a:p>
        </p:txBody>
      </p:sp>
      <p:sp>
        <p:nvSpPr>
          <p:cNvPr id="570" name="Google Shape;570;p56"/>
          <p:cNvSpPr txBox="1"/>
          <p:nvPr/>
        </p:nvSpPr>
        <p:spPr>
          <a:xfrm>
            <a:off x="8135025" y="13610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71" name="Google Shape;571;p56"/>
          <p:cNvSpPr txBox="1"/>
          <p:nvPr/>
        </p:nvSpPr>
        <p:spPr>
          <a:xfrm>
            <a:off x="6915175" y="13610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72" name="Google Shape;572;p56"/>
          <p:cNvSpPr txBox="1"/>
          <p:nvPr/>
        </p:nvSpPr>
        <p:spPr>
          <a:xfrm>
            <a:off x="5487975" y="13610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3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73" name="Google Shape;573;p56"/>
          <p:cNvSpPr txBox="1"/>
          <p:nvPr/>
        </p:nvSpPr>
        <p:spPr>
          <a:xfrm>
            <a:off x="4179300" y="136107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4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74" name="Google Shape;574;p56"/>
          <p:cNvSpPr txBox="1"/>
          <p:nvPr/>
        </p:nvSpPr>
        <p:spPr>
          <a:xfrm>
            <a:off x="2732375" y="1361063"/>
            <a:ext cx="246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75" name="Google Shape;575;p56"/>
          <p:cNvSpPr txBox="1"/>
          <p:nvPr/>
        </p:nvSpPr>
        <p:spPr>
          <a:xfrm>
            <a:off x="1443425" y="139152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6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576" name="Google Shape;576;p56"/>
          <p:cNvSpPr txBox="1"/>
          <p:nvPr/>
        </p:nvSpPr>
        <p:spPr>
          <a:xfrm>
            <a:off x="154475" y="136107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7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Branched Alkane</a:t>
            </a:r>
            <a:endParaRPr/>
          </a:p>
        </p:txBody>
      </p:sp>
      <p:sp>
        <p:nvSpPr>
          <p:cNvPr id="582" name="Google Shape;582;p5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83" name="Google Shape;583;p57"/>
          <p:cNvSpPr/>
          <p:nvPr/>
        </p:nvSpPr>
        <p:spPr>
          <a:xfrm>
            <a:off x="75" y="1210100"/>
            <a:ext cx="9144000" cy="40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7"/>
          <p:cNvSpPr txBox="1"/>
          <p:nvPr/>
        </p:nvSpPr>
        <p:spPr>
          <a:xfrm>
            <a:off x="0" y="1239950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CH – CH</a:t>
            </a:r>
            <a:r>
              <a:rPr lang="en" sz="4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CH 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85" name="Google Shape;585;p57"/>
          <p:cNvSpPr txBox="1"/>
          <p:nvPr/>
        </p:nvSpPr>
        <p:spPr>
          <a:xfrm>
            <a:off x="3990225" y="2057900"/>
            <a:ext cx="11430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86" name="Google Shape;586;p57"/>
          <p:cNvSpPr/>
          <p:nvPr/>
        </p:nvSpPr>
        <p:spPr>
          <a:xfrm>
            <a:off x="6858000" y="2113125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87" name="Google Shape;587;p57"/>
          <p:cNvSpPr/>
          <p:nvPr/>
        </p:nvSpPr>
        <p:spPr>
          <a:xfrm>
            <a:off x="4066425" y="2819900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588" name="Google Shape;588;p57"/>
          <p:cNvCxnSpPr/>
          <p:nvPr/>
        </p:nvCxnSpPr>
        <p:spPr>
          <a:xfrm>
            <a:off x="4295025" y="1829300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9" name="Google Shape;589;p57"/>
          <p:cNvCxnSpPr/>
          <p:nvPr/>
        </p:nvCxnSpPr>
        <p:spPr>
          <a:xfrm>
            <a:off x="7086600" y="1844250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0" name="Google Shape;590;p57"/>
          <p:cNvCxnSpPr/>
          <p:nvPr/>
        </p:nvCxnSpPr>
        <p:spPr>
          <a:xfrm>
            <a:off x="4295025" y="2667500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1" name="Google Shape;591;p57"/>
          <p:cNvSpPr txBox="1"/>
          <p:nvPr/>
        </p:nvSpPr>
        <p:spPr>
          <a:xfrm>
            <a:off x="38175" y="3600325"/>
            <a:ext cx="91440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FF"/>
                </a:solidFill>
                <a:latin typeface="Shadows Into Light" panose="020B0604020202020204" charset="0"/>
                <a:ea typeface="Century Gothic"/>
                <a:cs typeface="Century Gothic"/>
                <a:sym typeface="Century Gothic"/>
              </a:rPr>
              <a:t>Step 3</a:t>
            </a:r>
            <a:r>
              <a:rPr lang="en" sz="2400" dirty="0">
                <a:latin typeface="Shadows Into Light" panose="020B0604020202020204" charset="0"/>
                <a:ea typeface="Century Gothic"/>
                <a:cs typeface="Century Gothic"/>
                <a:sym typeface="Century Gothic"/>
              </a:rPr>
              <a:t> : Add numbers to the names of the groups to identify their positions on the chain.</a:t>
            </a:r>
            <a:endParaRPr sz="2400" dirty="0">
              <a:latin typeface="Shadows Into Light" panose="020B060402020202020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57"/>
          <p:cNvSpPr txBox="1"/>
          <p:nvPr/>
        </p:nvSpPr>
        <p:spPr>
          <a:xfrm>
            <a:off x="528067" y="4779200"/>
            <a:ext cx="685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  <a:latin typeface="Shadows Into Light" panose="020B0604020202020204" charset="0"/>
                <a:sym typeface="Arial"/>
              </a:rPr>
              <a:t>In this example the positions are:</a:t>
            </a:r>
            <a:endParaRPr sz="1200" dirty="0">
              <a:latin typeface="Shadows Into Light" panose="020B0604020202020204" charset="0"/>
            </a:endParaRPr>
          </a:p>
        </p:txBody>
      </p:sp>
      <p:sp>
        <p:nvSpPr>
          <p:cNvPr id="593" name="Google Shape;593;p57"/>
          <p:cNvSpPr txBox="1"/>
          <p:nvPr/>
        </p:nvSpPr>
        <p:spPr>
          <a:xfrm>
            <a:off x="5395864" y="4649075"/>
            <a:ext cx="6894107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  <a:sym typeface="Arial"/>
              </a:rPr>
              <a:t>- methyl</a:t>
            </a:r>
            <a:r>
              <a:rPr lang="en" sz="2400" dirty="0">
                <a:solidFill>
                  <a:srgbClr val="000000"/>
                </a:solidFill>
                <a:latin typeface="Shadows Into Light" panose="020B0604020202020204" charset="0"/>
                <a:sym typeface="Arial"/>
              </a:rPr>
              <a:t>    - </a:t>
            </a:r>
            <a:r>
              <a:rPr lang="en" sz="2400" dirty="0">
                <a:solidFill>
                  <a:srgbClr val="FF00FF"/>
                </a:solidFill>
                <a:latin typeface="Shadows Into Light" panose="020B0604020202020204" charset="0"/>
                <a:sym typeface="Arial"/>
              </a:rPr>
              <a:t>ethyl</a:t>
            </a:r>
            <a:endParaRPr sz="1050" dirty="0">
              <a:latin typeface="Shadows Into Light" panose="020B0604020202020204" charset="0"/>
            </a:endParaRPr>
          </a:p>
        </p:txBody>
      </p:sp>
      <p:sp>
        <p:nvSpPr>
          <p:cNvPr id="594" name="Google Shape;594;p57"/>
          <p:cNvSpPr txBox="1"/>
          <p:nvPr/>
        </p:nvSpPr>
        <p:spPr>
          <a:xfrm>
            <a:off x="5138895" y="4651580"/>
            <a:ext cx="3810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  <a:sym typeface="Arial"/>
              </a:rPr>
              <a:t>2</a:t>
            </a:r>
            <a:endParaRPr sz="1050" dirty="0">
              <a:latin typeface="Shadows Into Light" panose="020B0604020202020204" charset="0"/>
            </a:endParaRPr>
          </a:p>
        </p:txBody>
      </p:sp>
      <p:sp>
        <p:nvSpPr>
          <p:cNvPr id="595" name="Google Shape;595;p57"/>
          <p:cNvSpPr txBox="1"/>
          <p:nvPr/>
        </p:nvSpPr>
        <p:spPr>
          <a:xfrm>
            <a:off x="6705600" y="4672163"/>
            <a:ext cx="3810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FF"/>
                </a:solidFill>
                <a:latin typeface="Shadows Into Light" panose="020B0604020202020204" charset="0"/>
                <a:sym typeface="Arial"/>
              </a:rPr>
              <a:t>4</a:t>
            </a:r>
            <a:endParaRPr sz="1050" dirty="0">
              <a:latin typeface="Shadows Into Light" panose="020B0604020202020204" charset="0"/>
            </a:endParaRPr>
          </a:p>
        </p:txBody>
      </p:sp>
      <p:sp>
        <p:nvSpPr>
          <p:cNvPr id="596" name="Google Shape;596;p57"/>
          <p:cNvSpPr txBox="1"/>
          <p:nvPr/>
        </p:nvSpPr>
        <p:spPr>
          <a:xfrm>
            <a:off x="7786850" y="4616383"/>
            <a:ext cx="126715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  <a:sym typeface="Arial"/>
              </a:rPr>
              <a:t>heptane</a:t>
            </a:r>
            <a:endParaRPr sz="1200" dirty="0">
              <a:solidFill>
                <a:srgbClr val="000000"/>
              </a:solidFill>
              <a:latin typeface="Shadows Into Light" panose="020B0604020202020204" charset="0"/>
              <a:sym typeface="Arial"/>
            </a:endParaRPr>
          </a:p>
        </p:txBody>
      </p:sp>
      <p:sp>
        <p:nvSpPr>
          <p:cNvPr id="597" name="Google Shape;597;p57"/>
          <p:cNvSpPr/>
          <p:nvPr/>
        </p:nvSpPr>
        <p:spPr>
          <a:xfrm>
            <a:off x="3574825" y="2103875"/>
            <a:ext cx="1757400" cy="1500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7"/>
          <p:cNvSpPr/>
          <p:nvPr/>
        </p:nvSpPr>
        <p:spPr>
          <a:xfrm>
            <a:off x="6505825" y="2149050"/>
            <a:ext cx="1565100" cy="1133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57"/>
          <p:cNvSpPr txBox="1"/>
          <p:nvPr/>
        </p:nvSpPr>
        <p:spPr>
          <a:xfrm>
            <a:off x="8161850" y="1093850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00" name="Google Shape;600;p57"/>
          <p:cNvSpPr txBox="1"/>
          <p:nvPr/>
        </p:nvSpPr>
        <p:spPr>
          <a:xfrm>
            <a:off x="6942000" y="1093850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01" name="Google Shape;601;p57"/>
          <p:cNvSpPr txBox="1"/>
          <p:nvPr/>
        </p:nvSpPr>
        <p:spPr>
          <a:xfrm>
            <a:off x="5514800" y="1093850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3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02" name="Google Shape;602;p57"/>
          <p:cNvSpPr txBox="1"/>
          <p:nvPr/>
        </p:nvSpPr>
        <p:spPr>
          <a:xfrm>
            <a:off x="4206125" y="1093850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4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03" name="Google Shape;603;p57"/>
          <p:cNvSpPr txBox="1"/>
          <p:nvPr/>
        </p:nvSpPr>
        <p:spPr>
          <a:xfrm>
            <a:off x="2759200" y="1093838"/>
            <a:ext cx="246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04" name="Google Shape;604;p57"/>
          <p:cNvSpPr txBox="1"/>
          <p:nvPr/>
        </p:nvSpPr>
        <p:spPr>
          <a:xfrm>
            <a:off x="1470250" y="1124300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6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05" name="Google Shape;605;p57"/>
          <p:cNvSpPr txBox="1"/>
          <p:nvPr/>
        </p:nvSpPr>
        <p:spPr>
          <a:xfrm>
            <a:off x="181300" y="1093850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7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606" name="Google Shape;60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8322" y="2153325"/>
            <a:ext cx="2029750" cy="31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Branched Alkane</a:t>
            </a:r>
            <a:endParaRPr/>
          </a:p>
        </p:txBody>
      </p:sp>
      <p:sp>
        <p:nvSpPr>
          <p:cNvPr id="612" name="Google Shape;612;p5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13" name="Google Shape;613;p58"/>
          <p:cNvSpPr/>
          <p:nvPr/>
        </p:nvSpPr>
        <p:spPr>
          <a:xfrm>
            <a:off x="75" y="1210100"/>
            <a:ext cx="9144000" cy="40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58"/>
          <p:cNvSpPr txBox="1"/>
          <p:nvPr/>
        </p:nvSpPr>
        <p:spPr>
          <a:xfrm>
            <a:off x="0" y="15889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CH – CH</a:t>
            </a:r>
            <a:r>
              <a:rPr lang="en" sz="4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CH 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15" name="Google Shape;615;p58"/>
          <p:cNvSpPr txBox="1"/>
          <p:nvPr/>
        </p:nvSpPr>
        <p:spPr>
          <a:xfrm>
            <a:off x="4038600" y="2503325"/>
            <a:ext cx="11430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16" name="Google Shape;616;p58"/>
          <p:cNvSpPr/>
          <p:nvPr/>
        </p:nvSpPr>
        <p:spPr>
          <a:xfrm>
            <a:off x="6858000" y="2503325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17" name="Google Shape;617;p58"/>
          <p:cNvSpPr/>
          <p:nvPr/>
        </p:nvSpPr>
        <p:spPr>
          <a:xfrm>
            <a:off x="4114800" y="3265325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618" name="Google Shape;618;p58"/>
          <p:cNvCxnSpPr/>
          <p:nvPr/>
        </p:nvCxnSpPr>
        <p:spPr>
          <a:xfrm>
            <a:off x="4343400" y="22747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9" name="Google Shape;619;p58"/>
          <p:cNvCxnSpPr/>
          <p:nvPr/>
        </p:nvCxnSpPr>
        <p:spPr>
          <a:xfrm>
            <a:off x="7086600" y="22747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0" name="Google Shape;620;p58"/>
          <p:cNvCxnSpPr/>
          <p:nvPr/>
        </p:nvCxnSpPr>
        <p:spPr>
          <a:xfrm>
            <a:off x="4343400" y="31129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1" name="Google Shape;621;p58"/>
          <p:cNvSpPr txBox="1"/>
          <p:nvPr/>
        </p:nvSpPr>
        <p:spPr>
          <a:xfrm>
            <a:off x="0" y="3843650"/>
            <a:ext cx="91440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FF"/>
                </a:solidFill>
                <a:latin typeface="Shadows Into Light" panose="020B0604020202020204" charset="0"/>
              </a:rPr>
              <a:t>Step 4</a:t>
            </a:r>
            <a:r>
              <a:rPr lang="en" sz="2400" dirty="0">
                <a:latin typeface="Shadows Into Light" panose="020B0604020202020204" charset="0"/>
              </a:rPr>
              <a:t>: List the alkyl groups in alphabetical order.</a:t>
            </a:r>
            <a:endParaRPr sz="2400" dirty="0">
              <a:latin typeface="Shadows Into Light" panose="020B0604020202020204" charset="0"/>
            </a:endParaRPr>
          </a:p>
        </p:txBody>
      </p:sp>
      <p:sp>
        <p:nvSpPr>
          <p:cNvPr id="622" name="Google Shape;622;p58"/>
          <p:cNvSpPr/>
          <p:nvPr/>
        </p:nvSpPr>
        <p:spPr>
          <a:xfrm>
            <a:off x="1671425" y="4497300"/>
            <a:ext cx="388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FF"/>
                </a:solidFill>
                <a:latin typeface="Shadows Into Light" panose="020B0604020202020204" charset="0"/>
                <a:sym typeface="Arial"/>
              </a:rPr>
              <a:t>4-ethyl    </a:t>
            </a: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  <a:sym typeface="Arial"/>
              </a:rPr>
              <a:t>2-methyl </a:t>
            </a:r>
            <a:endParaRPr sz="1050" dirty="0">
              <a:latin typeface="Shadows Into Light" panose="020B0604020202020204" charset="0"/>
            </a:endParaRPr>
          </a:p>
        </p:txBody>
      </p:sp>
      <p:sp>
        <p:nvSpPr>
          <p:cNvPr id="623" name="Google Shape;623;p58"/>
          <p:cNvSpPr txBox="1"/>
          <p:nvPr/>
        </p:nvSpPr>
        <p:spPr>
          <a:xfrm>
            <a:off x="4426200" y="4484663"/>
            <a:ext cx="259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  <a:sym typeface="Arial"/>
              </a:rPr>
              <a:t>heptane</a:t>
            </a:r>
            <a:endParaRPr sz="1200" dirty="0">
              <a:solidFill>
                <a:srgbClr val="000000"/>
              </a:solidFill>
              <a:latin typeface="Shadows Into Light" panose="020B0604020202020204" charset="0"/>
              <a:sym typeface="Arial"/>
            </a:endParaRPr>
          </a:p>
        </p:txBody>
      </p:sp>
      <p:sp>
        <p:nvSpPr>
          <p:cNvPr id="624" name="Google Shape;624;p58"/>
          <p:cNvSpPr txBox="1"/>
          <p:nvPr/>
        </p:nvSpPr>
        <p:spPr>
          <a:xfrm>
            <a:off x="8135025" y="13610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25" name="Google Shape;625;p58"/>
          <p:cNvSpPr txBox="1"/>
          <p:nvPr/>
        </p:nvSpPr>
        <p:spPr>
          <a:xfrm>
            <a:off x="6915175" y="13610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26" name="Google Shape;626;p58"/>
          <p:cNvSpPr txBox="1"/>
          <p:nvPr/>
        </p:nvSpPr>
        <p:spPr>
          <a:xfrm>
            <a:off x="5487975" y="13610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3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27" name="Google Shape;627;p58"/>
          <p:cNvSpPr txBox="1"/>
          <p:nvPr/>
        </p:nvSpPr>
        <p:spPr>
          <a:xfrm>
            <a:off x="4179300" y="136107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4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28" name="Google Shape;628;p58"/>
          <p:cNvSpPr txBox="1"/>
          <p:nvPr/>
        </p:nvSpPr>
        <p:spPr>
          <a:xfrm>
            <a:off x="2732375" y="1361063"/>
            <a:ext cx="246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29" name="Google Shape;629;p58"/>
          <p:cNvSpPr txBox="1"/>
          <p:nvPr/>
        </p:nvSpPr>
        <p:spPr>
          <a:xfrm>
            <a:off x="1443425" y="139152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6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30" name="Google Shape;630;p58"/>
          <p:cNvSpPr txBox="1"/>
          <p:nvPr/>
        </p:nvSpPr>
        <p:spPr>
          <a:xfrm>
            <a:off x="154475" y="136107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7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Branched Alkane</a:t>
            </a:r>
            <a:endParaRPr/>
          </a:p>
        </p:txBody>
      </p:sp>
      <p:sp>
        <p:nvSpPr>
          <p:cNvPr id="636" name="Google Shape;636;p5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37" name="Google Shape;637;p59"/>
          <p:cNvSpPr/>
          <p:nvPr/>
        </p:nvSpPr>
        <p:spPr>
          <a:xfrm>
            <a:off x="75" y="1210100"/>
            <a:ext cx="9144000" cy="40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59"/>
          <p:cNvSpPr txBox="1"/>
          <p:nvPr/>
        </p:nvSpPr>
        <p:spPr>
          <a:xfrm>
            <a:off x="0" y="15889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CH – CH</a:t>
            </a:r>
            <a:r>
              <a:rPr lang="en" sz="4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CH - 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39" name="Google Shape;639;p59"/>
          <p:cNvSpPr txBox="1"/>
          <p:nvPr/>
        </p:nvSpPr>
        <p:spPr>
          <a:xfrm>
            <a:off x="4038600" y="2503325"/>
            <a:ext cx="11430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40" name="Google Shape;640;p59"/>
          <p:cNvSpPr/>
          <p:nvPr/>
        </p:nvSpPr>
        <p:spPr>
          <a:xfrm>
            <a:off x="6858000" y="2503325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41" name="Google Shape;641;p59"/>
          <p:cNvSpPr/>
          <p:nvPr/>
        </p:nvSpPr>
        <p:spPr>
          <a:xfrm>
            <a:off x="4114800" y="3265325"/>
            <a:ext cx="10875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cxnSp>
        <p:nvCxnSpPr>
          <p:cNvPr id="642" name="Google Shape;642;p59"/>
          <p:cNvCxnSpPr/>
          <p:nvPr/>
        </p:nvCxnSpPr>
        <p:spPr>
          <a:xfrm>
            <a:off x="4343400" y="22747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59"/>
          <p:cNvCxnSpPr/>
          <p:nvPr/>
        </p:nvCxnSpPr>
        <p:spPr>
          <a:xfrm>
            <a:off x="7086600" y="22747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59"/>
          <p:cNvCxnSpPr/>
          <p:nvPr/>
        </p:nvCxnSpPr>
        <p:spPr>
          <a:xfrm>
            <a:off x="4343400" y="3112925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5" name="Google Shape;645;p59"/>
          <p:cNvSpPr txBox="1"/>
          <p:nvPr/>
        </p:nvSpPr>
        <p:spPr>
          <a:xfrm>
            <a:off x="96679" y="3738425"/>
            <a:ext cx="9057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FF"/>
                </a:solidFill>
                <a:latin typeface="Shadows Into Light" panose="020B0604020202020204" charset="0"/>
              </a:rPr>
              <a:t>Step 5</a:t>
            </a:r>
            <a:r>
              <a:rPr lang="en" sz="2400" dirty="0">
                <a:latin typeface="Shadows Into Light" panose="020B0604020202020204" charset="0"/>
              </a:rPr>
              <a:t>: Use punctuation</a:t>
            </a:r>
            <a:endParaRPr sz="2400" dirty="0">
              <a:latin typeface="Shadows Into Light" panose="020B0604020202020204" charset="0"/>
            </a:endParaRPr>
          </a:p>
          <a:p>
            <a:pPr marL="571500" lvl="0" indent="-5334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 sz="2400" dirty="0">
                <a:latin typeface="Shadows Into Light" panose="020B0604020202020204" charset="0"/>
              </a:rPr>
              <a:t>Commas separate </a:t>
            </a: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</a:rPr>
              <a:t>numbers</a:t>
            </a:r>
            <a:endParaRPr sz="2400" dirty="0">
              <a:latin typeface="Shadows Into Light" panose="020B0604020202020204" charset="0"/>
            </a:endParaRPr>
          </a:p>
          <a:p>
            <a:pPr marL="571500" lvl="0" indent="-5334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 sz="2400" dirty="0">
                <a:latin typeface="Shadows Into Light" panose="020B0604020202020204" charset="0"/>
              </a:rPr>
              <a:t>Hyphens separate numbers and </a:t>
            </a: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</a:rPr>
              <a:t>words.</a:t>
            </a:r>
            <a:endParaRPr sz="2400" dirty="0">
              <a:solidFill>
                <a:srgbClr val="00B050"/>
              </a:solidFill>
              <a:latin typeface="Shadows Into Light" panose="020B0604020202020204" charset="0"/>
            </a:endParaRPr>
          </a:p>
        </p:txBody>
      </p:sp>
      <p:sp>
        <p:nvSpPr>
          <p:cNvPr id="647" name="Google Shape;647;p59"/>
          <p:cNvSpPr txBox="1"/>
          <p:nvPr/>
        </p:nvSpPr>
        <p:spPr>
          <a:xfrm>
            <a:off x="8135025" y="13610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48" name="Google Shape;648;p59"/>
          <p:cNvSpPr txBox="1"/>
          <p:nvPr/>
        </p:nvSpPr>
        <p:spPr>
          <a:xfrm>
            <a:off x="6915175" y="13610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49" name="Google Shape;649;p59"/>
          <p:cNvSpPr txBox="1"/>
          <p:nvPr/>
        </p:nvSpPr>
        <p:spPr>
          <a:xfrm>
            <a:off x="5487975" y="13610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3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50" name="Google Shape;650;p59"/>
          <p:cNvSpPr txBox="1"/>
          <p:nvPr/>
        </p:nvSpPr>
        <p:spPr>
          <a:xfrm>
            <a:off x="4179300" y="136107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4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51" name="Google Shape;651;p59"/>
          <p:cNvSpPr txBox="1"/>
          <p:nvPr/>
        </p:nvSpPr>
        <p:spPr>
          <a:xfrm>
            <a:off x="2732375" y="1361063"/>
            <a:ext cx="246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52" name="Google Shape;652;p59"/>
          <p:cNvSpPr txBox="1"/>
          <p:nvPr/>
        </p:nvSpPr>
        <p:spPr>
          <a:xfrm>
            <a:off x="1443425" y="139152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6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53" name="Google Shape;653;p59"/>
          <p:cNvSpPr txBox="1"/>
          <p:nvPr/>
        </p:nvSpPr>
        <p:spPr>
          <a:xfrm>
            <a:off x="154475" y="136107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7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1" name="Google Shape;622;p58"/>
          <p:cNvSpPr/>
          <p:nvPr/>
        </p:nvSpPr>
        <p:spPr>
          <a:xfrm>
            <a:off x="5734875" y="4088115"/>
            <a:ext cx="3886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FF"/>
                </a:solidFill>
                <a:latin typeface="Shadows Into Light" panose="020B0604020202020204" charset="0"/>
                <a:sym typeface="Arial"/>
              </a:rPr>
              <a:t>4-ethyl, </a:t>
            </a: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  <a:sym typeface="Arial"/>
              </a:rPr>
              <a:t>2-methyl</a:t>
            </a:r>
            <a:endParaRPr sz="1050" dirty="0">
              <a:latin typeface="Shadows Into Light" panose="020B0604020202020204" charset="0"/>
            </a:endParaRPr>
          </a:p>
        </p:txBody>
      </p:sp>
      <p:sp>
        <p:nvSpPr>
          <p:cNvPr id="22" name="Google Shape;623;p58"/>
          <p:cNvSpPr txBox="1"/>
          <p:nvPr/>
        </p:nvSpPr>
        <p:spPr>
          <a:xfrm>
            <a:off x="7783750" y="4088115"/>
            <a:ext cx="2590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  <a:sym typeface="Arial"/>
              </a:rPr>
              <a:t>heptane</a:t>
            </a:r>
            <a:endParaRPr sz="1200" dirty="0">
              <a:solidFill>
                <a:srgbClr val="000000"/>
              </a:solidFill>
              <a:latin typeface="Shadows Into Light" panose="020B060402020202020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Branched Alkane</a:t>
            </a:r>
            <a:endParaRPr/>
          </a:p>
        </p:txBody>
      </p:sp>
      <p:sp>
        <p:nvSpPr>
          <p:cNvPr id="659" name="Google Shape;659;p6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60" name="Google Shape;660;p60"/>
          <p:cNvSpPr/>
          <p:nvPr/>
        </p:nvSpPr>
        <p:spPr>
          <a:xfrm>
            <a:off x="75" y="1210100"/>
            <a:ext cx="9144000" cy="40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61" name="Google Shape;66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405138"/>
            <a:ext cx="891540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60"/>
          <p:cNvSpPr txBox="1"/>
          <p:nvPr/>
        </p:nvSpPr>
        <p:spPr>
          <a:xfrm>
            <a:off x="7915550" y="27234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66" name="Google Shape;666;p60"/>
          <p:cNvSpPr txBox="1"/>
          <p:nvPr/>
        </p:nvSpPr>
        <p:spPr>
          <a:xfrm>
            <a:off x="6695700" y="27234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67" name="Google Shape;667;p60"/>
          <p:cNvSpPr txBox="1"/>
          <p:nvPr/>
        </p:nvSpPr>
        <p:spPr>
          <a:xfrm>
            <a:off x="5268500" y="27234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3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68" name="Google Shape;668;p60"/>
          <p:cNvSpPr txBox="1"/>
          <p:nvPr/>
        </p:nvSpPr>
        <p:spPr>
          <a:xfrm>
            <a:off x="3959825" y="272347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4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69" name="Google Shape;669;p60"/>
          <p:cNvSpPr txBox="1"/>
          <p:nvPr/>
        </p:nvSpPr>
        <p:spPr>
          <a:xfrm>
            <a:off x="2512900" y="2723463"/>
            <a:ext cx="246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70" name="Google Shape;670;p60"/>
          <p:cNvSpPr txBox="1"/>
          <p:nvPr/>
        </p:nvSpPr>
        <p:spPr>
          <a:xfrm>
            <a:off x="1223950" y="275392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6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71" name="Google Shape;671;p60"/>
          <p:cNvSpPr/>
          <p:nvPr/>
        </p:nvSpPr>
        <p:spPr>
          <a:xfrm>
            <a:off x="580875" y="2229050"/>
            <a:ext cx="8596500" cy="8292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60"/>
          <p:cNvSpPr/>
          <p:nvPr/>
        </p:nvSpPr>
        <p:spPr>
          <a:xfrm>
            <a:off x="3527975" y="1405150"/>
            <a:ext cx="1465500" cy="829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0"/>
          <p:cNvSpPr/>
          <p:nvPr/>
        </p:nvSpPr>
        <p:spPr>
          <a:xfrm>
            <a:off x="6086400" y="1405150"/>
            <a:ext cx="1465500" cy="829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580874" y="3267915"/>
            <a:ext cx="785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hadows Into Light" panose="020B0604020202020204" charset="0"/>
              </a:rPr>
              <a:t>Step 1: 6 carbons = hex with single bonds -</a:t>
            </a:r>
            <a:r>
              <a:rPr lang="en-US" sz="2400" dirty="0" err="1">
                <a:latin typeface="Shadows Into Light" panose="020B0604020202020204" charset="0"/>
              </a:rPr>
              <a:t>ane</a:t>
            </a:r>
            <a:endParaRPr lang="en-US" sz="2400" dirty="0">
              <a:latin typeface="Shadows Into Light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3522" y="3800748"/>
            <a:ext cx="7856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hadows Into Light" panose="020B0604020202020204" charset="0"/>
              </a:rPr>
              <a:t>Step 2: number right to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Branched Alkane</a:t>
            </a:r>
            <a:endParaRPr/>
          </a:p>
        </p:txBody>
      </p:sp>
      <p:sp>
        <p:nvSpPr>
          <p:cNvPr id="679" name="Google Shape;679;p6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680" name="Google Shape;680;p61"/>
          <p:cNvSpPr/>
          <p:nvPr/>
        </p:nvSpPr>
        <p:spPr>
          <a:xfrm>
            <a:off x="75" y="1210100"/>
            <a:ext cx="9144000" cy="4025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1" name="Google Shape;68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405138"/>
            <a:ext cx="891540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795" y="3270632"/>
            <a:ext cx="3321050" cy="1901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3" name="Google Shape;683;p61"/>
          <p:cNvSpPr txBox="1"/>
          <p:nvPr/>
        </p:nvSpPr>
        <p:spPr>
          <a:xfrm>
            <a:off x="4012513" y="3305924"/>
            <a:ext cx="48198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hadows Into Light" panose="020B0604020202020204" charset="0"/>
              </a:rPr>
              <a:t>Step 3:  </a:t>
            </a:r>
            <a:r>
              <a:rPr lang="en" sz="2400">
                <a:solidFill>
                  <a:srgbClr val="00B050"/>
                </a:solidFill>
                <a:latin typeface="Shadows Into Light" panose="020B0604020202020204" charset="0"/>
              </a:rPr>
              <a:t>2</a:t>
            </a:r>
            <a:r>
              <a:rPr lang="en" sz="2400">
                <a:latin typeface="Shadows Into Light" panose="020B0604020202020204" charset="0"/>
              </a:rPr>
              <a:t> methyl and </a:t>
            </a:r>
            <a:r>
              <a:rPr lang="en" sz="2400">
                <a:solidFill>
                  <a:srgbClr val="00B050"/>
                </a:solidFill>
                <a:latin typeface="Shadows Into Light" panose="020B0604020202020204" charset="0"/>
              </a:rPr>
              <a:t>4</a:t>
            </a:r>
            <a:r>
              <a:rPr lang="en" sz="2400">
                <a:latin typeface="Shadows Into Light" panose="020B0604020202020204" charset="0"/>
              </a:rPr>
              <a:t> methyl</a:t>
            </a:r>
            <a:endParaRPr sz="2400">
              <a:latin typeface="Shadows Into Light" panose="020B0604020202020204" charset="0"/>
            </a:endParaRPr>
          </a:p>
        </p:txBody>
      </p:sp>
      <p:cxnSp>
        <p:nvCxnSpPr>
          <p:cNvPr id="684" name="Google Shape;684;p61"/>
          <p:cNvCxnSpPr/>
          <p:nvPr/>
        </p:nvCxnSpPr>
        <p:spPr>
          <a:xfrm>
            <a:off x="5489225" y="3593900"/>
            <a:ext cx="3149400" cy="29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5" name="Google Shape;685;p61"/>
          <p:cNvSpPr txBox="1"/>
          <p:nvPr/>
        </p:nvSpPr>
        <p:spPr>
          <a:xfrm>
            <a:off x="5111850" y="3743024"/>
            <a:ext cx="19491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</a:rPr>
              <a:t>2,4-dimethyl</a:t>
            </a:r>
            <a:endParaRPr sz="2400" dirty="0">
              <a:solidFill>
                <a:srgbClr val="00B050"/>
              </a:solidFill>
              <a:latin typeface="Shadows Into Light" panose="020B0604020202020204" charset="0"/>
            </a:endParaRPr>
          </a:p>
        </p:txBody>
      </p:sp>
      <p:sp>
        <p:nvSpPr>
          <p:cNvPr id="686" name="Google Shape;686;p61"/>
          <p:cNvSpPr txBox="1"/>
          <p:nvPr/>
        </p:nvSpPr>
        <p:spPr>
          <a:xfrm>
            <a:off x="4111200" y="4366238"/>
            <a:ext cx="48198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Shadows Into Light" panose="020B0604020202020204" charset="0"/>
              </a:rPr>
              <a:t>Step 5:  </a:t>
            </a: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</a:rPr>
              <a:t>2,4-</a:t>
            </a:r>
            <a:r>
              <a:rPr lang="en" sz="2400" dirty="0">
                <a:latin typeface="Shadows Into Light" panose="020B0604020202020204" charset="0"/>
              </a:rPr>
              <a:t> </a:t>
            </a: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</a:rPr>
              <a:t>dimethyl </a:t>
            </a:r>
            <a:r>
              <a:rPr lang="en" sz="2400" dirty="0">
                <a:solidFill>
                  <a:srgbClr val="FF0000"/>
                </a:solidFill>
                <a:latin typeface="Shadows Into Light" panose="020B0604020202020204" charset="0"/>
              </a:rPr>
              <a:t>hexane</a:t>
            </a:r>
            <a:r>
              <a:rPr lang="en" sz="2400" dirty="0">
                <a:solidFill>
                  <a:srgbClr val="00B050"/>
                </a:solidFill>
                <a:latin typeface="Shadows Into Light" panose="020B0604020202020204" charset="0"/>
              </a:rPr>
              <a:t> </a:t>
            </a:r>
            <a:endParaRPr sz="2400" dirty="0">
              <a:solidFill>
                <a:srgbClr val="00B050"/>
              </a:solidFill>
              <a:latin typeface="Shadows Into Light" panose="020B0604020202020204" charset="0"/>
            </a:endParaRPr>
          </a:p>
        </p:txBody>
      </p:sp>
      <p:sp>
        <p:nvSpPr>
          <p:cNvPr id="687" name="Google Shape;687;p61"/>
          <p:cNvSpPr txBox="1"/>
          <p:nvPr/>
        </p:nvSpPr>
        <p:spPr>
          <a:xfrm>
            <a:off x="7858600" y="28021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88" name="Google Shape;688;p61"/>
          <p:cNvSpPr txBox="1"/>
          <p:nvPr/>
        </p:nvSpPr>
        <p:spPr>
          <a:xfrm>
            <a:off x="6638750" y="28021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89" name="Google Shape;689;p61"/>
          <p:cNvSpPr txBox="1"/>
          <p:nvPr/>
        </p:nvSpPr>
        <p:spPr>
          <a:xfrm>
            <a:off x="5211550" y="280217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3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90" name="Google Shape;690;p61"/>
          <p:cNvSpPr txBox="1"/>
          <p:nvPr/>
        </p:nvSpPr>
        <p:spPr>
          <a:xfrm>
            <a:off x="3902875" y="280217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4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91" name="Google Shape;691;p61"/>
          <p:cNvSpPr txBox="1"/>
          <p:nvPr/>
        </p:nvSpPr>
        <p:spPr>
          <a:xfrm>
            <a:off x="2455950" y="2802163"/>
            <a:ext cx="2469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5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92" name="Google Shape;692;p61"/>
          <p:cNvSpPr txBox="1"/>
          <p:nvPr/>
        </p:nvSpPr>
        <p:spPr>
          <a:xfrm>
            <a:off x="1167000" y="283262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6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93" name="Google Shape;693;p61"/>
          <p:cNvSpPr/>
          <p:nvPr/>
        </p:nvSpPr>
        <p:spPr>
          <a:xfrm>
            <a:off x="3527975" y="1405150"/>
            <a:ext cx="1465500" cy="829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61"/>
          <p:cNvSpPr/>
          <p:nvPr/>
        </p:nvSpPr>
        <p:spPr>
          <a:xfrm>
            <a:off x="6086400" y="1405150"/>
            <a:ext cx="1465500" cy="829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6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pic>
        <p:nvPicPr>
          <p:cNvPr id="700" name="Google Shape;70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825" y="2004350"/>
            <a:ext cx="2927175" cy="2031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62"/>
          <p:cNvSpPr txBox="1"/>
          <p:nvPr/>
        </p:nvSpPr>
        <p:spPr>
          <a:xfrm>
            <a:off x="5925150" y="267382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02" name="Google Shape;702;p62"/>
          <p:cNvSpPr txBox="1"/>
          <p:nvPr/>
        </p:nvSpPr>
        <p:spPr>
          <a:xfrm>
            <a:off x="6520225" y="267382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03" name="Google Shape;703;p62"/>
          <p:cNvSpPr txBox="1"/>
          <p:nvPr/>
        </p:nvSpPr>
        <p:spPr>
          <a:xfrm>
            <a:off x="7115300" y="267382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3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04" name="Google Shape;704;p62"/>
          <p:cNvSpPr txBox="1"/>
          <p:nvPr/>
        </p:nvSpPr>
        <p:spPr>
          <a:xfrm>
            <a:off x="7710375" y="2673825"/>
            <a:ext cx="2469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4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05" name="Google Shape;705;p62"/>
          <p:cNvSpPr txBox="1"/>
          <p:nvPr/>
        </p:nvSpPr>
        <p:spPr>
          <a:xfrm>
            <a:off x="3277825" y="2245950"/>
            <a:ext cx="12144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butane</a:t>
            </a:r>
            <a:endParaRPr sz="2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06" name="Google Shape;706;p62"/>
          <p:cNvSpPr txBox="1"/>
          <p:nvPr/>
        </p:nvSpPr>
        <p:spPr>
          <a:xfrm>
            <a:off x="2122650" y="2245950"/>
            <a:ext cx="13428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dimethyl</a:t>
            </a:r>
            <a:endParaRPr sz="2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07" name="Google Shape;707;p62"/>
          <p:cNvSpPr/>
          <p:nvPr/>
        </p:nvSpPr>
        <p:spPr>
          <a:xfrm>
            <a:off x="6404125" y="2004350"/>
            <a:ext cx="770400" cy="748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62"/>
          <p:cNvSpPr/>
          <p:nvPr/>
        </p:nvSpPr>
        <p:spPr>
          <a:xfrm>
            <a:off x="6404125" y="3163750"/>
            <a:ext cx="770400" cy="748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62"/>
          <p:cNvSpPr txBox="1"/>
          <p:nvPr/>
        </p:nvSpPr>
        <p:spPr>
          <a:xfrm>
            <a:off x="1372450" y="2245950"/>
            <a:ext cx="9180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2,2 -</a:t>
            </a:r>
            <a:endParaRPr sz="28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10" name="Google Shape;710;p62"/>
          <p:cNvSpPr/>
          <p:nvPr/>
        </p:nvSpPr>
        <p:spPr>
          <a:xfrm>
            <a:off x="5925150" y="2571750"/>
            <a:ext cx="2431800" cy="748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Properties of Carbon</a:t>
            </a:r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Carbon has 4 valence electrons therefore it will bond four times to achieve an octet</a:t>
            </a:r>
            <a:r>
              <a:rPr lang="en" dirty="0"/>
              <a:t>.</a:t>
            </a:r>
            <a:br>
              <a:rPr lang="en" dirty="0"/>
            </a:br>
            <a:endParaRPr dirty="0"/>
          </a:p>
        </p:txBody>
      </p:sp>
      <p:pic>
        <p:nvPicPr>
          <p:cNvPr id="70" name="Google Shape;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547" y="2347112"/>
            <a:ext cx="2139784" cy="2143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8378" y="2313915"/>
            <a:ext cx="2525420" cy="2176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0"/>
            <a:ext cx="5600700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Cyclic hydrocarbons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9774" y="1428750"/>
            <a:ext cx="5600700" cy="3941064"/>
          </a:xfrm>
        </p:spPr>
        <p:txBody>
          <a:bodyPr/>
          <a:lstStyle/>
          <a:p>
            <a:pPr marL="139700" indent="0">
              <a:buNone/>
            </a:pPr>
            <a:r>
              <a:rPr lang="en-US" sz="2100" dirty="0"/>
              <a:t>To name them, use the prefix “</a:t>
            </a:r>
            <a:r>
              <a:rPr lang="en-US" sz="2100" dirty="0" err="1"/>
              <a:t>cyclo</a:t>
            </a:r>
            <a:r>
              <a:rPr lang="en-US" sz="2100" dirty="0"/>
              <a:t>”:</a:t>
            </a:r>
          </a:p>
          <a:p>
            <a:pPr lvl="1"/>
            <a:r>
              <a:rPr lang="en-US" sz="2100" dirty="0"/>
              <a:t>A four member ring is </a:t>
            </a:r>
            <a:r>
              <a:rPr lang="en-US" sz="2100" dirty="0" err="1"/>
              <a:t>cyclobutane</a:t>
            </a:r>
            <a:endParaRPr lang="en-US" sz="2100" dirty="0"/>
          </a:p>
          <a:p>
            <a:pPr lvl="1"/>
            <a:r>
              <a:rPr lang="en-US" sz="2100" dirty="0"/>
              <a:t>A five member ring is </a:t>
            </a:r>
            <a:r>
              <a:rPr lang="en-US" sz="2100" dirty="0" err="1"/>
              <a:t>cyclopentane</a:t>
            </a:r>
            <a:endParaRPr lang="en-US" sz="2100" dirty="0"/>
          </a:p>
          <a:p>
            <a:pPr lvl="1"/>
            <a:r>
              <a:rPr lang="en-US" sz="2100" dirty="0"/>
              <a:t>A six member ring in </a:t>
            </a:r>
            <a:r>
              <a:rPr lang="en-US" sz="2100" dirty="0" err="1"/>
              <a:t>cyclohexane</a:t>
            </a:r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1824" y="1971675"/>
            <a:ext cx="628650" cy="51435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Regular Pentagon 4"/>
          <p:cNvSpPr/>
          <p:nvPr/>
        </p:nvSpPr>
        <p:spPr>
          <a:xfrm>
            <a:off x="5943600" y="2486025"/>
            <a:ext cx="571500" cy="514350"/>
          </a:xfrm>
          <a:prstGeom prst="pent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Hexagon 5"/>
          <p:cNvSpPr/>
          <p:nvPr/>
        </p:nvSpPr>
        <p:spPr>
          <a:xfrm>
            <a:off x="6515100" y="3086100"/>
            <a:ext cx="685800" cy="571500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02010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5600700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Name</a:t>
            </a:r>
          </a:p>
        </p:txBody>
      </p:sp>
      <p:sp>
        <p:nvSpPr>
          <p:cNvPr id="4" name="Regular Pentagon 3"/>
          <p:cNvSpPr/>
          <p:nvPr/>
        </p:nvSpPr>
        <p:spPr>
          <a:xfrm>
            <a:off x="714375" y="1682666"/>
            <a:ext cx="1543050" cy="1257300"/>
          </a:xfrm>
          <a:prstGeom prst="pent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Hexagon 4"/>
          <p:cNvSpPr/>
          <p:nvPr/>
        </p:nvSpPr>
        <p:spPr>
          <a:xfrm>
            <a:off x="3429000" y="1682666"/>
            <a:ext cx="1714500" cy="125730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Octagon 5"/>
          <p:cNvSpPr/>
          <p:nvPr/>
        </p:nvSpPr>
        <p:spPr>
          <a:xfrm>
            <a:off x="6257925" y="1655503"/>
            <a:ext cx="1657350" cy="1485900"/>
          </a:xfrm>
          <a:prstGeom prst="octagon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5900" y="1828451"/>
            <a:ext cx="571500" cy="34290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497184" y="1942751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29050" y="2836564"/>
            <a:ext cx="9144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00850" y="1805200"/>
            <a:ext cx="571500" cy="119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516640" y="2397858"/>
            <a:ext cx="571500" cy="119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6774821" y="3041399"/>
            <a:ext cx="628650" cy="119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00200" y="1615768"/>
            <a:ext cx="628650" cy="40005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42975" y="3176430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Shadows Into Light" panose="020B0604020202020204" charset="0"/>
              </a:rPr>
              <a:t>cyclopentyne</a:t>
            </a:r>
            <a:endParaRPr lang="en-US" sz="2400" dirty="0">
              <a:solidFill>
                <a:srgbClr val="FF0000"/>
              </a:solidFill>
              <a:latin typeface="Shadows Into Light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3568" y="3185633"/>
            <a:ext cx="230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hadows Into Light" panose="020B0604020202020204" charset="0"/>
              </a:rPr>
              <a:t>1,3-cyclohexadiene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3271" y="3393382"/>
            <a:ext cx="285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hadows Into Light" panose="020B0604020202020204" charset="0"/>
              </a:rPr>
              <a:t>1, 3, 5-cyclooctatriene</a:t>
            </a:r>
          </a:p>
        </p:txBody>
      </p:sp>
    </p:spTree>
    <p:extLst>
      <p:ext uri="{BB962C8B-B14F-4D97-AF65-F5344CB8AC3E}">
        <p14:creationId xmlns:p14="http://schemas.microsoft.com/office/powerpoint/2010/main" val="18129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451" y="254889"/>
            <a:ext cx="5600700" cy="85725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Benzene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2735" y="1488163"/>
            <a:ext cx="8545339" cy="4055364"/>
          </a:xfrm>
        </p:spPr>
        <p:txBody>
          <a:bodyPr/>
          <a:lstStyle/>
          <a:p>
            <a:r>
              <a:rPr lang="en-US" sz="2400" dirty="0"/>
              <a:t>An important aromatic hydrocarbon is benzene. </a:t>
            </a:r>
          </a:p>
          <a:p>
            <a:r>
              <a:rPr lang="en-US" sz="2400" dirty="0"/>
              <a:t>It has alternating double and single bonds.</a:t>
            </a:r>
          </a:p>
          <a:p>
            <a:r>
              <a:rPr lang="en-US" sz="2400" dirty="0"/>
              <a:t>It is very stable and gives off pleasant odors like cinnamon and vanilla. (“aroma”)</a:t>
            </a:r>
          </a:p>
          <a:p>
            <a:endParaRPr lang="en-US" sz="3200" dirty="0"/>
          </a:p>
        </p:txBody>
      </p:sp>
      <p:pic>
        <p:nvPicPr>
          <p:cNvPr id="1026" name="Picture 2" descr="Benzene | C6H6 | ChemSpi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58" y="2969536"/>
            <a:ext cx="1639809" cy="163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Benzene 71-43-2 | TCI EUROPE N.V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202" y="2887472"/>
            <a:ext cx="1721872" cy="17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95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6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Determine the name of branched hydrocarbons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5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Isomers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6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732" name="Google Shape;732;p6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isomers of alkanes, alkenes and alkynes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Construct isomers of alkanes, alkenes and alkynes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6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Isomers of Alkanes</a:t>
            </a:r>
            <a:endParaRPr/>
          </a:p>
        </p:txBody>
      </p:sp>
      <p:sp>
        <p:nvSpPr>
          <p:cNvPr id="738" name="Google Shape;738;p6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Isomers have the </a:t>
            </a:r>
            <a:r>
              <a:rPr lang="en" sz="2400" b="1" dirty="0">
                <a:solidFill>
                  <a:srgbClr val="FFFFFF"/>
                </a:solidFill>
              </a:rPr>
              <a:t>same</a:t>
            </a:r>
            <a:r>
              <a:rPr lang="en" sz="2400" dirty="0">
                <a:solidFill>
                  <a:srgbClr val="FFFFFF"/>
                </a:solidFill>
              </a:rPr>
              <a:t> </a:t>
            </a:r>
            <a:r>
              <a:rPr lang="en" sz="2400" b="1" u="sng" dirty="0">
                <a:solidFill>
                  <a:srgbClr val="FFFFFF"/>
                </a:solidFill>
              </a:rPr>
              <a:t>molecular formula</a:t>
            </a:r>
            <a:r>
              <a:rPr lang="en" sz="2400" b="1" dirty="0">
                <a:solidFill>
                  <a:srgbClr val="FFFFFF"/>
                </a:solidFill>
              </a:rPr>
              <a:t> </a:t>
            </a:r>
            <a:r>
              <a:rPr lang="en" sz="2400" dirty="0">
                <a:solidFill>
                  <a:srgbClr val="FFFFFF"/>
                </a:solidFill>
              </a:rPr>
              <a:t>but rearranged in a </a:t>
            </a:r>
            <a:r>
              <a:rPr lang="en" sz="2400" b="1" u="sng" dirty="0">
                <a:solidFill>
                  <a:srgbClr val="FFFFFF"/>
                </a:solidFill>
              </a:rPr>
              <a:t>different structure</a:t>
            </a:r>
            <a:r>
              <a:rPr lang="en" sz="2400" b="1" dirty="0">
                <a:solidFill>
                  <a:srgbClr val="FFFFFF"/>
                </a:solidFill>
              </a:rPr>
              <a:t> </a:t>
            </a:r>
            <a:r>
              <a:rPr lang="en" sz="2400" dirty="0">
                <a:solidFill>
                  <a:srgbClr val="FFFFFF"/>
                </a:solidFill>
              </a:rPr>
              <a:t>with different properties.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rgbClr val="FFFFFF"/>
                </a:solidFill>
              </a:rPr>
              <a:t>Example: </a:t>
            </a:r>
            <a:r>
              <a:rPr lang="en" sz="2400" dirty="0">
                <a:solidFill>
                  <a:srgbClr val="FFFFFF"/>
                </a:solidFill>
              </a:rPr>
              <a:t>Both C</a:t>
            </a:r>
            <a:r>
              <a:rPr lang="en" sz="2400" baseline="-25000" dirty="0">
                <a:solidFill>
                  <a:srgbClr val="FFFFFF"/>
                </a:solidFill>
              </a:rPr>
              <a:t>4</a:t>
            </a:r>
            <a:r>
              <a:rPr lang="en" sz="2400" dirty="0">
                <a:solidFill>
                  <a:srgbClr val="FFFFFF"/>
                </a:solidFill>
              </a:rPr>
              <a:t>H</a:t>
            </a:r>
            <a:r>
              <a:rPr lang="en" sz="2400" baseline="-25000" dirty="0">
                <a:solidFill>
                  <a:srgbClr val="FFFFFF"/>
                </a:solidFill>
              </a:rPr>
              <a:t>10</a:t>
            </a:r>
            <a:endParaRPr sz="2400" baseline="-25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39" name="Google Shape;73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140" y="2711537"/>
            <a:ext cx="1688650" cy="8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9720" y="2413488"/>
            <a:ext cx="1782325" cy="176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7140" y="3645681"/>
            <a:ext cx="1782325" cy="38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9720" y="4285469"/>
            <a:ext cx="1782346" cy="3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the Isomers</a:t>
            </a:r>
            <a:endParaRPr/>
          </a:p>
        </p:txBody>
      </p:sp>
      <p:pic>
        <p:nvPicPr>
          <p:cNvPr id="748" name="Google Shape;74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575" y="1495975"/>
            <a:ext cx="4020874" cy="13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6038" y="2829598"/>
            <a:ext cx="5599524" cy="22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68"/>
          <p:cNvSpPr/>
          <p:nvPr/>
        </p:nvSpPr>
        <p:spPr>
          <a:xfrm>
            <a:off x="2112875" y="1479525"/>
            <a:ext cx="2329800" cy="1340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68"/>
          <p:cNvSpPr/>
          <p:nvPr/>
        </p:nvSpPr>
        <p:spPr>
          <a:xfrm>
            <a:off x="4572000" y="1424625"/>
            <a:ext cx="1658400" cy="1340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68"/>
          <p:cNvSpPr txBox="1"/>
          <p:nvPr/>
        </p:nvSpPr>
        <p:spPr>
          <a:xfrm>
            <a:off x="651775" y="1769025"/>
            <a:ext cx="12144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10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753" name="Google Shape;753;p68"/>
          <p:cNvSpPr/>
          <p:nvPr/>
        </p:nvSpPr>
        <p:spPr>
          <a:xfrm>
            <a:off x="1586050" y="3205600"/>
            <a:ext cx="2329800" cy="13404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68"/>
          <p:cNvSpPr/>
          <p:nvPr/>
        </p:nvSpPr>
        <p:spPr>
          <a:xfrm>
            <a:off x="3821525" y="3238400"/>
            <a:ext cx="1658400" cy="17457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68"/>
          <p:cNvSpPr/>
          <p:nvPr/>
        </p:nvSpPr>
        <p:spPr>
          <a:xfrm>
            <a:off x="5642375" y="2819925"/>
            <a:ext cx="1658400" cy="2164200"/>
          </a:xfrm>
          <a:prstGeom prst="ellipse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68"/>
          <p:cNvSpPr txBox="1"/>
          <p:nvPr/>
        </p:nvSpPr>
        <p:spPr>
          <a:xfrm>
            <a:off x="508000" y="3550000"/>
            <a:ext cx="12144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Drawing an Isomer of An Alkane</a:t>
            </a:r>
            <a:endParaRPr/>
          </a:p>
        </p:txBody>
      </p:sp>
      <p:sp>
        <p:nvSpPr>
          <p:cNvPr id="768" name="Google Shape;768;p7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Use same molecular formula</a:t>
            </a:r>
            <a:endParaRPr sz="2400" dirty="0">
              <a:solidFill>
                <a:srgbClr val="FFFFFF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</a:pPr>
            <a:r>
              <a:rPr lang="en" sz="2400" dirty="0">
                <a:solidFill>
                  <a:srgbClr val="FFFFFF"/>
                </a:solidFill>
              </a:rPr>
              <a:t>Draw a different structural formula</a:t>
            </a:r>
            <a:endParaRPr sz="2400" dirty="0">
              <a:solidFill>
                <a:srgbClr val="FFFFFF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 sz="2400" dirty="0">
                <a:solidFill>
                  <a:srgbClr val="FFFFFF"/>
                </a:solidFill>
              </a:rPr>
              <a:t>(if name of compound is different but it has the same molecular formula it is an isomer)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7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Isomer of hexane  </a:t>
            </a:r>
            <a:endParaRPr/>
          </a:p>
        </p:txBody>
      </p:sp>
      <p:pic>
        <p:nvPicPr>
          <p:cNvPr id="775" name="Google Shape;77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158" y="2160558"/>
            <a:ext cx="3470549" cy="13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200" y="2767450"/>
            <a:ext cx="3658250" cy="14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71"/>
          <p:cNvSpPr txBox="1"/>
          <p:nvPr/>
        </p:nvSpPr>
        <p:spPr>
          <a:xfrm>
            <a:off x="4681200" y="1713725"/>
            <a:ext cx="12144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6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14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Properties of Organic Compounds</a:t>
            </a:r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311699" y="1495975"/>
            <a:ext cx="5600213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2400" dirty="0"/>
              <a:t>Generally NONPOLAR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2400" dirty="0"/>
              <a:t>INSOLUBLE in Water (like dissolves like)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2400" dirty="0"/>
              <a:t>SOLUBLE in Nonpolar substances</a:t>
            </a:r>
            <a:endParaRPr sz="2400"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2400" dirty="0"/>
              <a:t>POOR Conductors of Electricity (non electrolytes) because they do not form ions 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2400" dirty="0"/>
              <a:t>React slowly due to covalent bonds. </a:t>
            </a:r>
            <a:br>
              <a:rPr lang="en" sz="2400" dirty="0"/>
            </a:br>
            <a:endParaRPr sz="2400" dirty="0"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2994" y="1631776"/>
            <a:ext cx="1805445" cy="2777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Isomers of Alkenes/Alkynes</a:t>
            </a:r>
            <a:endParaRPr/>
          </a:p>
        </p:txBody>
      </p:sp>
      <p:sp>
        <p:nvSpPr>
          <p:cNvPr id="789" name="Google Shape;789;p7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Double or Triple bond in different locations</a:t>
            </a:r>
            <a:br>
              <a:rPr lang="en" sz="2400" dirty="0"/>
            </a:br>
            <a:r>
              <a:rPr lang="en" sz="2400" dirty="0"/>
              <a:t>Example: Isomers of butene</a:t>
            </a:r>
            <a:br>
              <a:rPr lang="en" dirty="0"/>
            </a:br>
            <a:endParaRPr dirty="0"/>
          </a:p>
        </p:txBody>
      </p:sp>
      <p:pic>
        <p:nvPicPr>
          <p:cNvPr id="790" name="Google Shape;790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788" y="2847250"/>
            <a:ext cx="6810375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73"/>
          <p:cNvSpPr txBox="1"/>
          <p:nvPr/>
        </p:nvSpPr>
        <p:spPr>
          <a:xfrm>
            <a:off x="6320003" y="2015125"/>
            <a:ext cx="12144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4</a:t>
            </a:r>
            <a:r>
              <a:rPr lang="en" sz="3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8</a:t>
            </a:r>
            <a:endParaRPr sz="30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74"/>
          <p:cNvSpPr txBox="1">
            <a:spLocks noGrp="1"/>
          </p:cNvSpPr>
          <p:nvPr>
            <p:ph type="title"/>
          </p:nvPr>
        </p:nvSpPr>
        <p:spPr>
          <a:xfrm>
            <a:off x="987850" y="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Drawing an isomer of an alkene/alkyne</a:t>
            </a:r>
            <a:endParaRPr/>
          </a:p>
        </p:txBody>
      </p:sp>
      <p:sp>
        <p:nvSpPr>
          <p:cNvPr id="797" name="Google Shape;797;p7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Use same molecular formula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Move the location of the double or triple bond</a:t>
            </a:r>
            <a:br>
              <a:rPr lang="en" sz="2400" dirty="0"/>
            </a:b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****Be careful not to move it into the same position.  Remember you can read compounds left to right or right to left. </a:t>
            </a:r>
            <a:br>
              <a:rPr lang="en" sz="2400" dirty="0"/>
            </a:br>
            <a:endParaRPr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7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9927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Draw an isomer of 1-pentene</a:t>
            </a:r>
            <a:endParaRPr/>
          </a:p>
        </p:txBody>
      </p:sp>
      <p:pic>
        <p:nvPicPr>
          <p:cNvPr id="803" name="Google Shape;80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650" y="1621950"/>
            <a:ext cx="2643900" cy="14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75"/>
          <p:cNvSpPr txBox="1"/>
          <p:nvPr/>
        </p:nvSpPr>
        <p:spPr>
          <a:xfrm>
            <a:off x="4962575" y="1920150"/>
            <a:ext cx="12144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5</a:t>
            </a: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H</a:t>
            </a:r>
            <a:r>
              <a:rPr lang="en" sz="3000" baseline="-25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12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05" name="Google Shape;805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825" y="3089250"/>
            <a:ext cx="2643900" cy="1471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Identify isomers of alkanes, alkenes and alkynes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Construct isomers of alkanes, alkenes and alkynes</a:t>
            </a:r>
            <a:br>
              <a:rPr lang="en">
                <a:solidFill>
                  <a:schemeClr val="lt1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8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functional Groups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7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</a:t>
            </a:r>
            <a:endParaRPr/>
          </a:p>
        </p:txBody>
      </p:sp>
      <p:sp>
        <p:nvSpPr>
          <p:cNvPr id="827" name="Google Shape;827;p7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functional groups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Name substituted hydrocarbons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4" name="Google Shape;834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755" y="72005"/>
            <a:ext cx="6035835" cy="4988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81"/>
          <p:cNvSpPr txBox="1">
            <a:spLocks noGrp="1"/>
          </p:cNvSpPr>
          <p:nvPr>
            <p:ph type="title"/>
          </p:nvPr>
        </p:nvSpPr>
        <p:spPr>
          <a:xfrm>
            <a:off x="1034850" y="-1"/>
            <a:ext cx="6795900" cy="1376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 Name or Draw substituted Hydrocarbons use Table R:</a:t>
            </a:r>
            <a:endParaRPr dirty="0"/>
          </a:p>
        </p:txBody>
      </p:sp>
      <p:sp>
        <p:nvSpPr>
          <p:cNvPr id="840" name="Google Shape;840;p8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Use the example given in table R and compare to your problem.  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Locate the class of compound and see how it is named or drawn in the example: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Use it as a model to draw or name your problem</a:t>
            </a:r>
            <a:br>
              <a:rPr lang="en" sz="2400" dirty="0"/>
            </a:br>
            <a:endParaRPr sz="24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Halides</a:t>
            </a:r>
            <a:endParaRPr dirty="0"/>
          </a:p>
        </p:txBody>
      </p:sp>
      <p:sp>
        <p:nvSpPr>
          <p:cNvPr id="846" name="Google Shape;846;p8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Have one or more of the halogens as a branched group. 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Name chain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Add halogen prefix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# location of halogen</a:t>
            </a:r>
            <a:br>
              <a:rPr lang="en" sz="2400" dirty="0"/>
            </a:br>
            <a:endParaRPr sz="2400" dirty="0"/>
          </a:p>
        </p:txBody>
      </p:sp>
      <p:pic>
        <p:nvPicPr>
          <p:cNvPr id="847" name="Google Shape;84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763" y="2289050"/>
            <a:ext cx="19907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800" y="3557850"/>
            <a:ext cx="685800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82"/>
          <p:cNvSpPr txBox="1"/>
          <p:nvPr/>
        </p:nvSpPr>
        <p:spPr>
          <a:xfrm>
            <a:off x="5687982" y="373892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1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50" name="Google Shape;850;p82"/>
          <p:cNvSpPr txBox="1"/>
          <p:nvPr/>
        </p:nvSpPr>
        <p:spPr>
          <a:xfrm>
            <a:off x="6073282" y="3759416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51" name="Google Shape;851;p82"/>
          <p:cNvSpPr txBox="1"/>
          <p:nvPr/>
        </p:nvSpPr>
        <p:spPr>
          <a:xfrm>
            <a:off x="6718382" y="3761800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3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852" name="Google Shape;852;p82"/>
          <p:cNvSpPr/>
          <p:nvPr/>
        </p:nvSpPr>
        <p:spPr>
          <a:xfrm>
            <a:off x="4669538" y="2138075"/>
            <a:ext cx="745200" cy="626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858" name="Google Shape;858;p8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9" name="Google Shape;85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25" y="1563175"/>
            <a:ext cx="2835025" cy="15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092" y="3921675"/>
            <a:ext cx="685800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2000" y="0"/>
            <a:ext cx="22860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83"/>
          <p:cNvSpPr/>
          <p:nvPr/>
        </p:nvSpPr>
        <p:spPr>
          <a:xfrm>
            <a:off x="1421938" y="1599825"/>
            <a:ext cx="745200" cy="626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3"/>
          <p:cNvSpPr/>
          <p:nvPr/>
        </p:nvSpPr>
        <p:spPr>
          <a:xfrm>
            <a:off x="2319938" y="3870150"/>
            <a:ext cx="1537800" cy="626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3"/>
          <p:cNvSpPr txBox="1"/>
          <p:nvPr/>
        </p:nvSpPr>
        <p:spPr>
          <a:xfrm>
            <a:off x="2641650" y="3161350"/>
            <a:ext cx="38607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2-fluoropropane</a:t>
            </a:r>
            <a:endParaRPr sz="30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Properties of Organic Compounds</a:t>
            </a:r>
            <a:endParaRPr dirty="0"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3916268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4. Have LOW melting points due to WEAK INTERMOLECULAR FORCES of attraction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5. Combustible (flammable)</a:t>
            </a:r>
            <a:endParaRPr sz="2400" dirty="0"/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938" y="1643387"/>
            <a:ext cx="2976223" cy="1117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754" y="3138175"/>
            <a:ext cx="2461125" cy="147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8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870" name="Google Shape;870;p8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If more than one of the same halogen use di, tri etc.</a:t>
            </a:r>
            <a:br>
              <a:rPr lang="en"/>
            </a:br>
            <a:endParaRPr/>
          </a:p>
        </p:txBody>
      </p:sp>
      <p:pic>
        <p:nvPicPr>
          <p:cNvPr id="871" name="Google Shape;871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650" y="2096900"/>
            <a:ext cx="2095500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7675" y="3580225"/>
            <a:ext cx="6858000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84"/>
          <p:cNvSpPr txBox="1"/>
          <p:nvPr/>
        </p:nvSpPr>
        <p:spPr>
          <a:xfrm>
            <a:off x="3095475" y="2504525"/>
            <a:ext cx="38607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1,2- dibromoethane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74" name="Google Shape;874;p84"/>
          <p:cNvSpPr txBox="1"/>
          <p:nvPr/>
        </p:nvSpPr>
        <p:spPr>
          <a:xfrm>
            <a:off x="1132950" y="250452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1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75" name="Google Shape;875;p84"/>
          <p:cNvSpPr txBox="1"/>
          <p:nvPr/>
        </p:nvSpPr>
        <p:spPr>
          <a:xfrm>
            <a:off x="1488325" y="2504525"/>
            <a:ext cx="2469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2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8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Alcohol</a:t>
            </a:r>
            <a:endParaRPr/>
          </a:p>
        </p:txBody>
      </p:sp>
      <p:sp>
        <p:nvSpPr>
          <p:cNvPr id="881" name="Google Shape;881;p8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Functional group (OH)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400" dirty="0"/>
              <a:t>Name chain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400" dirty="0"/>
              <a:t>Suffix ol</a:t>
            </a:r>
            <a:endParaRPr sz="2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400" dirty="0"/>
              <a:t># location of OH 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 dirty="0"/>
              <a:t>F</a:t>
            </a:r>
            <a:r>
              <a:rPr lang="en" sz="2400" dirty="0"/>
              <a:t>ammable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400" dirty="0"/>
              <a:t>soluble</a:t>
            </a:r>
            <a:br>
              <a:rPr lang="en" sz="2400" dirty="0"/>
            </a:br>
            <a:endParaRPr sz="2400" dirty="0"/>
          </a:p>
        </p:txBody>
      </p:sp>
      <p:pic>
        <p:nvPicPr>
          <p:cNvPr id="882" name="Google Shape;88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963" y="3718075"/>
            <a:ext cx="5794325" cy="10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7663" y="1546038"/>
            <a:ext cx="2714625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85"/>
          <p:cNvSpPr/>
          <p:nvPr/>
        </p:nvSpPr>
        <p:spPr>
          <a:xfrm>
            <a:off x="8087088" y="1999463"/>
            <a:ext cx="745200" cy="626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sp>
        <p:nvSpPr>
          <p:cNvPr id="890" name="Google Shape;890;p8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91" name="Google Shape;891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75" y="1591800"/>
            <a:ext cx="321945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628" y="3750463"/>
            <a:ext cx="5794325" cy="10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8825" y="141525"/>
            <a:ext cx="22860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86"/>
          <p:cNvSpPr/>
          <p:nvPr/>
        </p:nvSpPr>
        <p:spPr>
          <a:xfrm>
            <a:off x="2746153" y="1988075"/>
            <a:ext cx="917100" cy="626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86"/>
          <p:cNvSpPr txBox="1"/>
          <p:nvPr/>
        </p:nvSpPr>
        <p:spPr>
          <a:xfrm>
            <a:off x="3019825" y="3131250"/>
            <a:ext cx="17889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1-butanol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8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Ether</a:t>
            </a:r>
            <a:endParaRPr/>
          </a:p>
        </p:txBody>
      </p:sp>
      <p:sp>
        <p:nvSpPr>
          <p:cNvPr id="907" name="Google Shape;907;p8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Name each chain then place in alpha order (*this is an exception)</a:t>
            </a:r>
            <a:endParaRPr lang="en" dirty="0"/>
          </a:p>
          <a:p>
            <a:pPr marL="342900" indent="-342900"/>
            <a:r>
              <a:rPr lang="en" sz="2400" dirty="0"/>
              <a:t>suffix: -ether</a:t>
            </a:r>
          </a:p>
          <a:p>
            <a:pPr marL="342900" indent="-342900"/>
            <a:r>
              <a:rPr lang="en-US" sz="2400" dirty="0"/>
              <a:t>A</a:t>
            </a:r>
            <a:r>
              <a:rPr lang="en" sz="2400" dirty="0"/>
              <a:t>nestethic</a:t>
            </a:r>
          </a:p>
          <a:p>
            <a:pPr marL="342900" indent="-342900"/>
            <a:r>
              <a:rPr lang="en-US" sz="2400" dirty="0"/>
              <a:t>M</a:t>
            </a:r>
            <a:r>
              <a:rPr lang="en" sz="2400" dirty="0"/>
              <a:t>ostly soluble</a:t>
            </a:r>
            <a:br>
              <a:rPr lang="en" dirty="0"/>
            </a:br>
            <a:endParaRPr dirty="0"/>
          </a:p>
        </p:txBody>
      </p:sp>
      <p:pic>
        <p:nvPicPr>
          <p:cNvPr id="908" name="Google Shape;90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50" y="2021550"/>
            <a:ext cx="2126825" cy="140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5578" y="3659175"/>
            <a:ext cx="7474651" cy="11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88"/>
          <p:cNvSpPr/>
          <p:nvPr/>
        </p:nvSpPr>
        <p:spPr>
          <a:xfrm>
            <a:off x="7013101" y="2278000"/>
            <a:ext cx="641100" cy="5073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88"/>
          <p:cNvSpPr/>
          <p:nvPr/>
        </p:nvSpPr>
        <p:spPr>
          <a:xfrm>
            <a:off x="3275013" y="3906425"/>
            <a:ext cx="917100" cy="626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8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917" name="Google Shape;917;p8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8" name="Google Shape;91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1762" y="3947849"/>
            <a:ext cx="6942253" cy="8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100" y="1624800"/>
            <a:ext cx="3467050" cy="16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8825" y="69098"/>
            <a:ext cx="22860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89"/>
          <p:cNvSpPr txBox="1"/>
          <p:nvPr/>
        </p:nvSpPr>
        <p:spPr>
          <a:xfrm>
            <a:off x="2382325" y="3296250"/>
            <a:ext cx="38607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dimethyl ether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22" name="Google Shape;922;p89"/>
          <p:cNvSpPr/>
          <p:nvPr/>
        </p:nvSpPr>
        <p:spPr>
          <a:xfrm>
            <a:off x="1651078" y="2136375"/>
            <a:ext cx="917100" cy="626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and ethers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2400" dirty="0"/>
              <a:t>Alcohols and ethers may be isomers if they have the same number of carbon atoms. </a:t>
            </a:r>
          </a:p>
          <a:p>
            <a:pPr marL="139700" indent="0">
              <a:buNone/>
            </a:pPr>
            <a:endParaRPr lang="en-US" sz="2400" dirty="0"/>
          </a:p>
        </p:txBody>
      </p:sp>
      <p:pic>
        <p:nvPicPr>
          <p:cNvPr id="4" name="Content Placeholder 5" descr="et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2473" y="2154724"/>
            <a:ext cx="2266233" cy="246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Isomer | Article about isomer by The Free Diction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50" y="2635328"/>
            <a:ext cx="47625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251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Aldehyde</a:t>
            </a:r>
            <a:endParaRPr/>
          </a:p>
        </p:txBody>
      </p:sp>
      <p:sp>
        <p:nvSpPr>
          <p:cNvPr id="928" name="Google Shape;928;p9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Name chain</a:t>
            </a:r>
          </a:p>
          <a:p>
            <a:pPr indent="-457200">
              <a:lnSpc>
                <a:spcPct val="100000"/>
              </a:lnSpc>
            </a:pPr>
            <a:r>
              <a:rPr lang="en" sz="2400" dirty="0"/>
              <a:t>Suffix: al</a:t>
            </a:r>
          </a:p>
          <a:p>
            <a:pPr indent="-457200">
              <a:lnSpc>
                <a:spcPct val="100000"/>
              </a:lnSpc>
            </a:pPr>
            <a:r>
              <a:rPr lang="en-US" sz="2400" dirty="0"/>
              <a:t>S</a:t>
            </a:r>
            <a:r>
              <a:rPr lang="en" sz="2400" dirty="0"/>
              <a:t>oluble</a:t>
            </a:r>
          </a:p>
          <a:p>
            <a:pPr indent="-457200">
              <a:lnSpc>
                <a:spcPct val="100000"/>
              </a:lnSpc>
            </a:pPr>
            <a:r>
              <a:rPr lang="en" sz="2400" dirty="0"/>
              <a:t>reactive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br>
              <a:rPr lang="en" dirty="0"/>
            </a:br>
            <a:endParaRPr dirty="0"/>
          </a:p>
        </p:txBody>
      </p:sp>
      <p:pic>
        <p:nvPicPr>
          <p:cNvPr id="929" name="Google Shape;92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072" y="1652200"/>
            <a:ext cx="2031100" cy="13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5214" y="3782001"/>
            <a:ext cx="6452889" cy="998374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90"/>
          <p:cNvSpPr/>
          <p:nvPr/>
        </p:nvSpPr>
        <p:spPr>
          <a:xfrm>
            <a:off x="3792100" y="3804126"/>
            <a:ext cx="1187400" cy="801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90"/>
          <p:cNvSpPr/>
          <p:nvPr/>
        </p:nvSpPr>
        <p:spPr>
          <a:xfrm>
            <a:off x="4195250" y="1816300"/>
            <a:ext cx="1187400" cy="1207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50" y="1378724"/>
            <a:ext cx="1325279" cy="20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9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pic>
        <p:nvPicPr>
          <p:cNvPr id="939" name="Google Shape;93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75" y="16071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7932" y="3734600"/>
            <a:ext cx="6175255" cy="10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525" y="126638"/>
            <a:ext cx="23622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91"/>
          <p:cNvSpPr/>
          <p:nvPr/>
        </p:nvSpPr>
        <p:spPr>
          <a:xfrm>
            <a:off x="2454375" y="1696325"/>
            <a:ext cx="1187400" cy="1435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91"/>
          <p:cNvSpPr txBox="1"/>
          <p:nvPr/>
        </p:nvSpPr>
        <p:spPr>
          <a:xfrm>
            <a:off x="3435750" y="2845227"/>
            <a:ext cx="13998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butanal</a:t>
            </a:r>
            <a:endParaRPr sz="30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9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Ketone</a:t>
            </a:r>
            <a:endParaRPr/>
          </a:p>
        </p:txBody>
      </p:sp>
      <p:sp>
        <p:nvSpPr>
          <p:cNvPr id="949" name="Google Shape;949;p9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/>
              <a:t>Name parent chain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Suffix: -one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# location of functional group</a:t>
            </a:r>
            <a:br>
              <a:rPr lang="en" dirty="0"/>
            </a:br>
            <a:endParaRPr dirty="0"/>
          </a:p>
        </p:txBody>
      </p:sp>
      <p:pic>
        <p:nvPicPr>
          <p:cNvPr id="950" name="Google Shape;95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938" y="1675913"/>
            <a:ext cx="27908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7538" y="3658869"/>
            <a:ext cx="7086799" cy="11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Google Shape;952;p92"/>
          <p:cNvSpPr/>
          <p:nvPr/>
        </p:nvSpPr>
        <p:spPr>
          <a:xfrm>
            <a:off x="3447100" y="3706594"/>
            <a:ext cx="938700" cy="11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92"/>
          <p:cNvSpPr/>
          <p:nvPr/>
        </p:nvSpPr>
        <p:spPr>
          <a:xfrm>
            <a:off x="6845050" y="1610450"/>
            <a:ext cx="686700" cy="1079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4" y="3135869"/>
            <a:ext cx="1435127" cy="1674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9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sp>
        <p:nvSpPr>
          <p:cNvPr id="959" name="Google Shape;959;p9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60" name="Google Shape;96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050" y="3857675"/>
            <a:ext cx="6711542" cy="95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475" y="1624125"/>
            <a:ext cx="31623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0200" y="0"/>
            <a:ext cx="23622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93"/>
          <p:cNvSpPr/>
          <p:nvPr/>
        </p:nvSpPr>
        <p:spPr>
          <a:xfrm>
            <a:off x="1233325" y="1495975"/>
            <a:ext cx="938700" cy="11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93"/>
          <p:cNvSpPr txBox="1"/>
          <p:nvPr/>
        </p:nvSpPr>
        <p:spPr>
          <a:xfrm>
            <a:off x="2231050" y="3262475"/>
            <a:ext cx="23409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2-butanone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Hydrocarbons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solidFill>
                  <a:srgbClr val="FFFFFF"/>
                </a:solidFill>
              </a:rPr>
              <a:t>Organic compounds that </a:t>
            </a:r>
            <a:r>
              <a:rPr lang="en" sz="3200" b="1" u="sng">
                <a:solidFill>
                  <a:srgbClr val="FFFFFF"/>
                </a:solidFill>
              </a:rPr>
              <a:t>ONLY</a:t>
            </a:r>
            <a:r>
              <a:rPr lang="en" sz="3200">
                <a:solidFill>
                  <a:srgbClr val="FFFFFF"/>
                </a:solidFill>
              </a:rPr>
              <a:t> contain </a:t>
            </a:r>
            <a:r>
              <a:rPr lang="en" sz="3200" b="1">
                <a:solidFill>
                  <a:srgbClr val="FFFFFF"/>
                </a:solidFill>
              </a:rPr>
              <a:t>CARBON </a:t>
            </a:r>
            <a:r>
              <a:rPr lang="en" sz="3200">
                <a:solidFill>
                  <a:srgbClr val="FFFFFF"/>
                </a:solidFill>
              </a:rPr>
              <a:t>and</a:t>
            </a:r>
            <a:r>
              <a:rPr lang="en" sz="3200" b="1">
                <a:solidFill>
                  <a:srgbClr val="FFFFFF"/>
                </a:solidFill>
              </a:rPr>
              <a:t> HYDROGEN</a:t>
            </a:r>
            <a:endParaRPr sz="32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025" y="2377275"/>
            <a:ext cx="5124300" cy="22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Aldehydes and ketones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2400" dirty="0"/>
              <a:t>Aldehydes and ketones may be isomers if they have the same number of carbon atoms. </a:t>
            </a:r>
          </a:p>
          <a:p>
            <a:pPr marL="139700" indent="0">
              <a:buNone/>
            </a:pPr>
            <a:endParaRPr lang="en-US" sz="2400" dirty="0"/>
          </a:p>
        </p:txBody>
      </p:sp>
      <p:pic>
        <p:nvPicPr>
          <p:cNvPr id="3076" name="Picture 4" descr="Aldehydes and ketones Chapter 15. The carbonyl group Aldehydes and ketones  are among the first examples of compounds that possess a C-O double bond  that.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49341" r="21494" b="11753"/>
          <a:stretch/>
        </p:blipFill>
        <p:spPr bwMode="auto">
          <a:xfrm>
            <a:off x="2706985" y="2127565"/>
            <a:ext cx="4759668" cy="22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613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9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Organic acids</a:t>
            </a:r>
            <a:endParaRPr dirty="0"/>
          </a:p>
        </p:txBody>
      </p:sp>
      <p:sp>
        <p:nvSpPr>
          <p:cNvPr id="976" name="Google Shape;976;p9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Name parent chain</a:t>
            </a:r>
          </a:p>
          <a:p>
            <a:pPr indent="-457200">
              <a:lnSpc>
                <a:spcPct val="100000"/>
              </a:lnSpc>
            </a:pPr>
            <a:r>
              <a:rPr lang="en" sz="2400" dirty="0"/>
              <a:t>Drop ending and add -oic acid</a:t>
            </a:r>
          </a:p>
          <a:p>
            <a:pPr indent="-457200">
              <a:lnSpc>
                <a:spcPct val="100000"/>
              </a:lnSpc>
            </a:pPr>
            <a:r>
              <a:rPr lang="en-US" sz="2400" dirty="0"/>
              <a:t>Weak acids</a:t>
            </a:r>
            <a:r>
              <a:rPr lang="en" sz="2400" dirty="0"/>
              <a:t>, soluble, weak electrolytes</a:t>
            </a:r>
            <a:br>
              <a:rPr lang="en" dirty="0"/>
            </a:br>
            <a:endParaRPr dirty="0"/>
          </a:p>
        </p:txBody>
      </p:sp>
      <p:pic>
        <p:nvPicPr>
          <p:cNvPr id="977" name="Google Shape;977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4272" y="1555625"/>
            <a:ext cx="2270225" cy="127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2832" y="3521798"/>
            <a:ext cx="6659468" cy="1256945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95"/>
          <p:cNvSpPr/>
          <p:nvPr/>
        </p:nvSpPr>
        <p:spPr>
          <a:xfrm>
            <a:off x="3711100" y="3645343"/>
            <a:ext cx="1349400" cy="11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95"/>
          <p:cNvSpPr/>
          <p:nvPr/>
        </p:nvSpPr>
        <p:spPr>
          <a:xfrm>
            <a:off x="7653000" y="1626713"/>
            <a:ext cx="1349400" cy="11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0" y="3413264"/>
            <a:ext cx="1683190" cy="136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96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986" name="Google Shape;986;p96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7" name="Google Shape;98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975" y="3789103"/>
            <a:ext cx="7238224" cy="1074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196" y="1657375"/>
            <a:ext cx="2540225" cy="164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025" y="0"/>
            <a:ext cx="23622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96"/>
          <p:cNvSpPr/>
          <p:nvPr/>
        </p:nvSpPr>
        <p:spPr>
          <a:xfrm>
            <a:off x="1697975" y="2005050"/>
            <a:ext cx="1349400" cy="11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96"/>
          <p:cNvSpPr txBox="1"/>
          <p:nvPr/>
        </p:nvSpPr>
        <p:spPr>
          <a:xfrm>
            <a:off x="2522800" y="3304400"/>
            <a:ext cx="23409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Ethanoic acid</a:t>
            </a:r>
            <a:endParaRPr sz="3000" baseline="-25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9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Ester</a:t>
            </a:r>
            <a:endParaRPr/>
          </a:p>
        </p:txBody>
      </p:sp>
      <p:sp>
        <p:nvSpPr>
          <p:cNvPr id="997" name="Google Shape;997;p9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Name chain bonded to O first</a:t>
            </a:r>
            <a:endParaRPr sz="24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1100"/>
            </a:pPr>
            <a:r>
              <a:rPr lang="en" sz="2400" dirty="0">
                <a:solidFill>
                  <a:srgbClr val="FFFFFF"/>
                </a:solidFill>
              </a:rPr>
              <a:t>Name chain with double bond =O last</a:t>
            </a:r>
            <a:endParaRPr lang="en" sz="2400" dirty="0"/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1100"/>
            </a:pPr>
            <a:r>
              <a:rPr lang="en" sz="2400" u="sng" dirty="0">
                <a:solidFill>
                  <a:srgbClr val="FFFFFF"/>
                </a:solidFill>
              </a:rPr>
              <a:t>Suffix</a:t>
            </a:r>
            <a:r>
              <a:rPr lang="en" sz="2400" dirty="0">
                <a:solidFill>
                  <a:srgbClr val="FFFFFF"/>
                </a:solidFill>
              </a:rPr>
              <a:t>: -oate</a:t>
            </a: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SzPts val="1100"/>
            </a:pPr>
            <a:r>
              <a:rPr lang="en-US" sz="2400" dirty="0"/>
              <a:t>S</a:t>
            </a:r>
            <a:r>
              <a:rPr lang="en" sz="2400" dirty="0"/>
              <a:t>mells great!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998" name="Google Shape;998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625" y="3684100"/>
            <a:ext cx="6417250" cy="10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3325" y="1607550"/>
            <a:ext cx="27051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97"/>
          <p:cNvSpPr/>
          <p:nvPr/>
        </p:nvSpPr>
        <p:spPr>
          <a:xfrm>
            <a:off x="4027340" y="3684100"/>
            <a:ext cx="1349400" cy="11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97"/>
          <p:cNvSpPr/>
          <p:nvPr/>
        </p:nvSpPr>
        <p:spPr>
          <a:xfrm>
            <a:off x="7155950" y="1495975"/>
            <a:ext cx="883800" cy="1075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Content Placeholder 13" descr="fru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780" y="3143655"/>
            <a:ext cx="1447868" cy="163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98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sp>
        <p:nvSpPr>
          <p:cNvPr id="1007" name="Google Shape;1007;p98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8" name="Google Shape;1008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88" y="1562100"/>
            <a:ext cx="29051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5050" y="3738932"/>
            <a:ext cx="6417250" cy="109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525" y="126638"/>
            <a:ext cx="23622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98"/>
          <p:cNvSpPr/>
          <p:nvPr/>
        </p:nvSpPr>
        <p:spPr>
          <a:xfrm>
            <a:off x="1426863" y="1422313"/>
            <a:ext cx="883800" cy="1075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98"/>
          <p:cNvSpPr txBox="1"/>
          <p:nvPr/>
        </p:nvSpPr>
        <p:spPr>
          <a:xfrm>
            <a:off x="1422788" y="2812375"/>
            <a:ext cx="34368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Ethyl propanoate</a:t>
            </a:r>
            <a:endParaRPr sz="30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Acids and Esters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2400" dirty="0"/>
              <a:t>Acids and Esters may be isomers if they have the same number of carbon atoms. </a:t>
            </a:r>
          </a:p>
          <a:p>
            <a:pPr marL="139700" indent="0">
              <a:buNone/>
            </a:pPr>
            <a:endParaRPr lang="en-US" sz="2400" dirty="0"/>
          </a:p>
          <a:p>
            <a:pPr marL="139700" indent="0">
              <a:buNone/>
            </a:pPr>
            <a:r>
              <a:rPr lang="en-US" sz="2400" dirty="0"/>
              <a:t>C</a:t>
            </a:r>
            <a:r>
              <a:rPr lang="en-US" sz="2400" baseline="-25000" dirty="0"/>
              <a:t>3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  <a:p>
            <a:pPr marL="139700" indent="0">
              <a:buNone/>
            </a:pPr>
            <a:endParaRPr lang="en-US" sz="2400" dirty="0"/>
          </a:p>
        </p:txBody>
      </p:sp>
      <p:pic>
        <p:nvPicPr>
          <p:cNvPr id="4098" name="Picture 2" descr="Structural Isomerism in Organic Molecules - Chemistry LibreTex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93" y="2752253"/>
            <a:ext cx="4144136" cy="1290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26020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0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Amines</a:t>
            </a:r>
            <a:endParaRPr/>
          </a:p>
        </p:txBody>
      </p:sp>
      <p:sp>
        <p:nvSpPr>
          <p:cNvPr id="1024" name="Google Shape;1024;p100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dirty="0">
                <a:solidFill>
                  <a:srgbClr val="FFFFFF"/>
                </a:solidFill>
              </a:rPr>
              <a:t>Name chain</a:t>
            </a:r>
            <a:endParaRPr lang="en" sz="2400" dirty="0"/>
          </a:p>
          <a:p>
            <a:pPr indent="-457200"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en" sz="2400" dirty="0">
                <a:solidFill>
                  <a:srgbClr val="FFFFFF"/>
                </a:solidFill>
              </a:rPr>
              <a:t>Suffix: amine</a:t>
            </a:r>
          </a:p>
          <a:p>
            <a:pPr indent="-457200"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en" sz="2400" dirty="0"/>
              <a:t>Basic, found in DNA</a:t>
            </a:r>
            <a:endParaRPr sz="24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5" name="Google Shape;1025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549" y="3694750"/>
            <a:ext cx="6393751" cy="10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4321" y="1712546"/>
            <a:ext cx="2674575" cy="15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100"/>
          <p:cNvSpPr/>
          <p:nvPr/>
        </p:nvSpPr>
        <p:spPr>
          <a:xfrm>
            <a:off x="3834213" y="3694750"/>
            <a:ext cx="883800" cy="1075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100"/>
          <p:cNvSpPr/>
          <p:nvPr/>
        </p:nvSpPr>
        <p:spPr>
          <a:xfrm>
            <a:off x="7727688" y="1927463"/>
            <a:ext cx="883800" cy="1075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Amino acids</a:t>
            </a:r>
          </a:p>
        </p:txBody>
      </p:sp>
      <p:pic>
        <p:nvPicPr>
          <p:cNvPr id="4" name="Content Placeholder 6" descr="amino_acid_structur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2280" y="1646497"/>
            <a:ext cx="4387284" cy="2936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4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0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pic>
        <p:nvPicPr>
          <p:cNvPr id="1035" name="Google Shape;1035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728" y="3732075"/>
            <a:ext cx="6393751" cy="10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221" y="1736150"/>
            <a:ext cx="2565800" cy="16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525" y="126638"/>
            <a:ext cx="23622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101"/>
          <p:cNvSpPr/>
          <p:nvPr/>
        </p:nvSpPr>
        <p:spPr>
          <a:xfrm>
            <a:off x="2195213" y="1984213"/>
            <a:ext cx="883800" cy="1075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01"/>
          <p:cNvSpPr txBox="1"/>
          <p:nvPr/>
        </p:nvSpPr>
        <p:spPr>
          <a:xfrm>
            <a:off x="3226173" y="3053378"/>
            <a:ext cx="192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ethanamine</a:t>
            </a:r>
            <a:endParaRPr sz="30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10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Amides</a:t>
            </a:r>
            <a:endParaRPr dirty="0"/>
          </a:p>
        </p:txBody>
      </p:sp>
      <p:sp>
        <p:nvSpPr>
          <p:cNvPr id="1045" name="Google Shape;1045;p102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400" dirty="0"/>
              <a:t>Different than amines due to double bonded =O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Name parent chain</a:t>
            </a:r>
            <a:endParaRPr sz="240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Suffix: amide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Use in dyes</a:t>
            </a:r>
            <a:br>
              <a:rPr lang="en" sz="2400" dirty="0"/>
            </a:br>
            <a:endParaRPr sz="2400" dirty="0"/>
          </a:p>
        </p:txBody>
      </p:sp>
      <p:pic>
        <p:nvPicPr>
          <p:cNvPr id="1046" name="Google Shape;1046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687" y="3665751"/>
            <a:ext cx="6555925" cy="109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8025" y="2199338"/>
            <a:ext cx="24003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102"/>
          <p:cNvSpPr/>
          <p:nvPr/>
        </p:nvSpPr>
        <p:spPr>
          <a:xfrm>
            <a:off x="3828932" y="3647789"/>
            <a:ext cx="1262700" cy="1075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02"/>
          <p:cNvSpPr/>
          <p:nvPr/>
        </p:nvSpPr>
        <p:spPr>
          <a:xfrm>
            <a:off x="7435624" y="2033850"/>
            <a:ext cx="1479300" cy="1356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4" y="3111715"/>
            <a:ext cx="2007606" cy="165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Organic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9381" y="1399327"/>
            <a:ext cx="8532891" cy="3655314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Sometimes double and triple bond will be needed to fulfill all octets.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A double bond shares four electrons.</a:t>
            </a:r>
          </a:p>
          <a:p>
            <a:r>
              <a:rPr lang="en-US" dirty="0"/>
              <a:t>A triple bond shares six electrons.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973" y="2089975"/>
            <a:ext cx="1034351" cy="96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2341728"/>
            <a:ext cx="1885950" cy="408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177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03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</a:t>
            </a:r>
            <a:endParaRPr/>
          </a:p>
        </p:txBody>
      </p:sp>
      <p:sp>
        <p:nvSpPr>
          <p:cNvPr id="1055" name="Google Shape;1055;p103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6" name="Google Shape;1056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6400" y="3634820"/>
            <a:ext cx="6795900" cy="117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63" y="1595488"/>
            <a:ext cx="275272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8800" y="-32305"/>
            <a:ext cx="236220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103"/>
          <p:cNvSpPr/>
          <p:nvPr/>
        </p:nvSpPr>
        <p:spPr>
          <a:xfrm>
            <a:off x="1989899" y="1422329"/>
            <a:ext cx="1489800" cy="1418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03"/>
          <p:cNvSpPr txBox="1"/>
          <p:nvPr/>
        </p:nvSpPr>
        <p:spPr>
          <a:xfrm>
            <a:off x="3064749" y="2833002"/>
            <a:ext cx="1921200" cy="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butanamide</a:t>
            </a:r>
            <a:endParaRPr sz="3000" baseline="-25000" dirty="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05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Identify functional groups</a:t>
            </a:r>
            <a:endParaRPr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✓"/>
            </a:pPr>
            <a:r>
              <a:rPr lang="en">
                <a:solidFill>
                  <a:schemeClr val="lt1"/>
                </a:solidFill>
              </a:rPr>
              <a:t>Name substituted hydrocarbons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06"/>
          <p:cNvSpPr txBox="1">
            <a:spLocks noGrp="1"/>
          </p:cNvSpPr>
          <p:nvPr>
            <p:ph type="ctrTitle"/>
          </p:nvPr>
        </p:nvSpPr>
        <p:spPr>
          <a:xfrm>
            <a:off x="298775" y="1525300"/>
            <a:ext cx="8554200" cy="32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Organic reactions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07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Objectives: </a:t>
            </a:r>
            <a:endParaRPr/>
          </a:p>
        </p:txBody>
      </p:sp>
      <p:sp>
        <p:nvSpPr>
          <p:cNvPr id="1082" name="Google Shape;1082;p107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Identify the type of reactions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✓"/>
            </a:pPr>
            <a:r>
              <a:rPr lang="en"/>
              <a:t>Determine the product of substitution and addition reactions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09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Combustion</a:t>
            </a:r>
            <a:endParaRPr/>
          </a:p>
        </p:txBody>
      </p:sp>
      <p:sp>
        <p:nvSpPr>
          <p:cNvPr id="1094" name="Google Shape;1094;p109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Organic Compound is burned in the presence of oxygen to produce CO</a:t>
            </a:r>
            <a:r>
              <a:rPr lang="en" sz="2400" baseline="-25000" dirty="0"/>
              <a:t>2</a:t>
            </a:r>
            <a:r>
              <a:rPr lang="en" sz="2400" dirty="0"/>
              <a:t> and H</a:t>
            </a:r>
            <a:r>
              <a:rPr lang="en" sz="2400" baseline="-25000" dirty="0"/>
              <a:t>2</a:t>
            </a:r>
            <a:r>
              <a:rPr lang="en" sz="2400" dirty="0"/>
              <a:t>O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O</a:t>
            </a:r>
            <a:r>
              <a:rPr lang="en" sz="2400" baseline="-25000" dirty="0"/>
              <a:t>2</a:t>
            </a:r>
            <a:r>
              <a:rPr lang="en" sz="2400" dirty="0"/>
              <a:t> is always a REACTANT!</a:t>
            </a:r>
            <a:br>
              <a:rPr lang="en" dirty="0"/>
            </a:br>
            <a:endParaRPr dirty="0"/>
          </a:p>
        </p:txBody>
      </p:sp>
      <p:pic>
        <p:nvPicPr>
          <p:cNvPr id="1095" name="Google Shape;1095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883" y="2648826"/>
            <a:ext cx="4572000" cy="1951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0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Table I</a:t>
            </a:r>
            <a:endParaRPr dirty="0"/>
          </a:p>
        </p:txBody>
      </p:sp>
      <p:pic>
        <p:nvPicPr>
          <p:cNvPr id="1102" name="Google Shape;110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700" y="1244075"/>
            <a:ext cx="5050951" cy="378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p110"/>
          <p:cNvSpPr/>
          <p:nvPr/>
        </p:nvSpPr>
        <p:spPr>
          <a:xfrm>
            <a:off x="2476125" y="2254350"/>
            <a:ext cx="1241100" cy="27165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11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Substitution</a:t>
            </a:r>
            <a:endParaRPr/>
          </a:p>
        </p:txBody>
      </p:sp>
      <p:sp>
        <p:nvSpPr>
          <p:cNvPr id="1109" name="Google Shape;1109;p111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Similar to single replacement: two atoms switch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First compound is saturated (single bonds)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One H is switched with one Halogen (group 17). </a:t>
            </a:r>
            <a:br>
              <a:rPr lang="en" sz="2400" dirty="0"/>
            </a:br>
            <a:r>
              <a:rPr lang="en" sz="2400" dirty="0"/>
              <a:t>     CH</a:t>
            </a:r>
            <a:r>
              <a:rPr lang="en" sz="2400" baseline="-25000" dirty="0"/>
              <a:t>4</a:t>
            </a:r>
            <a:r>
              <a:rPr lang="en" sz="2400" dirty="0"/>
              <a:t>  +  Cl</a:t>
            </a:r>
            <a:r>
              <a:rPr lang="en" sz="2400" baseline="-25000" dirty="0"/>
              <a:t>2</a:t>
            </a:r>
            <a:r>
              <a:rPr lang="en" sz="2400" dirty="0"/>
              <a:t>  →      CH</a:t>
            </a:r>
            <a:r>
              <a:rPr lang="en" sz="2400" baseline="-25000" dirty="0"/>
              <a:t>3</a:t>
            </a:r>
            <a:r>
              <a:rPr lang="en" sz="2400" dirty="0"/>
              <a:t>Cl   +  HCl</a:t>
            </a:r>
            <a:br>
              <a:rPr lang="en" sz="2400" dirty="0"/>
            </a:br>
            <a:endParaRPr sz="2400" dirty="0"/>
          </a:p>
        </p:txBody>
      </p:sp>
      <p:pic>
        <p:nvPicPr>
          <p:cNvPr id="1110" name="Google Shape;1110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695" y="3346390"/>
            <a:ext cx="4220199" cy="123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1" name="Google Shape;1111;p111"/>
          <p:cNvGrpSpPr/>
          <p:nvPr/>
        </p:nvGrpSpPr>
        <p:grpSpPr>
          <a:xfrm>
            <a:off x="5102894" y="3346368"/>
            <a:ext cx="2798551" cy="1231172"/>
            <a:chOff x="4673150" y="1669425"/>
            <a:chExt cx="2871193" cy="1473575"/>
          </a:xfrm>
        </p:grpSpPr>
        <p:pic>
          <p:nvPicPr>
            <p:cNvPr id="1112" name="Google Shape;1112;p1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73150" y="1669425"/>
              <a:ext cx="2871193" cy="1473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3" name="Google Shape;1113;p111"/>
            <p:cNvSpPr/>
            <p:nvPr/>
          </p:nvSpPr>
          <p:spPr>
            <a:xfrm>
              <a:off x="6029775" y="2030025"/>
              <a:ext cx="280800" cy="118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11"/>
            <p:cNvSpPr/>
            <p:nvPr/>
          </p:nvSpPr>
          <p:spPr>
            <a:xfrm>
              <a:off x="6074125" y="2346813"/>
              <a:ext cx="280800" cy="118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11"/>
            <p:cNvSpPr/>
            <p:nvPr/>
          </p:nvSpPr>
          <p:spPr>
            <a:xfrm>
              <a:off x="7145000" y="2346825"/>
              <a:ext cx="280800" cy="118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11"/>
            <p:cNvSpPr/>
            <p:nvPr/>
          </p:nvSpPr>
          <p:spPr>
            <a:xfrm>
              <a:off x="7145000" y="2030025"/>
              <a:ext cx="280800" cy="118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11"/>
            <p:cNvSpPr/>
            <p:nvPr/>
          </p:nvSpPr>
          <p:spPr>
            <a:xfrm>
              <a:off x="6278300" y="2127275"/>
              <a:ext cx="76500" cy="219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11"/>
            <p:cNvSpPr/>
            <p:nvPr/>
          </p:nvSpPr>
          <p:spPr>
            <a:xfrm>
              <a:off x="7349300" y="2127275"/>
              <a:ext cx="150000" cy="219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12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pic>
        <p:nvPicPr>
          <p:cNvPr id="1124" name="Google Shape;112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488" y="2210775"/>
            <a:ext cx="4329575" cy="147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5" name="Google Shape;1125;p112"/>
          <p:cNvGrpSpPr/>
          <p:nvPr/>
        </p:nvGrpSpPr>
        <p:grpSpPr>
          <a:xfrm>
            <a:off x="5037438" y="2210775"/>
            <a:ext cx="2871193" cy="1473575"/>
            <a:chOff x="4673150" y="1669425"/>
            <a:chExt cx="2871193" cy="1473575"/>
          </a:xfrm>
        </p:grpSpPr>
        <p:pic>
          <p:nvPicPr>
            <p:cNvPr id="1126" name="Google Shape;1126;p1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73150" y="1669425"/>
              <a:ext cx="2871193" cy="1473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7" name="Google Shape;1127;p112"/>
            <p:cNvSpPr/>
            <p:nvPr/>
          </p:nvSpPr>
          <p:spPr>
            <a:xfrm>
              <a:off x="6029775" y="2030025"/>
              <a:ext cx="280800" cy="118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2"/>
            <p:cNvSpPr/>
            <p:nvPr/>
          </p:nvSpPr>
          <p:spPr>
            <a:xfrm>
              <a:off x="6074125" y="2346813"/>
              <a:ext cx="280800" cy="118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2"/>
            <p:cNvSpPr/>
            <p:nvPr/>
          </p:nvSpPr>
          <p:spPr>
            <a:xfrm>
              <a:off x="7145000" y="2346825"/>
              <a:ext cx="280800" cy="118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2"/>
            <p:cNvSpPr/>
            <p:nvPr/>
          </p:nvSpPr>
          <p:spPr>
            <a:xfrm>
              <a:off x="7145000" y="2030025"/>
              <a:ext cx="280800" cy="118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2"/>
            <p:cNvSpPr/>
            <p:nvPr/>
          </p:nvSpPr>
          <p:spPr>
            <a:xfrm>
              <a:off x="6278300" y="2127275"/>
              <a:ext cx="76500" cy="219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2"/>
            <p:cNvSpPr/>
            <p:nvPr/>
          </p:nvSpPr>
          <p:spPr>
            <a:xfrm>
              <a:off x="7349300" y="2127275"/>
              <a:ext cx="150000" cy="219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112"/>
          <p:cNvSpPr/>
          <p:nvPr/>
        </p:nvSpPr>
        <p:spPr>
          <a:xfrm>
            <a:off x="2252550" y="2397715"/>
            <a:ext cx="665750" cy="274350"/>
          </a:xfrm>
          <a:custGeom>
            <a:avLst/>
            <a:gdLst/>
            <a:ahLst/>
            <a:cxnLst/>
            <a:rect l="l" t="t" r="r" b="b"/>
            <a:pathLst>
              <a:path w="26630" h="10974" extrusionOk="0">
                <a:moveTo>
                  <a:pt x="26630" y="10974"/>
                </a:moveTo>
                <a:cubicBezTo>
                  <a:pt x="24624" y="9150"/>
                  <a:pt x="19030" y="273"/>
                  <a:pt x="14592" y="30"/>
                </a:cubicBezTo>
                <a:cubicBezTo>
                  <a:pt x="10154" y="-213"/>
                  <a:pt x="2432" y="7934"/>
                  <a:pt x="0" y="951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34" name="Google Shape;1134;p112"/>
          <p:cNvSpPr/>
          <p:nvPr/>
        </p:nvSpPr>
        <p:spPr>
          <a:xfrm rot="10800000">
            <a:off x="2252558" y="2860142"/>
            <a:ext cx="665750" cy="274350"/>
          </a:xfrm>
          <a:custGeom>
            <a:avLst/>
            <a:gdLst/>
            <a:ahLst/>
            <a:cxnLst/>
            <a:rect l="l" t="t" r="r" b="b"/>
            <a:pathLst>
              <a:path w="26630" h="10974" extrusionOk="0">
                <a:moveTo>
                  <a:pt x="26630" y="10974"/>
                </a:moveTo>
                <a:cubicBezTo>
                  <a:pt x="24624" y="9150"/>
                  <a:pt x="19030" y="273"/>
                  <a:pt x="14592" y="30"/>
                </a:cubicBezTo>
                <a:cubicBezTo>
                  <a:pt x="10154" y="-213"/>
                  <a:pt x="2432" y="7934"/>
                  <a:pt x="0" y="951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14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</a:t>
            </a:r>
            <a:endParaRPr/>
          </a:p>
        </p:txBody>
      </p:sp>
      <p:sp>
        <p:nvSpPr>
          <p:cNvPr id="1180" name="Google Shape;1180;p114"/>
          <p:cNvSpPr txBox="1">
            <a:spLocks noGrp="1"/>
          </p:cNvSpPr>
          <p:nvPr>
            <p:ph type="body" idx="1"/>
          </p:nvPr>
        </p:nvSpPr>
        <p:spPr>
          <a:xfrm>
            <a:off x="311700" y="1495975"/>
            <a:ext cx="8520600" cy="3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Double or Triple Bond is broken and two or more atoms are added</a:t>
            </a:r>
            <a:endParaRPr sz="24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2400" dirty="0"/>
              <a:t>Molecule must be unsaturated</a:t>
            </a:r>
            <a:br>
              <a:rPr lang="en" sz="2400" dirty="0"/>
            </a:br>
            <a:r>
              <a:rPr lang="en" sz="2400" dirty="0"/>
              <a:t>         C</a:t>
            </a:r>
            <a:r>
              <a:rPr lang="en" sz="2400" baseline="-25000" dirty="0"/>
              <a:t>2</a:t>
            </a:r>
            <a:r>
              <a:rPr lang="en" sz="2400" dirty="0"/>
              <a:t>H</a:t>
            </a:r>
            <a:r>
              <a:rPr lang="en" sz="2400" baseline="-25000" dirty="0"/>
              <a:t>4</a:t>
            </a:r>
            <a:r>
              <a:rPr lang="en" sz="2400" dirty="0"/>
              <a:t>  +  Br</a:t>
            </a:r>
            <a:r>
              <a:rPr lang="en" sz="2400" baseline="-25000" dirty="0"/>
              <a:t>2</a:t>
            </a:r>
            <a:r>
              <a:rPr lang="en" sz="2400" dirty="0"/>
              <a:t> →     C</a:t>
            </a:r>
            <a:r>
              <a:rPr lang="en" sz="2400" baseline="-25000" dirty="0"/>
              <a:t>2</a:t>
            </a:r>
            <a:r>
              <a:rPr lang="en" sz="2400" dirty="0"/>
              <a:t>H</a:t>
            </a:r>
            <a:r>
              <a:rPr lang="en" sz="2400" baseline="-25000" dirty="0"/>
              <a:t>4</a:t>
            </a:r>
            <a:r>
              <a:rPr lang="en" sz="2400" dirty="0"/>
              <a:t>Br</a:t>
            </a:r>
            <a:r>
              <a:rPr lang="en" sz="2400" baseline="-25000" dirty="0"/>
              <a:t>2</a:t>
            </a:r>
            <a:br>
              <a:rPr lang="en" dirty="0"/>
            </a:br>
            <a:endParaRPr dirty="0"/>
          </a:p>
        </p:txBody>
      </p:sp>
      <p:pic>
        <p:nvPicPr>
          <p:cNvPr id="1181" name="Google Shape;1181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4474" y="3213168"/>
            <a:ext cx="5215051" cy="126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15"/>
          <p:cNvSpPr txBox="1">
            <a:spLocks noGrp="1"/>
          </p:cNvSpPr>
          <p:nvPr>
            <p:ph type="title"/>
          </p:nvPr>
        </p:nvSpPr>
        <p:spPr>
          <a:xfrm>
            <a:off x="987850" y="292850"/>
            <a:ext cx="6795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</p:txBody>
      </p:sp>
      <p:sp>
        <p:nvSpPr>
          <p:cNvPr id="1187" name="Google Shape;1187;p115"/>
          <p:cNvSpPr txBox="1"/>
          <p:nvPr/>
        </p:nvSpPr>
        <p:spPr>
          <a:xfrm>
            <a:off x="1673925" y="27891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88" name="Google Shape;1188;p115"/>
          <p:cNvSpPr txBox="1"/>
          <p:nvPr/>
        </p:nvSpPr>
        <p:spPr>
          <a:xfrm>
            <a:off x="2319950" y="27891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189" name="Google Shape;1189;p115"/>
          <p:cNvCxnSpPr/>
          <p:nvPr/>
        </p:nvCxnSpPr>
        <p:spPr>
          <a:xfrm>
            <a:off x="2015125" y="29965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0" name="Google Shape;1190;p115"/>
          <p:cNvCxnSpPr/>
          <p:nvPr/>
        </p:nvCxnSpPr>
        <p:spPr>
          <a:xfrm rot="10800000">
            <a:off x="1876725" y="25166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1" name="Google Shape;1191;p115"/>
          <p:cNvCxnSpPr/>
          <p:nvPr/>
        </p:nvCxnSpPr>
        <p:spPr>
          <a:xfrm rot="10800000">
            <a:off x="1876725" y="32021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2" name="Google Shape;1192;p115"/>
          <p:cNvCxnSpPr/>
          <p:nvPr/>
        </p:nvCxnSpPr>
        <p:spPr>
          <a:xfrm rot="10800000">
            <a:off x="2522750" y="25166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3" name="Google Shape;1193;p115"/>
          <p:cNvCxnSpPr/>
          <p:nvPr/>
        </p:nvCxnSpPr>
        <p:spPr>
          <a:xfrm rot="10800000">
            <a:off x="2522750" y="32021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4" name="Google Shape;1194;p115"/>
          <p:cNvSpPr txBox="1"/>
          <p:nvPr/>
        </p:nvSpPr>
        <p:spPr>
          <a:xfrm>
            <a:off x="1673925" y="20406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95" name="Google Shape;1195;p115"/>
          <p:cNvSpPr txBox="1"/>
          <p:nvPr/>
        </p:nvSpPr>
        <p:spPr>
          <a:xfrm>
            <a:off x="2319950" y="20406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96" name="Google Shape;1196;p115"/>
          <p:cNvSpPr txBox="1"/>
          <p:nvPr/>
        </p:nvSpPr>
        <p:spPr>
          <a:xfrm>
            <a:off x="2319950" y="34807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97" name="Google Shape;1197;p115"/>
          <p:cNvSpPr txBox="1"/>
          <p:nvPr/>
        </p:nvSpPr>
        <p:spPr>
          <a:xfrm>
            <a:off x="1673925" y="34807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198" name="Google Shape;1198;p115"/>
          <p:cNvCxnSpPr/>
          <p:nvPr/>
        </p:nvCxnSpPr>
        <p:spPr>
          <a:xfrm>
            <a:off x="2015125" y="314887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9" name="Google Shape;1199;p115"/>
          <p:cNvSpPr txBox="1"/>
          <p:nvPr/>
        </p:nvSpPr>
        <p:spPr>
          <a:xfrm>
            <a:off x="2852875" y="2789150"/>
            <a:ext cx="1218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+"/>
            </a:pPr>
            <a:r>
              <a:rPr lang="en" sz="2400">
                <a:solidFill>
                  <a:srgbClr val="FF0000"/>
                </a:solidFill>
              </a:rPr>
              <a:t>F</a:t>
            </a:r>
            <a:r>
              <a:rPr lang="en" sz="2400" baseline="-25000">
                <a:solidFill>
                  <a:srgbClr val="FF0000"/>
                </a:solidFill>
              </a:rPr>
              <a:t>2</a:t>
            </a:r>
            <a:endParaRPr sz="2400" baseline="-25000">
              <a:solidFill>
                <a:srgbClr val="FF0000"/>
              </a:solidFill>
            </a:endParaRPr>
          </a:p>
        </p:txBody>
      </p:sp>
      <p:sp>
        <p:nvSpPr>
          <p:cNvPr id="1200" name="Google Shape;1200;p115"/>
          <p:cNvSpPr txBox="1"/>
          <p:nvPr/>
        </p:nvSpPr>
        <p:spPr>
          <a:xfrm>
            <a:off x="4006438" y="27200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</a:rPr>
              <a:t>→</a:t>
            </a:r>
            <a:r>
              <a:rPr lang="en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01" name="Google Shape;1201;p115"/>
          <p:cNvSpPr txBox="1"/>
          <p:nvPr/>
        </p:nvSpPr>
        <p:spPr>
          <a:xfrm>
            <a:off x="5282425" y="28176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02" name="Google Shape;1202;p115"/>
          <p:cNvSpPr txBox="1"/>
          <p:nvPr/>
        </p:nvSpPr>
        <p:spPr>
          <a:xfrm>
            <a:off x="5928450" y="28176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203" name="Google Shape;1203;p115"/>
          <p:cNvCxnSpPr/>
          <p:nvPr/>
        </p:nvCxnSpPr>
        <p:spPr>
          <a:xfrm>
            <a:off x="5623625" y="30941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4" name="Google Shape;1204;p115"/>
          <p:cNvCxnSpPr/>
          <p:nvPr/>
        </p:nvCxnSpPr>
        <p:spPr>
          <a:xfrm rot="10800000">
            <a:off x="5485225" y="25451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5" name="Google Shape;1205;p115"/>
          <p:cNvCxnSpPr/>
          <p:nvPr/>
        </p:nvCxnSpPr>
        <p:spPr>
          <a:xfrm rot="10800000">
            <a:off x="5485225" y="32306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6" name="Google Shape;1206;p115"/>
          <p:cNvCxnSpPr/>
          <p:nvPr/>
        </p:nvCxnSpPr>
        <p:spPr>
          <a:xfrm>
            <a:off x="4976525" y="30941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7" name="Google Shape;1207;p115"/>
          <p:cNvCxnSpPr/>
          <p:nvPr/>
        </p:nvCxnSpPr>
        <p:spPr>
          <a:xfrm>
            <a:off x="6283850" y="3094100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8" name="Google Shape;1208;p115"/>
          <p:cNvCxnSpPr/>
          <p:nvPr/>
        </p:nvCxnSpPr>
        <p:spPr>
          <a:xfrm rot="10800000">
            <a:off x="6131250" y="25451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9" name="Google Shape;1209;p115"/>
          <p:cNvCxnSpPr/>
          <p:nvPr/>
        </p:nvCxnSpPr>
        <p:spPr>
          <a:xfrm rot="10800000">
            <a:off x="6131250" y="3230600"/>
            <a:ext cx="4500" cy="3933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0" name="Google Shape;1210;p115"/>
          <p:cNvSpPr txBox="1"/>
          <p:nvPr/>
        </p:nvSpPr>
        <p:spPr>
          <a:xfrm>
            <a:off x="5282425" y="20691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11" name="Google Shape;1211;p115"/>
          <p:cNvSpPr txBox="1"/>
          <p:nvPr/>
        </p:nvSpPr>
        <p:spPr>
          <a:xfrm>
            <a:off x="5928450" y="20691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12" name="Google Shape;1212;p115"/>
          <p:cNvSpPr txBox="1"/>
          <p:nvPr/>
        </p:nvSpPr>
        <p:spPr>
          <a:xfrm>
            <a:off x="5282425" y="35092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13" name="Google Shape;1213;p115"/>
          <p:cNvSpPr txBox="1"/>
          <p:nvPr/>
        </p:nvSpPr>
        <p:spPr>
          <a:xfrm>
            <a:off x="6574475" y="28176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F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214" name="Google Shape;1214;p115"/>
          <p:cNvSpPr txBox="1"/>
          <p:nvPr/>
        </p:nvSpPr>
        <p:spPr>
          <a:xfrm>
            <a:off x="4585950" y="281765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F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1215" name="Google Shape;1215;p115"/>
          <p:cNvSpPr txBox="1"/>
          <p:nvPr/>
        </p:nvSpPr>
        <p:spPr>
          <a:xfrm>
            <a:off x="5928450" y="3509200"/>
            <a:ext cx="52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216" name="Google Shape;1216;p115"/>
          <p:cNvCxnSpPr/>
          <p:nvPr/>
        </p:nvCxnSpPr>
        <p:spPr>
          <a:xfrm>
            <a:off x="5623625" y="3203625"/>
            <a:ext cx="375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ipped videos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2249</Words>
  <Application>Microsoft Macintosh PowerPoint</Application>
  <PresentationFormat>On-screen Show (16:9)</PresentationFormat>
  <Paragraphs>553</Paragraphs>
  <Slides>112</Slides>
  <Notes>100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18" baseType="lpstr">
      <vt:lpstr>Shadows Into Light</vt:lpstr>
      <vt:lpstr>Walter Turncoat</vt:lpstr>
      <vt:lpstr>Arial</vt:lpstr>
      <vt:lpstr>Source Code Pro</vt:lpstr>
      <vt:lpstr>Arial Narrow</vt:lpstr>
      <vt:lpstr>flipped videos</vt:lpstr>
      <vt:lpstr>ORGANIC CHEMISTRY</vt:lpstr>
      <vt:lpstr>Introduction to  Organic Chemistry  </vt:lpstr>
      <vt:lpstr>Lesson Objectives: </vt:lpstr>
      <vt:lpstr>Organic Chemistry</vt:lpstr>
      <vt:lpstr>Properties of Carbon</vt:lpstr>
      <vt:lpstr>Properties of Organic Compounds</vt:lpstr>
      <vt:lpstr>Properties of Organic Compounds</vt:lpstr>
      <vt:lpstr>Hydrocarbons</vt:lpstr>
      <vt:lpstr>Organic molecules</vt:lpstr>
      <vt:lpstr>Organic Molecules</vt:lpstr>
      <vt:lpstr>Homologous Series</vt:lpstr>
      <vt:lpstr>Prefixes</vt:lpstr>
      <vt:lpstr>Example: Give the prefix for the following:</vt:lpstr>
      <vt:lpstr>Naming Hydrocarbons</vt:lpstr>
      <vt:lpstr>Naming Hydrocarbons</vt:lpstr>
      <vt:lpstr>Determining type of Hydrocarbon</vt:lpstr>
      <vt:lpstr>Example: Naming Hydrocarbons</vt:lpstr>
      <vt:lpstr>Saturation</vt:lpstr>
      <vt:lpstr>Saturation</vt:lpstr>
      <vt:lpstr>PowerPoint Presentation</vt:lpstr>
      <vt:lpstr>Structural Formulas </vt:lpstr>
      <vt:lpstr>Lesson Objectives:</vt:lpstr>
      <vt:lpstr>Types of Formulas</vt:lpstr>
      <vt:lpstr>Types of Formulas</vt:lpstr>
      <vt:lpstr>Example: Formulas for Methane</vt:lpstr>
      <vt:lpstr>Example: Formulas for Ethane</vt:lpstr>
      <vt:lpstr>Drawing Structural Formulas of Alkenes</vt:lpstr>
      <vt:lpstr>Example: Ethene</vt:lpstr>
      <vt:lpstr>Example: propene</vt:lpstr>
      <vt:lpstr>Example: 1-butene</vt:lpstr>
      <vt:lpstr>Example: 2-butene</vt:lpstr>
      <vt:lpstr>Drawing Structural Formulas of Alkynes</vt:lpstr>
      <vt:lpstr>Example: 1-butyne</vt:lpstr>
      <vt:lpstr>Example: 2-butyne</vt:lpstr>
      <vt:lpstr>PowerPoint Presentation</vt:lpstr>
      <vt:lpstr>Branched Hydrocarbons</vt:lpstr>
      <vt:lpstr>Lesson Objectives</vt:lpstr>
      <vt:lpstr>Branched Hydrocarbons</vt:lpstr>
      <vt:lpstr>Naming Branched Alkanes</vt:lpstr>
      <vt:lpstr>Locate the Parent Chain of C’s</vt:lpstr>
      <vt:lpstr>NAMING ALKYL GROUPS (BRANCHES) </vt:lpstr>
      <vt:lpstr>Example: Branched Alkane</vt:lpstr>
      <vt:lpstr>Example: Branched Alkane</vt:lpstr>
      <vt:lpstr>Example: Branched Alkane</vt:lpstr>
      <vt:lpstr>Example: Branched Alkane</vt:lpstr>
      <vt:lpstr>Example: Branched Alkane</vt:lpstr>
      <vt:lpstr>Example: Branched Alkane</vt:lpstr>
      <vt:lpstr>Example: Branched Alkane</vt:lpstr>
      <vt:lpstr>Example: </vt:lpstr>
      <vt:lpstr>Cyclic hydrocarbons </vt:lpstr>
      <vt:lpstr>Name</vt:lpstr>
      <vt:lpstr>Benzene</vt:lpstr>
      <vt:lpstr>PowerPoint Presentation</vt:lpstr>
      <vt:lpstr>Isomers </vt:lpstr>
      <vt:lpstr>Lesson Objectives:</vt:lpstr>
      <vt:lpstr>Isomers of Alkanes</vt:lpstr>
      <vt:lpstr>Match the Isomers</vt:lpstr>
      <vt:lpstr>Drawing an Isomer of An Alkane</vt:lpstr>
      <vt:lpstr>Example: Isomer of hexane  </vt:lpstr>
      <vt:lpstr>Isomers of Alkenes/Alkynes</vt:lpstr>
      <vt:lpstr>Drawing an isomer of an alkene/alkyne</vt:lpstr>
      <vt:lpstr>Example: Draw an isomer of 1-pentene</vt:lpstr>
      <vt:lpstr>PowerPoint Presentation</vt:lpstr>
      <vt:lpstr>functional Groups </vt:lpstr>
      <vt:lpstr>Lesson Objectives:</vt:lpstr>
      <vt:lpstr>PowerPoint Presentation</vt:lpstr>
      <vt:lpstr>To Name or Draw substituted Hydrocarbons use Table R:</vt:lpstr>
      <vt:lpstr>Halides</vt:lpstr>
      <vt:lpstr>Example: </vt:lpstr>
      <vt:lpstr>Example: </vt:lpstr>
      <vt:lpstr>Alcohol</vt:lpstr>
      <vt:lpstr>Example:</vt:lpstr>
      <vt:lpstr>Ether</vt:lpstr>
      <vt:lpstr>Example: </vt:lpstr>
      <vt:lpstr>Alcohol and ethers</vt:lpstr>
      <vt:lpstr>Aldehyde</vt:lpstr>
      <vt:lpstr>Example:</vt:lpstr>
      <vt:lpstr>Ketone</vt:lpstr>
      <vt:lpstr>Example:</vt:lpstr>
      <vt:lpstr>Aldehydes and ketones</vt:lpstr>
      <vt:lpstr>Organic acids</vt:lpstr>
      <vt:lpstr>Example: </vt:lpstr>
      <vt:lpstr>Ester</vt:lpstr>
      <vt:lpstr>Example:</vt:lpstr>
      <vt:lpstr>Acids and Esters</vt:lpstr>
      <vt:lpstr>Amines</vt:lpstr>
      <vt:lpstr>Amino acids</vt:lpstr>
      <vt:lpstr>Example: </vt:lpstr>
      <vt:lpstr>Amides</vt:lpstr>
      <vt:lpstr>Example:</vt:lpstr>
      <vt:lpstr>PowerPoint Presentation</vt:lpstr>
      <vt:lpstr>Organic reactions </vt:lpstr>
      <vt:lpstr>Lesson Objectives: </vt:lpstr>
      <vt:lpstr>Combustion</vt:lpstr>
      <vt:lpstr>Table I</vt:lpstr>
      <vt:lpstr>Substitution</vt:lpstr>
      <vt:lpstr>Example: </vt:lpstr>
      <vt:lpstr>Addition</vt:lpstr>
      <vt:lpstr>Example: </vt:lpstr>
      <vt:lpstr>Esterification</vt:lpstr>
      <vt:lpstr>Esters</vt:lpstr>
      <vt:lpstr>Fermentation</vt:lpstr>
      <vt:lpstr>Saponification</vt:lpstr>
      <vt:lpstr>Polymers</vt:lpstr>
      <vt:lpstr>Polymerization</vt:lpstr>
      <vt:lpstr>Polymerization</vt:lpstr>
      <vt:lpstr>Addition Polymerization</vt:lpstr>
      <vt:lpstr>Condensation Polymerization</vt:lpstr>
      <vt:lpstr>Cracking</vt:lpstr>
      <vt:lpstr>Cracking</vt:lpstr>
      <vt:lpstr>PowerPoint Presentation</vt:lpstr>
      <vt:lpstr>Functional Group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13 Organic Chemistry </dc:title>
  <cp:lastModifiedBy>Kristen J Drury</cp:lastModifiedBy>
  <cp:revision>16</cp:revision>
  <dcterms:modified xsi:type="dcterms:W3CDTF">2021-08-29T22:17:13Z</dcterms:modified>
</cp:coreProperties>
</file>