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4" r:id="rId54"/>
    <p:sldId id="315" r:id="rId55"/>
    <p:sldId id="316" r:id="rId56"/>
    <p:sldId id="318" r:id="rId57"/>
  </p:sldIdLst>
  <p:sldSz cx="9144000" cy="5143500" type="screen16x9"/>
  <p:notesSz cx="6858000" cy="9144000"/>
  <p:embeddedFontLst>
    <p:embeddedFont>
      <p:font typeface="Shadows Into Light" panose="02000000000000000000" pitchFamily="2" charset="77"/>
      <p:regular r:id="rId59"/>
    </p:embeddedFont>
    <p:embeddedFont>
      <p:font typeface="Source Code Pro" panose="020B0509030403020204" pitchFamily="49" charset="0"/>
      <p:regular r:id="rId60"/>
      <p:bold r:id="rId61"/>
      <p:italic r:id="rId62"/>
      <p:boldItalic r:id="rId63"/>
    </p:embeddedFont>
    <p:embeddedFont>
      <p:font typeface="Walter Turncoat" panose="02000000000000000000" pitchFamily="2" charset="0"/>
      <p:regular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400d25849a_7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400d25849a_7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9fa2c172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9fa2c172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9fa2c172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9fa2c172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9fa2c172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9fa2c172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939f5cb26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939f5cb26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96a05220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96a05220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e6d06a5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e6d06a5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e6d06a51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e6d06a51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e6d06a51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e6d06a51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e5c099f7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e5c099f7e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e6d06a51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e6d06a51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99fa2c1724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99fa2c1724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e6d06a51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e6d06a51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e5c099f7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e5c099f7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e5c099f7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e5c099f7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e5c099f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e5c099f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e5c099f7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e5c099f7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e5c099f7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e5c099f7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e5c099f7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e5c099f7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e5c099f7e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e5c099f7e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9fa2c172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99fa2c172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9fa2c1724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99fa2c1724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9939f5cb26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9939f5cb26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9fa2c172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99fa2c172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9fa2c172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99fa2c172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99fa2c172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99fa2c1724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99fa2c1724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99fa2c1724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99fa2c172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99fa2c172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99fa2c1724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99fa2c1724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99fa2c1724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99fa2c1724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99fa2c1724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99fa2c1724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99fa2c1724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99fa2c1724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99fa2c1724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99fa2c1724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99fa2c172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99fa2c172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99fa2c1724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99fa2c1724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99fa2c1724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99fa2c1724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99fa2c1724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99fa2c1724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99fa2c1724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99fa2c1724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99fa2c1724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99fa2c1724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99fa2c1724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99fa2c1724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9fa2c1724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9fa2c1724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4e5c099f7e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4e5c099f7e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4e5c099f7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4e5c099f7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4e5c099f7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4e5c099f7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996a0522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996a0522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4e5c099f7e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4e5c099f7e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4e5c099f7e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4e5c099f7e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4e5c099f7e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4e5c099f7e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9939f5cb26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9939f5cb26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9939f5cb2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9939f5cb2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9939f5cb2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9939f5cb2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4e5c099f7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4e5c099f7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96a05220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96a05220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96a05220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96a05220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9fa2c1724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9fa2c1724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9fa2c172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9fa2c172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Shadows Into Light"/>
              <a:buNone/>
              <a:defRPr sz="36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5"/>
          <p:cNvSpPr txBox="1"/>
          <p:nvPr/>
        </p:nvSpPr>
        <p:spPr>
          <a:xfrm>
            <a:off x="1034700" y="322400"/>
            <a:ext cx="67854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Shadows Into Light"/>
                <a:ea typeface="Shadows Into Light"/>
                <a:cs typeface="Shadows Into Light"/>
                <a:sym typeface="Shadows Into Light"/>
              </a:rPr>
              <a:t>You should be able to:</a:t>
            </a:r>
            <a:endParaRPr sz="4000" b="1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419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7850" y="261000"/>
            <a:ext cx="6890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Shadows Into Light"/>
              <a:buNone/>
              <a:defRPr sz="4200"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/>
          </a:blip>
          <a:srcRect l="34568" t="18555" r="32306" b="16314"/>
          <a:stretch/>
        </p:blipFill>
        <p:spPr>
          <a:xfrm>
            <a:off x="90725" y="0"/>
            <a:ext cx="897128" cy="132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254475"/>
            <a:ext cx="9143999" cy="38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86922" y="61563"/>
            <a:ext cx="1308300" cy="11998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PARTICLES AND MOVEMENT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I do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Convert pressure measurements from one system of units to another. How many atm is equal to 200. mmHg? </a:t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690075" y="2947450"/>
            <a:ext cx="1223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 atm =</a:t>
            </a:r>
            <a:endParaRPr sz="2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1848150" y="2947450"/>
            <a:ext cx="1519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760 mmHg</a:t>
            </a:r>
            <a:endParaRPr sz="2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113" name="Google Shape;113;p19"/>
          <p:cNvCxnSpPr/>
          <p:nvPr/>
        </p:nvCxnSpPr>
        <p:spPr>
          <a:xfrm>
            <a:off x="581025" y="3426050"/>
            <a:ext cx="951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9"/>
          <p:cNvCxnSpPr/>
          <p:nvPr/>
        </p:nvCxnSpPr>
        <p:spPr>
          <a:xfrm>
            <a:off x="2132550" y="3426050"/>
            <a:ext cx="951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19"/>
          <p:cNvSpPr txBox="1"/>
          <p:nvPr/>
        </p:nvSpPr>
        <p:spPr>
          <a:xfrm>
            <a:off x="436375" y="3329125"/>
            <a:ext cx="1519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X atm</a:t>
            </a:r>
            <a:endParaRPr sz="2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13775" y="3329125"/>
            <a:ext cx="1519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200. mmHg</a:t>
            </a:r>
            <a:endParaRPr sz="2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17" name="Google Shape;117;p19"/>
          <p:cNvSpPr/>
          <p:nvPr/>
        </p:nvSpPr>
        <p:spPr>
          <a:xfrm rot="1038155">
            <a:off x="368086" y="3305423"/>
            <a:ext cx="2889874" cy="375469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9"/>
          <p:cNvSpPr/>
          <p:nvPr/>
        </p:nvSpPr>
        <p:spPr>
          <a:xfrm rot="-1133521">
            <a:off x="294601" y="3203051"/>
            <a:ext cx="2889876" cy="375406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4050675" y="3008150"/>
            <a:ext cx="20931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= 0.26 atm</a:t>
            </a:r>
            <a:endParaRPr sz="2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We do</a:t>
            </a: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Convert pressure measurements from one system of units to another. How many atm is equal to 400. mmHg? </a:t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690075" y="2947450"/>
            <a:ext cx="1223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 atm =</a:t>
            </a:r>
            <a:endParaRPr sz="2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1848150" y="2947450"/>
            <a:ext cx="1519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760 mmHg</a:t>
            </a:r>
            <a:endParaRPr sz="2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128" name="Google Shape;128;p20"/>
          <p:cNvCxnSpPr/>
          <p:nvPr/>
        </p:nvCxnSpPr>
        <p:spPr>
          <a:xfrm>
            <a:off x="581025" y="3426050"/>
            <a:ext cx="951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20"/>
          <p:cNvCxnSpPr/>
          <p:nvPr/>
        </p:nvCxnSpPr>
        <p:spPr>
          <a:xfrm>
            <a:off x="2132550" y="3426050"/>
            <a:ext cx="951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20"/>
          <p:cNvSpPr txBox="1"/>
          <p:nvPr/>
        </p:nvSpPr>
        <p:spPr>
          <a:xfrm>
            <a:off x="436375" y="3329125"/>
            <a:ext cx="1519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X atm</a:t>
            </a:r>
            <a:endParaRPr sz="2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1913775" y="3329125"/>
            <a:ext cx="1519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400. mmHg</a:t>
            </a:r>
            <a:endParaRPr sz="2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32" name="Google Shape;132;p20"/>
          <p:cNvSpPr/>
          <p:nvPr/>
        </p:nvSpPr>
        <p:spPr>
          <a:xfrm rot="1038155">
            <a:off x="368086" y="3305423"/>
            <a:ext cx="2889874" cy="375469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0"/>
          <p:cNvSpPr/>
          <p:nvPr/>
        </p:nvSpPr>
        <p:spPr>
          <a:xfrm rot="-1133521">
            <a:off x="294601" y="3203051"/>
            <a:ext cx="2889876" cy="375406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4050675" y="3008150"/>
            <a:ext cx="20931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= 0.53 atm</a:t>
            </a:r>
            <a:endParaRPr sz="2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You do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Convert pressure measurements from one system of units to another. How many atm is equal to 900. mmHg? </a:t>
            </a: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690075" y="2947450"/>
            <a:ext cx="1223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 atm =</a:t>
            </a:r>
            <a:endParaRPr sz="2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1848150" y="2947450"/>
            <a:ext cx="1519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760 mmHg</a:t>
            </a:r>
            <a:endParaRPr sz="2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143" name="Google Shape;143;p21"/>
          <p:cNvCxnSpPr/>
          <p:nvPr/>
        </p:nvCxnSpPr>
        <p:spPr>
          <a:xfrm>
            <a:off x="581025" y="3426050"/>
            <a:ext cx="951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21"/>
          <p:cNvCxnSpPr/>
          <p:nvPr/>
        </p:nvCxnSpPr>
        <p:spPr>
          <a:xfrm>
            <a:off x="2132550" y="3426050"/>
            <a:ext cx="951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Google Shape;145;p21"/>
          <p:cNvSpPr txBox="1"/>
          <p:nvPr/>
        </p:nvSpPr>
        <p:spPr>
          <a:xfrm>
            <a:off x="436375" y="3329125"/>
            <a:ext cx="1519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X atm</a:t>
            </a:r>
            <a:endParaRPr sz="2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1913775" y="3329125"/>
            <a:ext cx="1519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900. mmHg</a:t>
            </a:r>
            <a:endParaRPr sz="2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47" name="Google Shape;147;p21"/>
          <p:cNvSpPr/>
          <p:nvPr/>
        </p:nvSpPr>
        <p:spPr>
          <a:xfrm rot="1038155">
            <a:off x="368086" y="3305423"/>
            <a:ext cx="2889874" cy="375469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1"/>
          <p:cNvSpPr/>
          <p:nvPr/>
        </p:nvSpPr>
        <p:spPr>
          <a:xfrm rot="-1133521">
            <a:off x="294601" y="3203051"/>
            <a:ext cx="2889876" cy="375406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1"/>
          <p:cNvSpPr txBox="1"/>
          <p:nvPr/>
        </p:nvSpPr>
        <p:spPr>
          <a:xfrm>
            <a:off x="4050675" y="3008150"/>
            <a:ext cx="20931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= 1.2 atm</a:t>
            </a:r>
            <a:endParaRPr sz="26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should be able to...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Read a manometer to calculate the pressure of a gas. </a:t>
            </a:r>
          </a:p>
          <a:p>
            <a:r>
              <a:rPr lang="en-US" dirty="0"/>
              <a:t>Convert between units of pressure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Kinetic Molecular Theory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 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Differentiate between ideal and real gases</a:t>
            </a:r>
            <a:endParaRPr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Kinetic Molecular Theory of Gases:	</a:t>
            </a: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Scientists construct models to explain the behavior of substances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/>
              <a:t>A study of behavior of gases has led to a model called </a:t>
            </a:r>
            <a:r>
              <a:rPr lang="en">
                <a:solidFill>
                  <a:srgbClr val="FF0000"/>
                </a:solidFill>
              </a:rPr>
              <a:t>the kinetic molecular theory of gases (KMT)</a:t>
            </a:r>
            <a:endParaRPr>
              <a:solidFill>
                <a:srgbClr val="FF0000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Describes the relationships among pressure, volume, temperature, velocity, frequency and force of collisions</a:t>
            </a:r>
            <a:endParaRPr sz="240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 of the KMT:</a:t>
            </a:r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Gases are composed of a large number of particles that are in constant, </a:t>
            </a:r>
            <a:r>
              <a:rPr lang="en" sz="2400">
                <a:solidFill>
                  <a:srgbClr val="FF0000"/>
                </a:solidFill>
              </a:rPr>
              <a:t>random, straight line motion</a:t>
            </a:r>
            <a:r>
              <a:rPr lang="en" sz="2400"/>
              <a:t>, until they collide with another particle or the walls of a container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The </a:t>
            </a:r>
            <a:r>
              <a:rPr lang="en" sz="2400">
                <a:solidFill>
                  <a:srgbClr val="FF0000"/>
                </a:solidFill>
              </a:rPr>
              <a:t>volume of a gas is negligible (zero)</a:t>
            </a:r>
            <a:r>
              <a:rPr lang="en" sz="2400"/>
              <a:t> because the particles are much smaller than the distance between them so most of the volume of a gas is therefore empty space.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179" name="Google Shape;1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188" y="3625450"/>
            <a:ext cx="1952625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 of the KMT:</a:t>
            </a:r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eriod" startAt="3"/>
            </a:pPr>
            <a:r>
              <a:rPr lang="en" sz="2400">
                <a:solidFill>
                  <a:schemeClr val="lt1"/>
                </a:solidFill>
              </a:rPr>
              <a:t>There is </a:t>
            </a:r>
            <a:r>
              <a:rPr lang="en" sz="2400">
                <a:solidFill>
                  <a:srgbClr val="FF0000"/>
                </a:solidFill>
              </a:rPr>
              <a:t>no force of attraction</a:t>
            </a:r>
            <a:r>
              <a:rPr lang="en" sz="2400">
                <a:solidFill>
                  <a:schemeClr val="lt1"/>
                </a:solidFill>
              </a:rPr>
              <a:t> between gas particles or between the particles and the walls of the container.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eriod" startAt="3"/>
            </a:pPr>
            <a:r>
              <a:rPr lang="en" sz="2400">
                <a:solidFill>
                  <a:schemeClr val="lt1"/>
                </a:solidFill>
              </a:rPr>
              <a:t>Collisions between gas particles or collisions with the walls of the container are perfectly </a:t>
            </a:r>
            <a:r>
              <a:rPr lang="en" sz="2400">
                <a:solidFill>
                  <a:srgbClr val="FF0000"/>
                </a:solidFill>
              </a:rPr>
              <a:t>elastic.</a:t>
            </a:r>
            <a:r>
              <a:rPr lang="en" sz="2400">
                <a:solidFill>
                  <a:schemeClr val="lt1"/>
                </a:solidFill>
              </a:rPr>
              <a:t> None of the energy of a gas particle is lost during a collision.</a:t>
            </a:r>
            <a:endParaRPr sz="24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1900" y="3284575"/>
            <a:ext cx="2404375" cy="180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KMT</a:t>
            </a:r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Remember, the kinetic theory of gases is theoretical and describes the “ideal” behavior of a gas.  No “real” gas behaves exactly like this theoretical model.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Pressure of a gas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Gases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 real gases, the following factors contribute to the deviations from the ideal model:</a:t>
            </a:r>
            <a:br>
              <a:rPr lang="en"/>
            </a:br>
            <a:r>
              <a:rPr lang="en"/>
              <a:t>1.	Real gases have a small but significant volume.</a:t>
            </a:r>
            <a:br>
              <a:rPr lang="en"/>
            </a:br>
            <a:r>
              <a:rPr lang="en"/>
              <a:t>2.	Gas particles do exert some attractive force on each other.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title"/>
          </p:nvPr>
        </p:nvSpPr>
        <p:spPr>
          <a:xfrm>
            <a:off x="996400" y="963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Gases behave most IDEALLY under conditions of:</a:t>
            </a:r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 u="sng"/>
              <a:t>HIGH</a:t>
            </a:r>
            <a:r>
              <a:rPr lang="en"/>
              <a:t> temperature and </a:t>
            </a:r>
            <a:r>
              <a:rPr lang="en" b="1" u="sng"/>
              <a:t>LOW</a:t>
            </a:r>
            <a:r>
              <a:rPr lang="en"/>
              <a:t> pressure BECAUSE: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particles are moving </a:t>
            </a:r>
            <a:r>
              <a:rPr lang="en" b="1" u="sng"/>
              <a:t>faster</a:t>
            </a:r>
            <a:r>
              <a:rPr lang="en"/>
              <a:t>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particles are </a:t>
            </a:r>
            <a:r>
              <a:rPr lang="en" b="1" u="sng"/>
              <a:t>farther apart</a:t>
            </a:r>
            <a:r>
              <a:rPr lang="en"/>
              <a:t> </a:t>
            </a:r>
            <a:br>
              <a:rPr lang="en"/>
            </a:br>
            <a:endParaRPr/>
          </a:p>
        </p:txBody>
      </p:sp>
      <p:sp>
        <p:nvSpPr>
          <p:cNvPr id="205" name="Google Shape;205;p30"/>
          <p:cNvSpPr txBox="1"/>
          <p:nvPr/>
        </p:nvSpPr>
        <p:spPr>
          <a:xfrm>
            <a:off x="5263225" y="1705250"/>
            <a:ext cx="777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}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206" name="Google Shape;206;p30"/>
          <p:cNvSpPr txBox="1"/>
          <p:nvPr/>
        </p:nvSpPr>
        <p:spPr>
          <a:xfrm>
            <a:off x="5784400" y="2106175"/>
            <a:ext cx="29049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Why?  Less chance of gas particles attracting each other</a:t>
            </a:r>
            <a:br>
              <a:rPr lang="en" sz="2400">
                <a:solidFill>
                  <a:srgbClr val="FF0000"/>
                </a:solidFill>
              </a:rPr>
            </a:br>
            <a:endParaRPr sz="2400">
              <a:solidFill>
                <a:srgbClr val="FF0000"/>
              </a:solidFill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825" y="3670925"/>
            <a:ext cx="2033250" cy="10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670925"/>
            <a:ext cx="1783076" cy="10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2850" y="3451325"/>
            <a:ext cx="2266425" cy="123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996400" y="7070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Gases </a:t>
            </a:r>
            <a:r>
              <a:rPr lang="en">
                <a:solidFill>
                  <a:srgbClr val="FF0000"/>
                </a:solidFill>
              </a:rPr>
              <a:t>deviate</a:t>
            </a:r>
            <a:r>
              <a:rPr lang="en"/>
              <a:t> (stray) from ideal under conditions of:</a:t>
            </a:r>
            <a:br>
              <a:rPr lang="en"/>
            </a:br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 u="sng"/>
              <a:t>Low</a:t>
            </a:r>
            <a:r>
              <a:rPr lang="en"/>
              <a:t> temperature and </a:t>
            </a:r>
            <a:r>
              <a:rPr lang="en" b="1" u="sng"/>
              <a:t>High</a:t>
            </a:r>
            <a:r>
              <a:rPr lang="en"/>
              <a:t> pressure BECAUSE: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particles are moving </a:t>
            </a:r>
            <a:r>
              <a:rPr lang="en" b="1" u="sng"/>
              <a:t>slower</a:t>
            </a:r>
            <a:r>
              <a:rPr lang="en"/>
              <a:t>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particles are </a:t>
            </a:r>
            <a:r>
              <a:rPr lang="en" b="1" u="sng"/>
              <a:t>closer together</a:t>
            </a:r>
            <a:r>
              <a:rPr lang="en"/>
              <a:t> </a:t>
            </a:r>
            <a:br>
              <a:rPr lang="en"/>
            </a:br>
            <a:endParaRPr/>
          </a:p>
        </p:txBody>
      </p:sp>
      <p:sp>
        <p:nvSpPr>
          <p:cNvPr id="216" name="Google Shape;216;p31"/>
          <p:cNvSpPr txBox="1"/>
          <p:nvPr/>
        </p:nvSpPr>
        <p:spPr>
          <a:xfrm>
            <a:off x="5263225" y="1705250"/>
            <a:ext cx="777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}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5784400" y="2106175"/>
            <a:ext cx="29049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Why?  Gas particles can more easily attract each other</a:t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825" y="3670925"/>
            <a:ext cx="2033250" cy="10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670925"/>
            <a:ext cx="1783076" cy="10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2850" y="3451325"/>
            <a:ext cx="2266425" cy="123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Ideal vs Real Gases</a:t>
            </a:r>
            <a:endParaRPr/>
          </a:p>
        </p:txBody>
      </p:sp>
      <p:pic>
        <p:nvPicPr>
          <p:cNvPr id="226" name="Google Shape;2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950" y="1572700"/>
            <a:ext cx="5964100" cy="31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Under which conditions of temperature and pressure would a gas behave most like an ideal gas?</a:t>
            </a:r>
            <a:br>
              <a:rPr lang="en"/>
            </a:br>
            <a:r>
              <a:rPr lang="en"/>
              <a:t>A) 50 K and 20 kPa	</a:t>
            </a:r>
            <a:br>
              <a:rPr lang="en"/>
            </a:br>
            <a:r>
              <a:rPr lang="en"/>
              <a:t>B) 50 K and 600 kPa	</a:t>
            </a:r>
            <a:br>
              <a:rPr lang="en"/>
            </a:br>
            <a:r>
              <a:rPr lang="en"/>
              <a:t>C) 750 K and 20 kPa	    </a:t>
            </a:r>
            <a:br>
              <a:rPr lang="en"/>
            </a:br>
            <a:r>
              <a:rPr lang="en"/>
              <a:t>D) 750 K and 600 kPa</a:t>
            </a:r>
            <a:br>
              <a:rPr lang="en"/>
            </a:br>
            <a:endParaRPr/>
          </a:p>
        </p:txBody>
      </p:sp>
      <p:sp>
        <p:nvSpPr>
          <p:cNvPr id="233" name="Google Shape;233;p33"/>
          <p:cNvSpPr txBox="1"/>
          <p:nvPr/>
        </p:nvSpPr>
        <p:spPr>
          <a:xfrm>
            <a:off x="311700" y="3596475"/>
            <a:ext cx="37569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C) 750 K and 20 kPa	</a:t>
            </a:r>
            <a:endParaRPr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 Pressure</a:t>
            </a:r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Force exerted on container walls by particles in a gas</a:t>
            </a:r>
            <a:br>
              <a:rPr lang="en"/>
            </a:br>
            <a:r>
              <a:rPr lang="en"/>
              <a:t>Units we use: kPa, atm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STP (Standard Temperature and Pressure) refer to Table A</a:t>
            </a:r>
            <a:br>
              <a:rPr lang="en"/>
            </a:br>
            <a:endParaRPr/>
          </a:p>
        </p:txBody>
      </p:sp>
      <p:pic>
        <p:nvPicPr>
          <p:cNvPr id="240" name="Google Shape;2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013" y="3122600"/>
            <a:ext cx="309562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0750" y="3153125"/>
            <a:ext cx="1359325" cy="15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</p:txBody>
      </p:sp>
      <p:sp>
        <p:nvSpPr>
          <p:cNvPr id="24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An assumption of the kinetic theory of gases is that the particles of a gas have</a:t>
            </a:r>
            <a:endParaRPr sz="2800"/>
          </a:p>
          <a:p>
            <a:pPr marL="457200" lvl="0" indent="-393700" algn="l" rtl="0">
              <a:spcBef>
                <a:spcPts val="1600"/>
              </a:spcBef>
              <a:spcAft>
                <a:spcPts val="0"/>
              </a:spcAft>
              <a:buSzPts val="2600"/>
              <a:buAutoNum type="alphaUcPeriod"/>
            </a:pPr>
            <a:r>
              <a:rPr lang="en" sz="2600"/>
              <a:t>little attraction for each other and a significant volume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lphaUcPeriod"/>
            </a:pPr>
            <a:r>
              <a:rPr lang="en" sz="2600"/>
              <a:t>little attraction for each other and an insignificant volume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lphaUcPeriod"/>
            </a:pPr>
            <a:r>
              <a:rPr lang="en" sz="2600"/>
              <a:t>strong attraction for each other and a significant volume</a:t>
            </a:r>
            <a:endParaRPr sz="26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lphaUcPeriod"/>
            </a:pPr>
            <a:r>
              <a:rPr lang="en" sz="2600"/>
              <a:t>strong attraction for each other and an insignificant volume</a:t>
            </a:r>
            <a:br>
              <a:rPr lang="en" sz="2600"/>
            </a:b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Differentiate between ideal and real gases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8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Pressure, Temperature, volume Of a Gas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✓"/>
            </a:pPr>
            <a:r>
              <a:rPr lang="en">
                <a:solidFill>
                  <a:schemeClr val="lt1"/>
                </a:solidFill>
              </a:rPr>
              <a:t>Determine the relationships between temperature, pressure and volume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✓"/>
            </a:pPr>
            <a:r>
              <a:rPr lang="en">
                <a:solidFill>
                  <a:schemeClr val="lt1"/>
                </a:solidFill>
              </a:rPr>
              <a:t>Calculate changes in pressure, temperature and volume</a:t>
            </a:r>
            <a:endParaRPr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69" name="Google Shape;269;p3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Objectives: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Read a manometer to calculate the pressure of a gas. </a:t>
            </a:r>
          </a:p>
          <a:p>
            <a:r>
              <a:rPr lang="en-US" dirty="0"/>
              <a:t>Convert between units of pressure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of what we know so far...</a:t>
            </a:r>
            <a:endParaRPr/>
          </a:p>
        </p:txBody>
      </p:sp>
      <p:sp>
        <p:nvSpPr>
          <p:cNvPr id="275" name="Google Shape;275;p4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When </a:t>
            </a:r>
            <a:r>
              <a:rPr lang="en" u="sng"/>
              <a:t>pressure</a:t>
            </a:r>
            <a:r>
              <a:rPr lang="en"/>
              <a:t> </a:t>
            </a:r>
            <a:r>
              <a:rPr lang="en" b="1" i="1"/>
              <a:t>increases</a:t>
            </a:r>
            <a:r>
              <a:rPr lang="en"/>
              <a:t> </a:t>
            </a:r>
            <a:r>
              <a:rPr lang="en" u="sng"/>
              <a:t>volume</a:t>
            </a:r>
            <a:r>
              <a:rPr lang="en"/>
              <a:t> </a:t>
            </a:r>
            <a:r>
              <a:rPr lang="en" b="1" i="1"/>
              <a:t>decreases</a:t>
            </a:r>
            <a:endParaRPr b="1" i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Inverse relationship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P V = P V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(1)(2) = (2)(1)</a:t>
            </a:r>
            <a:endParaRPr b="1"/>
          </a:p>
        </p:txBody>
      </p:sp>
      <p:sp>
        <p:nvSpPr>
          <p:cNvPr id="276" name="Google Shape;276;p40"/>
          <p:cNvSpPr txBox="1"/>
          <p:nvPr/>
        </p:nvSpPr>
        <p:spPr>
          <a:xfrm>
            <a:off x="4243925" y="2408150"/>
            <a:ext cx="2778000" cy="1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  </a:t>
            </a:r>
            <a:r>
              <a:rPr lang="en" sz="2100" b="1" u="sng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NOT:   </a:t>
            </a:r>
            <a:endParaRPr sz="2100" b="1" u="sng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u="sng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</a:t>
            </a:r>
            <a:r>
              <a:rPr lang="en" sz="21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 =    </a:t>
            </a:r>
            <a:r>
              <a:rPr lang="en" sz="2100" b="1" u="sng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P</a:t>
            </a:r>
            <a:endParaRPr sz="2100" b="1" u="sng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V         V</a:t>
            </a:r>
            <a:endParaRPr sz="2100" b="1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u="sng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 </a:t>
            </a:r>
            <a:r>
              <a:rPr lang="en" sz="21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  =    </a:t>
            </a:r>
            <a:r>
              <a:rPr lang="en" sz="2100" b="1" u="sng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endParaRPr sz="2100" b="1" u="sng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2         1</a:t>
            </a:r>
            <a:endParaRPr sz="2100" b="1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I do</a:t>
            </a:r>
            <a:endParaRPr/>
          </a:p>
        </p:txBody>
      </p:sp>
      <p:pic>
        <p:nvPicPr>
          <p:cNvPr id="282" name="Google Shape;28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00" y="2330025"/>
            <a:ext cx="5064101" cy="23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1"/>
          <p:cNvSpPr txBox="1"/>
          <p:nvPr/>
        </p:nvSpPr>
        <p:spPr>
          <a:xfrm>
            <a:off x="441775" y="1578625"/>
            <a:ext cx="82230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What would be the new pressure of 350 cm</a:t>
            </a:r>
            <a:r>
              <a:rPr lang="en" sz="1800" baseline="30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of gas at </a:t>
            </a:r>
            <a:r>
              <a:rPr lang="en" sz="1800" b="1" u="sng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standard pressure</a:t>
            </a: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is compressed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to a volume of 250 cm</a:t>
            </a:r>
            <a:r>
              <a:rPr lang="en" sz="1800" baseline="30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 </a:t>
            </a: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? (n and T = constant)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84" name="Google Shape;284;p41"/>
          <p:cNvSpPr txBox="1"/>
          <p:nvPr/>
        </p:nvSpPr>
        <p:spPr>
          <a:xfrm>
            <a:off x="3447375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350 cm</a:t>
            </a:r>
            <a:r>
              <a:rPr lang="en" sz="1500" baseline="30000" dirty="0"/>
              <a:t>3</a:t>
            </a:r>
            <a:endParaRPr sz="1500" baseline="30000" dirty="0"/>
          </a:p>
        </p:txBody>
      </p:sp>
      <p:sp>
        <p:nvSpPr>
          <p:cNvPr id="285" name="Google Shape;285;p41"/>
          <p:cNvSpPr txBox="1"/>
          <p:nvPr/>
        </p:nvSpPr>
        <p:spPr>
          <a:xfrm>
            <a:off x="3447375" y="3609500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250 cm</a:t>
            </a:r>
            <a:r>
              <a:rPr lang="en" sz="1500" baseline="30000" dirty="0"/>
              <a:t>3</a:t>
            </a:r>
            <a:endParaRPr sz="1500" baseline="30000" dirty="0"/>
          </a:p>
        </p:txBody>
      </p:sp>
      <p:sp>
        <p:nvSpPr>
          <p:cNvPr id="286" name="Google Shape;286;p41"/>
          <p:cNvSpPr txBox="1"/>
          <p:nvPr/>
        </p:nvSpPr>
        <p:spPr>
          <a:xfrm>
            <a:off x="4455100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------</a:t>
            </a:r>
            <a:endParaRPr sz="1500" baseline="30000" dirty="0"/>
          </a:p>
        </p:txBody>
      </p:sp>
      <p:sp>
        <p:nvSpPr>
          <p:cNvPr id="287" name="Google Shape;287;p41"/>
          <p:cNvSpPr txBox="1"/>
          <p:nvPr/>
        </p:nvSpPr>
        <p:spPr>
          <a:xfrm>
            <a:off x="4455100" y="3558000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288" name="Google Shape;288;p41"/>
          <p:cNvSpPr txBox="1"/>
          <p:nvPr/>
        </p:nvSpPr>
        <p:spPr>
          <a:xfrm>
            <a:off x="4455100" y="411942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289" name="Google Shape;289;p41"/>
          <p:cNvSpPr txBox="1"/>
          <p:nvPr/>
        </p:nvSpPr>
        <p:spPr>
          <a:xfrm>
            <a:off x="2439650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-------</a:t>
            </a:r>
            <a:endParaRPr sz="1500" baseline="30000" dirty="0"/>
          </a:p>
        </p:txBody>
      </p:sp>
      <p:sp>
        <p:nvSpPr>
          <p:cNvPr id="290" name="Google Shape;290;p41"/>
          <p:cNvSpPr txBox="1"/>
          <p:nvPr/>
        </p:nvSpPr>
        <p:spPr>
          <a:xfrm>
            <a:off x="2439650" y="3558000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291" name="Google Shape;291;p41"/>
          <p:cNvSpPr txBox="1"/>
          <p:nvPr/>
        </p:nvSpPr>
        <p:spPr>
          <a:xfrm>
            <a:off x="2439650" y="414782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292" name="Google Shape;292;p41"/>
          <p:cNvSpPr txBox="1"/>
          <p:nvPr/>
        </p:nvSpPr>
        <p:spPr>
          <a:xfrm>
            <a:off x="1431925" y="29823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1.0 atm</a:t>
            </a:r>
            <a:endParaRPr sz="1500" baseline="30000" dirty="0"/>
          </a:p>
        </p:txBody>
      </p:sp>
      <p:sp>
        <p:nvSpPr>
          <p:cNvPr id="293" name="Google Shape;293;p41"/>
          <p:cNvSpPr txBox="1"/>
          <p:nvPr/>
        </p:nvSpPr>
        <p:spPr>
          <a:xfrm>
            <a:off x="1431925" y="3558000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?</a:t>
            </a:r>
            <a:endParaRPr sz="1500" baseline="30000" dirty="0"/>
          </a:p>
        </p:txBody>
      </p:sp>
      <p:sp>
        <p:nvSpPr>
          <p:cNvPr id="294" name="Google Shape;294;p41"/>
          <p:cNvSpPr txBox="1"/>
          <p:nvPr/>
        </p:nvSpPr>
        <p:spPr>
          <a:xfrm>
            <a:off x="5737900" y="2202750"/>
            <a:ext cx="286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P/V is an inverse relationship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95" name="Google Shape;295;p41"/>
          <p:cNvSpPr/>
          <p:nvPr/>
        </p:nvSpPr>
        <p:spPr>
          <a:xfrm>
            <a:off x="3801825" y="4121525"/>
            <a:ext cx="260400" cy="42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1"/>
          <p:cNvSpPr/>
          <p:nvPr/>
        </p:nvSpPr>
        <p:spPr>
          <a:xfrm rot="10800000">
            <a:off x="1786375" y="4119425"/>
            <a:ext cx="260400" cy="42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1"/>
          <p:cNvSpPr txBox="1"/>
          <p:nvPr/>
        </p:nvSpPr>
        <p:spPr>
          <a:xfrm>
            <a:off x="5787300" y="2754300"/>
            <a:ext cx="1011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PV = PV</a:t>
            </a:r>
            <a:endParaRPr sz="1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98" name="Google Shape;298;p41"/>
          <p:cNvSpPr txBox="1"/>
          <p:nvPr/>
        </p:nvSpPr>
        <p:spPr>
          <a:xfrm>
            <a:off x="5787300" y="3220800"/>
            <a:ext cx="2223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 (350) = x (250)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99" name="Google Shape;299;p41"/>
          <p:cNvSpPr txBox="1"/>
          <p:nvPr/>
        </p:nvSpPr>
        <p:spPr>
          <a:xfrm>
            <a:off x="5817275" y="4277075"/>
            <a:ext cx="2223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= 1.4 atm </a:t>
            </a:r>
            <a:endParaRPr sz="1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300" name="Google Shape;300;p41"/>
          <p:cNvCxnSpPr/>
          <p:nvPr/>
        </p:nvCxnSpPr>
        <p:spPr>
          <a:xfrm>
            <a:off x="5853050" y="3608575"/>
            <a:ext cx="527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41"/>
          <p:cNvCxnSpPr/>
          <p:nvPr/>
        </p:nvCxnSpPr>
        <p:spPr>
          <a:xfrm>
            <a:off x="6750100" y="3608575"/>
            <a:ext cx="527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2" name="Google Shape;302;p41"/>
          <p:cNvSpPr txBox="1"/>
          <p:nvPr/>
        </p:nvSpPr>
        <p:spPr>
          <a:xfrm>
            <a:off x="5853050" y="3515688"/>
            <a:ext cx="2223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250	250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303" name="Google Shape;303;p41"/>
          <p:cNvCxnSpPr>
            <a:endCxn id="302" idx="2"/>
          </p:cNvCxnSpPr>
          <p:nvPr/>
        </p:nvCxnSpPr>
        <p:spPr>
          <a:xfrm flipH="1">
            <a:off x="6964550" y="3111588"/>
            <a:ext cx="252000" cy="870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4" name="Google Shape;30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5" y="43525"/>
            <a:ext cx="2326001" cy="11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We do</a:t>
            </a:r>
            <a:endParaRPr/>
          </a:p>
        </p:txBody>
      </p:sp>
      <p:pic>
        <p:nvPicPr>
          <p:cNvPr id="310" name="Google Shape;31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00" y="2330025"/>
            <a:ext cx="5064101" cy="23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2"/>
          <p:cNvSpPr txBox="1"/>
          <p:nvPr/>
        </p:nvSpPr>
        <p:spPr>
          <a:xfrm>
            <a:off x="441775" y="1578625"/>
            <a:ext cx="82230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What would be the new pressure of 100. cm</a:t>
            </a:r>
            <a:r>
              <a:rPr lang="en" sz="1800" baseline="30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r>
              <a:rPr lang="en"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of gas at 1.5 atm is expanded</a:t>
            </a:r>
            <a:endParaRPr sz="1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to a volume of 400. cm</a:t>
            </a:r>
            <a:r>
              <a:rPr lang="en" sz="1800" baseline="30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 </a:t>
            </a:r>
            <a:r>
              <a:rPr lang="en"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? (n and T = constant)</a:t>
            </a:r>
            <a:endParaRPr sz="1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12" name="Google Shape;312;p42"/>
          <p:cNvSpPr txBox="1"/>
          <p:nvPr/>
        </p:nvSpPr>
        <p:spPr>
          <a:xfrm>
            <a:off x="3447375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100. cm</a:t>
            </a:r>
            <a:r>
              <a:rPr lang="en" sz="1500" baseline="30000" dirty="0"/>
              <a:t>3</a:t>
            </a:r>
            <a:endParaRPr sz="1500" baseline="30000" dirty="0"/>
          </a:p>
        </p:txBody>
      </p:sp>
      <p:sp>
        <p:nvSpPr>
          <p:cNvPr id="313" name="Google Shape;313;p42"/>
          <p:cNvSpPr txBox="1"/>
          <p:nvPr/>
        </p:nvSpPr>
        <p:spPr>
          <a:xfrm>
            <a:off x="3447375" y="3609500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400. cm</a:t>
            </a:r>
            <a:r>
              <a:rPr lang="en" sz="1500" baseline="30000" dirty="0"/>
              <a:t>3</a:t>
            </a:r>
            <a:endParaRPr sz="1500" baseline="30000" dirty="0"/>
          </a:p>
        </p:txBody>
      </p:sp>
      <p:sp>
        <p:nvSpPr>
          <p:cNvPr id="314" name="Google Shape;314;p42"/>
          <p:cNvSpPr txBox="1"/>
          <p:nvPr/>
        </p:nvSpPr>
        <p:spPr>
          <a:xfrm>
            <a:off x="4455100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315" name="Google Shape;315;p42"/>
          <p:cNvSpPr txBox="1"/>
          <p:nvPr/>
        </p:nvSpPr>
        <p:spPr>
          <a:xfrm>
            <a:off x="4455100" y="3558000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316" name="Google Shape;316;p42"/>
          <p:cNvSpPr txBox="1"/>
          <p:nvPr/>
        </p:nvSpPr>
        <p:spPr>
          <a:xfrm>
            <a:off x="4455100" y="411942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317" name="Google Shape;317;p42"/>
          <p:cNvSpPr txBox="1"/>
          <p:nvPr/>
        </p:nvSpPr>
        <p:spPr>
          <a:xfrm>
            <a:off x="2439650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318" name="Google Shape;318;p42"/>
          <p:cNvSpPr txBox="1"/>
          <p:nvPr/>
        </p:nvSpPr>
        <p:spPr>
          <a:xfrm>
            <a:off x="2439650" y="3558000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319" name="Google Shape;319;p42"/>
          <p:cNvSpPr txBox="1"/>
          <p:nvPr/>
        </p:nvSpPr>
        <p:spPr>
          <a:xfrm>
            <a:off x="2439650" y="414782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320" name="Google Shape;320;p42"/>
          <p:cNvSpPr txBox="1"/>
          <p:nvPr/>
        </p:nvSpPr>
        <p:spPr>
          <a:xfrm>
            <a:off x="1431925" y="29823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1.5 atm</a:t>
            </a:r>
            <a:endParaRPr sz="1500" baseline="30000" dirty="0"/>
          </a:p>
        </p:txBody>
      </p:sp>
      <p:sp>
        <p:nvSpPr>
          <p:cNvPr id="321" name="Google Shape;321;p42"/>
          <p:cNvSpPr txBox="1"/>
          <p:nvPr/>
        </p:nvSpPr>
        <p:spPr>
          <a:xfrm>
            <a:off x="1431925" y="3558000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?</a:t>
            </a:r>
            <a:endParaRPr sz="1500" baseline="30000"/>
          </a:p>
        </p:txBody>
      </p:sp>
      <p:sp>
        <p:nvSpPr>
          <p:cNvPr id="322" name="Google Shape;322;p42"/>
          <p:cNvSpPr txBox="1"/>
          <p:nvPr/>
        </p:nvSpPr>
        <p:spPr>
          <a:xfrm>
            <a:off x="5737900" y="2202750"/>
            <a:ext cx="286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P/V is an inverse relationship</a:t>
            </a:r>
            <a:endParaRPr sz="1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23" name="Google Shape;323;p42"/>
          <p:cNvSpPr/>
          <p:nvPr/>
        </p:nvSpPr>
        <p:spPr>
          <a:xfrm rot="10800000">
            <a:off x="3801956" y="4121444"/>
            <a:ext cx="260400" cy="42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2"/>
          <p:cNvSpPr/>
          <p:nvPr/>
        </p:nvSpPr>
        <p:spPr>
          <a:xfrm>
            <a:off x="1786375" y="4119425"/>
            <a:ext cx="260400" cy="42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2"/>
          <p:cNvSpPr txBox="1"/>
          <p:nvPr/>
        </p:nvSpPr>
        <p:spPr>
          <a:xfrm>
            <a:off x="5787300" y="2754300"/>
            <a:ext cx="1011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PV = PV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26" name="Google Shape;326;p42"/>
          <p:cNvSpPr txBox="1"/>
          <p:nvPr/>
        </p:nvSpPr>
        <p:spPr>
          <a:xfrm>
            <a:off x="5787300" y="3220800"/>
            <a:ext cx="2223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1.5 (100.) = x (400.)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27" name="Google Shape;327;p42"/>
          <p:cNvSpPr txBox="1"/>
          <p:nvPr/>
        </p:nvSpPr>
        <p:spPr>
          <a:xfrm>
            <a:off x="5817275" y="4277075"/>
            <a:ext cx="2223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= .38 atm </a:t>
            </a:r>
            <a:endParaRPr sz="1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328" name="Google Shape;328;p42"/>
          <p:cNvCxnSpPr/>
          <p:nvPr/>
        </p:nvCxnSpPr>
        <p:spPr>
          <a:xfrm>
            <a:off x="5853050" y="3608575"/>
            <a:ext cx="527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Google Shape;329;p42"/>
          <p:cNvCxnSpPr/>
          <p:nvPr/>
        </p:nvCxnSpPr>
        <p:spPr>
          <a:xfrm>
            <a:off x="6750100" y="3608575"/>
            <a:ext cx="527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0" name="Google Shape;330;p42"/>
          <p:cNvSpPr txBox="1"/>
          <p:nvPr/>
        </p:nvSpPr>
        <p:spPr>
          <a:xfrm>
            <a:off x="5853050" y="3515688"/>
            <a:ext cx="2658426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400.	 400.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331" name="Google Shape;331;p42"/>
          <p:cNvCxnSpPr>
            <a:endCxn id="330" idx="2"/>
          </p:cNvCxnSpPr>
          <p:nvPr/>
        </p:nvCxnSpPr>
        <p:spPr>
          <a:xfrm flipH="1">
            <a:off x="7182263" y="3111588"/>
            <a:ext cx="34288" cy="870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You do</a:t>
            </a:r>
            <a:endParaRPr/>
          </a:p>
        </p:txBody>
      </p:sp>
      <p:pic>
        <p:nvPicPr>
          <p:cNvPr id="337" name="Google Shape;33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00" y="2330025"/>
            <a:ext cx="5064101" cy="23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3"/>
          <p:cNvSpPr txBox="1"/>
          <p:nvPr/>
        </p:nvSpPr>
        <p:spPr>
          <a:xfrm>
            <a:off x="441775" y="1578625"/>
            <a:ext cx="82230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What would be the new pressure of 50. cm</a:t>
            </a:r>
            <a:r>
              <a:rPr lang="en" sz="1800" baseline="30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of gas at 4.0 atm is expanded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to a volume of 200. cm</a:t>
            </a:r>
            <a:r>
              <a:rPr lang="en" sz="1800" baseline="30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 </a:t>
            </a: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? (n and T = constant)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39" name="Google Shape;339;p43"/>
          <p:cNvSpPr txBox="1"/>
          <p:nvPr/>
        </p:nvSpPr>
        <p:spPr>
          <a:xfrm>
            <a:off x="3447375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50. cm</a:t>
            </a:r>
            <a:r>
              <a:rPr lang="en" sz="1500" baseline="30000"/>
              <a:t>3</a:t>
            </a:r>
            <a:endParaRPr sz="1500" baseline="30000"/>
          </a:p>
        </p:txBody>
      </p:sp>
      <p:sp>
        <p:nvSpPr>
          <p:cNvPr id="340" name="Google Shape;340;p43"/>
          <p:cNvSpPr txBox="1"/>
          <p:nvPr/>
        </p:nvSpPr>
        <p:spPr>
          <a:xfrm>
            <a:off x="3447375" y="3609500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200. cm</a:t>
            </a:r>
            <a:r>
              <a:rPr lang="en" sz="1500" baseline="30000"/>
              <a:t>3</a:t>
            </a:r>
            <a:endParaRPr sz="1500" baseline="30000"/>
          </a:p>
        </p:txBody>
      </p:sp>
      <p:sp>
        <p:nvSpPr>
          <p:cNvPr id="341" name="Google Shape;341;p43"/>
          <p:cNvSpPr txBox="1"/>
          <p:nvPr/>
        </p:nvSpPr>
        <p:spPr>
          <a:xfrm>
            <a:off x="4455100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342" name="Google Shape;342;p43"/>
          <p:cNvSpPr txBox="1"/>
          <p:nvPr/>
        </p:nvSpPr>
        <p:spPr>
          <a:xfrm>
            <a:off x="4455100" y="3558000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343" name="Google Shape;343;p43"/>
          <p:cNvSpPr txBox="1"/>
          <p:nvPr/>
        </p:nvSpPr>
        <p:spPr>
          <a:xfrm>
            <a:off x="4455100" y="411942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344" name="Google Shape;344;p43"/>
          <p:cNvSpPr txBox="1"/>
          <p:nvPr/>
        </p:nvSpPr>
        <p:spPr>
          <a:xfrm>
            <a:off x="2439650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345" name="Google Shape;345;p43"/>
          <p:cNvSpPr txBox="1"/>
          <p:nvPr/>
        </p:nvSpPr>
        <p:spPr>
          <a:xfrm>
            <a:off x="2439650" y="3558000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346" name="Google Shape;346;p43"/>
          <p:cNvSpPr txBox="1"/>
          <p:nvPr/>
        </p:nvSpPr>
        <p:spPr>
          <a:xfrm>
            <a:off x="2439650" y="414782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347" name="Google Shape;347;p43"/>
          <p:cNvSpPr txBox="1"/>
          <p:nvPr/>
        </p:nvSpPr>
        <p:spPr>
          <a:xfrm>
            <a:off x="1431925" y="29823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4.0 atm</a:t>
            </a:r>
            <a:endParaRPr sz="1500" baseline="30000" dirty="0"/>
          </a:p>
        </p:txBody>
      </p:sp>
      <p:sp>
        <p:nvSpPr>
          <p:cNvPr id="348" name="Google Shape;348;p43"/>
          <p:cNvSpPr txBox="1"/>
          <p:nvPr/>
        </p:nvSpPr>
        <p:spPr>
          <a:xfrm>
            <a:off x="1431925" y="3558000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?</a:t>
            </a:r>
            <a:endParaRPr sz="1500" baseline="30000"/>
          </a:p>
        </p:txBody>
      </p:sp>
      <p:sp>
        <p:nvSpPr>
          <p:cNvPr id="349" name="Google Shape;349;p43"/>
          <p:cNvSpPr txBox="1"/>
          <p:nvPr/>
        </p:nvSpPr>
        <p:spPr>
          <a:xfrm>
            <a:off x="5737900" y="2202750"/>
            <a:ext cx="286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P/V is an inverse relationship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50" name="Google Shape;350;p43"/>
          <p:cNvSpPr/>
          <p:nvPr/>
        </p:nvSpPr>
        <p:spPr>
          <a:xfrm rot="10800000">
            <a:off x="3801956" y="4121444"/>
            <a:ext cx="260400" cy="42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3"/>
          <p:cNvSpPr/>
          <p:nvPr/>
        </p:nvSpPr>
        <p:spPr>
          <a:xfrm>
            <a:off x="1786375" y="4119425"/>
            <a:ext cx="260400" cy="42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3"/>
          <p:cNvSpPr txBox="1"/>
          <p:nvPr/>
        </p:nvSpPr>
        <p:spPr>
          <a:xfrm>
            <a:off x="5787300" y="2754300"/>
            <a:ext cx="1011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PV = PV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53" name="Google Shape;353;p43"/>
          <p:cNvSpPr txBox="1"/>
          <p:nvPr/>
        </p:nvSpPr>
        <p:spPr>
          <a:xfrm>
            <a:off x="5787300" y="3220800"/>
            <a:ext cx="2223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4.0 (50.) = x (200.)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54" name="Google Shape;354;p43"/>
          <p:cNvSpPr txBox="1"/>
          <p:nvPr/>
        </p:nvSpPr>
        <p:spPr>
          <a:xfrm>
            <a:off x="5817275" y="4277075"/>
            <a:ext cx="2223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= 1.0 atm 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355" name="Google Shape;355;p43"/>
          <p:cNvCxnSpPr/>
          <p:nvPr/>
        </p:nvCxnSpPr>
        <p:spPr>
          <a:xfrm>
            <a:off x="5853050" y="3608575"/>
            <a:ext cx="527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43"/>
          <p:cNvCxnSpPr/>
          <p:nvPr/>
        </p:nvCxnSpPr>
        <p:spPr>
          <a:xfrm>
            <a:off x="6750100" y="3608575"/>
            <a:ext cx="527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7" name="Google Shape;357;p43"/>
          <p:cNvSpPr txBox="1"/>
          <p:nvPr/>
        </p:nvSpPr>
        <p:spPr>
          <a:xfrm>
            <a:off x="5853049" y="3515688"/>
            <a:ext cx="2461449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200.	200.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358" name="Google Shape;358;p43"/>
          <p:cNvCxnSpPr>
            <a:endCxn id="357" idx="2"/>
          </p:cNvCxnSpPr>
          <p:nvPr/>
        </p:nvCxnSpPr>
        <p:spPr>
          <a:xfrm flipH="1">
            <a:off x="7083774" y="3111588"/>
            <a:ext cx="132776" cy="870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of what we know so far...</a:t>
            </a:r>
            <a:endParaRPr/>
          </a:p>
        </p:txBody>
      </p:sp>
      <p:sp>
        <p:nvSpPr>
          <p:cNvPr id="364" name="Google Shape;364;p4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5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When </a:t>
            </a:r>
            <a:r>
              <a:rPr lang="en" u="sng"/>
              <a:t>temperature</a:t>
            </a:r>
            <a:r>
              <a:rPr lang="en"/>
              <a:t> </a:t>
            </a:r>
            <a:r>
              <a:rPr lang="en" b="1" i="1"/>
              <a:t>increases</a:t>
            </a:r>
            <a:r>
              <a:rPr lang="en"/>
              <a:t> </a:t>
            </a:r>
            <a:r>
              <a:rPr lang="en" u="sng"/>
              <a:t>pressure</a:t>
            </a:r>
            <a:r>
              <a:rPr lang="en"/>
              <a:t> </a:t>
            </a:r>
            <a:r>
              <a:rPr lang="en" b="1" i="1"/>
              <a:t>increases</a:t>
            </a:r>
            <a:endParaRPr b="1" i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When </a:t>
            </a:r>
            <a:r>
              <a:rPr lang="en" u="sng">
                <a:solidFill>
                  <a:schemeClr val="lt1"/>
                </a:solidFill>
              </a:rPr>
              <a:t>temperature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 b="1" i="1">
                <a:solidFill>
                  <a:schemeClr val="lt1"/>
                </a:solidFill>
              </a:rPr>
              <a:t>increases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 u="sng">
                <a:solidFill>
                  <a:schemeClr val="lt1"/>
                </a:solidFill>
              </a:rPr>
              <a:t>volume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 b="1" i="1">
                <a:solidFill>
                  <a:schemeClr val="lt1"/>
                </a:solidFill>
              </a:rPr>
              <a:t>increases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Direct relationship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>
                <a:solidFill>
                  <a:srgbClr val="FFFFFF"/>
                </a:solidFill>
              </a:rPr>
              <a:t>P</a:t>
            </a:r>
            <a:r>
              <a:rPr lang="en" b="1"/>
              <a:t>  = P     </a:t>
            </a:r>
            <a:endParaRPr b="1"/>
          </a:p>
        </p:txBody>
      </p:sp>
      <p:sp>
        <p:nvSpPr>
          <p:cNvPr id="365" name="Google Shape;365;p44"/>
          <p:cNvSpPr txBox="1"/>
          <p:nvPr/>
        </p:nvSpPr>
        <p:spPr>
          <a:xfrm>
            <a:off x="756900" y="3426900"/>
            <a:ext cx="4848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366" name="Google Shape;366;p44"/>
          <p:cNvCxnSpPr/>
          <p:nvPr/>
        </p:nvCxnSpPr>
        <p:spPr>
          <a:xfrm rot="10800000" flipH="1">
            <a:off x="696300" y="3548100"/>
            <a:ext cx="460500" cy="120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7" name="Google Shape;367;p44"/>
          <p:cNvSpPr txBox="1"/>
          <p:nvPr/>
        </p:nvSpPr>
        <p:spPr>
          <a:xfrm>
            <a:off x="1630400" y="3426900"/>
            <a:ext cx="4848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368" name="Google Shape;368;p44"/>
          <p:cNvCxnSpPr/>
          <p:nvPr/>
        </p:nvCxnSpPr>
        <p:spPr>
          <a:xfrm rot="10800000" flipH="1">
            <a:off x="1569800" y="3548100"/>
            <a:ext cx="460500" cy="120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9" name="Google Shape;369;p44"/>
          <p:cNvSpPr txBox="1"/>
          <p:nvPr/>
        </p:nvSpPr>
        <p:spPr>
          <a:xfrm>
            <a:off x="2897775" y="3010975"/>
            <a:ext cx="4848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370" name="Google Shape;370;p44"/>
          <p:cNvCxnSpPr/>
          <p:nvPr/>
        </p:nvCxnSpPr>
        <p:spPr>
          <a:xfrm rot="10800000" flipH="1">
            <a:off x="2782650" y="3548100"/>
            <a:ext cx="460500" cy="120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1" name="Google Shape;371;p44"/>
          <p:cNvSpPr txBox="1"/>
          <p:nvPr/>
        </p:nvSpPr>
        <p:spPr>
          <a:xfrm>
            <a:off x="2818975" y="3488400"/>
            <a:ext cx="4848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72" name="Google Shape;372;p44"/>
          <p:cNvSpPr txBox="1"/>
          <p:nvPr/>
        </p:nvSpPr>
        <p:spPr>
          <a:xfrm>
            <a:off x="3789450" y="3010975"/>
            <a:ext cx="4848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373" name="Google Shape;373;p44"/>
          <p:cNvCxnSpPr/>
          <p:nvPr/>
        </p:nvCxnSpPr>
        <p:spPr>
          <a:xfrm rot="10800000" flipH="1">
            <a:off x="3674325" y="3548100"/>
            <a:ext cx="460500" cy="120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44"/>
          <p:cNvSpPr txBox="1"/>
          <p:nvPr/>
        </p:nvSpPr>
        <p:spPr>
          <a:xfrm>
            <a:off x="3710650" y="3488400"/>
            <a:ext cx="4848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75" name="Google Shape;375;p44"/>
          <p:cNvSpPr txBox="1"/>
          <p:nvPr/>
        </p:nvSpPr>
        <p:spPr>
          <a:xfrm>
            <a:off x="3303775" y="3172500"/>
            <a:ext cx="4848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76" name="Google Shape;376;p44"/>
          <p:cNvSpPr txBox="1"/>
          <p:nvPr/>
        </p:nvSpPr>
        <p:spPr>
          <a:xfrm>
            <a:off x="4917375" y="3083863"/>
            <a:ext cx="4848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V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377" name="Google Shape;377;p44"/>
          <p:cNvCxnSpPr/>
          <p:nvPr/>
        </p:nvCxnSpPr>
        <p:spPr>
          <a:xfrm rot="10800000" flipH="1">
            <a:off x="4881050" y="3620988"/>
            <a:ext cx="460500" cy="120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8" name="Google Shape;378;p44"/>
          <p:cNvSpPr txBox="1"/>
          <p:nvPr/>
        </p:nvSpPr>
        <p:spPr>
          <a:xfrm>
            <a:off x="4917375" y="3561288"/>
            <a:ext cx="4848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79" name="Google Shape;379;p44"/>
          <p:cNvSpPr txBox="1"/>
          <p:nvPr/>
        </p:nvSpPr>
        <p:spPr>
          <a:xfrm>
            <a:off x="5833325" y="3083863"/>
            <a:ext cx="4848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V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380" name="Google Shape;380;p44"/>
          <p:cNvCxnSpPr/>
          <p:nvPr/>
        </p:nvCxnSpPr>
        <p:spPr>
          <a:xfrm rot="10800000" flipH="1">
            <a:off x="5772725" y="3620988"/>
            <a:ext cx="460500" cy="120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44"/>
          <p:cNvSpPr txBox="1"/>
          <p:nvPr/>
        </p:nvSpPr>
        <p:spPr>
          <a:xfrm>
            <a:off x="5809050" y="3561288"/>
            <a:ext cx="4848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82" name="Google Shape;382;p44"/>
          <p:cNvSpPr txBox="1"/>
          <p:nvPr/>
        </p:nvSpPr>
        <p:spPr>
          <a:xfrm>
            <a:off x="5402175" y="3225225"/>
            <a:ext cx="4848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I do</a:t>
            </a:r>
            <a:endParaRPr/>
          </a:p>
        </p:txBody>
      </p:sp>
      <p:pic>
        <p:nvPicPr>
          <p:cNvPr id="388" name="Google Shape;38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00" y="2330025"/>
            <a:ext cx="5064101" cy="23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5"/>
          <p:cNvSpPr txBox="1"/>
          <p:nvPr/>
        </p:nvSpPr>
        <p:spPr>
          <a:xfrm>
            <a:off x="441775" y="1578625"/>
            <a:ext cx="82230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 sample of gas occupies 200. mL at 25 ˚C.  What is its volume when the temperature is increased to 70.˚C?  (P and n = constant)</a:t>
            </a:r>
            <a:endParaRPr sz="1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90" name="Google Shape;390;p45"/>
          <p:cNvSpPr txBox="1"/>
          <p:nvPr/>
        </p:nvSpPr>
        <p:spPr>
          <a:xfrm>
            <a:off x="3447375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200. mL</a:t>
            </a:r>
            <a:endParaRPr sz="1500" baseline="30000" dirty="0"/>
          </a:p>
        </p:txBody>
      </p:sp>
      <p:sp>
        <p:nvSpPr>
          <p:cNvPr id="391" name="Google Shape;391;p45"/>
          <p:cNvSpPr txBox="1"/>
          <p:nvPr/>
        </p:nvSpPr>
        <p:spPr>
          <a:xfrm>
            <a:off x="3447375" y="3609500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?</a:t>
            </a:r>
            <a:endParaRPr sz="1500" baseline="30000" dirty="0"/>
          </a:p>
        </p:txBody>
      </p:sp>
      <p:sp>
        <p:nvSpPr>
          <p:cNvPr id="392" name="Google Shape;392;p45"/>
          <p:cNvSpPr txBox="1"/>
          <p:nvPr/>
        </p:nvSpPr>
        <p:spPr>
          <a:xfrm>
            <a:off x="4455100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393" name="Google Shape;393;p45"/>
          <p:cNvSpPr txBox="1"/>
          <p:nvPr/>
        </p:nvSpPr>
        <p:spPr>
          <a:xfrm>
            <a:off x="4455100" y="3558000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394" name="Google Shape;394;p45"/>
          <p:cNvSpPr txBox="1"/>
          <p:nvPr/>
        </p:nvSpPr>
        <p:spPr>
          <a:xfrm>
            <a:off x="4455100" y="411942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395" name="Google Shape;395;p45"/>
          <p:cNvSpPr txBox="1"/>
          <p:nvPr/>
        </p:nvSpPr>
        <p:spPr>
          <a:xfrm>
            <a:off x="1431925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396" name="Google Shape;396;p45"/>
          <p:cNvSpPr txBox="1"/>
          <p:nvPr/>
        </p:nvSpPr>
        <p:spPr>
          <a:xfrm>
            <a:off x="1431925" y="3536850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397" name="Google Shape;397;p45"/>
          <p:cNvSpPr txBox="1"/>
          <p:nvPr/>
        </p:nvSpPr>
        <p:spPr>
          <a:xfrm>
            <a:off x="1431925" y="414782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398" name="Google Shape;398;p45"/>
          <p:cNvSpPr txBox="1"/>
          <p:nvPr/>
        </p:nvSpPr>
        <p:spPr>
          <a:xfrm>
            <a:off x="2439650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25. C</a:t>
            </a:r>
            <a:endParaRPr sz="1500" baseline="30000" dirty="0"/>
          </a:p>
        </p:txBody>
      </p:sp>
      <p:sp>
        <p:nvSpPr>
          <p:cNvPr id="399" name="Google Shape;399;p45"/>
          <p:cNvSpPr txBox="1"/>
          <p:nvPr/>
        </p:nvSpPr>
        <p:spPr>
          <a:xfrm>
            <a:off x="2439650" y="3559013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70. C</a:t>
            </a:r>
            <a:endParaRPr sz="1500" baseline="30000" dirty="0"/>
          </a:p>
        </p:txBody>
      </p:sp>
      <p:sp>
        <p:nvSpPr>
          <p:cNvPr id="400" name="Google Shape;400;p45"/>
          <p:cNvSpPr txBox="1"/>
          <p:nvPr/>
        </p:nvSpPr>
        <p:spPr>
          <a:xfrm>
            <a:off x="5737900" y="2202750"/>
            <a:ext cx="286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V/T is a direct relationship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01" name="Google Shape;401;p45"/>
          <p:cNvSpPr/>
          <p:nvPr/>
        </p:nvSpPr>
        <p:spPr>
          <a:xfrm rot="10800000">
            <a:off x="3801956" y="4121444"/>
            <a:ext cx="260400" cy="42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5"/>
          <p:cNvSpPr/>
          <p:nvPr/>
        </p:nvSpPr>
        <p:spPr>
          <a:xfrm rot="10800000">
            <a:off x="2794100" y="4121450"/>
            <a:ext cx="260400" cy="42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5"/>
          <p:cNvSpPr txBox="1"/>
          <p:nvPr/>
        </p:nvSpPr>
        <p:spPr>
          <a:xfrm>
            <a:off x="5805475" y="3511650"/>
            <a:ext cx="2223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200.    =   x     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04" name="Google Shape;404;p45"/>
          <p:cNvSpPr txBox="1"/>
          <p:nvPr/>
        </p:nvSpPr>
        <p:spPr>
          <a:xfrm>
            <a:off x="5871225" y="4319475"/>
            <a:ext cx="2223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= 230 mL 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405" name="Google Shape;405;p45"/>
          <p:cNvCxnSpPr/>
          <p:nvPr/>
        </p:nvCxnSpPr>
        <p:spPr>
          <a:xfrm>
            <a:off x="5871225" y="3899425"/>
            <a:ext cx="527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45"/>
          <p:cNvCxnSpPr/>
          <p:nvPr/>
        </p:nvCxnSpPr>
        <p:spPr>
          <a:xfrm>
            <a:off x="6768275" y="3899425"/>
            <a:ext cx="527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7" name="Google Shape;407;p45"/>
          <p:cNvSpPr txBox="1"/>
          <p:nvPr/>
        </p:nvSpPr>
        <p:spPr>
          <a:xfrm>
            <a:off x="5651486" y="3806538"/>
            <a:ext cx="2952613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(25 +273)	   (70+273)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408" name="Google Shape;408;p45"/>
          <p:cNvGrpSpPr/>
          <p:nvPr/>
        </p:nvGrpSpPr>
        <p:grpSpPr>
          <a:xfrm>
            <a:off x="5805475" y="2657325"/>
            <a:ext cx="1440800" cy="784600"/>
            <a:chOff x="5805475" y="2657325"/>
            <a:chExt cx="1440800" cy="784600"/>
          </a:xfrm>
        </p:grpSpPr>
        <p:sp>
          <p:nvSpPr>
            <p:cNvPr id="409" name="Google Shape;409;p45"/>
            <p:cNvSpPr txBox="1"/>
            <p:nvPr/>
          </p:nvSpPr>
          <p:spPr>
            <a:xfrm>
              <a:off x="5871225" y="2657325"/>
              <a:ext cx="9333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V    =</a:t>
              </a:r>
              <a:endParaRPr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sp>
          <p:nvSpPr>
            <p:cNvPr id="410" name="Google Shape;410;p45"/>
            <p:cNvSpPr txBox="1"/>
            <p:nvPr/>
          </p:nvSpPr>
          <p:spPr>
            <a:xfrm>
              <a:off x="6804375" y="2657325"/>
              <a:ext cx="3567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V</a:t>
              </a:r>
              <a:endParaRPr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cxnSp>
          <p:nvCxnSpPr>
            <p:cNvPr id="411" name="Google Shape;411;p45"/>
            <p:cNvCxnSpPr/>
            <p:nvPr/>
          </p:nvCxnSpPr>
          <p:spPr>
            <a:xfrm>
              <a:off x="5805475" y="3021700"/>
              <a:ext cx="5271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45"/>
            <p:cNvCxnSpPr/>
            <p:nvPr/>
          </p:nvCxnSpPr>
          <p:spPr>
            <a:xfrm>
              <a:off x="6719175" y="3021700"/>
              <a:ext cx="5271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13" name="Google Shape;413;p45"/>
            <p:cNvSpPr txBox="1"/>
            <p:nvPr/>
          </p:nvSpPr>
          <p:spPr>
            <a:xfrm>
              <a:off x="5893438" y="2975425"/>
              <a:ext cx="3567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T</a:t>
              </a:r>
              <a:endParaRPr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sp>
          <p:nvSpPr>
            <p:cNvPr id="414" name="Google Shape;414;p45"/>
            <p:cNvSpPr txBox="1"/>
            <p:nvPr/>
          </p:nvSpPr>
          <p:spPr>
            <a:xfrm>
              <a:off x="6804363" y="2975425"/>
              <a:ext cx="3567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T</a:t>
              </a:r>
              <a:endParaRPr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</p:grpSp>
      <p:sp>
        <p:nvSpPr>
          <p:cNvPr id="415" name="Google Shape;415;p45"/>
          <p:cNvSpPr/>
          <p:nvPr/>
        </p:nvSpPr>
        <p:spPr>
          <a:xfrm rot="-1459818">
            <a:off x="5662271" y="3711600"/>
            <a:ext cx="1727200" cy="42414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5"/>
          <p:cNvSpPr/>
          <p:nvPr/>
        </p:nvSpPr>
        <p:spPr>
          <a:xfrm rot="862884">
            <a:off x="5677114" y="3687287"/>
            <a:ext cx="1727225" cy="424275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We do</a:t>
            </a:r>
            <a:endParaRPr/>
          </a:p>
        </p:txBody>
      </p:sp>
      <p:pic>
        <p:nvPicPr>
          <p:cNvPr id="422" name="Google Shape;42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00" y="2330025"/>
            <a:ext cx="5064101" cy="23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6"/>
          <p:cNvSpPr txBox="1"/>
          <p:nvPr/>
        </p:nvSpPr>
        <p:spPr>
          <a:xfrm>
            <a:off x="460500" y="1481675"/>
            <a:ext cx="82230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 pressure in a car tire is 45 psi at 25˚C.  When the temperature changes to 3.0˚C what is the new pressure in the tire? (V and n = constant)</a:t>
            </a:r>
            <a:endParaRPr sz="1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24" name="Google Shape;424;p46"/>
          <p:cNvSpPr txBox="1"/>
          <p:nvPr/>
        </p:nvSpPr>
        <p:spPr>
          <a:xfrm>
            <a:off x="1431925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45 psi</a:t>
            </a:r>
            <a:endParaRPr sz="1500" baseline="30000"/>
          </a:p>
        </p:txBody>
      </p:sp>
      <p:sp>
        <p:nvSpPr>
          <p:cNvPr id="425" name="Google Shape;425;p46"/>
          <p:cNvSpPr txBox="1"/>
          <p:nvPr/>
        </p:nvSpPr>
        <p:spPr>
          <a:xfrm>
            <a:off x="1423450" y="35973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?</a:t>
            </a:r>
            <a:endParaRPr sz="1500" baseline="30000"/>
          </a:p>
        </p:txBody>
      </p:sp>
      <p:sp>
        <p:nvSpPr>
          <p:cNvPr id="426" name="Google Shape;426;p46"/>
          <p:cNvSpPr txBox="1"/>
          <p:nvPr/>
        </p:nvSpPr>
        <p:spPr>
          <a:xfrm>
            <a:off x="4455100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427" name="Google Shape;427;p46"/>
          <p:cNvSpPr txBox="1"/>
          <p:nvPr/>
        </p:nvSpPr>
        <p:spPr>
          <a:xfrm>
            <a:off x="4455100" y="3558000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428" name="Google Shape;428;p46"/>
          <p:cNvSpPr txBox="1"/>
          <p:nvPr/>
        </p:nvSpPr>
        <p:spPr>
          <a:xfrm>
            <a:off x="4455100" y="411942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429" name="Google Shape;429;p46"/>
          <p:cNvSpPr txBox="1"/>
          <p:nvPr/>
        </p:nvSpPr>
        <p:spPr>
          <a:xfrm>
            <a:off x="3447375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430" name="Google Shape;430;p46"/>
          <p:cNvSpPr txBox="1"/>
          <p:nvPr/>
        </p:nvSpPr>
        <p:spPr>
          <a:xfrm>
            <a:off x="3447363" y="35746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431" name="Google Shape;431;p46"/>
          <p:cNvSpPr txBox="1"/>
          <p:nvPr/>
        </p:nvSpPr>
        <p:spPr>
          <a:xfrm>
            <a:off x="3447375" y="41527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432" name="Google Shape;432;p46"/>
          <p:cNvSpPr txBox="1"/>
          <p:nvPr/>
        </p:nvSpPr>
        <p:spPr>
          <a:xfrm>
            <a:off x="2439650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25. C</a:t>
            </a:r>
            <a:endParaRPr sz="1500" baseline="30000"/>
          </a:p>
        </p:txBody>
      </p:sp>
      <p:sp>
        <p:nvSpPr>
          <p:cNvPr id="433" name="Google Shape;433;p46"/>
          <p:cNvSpPr txBox="1"/>
          <p:nvPr/>
        </p:nvSpPr>
        <p:spPr>
          <a:xfrm>
            <a:off x="2439650" y="3559013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3.0 C</a:t>
            </a:r>
            <a:endParaRPr sz="1500" baseline="30000"/>
          </a:p>
        </p:txBody>
      </p:sp>
      <p:sp>
        <p:nvSpPr>
          <p:cNvPr id="434" name="Google Shape;434;p46"/>
          <p:cNvSpPr txBox="1"/>
          <p:nvPr/>
        </p:nvSpPr>
        <p:spPr>
          <a:xfrm>
            <a:off x="5737900" y="2202750"/>
            <a:ext cx="286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P/T is a direct relationship</a:t>
            </a:r>
            <a:endParaRPr sz="1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35" name="Google Shape;435;p46"/>
          <p:cNvSpPr/>
          <p:nvPr/>
        </p:nvSpPr>
        <p:spPr>
          <a:xfrm>
            <a:off x="2765756" y="4121469"/>
            <a:ext cx="260400" cy="42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6"/>
          <p:cNvSpPr/>
          <p:nvPr/>
        </p:nvSpPr>
        <p:spPr>
          <a:xfrm>
            <a:off x="1732425" y="4121475"/>
            <a:ext cx="260400" cy="42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6"/>
          <p:cNvSpPr txBox="1"/>
          <p:nvPr/>
        </p:nvSpPr>
        <p:spPr>
          <a:xfrm>
            <a:off x="5805475" y="3511650"/>
            <a:ext cx="2223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45    =   x     </a:t>
            </a:r>
            <a:endParaRPr sz="1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38" name="Google Shape;438;p46"/>
          <p:cNvSpPr txBox="1"/>
          <p:nvPr/>
        </p:nvSpPr>
        <p:spPr>
          <a:xfrm>
            <a:off x="5871225" y="4319475"/>
            <a:ext cx="2223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= 41.7 psi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439" name="Google Shape;439;p46"/>
          <p:cNvCxnSpPr/>
          <p:nvPr/>
        </p:nvCxnSpPr>
        <p:spPr>
          <a:xfrm>
            <a:off x="5871225" y="3899425"/>
            <a:ext cx="527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" name="Google Shape;440;p46"/>
          <p:cNvCxnSpPr/>
          <p:nvPr/>
        </p:nvCxnSpPr>
        <p:spPr>
          <a:xfrm>
            <a:off x="6768275" y="3899425"/>
            <a:ext cx="527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1" name="Google Shape;441;p46"/>
          <p:cNvSpPr txBox="1"/>
          <p:nvPr/>
        </p:nvSpPr>
        <p:spPr>
          <a:xfrm>
            <a:off x="5530002" y="3806538"/>
            <a:ext cx="2981474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(25+273)	   (273+3.0)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442" name="Google Shape;442;p46"/>
          <p:cNvGrpSpPr/>
          <p:nvPr/>
        </p:nvGrpSpPr>
        <p:grpSpPr>
          <a:xfrm>
            <a:off x="5805475" y="2657325"/>
            <a:ext cx="1440800" cy="784600"/>
            <a:chOff x="5805475" y="2657325"/>
            <a:chExt cx="1440800" cy="784600"/>
          </a:xfrm>
        </p:grpSpPr>
        <p:sp>
          <p:nvSpPr>
            <p:cNvPr id="443" name="Google Shape;443;p46"/>
            <p:cNvSpPr txBox="1"/>
            <p:nvPr/>
          </p:nvSpPr>
          <p:spPr>
            <a:xfrm>
              <a:off x="5871225" y="2657325"/>
              <a:ext cx="9333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P    =</a:t>
              </a:r>
              <a:endParaRPr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sp>
          <p:nvSpPr>
            <p:cNvPr id="444" name="Google Shape;444;p46"/>
            <p:cNvSpPr txBox="1"/>
            <p:nvPr/>
          </p:nvSpPr>
          <p:spPr>
            <a:xfrm>
              <a:off x="6804375" y="2657325"/>
              <a:ext cx="3567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P</a:t>
              </a:r>
              <a:endParaRPr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cxnSp>
          <p:nvCxnSpPr>
            <p:cNvPr id="445" name="Google Shape;445;p46"/>
            <p:cNvCxnSpPr/>
            <p:nvPr/>
          </p:nvCxnSpPr>
          <p:spPr>
            <a:xfrm>
              <a:off x="5805475" y="3021700"/>
              <a:ext cx="5271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46"/>
            <p:cNvCxnSpPr/>
            <p:nvPr/>
          </p:nvCxnSpPr>
          <p:spPr>
            <a:xfrm>
              <a:off x="6719175" y="3021700"/>
              <a:ext cx="5271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7" name="Google Shape;447;p46"/>
            <p:cNvSpPr txBox="1"/>
            <p:nvPr/>
          </p:nvSpPr>
          <p:spPr>
            <a:xfrm>
              <a:off x="5893438" y="2975425"/>
              <a:ext cx="3567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T</a:t>
              </a:r>
              <a:endParaRPr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sp>
          <p:nvSpPr>
            <p:cNvPr id="448" name="Google Shape;448;p46"/>
            <p:cNvSpPr txBox="1"/>
            <p:nvPr/>
          </p:nvSpPr>
          <p:spPr>
            <a:xfrm>
              <a:off x="6804363" y="2975425"/>
              <a:ext cx="3567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T</a:t>
              </a:r>
              <a:endParaRPr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</p:grpSp>
      <p:sp>
        <p:nvSpPr>
          <p:cNvPr id="449" name="Google Shape;449;p46"/>
          <p:cNvSpPr/>
          <p:nvPr/>
        </p:nvSpPr>
        <p:spPr>
          <a:xfrm rot="-1459818">
            <a:off x="5662271" y="3668625"/>
            <a:ext cx="1727200" cy="42414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6"/>
          <p:cNvSpPr/>
          <p:nvPr/>
        </p:nvSpPr>
        <p:spPr>
          <a:xfrm rot="862884">
            <a:off x="5662264" y="3668562"/>
            <a:ext cx="1727225" cy="424275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You do</a:t>
            </a:r>
            <a:endParaRPr/>
          </a:p>
        </p:txBody>
      </p:sp>
      <p:pic>
        <p:nvPicPr>
          <p:cNvPr id="456" name="Google Shape;45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00" y="2330025"/>
            <a:ext cx="5064101" cy="23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7"/>
          <p:cNvSpPr txBox="1"/>
          <p:nvPr/>
        </p:nvSpPr>
        <p:spPr>
          <a:xfrm>
            <a:off x="441775" y="1578625"/>
            <a:ext cx="82230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 sample of gas occupies 150. mL at 45 ˚C.  What is its volume when the temperature is decreased to 15˚C?  (P and n = constant)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58" name="Google Shape;458;p47"/>
          <p:cNvSpPr txBox="1"/>
          <p:nvPr/>
        </p:nvSpPr>
        <p:spPr>
          <a:xfrm>
            <a:off x="3447375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150 mL</a:t>
            </a:r>
            <a:endParaRPr sz="1500" baseline="30000" dirty="0"/>
          </a:p>
        </p:txBody>
      </p:sp>
      <p:sp>
        <p:nvSpPr>
          <p:cNvPr id="459" name="Google Shape;459;p47"/>
          <p:cNvSpPr txBox="1"/>
          <p:nvPr/>
        </p:nvSpPr>
        <p:spPr>
          <a:xfrm>
            <a:off x="3447375" y="3609500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?</a:t>
            </a:r>
            <a:endParaRPr sz="1500" baseline="30000" dirty="0"/>
          </a:p>
        </p:txBody>
      </p:sp>
      <p:sp>
        <p:nvSpPr>
          <p:cNvPr id="460" name="Google Shape;460;p47"/>
          <p:cNvSpPr txBox="1"/>
          <p:nvPr/>
        </p:nvSpPr>
        <p:spPr>
          <a:xfrm>
            <a:off x="4455100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461" name="Google Shape;461;p47"/>
          <p:cNvSpPr txBox="1"/>
          <p:nvPr/>
        </p:nvSpPr>
        <p:spPr>
          <a:xfrm>
            <a:off x="4455100" y="3558000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462" name="Google Shape;462;p47"/>
          <p:cNvSpPr txBox="1"/>
          <p:nvPr/>
        </p:nvSpPr>
        <p:spPr>
          <a:xfrm>
            <a:off x="4455100" y="411942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463" name="Google Shape;463;p47"/>
          <p:cNvSpPr txBox="1"/>
          <p:nvPr/>
        </p:nvSpPr>
        <p:spPr>
          <a:xfrm>
            <a:off x="1431925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464" name="Google Shape;464;p47"/>
          <p:cNvSpPr txBox="1"/>
          <p:nvPr/>
        </p:nvSpPr>
        <p:spPr>
          <a:xfrm>
            <a:off x="1431925" y="3536850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465" name="Google Shape;465;p47"/>
          <p:cNvSpPr txBox="1"/>
          <p:nvPr/>
        </p:nvSpPr>
        <p:spPr>
          <a:xfrm>
            <a:off x="1431925" y="414782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-------</a:t>
            </a:r>
            <a:endParaRPr sz="1500" baseline="30000"/>
          </a:p>
        </p:txBody>
      </p:sp>
      <p:sp>
        <p:nvSpPr>
          <p:cNvPr id="466" name="Google Shape;466;p47"/>
          <p:cNvSpPr txBox="1"/>
          <p:nvPr/>
        </p:nvSpPr>
        <p:spPr>
          <a:xfrm>
            <a:off x="2439650" y="2996575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45. C</a:t>
            </a:r>
            <a:endParaRPr sz="1500" baseline="30000" dirty="0"/>
          </a:p>
        </p:txBody>
      </p:sp>
      <p:sp>
        <p:nvSpPr>
          <p:cNvPr id="467" name="Google Shape;467;p47"/>
          <p:cNvSpPr txBox="1"/>
          <p:nvPr/>
        </p:nvSpPr>
        <p:spPr>
          <a:xfrm>
            <a:off x="2439650" y="3559013"/>
            <a:ext cx="969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15. C</a:t>
            </a:r>
            <a:endParaRPr sz="1500" baseline="30000" dirty="0"/>
          </a:p>
        </p:txBody>
      </p:sp>
      <p:sp>
        <p:nvSpPr>
          <p:cNvPr id="468" name="Google Shape;468;p47"/>
          <p:cNvSpPr txBox="1"/>
          <p:nvPr/>
        </p:nvSpPr>
        <p:spPr>
          <a:xfrm>
            <a:off x="5737900" y="2202750"/>
            <a:ext cx="286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V/T is a direct relationship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69" name="Google Shape;469;p47"/>
          <p:cNvSpPr/>
          <p:nvPr/>
        </p:nvSpPr>
        <p:spPr>
          <a:xfrm>
            <a:off x="3801956" y="4121444"/>
            <a:ext cx="260400" cy="42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47"/>
          <p:cNvSpPr/>
          <p:nvPr/>
        </p:nvSpPr>
        <p:spPr>
          <a:xfrm>
            <a:off x="2794100" y="4121450"/>
            <a:ext cx="260400" cy="42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7"/>
          <p:cNvSpPr txBox="1"/>
          <p:nvPr/>
        </p:nvSpPr>
        <p:spPr>
          <a:xfrm>
            <a:off x="5805475" y="3494550"/>
            <a:ext cx="2223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150.    =   x     </a:t>
            </a:r>
            <a:endParaRPr sz="1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72" name="Google Shape;472;p47"/>
          <p:cNvSpPr txBox="1"/>
          <p:nvPr/>
        </p:nvSpPr>
        <p:spPr>
          <a:xfrm>
            <a:off x="5871225" y="4319475"/>
            <a:ext cx="2223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= 140 mL 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473" name="Google Shape;473;p47"/>
          <p:cNvCxnSpPr/>
          <p:nvPr/>
        </p:nvCxnSpPr>
        <p:spPr>
          <a:xfrm>
            <a:off x="5871225" y="3899425"/>
            <a:ext cx="527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4" name="Google Shape;474;p47"/>
          <p:cNvCxnSpPr/>
          <p:nvPr/>
        </p:nvCxnSpPr>
        <p:spPr>
          <a:xfrm>
            <a:off x="6768275" y="3899425"/>
            <a:ext cx="527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5" name="Google Shape;475;p47"/>
          <p:cNvSpPr txBox="1"/>
          <p:nvPr/>
        </p:nvSpPr>
        <p:spPr>
          <a:xfrm>
            <a:off x="5599866" y="3806538"/>
            <a:ext cx="2494359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(273+45)	  (273+15)</a:t>
            </a:r>
            <a:endParaRPr sz="18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476" name="Google Shape;476;p47"/>
          <p:cNvGrpSpPr/>
          <p:nvPr/>
        </p:nvGrpSpPr>
        <p:grpSpPr>
          <a:xfrm>
            <a:off x="5805475" y="2657325"/>
            <a:ext cx="1440800" cy="784600"/>
            <a:chOff x="5805475" y="2657325"/>
            <a:chExt cx="1440800" cy="784600"/>
          </a:xfrm>
        </p:grpSpPr>
        <p:sp>
          <p:nvSpPr>
            <p:cNvPr id="477" name="Google Shape;477;p47"/>
            <p:cNvSpPr txBox="1"/>
            <p:nvPr/>
          </p:nvSpPr>
          <p:spPr>
            <a:xfrm>
              <a:off x="5871225" y="2657325"/>
              <a:ext cx="9333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P    =</a:t>
              </a:r>
              <a:endParaRPr sz="18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sp>
          <p:nvSpPr>
            <p:cNvPr id="478" name="Google Shape;478;p47"/>
            <p:cNvSpPr txBox="1"/>
            <p:nvPr/>
          </p:nvSpPr>
          <p:spPr>
            <a:xfrm>
              <a:off x="6804375" y="2657325"/>
              <a:ext cx="3567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P</a:t>
              </a:r>
              <a:endParaRPr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cxnSp>
          <p:nvCxnSpPr>
            <p:cNvPr id="479" name="Google Shape;479;p47"/>
            <p:cNvCxnSpPr/>
            <p:nvPr/>
          </p:nvCxnSpPr>
          <p:spPr>
            <a:xfrm>
              <a:off x="5805475" y="3021700"/>
              <a:ext cx="5271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47"/>
            <p:cNvCxnSpPr/>
            <p:nvPr/>
          </p:nvCxnSpPr>
          <p:spPr>
            <a:xfrm>
              <a:off x="6719175" y="3021700"/>
              <a:ext cx="5271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81" name="Google Shape;481;p47"/>
            <p:cNvSpPr txBox="1"/>
            <p:nvPr/>
          </p:nvSpPr>
          <p:spPr>
            <a:xfrm>
              <a:off x="5893438" y="2975425"/>
              <a:ext cx="3567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T</a:t>
              </a:r>
              <a:endParaRPr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  <p:sp>
          <p:nvSpPr>
            <p:cNvPr id="482" name="Google Shape;482;p47"/>
            <p:cNvSpPr txBox="1"/>
            <p:nvPr/>
          </p:nvSpPr>
          <p:spPr>
            <a:xfrm>
              <a:off x="6804363" y="2975425"/>
              <a:ext cx="3567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T</a:t>
              </a:r>
              <a:endParaRPr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</p:grpSp>
      <p:sp>
        <p:nvSpPr>
          <p:cNvPr id="483" name="Google Shape;483;p47"/>
          <p:cNvSpPr/>
          <p:nvPr/>
        </p:nvSpPr>
        <p:spPr>
          <a:xfrm rot="-1459818">
            <a:off x="5716796" y="3668625"/>
            <a:ext cx="1727200" cy="42414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7"/>
          <p:cNvSpPr/>
          <p:nvPr/>
        </p:nvSpPr>
        <p:spPr>
          <a:xfrm rot="862884">
            <a:off x="5731639" y="3668562"/>
            <a:ext cx="1727225" cy="424275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should be able to: </a:t>
            </a:r>
            <a:endParaRPr/>
          </a:p>
        </p:txBody>
      </p:sp>
      <p:sp>
        <p:nvSpPr>
          <p:cNvPr id="490" name="Google Shape;490;p4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✓"/>
            </a:pPr>
            <a:r>
              <a:rPr lang="en">
                <a:solidFill>
                  <a:schemeClr val="lt1"/>
                </a:solidFill>
              </a:rPr>
              <a:t>Determine the relationships between temperature, pressure and volume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✓"/>
            </a:pPr>
            <a:r>
              <a:rPr lang="en">
                <a:solidFill>
                  <a:schemeClr val="lt1"/>
                </a:solidFill>
              </a:rPr>
              <a:t>Calculate changes in pressure, temperature and volume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9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Combined Gas Law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Atmospheric Pressure</a:t>
            </a: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52947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atm = atmospheric pressure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Measured with a barometer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Dependant on </a:t>
            </a:r>
            <a:r>
              <a:rPr lang="en">
                <a:solidFill>
                  <a:srgbClr val="FF0000"/>
                </a:solidFill>
              </a:rPr>
              <a:t>collisions</a:t>
            </a:r>
            <a:r>
              <a:rPr lang="en"/>
              <a:t> of the air with the mercury in the container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">
                <a:solidFill>
                  <a:srgbClr val="FF0000"/>
                </a:solidFill>
              </a:rPr>
              <a:t>1 atmosphere = 760 mmHg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0675" y="1558450"/>
            <a:ext cx="3181625" cy="31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</a:t>
            </a:r>
            <a:endParaRPr/>
          </a:p>
        </p:txBody>
      </p:sp>
      <p:sp>
        <p:nvSpPr>
          <p:cNvPr id="501" name="Google Shape;501;p5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Convert between units of temperature &amp; pressure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Determine the relationship between temperature, volume and pressure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Combined Gas Law</a:t>
            </a:r>
            <a:endParaRPr/>
          </a:p>
        </p:txBody>
      </p:sp>
      <p:sp>
        <p:nvSpPr>
          <p:cNvPr id="507" name="Google Shape;507;p5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Located on Table T: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 = pressure (kPa or atm)</a:t>
            </a:r>
            <a:br>
              <a:rPr lang="en"/>
            </a:br>
            <a:r>
              <a:rPr lang="en"/>
              <a:t>V = volume (L, mL, cm</a:t>
            </a:r>
            <a:r>
              <a:rPr lang="en" baseline="30000"/>
              <a:t>3</a:t>
            </a:r>
            <a:r>
              <a:rPr lang="en"/>
              <a:t>)</a:t>
            </a:r>
            <a:br>
              <a:rPr lang="en"/>
            </a:br>
            <a:r>
              <a:rPr lang="en"/>
              <a:t>T = temperature (K)</a:t>
            </a:r>
            <a:br>
              <a:rPr lang="en"/>
            </a:br>
            <a:r>
              <a:rPr lang="en"/>
              <a:t> </a:t>
            </a:r>
            <a:endParaRPr/>
          </a:p>
        </p:txBody>
      </p:sp>
      <p:sp>
        <p:nvSpPr>
          <p:cNvPr id="508" name="Google Shape;508;p51"/>
          <p:cNvSpPr/>
          <p:nvPr/>
        </p:nvSpPr>
        <p:spPr>
          <a:xfrm>
            <a:off x="4408800" y="1671075"/>
            <a:ext cx="2793900" cy="1264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9" name="Google Shape;50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7499" y="1666049"/>
            <a:ext cx="2776501" cy="12745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Important!!!!</a:t>
            </a:r>
            <a:endParaRPr/>
          </a:p>
        </p:txBody>
      </p:sp>
      <p:sp>
        <p:nvSpPr>
          <p:cNvPr id="515" name="Google Shape;515;p5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Temperature Must be in </a:t>
            </a:r>
            <a:r>
              <a:rPr lang="en" b="1" u="sng">
                <a:solidFill>
                  <a:srgbClr val="FF0000"/>
                </a:solidFill>
              </a:rPr>
              <a:t>KELVIN</a:t>
            </a:r>
            <a:r>
              <a:rPr lang="en"/>
              <a:t> to avoid negative values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 the same units for BOTH volumes and BOTH pressures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If one variable remains the same (constant) or not mentioned, leave it out of the equation 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I do</a:t>
            </a:r>
            <a:endParaRPr/>
          </a:p>
        </p:txBody>
      </p:sp>
      <p:sp>
        <p:nvSpPr>
          <p:cNvPr id="521" name="Google Shape;521;p53"/>
          <p:cNvSpPr txBox="1">
            <a:spLocks noGrp="1"/>
          </p:cNvSpPr>
          <p:nvPr>
            <p:ph type="body" idx="1"/>
          </p:nvPr>
        </p:nvSpPr>
        <p:spPr>
          <a:xfrm>
            <a:off x="362950" y="1488225"/>
            <a:ext cx="8520600" cy="10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gas in a rigid container has a pressure of 3.5 atm at 200. K. Calculate the pressure at 273K.</a:t>
            </a:r>
            <a:br>
              <a:rPr lang="en"/>
            </a:br>
            <a:endParaRPr/>
          </a:p>
        </p:txBody>
      </p:sp>
      <p:grpSp>
        <p:nvGrpSpPr>
          <p:cNvPr id="522" name="Google Shape;522;p53"/>
          <p:cNvGrpSpPr/>
          <p:nvPr/>
        </p:nvGrpSpPr>
        <p:grpSpPr>
          <a:xfrm>
            <a:off x="6536275" y="2166625"/>
            <a:ext cx="1990800" cy="982500"/>
            <a:chOff x="6536275" y="2166625"/>
            <a:chExt cx="1990800" cy="982500"/>
          </a:xfrm>
        </p:grpSpPr>
        <p:sp>
          <p:nvSpPr>
            <p:cNvPr id="523" name="Google Shape;523;p53"/>
            <p:cNvSpPr/>
            <p:nvPr/>
          </p:nvSpPr>
          <p:spPr>
            <a:xfrm>
              <a:off x="6536275" y="2166625"/>
              <a:ext cx="1990800" cy="982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4" name="Google Shape;524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584693" y="2223162"/>
              <a:ext cx="1893969" cy="869425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525" name="Google Shape;525;p53"/>
          <p:cNvSpPr txBox="1"/>
          <p:nvPr/>
        </p:nvSpPr>
        <p:spPr>
          <a:xfrm>
            <a:off x="425800" y="2788575"/>
            <a:ext cx="12627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3.5 atm 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26" name="Google Shape;526;p53"/>
          <p:cNvSpPr txBox="1"/>
          <p:nvPr/>
        </p:nvSpPr>
        <p:spPr>
          <a:xfrm>
            <a:off x="1972725" y="2788575"/>
            <a:ext cx="12627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atm 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27" name="Google Shape;527;p53"/>
          <p:cNvSpPr txBox="1"/>
          <p:nvPr/>
        </p:nvSpPr>
        <p:spPr>
          <a:xfrm>
            <a:off x="1637125" y="2726625"/>
            <a:ext cx="3846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528" name="Google Shape;528;p53"/>
          <p:cNvCxnSpPr/>
          <p:nvPr/>
        </p:nvCxnSpPr>
        <p:spPr>
          <a:xfrm rot="10800000" flipH="1">
            <a:off x="480225" y="3377225"/>
            <a:ext cx="1030200" cy="7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53"/>
          <p:cNvCxnSpPr/>
          <p:nvPr/>
        </p:nvCxnSpPr>
        <p:spPr>
          <a:xfrm rot="10800000" flipH="1">
            <a:off x="2021725" y="3361725"/>
            <a:ext cx="1030200" cy="7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0" name="Google Shape;530;p53"/>
          <p:cNvSpPr txBox="1"/>
          <p:nvPr/>
        </p:nvSpPr>
        <p:spPr>
          <a:xfrm>
            <a:off x="425800" y="3299775"/>
            <a:ext cx="12627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200. K 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31" name="Google Shape;531;p53"/>
          <p:cNvSpPr txBox="1"/>
          <p:nvPr/>
        </p:nvSpPr>
        <p:spPr>
          <a:xfrm>
            <a:off x="1957725" y="3263700"/>
            <a:ext cx="12627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273 K 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32" name="Google Shape;532;p53"/>
          <p:cNvSpPr txBox="1"/>
          <p:nvPr/>
        </p:nvSpPr>
        <p:spPr>
          <a:xfrm>
            <a:off x="3203525" y="3723700"/>
            <a:ext cx="3384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200. (x) = (3.5)(273) 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533" name="Google Shape;533;p53"/>
          <p:cNvCxnSpPr/>
          <p:nvPr/>
        </p:nvCxnSpPr>
        <p:spPr>
          <a:xfrm rot="10800000" flipH="1">
            <a:off x="3340350" y="4270900"/>
            <a:ext cx="1030200" cy="7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4" name="Google Shape;534;p53"/>
          <p:cNvCxnSpPr/>
          <p:nvPr/>
        </p:nvCxnSpPr>
        <p:spPr>
          <a:xfrm rot="10800000" flipH="1">
            <a:off x="4987800" y="4270900"/>
            <a:ext cx="1030200" cy="7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5" name="Google Shape;535;p53"/>
          <p:cNvSpPr txBox="1"/>
          <p:nvPr/>
        </p:nvSpPr>
        <p:spPr>
          <a:xfrm>
            <a:off x="3482400" y="4170200"/>
            <a:ext cx="746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200.  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36" name="Google Shape;536;p53"/>
          <p:cNvSpPr txBox="1"/>
          <p:nvPr/>
        </p:nvSpPr>
        <p:spPr>
          <a:xfrm>
            <a:off x="5129850" y="4221875"/>
            <a:ext cx="746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200.  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37" name="Google Shape;537;p53"/>
          <p:cNvSpPr txBox="1"/>
          <p:nvPr/>
        </p:nvSpPr>
        <p:spPr>
          <a:xfrm>
            <a:off x="6536275" y="3485625"/>
            <a:ext cx="2271300" cy="635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</a:t>
            </a:r>
            <a:r>
              <a:rPr lang="en" sz="3000" baseline="-25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= 4.8 atm   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538" name="Google Shape;538;p53"/>
          <p:cNvCxnSpPr/>
          <p:nvPr/>
        </p:nvCxnSpPr>
        <p:spPr>
          <a:xfrm flipH="1">
            <a:off x="7064675" y="2168950"/>
            <a:ext cx="201300" cy="472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9" name="Google Shape;539;p53"/>
          <p:cNvCxnSpPr/>
          <p:nvPr/>
        </p:nvCxnSpPr>
        <p:spPr>
          <a:xfrm flipH="1">
            <a:off x="8131125" y="2168950"/>
            <a:ext cx="201300" cy="472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0" name="Google Shape;540;p53"/>
          <p:cNvSpPr/>
          <p:nvPr/>
        </p:nvSpPr>
        <p:spPr>
          <a:xfrm rot="-1145106">
            <a:off x="214367" y="3105623"/>
            <a:ext cx="3126872" cy="520008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53"/>
          <p:cNvSpPr/>
          <p:nvPr/>
        </p:nvSpPr>
        <p:spPr>
          <a:xfrm rot="1122472">
            <a:off x="266030" y="3065447"/>
            <a:ext cx="3126801" cy="520074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2" name="Google Shape;542;p53"/>
          <p:cNvCxnSpPr/>
          <p:nvPr/>
        </p:nvCxnSpPr>
        <p:spPr>
          <a:xfrm>
            <a:off x="3340350" y="3985450"/>
            <a:ext cx="519000" cy="578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43" name="Google Shape;54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737" y="2577736"/>
            <a:ext cx="1520075" cy="1140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We 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5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A 32.9 L sample of a gas at constant pressure increases in temperature from 25C to 45C. Should the volume increase or decrease? Calculate the new volume.</a:t>
            </a:r>
            <a:br>
              <a:rPr lang="en"/>
            </a:br>
            <a:endParaRPr/>
          </a:p>
        </p:txBody>
      </p:sp>
      <p:grpSp>
        <p:nvGrpSpPr>
          <p:cNvPr id="550" name="Google Shape;550;p54"/>
          <p:cNvGrpSpPr/>
          <p:nvPr/>
        </p:nvGrpSpPr>
        <p:grpSpPr>
          <a:xfrm>
            <a:off x="6613175" y="2405875"/>
            <a:ext cx="1990800" cy="982500"/>
            <a:chOff x="6536275" y="2166625"/>
            <a:chExt cx="1990800" cy="982500"/>
          </a:xfrm>
        </p:grpSpPr>
        <p:sp>
          <p:nvSpPr>
            <p:cNvPr id="551" name="Google Shape;551;p54"/>
            <p:cNvSpPr/>
            <p:nvPr/>
          </p:nvSpPr>
          <p:spPr>
            <a:xfrm>
              <a:off x="6536275" y="2166625"/>
              <a:ext cx="1990800" cy="982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52" name="Google Shape;552;p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584693" y="2223162"/>
              <a:ext cx="1893969" cy="869425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553" name="Google Shape;553;p54"/>
          <p:cNvSpPr txBox="1"/>
          <p:nvPr/>
        </p:nvSpPr>
        <p:spPr>
          <a:xfrm>
            <a:off x="450525" y="2950050"/>
            <a:ext cx="12627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32.9 L 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54" name="Google Shape;554;p54"/>
          <p:cNvSpPr txBox="1"/>
          <p:nvPr/>
        </p:nvSpPr>
        <p:spPr>
          <a:xfrm>
            <a:off x="1997450" y="2950050"/>
            <a:ext cx="12627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L 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55" name="Google Shape;555;p54"/>
          <p:cNvSpPr txBox="1"/>
          <p:nvPr/>
        </p:nvSpPr>
        <p:spPr>
          <a:xfrm>
            <a:off x="1661850" y="2888100"/>
            <a:ext cx="3846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556" name="Google Shape;556;p54"/>
          <p:cNvCxnSpPr/>
          <p:nvPr/>
        </p:nvCxnSpPr>
        <p:spPr>
          <a:xfrm rot="10800000" flipH="1">
            <a:off x="504950" y="3538700"/>
            <a:ext cx="1030200" cy="7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7" name="Google Shape;557;p54"/>
          <p:cNvCxnSpPr/>
          <p:nvPr/>
        </p:nvCxnSpPr>
        <p:spPr>
          <a:xfrm rot="10800000" flipH="1">
            <a:off x="2046450" y="3523200"/>
            <a:ext cx="1030200" cy="7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8" name="Google Shape;558;p54"/>
          <p:cNvSpPr txBox="1"/>
          <p:nvPr/>
        </p:nvSpPr>
        <p:spPr>
          <a:xfrm>
            <a:off x="450525" y="3417950"/>
            <a:ext cx="12627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298. K 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59" name="Google Shape;559;p54"/>
          <p:cNvSpPr txBox="1"/>
          <p:nvPr/>
        </p:nvSpPr>
        <p:spPr>
          <a:xfrm>
            <a:off x="1979200" y="3417950"/>
            <a:ext cx="12627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318 K 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60" name="Google Shape;560;p54"/>
          <p:cNvSpPr txBox="1"/>
          <p:nvPr/>
        </p:nvSpPr>
        <p:spPr>
          <a:xfrm>
            <a:off x="3192900" y="3647100"/>
            <a:ext cx="3384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298 (x) = (32.9)(318) 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561" name="Google Shape;561;p54"/>
          <p:cNvCxnSpPr/>
          <p:nvPr/>
        </p:nvCxnSpPr>
        <p:spPr>
          <a:xfrm rot="10800000" flipH="1">
            <a:off x="3329725" y="4194300"/>
            <a:ext cx="1030200" cy="7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2" name="Google Shape;562;p54"/>
          <p:cNvCxnSpPr/>
          <p:nvPr/>
        </p:nvCxnSpPr>
        <p:spPr>
          <a:xfrm rot="10800000" flipH="1">
            <a:off x="4977175" y="4194300"/>
            <a:ext cx="1030200" cy="7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3" name="Google Shape;563;p54"/>
          <p:cNvSpPr txBox="1"/>
          <p:nvPr/>
        </p:nvSpPr>
        <p:spPr>
          <a:xfrm>
            <a:off x="3471775" y="4093600"/>
            <a:ext cx="746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298  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64" name="Google Shape;564;p54"/>
          <p:cNvSpPr txBox="1"/>
          <p:nvPr/>
        </p:nvSpPr>
        <p:spPr>
          <a:xfrm>
            <a:off x="5119225" y="4145275"/>
            <a:ext cx="746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298  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65" name="Google Shape;565;p54"/>
          <p:cNvSpPr txBox="1"/>
          <p:nvPr/>
        </p:nvSpPr>
        <p:spPr>
          <a:xfrm>
            <a:off x="6561000" y="3647100"/>
            <a:ext cx="1922400" cy="635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V</a:t>
            </a:r>
            <a:r>
              <a:rPr lang="en" sz="3000" baseline="-25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= 35.1 L   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66" name="Google Shape;566;p54"/>
          <p:cNvSpPr/>
          <p:nvPr/>
        </p:nvSpPr>
        <p:spPr>
          <a:xfrm rot="-1145106">
            <a:off x="134167" y="3185198"/>
            <a:ext cx="3126872" cy="520008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54"/>
          <p:cNvSpPr/>
          <p:nvPr/>
        </p:nvSpPr>
        <p:spPr>
          <a:xfrm rot="1122472">
            <a:off x="202130" y="3267072"/>
            <a:ext cx="3126801" cy="520074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8" name="Google Shape;568;p54"/>
          <p:cNvCxnSpPr/>
          <p:nvPr/>
        </p:nvCxnSpPr>
        <p:spPr>
          <a:xfrm>
            <a:off x="3507900" y="3908850"/>
            <a:ext cx="519000" cy="578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9" name="Google Shape;569;p54"/>
          <p:cNvCxnSpPr/>
          <p:nvPr/>
        </p:nvCxnSpPr>
        <p:spPr>
          <a:xfrm flipH="1">
            <a:off x="6824550" y="2405875"/>
            <a:ext cx="201300" cy="472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0" name="Google Shape;570;p54"/>
          <p:cNvCxnSpPr/>
          <p:nvPr/>
        </p:nvCxnSpPr>
        <p:spPr>
          <a:xfrm flipH="1">
            <a:off x="7860025" y="2405875"/>
            <a:ext cx="201300" cy="472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71" name="Google Shape;571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1750" y="2472976"/>
            <a:ext cx="1569825" cy="111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You do</a:t>
            </a:r>
            <a:endParaRPr/>
          </a:p>
        </p:txBody>
      </p:sp>
      <p:sp>
        <p:nvSpPr>
          <p:cNvPr id="577" name="Google Shape;577;p5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A 45 mL sample of gas at standard pressure is heated from 20.°C to 50.°C.  The pressure of the gas increases to 107.9 kPa.  What is the new volume of the gas?</a:t>
            </a:r>
            <a:br>
              <a:rPr lang="en" dirty="0"/>
            </a:br>
            <a:endParaRPr dirty="0"/>
          </a:p>
        </p:txBody>
      </p:sp>
      <p:grpSp>
        <p:nvGrpSpPr>
          <p:cNvPr id="578" name="Google Shape;578;p55"/>
          <p:cNvGrpSpPr/>
          <p:nvPr/>
        </p:nvGrpSpPr>
        <p:grpSpPr>
          <a:xfrm>
            <a:off x="6561000" y="2472325"/>
            <a:ext cx="1990800" cy="982500"/>
            <a:chOff x="6536275" y="2166625"/>
            <a:chExt cx="1990800" cy="982500"/>
          </a:xfrm>
        </p:grpSpPr>
        <p:sp>
          <p:nvSpPr>
            <p:cNvPr id="579" name="Google Shape;579;p55"/>
            <p:cNvSpPr/>
            <p:nvPr/>
          </p:nvSpPr>
          <p:spPr>
            <a:xfrm>
              <a:off x="6536275" y="2166625"/>
              <a:ext cx="1990800" cy="982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80" name="Google Shape;580;p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584693" y="2223162"/>
              <a:ext cx="1893969" cy="869425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581" name="Google Shape;581;p55"/>
          <p:cNvSpPr txBox="1"/>
          <p:nvPr/>
        </p:nvSpPr>
        <p:spPr>
          <a:xfrm>
            <a:off x="383275" y="2819725"/>
            <a:ext cx="30252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(101.3 kPa)(45mL) </a:t>
            </a: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82" name="Google Shape;582;p55"/>
          <p:cNvSpPr txBox="1"/>
          <p:nvPr/>
        </p:nvSpPr>
        <p:spPr>
          <a:xfrm>
            <a:off x="2731950" y="2874025"/>
            <a:ext cx="23265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(107.9 kPa)(x mL) </a:t>
            </a: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83" name="Google Shape;583;p55"/>
          <p:cNvSpPr txBox="1"/>
          <p:nvPr/>
        </p:nvSpPr>
        <p:spPr>
          <a:xfrm>
            <a:off x="2401575" y="3028725"/>
            <a:ext cx="3846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584" name="Google Shape;584;p55"/>
          <p:cNvCxnSpPr/>
          <p:nvPr/>
        </p:nvCxnSpPr>
        <p:spPr>
          <a:xfrm rot="10800000" flipH="1">
            <a:off x="832625" y="3413775"/>
            <a:ext cx="1030200" cy="7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55"/>
          <p:cNvCxnSpPr/>
          <p:nvPr/>
        </p:nvCxnSpPr>
        <p:spPr>
          <a:xfrm rot="10800000" flipH="1">
            <a:off x="3493575" y="3413813"/>
            <a:ext cx="1030200" cy="7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6" name="Google Shape;586;p55"/>
          <p:cNvSpPr txBox="1"/>
          <p:nvPr/>
        </p:nvSpPr>
        <p:spPr>
          <a:xfrm>
            <a:off x="894550" y="3297575"/>
            <a:ext cx="12627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293 K </a:t>
            </a: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87" name="Google Shape;587;p55"/>
          <p:cNvSpPr txBox="1"/>
          <p:nvPr/>
        </p:nvSpPr>
        <p:spPr>
          <a:xfrm>
            <a:off x="3493575" y="3297563"/>
            <a:ext cx="12627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323 K </a:t>
            </a: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88" name="Google Shape;588;p55"/>
          <p:cNvSpPr txBox="1"/>
          <p:nvPr/>
        </p:nvSpPr>
        <p:spPr>
          <a:xfrm>
            <a:off x="5532250" y="3705175"/>
            <a:ext cx="1782600" cy="635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V</a:t>
            </a:r>
            <a:r>
              <a:rPr lang="en" sz="2400" baseline="-25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r>
              <a:rPr lang="en" sz="24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= 47 mL  </a:t>
            </a: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     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89" name="Google Shape;589;p55"/>
          <p:cNvSpPr/>
          <p:nvPr/>
        </p:nvSpPr>
        <p:spPr>
          <a:xfrm rot="-626936">
            <a:off x="783280" y="3071569"/>
            <a:ext cx="4075891" cy="520102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55"/>
          <p:cNvSpPr/>
          <p:nvPr/>
        </p:nvSpPr>
        <p:spPr>
          <a:xfrm rot="582966">
            <a:off x="550511" y="3138434"/>
            <a:ext cx="3919623" cy="52018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Convert between units of temperature &amp; pressure 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Determine the relationship between temperature, volume and pressure</a:t>
            </a:r>
            <a:br>
              <a:rPr lang="en">
                <a:solidFill>
                  <a:schemeClr val="lt1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8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Gas Laws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</a:t>
            </a:r>
            <a:endParaRPr/>
          </a:p>
        </p:txBody>
      </p:sp>
      <p:sp>
        <p:nvSpPr>
          <p:cNvPr id="612" name="Google Shape;612;p5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Determine the number of particles of a substance using Avogadro's Law</a:t>
            </a:r>
            <a:endParaRPr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Shadows Into Light"/>
              <a:buChar char="✓"/>
            </a:pPr>
            <a:r>
              <a:rPr lang="en"/>
              <a:t>Identify the diffusion of gases</a:t>
            </a:r>
            <a:endParaRPr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Shadows Into Light"/>
              <a:buChar char="✓"/>
            </a:pPr>
            <a:r>
              <a:rPr lang="en" sz="2600"/>
              <a:t>Determine the partial pressure of gases in a gaseous mixture</a:t>
            </a:r>
            <a:br>
              <a:rPr lang="en" sz="2600"/>
            </a:br>
            <a:endParaRPr sz="26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Avogadro's Law</a:t>
            </a:r>
            <a:endParaRPr/>
          </a:p>
        </p:txBody>
      </p:sp>
      <p:sp>
        <p:nvSpPr>
          <p:cNvPr id="618" name="Google Shape;618;p6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different gases as the same </a:t>
            </a:r>
            <a:r>
              <a:rPr lang="en" u="sng"/>
              <a:t>temperature</a:t>
            </a:r>
            <a:r>
              <a:rPr lang="en"/>
              <a:t>, </a:t>
            </a:r>
            <a:r>
              <a:rPr lang="en" u="sng"/>
              <a:t>volume</a:t>
            </a:r>
            <a:r>
              <a:rPr lang="en"/>
              <a:t>, and </a:t>
            </a:r>
            <a:r>
              <a:rPr lang="en" u="sng"/>
              <a:t>pressure</a:t>
            </a:r>
            <a:r>
              <a:rPr lang="en"/>
              <a:t> have the same number of particles.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en"/>
            </a:br>
            <a:endParaRPr/>
          </a:p>
        </p:txBody>
      </p:sp>
      <p:pic>
        <p:nvPicPr>
          <p:cNvPr id="619" name="Google Shape;61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3325" y="2703625"/>
            <a:ext cx="3158975" cy="20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Manometer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Pressure gauges use height differences to calculate pressure.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050" y="2239175"/>
            <a:ext cx="5382775" cy="23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sp>
        <p:nvSpPr>
          <p:cNvPr id="625" name="Google Shape;625;p6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dirty="0"/>
              <a:t>At the same temperature and pressure, which sample contains the same number of particles as 1 liter of O</a:t>
            </a:r>
            <a:r>
              <a:rPr lang="en" sz="2600" baseline="-25000" dirty="0"/>
              <a:t>2</a:t>
            </a:r>
            <a:r>
              <a:rPr lang="en" sz="2600" dirty="0"/>
              <a:t> (g)?</a:t>
            </a:r>
            <a:br>
              <a:rPr lang="en" sz="2600" dirty="0"/>
            </a:br>
            <a:r>
              <a:rPr lang="en" sz="2600" dirty="0"/>
              <a:t>(a)   1 L Ne (g)		</a:t>
            </a:r>
            <a:br>
              <a:rPr lang="en" sz="2600" dirty="0"/>
            </a:br>
            <a:r>
              <a:rPr lang="en" sz="2600" dirty="0"/>
              <a:t>(b)   0.5 L SO</a:t>
            </a:r>
            <a:r>
              <a:rPr lang="en" sz="2600" baseline="-25000" dirty="0"/>
              <a:t>2</a:t>
            </a:r>
            <a:r>
              <a:rPr lang="en" sz="2600" dirty="0"/>
              <a:t> (g) 	</a:t>
            </a:r>
            <a:br>
              <a:rPr lang="en" sz="2600" dirty="0"/>
            </a:br>
            <a:r>
              <a:rPr lang="en" sz="2600" dirty="0"/>
              <a:t>(c)   2 L O</a:t>
            </a:r>
            <a:r>
              <a:rPr lang="en" sz="2600" baseline="-25000" dirty="0"/>
              <a:t>2</a:t>
            </a:r>
            <a:r>
              <a:rPr lang="en" sz="2600" dirty="0"/>
              <a:t> (g)		</a:t>
            </a:r>
            <a:br>
              <a:rPr lang="en" sz="2600" dirty="0"/>
            </a:br>
            <a:r>
              <a:rPr lang="en" sz="2600" dirty="0"/>
              <a:t>(d)   7 L of H</a:t>
            </a:r>
            <a:r>
              <a:rPr lang="en" sz="2600" baseline="-25000" dirty="0"/>
              <a:t>2</a:t>
            </a:r>
            <a:r>
              <a:rPr lang="en" sz="2600" dirty="0"/>
              <a:t>O (l)</a:t>
            </a:r>
            <a:br>
              <a:rPr lang="en" sz="2600" dirty="0"/>
            </a:br>
            <a:endParaRPr sz="2600" dirty="0"/>
          </a:p>
        </p:txBody>
      </p:sp>
      <p:sp>
        <p:nvSpPr>
          <p:cNvPr id="626" name="Google Shape;626;p61"/>
          <p:cNvSpPr txBox="1"/>
          <p:nvPr/>
        </p:nvSpPr>
        <p:spPr>
          <a:xfrm>
            <a:off x="1059875" y="2408800"/>
            <a:ext cx="16119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 L Ne (g)</a:t>
            </a:r>
            <a:endParaRPr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Your Understanding:</a:t>
            </a:r>
            <a:endParaRPr/>
          </a:p>
        </p:txBody>
      </p:sp>
      <p:sp>
        <p:nvSpPr>
          <p:cNvPr id="632" name="Google Shape;632;p6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✓"/>
            </a:pPr>
            <a:r>
              <a:rPr lang="en" sz="2600">
                <a:solidFill>
                  <a:schemeClr val="lt1"/>
                </a:solidFill>
              </a:rPr>
              <a:t>Determine the number of particles of a substance using Avogadro's Law</a:t>
            </a:r>
            <a:endParaRPr sz="2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Graham’s Law of Diffusion</a:t>
            </a:r>
            <a:endParaRPr/>
          </a:p>
        </p:txBody>
      </p:sp>
      <p:sp>
        <p:nvSpPr>
          <p:cNvPr id="638" name="Google Shape;638;p6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Gases move from high to low concentrations.</a:t>
            </a:r>
            <a:br>
              <a:rPr lang="en"/>
            </a:br>
            <a:endParaRPr/>
          </a:p>
        </p:txBody>
      </p:sp>
      <p:pic>
        <p:nvPicPr>
          <p:cNvPr id="639" name="Google Shape;63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9150" y="2444696"/>
            <a:ext cx="2364400" cy="1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6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Dalton’s Law of Partial Pressures</a:t>
            </a:r>
            <a:endParaRPr/>
          </a:p>
        </p:txBody>
      </p:sp>
      <p:sp>
        <p:nvSpPr>
          <p:cNvPr id="651" name="Google Shape;651;p6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total pressure in a system of gases equals the pressure of each individual gas combined.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52" name="Google Shape;65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725" y="2604479"/>
            <a:ext cx="5993550" cy="20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</p:txBody>
      </p:sp>
      <p:sp>
        <p:nvSpPr>
          <p:cNvPr id="658" name="Google Shape;658;p6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 total pressure of a container of gases is 3 atm and it contains 1 atm of oxygen, 0.5 atm of nitrogen, 0.75 atm of methane, what is the partial pressure of the remaining gas?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59" name="Google Shape;659;p66"/>
          <p:cNvSpPr txBox="1"/>
          <p:nvPr/>
        </p:nvSpPr>
        <p:spPr>
          <a:xfrm>
            <a:off x="3035300" y="3178350"/>
            <a:ext cx="46962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</a:t>
            </a:r>
            <a:r>
              <a:rPr lang="en" sz="23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total</a:t>
            </a:r>
            <a:r>
              <a:rPr lang="en" sz="23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= P</a:t>
            </a:r>
            <a:r>
              <a:rPr lang="en" sz="23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</a:t>
            </a:r>
            <a:r>
              <a:rPr lang="en" sz="23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+ P</a:t>
            </a:r>
            <a:r>
              <a:rPr lang="en" sz="23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r>
              <a:rPr lang="en" sz="23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+ P</a:t>
            </a:r>
            <a:r>
              <a:rPr lang="en" sz="23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r>
              <a:rPr lang="en" sz="23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+ …….</a:t>
            </a:r>
            <a:endParaRPr sz="23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60" name="Google Shape;660;p66"/>
          <p:cNvSpPr txBox="1"/>
          <p:nvPr/>
        </p:nvSpPr>
        <p:spPr>
          <a:xfrm>
            <a:off x="2829250" y="3779175"/>
            <a:ext cx="46962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 atm = 1 atm + 0.5 atm + .75 atm + x </a:t>
            </a:r>
            <a:endParaRPr sz="23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61" name="Google Shape;661;p66"/>
          <p:cNvSpPr txBox="1"/>
          <p:nvPr/>
        </p:nvSpPr>
        <p:spPr>
          <a:xfrm>
            <a:off x="2902000" y="4155775"/>
            <a:ext cx="23997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 atm = 2.25 + x</a:t>
            </a:r>
            <a:endParaRPr sz="23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62" name="Google Shape;662;p66"/>
          <p:cNvSpPr txBox="1"/>
          <p:nvPr/>
        </p:nvSpPr>
        <p:spPr>
          <a:xfrm>
            <a:off x="5384050" y="4180925"/>
            <a:ext cx="23997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X = .75 atm</a:t>
            </a:r>
            <a:endParaRPr sz="23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63" name="Google Shape;663;p66"/>
          <p:cNvSpPr/>
          <p:nvPr/>
        </p:nvSpPr>
        <p:spPr>
          <a:xfrm>
            <a:off x="7273250" y="1495975"/>
            <a:ext cx="921000" cy="6303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66"/>
          <p:cNvSpPr/>
          <p:nvPr/>
        </p:nvSpPr>
        <p:spPr>
          <a:xfrm>
            <a:off x="2344525" y="2063475"/>
            <a:ext cx="1048200" cy="6009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665" name="Google Shape;665;p66"/>
          <p:cNvSpPr/>
          <p:nvPr/>
        </p:nvSpPr>
        <p:spPr>
          <a:xfrm>
            <a:off x="4841075" y="2093700"/>
            <a:ext cx="589500" cy="4818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66"/>
          <p:cNvSpPr/>
          <p:nvPr/>
        </p:nvSpPr>
        <p:spPr>
          <a:xfrm>
            <a:off x="3035300" y="3231425"/>
            <a:ext cx="533100" cy="481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66"/>
          <p:cNvSpPr/>
          <p:nvPr/>
        </p:nvSpPr>
        <p:spPr>
          <a:xfrm>
            <a:off x="3769700" y="3245075"/>
            <a:ext cx="480900" cy="4545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66"/>
          <p:cNvSpPr/>
          <p:nvPr/>
        </p:nvSpPr>
        <p:spPr>
          <a:xfrm>
            <a:off x="4307300" y="3245075"/>
            <a:ext cx="480900" cy="4545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66"/>
          <p:cNvSpPr/>
          <p:nvPr/>
        </p:nvSpPr>
        <p:spPr>
          <a:xfrm>
            <a:off x="4893400" y="3245075"/>
            <a:ext cx="480900" cy="454500"/>
          </a:xfrm>
          <a:prstGeom prst="ellipse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66"/>
          <p:cNvSpPr/>
          <p:nvPr/>
        </p:nvSpPr>
        <p:spPr>
          <a:xfrm>
            <a:off x="7731500" y="2107350"/>
            <a:ext cx="708900" cy="454500"/>
          </a:xfrm>
          <a:prstGeom prst="ellipse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</p:txBody>
      </p:sp>
      <p:sp>
        <p:nvSpPr>
          <p:cNvPr id="676" name="Google Shape;676;p6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total pressure of a container of gases if it contains 1.5 atm of nitrogen, 2.1 atm of oxygen and 1.35 atm of carbon dioxide?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77" name="Google Shape;677;p67"/>
          <p:cNvSpPr txBox="1"/>
          <p:nvPr/>
        </p:nvSpPr>
        <p:spPr>
          <a:xfrm>
            <a:off x="3035300" y="3178350"/>
            <a:ext cx="46962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</a:t>
            </a:r>
            <a:r>
              <a:rPr lang="en" sz="23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total</a:t>
            </a:r>
            <a:r>
              <a:rPr lang="en" sz="23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= P</a:t>
            </a:r>
            <a:r>
              <a:rPr lang="en" sz="23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</a:t>
            </a:r>
            <a:r>
              <a:rPr lang="en" sz="23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+ P</a:t>
            </a:r>
            <a:r>
              <a:rPr lang="en" sz="23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r>
              <a:rPr lang="en" sz="23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+ P</a:t>
            </a:r>
            <a:r>
              <a:rPr lang="en" sz="23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r>
              <a:rPr lang="en" sz="23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+ …….</a:t>
            </a:r>
            <a:endParaRPr sz="23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78" name="Google Shape;678;p67"/>
          <p:cNvSpPr txBox="1"/>
          <p:nvPr/>
        </p:nvSpPr>
        <p:spPr>
          <a:xfrm>
            <a:off x="2829250" y="3779175"/>
            <a:ext cx="46962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" sz="23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</a:t>
            </a:r>
            <a:r>
              <a:rPr lang="en" sz="2300" baseline="-25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total </a:t>
            </a:r>
            <a:r>
              <a:rPr lang="en" sz="23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1.5 atm + 2.1 atm + 1.35 atm </a:t>
            </a:r>
            <a:endParaRPr sz="23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79" name="Google Shape;679;p67"/>
          <p:cNvSpPr txBox="1"/>
          <p:nvPr/>
        </p:nvSpPr>
        <p:spPr>
          <a:xfrm>
            <a:off x="2902000" y="4155775"/>
            <a:ext cx="23997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</a:t>
            </a:r>
            <a:r>
              <a:rPr lang="en" sz="2300" baseline="-25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total  </a:t>
            </a:r>
            <a:r>
              <a:rPr lang="en" sz="23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= 4.95 atm</a:t>
            </a:r>
            <a:endParaRPr sz="23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80" name="Google Shape;680;p67"/>
          <p:cNvSpPr/>
          <p:nvPr/>
        </p:nvSpPr>
        <p:spPr>
          <a:xfrm>
            <a:off x="1653500" y="2051350"/>
            <a:ext cx="921000" cy="6303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67"/>
          <p:cNvSpPr/>
          <p:nvPr/>
        </p:nvSpPr>
        <p:spPr>
          <a:xfrm>
            <a:off x="4360250" y="2051350"/>
            <a:ext cx="1354200" cy="6303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682" name="Google Shape;682;p67"/>
          <p:cNvSpPr/>
          <p:nvPr/>
        </p:nvSpPr>
        <p:spPr>
          <a:xfrm>
            <a:off x="7603500" y="2051350"/>
            <a:ext cx="921000" cy="6303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67"/>
          <p:cNvSpPr/>
          <p:nvPr/>
        </p:nvSpPr>
        <p:spPr>
          <a:xfrm>
            <a:off x="3726100" y="3245075"/>
            <a:ext cx="533100" cy="481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67"/>
          <p:cNvSpPr/>
          <p:nvPr/>
        </p:nvSpPr>
        <p:spPr>
          <a:xfrm>
            <a:off x="4360250" y="3245075"/>
            <a:ext cx="480900" cy="4545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67"/>
          <p:cNvSpPr/>
          <p:nvPr/>
        </p:nvSpPr>
        <p:spPr>
          <a:xfrm>
            <a:off x="4977125" y="3245075"/>
            <a:ext cx="480900" cy="4545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6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Determine the number of particles of a substance using Avogadro's Law</a:t>
            </a:r>
            <a:endParaRPr>
              <a:solidFill>
                <a:schemeClr val="lt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✓"/>
            </a:pPr>
            <a:r>
              <a:rPr lang="en">
                <a:solidFill>
                  <a:schemeClr val="lt1"/>
                </a:solidFill>
              </a:rPr>
              <a:t>Identify the diffusion of gases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Determine the partial pressure of gases in a gaseous mixture</a:t>
            </a:r>
            <a:br>
              <a:rPr lang="en">
                <a:solidFill>
                  <a:schemeClr val="lt1"/>
                </a:solidFill>
              </a:rPr>
            </a:br>
            <a:endParaRPr sz="3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Manometer</a:t>
            </a:r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Equal pressures → equal heights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atm stands for atmospheric pressure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5" name="Google Shape;6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726" y="1608301"/>
            <a:ext cx="2297325" cy="30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Manometer</a:t>
            </a: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Different pressure → different heights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625" y="2123750"/>
            <a:ext cx="4105200" cy="256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5457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If atmospheric pressure is 760.0mm Hg and the height of the manometer is 36.0mmHg, what is the pressure of the gas?</a:t>
            </a:r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r="51269"/>
          <a:stretch/>
        </p:blipFill>
        <p:spPr>
          <a:xfrm>
            <a:off x="6265575" y="1855300"/>
            <a:ext cx="2000525" cy="25657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2372925" y="3292100"/>
            <a:ext cx="34746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760.0 + 36.0 = 796.0 mmHg</a:t>
            </a:r>
            <a:endParaRPr sz="25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Differences in atmospheric pressure</a:t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425" y="1526100"/>
            <a:ext cx="3707775" cy="32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174" y="1544150"/>
            <a:ext cx="3318050" cy="31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lipped videos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2044</Words>
  <Application>Microsoft Macintosh PowerPoint</Application>
  <PresentationFormat>On-screen Show (16:9)</PresentationFormat>
  <Paragraphs>314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Shadows Into Light</vt:lpstr>
      <vt:lpstr>Walter Turncoat</vt:lpstr>
      <vt:lpstr>Arial</vt:lpstr>
      <vt:lpstr>Source Code Pro</vt:lpstr>
      <vt:lpstr>flipped videos</vt:lpstr>
      <vt:lpstr>PARTICLES AND MOVEMENT </vt:lpstr>
      <vt:lpstr>Measuring Pressure of a gas</vt:lpstr>
      <vt:lpstr>Objectives</vt:lpstr>
      <vt:lpstr>Atmospheric Pressure</vt:lpstr>
      <vt:lpstr>Manometer</vt:lpstr>
      <vt:lpstr>Manometer</vt:lpstr>
      <vt:lpstr>Manometer</vt:lpstr>
      <vt:lpstr>Example: </vt:lpstr>
      <vt:lpstr>Differences in atmospheric pressure</vt:lpstr>
      <vt:lpstr>Example: I do</vt:lpstr>
      <vt:lpstr>Example: We do</vt:lpstr>
      <vt:lpstr>Example: You do</vt:lpstr>
      <vt:lpstr>You should be able to...</vt:lpstr>
      <vt:lpstr>Kinetic Molecular Theory</vt:lpstr>
      <vt:lpstr>Lesson Objectives: </vt:lpstr>
      <vt:lpstr>Kinetic Molecular Theory of Gases: </vt:lpstr>
      <vt:lpstr>Assumptions of the KMT:</vt:lpstr>
      <vt:lpstr>Assumptions of the KMT:</vt:lpstr>
      <vt:lpstr>KMT</vt:lpstr>
      <vt:lpstr>Real Gases</vt:lpstr>
      <vt:lpstr>Gases behave most IDEALLY under conditions of:</vt:lpstr>
      <vt:lpstr>Gases deviate (stray) from ideal under conditions of: </vt:lpstr>
      <vt:lpstr>Summary of Ideal vs Real Gases</vt:lpstr>
      <vt:lpstr>Example: </vt:lpstr>
      <vt:lpstr>Gas Pressure</vt:lpstr>
      <vt:lpstr>Example:</vt:lpstr>
      <vt:lpstr>PowerPoint Presentation</vt:lpstr>
      <vt:lpstr>Pressure, Temperature, volume Of a Gas</vt:lpstr>
      <vt:lpstr>Objectives: </vt:lpstr>
      <vt:lpstr>Recap of what we know so far...</vt:lpstr>
      <vt:lpstr>Example: I do</vt:lpstr>
      <vt:lpstr>Example: We do</vt:lpstr>
      <vt:lpstr>Example: You do</vt:lpstr>
      <vt:lpstr>Recap of what we know so far...</vt:lpstr>
      <vt:lpstr>Example: I do</vt:lpstr>
      <vt:lpstr>Example: We do</vt:lpstr>
      <vt:lpstr>Example: You do</vt:lpstr>
      <vt:lpstr>You should be able to: </vt:lpstr>
      <vt:lpstr> Combined Gas Law</vt:lpstr>
      <vt:lpstr>Lesson Objectives:</vt:lpstr>
      <vt:lpstr>Combined Gas Law</vt:lpstr>
      <vt:lpstr>Important!!!!</vt:lpstr>
      <vt:lpstr>Example: I do</vt:lpstr>
      <vt:lpstr>Example: We do </vt:lpstr>
      <vt:lpstr>Example: You do</vt:lpstr>
      <vt:lpstr>PowerPoint Presentation</vt:lpstr>
      <vt:lpstr>Other Gas Laws</vt:lpstr>
      <vt:lpstr>Lesson Objectives:</vt:lpstr>
      <vt:lpstr>Avogadro's Law</vt:lpstr>
      <vt:lpstr>Example: </vt:lpstr>
      <vt:lpstr>Check Your Understanding:</vt:lpstr>
      <vt:lpstr>Graham’s Law of Diffusion</vt:lpstr>
      <vt:lpstr>Dalton’s Law of Partial Pressures</vt:lpstr>
      <vt:lpstr>Example:</vt:lpstr>
      <vt:lpstr>Example: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particles  &amp; Movement </dc:title>
  <cp:lastModifiedBy>Kristen J Drury</cp:lastModifiedBy>
  <cp:revision>5</cp:revision>
  <dcterms:modified xsi:type="dcterms:W3CDTF">2021-08-29T22:14:23Z</dcterms:modified>
</cp:coreProperties>
</file>