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31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88" r:id="rId18"/>
    <p:sldId id="290" r:id="rId19"/>
    <p:sldId id="350" r:id="rId20"/>
    <p:sldId id="291" r:id="rId21"/>
    <p:sldId id="335" r:id="rId22"/>
    <p:sldId id="321" r:id="rId23"/>
    <p:sldId id="322" r:id="rId24"/>
    <p:sldId id="323" r:id="rId25"/>
    <p:sldId id="324" r:id="rId26"/>
    <p:sldId id="325" r:id="rId27"/>
    <p:sldId id="310" r:id="rId28"/>
    <p:sldId id="311" r:id="rId29"/>
    <p:sldId id="318" r:id="rId30"/>
    <p:sldId id="317" r:id="rId31"/>
    <p:sldId id="319" r:id="rId32"/>
    <p:sldId id="320" r:id="rId33"/>
    <p:sldId id="312" r:id="rId34"/>
    <p:sldId id="313" r:id="rId35"/>
    <p:sldId id="314" r:id="rId36"/>
    <p:sldId id="315" r:id="rId37"/>
    <p:sldId id="316" r:id="rId38"/>
    <p:sldId id="336" r:id="rId39"/>
    <p:sldId id="326" r:id="rId40"/>
    <p:sldId id="327" r:id="rId41"/>
    <p:sldId id="328" r:id="rId42"/>
    <p:sldId id="329" r:id="rId43"/>
    <p:sldId id="35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6" d="100"/>
          <a:sy n="76" d="100"/>
        </p:scale>
        <p:origin x="-33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AC4CF-8F78-454A-BA66-054FCE84BA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62DC5-3608-4F54-947F-5A56047D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62DC5-3608-4F54-947F-5A56047D36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Collecting a lot of exemplars is critical in order to make a comparison.  Exemplars should contain combinations</a:t>
            </a:r>
            <a:r>
              <a:rPr lang="en-US" baseline="0" dirty="0" smtClean="0"/>
              <a:t> of letters that are present in the questioned document(s)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62DC5-3608-4F54-947F-5A56047D36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3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348FB361-CA91-4941-80D0-E48D6C4A7D68}" type="slidenum">
              <a:rPr lang="en-US" altLang="en-US" sz="1200">
                <a:latin typeface="Arial" pitchFamily="34" charset="0"/>
              </a:rPr>
              <a:pPr/>
              <a:t>39</a:t>
            </a:fld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E4BE88B8-7DA2-4B87-8A3E-4C387749F7F9}" type="slidenum">
              <a:rPr lang="en-US" altLang="en-US" sz="1200">
                <a:latin typeface="Arial" pitchFamily="34" charset="0"/>
              </a:rPr>
              <a:pPr/>
              <a:t>40</a:t>
            </a:fld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A4EACC5-155B-4188-8145-F0FD57F26F16}" type="slidenum">
              <a:rPr lang="en-US" altLang="en-US" sz="1200">
                <a:latin typeface="Arial" pitchFamily="34" charset="0"/>
              </a:rPr>
              <a:pPr/>
              <a:t>41</a:t>
            </a:fld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CF3CE4D4-8FA4-4F77-8081-A39A510DB725}" type="slidenum">
              <a:rPr lang="en-US" altLang="en-US" sz="1200">
                <a:latin typeface="Arial" pitchFamily="34" charset="0"/>
              </a:rPr>
              <a:pPr/>
              <a:t>42</a:t>
            </a:fld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5138"/>
            <a:ext cx="8382000" cy="4056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D684BF2E-5929-4AA3-AD62-54524FC6379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09C29227-8E68-4567-8996-A3EC32560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4BF2E-5929-4AA3-AD62-54524FC6379C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9227-8E68-4567-8996-A3EC3256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9C88C1-FDA4-4D56-A2C1-220920B0C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23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0ED89AC-9025-4D41-99F0-4BE50D2CD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9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126" y="503238"/>
            <a:ext cx="7313613" cy="868362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95600" y="6173788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Screen Shot 2013-10-05 at 3.36.33 P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4160" y="249146"/>
            <a:ext cx="1382400" cy="12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30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2" indent="-463502" algn="l" defTabSz="914305" rtl="0" eaLnBrk="1" latinLnBrk="0" hangingPunct="1">
        <a:spcBef>
          <a:spcPts val="2000"/>
        </a:spcBef>
        <a:buSzPct val="90000"/>
        <a:buFontTx/>
        <a:buBlip>
          <a:blip r:embed="rId7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5" indent="-457153" algn="l" defTabSz="914305" rtl="0" eaLnBrk="1" latinLnBrk="0" hangingPunct="1">
        <a:spcBef>
          <a:spcPts val="600"/>
        </a:spcBef>
        <a:buSzPct val="90000"/>
        <a:buFontTx/>
        <a:buBlip>
          <a:blip r:embed="rId8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582" indent="-341277" algn="l" defTabSz="914305" rtl="0" eaLnBrk="1" latinLnBrk="0" hangingPunct="1">
        <a:spcBef>
          <a:spcPts val="600"/>
        </a:spcBef>
        <a:buSzPct val="90000"/>
        <a:buFontTx/>
        <a:buBlip>
          <a:blip r:embed="rId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60" indent="-341277" algn="l" defTabSz="914305" rtl="0" eaLnBrk="1" latinLnBrk="0" hangingPunct="1">
        <a:spcBef>
          <a:spcPts val="600"/>
        </a:spcBef>
        <a:buSzPct val="90000"/>
        <a:buFontTx/>
        <a:buBlip>
          <a:blip r:embed="rId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137" indent="-341277" algn="l" defTabSz="914305" rtl="0" eaLnBrk="1" latinLnBrk="0" hangingPunct="1">
        <a:spcBef>
          <a:spcPts val="600"/>
        </a:spcBef>
        <a:buSzPct val="90000"/>
        <a:buFontTx/>
        <a:buBlip>
          <a:blip r:embed="rId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www.moneyfactory.gov/newmoney/images/features/security_thread_10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t4VVDX-T0" TargetMode="External"/><Relationship Id="rId2" Type="http://schemas.openxmlformats.org/officeDocument/2006/relationships/hyperlink" Target="https://www.youtube.com/watch?v=lzYtozBwOxQ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_D8GXNmpJPY" TargetMode="External"/><Relationship Id="rId5" Type="http://schemas.openxmlformats.org/officeDocument/2006/relationships/hyperlink" Target="https://www.youtube.com/watch?v=KnkeOuPEuo0" TargetMode="External"/><Relationship Id="rId4" Type="http://schemas.openxmlformats.org/officeDocument/2006/relationships/hyperlink" Target="https://www.youtube.com/watch?v=aoCAcLB1Lb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Questioned Documents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5047273" cy="4724400"/>
          </a:xfrm>
        </p:spPr>
        <p:txBody>
          <a:bodyPr>
            <a:normAutofit/>
          </a:bodyPr>
          <a:lstStyle/>
          <a:p>
            <a:pPr marL="609600" indent="-609600">
              <a:buFont typeface="Arial" charset="0"/>
              <a:buAutoNum type="arabicParenR" startAt="5"/>
            </a:pPr>
            <a:r>
              <a:rPr lang="en-US" altLang="en-US" sz="2800" b="1" u="sng" dirty="0">
                <a:solidFill>
                  <a:srgbClr val="FF0000"/>
                </a:solidFill>
              </a:rPr>
              <a:t>Connecting letters:</a:t>
            </a:r>
            <a:r>
              <a:rPr lang="en-US" altLang="en-US" sz="2800" dirty="0">
                <a:solidFill>
                  <a:srgbClr val="FF0000"/>
                </a:solidFill>
              </a:rPr>
              <a:t>  </a:t>
            </a:r>
            <a:r>
              <a:rPr lang="en-US" altLang="en-US" sz="2800" dirty="0"/>
              <a:t>Compare the strokes between upper and lower case letters. Are they connected? 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arenR" startAt="5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Letters </a:t>
            </a:r>
            <a:r>
              <a:rPr lang="en-US" altLang="en-US" sz="2800" b="1" u="sng" dirty="0">
                <a:solidFill>
                  <a:srgbClr val="FF0000"/>
                </a:solidFill>
              </a:rPr>
              <a:t>complete: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Look at beginning and ending strokes. Are letters completely formed? Are parts missing?</a:t>
            </a:r>
          </a:p>
          <a:p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295650" cy="1409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334000"/>
            <a:ext cx="4743450" cy="1203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43658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5047273" cy="4724400"/>
          </a:xfrm>
        </p:spPr>
        <p:txBody>
          <a:bodyPr>
            <a:normAutofit/>
          </a:bodyPr>
          <a:lstStyle/>
          <a:p>
            <a:pPr marL="609600" indent="-609600">
              <a:buFont typeface="Arial" charset="0"/>
              <a:buAutoNum type="arabicParenR" startAt="7"/>
            </a:pPr>
            <a:r>
              <a:rPr lang="en-US" altLang="en-US" sz="2800" b="1" u="sng" dirty="0">
                <a:solidFill>
                  <a:srgbClr val="FF0000"/>
                </a:solidFill>
              </a:rPr>
              <a:t>Cursive and printed letters:</a:t>
            </a:r>
            <a:r>
              <a:rPr lang="en-US" altLang="en-US" sz="2800" dirty="0">
                <a:solidFill>
                  <a:srgbClr val="FF0000"/>
                </a:solidFill>
              </a:rPr>
              <a:t>   </a:t>
            </a:r>
            <a:r>
              <a:rPr lang="en-US" altLang="en-US" sz="2800" dirty="0"/>
              <a:t>Are there printed letters,  cursive letters, or both?</a:t>
            </a:r>
          </a:p>
          <a:p>
            <a:pPr marL="609600" indent="-609600">
              <a:buFont typeface="Arial" charset="0"/>
              <a:buAutoNum type="arabicParenR" startAt="7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Pen </a:t>
            </a:r>
            <a:r>
              <a:rPr lang="en-US" altLang="en-US" sz="2800" b="1" u="sng" dirty="0">
                <a:solidFill>
                  <a:srgbClr val="FF0000"/>
                </a:solidFill>
              </a:rPr>
              <a:t>pressure: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Differing amounts of pressure used by the writer can make lines light or dark, narrow or wide.  Is pressure equal when applied to </a:t>
            </a:r>
            <a:r>
              <a:rPr lang="en-US" altLang="en-US" sz="2800" dirty="0" smtClean="0"/>
              <a:t>upward </a:t>
            </a:r>
            <a:r>
              <a:rPr lang="en-US" altLang="en-US" sz="2800" dirty="0"/>
              <a:t>and downward  strokes?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98688"/>
            <a:ext cx="3657600" cy="14255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3625850" cy="19161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47082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5047273" cy="4724400"/>
          </a:xfrm>
        </p:spPr>
        <p:txBody>
          <a:bodyPr>
            <a:normAutofit/>
          </a:bodyPr>
          <a:lstStyle/>
          <a:p>
            <a:pPr marL="609600" indent="-609600">
              <a:buFont typeface="Arial" charset="0"/>
              <a:buAutoNum type="arabicParenR" startAt="9"/>
            </a:pPr>
            <a:r>
              <a:rPr lang="en-US" altLang="en-US" sz="2800" b="1" u="sng" dirty="0">
                <a:solidFill>
                  <a:srgbClr val="FF0000"/>
                </a:solidFill>
              </a:rPr>
              <a:t>Slant: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analyzing the writing slant- left, right, straight, or variable?</a:t>
            </a:r>
          </a:p>
          <a:p>
            <a:pPr marL="609600" indent="-609600">
              <a:buFont typeface="Arial" charset="0"/>
              <a:buAutoNum type="arabicParenR" startAt="9"/>
            </a:pPr>
            <a:endParaRPr lang="en-US" altLang="en-US" sz="2800" dirty="0"/>
          </a:p>
          <a:p>
            <a:pPr marL="609600" indent="-609600">
              <a:buFont typeface="Arial" charset="0"/>
              <a:buAutoNum type="arabicParenR" startAt="9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Line </a:t>
            </a:r>
            <a:r>
              <a:rPr lang="en-US" altLang="en-US" sz="2800" b="1" u="sng" dirty="0">
                <a:solidFill>
                  <a:srgbClr val="FF0000"/>
                </a:solidFill>
              </a:rPr>
              <a:t>habits: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are the writer’s letters on, above, or below the baseline?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88" y="1828799"/>
            <a:ext cx="3321050" cy="1978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38" y="4419600"/>
            <a:ext cx="3657600" cy="2203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129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724400"/>
          </a:xfrm>
        </p:spPr>
        <p:txBody>
          <a:bodyPr>
            <a:normAutofit/>
          </a:bodyPr>
          <a:lstStyle/>
          <a:p>
            <a:pPr marL="609600" indent="-609600">
              <a:buFont typeface="Arial" charset="0"/>
              <a:buAutoNum type="arabicParenR" startAt="11"/>
            </a:pPr>
            <a:r>
              <a:rPr lang="en-US" altLang="en-US" sz="2800" b="1" u="sng" dirty="0">
                <a:solidFill>
                  <a:srgbClr val="FF0000"/>
                </a:solidFill>
              </a:rPr>
              <a:t>Fancy curls or loops: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Are there any fancy letters, curls, loops, circles, or other embellishments?</a:t>
            </a:r>
          </a:p>
          <a:p>
            <a:pPr marL="609600" indent="-609600">
              <a:buFont typeface="Arial" charset="0"/>
              <a:buAutoNum type="arabicParenR" startAt="11"/>
            </a:pPr>
            <a:endParaRPr lang="en-US" altLang="en-US" sz="800" dirty="0" smtClean="0"/>
          </a:p>
          <a:p>
            <a:pPr marL="609600" indent="-609600">
              <a:buFont typeface="Arial" charset="0"/>
              <a:buAutoNum type="arabicParenR" startAt="11"/>
            </a:pPr>
            <a:endParaRPr lang="en-US" altLang="en-US" sz="800" dirty="0"/>
          </a:p>
          <a:p>
            <a:pPr marL="609600" indent="-609600">
              <a:buFont typeface="Arial" charset="0"/>
              <a:buAutoNum type="arabicParenR" startAt="11"/>
            </a:pPr>
            <a:endParaRPr lang="en-US" altLang="en-US" sz="800" dirty="0" smtClean="0"/>
          </a:p>
          <a:p>
            <a:pPr marL="609600" indent="-609600">
              <a:buFont typeface="Arial" charset="0"/>
              <a:buAutoNum type="arabicParenR" startAt="11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Letter </a:t>
            </a:r>
            <a:r>
              <a:rPr lang="en-US" altLang="en-US" sz="2800" b="1" u="sng" dirty="0">
                <a:solidFill>
                  <a:srgbClr val="FF0000"/>
                </a:solidFill>
              </a:rPr>
              <a:t>characteristics:</a:t>
            </a:r>
            <a:r>
              <a:rPr lang="en-US" altLang="en-US" sz="2800" dirty="0"/>
              <a:t> Are t’s crossed in the middle, towards the top, or bottom? Where is the placement of the dot (or circle, heart, etc.) above lowercase i’s?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4999"/>
            <a:ext cx="5867400" cy="9763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3048000"/>
            <a:ext cx="5638800" cy="10636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74728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Factors that affect handwriting samples: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Position of writer (sitting or standing)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Position of Document (flat, vertical or horizontal surface)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Other Factors (under the influence of drugs, illness or injury)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3094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735138"/>
            <a:ext cx="8382000" cy="4589462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 startAt="4"/>
            </a:pPr>
            <a:r>
              <a:rPr lang="en-US" dirty="0" smtClean="0"/>
              <a:t>Type of writing instrument </a:t>
            </a:r>
          </a:p>
          <a:p>
            <a:pPr marL="742950" indent="-742950">
              <a:buAutoNum type="arabicPeriod" startAt="4"/>
            </a:pPr>
            <a:r>
              <a:rPr lang="en-US" dirty="0" smtClean="0"/>
              <a:t>Writing surface</a:t>
            </a:r>
          </a:p>
          <a:p>
            <a:pPr marL="742950" indent="-742950">
              <a:buAutoNum type="arabicPeriod" startAt="4"/>
            </a:pPr>
            <a:r>
              <a:rPr lang="en-US" dirty="0" smtClean="0"/>
              <a:t>Underlying surface</a:t>
            </a:r>
          </a:p>
          <a:p>
            <a:pPr marL="742950" indent="-742950">
              <a:buAutoNum type="arabicPeriod" startAt="4"/>
            </a:pPr>
            <a:r>
              <a:rPr lang="en-US" dirty="0" smtClean="0"/>
              <a:t>Mood of writer</a:t>
            </a:r>
          </a:p>
          <a:p>
            <a:pPr marL="742950" indent="-742950">
              <a:buAutoNum type="arabicPeriod" startAt="4"/>
            </a:pPr>
            <a:r>
              <a:rPr lang="en-US" dirty="0" smtClean="0"/>
              <a:t>Age of writer</a:t>
            </a:r>
          </a:p>
          <a:p>
            <a:pPr marL="742950" indent="-742950">
              <a:buAutoNum type="arabicPeriod" startAt="4"/>
            </a:pPr>
            <a:r>
              <a:rPr lang="en-US" dirty="0" smtClean="0"/>
              <a:t>Writing speed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361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35138"/>
            <a:ext cx="8686800" cy="405606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Analysis of the Tops &amp; Bottoms of Letters and the Slants of Letters</a:t>
            </a:r>
          </a:p>
          <a:p>
            <a:r>
              <a:rPr lang="en-US" sz="2800" dirty="0" smtClean="0"/>
              <a:t>Draw a dot at the top of each letter and connect the dots</a:t>
            </a:r>
          </a:p>
          <a:p>
            <a:r>
              <a:rPr lang="en-US" sz="2800" dirty="0" smtClean="0"/>
              <a:t>Draw a line through the center of each letter (maintaining the slant </a:t>
            </a:r>
            <a:r>
              <a:rPr lang="en-US" sz="3200" dirty="0" smtClean="0"/>
              <a:t>of the letter)</a:t>
            </a:r>
            <a:endParaRPr lang="en-US" sz="3200" dirty="0"/>
          </a:p>
        </p:txBody>
      </p:sp>
      <p:pic>
        <p:nvPicPr>
          <p:cNvPr id="1028" name="Picture 4" descr="http://www.csiro.au/helix/sciencemail/activities/images/Tops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48577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awing the slopes of the lett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67400"/>
            <a:ext cx="48577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81000"/>
            <a:ext cx="7057873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by analyzing tops &amp; bottoms of letters and the Slants of letters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1126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Analyzing Ink</a:t>
            </a:r>
          </a:p>
          <a:p>
            <a:pPr marL="0" lvl="0" indent="0" defTabSz="914400" eaLnBrk="0" fontAlgn="base" hangingPunct="0">
              <a:spcBef>
                <a:spcPct val="30000"/>
              </a:spcBef>
              <a:spcAft>
                <a:spcPct val="0"/>
              </a:spcAft>
              <a:buSzTx/>
              <a:buNone/>
            </a:pPr>
            <a:r>
              <a:rPr kumimoji="1" lang="en-US" altLang="en-US" sz="2400" kern="0" dirty="0">
                <a:latin typeface="Arial" pitchFamily="34" charset="0"/>
              </a:rPr>
              <a:t>Chromatography is a method of physically separating the components of inks.</a:t>
            </a:r>
          </a:p>
          <a:p>
            <a:pPr marL="342900" lvl="0" indent="-342900" defTabSz="914400" eaLnBrk="0" fontAlgn="base" hangingPunct="0">
              <a:spcBef>
                <a:spcPct val="30000"/>
              </a:spcBef>
              <a:spcAft>
                <a:spcPct val="0"/>
              </a:spcAft>
              <a:buSzTx/>
              <a:buNone/>
            </a:pPr>
            <a:r>
              <a:rPr kumimoji="1" lang="en-US" altLang="en-US" sz="2400" i="1" kern="0" dirty="0" smtClean="0">
                <a:solidFill>
                  <a:srgbClr val="000000"/>
                </a:solidFill>
                <a:latin typeface="Arial" pitchFamily="34" charset="0"/>
              </a:rPr>
              <a:t>Types: </a:t>
            </a:r>
            <a:endParaRPr kumimoji="1" lang="en-US" altLang="en-US" sz="2400" i="1" kern="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defTabSz="914400" eaLnBrk="0" fontAlgn="base" hangingPunct="0">
              <a:spcBef>
                <a:spcPct val="30000"/>
              </a:spcBef>
              <a:spcAft>
                <a:spcPct val="0"/>
              </a:spcAft>
              <a:buSzTx/>
              <a:buNone/>
            </a:pPr>
            <a:r>
              <a:rPr kumimoji="1" lang="en-US" altLang="en-US" sz="2400" kern="0" dirty="0">
                <a:latin typeface="Arial" pitchFamily="34" charset="0"/>
              </a:rPr>
              <a:t>HPLC</a:t>
            </a:r>
            <a:r>
              <a:rPr kumimoji="1" lang="en-US" altLang="en-US" sz="2400" kern="0" dirty="0">
                <a:latin typeface="Arial" pitchFamily="34" charset="0"/>
                <a:cs typeface="Arial" pitchFamily="34" charset="0"/>
              </a:rPr>
              <a:t>—</a:t>
            </a:r>
            <a:r>
              <a:rPr kumimoji="1" lang="en-US" altLang="en-US" sz="2400" kern="0" dirty="0">
                <a:latin typeface="Arial" pitchFamily="34" charset="0"/>
              </a:rPr>
              <a:t>high-performance liquid chromatography</a:t>
            </a:r>
          </a:p>
          <a:p>
            <a:pPr marL="742950" lvl="1" indent="-285750" defTabSz="914400" eaLnBrk="0" fontAlgn="base" hangingPunct="0">
              <a:spcBef>
                <a:spcPct val="30000"/>
              </a:spcBef>
              <a:spcAft>
                <a:spcPct val="0"/>
              </a:spcAft>
              <a:buSzTx/>
              <a:buNone/>
            </a:pPr>
            <a:r>
              <a:rPr kumimoji="1" lang="en-US" altLang="en-US" sz="2400" kern="0" dirty="0">
                <a:latin typeface="Arial" pitchFamily="34" charset="0"/>
              </a:rPr>
              <a:t>TLC</a:t>
            </a:r>
            <a:r>
              <a:rPr kumimoji="1" lang="en-US" altLang="en-US" sz="2400" kern="0" dirty="0">
                <a:latin typeface="Arial" pitchFamily="34" charset="0"/>
                <a:cs typeface="Arial" pitchFamily="34" charset="0"/>
              </a:rPr>
              <a:t>—</a:t>
            </a:r>
            <a:r>
              <a:rPr kumimoji="1" lang="en-US" altLang="en-US" sz="2400" kern="0" dirty="0">
                <a:latin typeface="Arial" pitchFamily="34" charset="0"/>
              </a:rPr>
              <a:t>thin-layer chromatography</a:t>
            </a:r>
          </a:p>
          <a:p>
            <a:pPr marL="742950" lvl="1" indent="-285750" defTabSz="914400" eaLnBrk="0" fontAlgn="base" hangingPunct="0">
              <a:spcBef>
                <a:spcPct val="30000"/>
              </a:spcBef>
              <a:spcAft>
                <a:spcPct val="0"/>
              </a:spcAft>
              <a:buSzTx/>
              <a:buNone/>
            </a:pPr>
            <a:r>
              <a:rPr kumimoji="1" lang="en-US" altLang="en-US" sz="2400" kern="0" dirty="0">
                <a:latin typeface="Arial" pitchFamily="34" charset="0"/>
              </a:rPr>
              <a:t>Paper chromatography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4" descr="UA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95" y="4419600"/>
            <a:ext cx="2354859" cy="24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by analyzing chromatography 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2963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Paper 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</a:rPr>
              <a:t>Chromatography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</a:rPr>
              <a:t>Ink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8" y="2866292"/>
            <a:ext cx="3321050" cy="3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895600"/>
            <a:ext cx="411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en-US" sz="2400" b="1" kern="0" dirty="0" smtClean="0">
                <a:solidFill>
                  <a:srgbClr val="000000"/>
                </a:solidFill>
                <a:latin typeface="Arial" pitchFamily="34" charset="0"/>
              </a:rPr>
              <a:t>Example:  </a:t>
            </a:r>
          </a:p>
          <a:p>
            <a:pPr lvl="0"/>
            <a:endParaRPr kumimoji="1" lang="en-US" altLang="en-US" sz="2400" b="1" kern="0" dirty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r>
              <a:rPr kumimoji="1" lang="en-US" altLang="en-US" sz="2400" b="1" kern="0" dirty="0" smtClean="0">
                <a:solidFill>
                  <a:srgbClr val="000000"/>
                </a:solidFill>
                <a:latin typeface="Arial" pitchFamily="34" charset="0"/>
              </a:rPr>
              <a:t>Two </a:t>
            </a:r>
            <a:r>
              <a:rPr kumimoji="1" lang="en-US" altLang="en-US" sz="2400" b="1" kern="0" dirty="0">
                <a:solidFill>
                  <a:srgbClr val="000000"/>
                </a:solidFill>
                <a:latin typeface="Arial" pitchFamily="34" charset="0"/>
              </a:rPr>
              <a:t>samples of black ink from two different manufacturers have been characterized using paper chromatography.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by analyzing chromatography 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4014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omatograph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38200"/>
            <a:ext cx="7086600" cy="5314950"/>
          </a:xfrm>
        </p:spPr>
      </p:pic>
    </p:spTree>
    <p:extLst>
      <p:ext uri="{BB962C8B-B14F-4D97-AF65-F5344CB8AC3E}">
        <p14:creationId xmlns:p14="http://schemas.microsoft.com/office/powerpoint/2010/main" val="27821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05606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Questioned Documents:</a:t>
            </a:r>
          </a:p>
          <a:p>
            <a:pPr lvl="1"/>
            <a:r>
              <a:rPr lang="en-US" dirty="0" smtClean="0"/>
              <a:t>Any document about which some issue has been raised or that is the subject of an investigation.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27736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Retention Factor (</a:t>
            </a:r>
            <a:r>
              <a:rPr lang="en-US" altLang="en-US" b="1" dirty="0" err="1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altLang="en-US" b="1" i="1" baseline="-25000" dirty="0" err="1">
                <a:solidFill>
                  <a:srgbClr val="FF0000"/>
                </a:solidFill>
                <a:latin typeface="Arial" pitchFamily="34" charset="0"/>
              </a:rPr>
              <a:t>f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 bwMode="auto">
          <a:xfrm>
            <a:off x="395654" y="2814638"/>
            <a:ext cx="4311650" cy="3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2"/>
              <a:buChar char=")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2"/>
              <a:buChar char=")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2"/>
              <a:buChar char=")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2"/>
              <a:buChar char=")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2"/>
              <a:buChar char=")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100" charset="2"/>
              <a:buChar char=")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100" charset="2"/>
              <a:buChar char=")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100" charset="2"/>
              <a:buChar char=")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100" charset="2"/>
              <a:buChar char=")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400" kern="0" dirty="0" err="1" smtClean="0">
                <a:latin typeface="Arial" pitchFamily="34" charset="0"/>
              </a:rPr>
              <a:t>R</a:t>
            </a:r>
            <a:r>
              <a:rPr lang="en-US" altLang="en-US" sz="2400" kern="0" baseline="-25000" dirty="0" err="1" smtClean="0">
                <a:latin typeface="Arial" pitchFamily="34" charset="0"/>
              </a:rPr>
              <a:t>f</a:t>
            </a:r>
            <a:r>
              <a:rPr lang="en-US" altLang="en-US" sz="2400" kern="0" dirty="0" smtClean="0">
                <a:latin typeface="Arial" pitchFamily="34" charset="0"/>
              </a:rPr>
              <a:t> is a</a:t>
            </a:r>
            <a:r>
              <a:rPr kumimoji="1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 number that represents how far a compound travels in a particular solvent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kumimoji="1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It is determined by measuring the distance the compound traveled and dividing it by the distance the solvent traveled.</a:t>
            </a:r>
          </a:p>
        </p:txBody>
      </p:sp>
      <p:pic>
        <p:nvPicPr>
          <p:cNvPr id="8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814638"/>
            <a:ext cx="4311650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7313613" cy="8683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by analyzing chromatography 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03319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 smtClean="0"/>
              <a:t>spot below (A-D, </a:t>
            </a:r>
            <a:r>
              <a:rPr lang="en-US" dirty="0" err="1" smtClean="0"/>
              <a:t>i</a:t>
            </a:r>
            <a:r>
              <a:rPr lang="en-US" dirty="0" smtClean="0"/>
              <a:t>-iv) has the greatest retention factor? 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by analyzing chromatography results</a:t>
            </a:r>
            <a:endParaRPr lang="en-US" sz="2800" dirty="0"/>
          </a:p>
        </p:txBody>
      </p:sp>
      <p:pic>
        <p:nvPicPr>
          <p:cNvPr id="4" name="Content Placeholder 3" descr="chromatograp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971800"/>
            <a:ext cx="48387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156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Forgery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382000" cy="4056062"/>
          </a:xfrm>
        </p:spPr>
        <p:txBody>
          <a:bodyPr>
            <a:normAutofit fontScale="92500" lnSpcReduction="10000"/>
          </a:bodyPr>
          <a:lstStyle/>
          <a:p>
            <a:pPr marL="533400" indent="-533400"/>
            <a:r>
              <a:rPr lang="en-US" dirty="0" smtClean="0"/>
              <a:t>Forged documents include:</a:t>
            </a:r>
          </a:p>
          <a:p>
            <a:pPr marL="914400" lvl="1" indent="-457200"/>
            <a:r>
              <a:rPr lang="en-US" dirty="0" smtClean="0"/>
              <a:t>checks</a:t>
            </a:r>
          </a:p>
          <a:p>
            <a:pPr marL="914400" lvl="1" indent="-457200"/>
            <a:r>
              <a:rPr lang="en-US" dirty="0" smtClean="0"/>
              <a:t>employment records </a:t>
            </a:r>
          </a:p>
          <a:p>
            <a:pPr marL="914400" lvl="1" indent="-457200"/>
            <a:r>
              <a:rPr lang="en-US" dirty="0" smtClean="0"/>
              <a:t>legal agreements</a:t>
            </a:r>
          </a:p>
          <a:p>
            <a:pPr marL="914400" lvl="1" indent="-457200"/>
            <a:r>
              <a:rPr lang="en-US" dirty="0" smtClean="0"/>
              <a:t>licenses</a:t>
            </a:r>
          </a:p>
          <a:p>
            <a:pPr marL="914400" lvl="1" indent="-457200"/>
            <a:r>
              <a:rPr lang="en-US" dirty="0" smtClean="0"/>
              <a:t>wills </a:t>
            </a:r>
          </a:p>
          <a:p>
            <a:pPr marL="533400" indent="-533400"/>
            <a:r>
              <a:rPr lang="en-US" dirty="0" smtClean="0"/>
              <a:t>Fraudulence—forgery for material gain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882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056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Check forgery can include: </a:t>
            </a:r>
          </a:p>
          <a:p>
            <a:pPr marL="914400" lvl="1" indent="-457200"/>
            <a:r>
              <a:rPr lang="en-US" dirty="0" smtClean="0"/>
              <a:t>ordering another’s checks from a deposit slip </a:t>
            </a:r>
          </a:p>
          <a:p>
            <a:pPr marL="914400" lvl="1" indent="-457200"/>
            <a:r>
              <a:rPr lang="en-US" dirty="0" smtClean="0"/>
              <a:t>altering a check</a:t>
            </a:r>
          </a:p>
          <a:p>
            <a:pPr marL="914400" lvl="1" indent="-457200"/>
            <a:r>
              <a:rPr lang="en-US" dirty="0" smtClean="0"/>
              <a:t>intercepting another’s check, altering, and cashing it</a:t>
            </a:r>
          </a:p>
          <a:p>
            <a:pPr marL="914400" lvl="1" indent="-457200"/>
            <a:r>
              <a:rPr lang="en-US" dirty="0" smtClean="0"/>
              <a:t>creating a check from scratch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9745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Check Forgery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10600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Americans write 70 billion checks per year – approximately $27 million worth of  illegitimate checks are cashed </a:t>
            </a:r>
            <a:r>
              <a:rPr lang="en-US" u="sng" dirty="0" smtClean="0"/>
              <a:t>each day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8092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Preventing Check Forgery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382000" cy="4056062"/>
          </a:xfrm>
        </p:spPr>
        <p:txBody>
          <a:bodyPr>
            <a:normAutofit fontScale="70000" lnSpcReduction="20000"/>
          </a:bodyPr>
          <a:lstStyle/>
          <a:p>
            <a:pPr>
              <a:buSzPct val="90000"/>
            </a:pPr>
            <a:r>
              <a:rPr lang="en-US" dirty="0" smtClean="0"/>
              <a:t>Chemically sensitive paper</a:t>
            </a:r>
          </a:p>
          <a:p>
            <a:pPr>
              <a:buSzPct val="90000"/>
            </a:pPr>
            <a:r>
              <a:rPr lang="en-US" dirty="0" smtClean="0"/>
              <a:t>Large font size requires more ink and makes alterations more difficult</a:t>
            </a:r>
          </a:p>
          <a:p>
            <a:pPr>
              <a:buSzPct val="90000"/>
            </a:pPr>
            <a:r>
              <a:rPr lang="en-US" dirty="0" smtClean="0"/>
              <a:t>High resolution borders that are difficult to copy</a:t>
            </a:r>
          </a:p>
          <a:p>
            <a:pPr>
              <a:buSzPct val="90000"/>
            </a:pPr>
            <a:r>
              <a:rPr lang="en-US" dirty="0" smtClean="0"/>
              <a:t>Multiple color patterns</a:t>
            </a:r>
          </a:p>
          <a:p>
            <a:pPr>
              <a:buSzPct val="90000"/>
            </a:pPr>
            <a:r>
              <a:rPr lang="en-US" dirty="0" smtClean="0"/>
              <a:t>Embed fibers that glow under different light</a:t>
            </a:r>
          </a:p>
          <a:p>
            <a:pPr>
              <a:buSzPct val="90000"/>
            </a:pPr>
            <a:r>
              <a:rPr lang="en-US" dirty="0" smtClean="0"/>
              <a:t>Use chemical wash detection systems that change color when a check is altered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9846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313613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Literary Forgery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813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dirty="0" smtClean="0"/>
              <a:t>Forgery of a piece of writing such as a historic letter or manuscript is literary forgery.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5272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93" y="14478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Counterfeiting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4056062"/>
          </a:xfrm>
        </p:spPr>
        <p:txBody>
          <a:bodyPr>
            <a:noAutofit/>
          </a:bodyPr>
          <a:lstStyle/>
          <a:p>
            <a:r>
              <a:rPr lang="en-US" sz="2400" dirty="0" smtClean="0"/>
              <a:t>When false documents or other items are copied for the purpose of deception, it is called counterfeiting.</a:t>
            </a:r>
          </a:p>
          <a:p>
            <a:r>
              <a:rPr lang="en-US" sz="2400" dirty="0" smtClean="0"/>
              <a:t>This is a criminal activity existing since antiquity   </a:t>
            </a:r>
          </a:p>
          <a:p>
            <a:r>
              <a:rPr lang="en-US" sz="2400" dirty="0" smtClean="0"/>
              <a:t>Items commonly forged today include: </a:t>
            </a:r>
          </a:p>
          <a:p>
            <a:pPr lvl="1"/>
            <a:r>
              <a:rPr lang="en-US" sz="2400" dirty="0" smtClean="0"/>
              <a:t>Currency</a:t>
            </a:r>
          </a:p>
          <a:p>
            <a:pPr lvl="1"/>
            <a:r>
              <a:rPr lang="en-US" sz="2400" dirty="0" smtClean="0"/>
              <a:t>Traveler’s checks </a:t>
            </a:r>
          </a:p>
          <a:p>
            <a:pPr lvl="1"/>
            <a:r>
              <a:rPr lang="en-US" sz="2400" dirty="0" smtClean="0"/>
              <a:t>Food stamps </a:t>
            </a:r>
          </a:p>
          <a:p>
            <a:pPr lvl="1"/>
            <a:r>
              <a:rPr lang="en-US" sz="2400" dirty="0" smtClean="0"/>
              <a:t>Certain bonds </a:t>
            </a:r>
          </a:p>
          <a:p>
            <a:pPr lvl="1"/>
            <a:r>
              <a:rPr lang="en-US" sz="2400" dirty="0" smtClean="0"/>
              <a:t>Postage stamps </a:t>
            </a:r>
          </a:p>
          <a:p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02870"/>
            <a:ext cx="4870938" cy="24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2406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Counterfeit Currency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444890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smtClean="0"/>
              <a:t>Security features are added to paper currency that scanning cannot reproduce </a:t>
            </a:r>
          </a:p>
          <a:p>
            <a:pPr marL="457200" indent="-457200"/>
            <a:r>
              <a:rPr lang="en-US" sz="3200" dirty="0" smtClean="0"/>
              <a:t>Regular printer paper contains starch; Paper currency contains rag fiber instead of starch. </a:t>
            </a:r>
          </a:p>
          <a:p>
            <a:pPr lvl="1"/>
            <a:r>
              <a:rPr lang="en-US" sz="3200" dirty="0" smtClean="0"/>
              <a:t>Number one reason people suspect fakes is because it doesn’t feel right.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9112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313613" cy="8683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Intaglio Printing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382000" cy="40560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I</a:t>
            </a:r>
            <a:r>
              <a:rPr lang="en-US" altLang="en-US" sz="3200" dirty="0" smtClean="0"/>
              <a:t>ntaglio printing process is used for the black print on the front side of the notes and the green print on the back side. </a:t>
            </a:r>
          </a:p>
          <a:p>
            <a:pPr eaLnBrk="1" hangingPunct="1"/>
            <a:r>
              <a:rPr lang="en-US" altLang="en-US" sz="3200" dirty="0" smtClean="0"/>
              <a:t>Treasury seal, Federal Reserve seal, and serial numbers are printed by a typographic or letterpress process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626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6929" y="1219200"/>
            <a:ext cx="7313613" cy="868362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Examples of Questioned Documents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075613" cy="35814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Checks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Licenses and Certificates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Passports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(Counterfeit) Money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Receipts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Lottery tickets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Historical documents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Ransom and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800" dirty="0" smtClean="0"/>
              <a:t>      suicide notes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Forgeries of Art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627F36-F527-42CF-8BA7-6FA90781CEAE}" type="slidenum">
              <a:rPr lang="en-US" altLang="en-US" sz="1200">
                <a:solidFill>
                  <a:srgbClr val="898989"/>
                </a:solidFill>
                <a:latin typeface="Calibri" pitchFamily="-8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pic>
        <p:nvPicPr>
          <p:cNvPr id="16389" name="Content Placeholder 4" descr="Fig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904694"/>
            <a:ext cx="2933700" cy="1582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Content Placeholder 7" descr="Fig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06" y="1904694"/>
            <a:ext cx="2151063" cy="1733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ontent Placeholder 7" descr="a262_ali_mohamed_passport_2050081722-987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46450"/>
            <a:ext cx="3579813" cy="2028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7" descr="alg_lo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740150"/>
            <a:ext cx="2303462" cy="17160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Content Placeholder 9" descr="SS_Counterfeit_Currency_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5369413"/>
            <a:ext cx="2673350" cy="1482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9" descr="fake_apple_store_recei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2696063"/>
            <a:ext cx="1506537" cy="415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39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ounterfeit not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6825" y="2419350"/>
            <a:ext cx="2201863" cy="2819400"/>
          </a:xfrm>
          <a:noFill/>
        </p:spPr>
      </p:pic>
      <p:pic>
        <p:nvPicPr>
          <p:cNvPr id="21507" name="Picture 10" descr="intaglio pri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2419350"/>
            <a:ext cx="2187575" cy="2798763"/>
          </a:xfrm>
          <a:noFill/>
        </p:spPr>
      </p:pic>
      <p:pic>
        <p:nvPicPr>
          <p:cNvPr id="21508" name="Picture 11" descr="photocopied not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225" y="2419350"/>
            <a:ext cx="2187575" cy="2824163"/>
          </a:xfrm>
          <a:noFill/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55625" y="569595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Intaglio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375025" y="569595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Photocopied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423025" y="561975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Counterfeit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37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313613" cy="8683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Serial Numbers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382000" cy="40560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wo serial numbers printed in green ink on the face of each note.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No two notes of the same series, bank, and denomination have the same serial number.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The Federal Reserve banks are designated by a letter and a corresponding numeral. The first character of the serial number is a letter that designates the Federal Reserve Bank and matches the letter in the Federal reserve seal.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Corresponding numerical designation of the Federal Reserve Bank is printed in four locations on the face of each note.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427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us-note-mint-mark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96987"/>
            <a:ext cx="6248400" cy="5561013"/>
          </a:xfrm>
          <a:noFill/>
        </p:spPr>
      </p:pic>
      <p:sp>
        <p:nvSpPr>
          <p:cNvPr id="3" name="Rectangle 2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5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56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Currency is always being redesigned to make it more difficult to counterfeit.</a:t>
            </a:r>
          </a:p>
          <a:p>
            <a:r>
              <a:rPr lang="en-US" dirty="0" smtClean="0"/>
              <a:t>New bills:</a:t>
            </a:r>
          </a:p>
          <a:p>
            <a:pPr lvl="1"/>
            <a:r>
              <a:rPr lang="en-US" dirty="0" smtClean="0"/>
              <a:t>$20 – October 9, 2003</a:t>
            </a:r>
          </a:p>
          <a:p>
            <a:pPr lvl="1"/>
            <a:r>
              <a:rPr lang="en-US" dirty="0" smtClean="0"/>
              <a:t>$50 – September 28, 2004</a:t>
            </a:r>
          </a:p>
          <a:p>
            <a:pPr lvl="1"/>
            <a:r>
              <a:rPr lang="en-US" dirty="0" smtClean="0"/>
              <a:t>$10 – March 2, 2006</a:t>
            </a:r>
          </a:p>
          <a:p>
            <a:pPr lvl="1"/>
            <a:r>
              <a:rPr lang="en-US" dirty="0" smtClean="0"/>
              <a:t>$5 – Early 2008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945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xfrm>
            <a:off x="526093" y="1313716"/>
            <a:ext cx="80772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/>
              </a:rPr>
              <a:t>Authentic      vs.     Counterfeit</a:t>
            </a:r>
          </a:p>
        </p:txBody>
      </p:sp>
      <p:pic>
        <p:nvPicPr>
          <p:cNvPr id="18437" name="Picture 6" descr="45866_f1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95" y="2947896"/>
            <a:ext cx="4114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45866_f1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092" y="2920909"/>
            <a:ext cx="4114800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9848" y="2133600"/>
            <a:ext cx="78554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The tiny, intricate lines and details on paper money do not always print well in counterfeit bills.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7597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0834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Verifying Authentic Currency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26685"/>
            <a:ext cx="8229600" cy="43804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New Security Features:</a:t>
            </a:r>
          </a:p>
          <a:p>
            <a:pPr marL="342900" indent="-342900">
              <a:lnSpc>
                <a:spcPct val="85000"/>
              </a:lnSpc>
              <a:spcAft>
                <a:spcPct val="25000"/>
              </a:spcAft>
              <a:buSzPct val="90000"/>
              <a:buFont typeface="Arial" charset="0"/>
              <a:buAutoNum type="arabicPeriod"/>
            </a:pPr>
            <a:r>
              <a:rPr lang="en-US" dirty="0" smtClean="0"/>
              <a:t>Portrait stands out and appears raised off the paper</a:t>
            </a:r>
          </a:p>
          <a:p>
            <a:pPr marL="342900" indent="-342900">
              <a:lnSpc>
                <a:spcPct val="85000"/>
              </a:lnSpc>
              <a:spcAft>
                <a:spcPct val="25000"/>
              </a:spcAft>
              <a:buSzPct val="90000"/>
              <a:buFont typeface="Arial" charset="0"/>
              <a:buAutoNum type="arabicPeriod"/>
            </a:pPr>
            <a:r>
              <a:rPr lang="en-US" dirty="0" smtClean="0"/>
              <a:t>Contains clear red and blue fibers woven throughout the bill</a:t>
            </a:r>
          </a:p>
          <a:p>
            <a:pPr marL="342900" indent="-342900">
              <a:lnSpc>
                <a:spcPct val="85000"/>
              </a:lnSpc>
              <a:spcAft>
                <a:spcPct val="25000"/>
              </a:spcAft>
              <a:buSzPct val="90000"/>
              <a:buFont typeface="Arial" charset="0"/>
              <a:buAutoNum type="arabicPeriod"/>
            </a:pPr>
            <a:r>
              <a:rPr lang="en-US" dirty="0" smtClean="0"/>
              <a:t>Has clear, distinct border edges</a:t>
            </a:r>
          </a:p>
          <a:p>
            <a:pPr marL="342900" indent="-342900">
              <a:lnSpc>
                <a:spcPct val="85000"/>
              </a:lnSpc>
              <a:spcAft>
                <a:spcPct val="25000"/>
              </a:spcAft>
              <a:buSzPct val="90000"/>
              <a:buFont typeface="Arial" charset="0"/>
              <a:buAutoNum type="arabicPeriod"/>
            </a:pPr>
            <a:r>
              <a:rPr lang="en-US" dirty="0" smtClean="0"/>
              <a:t>Treasury seal is shown with clear, sharp saw-tooth points</a:t>
            </a:r>
          </a:p>
          <a:p>
            <a:pPr marL="342900" indent="-342900">
              <a:lnSpc>
                <a:spcPct val="85000"/>
              </a:lnSpc>
              <a:spcAft>
                <a:spcPct val="25000"/>
              </a:spcAft>
              <a:buSzPct val="90000"/>
              <a:buFont typeface="Arial" charset="0"/>
              <a:buAutoNum type="arabicPeriod"/>
            </a:pPr>
            <a:r>
              <a:rPr lang="en-US" dirty="0" smtClean="0"/>
              <a:t>Watermark appears on the right side of the bill in the light</a:t>
            </a:r>
          </a:p>
          <a:p>
            <a:endParaRPr lang="en-US" dirty="0"/>
          </a:p>
        </p:txBody>
      </p:sp>
      <p:pic>
        <p:nvPicPr>
          <p:cNvPr id="4" name="Picture 12" descr="Security Thread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248400" y="2539196"/>
            <a:ext cx="2743200" cy="97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8082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382000" cy="405606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5000"/>
              </a:lnSpc>
              <a:spcBef>
                <a:spcPct val="35000"/>
              </a:spcBef>
              <a:buSzPct val="90000"/>
              <a:buFont typeface="Arial" charset="0"/>
              <a:buAutoNum type="arabicPeriod" startAt="6"/>
            </a:pPr>
            <a:r>
              <a:rPr lang="en-US" sz="2800" dirty="0" smtClean="0"/>
              <a:t> The security thread is evident—a thin embedded vertical strip with the denomination of the bill printed in it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buSzPct val="90000"/>
              <a:buFont typeface="Arial" charset="0"/>
              <a:buAutoNum type="arabicPeriod" startAt="6"/>
            </a:pPr>
            <a:r>
              <a:rPr lang="en-US" sz="2800" dirty="0" smtClean="0"/>
              <a:t> There is minute printing on the security threads, as well as around the portrait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buSzPct val="90000"/>
              <a:buFont typeface="Arial" charset="0"/>
              <a:buAutoNum type="arabicPeriod" startAt="6"/>
            </a:pPr>
            <a:r>
              <a:rPr lang="en-US" sz="2800" dirty="0" smtClean="0"/>
              <a:t> When the bill is tilted, the number in the lower right-hand corner makes a color shift from copper to green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Verifying Authentic Currency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645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313613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Examples of Security Features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45866_f1016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438400"/>
            <a:ext cx="84881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5809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Closure</a:t>
            </a:r>
            <a:r>
              <a:rPr lang="en-US" dirty="0" smtClean="0"/>
              <a:t>: List some comparisons in the evolution of the $20 bill below: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measures used to prevent forgery and counterfeiting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" y="2876047"/>
            <a:ext cx="4593843" cy="1955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915461"/>
            <a:ext cx="4593843" cy="1942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72" y="3853880"/>
            <a:ext cx="4485028" cy="1937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0915" y="3048000"/>
            <a:ext cx="11973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3070" y="6470737"/>
            <a:ext cx="11973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09064" y="5689073"/>
            <a:ext cx="11973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73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828800"/>
            <a:ext cx="7313613" cy="86836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Shredded Material Recovery</a:t>
            </a:r>
            <a:br>
              <a:rPr lang="en-US" altLang="en-US" sz="4000" b="1" dirty="0" smtClean="0">
                <a:solidFill>
                  <a:srgbClr val="FF0000"/>
                </a:solidFill>
              </a:rPr>
            </a:b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533650"/>
            <a:ext cx="5029200" cy="4498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purpose of our work was to turn bags of shredded documents like these...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62469" name="Picture 4" descr="http://www.docexam.com.au/images/shre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2557096"/>
            <a:ext cx="39481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how Forensic document examiners reconstruct shredded documents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2876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35138"/>
            <a:ext cx="8382000" cy="4589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Document Examiners:</a:t>
            </a:r>
          </a:p>
          <a:p>
            <a:pPr>
              <a:lnSpc>
                <a:spcPct val="70000"/>
              </a:lnSpc>
            </a:pPr>
            <a:r>
              <a:rPr lang="en-US" altLang="en-US" sz="3000" dirty="0"/>
              <a:t>Mostly examine handwriting to originate its source or its authenticity</a:t>
            </a:r>
          </a:p>
          <a:p>
            <a:pPr>
              <a:lnSpc>
                <a:spcPct val="70000"/>
              </a:lnSpc>
            </a:pPr>
            <a:r>
              <a:rPr lang="en-US" altLang="en-US" sz="3000" dirty="0" smtClean="0"/>
              <a:t>Will </a:t>
            </a:r>
            <a:r>
              <a:rPr lang="en-US" altLang="en-US" sz="3000" dirty="0"/>
              <a:t>also examine typed writings, computer printings, photocopies, inks, papers, and forgeries, and decode altered and charred documents</a:t>
            </a:r>
          </a:p>
          <a:p>
            <a:pPr>
              <a:lnSpc>
                <a:spcPct val="70000"/>
              </a:lnSpc>
            </a:pPr>
            <a:r>
              <a:rPr lang="en-US" altLang="en-US" sz="3000" dirty="0" smtClean="0"/>
              <a:t>May </a:t>
            </a:r>
            <a:r>
              <a:rPr lang="en-US" altLang="en-US" sz="3000" dirty="0"/>
              <a:t>need to use microscopes, photographs, chromatography, and other lab examinations on the questioned documents</a:t>
            </a:r>
          </a:p>
          <a:p>
            <a:pPr>
              <a:lnSpc>
                <a:spcPct val="70000"/>
              </a:lnSpc>
            </a:pPr>
            <a:r>
              <a:rPr lang="en-US" altLang="en-US" sz="3000" dirty="0" smtClean="0"/>
              <a:t>Many </a:t>
            </a:r>
            <a:r>
              <a:rPr lang="en-US" altLang="en-US" sz="3000" dirty="0"/>
              <a:t>work in federal, local, and state crime labs, but they may also work in private practices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5310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905000"/>
            <a:ext cx="7313613" cy="86836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Shredded Material Recovery</a:t>
            </a:r>
            <a:br>
              <a:rPr lang="en-US" altLang="en-US" sz="4000" b="1" dirty="0" smtClean="0">
                <a:solidFill>
                  <a:srgbClr val="FF0000"/>
                </a:solidFill>
              </a:rPr>
            </a:b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243968"/>
            <a:ext cx="4041775" cy="361403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Into legible documents like these...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64517" name="Picture 6" descr="shred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43968"/>
            <a:ext cx="4800600" cy="361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how Forensic document examiners reconstruct shredded documents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6510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676400"/>
            <a:ext cx="7313613" cy="86836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Shredded Material Recovery</a:t>
            </a:r>
            <a:br>
              <a:rPr lang="en-US" altLang="en-US" sz="4000" b="1" dirty="0" smtClean="0">
                <a:solidFill>
                  <a:srgbClr val="FF0000"/>
                </a:solidFill>
              </a:rPr>
            </a:b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209800"/>
            <a:ext cx="8540750" cy="4498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Which involved separation of individual shreds from the pile and re-assembling them piece by piece.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66565" name="Picture 6" descr="shre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10" y="3581400"/>
            <a:ext cx="435388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how Forensic document examiners reconstruct shredded documents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20332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600200"/>
            <a:ext cx="7313613" cy="86836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Shredded Material Recovery</a:t>
            </a:r>
            <a:br>
              <a:rPr lang="en-US" altLang="en-US" sz="4000" b="1" dirty="0" smtClean="0">
                <a:solidFill>
                  <a:srgbClr val="FF0000"/>
                </a:solidFill>
              </a:rPr>
            </a:b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057400"/>
            <a:ext cx="8540750" cy="4498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Each bag of shredded paper contained an average of 100 recoverable documents.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68613" name="Picture 6" descr="shre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307173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7" descr="shre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6487"/>
            <a:ext cx="42672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799" y="3048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how Forensic document examiners reconstruct shredded documents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3308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>
            <a:noAutofit/>
          </a:bodyPr>
          <a:lstStyle/>
          <a:p>
            <a:r>
              <a:rPr lang="en-US" sz="2800" dirty="0"/>
              <a:t>Counterfeit Money: </a:t>
            </a:r>
            <a:r>
              <a:rPr lang="en-US" sz="2800" dirty="0">
                <a:hlinkClick r:id="rId2"/>
              </a:rPr>
              <a:t>https://www.youtube.com/watch?v=lzYtozBwOxQ</a:t>
            </a:r>
            <a:endParaRPr lang="en-US" sz="2800" dirty="0"/>
          </a:p>
          <a:p>
            <a:r>
              <a:rPr lang="en-US" sz="2800" dirty="0"/>
              <a:t>Counterfeit Passports: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www.youtube.com/watch?v=Uzt4VVDX-T0</a:t>
            </a:r>
            <a:endParaRPr lang="en-US" sz="2800" dirty="0"/>
          </a:p>
          <a:p>
            <a:r>
              <a:rPr lang="en-US" sz="2800" dirty="0"/>
              <a:t>Graphology: </a:t>
            </a: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www.youtube.com/watch?v=aoCAcLB1LbI</a:t>
            </a:r>
            <a:endParaRPr lang="en-US" sz="2800" dirty="0"/>
          </a:p>
          <a:p>
            <a:r>
              <a:rPr lang="en-US" sz="2800" dirty="0" smtClean="0"/>
              <a:t>Zodiac Killer: </a:t>
            </a:r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www.youtube.com/watch?v=KnkeOuPEuo0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BTK:</a:t>
            </a:r>
          </a:p>
          <a:p>
            <a:r>
              <a:rPr lang="en-US" sz="2800">
                <a:hlinkClick r:id="rId6"/>
              </a:rPr>
              <a:t>https://www.youtube.com/watch?v</a:t>
            </a:r>
            <a:r>
              <a:rPr lang="en-US" sz="2800">
                <a:hlinkClick r:id="rId6"/>
              </a:rPr>
              <a:t>=_</a:t>
            </a:r>
            <a:r>
              <a:rPr lang="en-US" sz="2800" smtClean="0">
                <a:hlinkClick r:id="rId6"/>
              </a:rPr>
              <a:t>D8GXNmpJPY</a:t>
            </a:r>
            <a:r>
              <a:rPr lang="en-US" sz="2800" smtClean="0"/>
              <a:t> </a:t>
            </a:r>
            <a:endParaRPr lang="en-US" sz="28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0126" y="645037"/>
            <a:ext cx="7313613" cy="584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LINKS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6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Handwriting:</a:t>
            </a:r>
          </a:p>
          <a:p>
            <a:r>
              <a:rPr lang="en-US" altLang="en-US" dirty="0" smtClean="0"/>
              <a:t>Two </a:t>
            </a:r>
            <a:r>
              <a:rPr lang="en-US" altLang="en-US" dirty="0"/>
              <a:t>individuals cannot have exactly identical handwriting</a:t>
            </a:r>
          </a:p>
          <a:p>
            <a:r>
              <a:rPr lang="en-US" altLang="en-US" dirty="0"/>
              <a:t>Since handwriting is associated with mechanical, physical, and mental functions, it is almost impossible to reproduce exactly</a:t>
            </a:r>
          </a:p>
          <a:p>
            <a:r>
              <a:rPr lang="en-US" altLang="en-US" dirty="0"/>
              <a:t>Handwriting can be </a:t>
            </a:r>
            <a:r>
              <a:rPr lang="en-US" altLang="en-US" i="1" dirty="0"/>
              <a:t>almost</a:t>
            </a:r>
            <a:r>
              <a:rPr lang="en-US" altLang="en-US" dirty="0"/>
              <a:t> as individual as a person’s fingerprint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6332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/>
            <a:r>
              <a:rPr lang="en-US" altLang="en-US" dirty="0"/>
              <a:t>A positive comparison must be based on an ample number of common characteristics between known and questioned writings</a:t>
            </a:r>
          </a:p>
          <a:p>
            <a:pPr marL="457200" lvl="1"/>
            <a:r>
              <a:rPr lang="en-US" altLang="en-US" dirty="0"/>
              <a:t>Collecting a lot of </a:t>
            </a:r>
            <a:r>
              <a:rPr lang="en-US" altLang="en-US" b="1" u="sng" dirty="0">
                <a:solidFill>
                  <a:srgbClr val="FF0000"/>
                </a:solidFill>
              </a:rPr>
              <a:t>exemplars</a:t>
            </a:r>
            <a:r>
              <a:rPr lang="en-US" altLang="en-US" dirty="0"/>
              <a:t> (known writings) is critical in order to make a comparison</a:t>
            </a:r>
          </a:p>
          <a:p>
            <a:pPr marL="457200" lvl="1"/>
            <a:r>
              <a:rPr lang="en-US" altLang="en-US" dirty="0"/>
              <a:t>Exemplars should contain some of the same words or combinations of letters that are present in the questioned document(s)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79729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Two writings came from one person if:</a:t>
            </a:r>
          </a:p>
          <a:p>
            <a:pPr marL="914400" lvl="1" indent="-457200">
              <a:spcBef>
                <a:spcPct val="30000"/>
              </a:spcBef>
            </a:pPr>
            <a:r>
              <a:rPr lang="en-US" altLang="en-US" sz="2400" dirty="0"/>
              <a:t>their similarities are unique and </a:t>
            </a:r>
          </a:p>
          <a:p>
            <a:pPr marL="914400" lvl="1" indent="-457200">
              <a:spcBef>
                <a:spcPct val="30000"/>
              </a:spcBef>
            </a:pPr>
            <a:r>
              <a:rPr lang="en-US" altLang="en-US" sz="2400" dirty="0"/>
              <a:t>no unexplainable difference(s) are </a:t>
            </a:r>
            <a:r>
              <a:rPr lang="en-US" altLang="en-US" sz="2400" dirty="0" smtClean="0"/>
              <a:t>found</a:t>
            </a:r>
          </a:p>
          <a:p>
            <a:pPr marL="457200" lvl="1" indent="0">
              <a:spcBef>
                <a:spcPct val="30000"/>
              </a:spcBef>
              <a:buNone/>
            </a:pPr>
            <a:endParaRPr lang="en-US" altLang="en-US" sz="2400" dirty="0"/>
          </a:p>
          <a:p>
            <a:pPr marL="533400" indent="-533400">
              <a:spcBef>
                <a:spcPct val="30000"/>
              </a:spcBef>
              <a:buFont typeface="Wingdings" pitchFamily="-84" charset="2"/>
              <a:buAutoNum type="arabicPeriod"/>
            </a:pPr>
            <a:r>
              <a:rPr lang="en-US" altLang="en-US" sz="2400" dirty="0"/>
              <a:t>Examine the questionable document for detectable traits and record them</a:t>
            </a:r>
          </a:p>
          <a:p>
            <a:pPr marL="533400" indent="-533400">
              <a:spcBef>
                <a:spcPct val="30000"/>
              </a:spcBef>
              <a:buFont typeface="Wingdings" pitchFamily="-84" charset="2"/>
              <a:buAutoNum type="arabicPeriod"/>
            </a:pPr>
            <a:r>
              <a:rPr lang="en-US" altLang="en-US" sz="2400" dirty="0"/>
              <a:t>Obtain a known sample of the suspect’s writing (an </a:t>
            </a:r>
            <a:r>
              <a:rPr lang="en-US" altLang="en-US" sz="2400" i="1" dirty="0"/>
              <a:t>exemplar</a:t>
            </a:r>
            <a:r>
              <a:rPr lang="en-US" altLang="en-US" sz="2400" dirty="0"/>
              <a:t>)  </a:t>
            </a:r>
          </a:p>
          <a:p>
            <a:pPr marL="533400" indent="-533400">
              <a:spcBef>
                <a:spcPct val="30000"/>
              </a:spcBef>
              <a:buFont typeface="Wingdings" pitchFamily="-84" charset="2"/>
              <a:buAutoNum type="arabicPeriod"/>
            </a:pPr>
            <a:r>
              <a:rPr lang="en-US" altLang="en-US" sz="2400" dirty="0"/>
              <a:t>Compare and draw conclusions about the authorship of the questionable document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519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142" y="2133600"/>
            <a:ext cx="5410200" cy="4572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en-US" b="1" u="sng" dirty="0">
                <a:solidFill>
                  <a:srgbClr val="FF0000"/>
                </a:solidFill>
              </a:rPr>
              <a:t>Line quality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/>
              <a:t>Are the lines smooth, free-flowing? Or shaky and wavering</a:t>
            </a:r>
            <a:r>
              <a:rPr lang="en-US" altLang="en-US" dirty="0" smtClean="0"/>
              <a:t>?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altLang="en-US" b="1" u="sng" dirty="0" smtClean="0">
                <a:solidFill>
                  <a:srgbClr val="FF0000"/>
                </a:solidFill>
              </a:rPr>
              <a:t>Spacing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dirty="0"/>
              <a:t>Are the letters and words equally spaced or crowded? </a:t>
            </a:r>
            <a:endParaRPr lang="en-US" altLang="en-US" b="1" u="sng" dirty="0">
              <a:solidFill>
                <a:schemeClr val="folHlink"/>
              </a:solidFill>
            </a:endParaRPr>
          </a:p>
          <a:p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981200"/>
            <a:ext cx="3195638" cy="1203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352800"/>
            <a:ext cx="3181350" cy="3352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-76200" y="1430055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12 Handwriting Characteristics (Exemplars)</a:t>
            </a:r>
            <a:br>
              <a:rPr lang="en-US" alt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68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5047273" cy="4724400"/>
          </a:xfrm>
        </p:spPr>
        <p:txBody>
          <a:bodyPr>
            <a:normAutofit/>
          </a:bodyPr>
          <a:lstStyle/>
          <a:p>
            <a:pPr marL="533400" indent="-533400">
              <a:buFont typeface="Arial" charset="0"/>
              <a:buAutoNum type="arabicParenR" startAt="3"/>
            </a:pPr>
            <a:r>
              <a:rPr lang="en-US" altLang="en-US" sz="2800" b="1" u="sng" dirty="0">
                <a:solidFill>
                  <a:srgbClr val="FF0000"/>
                </a:solidFill>
              </a:rPr>
              <a:t>Size consistency: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Examine the relative height, width and size of letters. Is it consistent?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arenR" startAt="3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Continuous</a:t>
            </a:r>
            <a:r>
              <a:rPr lang="en-US" altLang="en-US" sz="2800" b="1" u="sng" dirty="0">
                <a:solidFill>
                  <a:srgbClr val="FF0000"/>
                </a:solidFill>
              </a:rPr>
              <a:t>:</a:t>
            </a:r>
            <a:r>
              <a:rPr lang="en-US" altLang="en-US" sz="2800" dirty="0">
                <a:solidFill>
                  <a:srgbClr val="FF0000"/>
                </a:solidFill>
              </a:rPr>
              <a:t>  </a:t>
            </a:r>
            <a:r>
              <a:rPr lang="en-US" altLang="en-US" sz="2800" dirty="0"/>
              <a:t>Is the writing continuous or does the writer lift the pen?</a:t>
            </a:r>
          </a:p>
          <a:p>
            <a:pPr marL="914400" lvl="1" indent="-457200">
              <a:buFontTx/>
              <a:buChar char="•"/>
            </a:pPr>
            <a:r>
              <a:rPr lang="en-US" altLang="en-US" sz="2200" dirty="0"/>
              <a:t>Forgeries may have lifts or separations in unusual places, such as within a letter</a:t>
            </a: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73" y="1905000"/>
            <a:ext cx="3803650" cy="17716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73" y="4724400"/>
            <a:ext cx="3575050" cy="15636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the origin of a writing sample using the 12 exemplars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39892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ppt86B0.tmp</Template>
  <TotalTime>11755</TotalTime>
  <Words>1893</Words>
  <Application>Microsoft Office PowerPoint</Application>
  <PresentationFormat>On-screen Show (4:3)</PresentationFormat>
  <Paragraphs>214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Inkwell</vt:lpstr>
      <vt:lpstr>Questioned Documents Unit</vt:lpstr>
      <vt:lpstr>PowerPoint Presentation</vt:lpstr>
      <vt:lpstr>Examples of Questioned Documents</vt:lpstr>
      <vt:lpstr>PowerPoint Presentation</vt:lpstr>
      <vt:lpstr>PowerPoint Presentation</vt:lpstr>
      <vt:lpstr>PowerPoint Presentation</vt:lpstr>
      <vt:lpstr>PowerPoint Presentation</vt:lpstr>
      <vt:lpstr>Objectives: Determine the origin of a writing sample using the 12 exemplars</vt:lpstr>
      <vt:lpstr>PowerPoint Presentation</vt:lpstr>
      <vt:lpstr>PowerPoint Presentation</vt:lpstr>
      <vt:lpstr>PowerPoint Presentation</vt:lpstr>
      <vt:lpstr>PowerPoint Presentation</vt:lpstr>
      <vt:lpstr>Objectives: Determine the origin of a writing sample using the 12 exemplars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Objectives: Determine the origin of a writing sample by analyzing chromatography results</vt:lpstr>
      <vt:lpstr>Objectives: Determine the origin of a writing sample by analyzing chromatography results</vt:lpstr>
      <vt:lpstr>Forgery</vt:lpstr>
      <vt:lpstr>PowerPoint Presentation</vt:lpstr>
      <vt:lpstr>Check Forgery</vt:lpstr>
      <vt:lpstr>Preventing Check Forgery</vt:lpstr>
      <vt:lpstr>Literary Forgery</vt:lpstr>
      <vt:lpstr>Counterfeiting</vt:lpstr>
      <vt:lpstr>Counterfeit Currency</vt:lpstr>
      <vt:lpstr>Intaglio Printing</vt:lpstr>
      <vt:lpstr>PowerPoint Presentation</vt:lpstr>
      <vt:lpstr>Serial Numbers</vt:lpstr>
      <vt:lpstr>PowerPoint Presentation</vt:lpstr>
      <vt:lpstr>PowerPoint Presentation</vt:lpstr>
      <vt:lpstr>Authentic      vs.     Counterfeit</vt:lpstr>
      <vt:lpstr>Verifying Authentic Currency</vt:lpstr>
      <vt:lpstr>Verifying Authentic Currency</vt:lpstr>
      <vt:lpstr>Examples of Security Features</vt:lpstr>
      <vt:lpstr>Objectives: Determine the measures used to prevent forgery and counterfeiting  </vt:lpstr>
      <vt:lpstr>Shredded Material Recovery </vt:lpstr>
      <vt:lpstr>Shredded Material Recovery </vt:lpstr>
      <vt:lpstr>Shredded Material Recovery </vt:lpstr>
      <vt:lpstr>Shredded Material Recovery 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and Forgery</dc:title>
  <dc:creator>WFSD</dc:creator>
  <cp:lastModifiedBy>WFSD</cp:lastModifiedBy>
  <cp:revision>89</cp:revision>
  <dcterms:created xsi:type="dcterms:W3CDTF">2014-04-10T16:08:18Z</dcterms:created>
  <dcterms:modified xsi:type="dcterms:W3CDTF">2016-04-20T11:11:15Z</dcterms:modified>
</cp:coreProperties>
</file>