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4" roundtripDataSignature="AMtx7mjTEb/JsR5OnVcf7LufvJRZZCBp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504788e46_1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504788e46_1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4504788e46_1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504788e4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4504788e4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4504788e46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504788e46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24504788e4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24504788e46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504788e46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24504788e46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504788e46_0_2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4504788e46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58" name="Google Shape;258;g24504788e46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504788e46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24504788e46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6" name="Google Shape;266;g24504788e46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4504788e46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24504788e46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4504788e46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4504788e46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4504788e46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24504788e4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1" name="Google Shape;291;g24504788e4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4504788e46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8" name="Google Shape;298;g24504788e46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9" name="Google Shape;299;g24504788e46_0_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504788e46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4504788e46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4504788e46_0_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5" name="Google Shape;315;g24504788e46_0_9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504788e46_0_7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24504788e46_0_7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24504788e46_0_7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4504788e46_0_7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24504788e46_0_7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24504788e46_0_7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4504788e46_0_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24504788e46_0_7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4504788e46_0_7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4504788e46_0_7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4504788e46_0_7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g24504788e46_0_7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4504788e46_0_7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24504788e46_0_7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4504788e46_0_8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g24504788e46_0_8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4504788e46_0_8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4504788e4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g24504788e4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24504788e4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4504788e46_1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5" name="Google Shape;375;g24504788e46_1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24504788e46_1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4504788e46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4504788e46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4504788e46_1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24504788e46_1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4504788e46_1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24504788e46_1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4504788e46_1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24504788e46_1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4504788e46_1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4504788e46_1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24504788e46_1_1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504788e46_1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24504788e46_1_1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4504788e46_1_1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24504788e46_1_1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4504788e46_1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4504788e46_1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24504788e46_1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24504788e46_1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24504788e46_1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24504788e46_1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4504788e46_1_2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4504788e46_1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24504788e46_1_2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504788e46_1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4504788e46_1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g24504788e46_1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4504788e46_1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g24504788e46_1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g24504788e46_1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7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drury[1]" id="19" name="Google Shape;1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11691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2 Content" type="txAndTwoObj">
  <p:cSld name="TEXT_AND_TWO_OBJECT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8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8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88"/>
          <p:cNvSpPr txBox="1"/>
          <p:nvPr>
            <p:ph idx="2" type="body"/>
          </p:nvPr>
        </p:nvSpPr>
        <p:spPr>
          <a:xfrm>
            <a:off x="6197600" y="19812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8"/>
          <p:cNvSpPr txBox="1"/>
          <p:nvPr>
            <p:ph idx="3" type="body"/>
          </p:nvPr>
        </p:nvSpPr>
        <p:spPr>
          <a:xfrm>
            <a:off x="6197600" y="4114800"/>
            <a:ext cx="5080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88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88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88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8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8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9" name="Google Shape;79;p8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80" name="Google Shape;80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drury[1]" id="83" name="Google Shape;83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rury[1]" id="85" name="Google Shape;8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1" sz="60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drury[1]" id="23" name="Google Shape;23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27" name="Google Shape;27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and Text" type="objAndTx">
  <p:cSld name="OBJECT_AND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2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2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82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2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82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82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over Content" type="txOverObj">
  <p:cSld name="TEXT_OVER_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3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3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83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83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83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83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drury[1]" id="46" name="Google Shape;46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5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5"/>
          <p:cNvSpPr txBox="1"/>
          <p:nvPr>
            <p:ph idx="1" type="body"/>
          </p:nvPr>
        </p:nvSpPr>
        <p:spPr>
          <a:xfrm>
            <a:off x="9144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5"/>
          <p:cNvSpPr txBox="1"/>
          <p:nvPr>
            <p:ph idx="2" type="body"/>
          </p:nvPr>
        </p:nvSpPr>
        <p:spPr>
          <a:xfrm>
            <a:off x="6197600" y="1981200"/>
            <a:ext cx="508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5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5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5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 type="tbl">
  <p:cSld name="TAB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6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6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6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86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over Text" type="objOverTx">
  <p:cSld name="OBJECT_OVER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7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7"/>
          <p:cNvSpPr txBox="1"/>
          <p:nvPr>
            <p:ph idx="1" type="body"/>
          </p:nvPr>
        </p:nvSpPr>
        <p:spPr>
          <a:xfrm>
            <a:off x="914400" y="19812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87"/>
          <p:cNvSpPr txBox="1"/>
          <p:nvPr>
            <p:ph idx="2" type="body"/>
          </p:nvPr>
        </p:nvSpPr>
        <p:spPr>
          <a:xfrm>
            <a:off x="914400" y="4114800"/>
            <a:ext cx="10363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87"/>
          <p:cNvSpPr txBox="1"/>
          <p:nvPr>
            <p:ph idx="10" type="dt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87"/>
          <p:cNvSpPr txBox="1"/>
          <p:nvPr>
            <p:ph idx="11" type="ftr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87"/>
          <p:cNvSpPr txBox="1"/>
          <p:nvPr>
            <p:ph idx="12" type="sldNum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.jpg"/><Relationship Id="rId2" Type="http://schemas.openxmlformats.org/officeDocument/2006/relationships/image" Target="../media/image2.gif"/><Relationship Id="rId3" Type="http://schemas.openxmlformats.org/officeDocument/2006/relationships/hyperlink" Target="http://www.chemisme.com/" TargetMode="External"/><Relationship Id="rId4" Type="http://schemas.openxmlformats.org/officeDocument/2006/relationships/hyperlink" Target="http://www.chemisme.com/ap-chemistry.html" TargetMode="External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drury[1]" id="12" name="Google Shape;12;p7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16" y="5522694"/>
            <a:ext cx="1292232" cy="133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66187" y="5379443"/>
            <a:ext cx="2686493" cy="1953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78">
            <a:hlinkClick r:id="rId3"/>
          </p:cNvPr>
          <p:cNvSpPr txBox="1"/>
          <p:nvPr/>
        </p:nvSpPr>
        <p:spPr>
          <a:xfrm>
            <a:off x="4508938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www.chemisme.com 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78">
            <a:hlinkClick r:id="rId4"/>
          </p:cNvPr>
          <p:cNvSpPr txBox="1"/>
          <p:nvPr/>
        </p:nvSpPr>
        <p:spPr>
          <a:xfrm>
            <a:off x="8496792" y="6462830"/>
            <a:ext cx="220717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AP Chemistry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6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28.jpg"/><Relationship Id="rId5" Type="http://schemas.openxmlformats.org/officeDocument/2006/relationships/image" Target="../media/image34.jpg"/><Relationship Id="rId6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/>
              <a:t>Reactions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2514600" y="0"/>
            <a:ext cx="701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Acid and Base Strength</a:t>
            </a:r>
            <a:endParaRPr/>
          </a:p>
        </p:txBody>
      </p:sp>
      <p:pic>
        <p:nvPicPr>
          <p:cNvPr descr="16_04" id="170" name="Google Shape;170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076" l="0" r="0" t="0"/>
          <a:stretch/>
        </p:blipFill>
        <p:spPr>
          <a:xfrm>
            <a:off x="2514600" y="838200"/>
            <a:ext cx="4114800" cy="60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0"/>
          <p:cNvSpPr txBox="1"/>
          <p:nvPr>
            <p:ph idx="2" type="body"/>
          </p:nvPr>
        </p:nvSpPr>
        <p:spPr>
          <a:xfrm>
            <a:off x="6705600" y="1813034"/>
            <a:ext cx="3962400" cy="5044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Strong acids </a:t>
            </a:r>
            <a:r>
              <a:rPr lang="en-US"/>
              <a:t>are completely dissociated in water. Their </a:t>
            </a:r>
            <a:r>
              <a:rPr lang="en-US">
                <a:solidFill>
                  <a:schemeClr val="accent1"/>
                </a:solidFill>
              </a:rPr>
              <a:t>conjugate bases </a:t>
            </a:r>
            <a:r>
              <a:rPr lang="en-US"/>
              <a:t>are quite weak.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Weak acids </a:t>
            </a:r>
            <a:r>
              <a:rPr lang="en-US"/>
              <a:t>only dissociate partially in water. Their </a:t>
            </a:r>
            <a:r>
              <a:rPr lang="en-US">
                <a:solidFill>
                  <a:schemeClr val="accent1"/>
                </a:solidFill>
              </a:rPr>
              <a:t>conjugate bases </a:t>
            </a:r>
            <a:r>
              <a:rPr lang="en-US"/>
              <a:t>are weak bases.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504788e46_1_103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Strong Acids and Bases</a:t>
            </a:r>
            <a:endParaRPr/>
          </a:p>
        </p:txBody>
      </p:sp>
      <p:sp>
        <p:nvSpPr>
          <p:cNvPr id="178" name="Google Shape;178;g24504788e46_1_103"/>
          <p:cNvSpPr txBox="1"/>
          <p:nvPr>
            <p:ph idx="1" type="body"/>
          </p:nvPr>
        </p:nvSpPr>
        <p:spPr>
          <a:xfrm>
            <a:off x="839788" y="1378413"/>
            <a:ext cx="51579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Strong Acids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9" name="Google Shape;179;g24504788e46_1_103"/>
          <p:cNvSpPr txBox="1"/>
          <p:nvPr>
            <p:ph idx="2" type="body"/>
          </p:nvPr>
        </p:nvSpPr>
        <p:spPr>
          <a:xfrm>
            <a:off x="839788" y="2202225"/>
            <a:ext cx="51579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HCl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HBr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HNO</a:t>
            </a:r>
            <a:r>
              <a:rPr baseline="-25000" lang="en-US"/>
              <a:t>3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HClO</a:t>
            </a:r>
            <a:r>
              <a:rPr baseline="-25000" lang="en-US"/>
              <a:t>4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endParaRPr baseline="-25000"/>
          </a:p>
        </p:txBody>
      </p:sp>
      <p:sp>
        <p:nvSpPr>
          <p:cNvPr id="180" name="Google Shape;180;g24504788e46_1_103"/>
          <p:cNvSpPr txBox="1"/>
          <p:nvPr>
            <p:ph idx="3" type="body"/>
          </p:nvPr>
        </p:nvSpPr>
        <p:spPr>
          <a:xfrm>
            <a:off x="6172200" y="1457388"/>
            <a:ext cx="5183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0C0"/>
                </a:solidFill>
              </a:rPr>
              <a:t>Strong Bases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81" name="Google Shape;181;g24504788e46_1_103"/>
          <p:cNvSpPr txBox="1"/>
          <p:nvPr>
            <p:ph idx="4" type="body"/>
          </p:nvPr>
        </p:nvSpPr>
        <p:spPr>
          <a:xfrm>
            <a:off x="6172200" y="2281200"/>
            <a:ext cx="51831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RbOH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CsOH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Ba(OH)</a:t>
            </a:r>
            <a:r>
              <a:rPr baseline="-25000" lang="en-US"/>
              <a:t>2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Ca(OH)</a:t>
            </a:r>
            <a:r>
              <a:rPr baseline="-25000" lang="en-US"/>
              <a:t>2</a:t>
            </a:r>
            <a:endParaRPr baseline="-25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the </a:t>
            </a:r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:</a:t>
            </a:r>
            <a:endParaRPr/>
          </a:p>
        </p:txBody>
      </p:sp>
      <p:sp>
        <p:nvSpPr>
          <p:cNvPr id="187" name="Google Shape;18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NH</a:t>
            </a:r>
            <a:r>
              <a:rPr baseline="-25000" lang="en-US"/>
              <a:t>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HS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HSO</a:t>
            </a:r>
            <a:r>
              <a:rPr baseline="-25000" lang="en-US"/>
              <a:t>4</a:t>
            </a:r>
            <a:r>
              <a:rPr baseline="30000" lang="en-US"/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PO</a:t>
            </a:r>
            <a:r>
              <a:rPr baseline="-25000" lang="en-US"/>
              <a:t>4</a:t>
            </a:r>
            <a:r>
              <a:rPr baseline="30000" lang="en-US"/>
              <a:t>-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30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Bases</a:t>
            </a:r>
            <a:r>
              <a:rPr lang="en-US"/>
              <a:t> gain H+ to become a </a:t>
            </a:r>
            <a:r>
              <a:rPr lang="en-US">
                <a:solidFill>
                  <a:srgbClr val="FF0000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!</a:t>
            </a:r>
            <a:endParaRPr/>
          </a:p>
        </p:txBody>
      </p:sp>
      <p:sp>
        <p:nvSpPr>
          <p:cNvPr id="188" name="Google Shape;188;p11"/>
          <p:cNvSpPr txBox="1"/>
          <p:nvPr/>
        </p:nvSpPr>
        <p:spPr>
          <a:xfrm>
            <a:off x="2129778" y="1802441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NH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endParaRPr/>
          </a:p>
        </p:txBody>
      </p:sp>
      <p:sp>
        <p:nvSpPr>
          <p:cNvPr id="189" name="Google Shape;189;p11"/>
          <p:cNvSpPr txBox="1"/>
          <p:nvPr/>
        </p:nvSpPr>
        <p:spPr>
          <a:xfrm>
            <a:off x="2129778" y="2259183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baseline="30000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1"/>
          <p:cNvSpPr txBox="1"/>
          <p:nvPr/>
        </p:nvSpPr>
        <p:spPr>
          <a:xfrm>
            <a:off x="2129778" y="2726248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191" name="Google Shape;191;p11"/>
          <p:cNvSpPr txBox="1"/>
          <p:nvPr/>
        </p:nvSpPr>
        <p:spPr>
          <a:xfrm>
            <a:off x="2080093" y="3211097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aseline="-25000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30000"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conjugation cartoon" id="192" name="Google Shape;1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686" y="1802441"/>
            <a:ext cx="4762500" cy="35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Find the </a:t>
            </a:r>
            <a:r>
              <a:rPr lang="en-US">
                <a:solidFill>
                  <a:schemeClr val="accent1"/>
                </a:solidFill>
              </a:rPr>
              <a:t>conjugate base</a:t>
            </a:r>
            <a:endParaRPr/>
          </a:p>
        </p:txBody>
      </p:sp>
      <p:sp>
        <p:nvSpPr>
          <p:cNvPr id="198" name="Google Shape;19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HClO</a:t>
            </a:r>
            <a:r>
              <a:rPr baseline="-25000" lang="en-US"/>
              <a:t>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HCl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Acids</a:t>
            </a:r>
            <a:r>
              <a:rPr lang="en-US"/>
              <a:t> lose H+ to become a </a:t>
            </a:r>
            <a:r>
              <a:rPr lang="en-US">
                <a:solidFill>
                  <a:schemeClr val="accent1"/>
                </a:solidFill>
              </a:rPr>
              <a:t>conjugate</a:t>
            </a:r>
            <a:r>
              <a:rPr lang="en-US"/>
              <a:t>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!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aseline="-25000"/>
          </a:p>
        </p:txBody>
      </p:sp>
      <p:sp>
        <p:nvSpPr>
          <p:cNvPr id="199" name="Google Shape;199;p12"/>
          <p:cNvSpPr txBox="1"/>
          <p:nvPr/>
        </p:nvSpPr>
        <p:spPr>
          <a:xfrm>
            <a:off x="2287195" y="1825625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200" name="Google Shape;200;p12"/>
          <p:cNvSpPr txBox="1"/>
          <p:nvPr/>
        </p:nvSpPr>
        <p:spPr>
          <a:xfrm>
            <a:off x="2287195" y="228729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201" name="Google Shape;201;p12"/>
          <p:cNvSpPr txBox="1"/>
          <p:nvPr/>
        </p:nvSpPr>
        <p:spPr>
          <a:xfrm>
            <a:off x="2287195" y="2765246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HSO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sp>
        <p:nvSpPr>
          <p:cNvPr id="202" name="Google Shape;202;p12"/>
          <p:cNvSpPr txBox="1"/>
          <p:nvPr/>
        </p:nvSpPr>
        <p:spPr>
          <a:xfrm>
            <a:off x="2287195" y="3300650"/>
            <a:ext cx="2362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/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02214" y="1690688"/>
            <a:ext cx="4151586" cy="311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Neutralization</a:t>
            </a:r>
            <a:endParaRPr/>
          </a:p>
        </p:txBody>
      </p:sp>
      <p:sp>
        <p:nvSpPr>
          <p:cNvPr id="209" name="Google Shape;209;p13"/>
          <p:cNvSpPr txBox="1"/>
          <p:nvPr>
            <p:ph idx="1" type="body"/>
          </p:nvPr>
        </p:nvSpPr>
        <p:spPr>
          <a:xfrm>
            <a:off x="838200" y="1825625"/>
            <a:ext cx="467973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Acid</a:t>
            </a:r>
            <a:r>
              <a:rPr lang="en-US"/>
              <a:t> +  </a:t>
            </a:r>
            <a:r>
              <a:rPr lang="en-US">
                <a:solidFill>
                  <a:schemeClr val="accent1"/>
                </a:solidFill>
              </a:rPr>
              <a:t>Base</a:t>
            </a:r>
            <a:r>
              <a:rPr lang="en-US"/>
              <a:t>    🡪   Salt   +   Water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HCl</a:t>
            </a:r>
            <a:r>
              <a:rPr lang="en-US"/>
              <a:t>  + </a:t>
            </a:r>
            <a:r>
              <a:rPr lang="en-US">
                <a:solidFill>
                  <a:schemeClr val="accent1"/>
                </a:solidFill>
              </a:rPr>
              <a:t>NaOH</a:t>
            </a:r>
            <a:r>
              <a:rPr lang="en-US"/>
              <a:t>   🡪   NaCl +   H</a:t>
            </a:r>
            <a:r>
              <a:rPr baseline="-25000" lang="en-US"/>
              <a:t>2</a:t>
            </a:r>
            <a:r>
              <a:rPr lang="en-US"/>
              <a:t>O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When the substances neutralize, they lose their properties and the pH will equal 7.</a:t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HBr</a:t>
            </a:r>
            <a:r>
              <a:rPr lang="en-US"/>
              <a:t> + </a:t>
            </a:r>
            <a:r>
              <a:rPr lang="en-US">
                <a:solidFill>
                  <a:schemeClr val="accent1"/>
                </a:solidFill>
              </a:rPr>
              <a:t>Ba(OH)</a:t>
            </a:r>
            <a:r>
              <a:rPr baseline="-25000" lang="en-US">
                <a:solidFill>
                  <a:schemeClr val="accent1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/>
              <a:t>🡪 H</a:t>
            </a:r>
            <a:r>
              <a:rPr baseline="-25000" lang="en-US"/>
              <a:t>2</a:t>
            </a:r>
            <a:r>
              <a:rPr lang="en-US"/>
              <a:t>O + BaBr</a:t>
            </a:r>
            <a:r>
              <a:rPr baseline="-25000" lang="en-US"/>
              <a:t>2</a:t>
            </a:r>
            <a:endParaRPr baseline="-25000"/>
          </a:p>
          <a:p>
            <a:pPr indent="0" lvl="0" marL="82296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neutralization cartoon" id="210" name="Google Shape;2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374" y="1690688"/>
            <a:ext cx="4400659" cy="3971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Acids</a:t>
            </a:r>
            <a:r>
              <a:rPr lang="en-US"/>
              <a:t> react with most metals</a:t>
            </a:r>
            <a:endParaRPr/>
          </a:p>
        </p:txBody>
      </p:sp>
      <p:sp>
        <p:nvSpPr>
          <p:cNvPr id="216" name="Google Shape;216;p14"/>
          <p:cNvSpPr txBox="1"/>
          <p:nvPr>
            <p:ph idx="1" type="body"/>
          </p:nvPr>
        </p:nvSpPr>
        <p:spPr>
          <a:xfrm>
            <a:off x="838200" y="1825625"/>
            <a:ext cx="70445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One hydrogen will be replaced by a more active metal. (Unreactive metals include Cu, Ag, and Au.)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2HCl</a:t>
            </a:r>
            <a:r>
              <a:rPr lang="en-US"/>
              <a:t> + Mg 🡪 MgCl</a:t>
            </a:r>
            <a:r>
              <a:rPr baseline="-25000" lang="en-US"/>
              <a:t>2</a:t>
            </a:r>
            <a:r>
              <a:rPr lang="en-US"/>
              <a:t> + H</a:t>
            </a:r>
            <a:r>
              <a:rPr baseline="-25000" lang="en-US"/>
              <a:t>2</a:t>
            </a:r>
            <a:r>
              <a:rPr lang="en-US"/>
              <a:t>(g)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>
                <a:solidFill>
                  <a:srgbClr val="FF0000"/>
                </a:solidFill>
              </a:rPr>
              <a:t>2HCl</a:t>
            </a:r>
            <a:r>
              <a:rPr lang="en-US"/>
              <a:t> + Zn 🡪 ZnCl</a:t>
            </a:r>
            <a:r>
              <a:rPr baseline="-25000" lang="en-US"/>
              <a:t>2</a:t>
            </a:r>
            <a:r>
              <a:rPr lang="en-US"/>
              <a:t> + H</a:t>
            </a:r>
            <a:r>
              <a:rPr baseline="-25000" lang="en-US"/>
              <a:t>2</a:t>
            </a:r>
            <a:endParaRPr baseline="-25000"/>
          </a:p>
        </p:txBody>
      </p:sp>
      <p:pic>
        <p:nvPicPr>
          <p:cNvPr descr="Image result for acid plus metal" id="217" name="Google Shape;2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5259" y="2758966"/>
            <a:ext cx="5715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br>
              <a:rPr lang="en-US"/>
            </a:br>
            <a:r>
              <a:rPr b="0" lang="en-US" sz="4000"/>
              <a:t>Are the following acidic, basic, or neutral?</a:t>
            </a:r>
            <a:endParaRPr b="0" sz="4000"/>
          </a:p>
        </p:txBody>
      </p:sp>
      <p:pic>
        <p:nvPicPr>
          <p:cNvPr descr="Image result for pseudoephedrine" id="223" name="Google Shape;2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48349"/>
            <a:ext cx="3262540" cy="21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 txBox="1"/>
          <p:nvPr/>
        </p:nvSpPr>
        <p:spPr>
          <a:xfrm>
            <a:off x="576943" y="4545326"/>
            <a:ext cx="11038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Pseudoephedrine			          Quinine				Nicotine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(Sudafed)				    (treats malaria)			(pH = 3)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     Basic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Basic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Acidic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3860" y="1989098"/>
            <a:ext cx="3726996" cy="26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53976" y="2314712"/>
            <a:ext cx="25622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6"/>
          <p:cNvSpPr txBox="1"/>
          <p:nvPr>
            <p:ph type="title"/>
          </p:nvPr>
        </p:nvSpPr>
        <p:spPr>
          <a:xfrm>
            <a:off x="2286000" y="22860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</a:t>
            </a:r>
            <a:endParaRPr/>
          </a:p>
        </p:txBody>
      </p:sp>
      <p:sp>
        <p:nvSpPr>
          <p:cNvPr id="232" name="Google Shape;232;p16"/>
          <p:cNvSpPr txBox="1"/>
          <p:nvPr>
            <p:ph idx="1" type="body"/>
          </p:nvPr>
        </p:nvSpPr>
        <p:spPr>
          <a:xfrm>
            <a:off x="2286000" y="13716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Classify acids and bases based on TWO theories.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conjugate acids and bases.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strong acids and bases.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and write acid base reactions. 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233" name="Google Shape;23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99650" y="6116638"/>
            <a:ext cx="742950" cy="766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check for understanding" id="234" name="Google Shape;234;p16"/>
          <p:cNvPicPr preferRelativeResize="0"/>
          <p:nvPr/>
        </p:nvPicPr>
        <p:blipFill rotWithShape="1">
          <a:blip r:embed="rId4">
            <a:alphaModFix/>
          </a:blip>
          <a:srcRect b="2286" l="0" r="50606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4504788e46_0_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Strong Acid/Base Titrations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4504788e46_0_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247" name="Google Shape;247;g24504788e46_0_10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concentration, pH or K for any acid or base.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the video you should be able to…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titration set-ups and purpose.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explain a strong A/B titration graph.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at any point during a strong acid and strong base reaction.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Definitions of Acids and Bases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D8D8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504788e46_0_16"/>
          <p:cNvSpPr txBox="1"/>
          <p:nvPr>
            <p:ph type="title"/>
          </p:nvPr>
        </p:nvSpPr>
        <p:spPr>
          <a:xfrm>
            <a:off x="838200" y="-14934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253" name="Google Shape;253;g24504788e46_0_16"/>
          <p:cNvSpPr txBox="1"/>
          <p:nvPr>
            <p:ph idx="1" type="body"/>
          </p:nvPr>
        </p:nvSpPr>
        <p:spPr>
          <a:xfrm>
            <a:off x="838200" y="8241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Why is it so important to titrate slowly?</a:t>
            </a:r>
            <a:endParaRPr sz="2800"/>
          </a:p>
        </p:txBody>
      </p:sp>
      <p:pic>
        <p:nvPicPr>
          <p:cNvPr descr="Related image" id="254" name="Google Shape;254;g24504788e46_0_16"/>
          <p:cNvPicPr preferRelativeResize="0"/>
          <p:nvPr/>
        </p:nvPicPr>
        <p:blipFill rotWithShape="1">
          <a:blip r:embed="rId3">
            <a:alphaModFix/>
          </a:blip>
          <a:srcRect b="12755" l="0" r="0" t="0"/>
          <a:stretch/>
        </p:blipFill>
        <p:spPr>
          <a:xfrm>
            <a:off x="3965576" y="1719319"/>
            <a:ext cx="4612368" cy="4419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4504788e46_0_22"/>
          <p:cNvSpPr txBox="1"/>
          <p:nvPr>
            <p:ph type="title"/>
          </p:nvPr>
        </p:nvSpPr>
        <p:spPr>
          <a:xfrm>
            <a:off x="25146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Definitions</a:t>
            </a:r>
            <a:endParaRPr/>
          </a:p>
        </p:txBody>
      </p:sp>
      <p:pic>
        <p:nvPicPr>
          <p:cNvPr descr="17_05" id="261" name="Google Shape;261;g24504788e46_0_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446" l="0" r="0" t="0"/>
          <a:stretch/>
        </p:blipFill>
        <p:spPr>
          <a:xfrm>
            <a:off x="1376854" y="792216"/>
            <a:ext cx="3920400" cy="43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g24504788e46_0_22"/>
          <p:cNvSpPr txBox="1"/>
          <p:nvPr>
            <p:ph idx="2" type="body"/>
          </p:nvPr>
        </p:nvSpPr>
        <p:spPr>
          <a:xfrm>
            <a:off x="6434959" y="1387366"/>
            <a:ext cx="4853100" cy="4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known concentration of base (or acid) is slowly added to a solution of an unknown acid (or base) to determine it’s concentration.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This is also known as </a:t>
            </a:r>
            <a:r>
              <a:rPr lang="en-US">
                <a:solidFill>
                  <a:srgbClr val="FF0000"/>
                </a:solidFill>
              </a:rPr>
              <a:t>standardization</a:t>
            </a:r>
            <a:r>
              <a:rPr lang="en-US"/>
              <a:t> if a primary standard (</a:t>
            </a:r>
            <a:r>
              <a:rPr lang="en-US" u="sng"/>
              <a:t>solid, where the moles are constant</a:t>
            </a:r>
            <a:r>
              <a:rPr lang="en-US"/>
              <a:t>) is used to determine the molarity of a substance.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504788e46_0_29"/>
          <p:cNvSpPr txBox="1"/>
          <p:nvPr>
            <p:ph type="title"/>
          </p:nvPr>
        </p:nvSpPr>
        <p:spPr>
          <a:xfrm>
            <a:off x="2514600" y="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Methods</a:t>
            </a:r>
            <a:endParaRPr/>
          </a:p>
        </p:txBody>
      </p:sp>
      <p:sp>
        <p:nvSpPr>
          <p:cNvPr id="269" name="Google Shape;269;g24504788e46_0_29"/>
          <p:cNvSpPr txBox="1"/>
          <p:nvPr>
            <p:ph idx="1" type="body"/>
          </p:nvPr>
        </p:nvSpPr>
        <p:spPr>
          <a:xfrm>
            <a:off x="346841" y="1481958"/>
            <a:ext cx="5328600" cy="4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pH meter or indicators are used to determine when the solution has reached the </a:t>
            </a:r>
            <a:r>
              <a:rPr lang="en-US">
                <a:solidFill>
                  <a:srgbClr val="FF0000"/>
                </a:solidFill>
              </a:rPr>
              <a:t>equivalence point, </a:t>
            </a:r>
            <a:r>
              <a:rPr lang="en-US"/>
              <a:t>or neutralization point, at which the moles of acid equals that of base.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endpoint </a:t>
            </a:r>
            <a:r>
              <a:rPr lang="en-US"/>
              <a:t>is when the indicator actually changes color. You want the endpoint close to the equivalence point.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descr="17_07" id="270" name="Google Shape;270;g24504788e46_0_2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11103" l="0" r="0" t="0"/>
          <a:stretch/>
        </p:blipFill>
        <p:spPr>
          <a:xfrm>
            <a:off x="6013230" y="1056353"/>
            <a:ext cx="5043600" cy="493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504788e46_0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Equivalence during a Titration</a:t>
            </a:r>
            <a:endParaRPr/>
          </a:p>
        </p:txBody>
      </p:sp>
      <p:sp>
        <p:nvSpPr>
          <p:cNvPr id="276" name="Google Shape;276;g24504788e46_0_3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825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Using the M=mol/L formula, MV = moles.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At this equivalence point </a:t>
            </a:r>
            <a:r>
              <a:rPr lang="en-US">
                <a:solidFill>
                  <a:srgbClr val="FF0000"/>
                </a:solidFill>
              </a:rPr>
              <a:t>ONLY</a:t>
            </a:r>
            <a:r>
              <a:rPr lang="en-US"/>
              <a:t>,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moles of acid = the moles of base.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Therefore, you can use </a:t>
            </a:r>
            <a:r>
              <a:rPr lang="en-US">
                <a:solidFill>
                  <a:srgbClr val="FF0000"/>
                </a:solidFill>
              </a:rPr>
              <a:t>M</a:t>
            </a:r>
            <a:r>
              <a:rPr baseline="-25000" lang="en-US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baseline="-25000" lang="en-US">
                <a:solidFill>
                  <a:srgbClr val="FF0000"/>
                </a:solidFill>
              </a:rPr>
              <a:t>A</a:t>
            </a:r>
            <a:r>
              <a:rPr lang="en-US">
                <a:solidFill>
                  <a:srgbClr val="FF0000"/>
                </a:solidFill>
              </a:rPr>
              <a:t>=M</a:t>
            </a:r>
            <a:r>
              <a:rPr baseline="-25000" lang="en-US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V</a:t>
            </a:r>
            <a:r>
              <a:rPr baseline="-25000" lang="en-US">
                <a:solidFill>
                  <a:srgbClr val="FF0000"/>
                </a:solidFill>
              </a:rPr>
              <a:t>B</a:t>
            </a:r>
            <a:r>
              <a:rPr lang="en-US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to determine the molarity of the unknown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solution at the equivalence point only.</a:t>
            </a:r>
            <a:endParaRPr/>
          </a:p>
        </p:txBody>
      </p:sp>
      <p:pic>
        <p:nvPicPr>
          <p:cNvPr descr="Image result for titration" id="277" name="Google Shape;277;g24504788e46_0_36"/>
          <p:cNvPicPr preferRelativeResize="0"/>
          <p:nvPr/>
        </p:nvPicPr>
        <p:blipFill rotWithShape="1">
          <a:blip r:embed="rId3">
            <a:alphaModFix/>
          </a:blip>
          <a:srcRect b="0" l="0" r="0" t="29947"/>
          <a:stretch/>
        </p:blipFill>
        <p:spPr>
          <a:xfrm>
            <a:off x="6829752" y="1825625"/>
            <a:ext cx="4783405" cy="3247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504788e46_0_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at Equivalence</a:t>
            </a:r>
            <a:endParaRPr/>
          </a:p>
        </p:txBody>
      </p:sp>
      <p:sp>
        <p:nvSpPr>
          <p:cNvPr id="283" name="Google Shape;283;g24504788e46_0_42"/>
          <p:cNvSpPr txBox="1"/>
          <p:nvPr>
            <p:ph idx="1" type="body"/>
          </p:nvPr>
        </p:nvSpPr>
        <p:spPr>
          <a:xfrm>
            <a:off x="838200" y="148352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/>
              <a:t>	An unknown concentration of NaOH was found in the stockroom. I measured 20.00mL of the 2.00M HCl into a flask and added a few drops of phenolphthalein. I filled a clean 50.00mL buret with unknown NaOH and began the titration, slowly adding NaOH drop wise until a faint pink color appeared. Initially the volume of base read 0.15mL but when the titration was complete, the volume read 35.45mL. What is the concentration of the base? </a:t>
            </a:r>
            <a:endParaRPr/>
          </a:p>
        </p:txBody>
      </p:sp>
      <p:sp>
        <p:nvSpPr>
          <p:cNvPr id="284" name="Google Shape;284;g24504788e46_0_42"/>
          <p:cNvSpPr txBox="1"/>
          <p:nvPr/>
        </p:nvSpPr>
        <p:spPr>
          <a:xfrm>
            <a:off x="3176752" y="3587821"/>
            <a:ext cx="60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(2.00M)(0.02000L) = 0.0400 moles of HCl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4504788e46_0_42"/>
          <p:cNvSpPr txBox="1"/>
          <p:nvPr/>
        </p:nvSpPr>
        <p:spPr>
          <a:xfrm>
            <a:off x="2798379" y="4034634"/>
            <a:ext cx="542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0.0400 moles of HCl = moles of NaOH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24504788e46_0_42"/>
          <p:cNvSpPr txBox="1"/>
          <p:nvPr/>
        </p:nvSpPr>
        <p:spPr>
          <a:xfrm>
            <a:off x="2605252" y="4496735"/>
            <a:ext cx="72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0.0400moles of NaOH/(0.03545-0.00015) =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1.13M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g24504788e46_0_42"/>
          <p:cNvSpPr txBox="1"/>
          <p:nvPr/>
        </p:nvSpPr>
        <p:spPr>
          <a:xfrm>
            <a:off x="2605252" y="5141985"/>
            <a:ext cx="723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(2.00M)(20.00mL) = (x)(35.45-0.15mL) = 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1.13M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ration curve.gif" id="293" name="Google Shape;293;g24504788e46_0_5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93676" y="953814"/>
            <a:ext cx="4495800" cy="508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4504788e46_0_51"/>
          <p:cNvSpPr txBox="1"/>
          <p:nvPr>
            <p:ph type="title"/>
          </p:nvPr>
        </p:nvSpPr>
        <p:spPr>
          <a:xfrm>
            <a:off x="662152" y="0"/>
            <a:ext cx="11209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Strong Acid with a Strong Base</a:t>
            </a:r>
            <a:endParaRPr/>
          </a:p>
        </p:txBody>
      </p:sp>
      <p:sp>
        <p:nvSpPr>
          <p:cNvPr id="295" name="Google Shape;295;g24504788e46_0_51"/>
          <p:cNvSpPr txBox="1"/>
          <p:nvPr>
            <p:ph idx="1" type="body"/>
          </p:nvPr>
        </p:nvSpPr>
        <p:spPr>
          <a:xfrm>
            <a:off x="1604142" y="1269016"/>
            <a:ext cx="3048000" cy="37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From the start of the titration to near the equivalence point, the pH goes up slowly.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Just before and after the equivalence point, the pH increases rapidly.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itration curve.gif" id="301" name="Google Shape;301;g24504788e46_0_58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9750" y="838200"/>
            <a:ext cx="50484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4504788e46_0_58"/>
          <p:cNvSpPr txBox="1"/>
          <p:nvPr>
            <p:ph type="title"/>
          </p:nvPr>
        </p:nvSpPr>
        <p:spPr>
          <a:xfrm>
            <a:off x="882869" y="0"/>
            <a:ext cx="10563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Titration of a Strong Acid with a Strong Base</a:t>
            </a:r>
            <a:endParaRPr/>
          </a:p>
        </p:txBody>
      </p:sp>
      <p:sp>
        <p:nvSpPr>
          <p:cNvPr id="303" name="Google Shape;303;g24504788e46_0_58"/>
          <p:cNvSpPr txBox="1"/>
          <p:nvPr>
            <p:ph idx="1" type="body"/>
          </p:nvPr>
        </p:nvSpPr>
        <p:spPr>
          <a:xfrm>
            <a:off x="1251881" y="1485900"/>
            <a:ext cx="3048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At the equivalence point, </a:t>
            </a:r>
            <a:r>
              <a:rPr lang="en-US">
                <a:solidFill>
                  <a:srgbClr val="FF0000"/>
                </a:solidFill>
              </a:rPr>
              <a:t>moles acid = moles base</a:t>
            </a:r>
            <a:r>
              <a:rPr lang="en-US"/>
              <a:t>, and the solution contains only water and the neutral salt. The pH equals 7.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304" name="Google Shape;304;g24504788e46_0_58"/>
          <p:cNvSpPr/>
          <p:nvPr/>
        </p:nvSpPr>
        <p:spPr>
          <a:xfrm>
            <a:off x="8839200" y="2743200"/>
            <a:ext cx="838200" cy="609600"/>
          </a:xfrm>
          <a:prstGeom prst="ellipse">
            <a:avLst/>
          </a:prstGeom>
          <a:solidFill>
            <a:srgbClr val="FFFF00">
              <a:alpha val="20000"/>
            </a:srgbClr>
          </a:solidFill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4504788e46_0_91"/>
          <p:cNvSpPr txBox="1"/>
          <p:nvPr>
            <p:ph type="title"/>
          </p:nvPr>
        </p:nvSpPr>
        <p:spPr>
          <a:xfrm>
            <a:off x="838200" y="-14934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endParaRPr/>
          </a:p>
        </p:txBody>
      </p:sp>
      <p:sp>
        <p:nvSpPr>
          <p:cNvPr id="310" name="Google Shape;310;g24504788e46_0_91"/>
          <p:cNvSpPr txBox="1"/>
          <p:nvPr>
            <p:ph idx="1" type="body"/>
          </p:nvPr>
        </p:nvSpPr>
        <p:spPr>
          <a:xfrm>
            <a:off x="838200" y="82413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Why is it so important to titrate slowly?</a:t>
            </a:r>
            <a:endParaRPr sz="2800"/>
          </a:p>
        </p:txBody>
      </p:sp>
      <p:pic>
        <p:nvPicPr>
          <p:cNvPr descr="titration curve.gif" id="311" name="Google Shape;311;g24504788e46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371" y="1621494"/>
            <a:ext cx="3496055" cy="34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4504788e46_0_91"/>
          <p:cNvSpPr txBox="1"/>
          <p:nvPr/>
        </p:nvSpPr>
        <p:spPr>
          <a:xfrm>
            <a:off x="3895227" y="2056659"/>
            <a:ext cx="8195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equivalence point is at pH = 7 and 35.0 mL of 1.0M NaOH was used to neutralize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0.50M HCl. How much acid was used?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MaVa=MbVb		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(0.50)x = (1.0)(35.0)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x = 70.0mL of acid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was the pH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only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34mL added to the acid?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504788e46_0_98"/>
          <p:cNvSpPr txBox="1"/>
          <p:nvPr>
            <p:ph type="title"/>
          </p:nvPr>
        </p:nvSpPr>
        <p:spPr>
          <a:xfrm>
            <a:off x="2362200" y="228600"/>
            <a:ext cx="7499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accent1"/>
                </a:solidFill>
              </a:rPr>
              <a:t>YOU MUST BE ABLE TO:</a:t>
            </a:r>
            <a:endParaRPr/>
          </a:p>
        </p:txBody>
      </p:sp>
      <p:sp>
        <p:nvSpPr>
          <p:cNvPr id="318" name="Google Shape;318;g24504788e46_0_98"/>
          <p:cNvSpPr txBox="1"/>
          <p:nvPr>
            <p:ph idx="1" type="body"/>
          </p:nvPr>
        </p:nvSpPr>
        <p:spPr>
          <a:xfrm>
            <a:off x="2286000" y="1447800"/>
            <a:ext cx="7499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Describe the titration set-up and explain its purpose.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Read and explain points on a Strong Acid/Strong Base titration graph.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Calculate the pH during any point of a strong acid and strong base reaction. </a:t>
            </a:r>
            <a:endParaRPr/>
          </a:p>
          <a:p>
            <a:pPr indent="0" lvl="0" marL="825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002060"/>
              </a:solidFill>
            </a:endParaRPr>
          </a:p>
        </p:txBody>
      </p:sp>
      <p:pic>
        <p:nvPicPr>
          <p:cNvPr descr="Image result for check for understanding" id="319" name="Google Shape;319;g24504788e46_0_98"/>
          <p:cNvPicPr preferRelativeResize="0"/>
          <p:nvPr/>
        </p:nvPicPr>
        <p:blipFill rotWithShape="1">
          <a:blip r:embed="rId3">
            <a:alphaModFix/>
          </a:blip>
          <a:srcRect b="2286" l="0" r="50605" t="0"/>
          <a:stretch/>
        </p:blipFill>
        <p:spPr>
          <a:xfrm>
            <a:off x="8418786" y="3402219"/>
            <a:ext cx="2425013" cy="2525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504788e46_0_737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Redox Reactions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OBJECTIVES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03" name="Google Shape;103;p3"/>
          <p:cNvSpPr txBox="1"/>
          <p:nvPr>
            <p:ph idx="1" type="body"/>
          </p:nvPr>
        </p:nvSpPr>
        <p:spPr>
          <a:xfrm>
            <a:off x="1695451" y="1600201"/>
            <a:ext cx="8789193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You should already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Identify acids and bases.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Name acids and bases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By the end of this video you should be able to...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Classify acids and bases based on TWO theories.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conjugate acids and bases.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Identify strong acids and bases.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Explain and write acid base reactions.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4504788e46_0_74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332" name="Google Shape;332;g24504788e46_0_742"/>
          <p:cNvSpPr txBox="1"/>
          <p:nvPr>
            <p:ph idx="1" type="body"/>
          </p:nvPr>
        </p:nvSpPr>
        <p:spPr>
          <a:xfrm>
            <a:off x="2065565" y="1491344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You should already be able to...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Identify redox reactions.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Assign oxidation numbers for elements and compounds.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By the end of this video you should be able to...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Identify which species are oxidizing and which species are  reducing.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4504788e46_0_7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Electrochemical Reactions</a:t>
            </a:r>
            <a:endParaRPr/>
          </a:p>
        </p:txBody>
      </p:sp>
      <p:sp>
        <p:nvSpPr>
          <p:cNvPr id="338" name="Google Shape;338;g24504788e46_0_748"/>
          <p:cNvSpPr txBox="1"/>
          <p:nvPr>
            <p:ph idx="1" type="body"/>
          </p:nvPr>
        </p:nvSpPr>
        <p:spPr>
          <a:xfrm>
            <a:off x="838200" y="1844565"/>
            <a:ext cx="4348800" cy="4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/>
              <a:t>	In electrochemical reactions, electrons are transferred from one species to another.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In order to keep track of what loses electrons and what gains them, we assign </a:t>
            </a:r>
            <a:r>
              <a:rPr lang="en-US">
                <a:solidFill>
                  <a:srgbClr val="FF0000"/>
                </a:solidFill>
              </a:rPr>
              <a:t>oxidation numbers</a:t>
            </a:r>
            <a:r>
              <a:rPr lang="en-US"/>
              <a:t>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339" name="Google Shape;339;g24504788e46_0_7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9577" y="1721726"/>
            <a:ext cx="4026120" cy="383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g24504788e46_0_7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4690" y="0"/>
            <a:ext cx="7481700" cy="61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504788e46_0_758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Oxidation and Reduction</a:t>
            </a:r>
            <a:endParaRPr/>
          </a:p>
        </p:txBody>
      </p:sp>
      <p:pic>
        <p:nvPicPr>
          <p:cNvPr descr="20_01-01UN" id="350" name="Google Shape;350;g24504788e46_0_75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21" l="0" r="0" t="0"/>
          <a:stretch/>
        </p:blipFill>
        <p:spPr>
          <a:xfrm>
            <a:off x="2209800" y="1295400"/>
            <a:ext cx="7772400" cy="17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g24504788e46_0_758"/>
          <p:cNvSpPr txBox="1"/>
          <p:nvPr>
            <p:ph idx="2" type="body"/>
          </p:nvPr>
        </p:nvSpPr>
        <p:spPr>
          <a:xfrm>
            <a:off x="1466194" y="3302876"/>
            <a:ext cx="10231800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species is</a:t>
            </a:r>
            <a:r>
              <a:rPr lang="en-US">
                <a:solidFill>
                  <a:srgbClr val="FF0000"/>
                </a:solidFill>
              </a:rPr>
              <a:t> oxidized </a:t>
            </a:r>
            <a:r>
              <a:rPr lang="en-US"/>
              <a:t>when it loses electrons.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Here, zinc loses two electrons to go from neutral zinc metal to the Zn</a:t>
            </a:r>
            <a:r>
              <a:rPr baseline="30000" lang="en-US"/>
              <a:t>2+</a:t>
            </a:r>
            <a:r>
              <a:rPr lang="en-US"/>
              <a:t> ion.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 species is </a:t>
            </a:r>
            <a:r>
              <a:rPr lang="en-US">
                <a:solidFill>
                  <a:srgbClr val="00B0F0"/>
                </a:solidFill>
              </a:rPr>
              <a:t>reduced</a:t>
            </a:r>
            <a:r>
              <a:rPr lang="en-US"/>
              <a:t> when it gains electrons.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Here, each of the H</a:t>
            </a:r>
            <a:r>
              <a:rPr baseline="30000" lang="en-US"/>
              <a:t>+</a:t>
            </a:r>
            <a:r>
              <a:rPr lang="en-US"/>
              <a:t> gains an electron and they combine to form H</a:t>
            </a:r>
            <a:r>
              <a:rPr baseline="-25000" lang="en-US"/>
              <a:t>2</a:t>
            </a:r>
            <a:r>
              <a:rPr lang="en-US"/>
              <a:t>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504788e46_0_764"/>
          <p:cNvSpPr txBox="1"/>
          <p:nvPr>
            <p:ph type="title"/>
          </p:nvPr>
        </p:nvSpPr>
        <p:spPr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Oxidation and Reduction</a:t>
            </a:r>
            <a:endParaRPr/>
          </a:p>
        </p:txBody>
      </p:sp>
      <p:pic>
        <p:nvPicPr>
          <p:cNvPr descr="20_01-01UN" id="357" name="Google Shape;357;g24504788e46_0_76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1221" l="0" r="0" t="0"/>
          <a:stretch/>
        </p:blipFill>
        <p:spPr>
          <a:xfrm>
            <a:off x="2286000" y="1295400"/>
            <a:ext cx="7772400" cy="17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g24504788e46_0_764"/>
          <p:cNvSpPr txBox="1"/>
          <p:nvPr>
            <p:ph idx="2" type="body"/>
          </p:nvPr>
        </p:nvSpPr>
        <p:spPr>
          <a:xfrm>
            <a:off x="2096814" y="3505200"/>
            <a:ext cx="81903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reduced is the </a:t>
            </a:r>
            <a:r>
              <a:rPr lang="en-US">
                <a:solidFill>
                  <a:srgbClr val="00B0F0"/>
                </a:solidFill>
              </a:rPr>
              <a:t>oxidizing agent.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</a:t>
            </a:r>
            <a:r>
              <a:rPr baseline="30000" lang="en-US"/>
              <a:t>+</a:t>
            </a:r>
            <a:r>
              <a:rPr lang="en-US"/>
              <a:t> oxidizes Zn by taking electrons from it.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What is oxidized is the </a:t>
            </a:r>
            <a:r>
              <a:rPr lang="en-US">
                <a:solidFill>
                  <a:srgbClr val="FF0000"/>
                </a:solidFill>
              </a:rPr>
              <a:t>reducing agent</a:t>
            </a:r>
            <a:r>
              <a:rPr lang="en-US"/>
              <a:t>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Zn reduces H</a:t>
            </a:r>
            <a:r>
              <a:rPr baseline="30000" lang="en-US"/>
              <a:t>+</a:t>
            </a:r>
            <a:r>
              <a:rPr lang="en-US"/>
              <a:t> by giving it electrons.</a:t>
            </a:r>
            <a:endParaRPr>
              <a:solidFill>
                <a:srgbClr val="00197D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4504788e46_0_8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en-US">
                <a:solidFill>
                  <a:srgbClr val="00B0F0"/>
                </a:solidFill>
              </a:rPr>
              <a:t>You must be able to…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365" name="Google Shape;365;g24504788e46_0_890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886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Identify which species are oxidizing and which species are  reducing.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366" name="Google Shape;366;g24504788e46_0_890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4504788e46_1_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Net Ionic</a:t>
            </a:r>
            <a:r>
              <a:rPr lang="en-US"/>
              <a:t> Reactions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4504788e46_1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379" name="Google Shape;379;g24504788e46_1_5"/>
          <p:cNvSpPr txBox="1"/>
          <p:nvPr>
            <p:ph idx="1" type="body"/>
          </p:nvPr>
        </p:nvSpPr>
        <p:spPr>
          <a:xfrm>
            <a:off x="2065565" y="1491344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You should already be able to...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Identify and write acid base and redox reaction equations.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Balance reactions and draw particle diagrams.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en-US">
                <a:solidFill>
                  <a:srgbClr val="00B0F0"/>
                </a:solidFill>
              </a:rPr>
              <a:t>By the end of this video you should be able to...</a:t>
            </a:r>
            <a:endParaRPr/>
          </a:p>
          <a:p>
            <a:pPr indent="-342900" lvl="1" marL="84582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 Write net ionic equations for any reaction and draw particle diagrams for reactions.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4504788e46_1_3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Solubility</a:t>
            </a:r>
            <a:endParaRPr/>
          </a:p>
        </p:txBody>
      </p:sp>
      <p:sp>
        <p:nvSpPr>
          <p:cNvPr id="385" name="Google Shape;385;g24504788e46_1_36"/>
          <p:cNvSpPr txBox="1"/>
          <p:nvPr>
            <p:ph idx="1" type="body"/>
          </p:nvPr>
        </p:nvSpPr>
        <p:spPr>
          <a:xfrm>
            <a:off x="2380061" y="1828800"/>
            <a:ext cx="7429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The ability to dissolve in water depends on many factors such as polarity (defined later), chemical nature of ions, and attractive forces.  There are varying degrees of solubility.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Substances that are characterized as “mostly soluble” will dissolve in water under most conditions- but will still have a limit to dissolving known as saturation.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Moderately soluble ions are soluble dependent  on the other ion it is bonded to.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Insoluble substances may not actually be INSOLUBLE, per se. They are just not visibly soluble and may only dissolve a few molecules.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4504788e46_1_4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C000"/>
                </a:solidFill>
              </a:rPr>
              <a:t>Memorize this list of soluble ions</a:t>
            </a:r>
            <a:endParaRPr/>
          </a:p>
        </p:txBody>
      </p:sp>
      <p:sp>
        <p:nvSpPr>
          <p:cNvPr id="391" name="Google Shape;391;g24504788e46_1_4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Group 1 ions: Li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r>
              <a:rPr lang="en-US">
                <a:solidFill>
                  <a:srgbClr val="FFC000"/>
                </a:solidFill>
              </a:rPr>
              <a:t> Na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r>
              <a:rPr lang="en-US">
                <a:solidFill>
                  <a:srgbClr val="FFC000"/>
                </a:solidFill>
              </a:rPr>
              <a:t> K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r>
              <a:rPr lang="en-US">
                <a:solidFill>
                  <a:srgbClr val="FFC000"/>
                </a:solidFill>
              </a:rPr>
              <a:t> Rb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r>
              <a:rPr lang="en-US">
                <a:solidFill>
                  <a:srgbClr val="FFC000"/>
                </a:solidFill>
              </a:rPr>
              <a:t> Cs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Ammonia NH</a:t>
            </a:r>
            <a:r>
              <a:rPr baseline="-25000" lang="en-US">
                <a:solidFill>
                  <a:srgbClr val="FFC000"/>
                </a:solidFill>
              </a:rPr>
              <a:t>4</a:t>
            </a:r>
            <a:r>
              <a:rPr baseline="30000" lang="en-US">
                <a:solidFill>
                  <a:srgbClr val="FFC000"/>
                </a:solidFill>
              </a:rPr>
              <a:t>+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Acetate C</a:t>
            </a:r>
            <a:r>
              <a:rPr baseline="-25000" lang="en-US">
                <a:solidFill>
                  <a:srgbClr val="FFC000"/>
                </a:solidFill>
              </a:rPr>
              <a:t>2</a:t>
            </a:r>
            <a:r>
              <a:rPr lang="en-US">
                <a:solidFill>
                  <a:srgbClr val="FFC000"/>
                </a:solidFill>
              </a:rPr>
              <a:t>H</a:t>
            </a:r>
            <a:r>
              <a:rPr baseline="-25000" lang="en-US">
                <a:solidFill>
                  <a:srgbClr val="FFC000"/>
                </a:solidFill>
              </a:rPr>
              <a:t>3</a:t>
            </a:r>
            <a:r>
              <a:rPr lang="en-US">
                <a:solidFill>
                  <a:srgbClr val="FFC000"/>
                </a:solidFill>
              </a:rPr>
              <a:t>O</a:t>
            </a:r>
            <a:r>
              <a:rPr baseline="-25000" lang="en-US">
                <a:solidFill>
                  <a:srgbClr val="FFC000"/>
                </a:solidFill>
              </a:rPr>
              <a:t>2</a:t>
            </a:r>
            <a:r>
              <a:rPr baseline="30000" lang="en-US">
                <a:solidFill>
                  <a:srgbClr val="FFC000"/>
                </a:solidFill>
              </a:rPr>
              <a:t>-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Nitrate NO</a:t>
            </a:r>
            <a:r>
              <a:rPr baseline="-25000" lang="en-US">
                <a:solidFill>
                  <a:srgbClr val="FFC000"/>
                </a:solidFill>
              </a:rPr>
              <a:t>3</a:t>
            </a:r>
            <a:r>
              <a:rPr lang="en-US">
                <a:solidFill>
                  <a:srgbClr val="FFC000"/>
                </a:solidFill>
              </a:rPr>
              <a:t>-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92" name="Google Shape;392;g24504788e46_1_41"/>
          <p:cNvSpPr txBox="1"/>
          <p:nvPr/>
        </p:nvSpPr>
        <p:spPr>
          <a:xfrm>
            <a:off x="4157075" y="3429000"/>
            <a:ext cx="6477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Note: these are all +1 or -1 ions… If these are with ANY other ion, they are soluble. For the purposes of the AP Exam, all other substances are insoluble unless noted in the question.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Question of the video:</a:t>
            </a:r>
            <a:br>
              <a:rPr lang="en-US"/>
            </a:br>
            <a:r>
              <a:rPr b="0" lang="en-US" sz="4000"/>
              <a:t>Are the following acidic, basic, or neutral?</a:t>
            </a:r>
            <a:endParaRPr b="0" sz="4000"/>
          </a:p>
        </p:txBody>
      </p:sp>
      <p:pic>
        <p:nvPicPr>
          <p:cNvPr descr="Image result for pseudoephedrine" id="109" name="Google Shape;1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2248349"/>
            <a:ext cx="3262540" cy="213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576943" y="4545326"/>
            <a:ext cx="1103811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Pseudoephedrine			          Quinine							Nicotine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(Sudafed)				(treats malaria pH high)					(in cigarettes pH = 3)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06860" y="1989098"/>
            <a:ext cx="3726996" cy="265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91576" y="2248362"/>
            <a:ext cx="256222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4504788e46_1_1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Net Ionic Equations</a:t>
            </a:r>
            <a:endParaRPr/>
          </a:p>
        </p:txBody>
      </p:sp>
      <p:sp>
        <p:nvSpPr>
          <p:cNvPr id="398" name="Google Shape;398;g24504788e46_1_12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solidFill>
                  <a:schemeClr val="accent1"/>
                </a:solidFill>
              </a:rPr>
              <a:t>Molecular Equations </a:t>
            </a:r>
            <a:r>
              <a:rPr lang="en-US"/>
              <a:t>are frequently used to show what chemicals are mixed in a reaction, not which actually react. </a:t>
            </a:r>
            <a:r>
              <a:rPr lang="en-US">
                <a:solidFill>
                  <a:schemeClr val="accent1"/>
                </a:solidFill>
              </a:rPr>
              <a:t>Net Ionic Equations </a:t>
            </a:r>
            <a:r>
              <a:rPr lang="en-US"/>
              <a:t>are a simplified form of molecular equations that eliminate </a:t>
            </a:r>
            <a:r>
              <a:rPr lang="en-US">
                <a:solidFill>
                  <a:schemeClr val="accent1"/>
                </a:solidFill>
              </a:rPr>
              <a:t>spectator ions </a:t>
            </a:r>
            <a:r>
              <a:rPr lang="en-US"/>
              <a:t>and shows only those species that react.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4504788e46_1_12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Net Ionic Equations</a:t>
            </a:r>
            <a:endParaRPr/>
          </a:p>
        </p:txBody>
      </p:sp>
      <p:sp>
        <p:nvSpPr>
          <p:cNvPr id="405" name="Google Shape;405;g24504788e46_1_126"/>
          <p:cNvSpPr txBox="1"/>
          <p:nvPr>
            <p:ph idx="1" type="body"/>
          </p:nvPr>
        </p:nvSpPr>
        <p:spPr>
          <a:xfrm>
            <a:off x="1981200" y="1646238"/>
            <a:ext cx="822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en-US" sz="2800">
                <a:solidFill>
                  <a:schemeClr val="accent1"/>
                </a:solidFill>
              </a:rPr>
              <a:t>Molecular Equation: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BaCl</a:t>
            </a:r>
            <a:r>
              <a:rPr baseline="-25000" lang="en-US"/>
              <a:t>2</a:t>
            </a:r>
            <a:r>
              <a:rPr lang="en-US"/>
              <a:t> + Na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r>
              <a:rPr lang="en-US"/>
              <a:t> 🡪 BaSO</a:t>
            </a:r>
            <a:r>
              <a:rPr baseline="-25000" lang="en-US"/>
              <a:t>4</a:t>
            </a:r>
            <a:r>
              <a:rPr lang="en-US"/>
              <a:t> + 2NaCl</a:t>
            </a:r>
            <a:endParaRPr/>
          </a:p>
        </p:txBody>
      </p:sp>
      <p:sp>
        <p:nvSpPr>
          <p:cNvPr id="406" name="Google Shape;406;g24504788e46_1_126"/>
          <p:cNvSpPr txBox="1"/>
          <p:nvPr/>
        </p:nvSpPr>
        <p:spPr>
          <a:xfrm>
            <a:off x="7391400" y="4267201"/>
            <a:ext cx="2133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Why did Na</a:t>
            </a:r>
            <a:r>
              <a:rPr baseline="30000"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and Cl</a:t>
            </a:r>
            <a:r>
              <a:rPr baseline="30000"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1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 cancel???</a:t>
            </a:r>
            <a:endParaRPr/>
          </a:p>
        </p:txBody>
      </p:sp>
      <p:sp>
        <p:nvSpPr>
          <p:cNvPr id="407" name="Google Shape;407;g24504788e46_1_126"/>
          <p:cNvSpPr txBox="1"/>
          <p:nvPr/>
        </p:nvSpPr>
        <p:spPr>
          <a:xfrm>
            <a:off x="1905000" y="2743200"/>
            <a:ext cx="81534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Ionic Equation:</a:t>
            </a:r>
            <a:endParaRPr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+ 2Cl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+ 2Na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SO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BaSO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+ 2Na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+ 2Cl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aseline="30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24504788e46_1_126"/>
          <p:cNvSpPr txBox="1"/>
          <p:nvPr/>
        </p:nvSpPr>
        <p:spPr>
          <a:xfrm>
            <a:off x="2386987" y="4038600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Net Ionic Equation:</a:t>
            </a:r>
            <a:endParaRPr/>
          </a:p>
          <a:p>
            <a:pPr indent="-292100" lvl="0" marL="2921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Ba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+2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SO</a:t>
            </a:r>
            <a:r>
              <a:rPr baseline="-25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🡪 BaSO</a:t>
            </a:r>
            <a:r>
              <a:rPr baseline="-25000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aseline="-25000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9" name="Google Shape;409;g24504788e46_1_126"/>
          <p:cNvCxnSpPr/>
          <p:nvPr/>
        </p:nvCxnSpPr>
        <p:spPr>
          <a:xfrm>
            <a:off x="4114800" y="3352800"/>
            <a:ext cx="609600" cy="53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0" name="Google Shape;410;g24504788e46_1_126"/>
          <p:cNvCxnSpPr/>
          <p:nvPr/>
        </p:nvCxnSpPr>
        <p:spPr>
          <a:xfrm>
            <a:off x="7620000" y="3352800"/>
            <a:ext cx="609600" cy="53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1" name="Google Shape;411;g24504788e46_1_126"/>
          <p:cNvCxnSpPr/>
          <p:nvPr/>
        </p:nvCxnSpPr>
        <p:spPr>
          <a:xfrm>
            <a:off x="3151909" y="3256866"/>
            <a:ext cx="609600" cy="53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2" name="Google Shape;412;g24504788e46_1_126"/>
          <p:cNvCxnSpPr/>
          <p:nvPr/>
        </p:nvCxnSpPr>
        <p:spPr>
          <a:xfrm>
            <a:off x="8610600" y="3352800"/>
            <a:ext cx="609600" cy="533400"/>
          </a:xfrm>
          <a:prstGeom prst="straightConnector1">
            <a:avLst/>
          </a:prstGeom>
          <a:noFill/>
          <a:ln cap="flat" cmpd="sng" w="508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g24504788e46_1_126"/>
          <p:cNvCxnSpPr/>
          <p:nvPr/>
        </p:nvCxnSpPr>
        <p:spPr>
          <a:xfrm>
            <a:off x="6858000" y="3200402"/>
            <a:ext cx="609600" cy="5334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4504788e46_1_14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Tips:</a:t>
            </a:r>
            <a:endParaRPr/>
          </a:p>
        </p:txBody>
      </p:sp>
      <p:sp>
        <p:nvSpPr>
          <p:cNvPr id="419" name="Google Shape;419;g24504788e46_1_140"/>
          <p:cNvSpPr txBox="1"/>
          <p:nvPr>
            <p:ph idx="1" type="body"/>
          </p:nvPr>
        </p:nvSpPr>
        <p:spPr>
          <a:xfrm>
            <a:off x="1329475" y="1828800"/>
            <a:ext cx="96354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 practice, write out the ionic form, breaking down only soluble aqueous substances. Then cancel and re-write the net ionic.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Don’t worry about writing the phases, although it may help to write if a substance is a solid or gas, to remind you not to ionize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AP will always give reactions that have a net ionic reaction, but your exercises may not. If every substance ionizes, then the reaction does not occur.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4504788e46_1_1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THINK</a:t>
            </a:r>
            <a:endParaRPr/>
          </a:p>
        </p:txBody>
      </p:sp>
      <p:sp>
        <p:nvSpPr>
          <p:cNvPr id="425" name="Google Shape;425;g24504788e46_1_145"/>
          <p:cNvSpPr txBox="1"/>
          <p:nvPr>
            <p:ph idx="1" type="body"/>
          </p:nvPr>
        </p:nvSpPr>
        <p:spPr>
          <a:xfrm>
            <a:off x="1024246" y="1658100"/>
            <a:ext cx="10243500" cy="35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How will you know if a substance is solid, aqueous,  liquid, or gas?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Substances are only aqueous if they are soluble and water is present.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 insoluble compounds that contain metals are solids. Also, if the compound has a metal but no water is present, it is a solid.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Most compounds that do not contain metals are not soluble and will not be broken down into ions.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4504788e46_1_15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accent1"/>
                </a:solidFill>
              </a:rPr>
              <a:t>Practice</a:t>
            </a:r>
            <a:endParaRPr/>
          </a:p>
        </p:txBody>
      </p:sp>
      <p:sp>
        <p:nvSpPr>
          <p:cNvPr id="431" name="Google Shape;431;g24504788e46_1_150"/>
          <p:cNvSpPr txBox="1"/>
          <p:nvPr>
            <p:ph idx="1" type="body"/>
          </p:nvPr>
        </p:nvSpPr>
        <p:spPr>
          <a:xfrm>
            <a:off x="838199" y="1825625"/>
            <a:ext cx="97353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/>
              <a:t>Al(NO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3 </a:t>
            </a:r>
            <a:r>
              <a:rPr lang="en-US"/>
              <a:t> +    NaOH    🡪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>
                <a:solidFill>
                  <a:schemeClr val="accent1"/>
                </a:solidFill>
              </a:rPr>
              <a:t>Al</a:t>
            </a:r>
            <a:r>
              <a:rPr baseline="30000" lang="en-US">
                <a:solidFill>
                  <a:schemeClr val="accent1"/>
                </a:solidFill>
              </a:rPr>
              <a:t>+3 </a:t>
            </a:r>
            <a:r>
              <a:rPr lang="en-US">
                <a:solidFill>
                  <a:schemeClr val="accent1"/>
                </a:solidFill>
              </a:rPr>
              <a:t>+ 3NO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+ 3Na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+ 3OH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 🡪 Al(OH)3 + 3Na</a:t>
            </a:r>
            <a:r>
              <a:rPr baseline="30000" lang="en-US">
                <a:solidFill>
                  <a:schemeClr val="accent1"/>
                </a:solidFill>
              </a:rPr>
              <a:t>+</a:t>
            </a:r>
            <a:r>
              <a:rPr lang="en-US">
                <a:solidFill>
                  <a:schemeClr val="accent1"/>
                </a:solidFill>
              </a:rPr>
              <a:t> + 3NO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aseline="30000" lang="en-US"/>
              <a:t>		</a:t>
            </a:r>
            <a:r>
              <a:rPr lang="en-US">
                <a:solidFill>
                  <a:schemeClr val="accent1"/>
                </a:solidFill>
              </a:rPr>
              <a:t>Al</a:t>
            </a:r>
            <a:r>
              <a:rPr baseline="30000" lang="en-US">
                <a:solidFill>
                  <a:schemeClr val="accent1"/>
                </a:solidFill>
              </a:rPr>
              <a:t>+3 </a:t>
            </a:r>
            <a:r>
              <a:rPr lang="en-US">
                <a:solidFill>
                  <a:schemeClr val="accent1"/>
                </a:solidFill>
              </a:rPr>
              <a:t>+ 3OH</a:t>
            </a:r>
            <a:r>
              <a:rPr baseline="30000" lang="en-US">
                <a:solidFill>
                  <a:schemeClr val="accent1"/>
                </a:solidFill>
              </a:rPr>
              <a:t>-</a:t>
            </a:r>
            <a:r>
              <a:rPr lang="en-US">
                <a:solidFill>
                  <a:schemeClr val="accent1"/>
                </a:solidFill>
              </a:rPr>
              <a:t> 🡪 Al(OH)</a:t>
            </a:r>
            <a:r>
              <a:rPr baseline="-25000" lang="en-US">
                <a:solidFill>
                  <a:schemeClr val="accent1"/>
                </a:solidFill>
              </a:rPr>
              <a:t>3</a:t>
            </a:r>
            <a:endParaRPr baseline="-25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 startAt="2"/>
            </a:pPr>
            <a:r>
              <a:rPr lang="en-US"/>
              <a:t>2K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r>
              <a:rPr lang="en-US"/>
              <a:t> + 3 Ca(NO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2</a:t>
            </a:r>
            <a:r>
              <a:rPr lang="en-US"/>
              <a:t> 🡪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	</a:t>
            </a:r>
            <a:r>
              <a:rPr lang="en-US">
                <a:solidFill>
                  <a:schemeClr val="accent2"/>
                </a:solidFill>
              </a:rPr>
              <a:t>6K</a:t>
            </a:r>
            <a:r>
              <a:rPr baseline="30000" lang="en-US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+ 2PO</a:t>
            </a:r>
            <a:r>
              <a:rPr baseline="-25000" lang="en-US">
                <a:solidFill>
                  <a:schemeClr val="accent2"/>
                </a:solidFill>
              </a:rPr>
              <a:t>4</a:t>
            </a:r>
            <a:r>
              <a:rPr baseline="30000" lang="en-US">
                <a:solidFill>
                  <a:schemeClr val="accent2"/>
                </a:solidFill>
              </a:rPr>
              <a:t>-3</a:t>
            </a:r>
            <a:r>
              <a:rPr lang="en-US">
                <a:solidFill>
                  <a:schemeClr val="accent2"/>
                </a:solidFill>
              </a:rPr>
              <a:t> + 3Ca</a:t>
            </a:r>
            <a:r>
              <a:rPr baseline="30000" lang="en-US">
                <a:solidFill>
                  <a:schemeClr val="accent2"/>
                </a:solidFill>
              </a:rPr>
              <a:t>+2 </a:t>
            </a:r>
            <a:r>
              <a:rPr lang="en-US">
                <a:solidFill>
                  <a:schemeClr val="accent2"/>
                </a:solidFill>
              </a:rPr>
              <a:t>+ 6NO</a:t>
            </a:r>
            <a:r>
              <a:rPr baseline="-25000" lang="en-US">
                <a:solidFill>
                  <a:schemeClr val="accent2"/>
                </a:solidFill>
              </a:rPr>
              <a:t>3</a:t>
            </a:r>
            <a:r>
              <a:rPr baseline="30000" lang="en-US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🡪 6K</a:t>
            </a:r>
            <a:r>
              <a:rPr baseline="30000" lang="en-US">
                <a:solidFill>
                  <a:schemeClr val="accent2"/>
                </a:solidFill>
              </a:rPr>
              <a:t>+</a:t>
            </a:r>
            <a:r>
              <a:rPr lang="en-US">
                <a:solidFill>
                  <a:schemeClr val="accent2"/>
                </a:solidFill>
              </a:rPr>
              <a:t> + 6NO</a:t>
            </a:r>
            <a:r>
              <a:rPr baseline="-25000" lang="en-US">
                <a:solidFill>
                  <a:schemeClr val="accent2"/>
                </a:solidFill>
              </a:rPr>
              <a:t>3</a:t>
            </a:r>
            <a:r>
              <a:rPr baseline="30000" lang="en-US">
                <a:solidFill>
                  <a:schemeClr val="accent2"/>
                </a:solidFill>
              </a:rPr>
              <a:t>-</a:t>
            </a:r>
            <a:r>
              <a:rPr lang="en-US">
                <a:solidFill>
                  <a:schemeClr val="accent2"/>
                </a:solidFill>
              </a:rPr>
              <a:t> + Ca</a:t>
            </a:r>
            <a:r>
              <a:rPr baseline="-25000" lang="en-US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(PO</a:t>
            </a:r>
            <a:r>
              <a:rPr baseline="-25000" lang="en-US">
                <a:solidFill>
                  <a:schemeClr val="accent2"/>
                </a:solidFill>
              </a:rPr>
              <a:t>4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baseline="-25000" lang="en-US">
                <a:solidFill>
                  <a:schemeClr val="accent2"/>
                </a:solidFill>
              </a:rPr>
              <a:t>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>
                <a:solidFill>
                  <a:schemeClr val="accent2"/>
                </a:solidFill>
              </a:rPr>
              <a:t>		 2PO</a:t>
            </a:r>
            <a:r>
              <a:rPr baseline="-25000" lang="en-US">
                <a:solidFill>
                  <a:schemeClr val="accent2"/>
                </a:solidFill>
              </a:rPr>
              <a:t>4</a:t>
            </a:r>
            <a:r>
              <a:rPr baseline="30000" lang="en-US">
                <a:solidFill>
                  <a:schemeClr val="accent2"/>
                </a:solidFill>
              </a:rPr>
              <a:t>-3</a:t>
            </a:r>
            <a:r>
              <a:rPr lang="en-US">
                <a:solidFill>
                  <a:schemeClr val="accent2"/>
                </a:solidFill>
              </a:rPr>
              <a:t> + 3Ca</a:t>
            </a:r>
            <a:r>
              <a:rPr baseline="30000" lang="en-US">
                <a:solidFill>
                  <a:schemeClr val="accent2"/>
                </a:solidFill>
              </a:rPr>
              <a:t>+2 </a:t>
            </a:r>
            <a:r>
              <a:rPr lang="en-US">
                <a:solidFill>
                  <a:schemeClr val="accent2"/>
                </a:solidFill>
              </a:rPr>
              <a:t>🡪</a:t>
            </a:r>
            <a:r>
              <a:rPr baseline="30000" lang="en-US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Ca</a:t>
            </a:r>
            <a:r>
              <a:rPr baseline="-25000" lang="en-US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(PO</a:t>
            </a:r>
            <a:r>
              <a:rPr baseline="-25000" lang="en-US">
                <a:solidFill>
                  <a:schemeClr val="accent2"/>
                </a:solidFill>
              </a:rPr>
              <a:t>4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baseline="-25000" lang="en-US">
                <a:solidFill>
                  <a:schemeClr val="accent2"/>
                </a:solidFill>
              </a:rPr>
              <a:t>2</a:t>
            </a:r>
            <a:endParaRPr/>
          </a:p>
        </p:txBody>
      </p:sp>
      <p:sp>
        <p:nvSpPr>
          <p:cNvPr id="432" name="Google Shape;432;g24504788e46_1_150"/>
          <p:cNvSpPr txBox="1"/>
          <p:nvPr/>
        </p:nvSpPr>
        <p:spPr>
          <a:xfrm>
            <a:off x="4507605" y="1822450"/>
            <a:ext cx="14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Al(OH)</a:t>
            </a:r>
            <a:endParaRPr/>
          </a:p>
        </p:txBody>
      </p:sp>
      <p:sp>
        <p:nvSpPr>
          <p:cNvPr id="433" name="Google Shape;433;g24504788e46_1_150"/>
          <p:cNvSpPr txBox="1"/>
          <p:nvPr/>
        </p:nvSpPr>
        <p:spPr>
          <a:xfrm>
            <a:off x="5594261" y="1807445"/>
            <a:ext cx="211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     NaNO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4" name="Google Shape;434;g24504788e46_1_150"/>
          <p:cNvSpPr txBox="1"/>
          <p:nvPr/>
        </p:nvSpPr>
        <p:spPr>
          <a:xfrm>
            <a:off x="5274049" y="1822460"/>
            <a:ext cx="14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5" name="Google Shape;435;g24504788e46_1_150"/>
          <p:cNvSpPr txBox="1"/>
          <p:nvPr/>
        </p:nvSpPr>
        <p:spPr>
          <a:xfrm>
            <a:off x="5918917" y="1822448"/>
            <a:ext cx="671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6" name="Google Shape;436;g24504788e46_1_150"/>
          <p:cNvSpPr txBox="1"/>
          <p:nvPr/>
        </p:nvSpPr>
        <p:spPr>
          <a:xfrm>
            <a:off x="2747490" y="1822447"/>
            <a:ext cx="33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7" name="Google Shape;437;g24504788e46_1_150"/>
          <p:cNvSpPr txBox="1"/>
          <p:nvPr/>
        </p:nvSpPr>
        <p:spPr>
          <a:xfrm>
            <a:off x="4533768" y="3615415"/>
            <a:ext cx="14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KNO</a:t>
            </a: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438" name="Google Shape;438;g24504788e46_1_150"/>
          <p:cNvSpPr txBox="1"/>
          <p:nvPr/>
        </p:nvSpPr>
        <p:spPr>
          <a:xfrm>
            <a:off x="5464937" y="3567377"/>
            <a:ext cx="268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+  Ca (PO</a:t>
            </a: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/>
          </a:p>
        </p:txBody>
      </p:sp>
      <p:sp>
        <p:nvSpPr>
          <p:cNvPr id="439" name="Google Shape;439;g24504788e46_1_150"/>
          <p:cNvSpPr txBox="1"/>
          <p:nvPr/>
        </p:nvSpPr>
        <p:spPr>
          <a:xfrm>
            <a:off x="6087415" y="3567363"/>
            <a:ext cx="1442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aseline="-25000"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3              2</a:t>
            </a:r>
            <a:endParaRPr/>
          </a:p>
        </p:txBody>
      </p:sp>
      <p:sp>
        <p:nvSpPr>
          <p:cNvPr id="440" name="Google Shape;440;g24504788e46_1_150"/>
          <p:cNvSpPr txBox="1"/>
          <p:nvPr/>
        </p:nvSpPr>
        <p:spPr>
          <a:xfrm>
            <a:off x="4289471" y="3637109"/>
            <a:ext cx="549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4504788e46_1_11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Recall: </a:t>
            </a:r>
            <a:r>
              <a:rPr lang="en-US"/>
              <a:t>Strong Acids and Bases ionize completely. All other stay bonded. </a:t>
            </a:r>
            <a:endParaRPr/>
          </a:p>
        </p:txBody>
      </p:sp>
      <p:sp>
        <p:nvSpPr>
          <p:cNvPr id="447" name="Google Shape;447;g24504788e46_1_112"/>
          <p:cNvSpPr txBox="1"/>
          <p:nvPr>
            <p:ph idx="1" type="body"/>
          </p:nvPr>
        </p:nvSpPr>
        <p:spPr>
          <a:xfrm>
            <a:off x="839788" y="1378413"/>
            <a:ext cx="51579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</a:rPr>
              <a:t>Strong Acids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48" name="Google Shape;448;g24504788e46_1_112"/>
          <p:cNvSpPr txBox="1"/>
          <p:nvPr>
            <p:ph idx="2" type="body"/>
          </p:nvPr>
        </p:nvSpPr>
        <p:spPr>
          <a:xfrm>
            <a:off x="839788" y="2202225"/>
            <a:ext cx="51579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HCl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HBr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HNO</a:t>
            </a:r>
            <a:r>
              <a:rPr baseline="-25000" lang="en-US"/>
              <a:t>3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HClO</a:t>
            </a:r>
            <a:r>
              <a:rPr baseline="-25000" lang="en-US"/>
              <a:t>4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baseline="-25000" lang="en-US"/>
              <a:t>2</a:t>
            </a:r>
            <a:r>
              <a:rPr lang="en-US"/>
              <a:t>SO</a:t>
            </a:r>
            <a:r>
              <a:rPr baseline="-25000" lang="en-US"/>
              <a:t>4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</a:t>
            </a:r>
            <a:r>
              <a:rPr baseline="-25000" lang="en-US"/>
              <a:t>3</a:t>
            </a:r>
            <a:r>
              <a:rPr lang="en-US"/>
              <a:t>PO</a:t>
            </a:r>
            <a:r>
              <a:rPr baseline="-25000" lang="en-US"/>
              <a:t>4</a:t>
            </a:r>
            <a:endParaRPr baseline="-25000"/>
          </a:p>
        </p:txBody>
      </p:sp>
      <p:sp>
        <p:nvSpPr>
          <p:cNvPr id="449" name="Google Shape;449;g24504788e46_1_112"/>
          <p:cNvSpPr txBox="1"/>
          <p:nvPr>
            <p:ph idx="3" type="body"/>
          </p:nvPr>
        </p:nvSpPr>
        <p:spPr>
          <a:xfrm>
            <a:off x="6172200" y="1457388"/>
            <a:ext cx="5183100" cy="82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70C0"/>
                </a:solidFill>
              </a:rPr>
              <a:t>Strong Bases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450" name="Google Shape;450;g24504788e46_1_112"/>
          <p:cNvSpPr txBox="1"/>
          <p:nvPr>
            <p:ph idx="4" type="body"/>
          </p:nvPr>
        </p:nvSpPr>
        <p:spPr>
          <a:xfrm>
            <a:off x="6172200" y="2281200"/>
            <a:ext cx="5183100" cy="368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NaOH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KOH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RbOH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CsOH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Ba(OH)</a:t>
            </a:r>
            <a:r>
              <a:rPr baseline="-25000" lang="en-US"/>
              <a:t>2</a:t>
            </a:r>
            <a:endParaRPr baseline="-25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Ca(OH)</a:t>
            </a:r>
            <a:r>
              <a:rPr baseline="-25000" lang="en-US"/>
              <a:t>2</a:t>
            </a:r>
            <a:endParaRPr baseline="-25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4504788e46_1_2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Acid Base Reactions</a:t>
            </a:r>
            <a:endParaRPr/>
          </a:p>
        </p:txBody>
      </p:sp>
      <p:sp>
        <p:nvSpPr>
          <p:cNvPr id="457" name="Google Shape;457;g24504788e46_1_24"/>
          <p:cNvSpPr txBox="1"/>
          <p:nvPr>
            <p:ph idx="1" type="body"/>
          </p:nvPr>
        </p:nvSpPr>
        <p:spPr>
          <a:xfrm>
            <a:off x="838200" y="1825625"/>
            <a:ext cx="10515600" cy="24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Strong Acid and Strong Base: HI + LiOH → HOH + LiI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Strong Acid and Weak Base: HCl + Sr(OH)</a:t>
            </a:r>
            <a:r>
              <a:rPr baseline="-25000" lang="en-US"/>
              <a:t>2</a:t>
            </a:r>
            <a:r>
              <a:rPr lang="en-US"/>
              <a:t> → SrCl</a:t>
            </a:r>
            <a:r>
              <a:rPr baseline="-25000" lang="en-US"/>
              <a:t>2</a:t>
            </a:r>
            <a:r>
              <a:rPr lang="en-US"/>
              <a:t> + HOH</a:t>
            </a:r>
            <a:endParaRPr/>
          </a:p>
        </p:txBody>
      </p:sp>
      <p:sp>
        <p:nvSpPr>
          <p:cNvPr id="458" name="Google Shape;458;g24504788e46_1_24"/>
          <p:cNvSpPr txBox="1"/>
          <p:nvPr/>
        </p:nvSpPr>
        <p:spPr>
          <a:xfrm>
            <a:off x="4041125" y="2319350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I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Li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OH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HOH + Li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+I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24504788e46_1_24"/>
          <p:cNvSpPr txBox="1"/>
          <p:nvPr/>
        </p:nvSpPr>
        <p:spPr>
          <a:xfrm>
            <a:off x="5067825" y="2951175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OH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HOH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24504788e46_1_24"/>
          <p:cNvSpPr txBox="1"/>
          <p:nvPr/>
        </p:nvSpPr>
        <p:spPr>
          <a:xfrm>
            <a:off x="4377800" y="4267625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Cl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Sr(OH)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SrCl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HOH 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504788e46_1_2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Acid Base Reactions</a:t>
            </a:r>
            <a:endParaRPr/>
          </a:p>
        </p:txBody>
      </p:sp>
      <p:sp>
        <p:nvSpPr>
          <p:cNvPr id="467" name="Google Shape;467;g24504788e46_1_214"/>
          <p:cNvSpPr txBox="1"/>
          <p:nvPr>
            <p:ph idx="1" type="body"/>
          </p:nvPr>
        </p:nvSpPr>
        <p:spPr>
          <a:xfrm>
            <a:off x="838200" y="1825625"/>
            <a:ext cx="10515600" cy="233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3.   </a:t>
            </a:r>
            <a:r>
              <a:rPr lang="en-US"/>
              <a:t>Weak Acid and Strong Base:  HClO + NaOH → NaClO + HOH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4.    Bronsted Acid and Base:   HBr + NH</a:t>
            </a:r>
            <a:r>
              <a:rPr baseline="-25000" lang="en-US"/>
              <a:t>3</a:t>
            </a:r>
            <a:r>
              <a:rPr lang="en-US"/>
              <a:t> →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+ Br</a:t>
            </a:r>
            <a:r>
              <a:rPr baseline="30000" lang="en-US"/>
              <a:t>-</a:t>
            </a:r>
            <a:endParaRPr baseline="30000"/>
          </a:p>
        </p:txBody>
      </p:sp>
      <p:sp>
        <p:nvSpPr>
          <p:cNvPr id="468" name="Google Shape;468;g24504788e46_1_214"/>
          <p:cNvSpPr txBox="1"/>
          <p:nvPr/>
        </p:nvSpPr>
        <p:spPr>
          <a:xfrm>
            <a:off x="4417275" y="2278600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HClO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Na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OH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Na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ClO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HOH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g24504788e46_1_214"/>
          <p:cNvSpPr txBox="1"/>
          <p:nvPr/>
        </p:nvSpPr>
        <p:spPr>
          <a:xfrm>
            <a:off x="4156075" y="4162025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NH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NH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g24504788e46_1_214"/>
          <p:cNvSpPr txBox="1"/>
          <p:nvPr/>
        </p:nvSpPr>
        <p:spPr>
          <a:xfrm>
            <a:off x="5135675" y="2926425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HClO + OH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ClO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HOH</a:t>
            </a:r>
            <a:endParaRPr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g24504788e46_1_214"/>
          <p:cNvSpPr txBox="1"/>
          <p:nvPr/>
        </p:nvSpPr>
        <p:spPr>
          <a:xfrm>
            <a:off x="4071525" y="4893575"/>
            <a:ext cx="5489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NH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→ NH</a:t>
            </a:r>
            <a:r>
              <a:rPr baseline="-25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+ Br</a:t>
            </a:r>
            <a:r>
              <a:rPr baseline="30000" lang="en-US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endParaRPr baseline="30000" sz="24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24504788e46_1_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Redox Reactions</a:t>
            </a:r>
            <a:endParaRPr/>
          </a:p>
        </p:txBody>
      </p:sp>
      <p:sp>
        <p:nvSpPr>
          <p:cNvPr id="478" name="Google Shape;478;g24504788e46_1_3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       </a:t>
            </a:r>
            <a:r>
              <a:rPr lang="en-US"/>
              <a:t>Zn(s) + Ni(NO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2</a:t>
            </a:r>
            <a:r>
              <a:rPr lang="en-US"/>
              <a:t>(aq) → Zn(NO</a:t>
            </a:r>
            <a:r>
              <a:rPr baseline="-25000" lang="en-US"/>
              <a:t>3</a:t>
            </a:r>
            <a:r>
              <a:rPr lang="en-US"/>
              <a:t>)</a:t>
            </a:r>
            <a:r>
              <a:rPr baseline="-25000" lang="en-US"/>
              <a:t>2</a:t>
            </a:r>
            <a:r>
              <a:rPr lang="en-US"/>
              <a:t>(aq) + Ni(s)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      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                                    Br</a:t>
            </a:r>
            <a:r>
              <a:rPr baseline="-25000" lang="en-US"/>
              <a:t>2</a:t>
            </a:r>
            <a:r>
              <a:rPr lang="en-US"/>
              <a:t>(aq) + 2 KI(aq) → 2 KBr(aq) + I</a:t>
            </a:r>
            <a:r>
              <a:rPr baseline="-25000" lang="en-US"/>
              <a:t>2</a:t>
            </a:r>
            <a:r>
              <a:rPr lang="en-US"/>
              <a:t>(aq)</a:t>
            </a:r>
            <a:endParaRPr/>
          </a:p>
        </p:txBody>
      </p:sp>
      <p:sp>
        <p:nvSpPr>
          <p:cNvPr id="479" name="Google Shape;479;g24504788e46_1_30"/>
          <p:cNvSpPr txBox="1"/>
          <p:nvPr/>
        </p:nvSpPr>
        <p:spPr>
          <a:xfrm>
            <a:off x="3409175" y="5399400"/>
            <a:ext cx="709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+ 2 I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→ 2 Br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g24504788e46_1_30"/>
          <p:cNvSpPr txBox="1"/>
          <p:nvPr/>
        </p:nvSpPr>
        <p:spPr>
          <a:xfrm>
            <a:off x="3682950" y="3151950"/>
            <a:ext cx="672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Zn(s) + Ni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→ Zn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Ni(s)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24504788e46_1_30"/>
          <p:cNvSpPr txBox="1"/>
          <p:nvPr/>
        </p:nvSpPr>
        <p:spPr>
          <a:xfrm>
            <a:off x="2160425" y="2440500"/>
            <a:ext cx="7629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Zn(s) + Ni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+ 2NO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→ Zn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+ 2NO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 Ni(s)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24504788e46_1_30"/>
          <p:cNvSpPr txBox="1"/>
          <p:nvPr/>
        </p:nvSpPr>
        <p:spPr>
          <a:xfrm>
            <a:off x="2160425" y="4653525"/>
            <a:ext cx="709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+ 2K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 2 I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→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2K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Br</a:t>
            </a:r>
            <a:r>
              <a:rPr baseline="30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 + I</a:t>
            </a:r>
            <a:r>
              <a:rPr baseline="-25000"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(aq)</a:t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4504788e46_1_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400"/>
              <a:buFont typeface="Calibri"/>
              <a:buNone/>
            </a:pPr>
            <a:r>
              <a:rPr lang="en-US">
                <a:solidFill>
                  <a:srgbClr val="00B0F0"/>
                </a:solidFill>
              </a:rPr>
              <a:t>You must be able to…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489" name="Google Shape;489;g24504788e46_1_11"/>
          <p:cNvSpPr txBox="1"/>
          <p:nvPr>
            <p:ph idx="1" type="body"/>
          </p:nvPr>
        </p:nvSpPr>
        <p:spPr>
          <a:xfrm>
            <a:off x="1695451" y="1600201"/>
            <a:ext cx="87891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 Write net ionic equations for any reaction and draw particle diagrams for reactions.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Image result for check for understanding" id="490" name="Google Shape;490;g24504788e46_1_11"/>
          <p:cNvPicPr preferRelativeResize="0"/>
          <p:nvPr/>
        </p:nvPicPr>
        <p:blipFill rotWithShape="1">
          <a:blip r:embed="rId3">
            <a:alphaModFix/>
          </a:blip>
          <a:srcRect b="2286" l="0" r="50607" t="0"/>
          <a:stretch/>
        </p:blipFill>
        <p:spPr>
          <a:xfrm>
            <a:off x="8542828" y="2324209"/>
            <a:ext cx="3278433" cy="341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2514600" y="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Arrhenius</a:t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977461" y="990600"/>
            <a:ext cx="10357945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Char char="•"/>
            </a:pPr>
            <a:r>
              <a:rPr lang="en-US" sz="3600" u="sng">
                <a:solidFill>
                  <a:srgbClr val="FF0000"/>
                </a:solidFill>
              </a:rPr>
              <a:t>Acid</a:t>
            </a:r>
            <a:r>
              <a:rPr lang="en-US" sz="3600">
                <a:solidFill>
                  <a:srgbClr val="FF0000"/>
                </a:solidFill>
              </a:rPr>
              <a:t>:</a:t>
            </a:r>
            <a:r>
              <a:rPr lang="en-US" sz="3600"/>
              <a:t>	Substance that, when dissolved in water, increases the concentration of hydrogen ions. pH&lt;7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600"/>
              <a:buChar char="•"/>
            </a:pPr>
            <a:r>
              <a:rPr lang="en-US" sz="3600" u="sng">
                <a:solidFill>
                  <a:schemeClr val="accent1"/>
                </a:solidFill>
              </a:rPr>
              <a:t>Base</a:t>
            </a:r>
            <a:r>
              <a:rPr lang="en-US" sz="3600">
                <a:solidFill>
                  <a:schemeClr val="accent1"/>
                </a:solidFill>
              </a:rPr>
              <a:t>:	</a:t>
            </a:r>
            <a:r>
              <a:rPr lang="en-US" sz="3600"/>
              <a:t>Substance that, when dissolved in water, increases the concentration of hydroxide ions. pH&gt;7</a:t>
            </a:r>
            <a:endParaRPr/>
          </a:p>
        </p:txBody>
      </p:sp>
      <p:pic>
        <p:nvPicPr>
          <p:cNvPr descr="lemon.jpg" id="120" name="Google Shape;12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3770586"/>
            <a:ext cx="2133600" cy="18402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spirin325.jpg" id="121" name="Google Shape;12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4635" y="3770586"/>
            <a:ext cx="1763765" cy="1892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ums-assd-fruit.jpg" id="122" name="Google Shape;12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5000" y="3535608"/>
            <a:ext cx="2245600" cy="224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ammonia" id="123" name="Google Shape;12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0600" y="3770586"/>
            <a:ext cx="1837339" cy="1837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2514600" y="0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Brønsted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/>
              <a:t>Lowry :   </a:t>
            </a:r>
            <a:r>
              <a:rPr lang="en-US">
                <a:solidFill>
                  <a:schemeClr val="accent1"/>
                </a:solidFill>
              </a:rPr>
              <a:t>BA</a:t>
            </a:r>
            <a:r>
              <a:rPr lang="en-US">
                <a:solidFill>
                  <a:srgbClr val="FF0000"/>
                </a:solidFill>
              </a:rPr>
              <a:t>AD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0" name="Google Shape;130;p6"/>
          <p:cNvSpPr txBox="1"/>
          <p:nvPr>
            <p:ph idx="1" type="body"/>
          </p:nvPr>
        </p:nvSpPr>
        <p:spPr>
          <a:xfrm>
            <a:off x="898634" y="1497724"/>
            <a:ext cx="10972800" cy="53602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Char char="•"/>
            </a:pPr>
            <a:r>
              <a:rPr lang="en-US" sz="4400" u="sng">
                <a:solidFill>
                  <a:srgbClr val="FF0000"/>
                </a:solidFill>
              </a:rPr>
              <a:t>Acid</a:t>
            </a:r>
            <a:r>
              <a:rPr lang="en-US" sz="4400">
                <a:solidFill>
                  <a:srgbClr val="FF0000"/>
                </a:solidFill>
              </a:rPr>
              <a:t>:	</a:t>
            </a:r>
            <a:r>
              <a:rPr lang="en-US" sz="4400"/>
              <a:t>Proton donor</a:t>
            </a:r>
            <a:endParaRPr/>
          </a:p>
          <a:p>
            <a:pPr indent="-2794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00"/>
              <a:buChar char="•"/>
            </a:pPr>
            <a:r>
              <a:rPr lang="en-US" sz="4400" u="sng">
                <a:solidFill>
                  <a:schemeClr val="accent1"/>
                </a:solidFill>
              </a:rPr>
              <a:t>Base</a:t>
            </a:r>
            <a:r>
              <a:rPr lang="en-US" sz="4400">
                <a:solidFill>
                  <a:schemeClr val="accent1"/>
                </a:solidFill>
              </a:rPr>
              <a:t>:</a:t>
            </a:r>
            <a:r>
              <a:rPr lang="en-US" sz="4400"/>
              <a:t>	Proton acceptor</a:t>
            </a:r>
            <a:endParaRPr/>
          </a:p>
        </p:txBody>
      </p:sp>
      <p:sp>
        <p:nvSpPr>
          <p:cNvPr id="131" name="Google Shape;131;p6"/>
          <p:cNvSpPr txBox="1"/>
          <p:nvPr/>
        </p:nvSpPr>
        <p:spPr>
          <a:xfrm>
            <a:off x="3352800" y="3200401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Protons refer to hydrogen ions.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3657600" y="4267200"/>
            <a:ext cx="1752600" cy="1676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4419600" y="4953000"/>
            <a:ext cx="304800" cy="3048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876800" y="4267200"/>
            <a:ext cx="152400" cy="152400"/>
          </a:xfrm>
          <a:prstGeom prst="ellipse">
            <a:avLst/>
          </a:prstGeom>
          <a:solidFill>
            <a:srgbClr val="0070C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6934200" y="4267200"/>
            <a:ext cx="1752600" cy="167640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7696200" y="4953000"/>
            <a:ext cx="304800" cy="304800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 txBox="1"/>
          <p:nvPr/>
        </p:nvSpPr>
        <p:spPr>
          <a:xfrm>
            <a:off x="3048000" y="4191001"/>
            <a:ext cx="685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/>
          </a:p>
        </p:txBody>
      </p:sp>
      <p:sp>
        <p:nvSpPr>
          <p:cNvPr id="138" name="Google Shape;138;p6"/>
          <p:cNvSpPr txBox="1"/>
          <p:nvPr/>
        </p:nvSpPr>
        <p:spPr>
          <a:xfrm>
            <a:off x="6553200" y="4114801"/>
            <a:ext cx="685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H+</a:t>
            </a:r>
            <a:endParaRPr/>
          </a:p>
        </p:txBody>
      </p:sp>
      <p:cxnSp>
        <p:nvCxnSpPr>
          <p:cNvPr id="139" name="Google Shape;139;p6"/>
          <p:cNvCxnSpPr/>
          <p:nvPr/>
        </p:nvCxnSpPr>
        <p:spPr>
          <a:xfrm>
            <a:off x="5791200" y="5105400"/>
            <a:ext cx="76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1898483" y="0"/>
            <a:ext cx="794308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/>
              <a:t>If it can be either it is </a:t>
            </a:r>
            <a:r>
              <a:rPr lang="en-US" sz="4000">
                <a:solidFill>
                  <a:srgbClr val="FF0000"/>
                </a:solidFill>
              </a:rPr>
              <a:t>amphi</a:t>
            </a:r>
            <a:r>
              <a:rPr lang="en-US" sz="4000">
                <a:solidFill>
                  <a:schemeClr val="accent1"/>
                </a:solidFill>
              </a:rPr>
              <a:t>protic</a:t>
            </a:r>
            <a:r>
              <a:rPr lang="en-US" sz="4000"/>
              <a:t>.</a:t>
            </a:r>
            <a:br>
              <a:rPr lang="en-US" sz="4000"/>
            </a:br>
            <a:endParaRPr sz="4000"/>
          </a:p>
        </p:txBody>
      </p:sp>
      <p:sp>
        <p:nvSpPr>
          <p:cNvPr id="146" name="Google Shape;146;p7"/>
          <p:cNvSpPr txBox="1"/>
          <p:nvPr>
            <p:ph idx="1" type="body"/>
          </p:nvPr>
        </p:nvSpPr>
        <p:spPr>
          <a:xfrm>
            <a:off x="1072055" y="609600"/>
            <a:ext cx="9595945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HCO</a:t>
            </a:r>
            <a:r>
              <a:rPr baseline="-25000" lang="en-US" sz="4000"/>
              <a:t>3</a:t>
            </a:r>
            <a:r>
              <a:rPr baseline="30000" lang="en-US" sz="5400"/>
              <a:t>−</a:t>
            </a:r>
            <a:endParaRPr baseline="30000" sz="40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HSO</a:t>
            </a:r>
            <a:r>
              <a:rPr baseline="-25000" lang="en-US" sz="4000"/>
              <a:t>4</a:t>
            </a:r>
            <a:r>
              <a:rPr baseline="30000" lang="en-US" sz="5400"/>
              <a:t>−</a:t>
            </a:r>
            <a:endParaRPr sz="54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H</a:t>
            </a:r>
            <a:r>
              <a:rPr baseline="-25000" lang="en-US" sz="4000"/>
              <a:t>2</a:t>
            </a:r>
            <a:r>
              <a:rPr lang="en-US" sz="4000"/>
              <a:t>O</a:t>
            </a:r>
            <a:endParaRPr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 sz="4000"/>
          </a:p>
          <a:p>
            <a:pPr indent="-228600" lvl="0" marL="2286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These all have hydrogen ions to donate and a negative charge.</a:t>
            </a:r>
            <a:endParaRPr/>
          </a:p>
        </p:txBody>
      </p:sp>
      <p:pic>
        <p:nvPicPr>
          <p:cNvPr descr="Image result for amphibian"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8430" y="1143000"/>
            <a:ext cx="3565087" cy="2432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/>
          <p:nvPr>
            <p:ph type="title"/>
          </p:nvPr>
        </p:nvSpPr>
        <p:spPr>
          <a:xfrm>
            <a:off x="346841" y="0"/>
            <a:ext cx="1125658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What Happens When an Acid Dissolves in Water?</a:t>
            </a:r>
            <a:endParaRPr/>
          </a:p>
        </p:txBody>
      </p:sp>
      <p:pic>
        <p:nvPicPr>
          <p:cNvPr descr="16_02" id="154" name="Google Shape;154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3360" l="0" r="0" t="0"/>
          <a:stretch/>
        </p:blipFill>
        <p:spPr>
          <a:xfrm>
            <a:off x="1111469" y="1295401"/>
            <a:ext cx="4419600" cy="454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idx="2" type="body"/>
          </p:nvPr>
        </p:nvSpPr>
        <p:spPr>
          <a:xfrm>
            <a:off x="6006662" y="1907628"/>
            <a:ext cx="4661338" cy="49503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Water acts as a </a:t>
            </a:r>
            <a:r>
              <a:rPr lang="en-US" sz="2800">
                <a:solidFill>
                  <a:schemeClr val="accent1"/>
                </a:solidFill>
              </a:rPr>
              <a:t>Brønsted</a:t>
            </a:r>
            <a:r>
              <a:rPr lang="en-US"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2800">
                <a:solidFill>
                  <a:schemeClr val="accent1"/>
                </a:solidFill>
              </a:rPr>
              <a:t>Lowry base </a:t>
            </a:r>
            <a:r>
              <a:rPr lang="en-US" sz="2800"/>
              <a:t>and abstracts a proton (H</a:t>
            </a:r>
            <a:r>
              <a:rPr baseline="30000" lang="en-US" sz="2800"/>
              <a:t>+</a:t>
            </a:r>
            <a:r>
              <a:rPr lang="en-US" sz="2800"/>
              <a:t>) from the </a:t>
            </a:r>
            <a:r>
              <a:rPr lang="en-US" sz="2800">
                <a:solidFill>
                  <a:srgbClr val="FF0000"/>
                </a:solidFill>
              </a:rPr>
              <a:t>acid</a:t>
            </a:r>
            <a:r>
              <a:rPr lang="en-US" sz="28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/>
              <a:t>As a result, the </a:t>
            </a:r>
            <a:r>
              <a:rPr lang="en-US" sz="2800">
                <a:solidFill>
                  <a:schemeClr val="accent1"/>
                </a:solidFill>
              </a:rPr>
              <a:t>conjugate base </a:t>
            </a:r>
            <a:r>
              <a:rPr lang="en-US" sz="2800"/>
              <a:t>of the acid and a </a:t>
            </a:r>
            <a:r>
              <a:rPr lang="en-US" sz="2800">
                <a:solidFill>
                  <a:srgbClr val="FF0000"/>
                </a:solidFill>
              </a:rPr>
              <a:t>hydronium</a:t>
            </a:r>
            <a:r>
              <a:rPr lang="en-US" sz="2800">
                <a:solidFill>
                  <a:srgbClr val="00006C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ion</a:t>
            </a:r>
            <a:r>
              <a:rPr lang="en-US" sz="2800"/>
              <a:t> are formed.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2438400" y="0"/>
            <a:ext cx="7391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Conjugate Acids and Bases</a:t>
            </a:r>
            <a:endParaRPr/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1024759" y="990600"/>
            <a:ext cx="10484069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Reactions between acids and bases always yield their conjugate bases and acids.</a:t>
            </a:r>
            <a:endParaRPr/>
          </a:p>
        </p:txBody>
      </p:sp>
      <p:pic>
        <p:nvPicPr>
          <p:cNvPr descr="16_03-01UN" id="163" name="Google Shape;163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6447" l="0" r="0" t="0"/>
          <a:stretch/>
        </p:blipFill>
        <p:spPr>
          <a:xfrm>
            <a:off x="1915511" y="1600200"/>
            <a:ext cx="8153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2019-09-04T15:16:27Z</dcterms:created>
  <dc:creator>Administrator</dc:creator>
</cp:coreProperties>
</file>