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8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54" r:id="rId9"/>
    <p:sldId id="264" r:id="rId10"/>
    <p:sldId id="265" r:id="rId11"/>
    <p:sldId id="267" r:id="rId12"/>
    <p:sldId id="268" r:id="rId13"/>
    <p:sldId id="270" r:id="rId14"/>
    <p:sldId id="271" r:id="rId15"/>
    <p:sldId id="277" r:id="rId16"/>
    <p:sldId id="355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90" r:id="rId29"/>
    <p:sldId id="295" r:id="rId30"/>
    <p:sldId id="296" r:id="rId31"/>
    <p:sldId id="297" r:id="rId32"/>
    <p:sldId id="298" r:id="rId33"/>
    <p:sldId id="299" r:id="rId34"/>
    <p:sldId id="301" r:id="rId35"/>
    <p:sldId id="302" r:id="rId36"/>
    <p:sldId id="303" r:id="rId37"/>
    <p:sldId id="292" r:id="rId38"/>
    <p:sldId id="306" r:id="rId39"/>
    <p:sldId id="358" r:id="rId40"/>
    <p:sldId id="308" r:id="rId41"/>
    <p:sldId id="309" r:id="rId42"/>
    <p:sldId id="356" r:id="rId43"/>
    <p:sldId id="357" r:id="rId44"/>
    <p:sldId id="310" r:id="rId45"/>
    <p:sldId id="311" r:id="rId46"/>
    <p:sldId id="312" r:id="rId47"/>
    <p:sldId id="313" r:id="rId48"/>
    <p:sldId id="314" r:id="rId49"/>
    <p:sldId id="316" r:id="rId50"/>
    <p:sldId id="317" r:id="rId51"/>
    <p:sldId id="318" r:id="rId52"/>
    <p:sldId id="319" r:id="rId53"/>
    <p:sldId id="320" r:id="rId54"/>
    <p:sldId id="321" r:id="rId55"/>
    <p:sldId id="323" r:id="rId56"/>
    <p:sldId id="324" r:id="rId57"/>
    <p:sldId id="359" r:id="rId58"/>
    <p:sldId id="326" r:id="rId59"/>
    <p:sldId id="327" r:id="rId60"/>
    <p:sldId id="328" r:id="rId61"/>
    <p:sldId id="361" r:id="rId62"/>
    <p:sldId id="329" r:id="rId63"/>
    <p:sldId id="331" r:id="rId64"/>
    <p:sldId id="332" r:id="rId65"/>
    <p:sldId id="333" r:id="rId66"/>
    <p:sldId id="334" r:id="rId67"/>
    <p:sldId id="336" r:id="rId68"/>
    <p:sldId id="338" r:id="rId69"/>
    <p:sldId id="339" r:id="rId70"/>
    <p:sldId id="340" r:id="rId71"/>
    <p:sldId id="341" r:id="rId72"/>
    <p:sldId id="343" r:id="rId73"/>
    <p:sldId id="344" r:id="rId74"/>
    <p:sldId id="360" r:id="rId75"/>
    <p:sldId id="346" r:id="rId76"/>
    <p:sldId id="347" r:id="rId77"/>
    <p:sldId id="348" r:id="rId78"/>
    <p:sldId id="349" r:id="rId79"/>
    <p:sldId id="362" r:id="rId80"/>
    <p:sldId id="363" r:id="rId81"/>
    <p:sldId id="351" r:id="rId82"/>
    <p:sldId id="353" r:id="rId83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85"/>
      <p:bold r:id="rId86"/>
      <p:italic r:id="rId87"/>
      <p:boldItalic r:id="rId88"/>
    </p:embeddedFont>
    <p:embeddedFont>
      <p:font typeface="Shadows Into Light" panose="02000000000000000000" pitchFamily="2" charset="77"/>
      <p:regular r:id="rId89"/>
    </p:embeddedFont>
    <p:embeddedFont>
      <p:font typeface="Source Code Pro" panose="020B0509030403020204" pitchFamily="49" charset="0"/>
      <p:regular r:id="rId90"/>
      <p:bold r:id="rId91"/>
      <p:italic r:id="rId92"/>
      <p:boldItalic r:id="rId93"/>
    </p:embeddedFont>
    <p:embeddedFont>
      <p:font typeface="Walter Turncoat" panose="02000000000000000000" pitchFamily="2" charset="0"/>
      <p:regular r:id="rId9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6.fntdata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4.fntdata"/><Relationship Id="rId91" Type="http://schemas.openxmlformats.org/officeDocument/2006/relationships/font" Target="fonts/font7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2.fntdata"/><Relationship Id="rId9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3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9.fntdata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60ed5b67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60ed5b67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60ed5b67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60ed5b67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out in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60ed5b67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60ed5b67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60ed5b67d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60ed5b67d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60ed5b67d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60ed5b67d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60ed5b67d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60ed5b67d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60ed5b67d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60ed5b67d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60ed5b67d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60ed5b67d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60ed5b67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60ed5b67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60ed5b67d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60ed5b67d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55eb12a2c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55eb12a2c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60ed5b67d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60ed5b67d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60ed5b67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60ed5b67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60ed5b67d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60ed5b67d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60ed5b67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60ed5b67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60ed5b67d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60ed5b67d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560ed5b67d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560ed5b67d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60ed5b67d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560ed5b67d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60ed5b67d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560ed5b67d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60ed5b67d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60ed5b67d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60ed5b67d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60ed5b67d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55eb12a2c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55eb12a2c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60ed5b67d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60ed5b67d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560ed5b67d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560ed5b67d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60ed5b67d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560ed5b67d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60ed5b67d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560ed5b67d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560ed5b67d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560ed5b67d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560ed5b67d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560ed5b67d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60ed5b67d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60ed5b67d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55eb12a2c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55eb12a2c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55eb12a2c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55eb12a2c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1617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560ed5b67d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560ed5b67d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60ed5b67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60ed5b67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560ed5b67d_0_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560ed5b67d_0_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a15a62b446_1_1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a15a62b446_1_1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2504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a15a62b446_1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a15a62b446_1_1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2720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560ed5b67d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560ed5b67d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560ed5b67d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560ed5b67d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560ed5b67d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560ed5b67d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5a22480d3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5a22480d3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560ed5b67d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560ed5b67d_0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560ed5b67d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560ed5b67d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5a22480d3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5a22480d3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60ed5b67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60ed5b67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how do you know if there is a transfer of e-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5a22480d3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5a22480d3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5a22480d3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5a22480d3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a22480d36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a22480d36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560ed5b67d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560ed5b67d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560ed5b67d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560ed5b67d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55eb12a2c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55eb12a2c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55eb12a2c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55eb12a2c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0890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55a51b8b7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55a51b8b7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55a51b8b7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55a51b8b7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55a51b8b7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55a51b8b7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60ed5b67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60ed5b67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55a51b8b7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55a51b8b7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5a2f56bf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5a2f56bf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55a51b8b7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55a51b8b76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55a51b8b7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55a51b8b7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55a51b8b7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55a51b8b76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55a51b8b76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55a51b8b76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55a51b8b7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55a51b8b7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55a51b8b76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55a51b8b76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55a51b8b76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55a51b8b76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55a51b8b76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55a51b8b76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60ed5b67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60ed5b67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55a51b8b76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55a51b8b76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55eb12a2c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55eb12a2c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55eb12a2c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55eb12a2c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28647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560ed5b67d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560ed5b67d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55a51b885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55a51b885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55a51b885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55a51b885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55a51b885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55a51b885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5a2f56bfd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5a2f56bfd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55a51b8b7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55a51b8b7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a15a62b446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a15a62b446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electronegative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5570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60ed5b67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60ed5b67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84708" y="1491175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Shadows Into Light"/>
              <a:buNone/>
              <a:defRPr sz="36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1034700" y="322400"/>
            <a:ext cx="67854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Shadows Into Light"/>
                <a:ea typeface="Shadows Into Light"/>
                <a:cs typeface="Shadows Into Light"/>
                <a:sym typeface="Shadows Into Light"/>
              </a:rPr>
              <a:t>You should be able to:</a:t>
            </a:r>
            <a:endParaRPr sz="4000" b="1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419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85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08119ED8-A651-4295-81D7-8A769561FA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905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215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7850" y="261000"/>
            <a:ext cx="6890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Shadows Into Light"/>
              <a:buNone/>
              <a:defRPr sz="42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0">
            <a:alphaModFix/>
          </a:blip>
          <a:srcRect l="34568" t="18555" r="32306" b="16314"/>
          <a:stretch/>
        </p:blipFill>
        <p:spPr>
          <a:xfrm>
            <a:off x="90725" y="0"/>
            <a:ext cx="897128" cy="132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1254475"/>
            <a:ext cx="9143999" cy="38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250" y="0"/>
            <a:ext cx="1265749" cy="116085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27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ELECTROCHEMISTRY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1026517" y="1900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Rules for Oxidation Numbers</a:t>
            </a:r>
            <a:endParaRPr dirty="0"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5. The sum of oxidation numbers in a compound must equal ZERO.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Example:  CaCl</a:t>
            </a:r>
            <a:r>
              <a:rPr lang="en" baseline="-25000" dirty="0"/>
              <a:t>2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	 +2(1) + -1(2)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2 - 2 = 0</a:t>
            </a:r>
            <a:endParaRPr dirty="0"/>
          </a:p>
        </p:txBody>
      </p:sp>
      <p:sp>
        <p:nvSpPr>
          <p:cNvPr id="116" name="Google Shape;116;p17"/>
          <p:cNvSpPr txBox="1"/>
          <p:nvPr/>
        </p:nvSpPr>
        <p:spPr>
          <a:xfrm>
            <a:off x="1825275" y="2505825"/>
            <a:ext cx="66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2354425" y="2505825"/>
            <a:ext cx="66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4746850" y="2904975"/>
            <a:ext cx="844500" cy="8010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5770450" y="2505825"/>
            <a:ext cx="3222900" cy="15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Shadows Into Light" panose="020B0604020202020204" charset="0"/>
                <a:ea typeface="Open Sans"/>
                <a:cs typeface="Open Sans"/>
                <a:sym typeface="Open Sans"/>
              </a:rPr>
              <a:t>HINT: Be sure to multiply oxidation # by the number of atoms in the subscript.</a:t>
            </a:r>
            <a:endParaRPr sz="2400" dirty="0">
              <a:solidFill>
                <a:srgbClr val="FFFFFF"/>
              </a:solidFill>
              <a:latin typeface="Shadows Into Light" panose="020B0604020202020204" charset="0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1120250" y="190737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Rules for Oxidation Numbers</a:t>
            </a:r>
            <a:endParaRPr dirty="0"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257900" y="1522288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6. If an element has more than one oxidation state listed on the periodic table, use the rest to figure it out.</a:t>
            </a:r>
            <a:endParaRPr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Assign oxidation # to elements that have only one oxidation state listed.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Assign oxidation # to the element so that the charge on the compound is ZERO.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1247475" y="1951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311700" y="1479213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3716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NaBrO</a:t>
            </a:r>
            <a:r>
              <a:rPr lang="en" baseline="-25000" dirty="0"/>
              <a:t>3</a:t>
            </a:r>
            <a:endParaRPr baseline="-25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		 +1(1) + -2(3) = 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 +1  +5  - 6 = 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645625" y="1561663"/>
            <a:ext cx="1238250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271963" y="1556900"/>
            <a:ext cx="122872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954025" y="1561663"/>
            <a:ext cx="1238250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2159900" y="1989450"/>
            <a:ext cx="66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2895025" y="1989450"/>
            <a:ext cx="66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2497250" y="1989450"/>
            <a:ext cx="66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+5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8200150" y="1571200"/>
            <a:ext cx="261000" cy="240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1174050" y="1413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for Oxidation Numbers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257900" y="1543788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 The sum of the oxidation numbers of an ion should equal the charge of that ion.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             Cr</a:t>
            </a:r>
            <a:r>
              <a:rPr lang="en" baseline="-25000"/>
              <a:t>2</a:t>
            </a:r>
            <a:r>
              <a:rPr lang="en"/>
              <a:t>O</a:t>
            </a:r>
            <a:r>
              <a:rPr lang="en" baseline="-25000"/>
              <a:t>7 </a:t>
            </a:r>
            <a:r>
              <a:rPr lang="en" baseline="30000"/>
              <a:t>-2</a:t>
            </a:r>
            <a:endParaRPr baseline="30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aseline="30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2"/>
          <p:cNvSpPr txBox="1"/>
          <p:nvPr/>
        </p:nvSpPr>
        <p:spPr>
          <a:xfrm>
            <a:off x="6442100" y="2503550"/>
            <a:ext cx="66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5950175" y="2503550"/>
            <a:ext cx="66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+6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5175875" y="3495725"/>
            <a:ext cx="42720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+6(2) + -2(7) = -2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+12 +  -14 = -2</a:t>
            </a:r>
            <a:endParaRPr sz="3000">
              <a:solidFill>
                <a:schemeClr val="lt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with Polyatomic Ions</a:t>
            </a:r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458650" y="1547050"/>
            <a:ext cx="49614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Table E for charge which is the oxidation number.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Ex. SO</a:t>
            </a:r>
            <a:r>
              <a:rPr lang="en" baseline="-25000"/>
              <a:t>4</a:t>
            </a:r>
            <a:r>
              <a:rPr lang="en" baseline="30000"/>
              <a:t>- 2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oxidation # for whole ion = -2 </a:t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100" y="1266850"/>
            <a:ext cx="3567900" cy="387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/>
          <p:nvPr/>
        </p:nvSpPr>
        <p:spPr>
          <a:xfrm>
            <a:off x="7377250" y="4304725"/>
            <a:ext cx="406500" cy="374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Redox Reactions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Red</a:t>
            </a:r>
            <a:r>
              <a:rPr lang="en">
                <a:solidFill>
                  <a:srgbClr val="6AA84F"/>
                </a:solidFill>
              </a:rPr>
              <a:t>ox</a:t>
            </a:r>
            <a:r>
              <a:rPr lang="en"/>
              <a:t> stands for </a:t>
            </a:r>
            <a:r>
              <a:rPr lang="en">
                <a:solidFill>
                  <a:srgbClr val="FF0000"/>
                </a:solidFill>
              </a:rPr>
              <a:t>red</a:t>
            </a:r>
            <a:r>
              <a:rPr lang="en"/>
              <a:t>uction/</a:t>
            </a:r>
            <a:r>
              <a:rPr lang="en">
                <a:solidFill>
                  <a:srgbClr val="6AA84F"/>
                </a:solidFill>
              </a:rPr>
              <a:t>ox</a:t>
            </a:r>
            <a:r>
              <a:rPr lang="en"/>
              <a:t>idation reaction. When one happens, the other must be happening, as well.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They involve the transfer of electrons!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018" y="1"/>
            <a:ext cx="5611364" cy="46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0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Oxidation</a:t>
            </a:r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LOSS of electrons by an atom or ion. As a result: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Oxidation number goes UP or INCREASES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Becomes more POSITIVE (+)</a:t>
            </a:r>
            <a:endParaRPr/>
          </a:p>
        </p:txBody>
      </p:sp>
      <p:grpSp>
        <p:nvGrpSpPr>
          <p:cNvPr id="4" name="Google Shape;490;p53"/>
          <p:cNvGrpSpPr/>
          <p:nvPr/>
        </p:nvGrpSpPr>
        <p:grpSpPr>
          <a:xfrm>
            <a:off x="6048175" y="3769600"/>
            <a:ext cx="818400" cy="708900"/>
            <a:chOff x="6048175" y="3769600"/>
            <a:chExt cx="818400" cy="708900"/>
          </a:xfrm>
        </p:grpSpPr>
        <p:sp>
          <p:nvSpPr>
            <p:cNvPr id="5" name="Google Shape;491;p53"/>
            <p:cNvSpPr/>
            <p:nvPr/>
          </p:nvSpPr>
          <p:spPr>
            <a:xfrm>
              <a:off x="6048175" y="3769600"/>
              <a:ext cx="818400" cy="7089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92;p53"/>
            <p:cNvSpPr txBox="1"/>
            <p:nvPr/>
          </p:nvSpPr>
          <p:spPr>
            <a:xfrm>
              <a:off x="6131875" y="3919000"/>
              <a:ext cx="651000" cy="4101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 dirty="0"/>
                <a:t>Na</a:t>
              </a:r>
              <a:endParaRPr sz="1700" b="1" baseline="30000" dirty="0"/>
            </a:p>
          </p:txBody>
        </p:sp>
      </p:grpSp>
      <p:grpSp>
        <p:nvGrpSpPr>
          <p:cNvPr id="7" name="Google Shape;487;p53"/>
          <p:cNvGrpSpPr/>
          <p:nvPr/>
        </p:nvGrpSpPr>
        <p:grpSpPr>
          <a:xfrm>
            <a:off x="7317825" y="3769600"/>
            <a:ext cx="818400" cy="708900"/>
            <a:chOff x="7317825" y="3769600"/>
            <a:chExt cx="818400" cy="708900"/>
          </a:xfrm>
        </p:grpSpPr>
        <p:sp>
          <p:nvSpPr>
            <p:cNvPr id="8" name="Google Shape;488;p53"/>
            <p:cNvSpPr/>
            <p:nvPr/>
          </p:nvSpPr>
          <p:spPr>
            <a:xfrm>
              <a:off x="7317825" y="3769600"/>
              <a:ext cx="818400" cy="70890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89;p53"/>
            <p:cNvSpPr txBox="1"/>
            <p:nvPr/>
          </p:nvSpPr>
          <p:spPr>
            <a:xfrm>
              <a:off x="7429825" y="3874050"/>
              <a:ext cx="6510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/>
                <a:t>Na</a:t>
              </a:r>
              <a:r>
                <a:rPr lang="en" sz="1700" b="1" baseline="30000"/>
                <a:t>+1</a:t>
              </a:r>
              <a:endParaRPr sz="1700" b="1" baseline="30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Oxidation Example</a:t>
            </a:r>
            <a:endParaRPr/>
          </a:p>
        </p:txBody>
      </p:sp>
      <p:pic>
        <p:nvPicPr>
          <p:cNvPr id="210" name="Google Shape;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600" y="1289275"/>
            <a:ext cx="5553075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Reduction</a:t>
            </a:r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301575" y="1510925"/>
            <a:ext cx="87885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GAIN of electrons by an atom or ion. As a result: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Oxidation number goes DECREASES or REDUCES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Becomes more NEGATIVE (-)</a:t>
            </a:r>
            <a:endParaRPr/>
          </a:p>
        </p:txBody>
      </p:sp>
      <p:grpSp>
        <p:nvGrpSpPr>
          <p:cNvPr id="4" name="Google Shape;518;p55"/>
          <p:cNvGrpSpPr/>
          <p:nvPr/>
        </p:nvGrpSpPr>
        <p:grpSpPr>
          <a:xfrm>
            <a:off x="6048175" y="3769600"/>
            <a:ext cx="818400" cy="708900"/>
            <a:chOff x="6048175" y="3769600"/>
            <a:chExt cx="818400" cy="708900"/>
          </a:xfrm>
        </p:grpSpPr>
        <p:sp>
          <p:nvSpPr>
            <p:cNvPr id="5" name="Google Shape;519;p55"/>
            <p:cNvSpPr/>
            <p:nvPr/>
          </p:nvSpPr>
          <p:spPr>
            <a:xfrm>
              <a:off x="6048175" y="3769600"/>
              <a:ext cx="818400" cy="7089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20;p55"/>
            <p:cNvSpPr txBox="1"/>
            <p:nvPr/>
          </p:nvSpPr>
          <p:spPr>
            <a:xfrm>
              <a:off x="6131875" y="3919000"/>
              <a:ext cx="651000" cy="410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/>
                <a:t>F</a:t>
              </a:r>
              <a:endParaRPr sz="1700" b="1" baseline="30000"/>
            </a:p>
          </p:txBody>
        </p:sp>
      </p:grpSp>
      <p:grpSp>
        <p:nvGrpSpPr>
          <p:cNvPr id="7" name="Google Shape;515;p55"/>
          <p:cNvGrpSpPr/>
          <p:nvPr/>
        </p:nvGrpSpPr>
        <p:grpSpPr>
          <a:xfrm>
            <a:off x="7317825" y="3769600"/>
            <a:ext cx="818400" cy="708900"/>
            <a:chOff x="7317825" y="3769600"/>
            <a:chExt cx="818400" cy="708900"/>
          </a:xfrm>
        </p:grpSpPr>
        <p:sp>
          <p:nvSpPr>
            <p:cNvPr id="8" name="Google Shape;516;p55"/>
            <p:cNvSpPr/>
            <p:nvPr/>
          </p:nvSpPr>
          <p:spPr>
            <a:xfrm>
              <a:off x="7317825" y="3769600"/>
              <a:ext cx="818400" cy="7089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7;p55"/>
            <p:cNvSpPr txBox="1"/>
            <p:nvPr/>
          </p:nvSpPr>
          <p:spPr>
            <a:xfrm>
              <a:off x="7429825" y="3874050"/>
              <a:ext cx="6510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/>
                <a:t>F</a:t>
              </a:r>
              <a:r>
                <a:rPr lang="en" sz="1700" b="1" baseline="30000"/>
                <a:t>-1</a:t>
              </a:r>
              <a:endParaRPr sz="1700" b="1" baseline="30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Redox Review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Reduction Example</a:t>
            </a:r>
            <a:endParaRPr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263" y="1353875"/>
            <a:ext cx="5553075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Reduction????</a:t>
            </a:r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Why is it called reduction when you gain electrons?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Ox # +2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Gains 3e</a:t>
            </a:r>
            <a:r>
              <a:rPr lang="en" baseline="30000">
                <a:solidFill>
                  <a:srgbClr val="FFFFFF"/>
                </a:solidFill>
              </a:rPr>
              <a:t>-</a:t>
            </a:r>
            <a:endParaRPr baseline="30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Goes to -1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9" name="Google Shape;229;p34"/>
          <p:cNvSpPr/>
          <p:nvPr/>
        </p:nvSpPr>
        <p:spPr>
          <a:xfrm>
            <a:off x="4056125" y="1989250"/>
            <a:ext cx="255900" cy="27117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0" name="Google Shape;230;p34"/>
          <p:cNvCxnSpPr/>
          <p:nvPr/>
        </p:nvCxnSpPr>
        <p:spPr>
          <a:xfrm>
            <a:off x="3800050" y="2239650"/>
            <a:ext cx="48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4"/>
          <p:cNvCxnSpPr/>
          <p:nvPr/>
        </p:nvCxnSpPr>
        <p:spPr>
          <a:xfrm>
            <a:off x="3800050" y="2620650"/>
            <a:ext cx="48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34"/>
          <p:cNvCxnSpPr/>
          <p:nvPr/>
        </p:nvCxnSpPr>
        <p:spPr>
          <a:xfrm>
            <a:off x="3800050" y="3001650"/>
            <a:ext cx="48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34"/>
          <p:cNvCxnSpPr/>
          <p:nvPr/>
        </p:nvCxnSpPr>
        <p:spPr>
          <a:xfrm>
            <a:off x="3800050" y="3382650"/>
            <a:ext cx="48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4"/>
          <p:cNvCxnSpPr/>
          <p:nvPr/>
        </p:nvCxnSpPr>
        <p:spPr>
          <a:xfrm>
            <a:off x="3800050" y="3763650"/>
            <a:ext cx="48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4"/>
          <p:cNvCxnSpPr/>
          <p:nvPr/>
        </p:nvCxnSpPr>
        <p:spPr>
          <a:xfrm>
            <a:off x="3800050" y="4144650"/>
            <a:ext cx="48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4"/>
          <p:cNvCxnSpPr/>
          <p:nvPr/>
        </p:nvCxnSpPr>
        <p:spPr>
          <a:xfrm>
            <a:off x="3800050" y="4525650"/>
            <a:ext cx="48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Google Shape;237;p34"/>
          <p:cNvSpPr txBox="1"/>
          <p:nvPr/>
        </p:nvSpPr>
        <p:spPr>
          <a:xfrm>
            <a:off x="4388600" y="1921500"/>
            <a:ext cx="486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4405050" y="2322750"/>
            <a:ext cx="486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p34"/>
          <p:cNvSpPr txBox="1"/>
          <p:nvPr/>
        </p:nvSpPr>
        <p:spPr>
          <a:xfrm>
            <a:off x="4405050" y="2700850"/>
            <a:ext cx="486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34"/>
          <p:cNvSpPr txBox="1"/>
          <p:nvPr/>
        </p:nvSpPr>
        <p:spPr>
          <a:xfrm>
            <a:off x="4388600" y="3133650"/>
            <a:ext cx="486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4337475" y="3514650"/>
            <a:ext cx="486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-2-3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2" name="Google Shape;242;p34"/>
          <p:cNvSpPr/>
          <p:nvPr/>
        </p:nvSpPr>
        <p:spPr>
          <a:xfrm>
            <a:off x="4849225" y="2533375"/>
            <a:ext cx="255900" cy="513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4"/>
          <p:cNvSpPr/>
          <p:nvPr/>
        </p:nvSpPr>
        <p:spPr>
          <a:xfrm>
            <a:off x="4849225" y="3001650"/>
            <a:ext cx="255900" cy="513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4"/>
          <p:cNvSpPr/>
          <p:nvPr/>
        </p:nvSpPr>
        <p:spPr>
          <a:xfrm>
            <a:off x="4849225" y="3430950"/>
            <a:ext cx="255900" cy="513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4"/>
          <p:cNvSpPr txBox="1"/>
          <p:nvPr/>
        </p:nvSpPr>
        <p:spPr>
          <a:xfrm>
            <a:off x="5748625" y="2342675"/>
            <a:ext cx="30837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Oxidation number reduces</a:t>
            </a:r>
            <a:endParaRPr sz="24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365125" y="3282438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Zn oxidation number goes UP, loses e</a:t>
            </a:r>
            <a:r>
              <a:rPr lang="en" baseline="30000"/>
              <a:t>-</a:t>
            </a:r>
            <a:r>
              <a:rPr lang="en"/>
              <a:t>, </a:t>
            </a:r>
            <a:r>
              <a:rPr lang="en">
                <a:solidFill>
                  <a:srgbClr val="FF0000"/>
                </a:solidFill>
              </a:rPr>
              <a:t>OXIDIZED</a:t>
            </a:r>
            <a:r>
              <a:rPr lang="en"/>
              <a:t>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</a:t>
            </a:r>
            <a:r>
              <a:rPr lang="en" baseline="30000"/>
              <a:t>+</a:t>
            </a:r>
            <a:r>
              <a:rPr lang="en"/>
              <a:t> oxidation number goes DOWN, gains e</a:t>
            </a:r>
            <a:r>
              <a:rPr lang="en" baseline="30000"/>
              <a:t>-</a:t>
            </a:r>
            <a:r>
              <a:rPr lang="en"/>
              <a:t>, </a:t>
            </a:r>
            <a:r>
              <a:rPr lang="en" b="1">
                <a:solidFill>
                  <a:srgbClr val="00FFFF"/>
                </a:solidFill>
              </a:rPr>
              <a:t>REDUCED</a:t>
            </a:r>
            <a:r>
              <a:rPr lang="en"/>
              <a:t>.</a:t>
            </a:r>
            <a:endParaRPr/>
          </a:p>
        </p:txBody>
      </p:sp>
      <p:pic>
        <p:nvPicPr>
          <p:cNvPr id="252" name="Google Shape;2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650" y="1784800"/>
            <a:ext cx="5720275" cy="135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LEO GER</a:t>
            </a:r>
            <a:endParaRPr dirty="0"/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 E O </a:t>
            </a:r>
            <a:r>
              <a:rPr lang="en"/>
              <a:t>the lion</a:t>
            </a:r>
            <a:endParaRPr/>
          </a:p>
          <a:p>
            <a:pPr marL="137160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Says </a:t>
            </a:r>
            <a:r>
              <a:rPr lang="en" b="1"/>
              <a:t>G E R</a:t>
            </a:r>
            <a:endParaRPr b="1"/>
          </a:p>
        </p:txBody>
      </p:sp>
      <p:sp>
        <p:nvSpPr>
          <p:cNvPr id="259" name="Google Shape;259;p36"/>
          <p:cNvSpPr txBox="1"/>
          <p:nvPr/>
        </p:nvSpPr>
        <p:spPr>
          <a:xfrm>
            <a:off x="397475" y="1932350"/>
            <a:ext cx="1920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ose</a:t>
            </a:r>
            <a:endParaRPr sz="18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36"/>
          <p:cNvSpPr txBox="1"/>
          <p:nvPr/>
        </p:nvSpPr>
        <p:spPr>
          <a:xfrm>
            <a:off x="732150" y="1982950"/>
            <a:ext cx="1920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lectrons</a:t>
            </a:r>
            <a:endParaRPr sz="18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36"/>
          <p:cNvSpPr txBox="1"/>
          <p:nvPr/>
        </p:nvSpPr>
        <p:spPr>
          <a:xfrm>
            <a:off x="1066825" y="1982400"/>
            <a:ext cx="1920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xidize</a:t>
            </a:r>
            <a:endParaRPr sz="18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36"/>
          <p:cNvSpPr txBox="1"/>
          <p:nvPr/>
        </p:nvSpPr>
        <p:spPr>
          <a:xfrm>
            <a:off x="3377800" y="2635725"/>
            <a:ext cx="1920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lectrons</a:t>
            </a:r>
            <a:endParaRPr sz="18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36"/>
          <p:cNvSpPr txBox="1"/>
          <p:nvPr/>
        </p:nvSpPr>
        <p:spPr>
          <a:xfrm>
            <a:off x="3033400" y="2571750"/>
            <a:ext cx="1920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ain</a:t>
            </a:r>
            <a:endParaRPr sz="18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36"/>
          <p:cNvSpPr txBox="1"/>
          <p:nvPr/>
        </p:nvSpPr>
        <p:spPr>
          <a:xfrm>
            <a:off x="3646000" y="2582825"/>
            <a:ext cx="1920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educe</a:t>
            </a:r>
            <a:endParaRPr sz="18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" name="Picture 12" descr="3 - Redox - Mr. Wel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46" y="1701134"/>
            <a:ext cx="3832107" cy="28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376250" y="1532940"/>
            <a:ext cx="85206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Oxidation numbers can change as a result of a reaction.</a:t>
            </a:r>
            <a:endParaRPr/>
          </a:p>
          <a:p>
            <a:pPr marL="22860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2286000" lvl="0" indent="45720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2Na + Cl</a:t>
            </a:r>
            <a:r>
              <a:rPr lang="en" baseline="-25000"/>
              <a:t>2</a:t>
            </a:r>
            <a:r>
              <a:rPr lang="en"/>
              <a:t> → 2NaCl</a:t>
            </a:r>
            <a:endParaRPr/>
          </a:p>
        </p:txBody>
      </p:sp>
      <p:sp>
        <p:nvSpPr>
          <p:cNvPr id="272" name="Google Shape;272;p37"/>
          <p:cNvSpPr txBox="1"/>
          <p:nvPr/>
        </p:nvSpPr>
        <p:spPr>
          <a:xfrm>
            <a:off x="6465300" y="2387425"/>
            <a:ext cx="23670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LEO says GER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p37"/>
          <p:cNvSpPr txBox="1"/>
          <p:nvPr/>
        </p:nvSpPr>
        <p:spPr>
          <a:xfrm>
            <a:off x="4355000" y="2072388"/>
            <a:ext cx="563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3461900" y="2112525"/>
            <a:ext cx="563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5410150" y="2070238"/>
            <a:ext cx="563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37"/>
          <p:cNvSpPr txBox="1"/>
          <p:nvPr/>
        </p:nvSpPr>
        <p:spPr>
          <a:xfrm>
            <a:off x="5902200" y="2070238"/>
            <a:ext cx="563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77" name="Google Shape;277;p37"/>
          <p:cNvGrpSpPr/>
          <p:nvPr/>
        </p:nvGrpSpPr>
        <p:grpSpPr>
          <a:xfrm>
            <a:off x="4354992" y="3285400"/>
            <a:ext cx="1744159" cy="306900"/>
            <a:chOff x="3736075" y="3006950"/>
            <a:chExt cx="2213400" cy="306900"/>
          </a:xfrm>
        </p:grpSpPr>
        <p:cxnSp>
          <p:nvCxnSpPr>
            <p:cNvPr id="278" name="Google Shape;278;p37"/>
            <p:cNvCxnSpPr/>
            <p:nvPr/>
          </p:nvCxnSpPr>
          <p:spPr>
            <a:xfrm>
              <a:off x="376172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37"/>
            <p:cNvCxnSpPr/>
            <p:nvPr/>
          </p:nvCxnSpPr>
          <p:spPr>
            <a:xfrm>
              <a:off x="594947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37"/>
            <p:cNvCxnSpPr/>
            <p:nvPr/>
          </p:nvCxnSpPr>
          <p:spPr>
            <a:xfrm rot="10800000" flipH="1">
              <a:off x="3736075" y="3288350"/>
              <a:ext cx="2213400" cy="25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1" name="Google Shape;281;p37"/>
          <p:cNvSpPr txBox="1"/>
          <p:nvPr/>
        </p:nvSpPr>
        <p:spPr>
          <a:xfrm>
            <a:off x="4854875" y="3460450"/>
            <a:ext cx="625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GER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4154625" y="2322800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LEO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p37"/>
          <p:cNvSpPr txBox="1"/>
          <p:nvPr/>
        </p:nvSpPr>
        <p:spPr>
          <a:xfrm>
            <a:off x="941975" y="3761675"/>
            <a:ext cx="41712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Na went from </a:t>
            </a:r>
            <a:r>
              <a:rPr lang="en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 → +1</a:t>
            </a:r>
            <a:endParaRPr sz="3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  Cl went from </a:t>
            </a:r>
            <a:r>
              <a:rPr lang="en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 → -1</a:t>
            </a:r>
            <a:endParaRPr sz="3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37"/>
          <p:cNvSpPr txBox="1"/>
          <p:nvPr/>
        </p:nvSpPr>
        <p:spPr>
          <a:xfrm>
            <a:off x="5014575" y="3761675"/>
            <a:ext cx="41712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endParaRPr sz="30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37"/>
          <p:cNvSpPr txBox="1"/>
          <p:nvPr/>
        </p:nvSpPr>
        <p:spPr>
          <a:xfrm>
            <a:off x="5014575" y="4259525"/>
            <a:ext cx="41712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endParaRPr sz="30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6" name="Google Shape;286;p37"/>
          <p:cNvGrpSpPr/>
          <p:nvPr/>
        </p:nvGrpSpPr>
        <p:grpSpPr>
          <a:xfrm rot="10800000">
            <a:off x="3529850" y="2611900"/>
            <a:ext cx="2213400" cy="306900"/>
            <a:chOff x="3736075" y="3006950"/>
            <a:chExt cx="2213400" cy="306900"/>
          </a:xfrm>
        </p:grpSpPr>
        <p:cxnSp>
          <p:nvCxnSpPr>
            <p:cNvPr id="287" name="Google Shape;287;p37"/>
            <p:cNvCxnSpPr/>
            <p:nvPr/>
          </p:nvCxnSpPr>
          <p:spPr>
            <a:xfrm>
              <a:off x="376172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37"/>
            <p:cNvCxnSpPr/>
            <p:nvPr/>
          </p:nvCxnSpPr>
          <p:spPr>
            <a:xfrm>
              <a:off x="594947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37"/>
            <p:cNvCxnSpPr/>
            <p:nvPr/>
          </p:nvCxnSpPr>
          <p:spPr>
            <a:xfrm rot="10800000" flipH="1">
              <a:off x="3736075" y="3288350"/>
              <a:ext cx="2213400" cy="25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95" name="Google Shape;295;p38"/>
          <p:cNvSpPr txBox="1">
            <a:spLocks noGrp="1"/>
          </p:cNvSpPr>
          <p:nvPr>
            <p:ph type="body" idx="1"/>
          </p:nvPr>
        </p:nvSpPr>
        <p:spPr>
          <a:xfrm>
            <a:off x="311700" y="1489413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Oxidation numbers can change as a result of a reaction.</a:t>
            </a:r>
            <a:endParaRPr/>
          </a:p>
          <a:p>
            <a:pPr marL="22860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2H</a:t>
            </a:r>
            <a:r>
              <a:rPr lang="en" baseline="-25000"/>
              <a:t>2</a:t>
            </a:r>
            <a:r>
              <a:rPr lang="en"/>
              <a:t> + O</a:t>
            </a:r>
            <a:r>
              <a:rPr lang="en" baseline="-25000"/>
              <a:t>2</a:t>
            </a:r>
            <a:r>
              <a:rPr lang="en"/>
              <a:t> → 2H</a:t>
            </a:r>
            <a:r>
              <a:rPr lang="en" baseline="-25000"/>
              <a:t>2</a:t>
            </a:r>
            <a:r>
              <a:rPr lang="en"/>
              <a:t>O</a:t>
            </a:r>
            <a:endParaRPr/>
          </a:p>
        </p:txBody>
      </p:sp>
      <p:sp>
        <p:nvSpPr>
          <p:cNvPr id="296" name="Google Shape;296;p38"/>
          <p:cNvSpPr txBox="1"/>
          <p:nvPr/>
        </p:nvSpPr>
        <p:spPr>
          <a:xfrm>
            <a:off x="6618575" y="2197675"/>
            <a:ext cx="23670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LEO says GER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38"/>
          <p:cNvSpPr txBox="1"/>
          <p:nvPr/>
        </p:nvSpPr>
        <p:spPr>
          <a:xfrm>
            <a:off x="3397300" y="2223013"/>
            <a:ext cx="563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" name="Google Shape;298;p38"/>
          <p:cNvSpPr txBox="1"/>
          <p:nvPr/>
        </p:nvSpPr>
        <p:spPr>
          <a:xfrm>
            <a:off x="4193175" y="2223013"/>
            <a:ext cx="563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38"/>
          <p:cNvSpPr txBox="1"/>
          <p:nvPr/>
        </p:nvSpPr>
        <p:spPr>
          <a:xfrm>
            <a:off x="5214200" y="2212425"/>
            <a:ext cx="563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5691150" y="2209300"/>
            <a:ext cx="5631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1" name="Google Shape;301;p38"/>
          <p:cNvGrpSpPr/>
          <p:nvPr/>
        </p:nvGrpSpPr>
        <p:grpSpPr>
          <a:xfrm>
            <a:off x="4148278" y="3225200"/>
            <a:ext cx="1590771" cy="306900"/>
            <a:chOff x="3736075" y="3006950"/>
            <a:chExt cx="2213400" cy="306900"/>
          </a:xfrm>
        </p:grpSpPr>
        <p:cxnSp>
          <p:nvCxnSpPr>
            <p:cNvPr id="302" name="Google Shape;302;p38"/>
            <p:cNvCxnSpPr/>
            <p:nvPr/>
          </p:nvCxnSpPr>
          <p:spPr>
            <a:xfrm>
              <a:off x="376172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38"/>
            <p:cNvCxnSpPr/>
            <p:nvPr/>
          </p:nvCxnSpPr>
          <p:spPr>
            <a:xfrm>
              <a:off x="594947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38"/>
            <p:cNvCxnSpPr/>
            <p:nvPr/>
          </p:nvCxnSpPr>
          <p:spPr>
            <a:xfrm rot="10800000" flipH="1">
              <a:off x="3736075" y="3288350"/>
              <a:ext cx="2213400" cy="25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5" name="Google Shape;305;p38"/>
          <p:cNvSpPr txBox="1"/>
          <p:nvPr/>
        </p:nvSpPr>
        <p:spPr>
          <a:xfrm>
            <a:off x="4651388" y="3471788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GER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3888675" y="2300125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LEO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987850" y="3761700"/>
            <a:ext cx="41712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H went from </a:t>
            </a:r>
            <a:r>
              <a:rPr lang="en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 → +1</a:t>
            </a:r>
            <a:endParaRPr sz="3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O went from </a:t>
            </a:r>
            <a:r>
              <a:rPr lang="en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 → -2</a:t>
            </a:r>
            <a:endParaRPr sz="3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5014575" y="3761675"/>
            <a:ext cx="41712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endParaRPr sz="30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5014575" y="4259525"/>
            <a:ext cx="41712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endParaRPr sz="30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10" name="Google Shape;310;p38"/>
          <p:cNvGrpSpPr/>
          <p:nvPr/>
        </p:nvGrpSpPr>
        <p:grpSpPr>
          <a:xfrm rot="10800000">
            <a:off x="3444770" y="2618793"/>
            <a:ext cx="1882054" cy="242113"/>
            <a:chOff x="3736075" y="3006950"/>
            <a:chExt cx="2213400" cy="306900"/>
          </a:xfrm>
        </p:grpSpPr>
        <p:cxnSp>
          <p:nvCxnSpPr>
            <p:cNvPr id="311" name="Google Shape;311;p38"/>
            <p:cNvCxnSpPr/>
            <p:nvPr/>
          </p:nvCxnSpPr>
          <p:spPr>
            <a:xfrm>
              <a:off x="376172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38"/>
            <p:cNvCxnSpPr/>
            <p:nvPr/>
          </p:nvCxnSpPr>
          <p:spPr>
            <a:xfrm>
              <a:off x="5949475" y="3006950"/>
              <a:ext cx="0" cy="2814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38"/>
            <p:cNvCxnSpPr/>
            <p:nvPr/>
          </p:nvCxnSpPr>
          <p:spPr>
            <a:xfrm rot="10800000" flipH="1">
              <a:off x="3736075" y="3288350"/>
              <a:ext cx="2213400" cy="25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Species</a:t>
            </a:r>
            <a:endParaRPr/>
          </a:p>
        </p:txBody>
      </p:sp>
      <p:sp>
        <p:nvSpPr>
          <p:cNvPr id="319" name="Google Shape;319;p39"/>
          <p:cNvSpPr txBox="1">
            <a:spLocks noGrp="1"/>
          </p:cNvSpPr>
          <p:nvPr>
            <p:ph type="body" idx="1"/>
          </p:nvPr>
        </p:nvSpPr>
        <p:spPr>
          <a:xfrm>
            <a:off x="351700" y="1947721"/>
            <a:ext cx="8520600" cy="23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 + NaF → Na + LiF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K</a:t>
            </a:r>
            <a:r>
              <a:rPr lang="en" baseline="-25000"/>
              <a:t>2</a:t>
            </a:r>
            <a:r>
              <a:rPr lang="en"/>
              <a:t>O + Li → Li</a:t>
            </a:r>
            <a:r>
              <a:rPr lang="en" baseline="-25000"/>
              <a:t>2</a:t>
            </a:r>
            <a:r>
              <a:rPr lang="en"/>
              <a:t>O + K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2Na + Cl</a:t>
            </a:r>
            <a:r>
              <a:rPr lang="en" baseline="-25000"/>
              <a:t>2</a:t>
            </a:r>
            <a:r>
              <a:rPr lang="en"/>
              <a:t> → 2NaCl</a:t>
            </a:r>
            <a:r>
              <a:rPr lang="en" baseline="-25000"/>
              <a:t>2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20" name="Google Shape;320;p39"/>
          <p:cNvSpPr txBox="1"/>
          <p:nvPr/>
        </p:nvSpPr>
        <p:spPr>
          <a:xfrm>
            <a:off x="4672575" y="1798400"/>
            <a:ext cx="41103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 is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Na is </a:t>
            </a:r>
            <a:r>
              <a:rPr lang="en" sz="1800">
                <a:solidFill>
                  <a:srgbClr val="00FFFF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F is a spectator ion because it doesn’t change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39"/>
          <p:cNvSpPr txBox="1"/>
          <p:nvPr/>
        </p:nvSpPr>
        <p:spPr>
          <a:xfrm>
            <a:off x="4672575" y="2871650"/>
            <a:ext cx="41103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  is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K is </a:t>
            </a:r>
            <a:r>
              <a:rPr lang="en" sz="1800">
                <a:solidFill>
                  <a:srgbClr val="00FFFF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O is a spectator ion because it doesn’t change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p39"/>
          <p:cNvSpPr txBox="1"/>
          <p:nvPr/>
        </p:nvSpPr>
        <p:spPr>
          <a:xfrm>
            <a:off x="4731850" y="3944900"/>
            <a:ext cx="31860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 is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Cl is </a:t>
            </a:r>
            <a:r>
              <a:rPr lang="en" sz="1800">
                <a:solidFill>
                  <a:srgbClr val="00FFFF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endParaRPr sz="1800">
              <a:solidFill>
                <a:srgbClr val="00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3" name="Google Shape;323;p39"/>
          <p:cNvSpPr txBox="1"/>
          <p:nvPr/>
        </p:nvSpPr>
        <p:spPr>
          <a:xfrm>
            <a:off x="504775" y="179632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p39"/>
          <p:cNvSpPr txBox="1"/>
          <p:nvPr/>
        </p:nvSpPr>
        <p:spPr>
          <a:xfrm>
            <a:off x="2435650" y="179632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39"/>
          <p:cNvSpPr txBox="1"/>
          <p:nvPr/>
        </p:nvSpPr>
        <p:spPr>
          <a:xfrm>
            <a:off x="1487700" y="27025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p39"/>
          <p:cNvSpPr txBox="1"/>
          <p:nvPr/>
        </p:nvSpPr>
        <p:spPr>
          <a:xfrm>
            <a:off x="3510138" y="27314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p39"/>
          <p:cNvSpPr txBox="1"/>
          <p:nvPr/>
        </p:nvSpPr>
        <p:spPr>
          <a:xfrm>
            <a:off x="768350" y="35196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" name="Google Shape;328;p39"/>
          <p:cNvSpPr txBox="1"/>
          <p:nvPr/>
        </p:nvSpPr>
        <p:spPr>
          <a:xfrm>
            <a:off x="1716300" y="35196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39"/>
          <p:cNvSpPr txBox="1"/>
          <p:nvPr/>
        </p:nvSpPr>
        <p:spPr>
          <a:xfrm>
            <a:off x="1127700" y="17984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p39"/>
          <p:cNvSpPr txBox="1"/>
          <p:nvPr/>
        </p:nvSpPr>
        <p:spPr>
          <a:xfrm>
            <a:off x="3312750" y="17984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39"/>
          <p:cNvSpPr txBox="1"/>
          <p:nvPr/>
        </p:nvSpPr>
        <p:spPr>
          <a:xfrm>
            <a:off x="408350" y="265798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39"/>
          <p:cNvSpPr txBox="1"/>
          <p:nvPr/>
        </p:nvSpPr>
        <p:spPr>
          <a:xfrm>
            <a:off x="2377050" y="265052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39"/>
          <p:cNvSpPr txBox="1"/>
          <p:nvPr/>
        </p:nvSpPr>
        <p:spPr>
          <a:xfrm>
            <a:off x="2875475" y="35241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39"/>
          <p:cNvSpPr txBox="1"/>
          <p:nvPr/>
        </p:nvSpPr>
        <p:spPr>
          <a:xfrm>
            <a:off x="1622613" y="17984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39"/>
          <p:cNvSpPr txBox="1"/>
          <p:nvPr/>
        </p:nvSpPr>
        <p:spPr>
          <a:xfrm>
            <a:off x="3592438" y="17984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39"/>
          <p:cNvSpPr txBox="1"/>
          <p:nvPr/>
        </p:nvSpPr>
        <p:spPr>
          <a:xfrm>
            <a:off x="3388938" y="35196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39"/>
          <p:cNvSpPr txBox="1"/>
          <p:nvPr/>
        </p:nvSpPr>
        <p:spPr>
          <a:xfrm>
            <a:off x="2800350" y="266127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39"/>
          <p:cNvSpPr txBox="1"/>
          <p:nvPr/>
        </p:nvSpPr>
        <p:spPr>
          <a:xfrm>
            <a:off x="768350" y="265798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these Redox Reactions?</a:t>
            </a:r>
            <a:endParaRPr/>
          </a:p>
        </p:txBody>
      </p:sp>
      <p:sp>
        <p:nvSpPr>
          <p:cNvPr id="349" name="Google Shape;349;p41"/>
          <p:cNvSpPr txBox="1">
            <a:spLocks noGrp="1"/>
          </p:cNvSpPr>
          <p:nvPr>
            <p:ph type="body" idx="1"/>
          </p:nvPr>
        </p:nvSpPr>
        <p:spPr>
          <a:xfrm>
            <a:off x="412225" y="1875850"/>
            <a:ext cx="6750600" cy="24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 + F</a:t>
            </a:r>
            <a:r>
              <a:rPr lang="en" baseline="-25000"/>
              <a:t>2</a:t>
            </a:r>
            <a:r>
              <a:rPr lang="en"/>
              <a:t> → LiF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Mg + 2HNO</a:t>
            </a:r>
            <a:r>
              <a:rPr lang="en" baseline="-25000"/>
              <a:t>3</a:t>
            </a:r>
            <a:r>
              <a:rPr lang="en"/>
              <a:t> → Mg(NO</a:t>
            </a:r>
            <a:r>
              <a:rPr lang="en" baseline="-25000"/>
              <a:t>3</a:t>
            </a:r>
            <a:r>
              <a:rPr lang="en"/>
              <a:t>)</a:t>
            </a:r>
            <a:r>
              <a:rPr lang="en" baseline="-25000"/>
              <a:t>2</a:t>
            </a:r>
            <a:r>
              <a:rPr lang="en"/>
              <a:t> + H</a:t>
            </a:r>
            <a:r>
              <a:rPr lang="en" baseline="-25000"/>
              <a:t>2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NaOH + LiBr → LiOH + NaBr</a:t>
            </a:r>
            <a:endParaRPr/>
          </a:p>
        </p:txBody>
      </p:sp>
      <p:sp>
        <p:nvSpPr>
          <p:cNvPr id="350" name="Google Shape;350;p41"/>
          <p:cNvSpPr txBox="1"/>
          <p:nvPr/>
        </p:nvSpPr>
        <p:spPr>
          <a:xfrm>
            <a:off x="564625" y="17468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p41"/>
          <p:cNvSpPr txBox="1"/>
          <p:nvPr/>
        </p:nvSpPr>
        <p:spPr>
          <a:xfrm>
            <a:off x="1187125" y="17468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41"/>
          <p:cNvSpPr txBox="1"/>
          <p:nvPr/>
        </p:nvSpPr>
        <p:spPr>
          <a:xfrm>
            <a:off x="744550" y="26530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" name="Google Shape;353;p41"/>
          <p:cNvSpPr txBox="1"/>
          <p:nvPr/>
        </p:nvSpPr>
        <p:spPr>
          <a:xfrm>
            <a:off x="4772475" y="266327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p41"/>
          <p:cNvSpPr txBox="1"/>
          <p:nvPr/>
        </p:nvSpPr>
        <p:spPr>
          <a:xfrm>
            <a:off x="2110475" y="17468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5" name="Google Shape;355;p41"/>
          <p:cNvSpPr txBox="1"/>
          <p:nvPr/>
        </p:nvSpPr>
        <p:spPr>
          <a:xfrm>
            <a:off x="1598075" y="26530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" name="Google Shape;356;p41"/>
          <p:cNvSpPr txBox="1"/>
          <p:nvPr/>
        </p:nvSpPr>
        <p:spPr>
          <a:xfrm>
            <a:off x="3070125" y="35552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" name="Google Shape;357;p41"/>
          <p:cNvSpPr txBox="1"/>
          <p:nvPr/>
        </p:nvSpPr>
        <p:spPr>
          <a:xfrm>
            <a:off x="564625" y="35591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8" name="Google Shape;358;p41"/>
          <p:cNvSpPr txBox="1"/>
          <p:nvPr/>
        </p:nvSpPr>
        <p:spPr>
          <a:xfrm>
            <a:off x="1710425" y="35591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" name="Google Shape;359;p41"/>
          <p:cNvSpPr txBox="1"/>
          <p:nvPr/>
        </p:nvSpPr>
        <p:spPr>
          <a:xfrm>
            <a:off x="4234838" y="35651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p41"/>
          <p:cNvSpPr txBox="1"/>
          <p:nvPr/>
        </p:nvSpPr>
        <p:spPr>
          <a:xfrm>
            <a:off x="3116625" y="2664413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41"/>
          <p:cNvSpPr txBox="1"/>
          <p:nvPr/>
        </p:nvSpPr>
        <p:spPr>
          <a:xfrm>
            <a:off x="2415325" y="17468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41"/>
          <p:cNvSpPr txBox="1"/>
          <p:nvPr/>
        </p:nvSpPr>
        <p:spPr>
          <a:xfrm>
            <a:off x="1009475" y="35591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41"/>
          <p:cNvSpPr txBox="1"/>
          <p:nvPr/>
        </p:nvSpPr>
        <p:spPr>
          <a:xfrm>
            <a:off x="2186675" y="35591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41"/>
          <p:cNvSpPr txBox="1"/>
          <p:nvPr/>
        </p:nvSpPr>
        <p:spPr>
          <a:xfrm>
            <a:off x="3451250" y="35651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41"/>
          <p:cNvSpPr txBox="1"/>
          <p:nvPr/>
        </p:nvSpPr>
        <p:spPr>
          <a:xfrm>
            <a:off x="4655350" y="35529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41"/>
          <p:cNvSpPr txBox="1"/>
          <p:nvPr/>
        </p:nvSpPr>
        <p:spPr>
          <a:xfrm>
            <a:off x="3944550" y="266938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" name="Google Shape;367;p41"/>
          <p:cNvSpPr txBox="1"/>
          <p:nvPr/>
        </p:nvSpPr>
        <p:spPr>
          <a:xfrm>
            <a:off x="1991100" y="2649863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41"/>
          <p:cNvSpPr txBox="1"/>
          <p:nvPr/>
        </p:nvSpPr>
        <p:spPr>
          <a:xfrm>
            <a:off x="3024163" y="1968663"/>
            <a:ext cx="188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YES</a:t>
            </a:r>
            <a:endParaRPr sz="18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41"/>
          <p:cNvSpPr txBox="1"/>
          <p:nvPr/>
        </p:nvSpPr>
        <p:spPr>
          <a:xfrm>
            <a:off x="5361075" y="2847800"/>
            <a:ext cx="188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YES</a:t>
            </a:r>
            <a:endParaRPr sz="18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41"/>
          <p:cNvSpPr txBox="1"/>
          <p:nvPr/>
        </p:nvSpPr>
        <p:spPr>
          <a:xfrm>
            <a:off x="5281525" y="3728900"/>
            <a:ext cx="188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NO</a:t>
            </a:r>
            <a:endParaRPr sz="18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71" name="Google Shape;371;p41"/>
          <p:cNvGrpSpPr/>
          <p:nvPr/>
        </p:nvGrpSpPr>
        <p:grpSpPr>
          <a:xfrm>
            <a:off x="6153900" y="1976759"/>
            <a:ext cx="2671850" cy="1588792"/>
            <a:chOff x="6162550" y="1644750"/>
            <a:chExt cx="2671850" cy="660703"/>
          </a:xfrm>
        </p:grpSpPr>
        <p:sp>
          <p:nvSpPr>
            <p:cNvPr id="372" name="Google Shape;372;p41"/>
            <p:cNvSpPr txBox="1"/>
            <p:nvPr/>
          </p:nvSpPr>
          <p:spPr>
            <a:xfrm>
              <a:off x="6282600" y="1644750"/>
              <a:ext cx="2551800" cy="6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rgbClr val="FFFFFF"/>
                  </a:solidFill>
                  <a:latin typeface="Shadows Into Light" panose="020B0604020202020204" charset="0"/>
                  <a:ea typeface="Open Sans"/>
                  <a:cs typeface="Open Sans"/>
                  <a:sym typeface="Open Sans"/>
                </a:rPr>
                <a:t>Redox = transfer of e</a:t>
              </a:r>
              <a:r>
                <a:rPr lang="en" sz="1800" baseline="30000" dirty="0">
                  <a:solidFill>
                    <a:srgbClr val="FFFFFF"/>
                  </a:solidFill>
                  <a:latin typeface="Shadows Into Light" panose="020B0604020202020204" charset="0"/>
                  <a:ea typeface="Open Sans"/>
                  <a:cs typeface="Open Sans"/>
                  <a:sym typeface="Open Sans"/>
                </a:rPr>
                <a:t>-</a:t>
              </a:r>
              <a:r>
                <a:rPr lang="en" sz="1800" dirty="0">
                  <a:solidFill>
                    <a:srgbClr val="FFFFFF"/>
                  </a:solidFill>
                  <a:latin typeface="Shadows Into Light" panose="020B0604020202020204" charset="0"/>
                  <a:ea typeface="Open Sans"/>
                  <a:cs typeface="Open Sans"/>
                  <a:sym typeface="Open Sans"/>
                </a:rPr>
                <a:t> tracked by oxidation numbers.  If oxidation #’s don’t change it’s not a redox rxn</a:t>
              </a:r>
              <a:r>
                <a:rPr lang="en" sz="1800" dirty="0">
                  <a:latin typeface="Shadows Into Light" panose="020B0604020202020204" charset="0"/>
                  <a:ea typeface="Open Sans"/>
                  <a:cs typeface="Open Sans"/>
                  <a:sym typeface="Open Sans"/>
                </a:rPr>
                <a:t>. </a:t>
              </a:r>
              <a:endParaRPr sz="1800" dirty="0">
                <a:latin typeface="Shadows Into Light" panose="020B0604020202020204" charset="0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6162550" y="1644853"/>
              <a:ext cx="2631900" cy="6606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Trick to Identify Redox</a:t>
            </a:r>
            <a:endParaRPr/>
          </a:p>
        </p:txBody>
      </p:sp>
      <p:sp>
        <p:nvSpPr>
          <p:cNvPr id="379" name="Google Shape;379;p42"/>
          <p:cNvSpPr txBox="1">
            <a:spLocks noGrp="1"/>
          </p:cNvSpPr>
          <p:nvPr>
            <p:ph type="body" idx="1"/>
          </p:nvPr>
        </p:nvSpPr>
        <p:spPr>
          <a:xfrm>
            <a:off x="311700" y="1578300"/>
            <a:ext cx="85206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Replacement rxns are ALWAYS redox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Zn + HCl</a:t>
            </a:r>
            <a:r>
              <a:rPr lang="en" baseline="-25000"/>
              <a:t>2</a:t>
            </a:r>
            <a:r>
              <a:rPr lang="en"/>
              <a:t> → H</a:t>
            </a:r>
            <a:r>
              <a:rPr lang="en" baseline="-25000"/>
              <a:t>2</a:t>
            </a:r>
            <a:r>
              <a:rPr lang="en"/>
              <a:t> + ZnCl</a:t>
            </a:r>
            <a:r>
              <a:rPr lang="en" baseline="-25000"/>
              <a:t>2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Double Replacement rxns are NEVER redox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NaOH + HCl → H</a:t>
            </a:r>
            <a:r>
              <a:rPr lang="en" baseline="-25000"/>
              <a:t>2</a:t>
            </a:r>
            <a:r>
              <a:rPr lang="en"/>
              <a:t>O + NaCl</a:t>
            </a:r>
            <a:endParaRPr/>
          </a:p>
        </p:txBody>
      </p:sp>
      <p:sp>
        <p:nvSpPr>
          <p:cNvPr id="380" name="Google Shape;380;p42"/>
          <p:cNvSpPr txBox="1"/>
          <p:nvPr/>
        </p:nvSpPr>
        <p:spPr>
          <a:xfrm>
            <a:off x="651675" y="204872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42"/>
          <p:cNvSpPr txBox="1"/>
          <p:nvPr/>
        </p:nvSpPr>
        <p:spPr>
          <a:xfrm>
            <a:off x="2695888" y="214118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42"/>
          <p:cNvSpPr txBox="1"/>
          <p:nvPr/>
        </p:nvSpPr>
        <p:spPr>
          <a:xfrm>
            <a:off x="1331200" y="21112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p42"/>
          <p:cNvSpPr txBox="1"/>
          <p:nvPr/>
        </p:nvSpPr>
        <p:spPr>
          <a:xfrm>
            <a:off x="455150" y="364902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42"/>
          <p:cNvSpPr txBox="1"/>
          <p:nvPr/>
        </p:nvSpPr>
        <p:spPr>
          <a:xfrm>
            <a:off x="1556238" y="364902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5" name="Google Shape;385;p42"/>
          <p:cNvSpPr txBox="1"/>
          <p:nvPr/>
        </p:nvSpPr>
        <p:spPr>
          <a:xfrm>
            <a:off x="2719838" y="36490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" name="Google Shape;386;p42"/>
          <p:cNvSpPr txBox="1"/>
          <p:nvPr/>
        </p:nvSpPr>
        <p:spPr>
          <a:xfrm>
            <a:off x="3747413" y="36706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42"/>
          <p:cNvSpPr txBox="1"/>
          <p:nvPr/>
        </p:nvSpPr>
        <p:spPr>
          <a:xfrm>
            <a:off x="816850" y="36706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42"/>
          <p:cNvSpPr txBox="1"/>
          <p:nvPr/>
        </p:nvSpPr>
        <p:spPr>
          <a:xfrm>
            <a:off x="1802875" y="364902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42"/>
          <p:cNvSpPr txBox="1"/>
          <p:nvPr/>
        </p:nvSpPr>
        <p:spPr>
          <a:xfrm>
            <a:off x="3048138" y="36706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42"/>
          <p:cNvSpPr txBox="1"/>
          <p:nvPr/>
        </p:nvSpPr>
        <p:spPr>
          <a:xfrm>
            <a:off x="4091500" y="36706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42"/>
          <p:cNvSpPr txBox="1"/>
          <p:nvPr/>
        </p:nvSpPr>
        <p:spPr>
          <a:xfrm>
            <a:off x="1707025" y="21112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42"/>
          <p:cNvSpPr txBox="1"/>
          <p:nvPr/>
        </p:nvSpPr>
        <p:spPr>
          <a:xfrm>
            <a:off x="4060600" y="21520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42"/>
          <p:cNvSpPr txBox="1"/>
          <p:nvPr/>
        </p:nvSpPr>
        <p:spPr>
          <a:xfrm>
            <a:off x="3513600" y="215198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42"/>
          <p:cNvSpPr txBox="1"/>
          <p:nvPr/>
        </p:nvSpPr>
        <p:spPr>
          <a:xfrm>
            <a:off x="7002100" y="3516275"/>
            <a:ext cx="1780800" cy="1208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Look for elements not in a compound to help identify redox reactions</a:t>
            </a:r>
            <a:endParaRPr sz="1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0138" y="0"/>
            <a:ext cx="20713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7"/>
          <p:cNvSpPr txBox="1"/>
          <p:nvPr/>
        </p:nvSpPr>
        <p:spPr>
          <a:xfrm>
            <a:off x="516275" y="1458875"/>
            <a:ext cx="27393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Shadows Into Light" panose="020B0604020202020204" charset="0"/>
                <a:ea typeface="Open Sans"/>
                <a:cs typeface="Open Sans"/>
                <a:sym typeface="Open Sans"/>
              </a:rPr>
              <a:t>More active metals</a:t>
            </a:r>
            <a:endParaRPr sz="3600" dirty="0">
              <a:solidFill>
                <a:srgbClr val="FFFFFF"/>
              </a:solidFill>
              <a:latin typeface="Shadows Into Light" panose="020B060402020202020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47"/>
          <p:cNvSpPr txBox="1"/>
          <p:nvPr/>
        </p:nvSpPr>
        <p:spPr>
          <a:xfrm>
            <a:off x="428000" y="3645375"/>
            <a:ext cx="27393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Shadows Into Light" panose="020B0604020202020204" charset="0"/>
                <a:ea typeface="Open Sans"/>
                <a:cs typeface="Open Sans"/>
                <a:sym typeface="Open Sans"/>
              </a:rPr>
              <a:t>Less active metals</a:t>
            </a:r>
            <a:endParaRPr sz="3600" dirty="0">
              <a:solidFill>
                <a:srgbClr val="FFFFFF"/>
              </a:solidFill>
              <a:latin typeface="Shadows Into Light" panose="020B060402020202020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47"/>
          <p:cNvSpPr/>
          <p:nvPr/>
        </p:nvSpPr>
        <p:spPr>
          <a:xfrm>
            <a:off x="1599350" y="2792175"/>
            <a:ext cx="396600" cy="982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7"/>
          <p:cNvSpPr/>
          <p:nvPr/>
        </p:nvSpPr>
        <p:spPr>
          <a:xfrm>
            <a:off x="3522100" y="0"/>
            <a:ext cx="1727400" cy="4605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Easily OXIDIZED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4" name="Google Shape;424;p47"/>
          <p:cNvSpPr/>
          <p:nvPr/>
        </p:nvSpPr>
        <p:spPr>
          <a:xfrm>
            <a:off x="4657300" y="639725"/>
            <a:ext cx="2789262" cy="1727298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EASY to lose electrons</a:t>
            </a:r>
            <a:endParaRPr b="1"/>
          </a:p>
        </p:txBody>
      </p:sp>
      <p:cxnSp>
        <p:nvCxnSpPr>
          <p:cNvPr id="425" name="Google Shape;425;p47"/>
          <p:cNvCxnSpPr/>
          <p:nvPr/>
        </p:nvCxnSpPr>
        <p:spPr>
          <a:xfrm>
            <a:off x="3522100" y="178375"/>
            <a:ext cx="380400" cy="524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1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✓"/>
            </a:pPr>
            <a:r>
              <a:rPr lang="en" sz="2400" dirty="0"/>
              <a:t>Determine the oxidation number of atoms and ions in a chemical reaction</a:t>
            </a:r>
          </a:p>
          <a:p>
            <a:pPr marL="914400" marR="0" lvl="1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✓"/>
            </a:pPr>
            <a:r>
              <a:rPr lang="en-US" sz="2400" dirty="0"/>
              <a:t>Identify oxidized and reduced species.</a:t>
            </a:r>
          </a:p>
          <a:p>
            <a:pPr marL="914400" marR="0" lvl="1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✓"/>
            </a:pPr>
            <a:r>
              <a:rPr lang="en-US" sz="2400" dirty="0"/>
              <a:t>Determine the characteristics of a redox reaction.</a:t>
            </a:r>
          </a:p>
          <a:p>
            <a:pPr marL="914400" marR="0" lvl="1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✓"/>
            </a:pPr>
            <a:r>
              <a:rPr lang="en-US" sz="2400" dirty="0"/>
              <a:t>Use Table J to determine if a species is oxidized or reduced.</a:t>
            </a:r>
          </a:p>
          <a:p>
            <a:pPr marL="914400" marR="0" lvl="1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✓"/>
            </a:pPr>
            <a:r>
              <a:rPr lang="en-US" sz="2400" dirty="0"/>
              <a:t>Determine if a reaction will occur spontaneously.</a:t>
            </a:r>
            <a:endParaRPr sz="2400" dirty="0"/>
          </a:p>
          <a:p>
            <a:pPr marL="0" marR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800" dirty="0"/>
          </a:p>
          <a:p>
            <a:pPr marL="137160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800" dirty="0"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Objective: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0138" y="-429500"/>
            <a:ext cx="20713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8"/>
          <p:cNvSpPr txBox="1"/>
          <p:nvPr/>
        </p:nvSpPr>
        <p:spPr>
          <a:xfrm>
            <a:off x="473075" y="1330650"/>
            <a:ext cx="27393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Shadows Into Light" panose="020B0604020202020204" charset="0"/>
                <a:ea typeface="Open Sans"/>
                <a:cs typeface="Open Sans"/>
                <a:sym typeface="Open Sans"/>
              </a:rPr>
              <a:t>More active metals</a:t>
            </a:r>
            <a:endParaRPr sz="3600" dirty="0">
              <a:solidFill>
                <a:srgbClr val="FFFFFF"/>
              </a:solidFill>
              <a:latin typeface="Shadows Into Light" panose="020B060402020202020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48"/>
          <p:cNvSpPr txBox="1"/>
          <p:nvPr/>
        </p:nvSpPr>
        <p:spPr>
          <a:xfrm>
            <a:off x="473075" y="3569725"/>
            <a:ext cx="27393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Shadows Into Light" panose="020B0604020202020204" charset="0"/>
                <a:ea typeface="Open Sans"/>
                <a:cs typeface="Open Sans"/>
                <a:sym typeface="Open Sans"/>
              </a:rPr>
              <a:t>Less active metals</a:t>
            </a:r>
            <a:endParaRPr sz="3600" dirty="0">
              <a:solidFill>
                <a:srgbClr val="FFFFFF"/>
              </a:solidFill>
              <a:latin typeface="Shadows Into Light" panose="020B060402020202020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48"/>
          <p:cNvSpPr/>
          <p:nvPr/>
        </p:nvSpPr>
        <p:spPr>
          <a:xfrm>
            <a:off x="1599350" y="2533475"/>
            <a:ext cx="396600" cy="1241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8"/>
          <p:cNvSpPr/>
          <p:nvPr/>
        </p:nvSpPr>
        <p:spPr>
          <a:xfrm>
            <a:off x="3382000" y="4714000"/>
            <a:ext cx="2007600" cy="4605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Not easily OXIDIZED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5" name="Google Shape;435;p48"/>
          <p:cNvSpPr/>
          <p:nvPr/>
        </p:nvSpPr>
        <p:spPr>
          <a:xfrm>
            <a:off x="4572000" y="3083525"/>
            <a:ext cx="2789262" cy="1727298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HARD to lose electrons</a:t>
            </a:r>
            <a:endParaRPr b="1"/>
          </a:p>
        </p:txBody>
      </p:sp>
      <p:cxnSp>
        <p:nvCxnSpPr>
          <p:cNvPr id="436" name="Google Shape;436;p48"/>
          <p:cNvCxnSpPr/>
          <p:nvPr/>
        </p:nvCxnSpPr>
        <p:spPr>
          <a:xfrm rot="10800000" flipH="1">
            <a:off x="3583725" y="4439725"/>
            <a:ext cx="345600" cy="37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49"/>
          <p:cNvPicPr preferRelativeResize="0"/>
          <p:nvPr/>
        </p:nvPicPr>
        <p:blipFill rotWithShape="1">
          <a:blip r:embed="rId3">
            <a:alphaModFix/>
          </a:blip>
          <a:srcRect b="22390"/>
          <a:stretch/>
        </p:blipFill>
        <p:spPr>
          <a:xfrm>
            <a:off x="3094250" y="0"/>
            <a:ext cx="26687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9"/>
          <p:cNvSpPr txBox="1"/>
          <p:nvPr/>
        </p:nvSpPr>
        <p:spPr>
          <a:xfrm>
            <a:off x="5970700" y="1323600"/>
            <a:ext cx="27393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Shadows Into Light" panose="020B0604020202020204" charset="0"/>
                <a:ea typeface="Open Sans"/>
                <a:cs typeface="Open Sans"/>
                <a:sym typeface="Open Sans"/>
              </a:rPr>
              <a:t>More active nonmetals</a:t>
            </a:r>
            <a:endParaRPr sz="3600" dirty="0">
              <a:solidFill>
                <a:srgbClr val="FFFFFF"/>
              </a:solidFill>
              <a:latin typeface="Shadows Into Light" panose="020B060402020202020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49"/>
          <p:cNvSpPr txBox="1"/>
          <p:nvPr/>
        </p:nvSpPr>
        <p:spPr>
          <a:xfrm>
            <a:off x="5827400" y="3694925"/>
            <a:ext cx="27393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Shadows Into Light" panose="020B0604020202020204" charset="0"/>
                <a:ea typeface="Open Sans"/>
                <a:cs typeface="Open Sans"/>
                <a:sym typeface="Open Sans"/>
              </a:rPr>
              <a:t>Less active nonmetals</a:t>
            </a:r>
            <a:endParaRPr sz="3600" dirty="0">
              <a:solidFill>
                <a:srgbClr val="FFFFFF"/>
              </a:solidFill>
              <a:latin typeface="Shadows Into Light" panose="020B060402020202020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444" name="Google Shape;444;p49"/>
          <p:cNvSpPr/>
          <p:nvPr/>
        </p:nvSpPr>
        <p:spPr>
          <a:xfrm>
            <a:off x="6998750" y="2571750"/>
            <a:ext cx="396600" cy="1323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9"/>
          <p:cNvSpPr/>
          <p:nvPr/>
        </p:nvSpPr>
        <p:spPr>
          <a:xfrm>
            <a:off x="3564938" y="0"/>
            <a:ext cx="1727400" cy="4605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Easily REDUCED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6" name="Google Shape;446;p49"/>
          <p:cNvSpPr/>
          <p:nvPr/>
        </p:nvSpPr>
        <p:spPr>
          <a:xfrm>
            <a:off x="1516150" y="230275"/>
            <a:ext cx="2789262" cy="1727298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EASY to gain electrons</a:t>
            </a:r>
            <a:endParaRPr b="1"/>
          </a:p>
        </p:txBody>
      </p:sp>
      <p:cxnSp>
        <p:nvCxnSpPr>
          <p:cNvPr id="447" name="Google Shape;447;p49"/>
          <p:cNvCxnSpPr/>
          <p:nvPr/>
        </p:nvCxnSpPr>
        <p:spPr>
          <a:xfrm flipH="1">
            <a:off x="4960100" y="379350"/>
            <a:ext cx="89700" cy="498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50"/>
          <p:cNvPicPr preferRelativeResize="0"/>
          <p:nvPr/>
        </p:nvPicPr>
        <p:blipFill rotWithShape="1">
          <a:blip r:embed="rId3">
            <a:alphaModFix/>
          </a:blip>
          <a:srcRect b="22390"/>
          <a:stretch/>
        </p:blipFill>
        <p:spPr>
          <a:xfrm>
            <a:off x="3094250" y="0"/>
            <a:ext cx="266878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0"/>
          <p:cNvSpPr txBox="1"/>
          <p:nvPr/>
        </p:nvSpPr>
        <p:spPr>
          <a:xfrm>
            <a:off x="5996625" y="1241100"/>
            <a:ext cx="27393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Shadows Into Light" panose="020B0604020202020204" charset="0"/>
                <a:ea typeface="Open Sans"/>
                <a:cs typeface="Open Sans"/>
                <a:sym typeface="Open Sans"/>
              </a:rPr>
              <a:t>More active nonmetals</a:t>
            </a:r>
            <a:endParaRPr sz="3600" dirty="0">
              <a:solidFill>
                <a:srgbClr val="FFFFFF"/>
              </a:solidFill>
              <a:latin typeface="Shadows Into Light" panose="020B060402020202020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454" name="Google Shape;454;p50"/>
          <p:cNvSpPr txBox="1"/>
          <p:nvPr/>
        </p:nvSpPr>
        <p:spPr>
          <a:xfrm>
            <a:off x="5996625" y="3694925"/>
            <a:ext cx="27393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  <a:latin typeface="Shadows Into Light" panose="020B0604020202020204" charset="0"/>
                <a:ea typeface="Open Sans"/>
                <a:cs typeface="Open Sans"/>
                <a:sym typeface="Open Sans"/>
              </a:rPr>
              <a:t>Less active nonmetals</a:t>
            </a:r>
            <a:endParaRPr sz="3600" dirty="0">
              <a:solidFill>
                <a:srgbClr val="FFFFFF"/>
              </a:solidFill>
              <a:latin typeface="Shadows Into Light" panose="020B060402020202020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p50"/>
          <p:cNvSpPr/>
          <p:nvPr/>
        </p:nvSpPr>
        <p:spPr>
          <a:xfrm>
            <a:off x="6998750" y="2571750"/>
            <a:ext cx="396600" cy="1241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0"/>
          <p:cNvSpPr/>
          <p:nvPr/>
        </p:nvSpPr>
        <p:spPr>
          <a:xfrm>
            <a:off x="3488725" y="1855225"/>
            <a:ext cx="1988100" cy="4605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Not easily REDUCED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57" name="Google Shape;457;p50"/>
          <p:cNvSpPr/>
          <p:nvPr/>
        </p:nvSpPr>
        <p:spPr>
          <a:xfrm>
            <a:off x="1516150" y="230275"/>
            <a:ext cx="2789262" cy="1727298"/>
          </a:xfrm>
          <a:prstGeom prst="irregularSeal1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HARD to gain electrons</a:t>
            </a:r>
            <a:endParaRPr b="1"/>
          </a:p>
        </p:txBody>
      </p:sp>
      <p:cxnSp>
        <p:nvCxnSpPr>
          <p:cNvPr id="458" name="Google Shape;458;p50"/>
          <p:cNvCxnSpPr/>
          <p:nvPr/>
        </p:nvCxnSpPr>
        <p:spPr>
          <a:xfrm rot="10800000" flipH="1">
            <a:off x="4171100" y="1650525"/>
            <a:ext cx="435000" cy="255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464" name="Google Shape;464;p51"/>
          <p:cNvSpPr txBox="1">
            <a:spLocks noGrp="1"/>
          </p:cNvSpPr>
          <p:nvPr>
            <p:ph type="body" idx="1"/>
          </p:nvPr>
        </p:nvSpPr>
        <p:spPr>
          <a:xfrm>
            <a:off x="472725" y="1492775"/>
            <a:ext cx="5796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Compare nickel and aluminum. Which will be oxidized and which will be reduced?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65" name="Google Shape;46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2688" y="111050"/>
            <a:ext cx="20713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1"/>
          <p:cNvSpPr txBox="1"/>
          <p:nvPr/>
        </p:nvSpPr>
        <p:spPr>
          <a:xfrm>
            <a:off x="472725" y="3224300"/>
            <a:ext cx="53952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 panose="020B0604020202020204" charset="0"/>
                <a:ea typeface="Open Sans"/>
                <a:cs typeface="Open Sans"/>
                <a:sym typeface="Open Sans"/>
              </a:rPr>
              <a:t>Nickel is reduced</a:t>
            </a:r>
            <a:endParaRPr sz="3000" dirty="0">
              <a:solidFill>
                <a:srgbClr val="FF0000"/>
              </a:solidFill>
              <a:latin typeface="Shadows Into Light" panose="020B0604020202020204" charset="0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 panose="020B0604020202020204" charset="0"/>
                <a:ea typeface="Open Sans"/>
                <a:cs typeface="Open Sans"/>
                <a:sym typeface="Open Sans"/>
              </a:rPr>
              <a:t>Aluminum is oxidized</a:t>
            </a:r>
            <a:endParaRPr dirty="0">
              <a:solidFill>
                <a:srgbClr val="FF0000"/>
              </a:solidFill>
              <a:latin typeface="Shadows Into Light" panose="020B060402020202020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51"/>
          <p:cNvSpPr/>
          <p:nvPr/>
        </p:nvSpPr>
        <p:spPr>
          <a:xfrm>
            <a:off x="7382600" y="3710475"/>
            <a:ext cx="486000" cy="23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1"/>
          <p:cNvSpPr/>
          <p:nvPr/>
        </p:nvSpPr>
        <p:spPr>
          <a:xfrm>
            <a:off x="7382600" y="2456550"/>
            <a:ext cx="486000" cy="23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3"/>
          <p:cNvSpPr txBox="1">
            <a:spLocks noGrp="1"/>
          </p:cNvSpPr>
          <p:nvPr>
            <p:ph type="title"/>
          </p:nvPr>
        </p:nvSpPr>
        <p:spPr>
          <a:xfrm>
            <a:off x="1034300" y="247375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are rxn’s Spontaneous</a:t>
            </a:r>
            <a:endParaRPr/>
          </a:p>
        </p:txBody>
      </p:sp>
      <p:sp>
        <p:nvSpPr>
          <p:cNvPr id="479" name="Google Shape;479;p53"/>
          <p:cNvSpPr txBox="1">
            <a:spLocks noGrp="1"/>
          </p:cNvSpPr>
          <p:nvPr>
            <p:ph type="body" idx="1"/>
          </p:nvPr>
        </p:nvSpPr>
        <p:spPr>
          <a:xfrm>
            <a:off x="351700" y="1566750"/>
            <a:ext cx="62445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Spontaneous reactions occur without the addition of energy to the system.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/>
              <a:t>If the “single” element is more active than the “combined” element, then the reaction is </a:t>
            </a:r>
            <a:r>
              <a:rPr lang="en" sz="2400" b="1"/>
              <a:t>spontaneous</a:t>
            </a:r>
            <a:r>
              <a:rPr lang="en" sz="2400"/>
              <a:t>.</a:t>
            </a:r>
            <a:endParaRPr sz="2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/>
              <a:t>Example: Zn + PbCl</a:t>
            </a:r>
            <a:r>
              <a:rPr lang="en" baseline="-25000"/>
              <a:t>2</a:t>
            </a:r>
            <a:r>
              <a:rPr lang="en" sz="2400"/>
              <a:t> → ZnCl</a:t>
            </a:r>
            <a:r>
              <a:rPr lang="en" baseline="-25000"/>
              <a:t>2</a:t>
            </a:r>
            <a:r>
              <a:rPr lang="en" sz="2400"/>
              <a:t> + Pb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480" name="Google Shape;48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776" y="102400"/>
            <a:ext cx="2263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3"/>
          <p:cNvSpPr/>
          <p:nvPr/>
        </p:nvSpPr>
        <p:spPr>
          <a:xfrm>
            <a:off x="7344200" y="2981175"/>
            <a:ext cx="486000" cy="23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53"/>
          <p:cNvSpPr/>
          <p:nvPr/>
        </p:nvSpPr>
        <p:spPr>
          <a:xfrm>
            <a:off x="7344200" y="4105975"/>
            <a:ext cx="486000" cy="23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3" name="Google Shape;483;p53"/>
          <p:cNvCxnSpPr/>
          <p:nvPr/>
        </p:nvCxnSpPr>
        <p:spPr>
          <a:xfrm>
            <a:off x="7229050" y="2981175"/>
            <a:ext cx="0" cy="1124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4"/>
          <p:cNvSpPr txBox="1">
            <a:spLocks noGrp="1"/>
          </p:cNvSpPr>
          <p:nvPr>
            <p:ph type="title"/>
          </p:nvPr>
        </p:nvSpPr>
        <p:spPr>
          <a:xfrm>
            <a:off x="952650" y="2387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are rxn’s Not Spontaneous</a:t>
            </a:r>
            <a:endParaRPr/>
          </a:p>
        </p:txBody>
      </p:sp>
      <p:sp>
        <p:nvSpPr>
          <p:cNvPr id="489" name="Google Shape;489;p54"/>
          <p:cNvSpPr txBox="1">
            <a:spLocks noGrp="1"/>
          </p:cNvSpPr>
          <p:nvPr>
            <p:ph type="body" idx="1"/>
          </p:nvPr>
        </p:nvSpPr>
        <p:spPr>
          <a:xfrm>
            <a:off x="360350" y="1549450"/>
            <a:ext cx="62445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not, the reaction is </a:t>
            </a:r>
            <a:r>
              <a:rPr lang="en" b="1"/>
              <a:t>nonspontaneous</a:t>
            </a:r>
            <a:r>
              <a:rPr lang="en"/>
              <a:t> and will require the addition of energy.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Example: Zn + AlCl</a:t>
            </a:r>
            <a:r>
              <a:rPr lang="en" baseline="-25000"/>
              <a:t>3</a:t>
            </a:r>
            <a:r>
              <a:rPr lang="en"/>
              <a:t> → no rxn</a:t>
            </a:r>
            <a:endParaRPr/>
          </a:p>
        </p:txBody>
      </p:sp>
      <p:pic>
        <p:nvPicPr>
          <p:cNvPr id="490" name="Google Shape;49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776" y="102400"/>
            <a:ext cx="2263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54"/>
          <p:cNvSpPr/>
          <p:nvPr/>
        </p:nvSpPr>
        <p:spPr>
          <a:xfrm>
            <a:off x="7344200" y="2981175"/>
            <a:ext cx="486000" cy="23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54"/>
          <p:cNvSpPr/>
          <p:nvPr/>
        </p:nvSpPr>
        <p:spPr>
          <a:xfrm>
            <a:off x="7344200" y="2399350"/>
            <a:ext cx="486000" cy="23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3" name="Google Shape;493;p54"/>
          <p:cNvCxnSpPr/>
          <p:nvPr/>
        </p:nvCxnSpPr>
        <p:spPr>
          <a:xfrm rot="10800000">
            <a:off x="7191800" y="2514675"/>
            <a:ext cx="0" cy="58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499" name="Google Shape;499;p55"/>
          <p:cNvSpPr txBox="1">
            <a:spLocks noGrp="1"/>
          </p:cNvSpPr>
          <p:nvPr>
            <p:ph type="body" idx="1"/>
          </p:nvPr>
        </p:nvSpPr>
        <p:spPr>
          <a:xfrm>
            <a:off x="308475" y="1587875"/>
            <a:ext cx="5988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Determine the products of the following reaction. Would it occur spontaneously?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Li + MgSO</a:t>
            </a:r>
            <a:r>
              <a:rPr lang="en" baseline="-25000"/>
              <a:t>4</a:t>
            </a:r>
            <a:r>
              <a:rPr lang="en"/>
              <a:t> → </a:t>
            </a:r>
            <a:endParaRPr/>
          </a:p>
        </p:txBody>
      </p:sp>
      <p:pic>
        <p:nvPicPr>
          <p:cNvPr id="500" name="Google Shape;50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776" y="26200"/>
            <a:ext cx="22632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5"/>
          <p:cNvSpPr txBox="1"/>
          <p:nvPr/>
        </p:nvSpPr>
        <p:spPr>
          <a:xfrm>
            <a:off x="2746050" y="2878175"/>
            <a:ext cx="2865900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Mg + LiSO</a:t>
            </a:r>
            <a:r>
              <a:rPr lang="en" sz="3000" baseline="-25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502" name="Google Shape;502;p55"/>
          <p:cNvSpPr/>
          <p:nvPr/>
        </p:nvSpPr>
        <p:spPr>
          <a:xfrm>
            <a:off x="7344200" y="2170750"/>
            <a:ext cx="486000" cy="23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55"/>
          <p:cNvSpPr/>
          <p:nvPr/>
        </p:nvSpPr>
        <p:spPr>
          <a:xfrm>
            <a:off x="7344200" y="646750"/>
            <a:ext cx="486000" cy="23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indent="-457200">
              <a:spcBef>
                <a:spcPts val="0"/>
              </a:spcBef>
              <a:buSzPts val="3600"/>
              <a:buChar char="✓"/>
            </a:pPr>
            <a:r>
              <a:rPr lang="en-US" sz="2400" dirty="0"/>
              <a:t>Determine the oxidation number of atoms and ions in a chemical reaction</a:t>
            </a:r>
          </a:p>
          <a:p>
            <a:pPr lvl="1" indent="-457200">
              <a:spcBef>
                <a:spcPts val="0"/>
              </a:spcBef>
              <a:buSzPts val="3600"/>
              <a:buChar char="✓"/>
            </a:pPr>
            <a:r>
              <a:rPr lang="en-US" sz="2400" dirty="0"/>
              <a:t>Identify oxidized and reduced species.</a:t>
            </a:r>
          </a:p>
          <a:p>
            <a:pPr lvl="1" indent="-457200">
              <a:spcBef>
                <a:spcPts val="0"/>
              </a:spcBef>
              <a:buSzPts val="3600"/>
              <a:buChar char="✓"/>
            </a:pPr>
            <a:r>
              <a:rPr lang="en-US" sz="2400" dirty="0"/>
              <a:t>Determine the characteristics of a redox reaction.</a:t>
            </a:r>
          </a:p>
          <a:p>
            <a:pPr lvl="1" indent="-457200">
              <a:spcBef>
                <a:spcPts val="0"/>
              </a:spcBef>
              <a:buSzPts val="3600"/>
              <a:buChar char="✓"/>
            </a:pPr>
            <a:r>
              <a:rPr lang="en-US" sz="2400" dirty="0"/>
              <a:t>Use Table J to determine if a species is oxidized or reduced.</a:t>
            </a:r>
          </a:p>
          <a:p>
            <a:pPr lvl="1" indent="-457200">
              <a:spcBef>
                <a:spcPts val="0"/>
              </a:spcBef>
              <a:buSzPts val="3600"/>
              <a:buChar char="✓"/>
            </a:pPr>
            <a:r>
              <a:rPr lang="en-US" sz="2400" dirty="0"/>
              <a:t>Determine if a reaction will occur spontaneously.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8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Half Reactions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19100">
              <a:buSzPts val="3000"/>
              <a:buChar char="✓"/>
            </a:pPr>
            <a:r>
              <a:rPr lang="en-US" dirty="0"/>
              <a:t>Write half reactions for oxidation and reduction.</a:t>
            </a:r>
          </a:p>
          <a:p>
            <a:pPr lvl="0" indent="-419100">
              <a:buSzPts val="3000"/>
              <a:buChar char="✓"/>
            </a:pPr>
            <a:r>
              <a:rPr lang="en-US" dirty="0"/>
              <a:t>Balance redox reactions from half reactions.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1371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dirty="0"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Objective: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1322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Redox Reactions</a:t>
            </a: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redox reactions, electrons are transferred from one species to another.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can cause a multitude of outcomes.</a:t>
            </a:r>
            <a:endParaRPr/>
          </a:p>
        </p:txBody>
      </p:sp>
      <p:pic>
        <p:nvPicPr>
          <p:cNvPr id="61" name="Google Shape;61;p11" descr="Related image"/>
          <p:cNvPicPr preferRelativeResize="0"/>
          <p:nvPr/>
        </p:nvPicPr>
        <p:blipFill rotWithShape="1">
          <a:blip r:embed="rId3">
            <a:alphaModFix/>
          </a:blip>
          <a:srcRect l="22209"/>
          <a:stretch/>
        </p:blipFill>
        <p:spPr>
          <a:xfrm>
            <a:off x="1119325" y="3130938"/>
            <a:ext cx="1765125" cy="17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 descr="Related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0475" y="2660275"/>
            <a:ext cx="1541175" cy="20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 descr="Image result for apple oxidation"/>
          <p:cNvPicPr preferRelativeResize="0"/>
          <p:nvPr/>
        </p:nvPicPr>
        <p:blipFill rotWithShape="1">
          <a:blip r:embed="rId5">
            <a:alphaModFix/>
          </a:blip>
          <a:srcRect l="14135" r="11232"/>
          <a:stretch/>
        </p:blipFill>
        <p:spPr>
          <a:xfrm>
            <a:off x="3378850" y="3377125"/>
            <a:ext cx="1665751" cy="14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" descr="Image result for battery no backgroun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4600" y="2660275"/>
            <a:ext cx="2223900" cy="22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 Reactions</a:t>
            </a:r>
            <a:endParaRPr/>
          </a:p>
        </p:txBody>
      </p:sp>
      <p:sp>
        <p:nvSpPr>
          <p:cNvPr id="529" name="Google Shape;529;p6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half reactions breaks a redox reaction into its two parts: oxidation and reduction.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These reactions </a:t>
            </a:r>
            <a:r>
              <a:rPr lang="en" b="1"/>
              <a:t>include the electrons</a:t>
            </a:r>
            <a:r>
              <a:rPr lang="en"/>
              <a:t> so that the reaction can be balanced.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Redox Reactions have...</a:t>
            </a:r>
            <a:endParaRPr/>
          </a:p>
        </p:txBody>
      </p:sp>
      <p:sp>
        <p:nvSpPr>
          <p:cNvPr id="535" name="Google Shape;535;p61"/>
          <p:cNvSpPr txBox="1">
            <a:spLocks noGrp="1"/>
          </p:cNvSpPr>
          <p:nvPr>
            <p:ph type="body" idx="1"/>
          </p:nvPr>
        </p:nvSpPr>
        <p:spPr>
          <a:xfrm>
            <a:off x="311700" y="1488619"/>
            <a:ext cx="8520600" cy="1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oxidation half reaction and a reduction half reaction.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Example: 2Mg + O</a:t>
            </a:r>
            <a:r>
              <a:rPr lang="en" baseline="-25000"/>
              <a:t>2</a:t>
            </a:r>
            <a:r>
              <a:rPr lang="en"/>
              <a:t> → 2MgO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536" name="Google Shape;536;p61"/>
          <p:cNvGrpSpPr/>
          <p:nvPr/>
        </p:nvGrpSpPr>
        <p:grpSpPr>
          <a:xfrm>
            <a:off x="2085450" y="2174900"/>
            <a:ext cx="2061300" cy="204825"/>
            <a:chOff x="2750875" y="2379725"/>
            <a:chExt cx="2061300" cy="204825"/>
          </a:xfrm>
        </p:grpSpPr>
        <p:cxnSp>
          <p:nvCxnSpPr>
            <p:cNvPr id="537" name="Google Shape;537;p61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61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61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61"/>
          <p:cNvGrpSpPr/>
          <p:nvPr/>
        </p:nvGrpSpPr>
        <p:grpSpPr>
          <a:xfrm rot="10800000">
            <a:off x="2904402" y="2740582"/>
            <a:ext cx="1667592" cy="204825"/>
            <a:chOff x="2750875" y="2379725"/>
            <a:chExt cx="2061300" cy="204825"/>
          </a:xfrm>
        </p:grpSpPr>
        <p:cxnSp>
          <p:nvCxnSpPr>
            <p:cNvPr id="541" name="Google Shape;541;p61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61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61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4" name="Google Shape;544;p61"/>
          <p:cNvSpPr txBox="1"/>
          <p:nvPr/>
        </p:nvSpPr>
        <p:spPr>
          <a:xfrm>
            <a:off x="2162275" y="21112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p61"/>
          <p:cNvSpPr txBox="1"/>
          <p:nvPr/>
        </p:nvSpPr>
        <p:spPr>
          <a:xfrm>
            <a:off x="2821800" y="2080613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6" name="Google Shape;546;p61"/>
          <p:cNvSpPr txBox="1"/>
          <p:nvPr/>
        </p:nvSpPr>
        <p:spPr>
          <a:xfrm>
            <a:off x="4123338" y="208062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7" name="Google Shape;547;p61"/>
          <p:cNvSpPr txBox="1"/>
          <p:nvPr/>
        </p:nvSpPr>
        <p:spPr>
          <a:xfrm>
            <a:off x="4453100" y="2080613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8" name="Google Shape;548;p61"/>
          <p:cNvSpPr txBox="1"/>
          <p:nvPr/>
        </p:nvSpPr>
        <p:spPr>
          <a:xfrm>
            <a:off x="6465300" y="2049788"/>
            <a:ext cx="23670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LEO says GER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9" name="Google Shape;549;p61"/>
          <p:cNvSpPr txBox="1"/>
          <p:nvPr/>
        </p:nvSpPr>
        <p:spPr>
          <a:xfrm>
            <a:off x="3318925" y="2819850"/>
            <a:ext cx="6402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GER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0" name="Google Shape;550;p61"/>
          <p:cNvSpPr txBox="1"/>
          <p:nvPr/>
        </p:nvSpPr>
        <p:spPr>
          <a:xfrm>
            <a:off x="3142813" y="1954800"/>
            <a:ext cx="5886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LEO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1" name="Google Shape;551;p61"/>
          <p:cNvSpPr txBox="1"/>
          <p:nvPr/>
        </p:nvSpPr>
        <p:spPr>
          <a:xfrm>
            <a:off x="603763" y="3290025"/>
            <a:ext cx="6870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Oxidation Half Reaction:  Mg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 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→ Mg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 sz="2400" baseline="30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2" name="Google Shape;552;p61"/>
          <p:cNvSpPr txBox="1"/>
          <p:nvPr/>
        </p:nvSpPr>
        <p:spPr>
          <a:xfrm>
            <a:off x="625363" y="3847550"/>
            <a:ext cx="68709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Reduction Half Reaction:  O</a:t>
            </a:r>
            <a:r>
              <a:rPr lang="en" sz="2400" baseline="-25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400" baseline="30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                    </a:t>
            </a: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→2O</a:t>
            </a:r>
            <a:r>
              <a:rPr lang="en" sz="2400" baseline="30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-2</a:t>
            </a:r>
            <a:endParaRPr sz="2400" baseline="30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3" name="Google Shape;553;p61"/>
          <p:cNvSpPr txBox="1"/>
          <p:nvPr/>
        </p:nvSpPr>
        <p:spPr>
          <a:xfrm>
            <a:off x="4875775" y="3879113"/>
            <a:ext cx="8829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+ 4e</a:t>
            </a:r>
            <a:r>
              <a:rPr lang="en" sz="2400" baseline="30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4" name="Google Shape;554;p61"/>
          <p:cNvSpPr txBox="1"/>
          <p:nvPr/>
        </p:nvSpPr>
        <p:spPr>
          <a:xfrm>
            <a:off x="6032963" y="3313375"/>
            <a:ext cx="8829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+ 2e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5" name="Google Shape;555;p61"/>
          <p:cNvSpPr/>
          <p:nvPr/>
        </p:nvSpPr>
        <p:spPr>
          <a:xfrm>
            <a:off x="4928963" y="3847563"/>
            <a:ext cx="776520" cy="639576"/>
          </a:xfrm>
          <a:prstGeom prst="cloud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56" name="Google Shape;556;p61"/>
          <p:cNvSpPr/>
          <p:nvPr/>
        </p:nvSpPr>
        <p:spPr>
          <a:xfrm>
            <a:off x="6086163" y="3223837"/>
            <a:ext cx="776520" cy="639576"/>
          </a:xfrm>
          <a:prstGeom prst="cloud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57" name="Google Shape;557;p61"/>
          <p:cNvSpPr txBox="1"/>
          <p:nvPr/>
        </p:nvSpPr>
        <p:spPr>
          <a:xfrm>
            <a:off x="4668288" y="4386800"/>
            <a:ext cx="14667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Gain electrons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8" name="Google Shape;558;p61"/>
          <p:cNvSpPr txBox="1"/>
          <p:nvPr/>
        </p:nvSpPr>
        <p:spPr>
          <a:xfrm>
            <a:off x="5917700" y="2945400"/>
            <a:ext cx="18660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Loss of  electrons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6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7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 reaction: Reduction</a:t>
            </a:r>
            <a:endParaRPr/>
          </a:p>
        </p:txBody>
      </p:sp>
      <p:sp>
        <p:nvSpPr>
          <p:cNvPr id="746" name="Google Shape;746;p7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reduction half reaction shows an atom or ion gaining one or more electrons					</a:t>
            </a:r>
            <a:endParaRPr/>
          </a:p>
          <a:p>
            <a:pPr marL="18288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Fe</a:t>
            </a:r>
            <a:r>
              <a:rPr lang="en" baseline="30000"/>
              <a:t>3+</a:t>
            </a:r>
            <a:r>
              <a:rPr lang="en"/>
              <a:t>  +  </a:t>
            </a:r>
            <a:r>
              <a:rPr lang="en" b="1">
                <a:solidFill>
                  <a:srgbClr val="FF0000"/>
                </a:solidFill>
              </a:rPr>
              <a:t>   </a:t>
            </a:r>
            <a:r>
              <a:rPr lang="en"/>
              <a:t>→   Fe</a:t>
            </a:r>
            <a:r>
              <a:rPr lang="en" baseline="30000"/>
              <a:t>0</a:t>
            </a:r>
            <a:r>
              <a:rPr lang="en"/>
              <a:t>			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Notice that the </a:t>
            </a:r>
            <a:r>
              <a:rPr lang="en" b="1">
                <a:solidFill>
                  <a:srgbClr val="FF0000"/>
                </a:solidFill>
              </a:rPr>
              <a:t>e-</a:t>
            </a:r>
            <a:r>
              <a:rPr lang="en"/>
              <a:t> are on the left.</a:t>
            </a:r>
            <a:endParaRPr/>
          </a:p>
        </p:txBody>
      </p:sp>
      <p:sp>
        <p:nvSpPr>
          <p:cNvPr id="747" name="Google Shape;747;p71"/>
          <p:cNvSpPr/>
          <p:nvPr/>
        </p:nvSpPr>
        <p:spPr>
          <a:xfrm>
            <a:off x="2193325" y="2554100"/>
            <a:ext cx="4223700" cy="827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71"/>
          <p:cNvSpPr txBox="1"/>
          <p:nvPr/>
        </p:nvSpPr>
        <p:spPr>
          <a:xfrm>
            <a:off x="3834625" y="2738000"/>
            <a:ext cx="9411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3e-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3876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Half reaction: Oxidation</a:t>
            </a:r>
            <a:endParaRPr dirty="0"/>
          </a:p>
        </p:txBody>
      </p:sp>
      <p:sp>
        <p:nvSpPr>
          <p:cNvPr id="754" name="Google Shape;754;p7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oxidation half reaction shows an atom or ion losing one or more e-:	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     Mg</a:t>
            </a:r>
            <a:r>
              <a:rPr lang="en" baseline="30000"/>
              <a:t>o</a:t>
            </a:r>
            <a:r>
              <a:rPr lang="en"/>
              <a:t> →  Mg</a:t>
            </a:r>
            <a:r>
              <a:rPr lang="en" baseline="30000"/>
              <a:t>+2</a:t>
            </a:r>
            <a:r>
              <a:rPr lang="en"/>
              <a:t>  + </a:t>
            </a:r>
            <a:r>
              <a:rPr lang="en" b="1">
                <a:solidFill>
                  <a:srgbClr val="FF0000"/>
                </a:solidFill>
              </a:rPr>
              <a:t>2e-</a:t>
            </a:r>
            <a:r>
              <a:rPr lang="en"/>
              <a:t>			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Notice that the </a:t>
            </a:r>
            <a:r>
              <a:rPr lang="en" b="1">
                <a:solidFill>
                  <a:srgbClr val="FF0000"/>
                </a:solidFill>
              </a:rPr>
              <a:t>e-</a:t>
            </a:r>
            <a:r>
              <a:rPr lang="en"/>
              <a:t> is on the right.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176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for Half Reactions</a:t>
            </a:r>
            <a:endParaRPr/>
          </a:p>
        </p:txBody>
      </p:sp>
      <p:sp>
        <p:nvSpPr>
          <p:cNvPr id="564" name="Google Shape;564;p6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9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Assign oxidation numbers to all elements in the reaction and determine if its a redox reaction (change in oxidation #).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 Cu + 2AgNO</a:t>
            </a:r>
            <a:r>
              <a:rPr lang="en" baseline="-25000"/>
              <a:t>3</a:t>
            </a:r>
            <a:r>
              <a:rPr lang="en"/>
              <a:t> → Cu(NO</a:t>
            </a:r>
            <a:r>
              <a:rPr lang="en" baseline="-25000"/>
              <a:t>3</a:t>
            </a:r>
            <a:r>
              <a:rPr lang="en"/>
              <a:t>)</a:t>
            </a:r>
            <a:r>
              <a:rPr lang="en" baseline="-25000"/>
              <a:t>2</a:t>
            </a:r>
            <a:r>
              <a:rPr lang="en"/>
              <a:t> + 2Ag</a:t>
            </a:r>
            <a:endParaRPr/>
          </a:p>
        </p:txBody>
      </p:sp>
      <p:sp>
        <p:nvSpPr>
          <p:cNvPr id="565" name="Google Shape;565;p62"/>
          <p:cNvSpPr txBox="1"/>
          <p:nvPr/>
        </p:nvSpPr>
        <p:spPr>
          <a:xfrm>
            <a:off x="2759975" y="31168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6" name="Google Shape;566;p62"/>
          <p:cNvSpPr txBox="1"/>
          <p:nvPr/>
        </p:nvSpPr>
        <p:spPr>
          <a:xfrm>
            <a:off x="7195150" y="31407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7" name="Google Shape;567;p62"/>
          <p:cNvSpPr txBox="1"/>
          <p:nvPr/>
        </p:nvSpPr>
        <p:spPr>
          <a:xfrm>
            <a:off x="4217850" y="31407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8" name="Google Shape;568;p62"/>
          <p:cNvSpPr txBox="1"/>
          <p:nvPr/>
        </p:nvSpPr>
        <p:spPr>
          <a:xfrm>
            <a:off x="6009650" y="31168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9" name="Google Shape;569;p62"/>
          <p:cNvSpPr txBox="1"/>
          <p:nvPr/>
        </p:nvSpPr>
        <p:spPr>
          <a:xfrm>
            <a:off x="3629250" y="31407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0" name="Google Shape;570;p62"/>
          <p:cNvSpPr txBox="1"/>
          <p:nvPr/>
        </p:nvSpPr>
        <p:spPr>
          <a:xfrm>
            <a:off x="5281775" y="31168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for Half Reactions</a:t>
            </a:r>
            <a:endParaRPr/>
          </a:p>
        </p:txBody>
      </p:sp>
      <p:sp>
        <p:nvSpPr>
          <p:cNvPr id="576" name="Google Shape;576;p6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0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Determine which species is oxidized (LEO) and which species is reduced (GER).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Cu + 2AgNO</a:t>
            </a:r>
            <a:r>
              <a:rPr lang="en" baseline="-25000"/>
              <a:t>3</a:t>
            </a:r>
            <a:r>
              <a:rPr lang="en"/>
              <a:t> → Cu(NO</a:t>
            </a:r>
            <a:r>
              <a:rPr lang="en" baseline="-25000"/>
              <a:t>3</a:t>
            </a:r>
            <a:r>
              <a:rPr lang="en"/>
              <a:t>)</a:t>
            </a:r>
            <a:r>
              <a:rPr lang="en" baseline="-25000"/>
              <a:t>2</a:t>
            </a:r>
            <a:r>
              <a:rPr lang="en"/>
              <a:t> + 2Ag</a:t>
            </a:r>
            <a:endParaRPr/>
          </a:p>
        </p:txBody>
      </p:sp>
      <p:sp>
        <p:nvSpPr>
          <p:cNvPr id="577" name="Google Shape;577;p63"/>
          <p:cNvSpPr txBox="1"/>
          <p:nvPr/>
        </p:nvSpPr>
        <p:spPr>
          <a:xfrm>
            <a:off x="2820500" y="308767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8" name="Google Shape;578;p63"/>
          <p:cNvSpPr txBox="1"/>
          <p:nvPr/>
        </p:nvSpPr>
        <p:spPr>
          <a:xfrm>
            <a:off x="7045350" y="307317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9" name="Google Shape;579;p63"/>
          <p:cNvSpPr txBox="1"/>
          <p:nvPr/>
        </p:nvSpPr>
        <p:spPr>
          <a:xfrm>
            <a:off x="4277700" y="314782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0" name="Google Shape;580;p63"/>
          <p:cNvSpPr txBox="1"/>
          <p:nvPr/>
        </p:nvSpPr>
        <p:spPr>
          <a:xfrm>
            <a:off x="5964600" y="307317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1" name="Google Shape;581;p63"/>
          <p:cNvSpPr txBox="1"/>
          <p:nvPr/>
        </p:nvSpPr>
        <p:spPr>
          <a:xfrm>
            <a:off x="3698400" y="313257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2" name="Google Shape;582;p63"/>
          <p:cNvSpPr txBox="1"/>
          <p:nvPr/>
        </p:nvSpPr>
        <p:spPr>
          <a:xfrm>
            <a:off x="5313488" y="3073175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83" name="Google Shape;583;p63"/>
          <p:cNvGrpSpPr/>
          <p:nvPr/>
        </p:nvGrpSpPr>
        <p:grpSpPr>
          <a:xfrm>
            <a:off x="2697245" y="3126504"/>
            <a:ext cx="2671033" cy="279217"/>
            <a:chOff x="2750875" y="2379725"/>
            <a:chExt cx="2061300" cy="204825"/>
          </a:xfrm>
        </p:grpSpPr>
        <p:cxnSp>
          <p:nvCxnSpPr>
            <p:cNvPr id="584" name="Google Shape;584;p63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63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63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7" name="Google Shape;587;p63"/>
          <p:cNvGrpSpPr/>
          <p:nvPr/>
        </p:nvGrpSpPr>
        <p:grpSpPr>
          <a:xfrm rot="10800000">
            <a:off x="3737375" y="3960461"/>
            <a:ext cx="3472260" cy="261746"/>
            <a:chOff x="2750875" y="2379725"/>
            <a:chExt cx="2061300" cy="204825"/>
          </a:xfrm>
        </p:grpSpPr>
        <p:cxnSp>
          <p:nvCxnSpPr>
            <p:cNvPr id="588" name="Google Shape;588;p63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63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63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1" name="Google Shape;591;p63"/>
          <p:cNvSpPr txBox="1"/>
          <p:nvPr/>
        </p:nvSpPr>
        <p:spPr>
          <a:xfrm>
            <a:off x="3858825" y="2779188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2" name="Google Shape;592;p63"/>
          <p:cNvSpPr txBox="1"/>
          <p:nvPr/>
        </p:nvSpPr>
        <p:spPr>
          <a:xfrm>
            <a:off x="4910550" y="4265500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for Half REactions</a:t>
            </a:r>
            <a:endParaRPr/>
          </a:p>
        </p:txBody>
      </p:sp>
      <p:sp>
        <p:nvSpPr>
          <p:cNvPr id="598" name="Google Shape;598;p6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Break the overall reaction into oxidation and reduction reactions (leave out spectator ions).</a:t>
            </a:r>
            <a:endParaRPr/>
          </a:p>
          <a:p>
            <a:pPr marL="914400" lvl="0" indent="457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 + 2AgNO</a:t>
            </a:r>
            <a:r>
              <a:rPr lang="en" baseline="-25000"/>
              <a:t>3</a:t>
            </a:r>
            <a:r>
              <a:rPr lang="en"/>
              <a:t> → Cu(NO</a:t>
            </a:r>
            <a:r>
              <a:rPr lang="en" baseline="-25000"/>
              <a:t>3</a:t>
            </a:r>
            <a:r>
              <a:rPr lang="en"/>
              <a:t>)</a:t>
            </a:r>
            <a:r>
              <a:rPr lang="en" baseline="-25000"/>
              <a:t>2</a:t>
            </a:r>
            <a:r>
              <a:rPr lang="en"/>
              <a:t> + 2Ag</a:t>
            </a:r>
            <a:endParaRPr/>
          </a:p>
        </p:txBody>
      </p:sp>
      <p:sp>
        <p:nvSpPr>
          <p:cNvPr id="599" name="Google Shape;599;p64"/>
          <p:cNvSpPr txBox="1"/>
          <p:nvPr/>
        </p:nvSpPr>
        <p:spPr>
          <a:xfrm>
            <a:off x="1947425" y="2674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0" name="Google Shape;600;p64"/>
          <p:cNvSpPr txBox="1"/>
          <p:nvPr/>
        </p:nvSpPr>
        <p:spPr>
          <a:xfrm>
            <a:off x="6159900" y="262388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1" name="Google Shape;601;p64"/>
          <p:cNvSpPr txBox="1"/>
          <p:nvPr/>
        </p:nvSpPr>
        <p:spPr>
          <a:xfrm>
            <a:off x="3333663" y="2674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2" name="Google Shape;602;p64"/>
          <p:cNvSpPr txBox="1"/>
          <p:nvPr/>
        </p:nvSpPr>
        <p:spPr>
          <a:xfrm>
            <a:off x="5059050" y="262388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3" name="Google Shape;603;p64"/>
          <p:cNvSpPr txBox="1"/>
          <p:nvPr/>
        </p:nvSpPr>
        <p:spPr>
          <a:xfrm>
            <a:off x="2780988" y="2674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4" name="Google Shape;604;p64"/>
          <p:cNvSpPr txBox="1"/>
          <p:nvPr/>
        </p:nvSpPr>
        <p:spPr>
          <a:xfrm>
            <a:off x="4470450" y="262388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05" name="Google Shape;605;p64"/>
          <p:cNvGrpSpPr/>
          <p:nvPr/>
        </p:nvGrpSpPr>
        <p:grpSpPr>
          <a:xfrm>
            <a:off x="1862880" y="2613804"/>
            <a:ext cx="2645060" cy="279217"/>
            <a:chOff x="2750875" y="2379725"/>
            <a:chExt cx="2061300" cy="204825"/>
          </a:xfrm>
        </p:grpSpPr>
        <p:cxnSp>
          <p:nvCxnSpPr>
            <p:cNvPr id="606" name="Google Shape;606;p64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64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64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9" name="Google Shape;609;p64"/>
          <p:cNvGrpSpPr/>
          <p:nvPr/>
        </p:nvGrpSpPr>
        <p:grpSpPr>
          <a:xfrm rot="10800000">
            <a:off x="2977227" y="3389024"/>
            <a:ext cx="3359301" cy="261746"/>
            <a:chOff x="2750875" y="2379725"/>
            <a:chExt cx="2061300" cy="204825"/>
          </a:xfrm>
        </p:grpSpPr>
        <p:cxnSp>
          <p:nvCxnSpPr>
            <p:cNvPr id="610" name="Google Shape;610;p64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64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64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13" name="Google Shape;613;p64"/>
          <p:cNvSpPr txBox="1"/>
          <p:nvPr/>
        </p:nvSpPr>
        <p:spPr>
          <a:xfrm>
            <a:off x="2043475" y="2493225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4" name="Google Shape;614;p64"/>
          <p:cNvSpPr txBox="1"/>
          <p:nvPr/>
        </p:nvSpPr>
        <p:spPr>
          <a:xfrm>
            <a:off x="4954475" y="3582488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5" name="Google Shape;615;p64"/>
          <p:cNvSpPr/>
          <p:nvPr/>
        </p:nvSpPr>
        <p:spPr>
          <a:xfrm>
            <a:off x="3126150" y="2773750"/>
            <a:ext cx="588600" cy="561000"/>
          </a:xfrm>
          <a:prstGeom prst="rect">
            <a:avLst/>
          </a:prstGeom>
          <a:solidFill>
            <a:srgbClr val="FF0000">
              <a:alpha val="18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64"/>
          <p:cNvSpPr/>
          <p:nvPr/>
        </p:nvSpPr>
        <p:spPr>
          <a:xfrm>
            <a:off x="4660388" y="2773750"/>
            <a:ext cx="761400" cy="561000"/>
          </a:xfrm>
          <a:prstGeom prst="rect">
            <a:avLst/>
          </a:prstGeom>
          <a:solidFill>
            <a:srgbClr val="FF0000">
              <a:alpha val="18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64"/>
          <p:cNvSpPr txBox="1"/>
          <p:nvPr/>
        </p:nvSpPr>
        <p:spPr>
          <a:xfrm>
            <a:off x="268675" y="3825425"/>
            <a:ext cx="49389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Oxidation:  Cu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		→ Cu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+2 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8" name="Google Shape;618;p64"/>
          <p:cNvSpPr txBox="1"/>
          <p:nvPr/>
        </p:nvSpPr>
        <p:spPr>
          <a:xfrm>
            <a:off x="311700" y="4291950"/>
            <a:ext cx="50283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Reduction: Ag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	→ Ag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 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for Half REactions</a:t>
            </a:r>
            <a:endParaRPr/>
          </a:p>
        </p:txBody>
      </p:sp>
      <p:sp>
        <p:nvSpPr>
          <p:cNvPr id="624" name="Google Shape;624;p6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</a:t>
            </a:r>
            <a:r>
              <a:rPr lang="en" sz="2400">
                <a:solidFill>
                  <a:schemeClr val="lt1"/>
                </a:solidFill>
              </a:rPr>
              <a:t>Fill in electrons: Oxidized: electrons lost → add on left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                Reduced: electrons gained → add on right</a:t>
            </a:r>
            <a:endParaRPr sz="2400">
              <a:solidFill>
                <a:schemeClr val="lt1"/>
              </a:solidFill>
            </a:endParaRPr>
          </a:p>
          <a:p>
            <a:pPr marL="914400" lvl="0" indent="457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 + 2AgNO</a:t>
            </a:r>
            <a:r>
              <a:rPr lang="en" baseline="-25000"/>
              <a:t>3</a:t>
            </a:r>
            <a:r>
              <a:rPr lang="en"/>
              <a:t> → Cu(NO</a:t>
            </a:r>
            <a:r>
              <a:rPr lang="en" baseline="-25000"/>
              <a:t>3</a:t>
            </a:r>
            <a:r>
              <a:rPr lang="en"/>
              <a:t>)</a:t>
            </a:r>
            <a:r>
              <a:rPr lang="en" baseline="-25000"/>
              <a:t>2</a:t>
            </a:r>
            <a:r>
              <a:rPr lang="en"/>
              <a:t> + 2Ag</a:t>
            </a:r>
            <a:endParaRPr/>
          </a:p>
        </p:txBody>
      </p:sp>
      <p:sp>
        <p:nvSpPr>
          <p:cNvPr id="625" name="Google Shape;625;p65"/>
          <p:cNvSpPr txBox="1"/>
          <p:nvPr/>
        </p:nvSpPr>
        <p:spPr>
          <a:xfrm>
            <a:off x="1930125" y="25231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6" name="Google Shape;626;p65"/>
          <p:cNvSpPr txBox="1"/>
          <p:nvPr/>
        </p:nvSpPr>
        <p:spPr>
          <a:xfrm>
            <a:off x="6159900" y="2523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7" name="Google Shape;627;p65"/>
          <p:cNvSpPr txBox="1"/>
          <p:nvPr/>
        </p:nvSpPr>
        <p:spPr>
          <a:xfrm>
            <a:off x="3333688" y="2523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8" name="Google Shape;628;p65"/>
          <p:cNvSpPr txBox="1"/>
          <p:nvPr/>
        </p:nvSpPr>
        <p:spPr>
          <a:xfrm>
            <a:off x="5039625" y="24626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9" name="Google Shape;629;p65"/>
          <p:cNvSpPr txBox="1"/>
          <p:nvPr/>
        </p:nvSpPr>
        <p:spPr>
          <a:xfrm>
            <a:off x="2780988" y="2523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0" name="Google Shape;630;p65"/>
          <p:cNvSpPr txBox="1"/>
          <p:nvPr/>
        </p:nvSpPr>
        <p:spPr>
          <a:xfrm>
            <a:off x="4470450" y="24626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31" name="Google Shape;631;p65"/>
          <p:cNvGrpSpPr/>
          <p:nvPr/>
        </p:nvGrpSpPr>
        <p:grpSpPr>
          <a:xfrm>
            <a:off x="1862880" y="2553291"/>
            <a:ext cx="2645060" cy="279217"/>
            <a:chOff x="2750875" y="2379725"/>
            <a:chExt cx="2061300" cy="204825"/>
          </a:xfrm>
        </p:grpSpPr>
        <p:cxnSp>
          <p:nvCxnSpPr>
            <p:cNvPr id="632" name="Google Shape;632;p65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65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65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5" name="Google Shape;635;p65"/>
          <p:cNvGrpSpPr/>
          <p:nvPr/>
        </p:nvGrpSpPr>
        <p:grpSpPr>
          <a:xfrm rot="10800000">
            <a:off x="2985877" y="3198086"/>
            <a:ext cx="3359301" cy="261746"/>
            <a:chOff x="2750875" y="2379725"/>
            <a:chExt cx="2061300" cy="204825"/>
          </a:xfrm>
        </p:grpSpPr>
        <p:cxnSp>
          <p:nvCxnSpPr>
            <p:cNvPr id="636" name="Google Shape;636;p65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65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65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9" name="Google Shape;639;p65"/>
          <p:cNvSpPr txBox="1"/>
          <p:nvPr/>
        </p:nvSpPr>
        <p:spPr>
          <a:xfrm>
            <a:off x="2068425" y="2405550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0" name="Google Shape;640;p65"/>
          <p:cNvSpPr txBox="1"/>
          <p:nvPr/>
        </p:nvSpPr>
        <p:spPr>
          <a:xfrm>
            <a:off x="4349350" y="3376688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1" name="Google Shape;641;p65"/>
          <p:cNvSpPr/>
          <p:nvPr/>
        </p:nvSpPr>
        <p:spPr>
          <a:xfrm>
            <a:off x="3134800" y="2699375"/>
            <a:ext cx="588600" cy="561000"/>
          </a:xfrm>
          <a:prstGeom prst="rect">
            <a:avLst/>
          </a:prstGeom>
          <a:solidFill>
            <a:srgbClr val="FF0000">
              <a:alpha val="18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65"/>
          <p:cNvSpPr/>
          <p:nvPr/>
        </p:nvSpPr>
        <p:spPr>
          <a:xfrm>
            <a:off x="4660388" y="2699375"/>
            <a:ext cx="761400" cy="561000"/>
          </a:xfrm>
          <a:prstGeom prst="rect">
            <a:avLst/>
          </a:prstGeom>
          <a:solidFill>
            <a:srgbClr val="FF0000">
              <a:alpha val="18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65"/>
          <p:cNvSpPr txBox="1"/>
          <p:nvPr/>
        </p:nvSpPr>
        <p:spPr>
          <a:xfrm>
            <a:off x="268675" y="3825425"/>
            <a:ext cx="49389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Oxidation:    Cu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	→ Cu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+2 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4" name="Google Shape;644;p65"/>
          <p:cNvSpPr txBox="1"/>
          <p:nvPr/>
        </p:nvSpPr>
        <p:spPr>
          <a:xfrm>
            <a:off x="311700" y="4291950"/>
            <a:ext cx="50283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Reduction:   Ag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	     → Ag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 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5" name="Google Shape;645;p65"/>
          <p:cNvSpPr txBox="1"/>
          <p:nvPr/>
        </p:nvSpPr>
        <p:spPr>
          <a:xfrm>
            <a:off x="4238975" y="3834325"/>
            <a:ext cx="1693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Open Sans"/>
              <a:buChar char="+"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2e</a:t>
            </a:r>
            <a:r>
              <a:rPr lang="en" sz="2400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6" name="Google Shape;646;p65"/>
          <p:cNvSpPr txBox="1"/>
          <p:nvPr/>
        </p:nvSpPr>
        <p:spPr>
          <a:xfrm>
            <a:off x="2338513" y="4291950"/>
            <a:ext cx="1693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+ 1e</a:t>
            </a:r>
            <a:r>
              <a:rPr lang="en" sz="2400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652" name="Google Shape;652;p6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up both half reactions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Ca(s) + Cu</a:t>
            </a:r>
            <a:r>
              <a:rPr lang="en" baseline="30000"/>
              <a:t>+2 </a:t>
            </a:r>
            <a:r>
              <a:rPr lang="en"/>
              <a:t>(aq) → Ca</a:t>
            </a:r>
            <a:r>
              <a:rPr lang="en" baseline="30000"/>
              <a:t>+2</a:t>
            </a:r>
            <a:r>
              <a:rPr lang="en"/>
              <a:t>(aq)</a:t>
            </a:r>
            <a:r>
              <a:rPr lang="en" baseline="30000"/>
              <a:t> </a:t>
            </a:r>
            <a:r>
              <a:rPr lang="en"/>
              <a:t>+ Cu(s)</a:t>
            </a:r>
            <a:endParaRPr/>
          </a:p>
        </p:txBody>
      </p:sp>
      <p:sp>
        <p:nvSpPr>
          <p:cNvPr id="653" name="Google Shape;653;p66"/>
          <p:cNvSpPr txBox="1"/>
          <p:nvPr/>
        </p:nvSpPr>
        <p:spPr>
          <a:xfrm>
            <a:off x="1543900" y="209658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4" name="Google Shape;654;p66"/>
          <p:cNvSpPr txBox="1"/>
          <p:nvPr/>
        </p:nvSpPr>
        <p:spPr>
          <a:xfrm>
            <a:off x="6270300" y="196080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55" name="Google Shape;655;p66"/>
          <p:cNvGrpSpPr/>
          <p:nvPr/>
        </p:nvGrpSpPr>
        <p:grpSpPr>
          <a:xfrm>
            <a:off x="1474714" y="2096591"/>
            <a:ext cx="3224285" cy="279217"/>
            <a:chOff x="2750875" y="2379725"/>
            <a:chExt cx="2061300" cy="204825"/>
          </a:xfrm>
        </p:grpSpPr>
        <p:cxnSp>
          <p:nvCxnSpPr>
            <p:cNvPr id="656" name="Google Shape;656;p66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66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66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9" name="Google Shape;659;p66"/>
          <p:cNvGrpSpPr/>
          <p:nvPr/>
        </p:nvGrpSpPr>
        <p:grpSpPr>
          <a:xfrm rot="10800000">
            <a:off x="2642195" y="2737960"/>
            <a:ext cx="3628094" cy="380606"/>
            <a:chOff x="2750875" y="2379725"/>
            <a:chExt cx="2061300" cy="204825"/>
          </a:xfrm>
        </p:grpSpPr>
        <p:cxnSp>
          <p:nvCxnSpPr>
            <p:cNvPr id="660" name="Google Shape;660;p66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66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66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3" name="Google Shape;663;p66"/>
          <p:cNvSpPr txBox="1"/>
          <p:nvPr/>
        </p:nvSpPr>
        <p:spPr>
          <a:xfrm>
            <a:off x="2369888" y="2024850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4" name="Google Shape;664;p66"/>
          <p:cNvSpPr txBox="1"/>
          <p:nvPr/>
        </p:nvSpPr>
        <p:spPr>
          <a:xfrm>
            <a:off x="3661413" y="2820138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5" name="Google Shape;665;p66"/>
          <p:cNvSpPr txBox="1"/>
          <p:nvPr/>
        </p:nvSpPr>
        <p:spPr>
          <a:xfrm>
            <a:off x="729300" y="3288250"/>
            <a:ext cx="6795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Oxidized: Ca</a:t>
            </a:r>
            <a:r>
              <a:rPr lang="en" sz="2400" baseline="30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→ Ca</a:t>
            </a:r>
            <a:r>
              <a:rPr lang="en" sz="2400" baseline="30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6" name="Google Shape;666;p66"/>
          <p:cNvSpPr txBox="1"/>
          <p:nvPr/>
        </p:nvSpPr>
        <p:spPr>
          <a:xfrm>
            <a:off x="741525" y="3989675"/>
            <a:ext cx="5335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Reduced: Cu</a:t>
            </a:r>
            <a:r>
              <a:rPr lang="en" sz="2400" baseline="30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		→ Cu</a:t>
            </a:r>
            <a:r>
              <a:rPr lang="en" sz="2400" baseline="30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7" name="Google Shape;667;p66"/>
          <p:cNvSpPr txBox="1"/>
          <p:nvPr/>
        </p:nvSpPr>
        <p:spPr>
          <a:xfrm>
            <a:off x="4102500" y="3315213"/>
            <a:ext cx="11259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Open Sans"/>
              <a:buChar char="+"/>
            </a:pPr>
            <a:r>
              <a:rPr lang="en" sz="24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2e</a:t>
            </a:r>
            <a:r>
              <a:rPr lang="en" sz="2400" baseline="30000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8" name="Google Shape;668;p66"/>
          <p:cNvSpPr txBox="1"/>
          <p:nvPr/>
        </p:nvSpPr>
        <p:spPr>
          <a:xfrm>
            <a:off x="2914450" y="3989675"/>
            <a:ext cx="11259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Open Sans"/>
              <a:buChar char="+"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2e</a:t>
            </a:r>
            <a:r>
              <a:rPr lang="en" sz="2400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9" name="Google Shape;669;p66"/>
          <p:cNvSpPr txBox="1"/>
          <p:nvPr/>
        </p:nvSpPr>
        <p:spPr>
          <a:xfrm>
            <a:off x="6990850" y="3479350"/>
            <a:ext cx="1957500" cy="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 #  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 #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70" name="Google Shape;670;p66"/>
          <p:cNvCxnSpPr/>
          <p:nvPr/>
        </p:nvCxnSpPr>
        <p:spPr>
          <a:xfrm rot="10800000">
            <a:off x="7783750" y="3367225"/>
            <a:ext cx="12900" cy="442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1" name="Google Shape;671;p66"/>
          <p:cNvCxnSpPr/>
          <p:nvPr/>
        </p:nvCxnSpPr>
        <p:spPr>
          <a:xfrm>
            <a:off x="7789600" y="4184450"/>
            <a:ext cx="1200" cy="435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6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Balancing Redox Rxns</a:t>
            </a:r>
            <a:endParaRPr/>
          </a:p>
        </p:txBody>
      </p:sp>
      <p:sp>
        <p:nvSpPr>
          <p:cNvPr id="682" name="Google Shape;682;p6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In all redox reactions, there must be conservation of</a:t>
            </a:r>
            <a:r>
              <a:rPr lang="en" dirty="0">
                <a:solidFill>
                  <a:schemeClr val="accent6"/>
                </a:solidFill>
              </a:rPr>
              <a:t> mass and charge</a:t>
            </a:r>
            <a:r>
              <a:rPr lang="en" dirty="0"/>
              <a:t>. This includes transferring electrons!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Oxidation States</a:t>
            </a:r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4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To follow the flow of electrons, we assign oxidation numbers</a:t>
            </a:r>
            <a:endParaRPr dirty="0"/>
          </a:p>
        </p:txBody>
      </p:sp>
      <p:pic>
        <p:nvPicPr>
          <p:cNvPr id="71" name="Google Shape;7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834" y="2658575"/>
            <a:ext cx="5221082" cy="17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/>
          <p:nvPr/>
        </p:nvSpPr>
        <p:spPr>
          <a:xfrm>
            <a:off x="5147300" y="3387850"/>
            <a:ext cx="1868100" cy="3327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2"/>
          <p:cNvSpPr/>
          <p:nvPr/>
        </p:nvSpPr>
        <p:spPr>
          <a:xfrm>
            <a:off x="4699375" y="3275475"/>
            <a:ext cx="379500" cy="801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6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for Balancing Redox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6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 sz="2400">
                <a:solidFill>
                  <a:schemeClr val="lt1"/>
                </a:solidFill>
              </a:rPr>
              <a:t>Write out the half reactions including electrons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  </a:t>
            </a:r>
            <a:endParaRPr sz="2400">
              <a:solidFill>
                <a:schemeClr val="lt1"/>
              </a:solidFill>
            </a:endParaRPr>
          </a:p>
          <a:p>
            <a:pPr marL="914400" lvl="0" indent="457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 +  AgNO</a:t>
            </a:r>
            <a:r>
              <a:rPr lang="en" baseline="-25000"/>
              <a:t>3</a:t>
            </a:r>
            <a:r>
              <a:rPr lang="en"/>
              <a:t> → Cu(NO</a:t>
            </a:r>
            <a:r>
              <a:rPr lang="en" baseline="-25000"/>
              <a:t>3</a:t>
            </a:r>
            <a:r>
              <a:rPr lang="en"/>
              <a:t>)</a:t>
            </a:r>
            <a:r>
              <a:rPr lang="en" baseline="-25000"/>
              <a:t>2</a:t>
            </a:r>
            <a:r>
              <a:rPr lang="en"/>
              <a:t> +  Ag</a:t>
            </a:r>
            <a:endParaRPr/>
          </a:p>
        </p:txBody>
      </p:sp>
      <p:sp>
        <p:nvSpPr>
          <p:cNvPr id="689" name="Google Shape;689;p69"/>
          <p:cNvSpPr txBox="1"/>
          <p:nvPr/>
        </p:nvSpPr>
        <p:spPr>
          <a:xfrm>
            <a:off x="1930125" y="25231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0" name="Google Shape;690;p69"/>
          <p:cNvSpPr txBox="1"/>
          <p:nvPr/>
        </p:nvSpPr>
        <p:spPr>
          <a:xfrm>
            <a:off x="6159900" y="2523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1" name="Google Shape;691;p69"/>
          <p:cNvSpPr txBox="1"/>
          <p:nvPr/>
        </p:nvSpPr>
        <p:spPr>
          <a:xfrm>
            <a:off x="3333688" y="2523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2" name="Google Shape;692;p69"/>
          <p:cNvSpPr txBox="1"/>
          <p:nvPr/>
        </p:nvSpPr>
        <p:spPr>
          <a:xfrm>
            <a:off x="5039625" y="24626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3" name="Google Shape;693;p69"/>
          <p:cNvSpPr txBox="1"/>
          <p:nvPr/>
        </p:nvSpPr>
        <p:spPr>
          <a:xfrm>
            <a:off x="2780988" y="2523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4" name="Google Shape;694;p69"/>
          <p:cNvSpPr txBox="1"/>
          <p:nvPr/>
        </p:nvSpPr>
        <p:spPr>
          <a:xfrm>
            <a:off x="4470450" y="24626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95" name="Google Shape;695;p69"/>
          <p:cNvGrpSpPr/>
          <p:nvPr/>
        </p:nvGrpSpPr>
        <p:grpSpPr>
          <a:xfrm>
            <a:off x="1862880" y="2553291"/>
            <a:ext cx="2645060" cy="279217"/>
            <a:chOff x="2750875" y="2379725"/>
            <a:chExt cx="2061300" cy="204825"/>
          </a:xfrm>
        </p:grpSpPr>
        <p:cxnSp>
          <p:nvCxnSpPr>
            <p:cNvPr id="696" name="Google Shape;696;p69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69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69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9" name="Google Shape;699;p69"/>
          <p:cNvGrpSpPr/>
          <p:nvPr/>
        </p:nvGrpSpPr>
        <p:grpSpPr>
          <a:xfrm rot="10800000">
            <a:off x="2985877" y="3198086"/>
            <a:ext cx="3359301" cy="261746"/>
            <a:chOff x="2750875" y="2379725"/>
            <a:chExt cx="2061300" cy="204825"/>
          </a:xfrm>
        </p:grpSpPr>
        <p:cxnSp>
          <p:nvCxnSpPr>
            <p:cNvPr id="700" name="Google Shape;700;p69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69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69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3" name="Google Shape;703;p69"/>
          <p:cNvSpPr txBox="1"/>
          <p:nvPr/>
        </p:nvSpPr>
        <p:spPr>
          <a:xfrm>
            <a:off x="2068425" y="2405550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4" name="Google Shape;704;p69"/>
          <p:cNvSpPr txBox="1"/>
          <p:nvPr/>
        </p:nvSpPr>
        <p:spPr>
          <a:xfrm>
            <a:off x="4349350" y="3376688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5" name="Google Shape;705;p69"/>
          <p:cNvSpPr/>
          <p:nvPr/>
        </p:nvSpPr>
        <p:spPr>
          <a:xfrm>
            <a:off x="3134800" y="2699375"/>
            <a:ext cx="588600" cy="561000"/>
          </a:xfrm>
          <a:prstGeom prst="rect">
            <a:avLst/>
          </a:prstGeom>
          <a:solidFill>
            <a:srgbClr val="FF0000">
              <a:alpha val="18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69"/>
          <p:cNvSpPr/>
          <p:nvPr/>
        </p:nvSpPr>
        <p:spPr>
          <a:xfrm>
            <a:off x="4660388" y="2699375"/>
            <a:ext cx="761400" cy="561000"/>
          </a:xfrm>
          <a:prstGeom prst="rect">
            <a:avLst/>
          </a:prstGeom>
          <a:solidFill>
            <a:srgbClr val="FF0000">
              <a:alpha val="18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69"/>
          <p:cNvSpPr txBox="1"/>
          <p:nvPr/>
        </p:nvSpPr>
        <p:spPr>
          <a:xfrm>
            <a:off x="268675" y="3825425"/>
            <a:ext cx="49389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Oxidation:    Cu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	→ Cu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+2 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8" name="Google Shape;708;p69"/>
          <p:cNvSpPr txBox="1"/>
          <p:nvPr/>
        </p:nvSpPr>
        <p:spPr>
          <a:xfrm>
            <a:off x="311700" y="4291950"/>
            <a:ext cx="50283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Reduction:   Ag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	     → Ag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 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9" name="Google Shape;709;p69"/>
          <p:cNvSpPr txBox="1"/>
          <p:nvPr/>
        </p:nvSpPr>
        <p:spPr>
          <a:xfrm>
            <a:off x="4194200" y="3834325"/>
            <a:ext cx="1693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Open Sans"/>
              <a:buChar char="+"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2e</a:t>
            </a:r>
            <a:r>
              <a:rPr lang="en" sz="2400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0" name="Google Shape;710;p69"/>
          <p:cNvSpPr txBox="1"/>
          <p:nvPr/>
        </p:nvSpPr>
        <p:spPr>
          <a:xfrm>
            <a:off x="2338513" y="4291950"/>
            <a:ext cx="1693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+ 1e</a:t>
            </a:r>
            <a:r>
              <a:rPr lang="en" sz="2400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7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for Balancing Redox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7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</a:t>
            </a:r>
            <a:r>
              <a:rPr lang="en" sz="2400">
                <a:solidFill>
                  <a:schemeClr val="lt1"/>
                </a:solidFill>
              </a:rPr>
              <a:t>Make sure mass is balanced in each half reaction then balance  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  Charge (electrons lost = electrons gained)</a:t>
            </a:r>
            <a:endParaRPr sz="2400">
              <a:solidFill>
                <a:schemeClr val="lt1"/>
              </a:solidFill>
            </a:endParaRPr>
          </a:p>
          <a:p>
            <a:pPr marL="914400" lvl="0" indent="457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 +  AgNO</a:t>
            </a:r>
            <a:r>
              <a:rPr lang="en" baseline="-25000"/>
              <a:t>3</a:t>
            </a:r>
            <a:r>
              <a:rPr lang="en"/>
              <a:t> → Cu(NO</a:t>
            </a:r>
            <a:r>
              <a:rPr lang="en" baseline="-25000"/>
              <a:t>3</a:t>
            </a:r>
            <a:r>
              <a:rPr lang="en"/>
              <a:t>)</a:t>
            </a:r>
            <a:r>
              <a:rPr lang="en" baseline="-25000"/>
              <a:t>2</a:t>
            </a:r>
            <a:r>
              <a:rPr lang="en"/>
              <a:t> +  Ag</a:t>
            </a:r>
            <a:endParaRPr/>
          </a:p>
        </p:txBody>
      </p:sp>
      <p:sp>
        <p:nvSpPr>
          <p:cNvPr id="717" name="Google Shape;717;p70"/>
          <p:cNvSpPr txBox="1"/>
          <p:nvPr/>
        </p:nvSpPr>
        <p:spPr>
          <a:xfrm>
            <a:off x="1930125" y="25231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8" name="Google Shape;718;p70"/>
          <p:cNvSpPr txBox="1"/>
          <p:nvPr/>
        </p:nvSpPr>
        <p:spPr>
          <a:xfrm>
            <a:off x="6159900" y="2523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9" name="Google Shape;719;p70"/>
          <p:cNvSpPr txBox="1"/>
          <p:nvPr/>
        </p:nvSpPr>
        <p:spPr>
          <a:xfrm>
            <a:off x="3333688" y="2523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0" name="Google Shape;720;p70"/>
          <p:cNvSpPr txBox="1"/>
          <p:nvPr/>
        </p:nvSpPr>
        <p:spPr>
          <a:xfrm>
            <a:off x="5039625" y="24626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1" name="Google Shape;721;p70"/>
          <p:cNvSpPr txBox="1"/>
          <p:nvPr/>
        </p:nvSpPr>
        <p:spPr>
          <a:xfrm>
            <a:off x="2780988" y="2523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2" name="Google Shape;722;p70"/>
          <p:cNvSpPr txBox="1"/>
          <p:nvPr/>
        </p:nvSpPr>
        <p:spPr>
          <a:xfrm>
            <a:off x="4470450" y="24626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23" name="Google Shape;723;p70"/>
          <p:cNvGrpSpPr/>
          <p:nvPr/>
        </p:nvGrpSpPr>
        <p:grpSpPr>
          <a:xfrm>
            <a:off x="1862880" y="2553291"/>
            <a:ext cx="2645060" cy="279217"/>
            <a:chOff x="2750875" y="2379725"/>
            <a:chExt cx="2061300" cy="204825"/>
          </a:xfrm>
        </p:grpSpPr>
        <p:cxnSp>
          <p:nvCxnSpPr>
            <p:cNvPr id="724" name="Google Shape;724;p70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70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70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7" name="Google Shape;727;p70"/>
          <p:cNvGrpSpPr/>
          <p:nvPr/>
        </p:nvGrpSpPr>
        <p:grpSpPr>
          <a:xfrm rot="10800000">
            <a:off x="2985877" y="3198086"/>
            <a:ext cx="3359301" cy="261746"/>
            <a:chOff x="2750875" y="2379725"/>
            <a:chExt cx="2061300" cy="204825"/>
          </a:xfrm>
        </p:grpSpPr>
        <p:cxnSp>
          <p:nvCxnSpPr>
            <p:cNvPr id="728" name="Google Shape;728;p70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70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70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31" name="Google Shape;731;p70"/>
          <p:cNvSpPr txBox="1"/>
          <p:nvPr/>
        </p:nvSpPr>
        <p:spPr>
          <a:xfrm>
            <a:off x="2068425" y="2405550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2" name="Google Shape;732;p70"/>
          <p:cNvSpPr txBox="1"/>
          <p:nvPr/>
        </p:nvSpPr>
        <p:spPr>
          <a:xfrm>
            <a:off x="4349350" y="3376688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3" name="Google Shape;733;p70"/>
          <p:cNvSpPr/>
          <p:nvPr/>
        </p:nvSpPr>
        <p:spPr>
          <a:xfrm>
            <a:off x="3134800" y="2699375"/>
            <a:ext cx="588600" cy="561000"/>
          </a:xfrm>
          <a:prstGeom prst="rect">
            <a:avLst/>
          </a:prstGeom>
          <a:solidFill>
            <a:srgbClr val="FF0000">
              <a:alpha val="18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70"/>
          <p:cNvSpPr/>
          <p:nvPr/>
        </p:nvSpPr>
        <p:spPr>
          <a:xfrm>
            <a:off x="4660388" y="2699375"/>
            <a:ext cx="761400" cy="561000"/>
          </a:xfrm>
          <a:prstGeom prst="rect">
            <a:avLst/>
          </a:prstGeom>
          <a:solidFill>
            <a:srgbClr val="FF0000">
              <a:alpha val="18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70"/>
          <p:cNvSpPr txBox="1"/>
          <p:nvPr/>
        </p:nvSpPr>
        <p:spPr>
          <a:xfrm>
            <a:off x="268675" y="3825425"/>
            <a:ext cx="49389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Oxidation:      Cu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	→ Cu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+2 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6" name="Google Shape;736;p70"/>
          <p:cNvSpPr txBox="1"/>
          <p:nvPr/>
        </p:nvSpPr>
        <p:spPr>
          <a:xfrm>
            <a:off x="311700" y="4291950"/>
            <a:ext cx="50283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Reduction:     Ag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	        → Ag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 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7" name="Google Shape;737;p70"/>
          <p:cNvSpPr txBox="1"/>
          <p:nvPr/>
        </p:nvSpPr>
        <p:spPr>
          <a:xfrm>
            <a:off x="4194200" y="3834325"/>
            <a:ext cx="1693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Open Sans"/>
              <a:buChar char="+"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2e</a:t>
            </a:r>
            <a:r>
              <a:rPr lang="en" sz="2400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8" name="Google Shape;738;p70"/>
          <p:cNvSpPr txBox="1"/>
          <p:nvPr/>
        </p:nvSpPr>
        <p:spPr>
          <a:xfrm>
            <a:off x="2518713" y="4291950"/>
            <a:ext cx="1693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+ 1e</a:t>
            </a:r>
            <a:r>
              <a:rPr lang="en" sz="2400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9" name="Google Shape;739;p70"/>
          <p:cNvSpPr/>
          <p:nvPr/>
        </p:nvSpPr>
        <p:spPr>
          <a:xfrm>
            <a:off x="2257425" y="4342200"/>
            <a:ext cx="2645100" cy="460500"/>
          </a:xfrm>
          <a:prstGeom prst="bracketPair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70"/>
          <p:cNvSpPr txBox="1"/>
          <p:nvPr/>
        </p:nvSpPr>
        <p:spPr>
          <a:xfrm>
            <a:off x="1912125" y="4291950"/>
            <a:ext cx="6246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7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for Balancing Redox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7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</a:t>
            </a:r>
            <a:r>
              <a:rPr lang="en" sz="2400">
                <a:solidFill>
                  <a:schemeClr val="lt1"/>
                </a:solidFill>
              </a:rPr>
              <a:t>Multiply through.  Notice electrons cancel out  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  </a:t>
            </a:r>
            <a:endParaRPr sz="2400">
              <a:solidFill>
                <a:schemeClr val="lt1"/>
              </a:solidFill>
            </a:endParaRPr>
          </a:p>
          <a:p>
            <a:pPr marL="914400" lvl="0" indent="457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 +  AgNO</a:t>
            </a:r>
            <a:r>
              <a:rPr lang="en" baseline="-25000"/>
              <a:t>3</a:t>
            </a:r>
            <a:r>
              <a:rPr lang="en"/>
              <a:t> → Cu(NO</a:t>
            </a:r>
            <a:r>
              <a:rPr lang="en" baseline="-25000"/>
              <a:t>3</a:t>
            </a:r>
            <a:r>
              <a:rPr lang="en"/>
              <a:t>)</a:t>
            </a:r>
            <a:r>
              <a:rPr lang="en" baseline="-25000"/>
              <a:t>2</a:t>
            </a:r>
            <a:r>
              <a:rPr lang="en"/>
              <a:t> +  Ag</a:t>
            </a:r>
            <a:endParaRPr/>
          </a:p>
        </p:txBody>
      </p:sp>
      <p:sp>
        <p:nvSpPr>
          <p:cNvPr id="747" name="Google Shape;747;p71"/>
          <p:cNvSpPr txBox="1"/>
          <p:nvPr/>
        </p:nvSpPr>
        <p:spPr>
          <a:xfrm>
            <a:off x="1930125" y="25231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8" name="Google Shape;748;p71"/>
          <p:cNvSpPr txBox="1"/>
          <p:nvPr/>
        </p:nvSpPr>
        <p:spPr>
          <a:xfrm>
            <a:off x="6159900" y="2523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9" name="Google Shape;749;p71"/>
          <p:cNvSpPr txBox="1"/>
          <p:nvPr/>
        </p:nvSpPr>
        <p:spPr>
          <a:xfrm>
            <a:off x="3333688" y="2523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0" name="Google Shape;750;p71"/>
          <p:cNvSpPr txBox="1"/>
          <p:nvPr/>
        </p:nvSpPr>
        <p:spPr>
          <a:xfrm>
            <a:off x="5039625" y="24626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1" name="Google Shape;751;p71"/>
          <p:cNvSpPr txBox="1"/>
          <p:nvPr/>
        </p:nvSpPr>
        <p:spPr>
          <a:xfrm>
            <a:off x="2780988" y="2523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2" name="Google Shape;752;p71"/>
          <p:cNvSpPr txBox="1"/>
          <p:nvPr/>
        </p:nvSpPr>
        <p:spPr>
          <a:xfrm>
            <a:off x="4470450" y="24626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53" name="Google Shape;753;p71"/>
          <p:cNvGrpSpPr/>
          <p:nvPr/>
        </p:nvGrpSpPr>
        <p:grpSpPr>
          <a:xfrm>
            <a:off x="1862880" y="2553291"/>
            <a:ext cx="2645060" cy="279217"/>
            <a:chOff x="2750875" y="2379725"/>
            <a:chExt cx="2061300" cy="204825"/>
          </a:xfrm>
        </p:grpSpPr>
        <p:cxnSp>
          <p:nvCxnSpPr>
            <p:cNvPr id="754" name="Google Shape;754;p71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71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71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7" name="Google Shape;757;p71"/>
          <p:cNvGrpSpPr/>
          <p:nvPr/>
        </p:nvGrpSpPr>
        <p:grpSpPr>
          <a:xfrm rot="10800000">
            <a:off x="2985877" y="3198086"/>
            <a:ext cx="3359301" cy="261746"/>
            <a:chOff x="2750875" y="2379725"/>
            <a:chExt cx="2061300" cy="204825"/>
          </a:xfrm>
        </p:grpSpPr>
        <p:cxnSp>
          <p:nvCxnSpPr>
            <p:cNvPr id="758" name="Google Shape;758;p71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71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71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61" name="Google Shape;761;p71"/>
          <p:cNvSpPr txBox="1"/>
          <p:nvPr/>
        </p:nvSpPr>
        <p:spPr>
          <a:xfrm>
            <a:off x="2068425" y="2405550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2" name="Google Shape;762;p71"/>
          <p:cNvSpPr txBox="1"/>
          <p:nvPr/>
        </p:nvSpPr>
        <p:spPr>
          <a:xfrm>
            <a:off x="4349350" y="3376688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3" name="Google Shape;763;p71"/>
          <p:cNvSpPr/>
          <p:nvPr/>
        </p:nvSpPr>
        <p:spPr>
          <a:xfrm>
            <a:off x="3134800" y="2699375"/>
            <a:ext cx="588600" cy="561000"/>
          </a:xfrm>
          <a:prstGeom prst="rect">
            <a:avLst/>
          </a:prstGeom>
          <a:solidFill>
            <a:srgbClr val="FF0000">
              <a:alpha val="18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71"/>
          <p:cNvSpPr/>
          <p:nvPr/>
        </p:nvSpPr>
        <p:spPr>
          <a:xfrm>
            <a:off x="4660388" y="2699375"/>
            <a:ext cx="761400" cy="561000"/>
          </a:xfrm>
          <a:prstGeom prst="rect">
            <a:avLst/>
          </a:prstGeom>
          <a:solidFill>
            <a:srgbClr val="FF0000">
              <a:alpha val="18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71"/>
          <p:cNvSpPr txBox="1"/>
          <p:nvPr/>
        </p:nvSpPr>
        <p:spPr>
          <a:xfrm>
            <a:off x="268675" y="3825425"/>
            <a:ext cx="49389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Oxidation:      Cu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	→ Cu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+2 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6" name="Google Shape;766;p71"/>
          <p:cNvSpPr txBox="1"/>
          <p:nvPr/>
        </p:nvSpPr>
        <p:spPr>
          <a:xfrm>
            <a:off x="311700" y="4291950"/>
            <a:ext cx="50283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Reduction:     Ag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	        → Ag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 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7" name="Google Shape;767;p71"/>
          <p:cNvSpPr txBox="1"/>
          <p:nvPr/>
        </p:nvSpPr>
        <p:spPr>
          <a:xfrm>
            <a:off x="4194200" y="3834325"/>
            <a:ext cx="1693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Open Sans"/>
              <a:buChar char="+"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2e</a:t>
            </a:r>
            <a:r>
              <a:rPr lang="en" sz="2400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8" name="Google Shape;768;p71"/>
          <p:cNvSpPr txBox="1"/>
          <p:nvPr/>
        </p:nvSpPr>
        <p:spPr>
          <a:xfrm>
            <a:off x="2518713" y="4291950"/>
            <a:ext cx="1693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+ 1e</a:t>
            </a:r>
            <a:r>
              <a:rPr lang="en" sz="2400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9" name="Google Shape;769;p71"/>
          <p:cNvSpPr/>
          <p:nvPr/>
        </p:nvSpPr>
        <p:spPr>
          <a:xfrm>
            <a:off x="2257425" y="4342200"/>
            <a:ext cx="2645100" cy="460500"/>
          </a:xfrm>
          <a:prstGeom prst="bracketPair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71"/>
          <p:cNvSpPr txBox="1"/>
          <p:nvPr/>
        </p:nvSpPr>
        <p:spPr>
          <a:xfrm>
            <a:off x="1912125" y="4291950"/>
            <a:ext cx="6246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1" name="Google Shape;771;p71"/>
          <p:cNvSpPr txBox="1"/>
          <p:nvPr/>
        </p:nvSpPr>
        <p:spPr>
          <a:xfrm>
            <a:off x="5376900" y="4219375"/>
            <a:ext cx="32478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2Ag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	        → 2Ag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 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2" name="Google Shape;772;p71"/>
          <p:cNvSpPr txBox="1"/>
          <p:nvPr/>
        </p:nvSpPr>
        <p:spPr>
          <a:xfrm>
            <a:off x="6153888" y="4219375"/>
            <a:ext cx="1693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+ 2e</a:t>
            </a:r>
            <a:r>
              <a:rPr lang="en" sz="2400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73" name="Google Shape;773;p71"/>
          <p:cNvCxnSpPr/>
          <p:nvPr/>
        </p:nvCxnSpPr>
        <p:spPr>
          <a:xfrm rot="10800000" flipH="1">
            <a:off x="4643500" y="3825425"/>
            <a:ext cx="537600" cy="5385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4" name="Google Shape;774;p71"/>
          <p:cNvCxnSpPr/>
          <p:nvPr/>
        </p:nvCxnSpPr>
        <p:spPr>
          <a:xfrm rot="10800000" flipH="1">
            <a:off x="6836000" y="4188900"/>
            <a:ext cx="537600" cy="5385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7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for Balancing Redox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7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</a:t>
            </a:r>
            <a:r>
              <a:rPr lang="en" sz="2400">
                <a:solidFill>
                  <a:schemeClr val="lt1"/>
                </a:solidFill>
              </a:rPr>
              <a:t>Now add the coefficients into the original equal.  Mass and charge   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  Are not conserved. </a:t>
            </a:r>
            <a:endParaRPr sz="2400">
              <a:solidFill>
                <a:schemeClr val="lt1"/>
              </a:solidFill>
            </a:endParaRPr>
          </a:p>
          <a:p>
            <a:pPr marL="914400" lvl="0" indent="457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 +  AgNO</a:t>
            </a:r>
            <a:r>
              <a:rPr lang="en" baseline="-25000"/>
              <a:t>3</a:t>
            </a:r>
            <a:r>
              <a:rPr lang="en"/>
              <a:t> → Cu(NO</a:t>
            </a:r>
            <a:r>
              <a:rPr lang="en" baseline="-25000"/>
              <a:t>3</a:t>
            </a:r>
            <a:r>
              <a:rPr lang="en"/>
              <a:t>)</a:t>
            </a:r>
            <a:r>
              <a:rPr lang="en" baseline="-25000"/>
              <a:t>2</a:t>
            </a:r>
            <a:r>
              <a:rPr lang="en"/>
              <a:t> +  Ag</a:t>
            </a:r>
            <a:endParaRPr/>
          </a:p>
        </p:txBody>
      </p:sp>
      <p:sp>
        <p:nvSpPr>
          <p:cNvPr id="781" name="Google Shape;781;p72"/>
          <p:cNvSpPr txBox="1"/>
          <p:nvPr/>
        </p:nvSpPr>
        <p:spPr>
          <a:xfrm>
            <a:off x="1930125" y="25231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2" name="Google Shape;782;p72"/>
          <p:cNvSpPr txBox="1"/>
          <p:nvPr/>
        </p:nvSpPr>
        <p:spPr>
          <a:xfrm>
            <a:off x="6159900" y="2523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3" name="Google Shape;783;p72"/>
          <p:cNvSpPr txBox="1"/>
          <p:nvPr/>
        </p:nvSpPr>
        <p:spPr>
          <a:xfrm>
            <a:off x="3333688" y="2523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4" name="Google Shape;784;p72"/>
          <p:cNvSpPr txBox="1"/>
          <p:nvPr/>
        </p:nvSpPr>
        <p:spPr>
          <a:xfrm>
            <a:off x="5039625" y="24626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5" name="Google Shape;785;p72"/>
          <p:cNvSpPr txBox="1"/>
          <p:nvPr/>
        </p:nvSpPr>
        <p:spPr>
          <a:xfrm>
            <a:off x="2780988" y="2523138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6" name="Google Shape;786;p72"/>
          <p:cNvSpPr txBox="1"/>
          <p:nvPr/>
        </p:nvSpPr>
        <p:spPr>
          <a:xfrm>
            <a:off x="4470450" y="2462650"/>
            <a:ext cx="5886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87" name="Google Shape;787;p72"/>
          <p:cNvGrpSpPr/>
          <p:nvPr/>
        </p:nvGrpSpPr>
        <p:grpSpPr>
          <a:xfrm>
            <a:off x="1862880" y="2553291"/>
            <a:ext cx="2645060" cy="279217"/>
            <a:chOff x="2750875" y="2379725"/>
            <a:chExt cx="2061300" cy="204825"/>
          </a:xfrm>
        </p:grpSpPr>
        <p:cxnSp>
          <p:nvCxnSpPr>
            <p:cNvPr id="788" name="Google Shape;788;p72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72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72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91" name="Google Shape;791;p72"/>
          <p:cNvGrpSpPr/>
          <p:nvPr/>
        </p:nvGrpSpPr>
        <p:grpSpPr>
          <a:xfrm rot="10800000">
            <a:off x="2985877" y="3198086"/>
            <a:ext cx="3359301" cy="261746"/>
            <a:chOff x="2750875" y="2379725"/>
            <a:chExt cx="2061300" cy="204825"/>
          </a:xfrm>
        </p:grpSpPr>
        <p:cxnSp>
          <p:nvCxnSpPr>
            <p:cNvPr id="792" name="Google Shape;792;p72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72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72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5" name="Google Shape;795;p72"/>
          <p:cNvSpPr txBox="1"/>
          <p:nvPr/>
        </p:nvSpPr>
        <p:spPr>
          <a:xfrm>
            <a:off x="2068425" y="2405550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6" name="Google Shape;796;p72"/>
          <p:cNvSpPr txBox="1"/>
          <p:nvPr/>
        </p:nvSpPr>
        <p:spPr>
          <a:xfrm>
            <a:off x="4349350" y="3376688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7" name="Google Shape;797;p72"/>
          <p:cNvSpPr/>
          <p:nvPr/>
        </p:nvSpPr>
        <p:spPr>
          <a:xfrm>
            <a:off x="3134800" y="2699375"/>
            <a:ext cx="588600" cy="561000"/>
          </a:xfrm>
          <a:prstGeom prst="rect">
            <a:avLst/>
          </a:prstGeom>
          <a:solidFill>
            <a:srgbClr val="FF0000">
              <a:alpha val="18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72"/>
          <p:cNvSpPr/>
          <p:nvPr/>
        </p:nvSpPr>
        <p:spPr>
          <a:xfrm>
            <a:off x="4660388" y="2699375"/>
            <a:ext cx="761400" cy="561000"/>
          </a:xfrm>
          <a:prstGeom prst="rect">
            <a:avLst/>
          </a:prstGeom>
          <a:solidFill>
            <a:srgbClr val="FF0000">
              <a:alpha val="18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72"/>
          <p:cNvSpPr txBox="1"/>
          <p:nvPr/>
        </p:nvSpPr>
        <p:spPr>
          <a:xfrm>
            <a:off x="268675" y="3825425"/>
            <a:ext cx="49389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Oxidation:      Cu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	→ Cu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+2 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0" name="Google Shape;800;p72"/>
          <p:cNvSpPr txBox="1"/>
          <p:nvPr/>
        </p:nvSpPr>
        <p:spPr>
          <a:xfrm>
            <a:off x="311700" y="4291950"/>
            <a:ext cx="50283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Reduction:     Ag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	        → Ag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 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1" name="Google Shape;801;p72"/>
          <p:cNvSpPr txBox="1"/>
          <p:nvPr/>
        </p:nvSpPr>
        <p:spPr>
          <a:xfrm>
            <a:off x="4194200" y="3834325"/>
            <a:ext cx="1693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Open Sans"/>
              <a:buChar char="+"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2e</a:t>
            </a:r>
            <a:r>
              <a:rPr lang="en" sz="2400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2" name="Google Shape;802;p72"/>
          <p:cNvSpPr txBox="1"/>
          <p:nvPr/>
        </p:nvSpPr>
        <p:spPr>
          <a:xfrm>
            <a:off x="2518713" y="4291950"/>
            <a:ext cx="1693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+ 1e</a:t>
            </a:r>
            <a:r>
              <a:rPr lang="en" sz="2400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3" name="Google Shape;803;p72"/>
          <p:cNvSpPr/>
          <p:nvPr/>
        </p:nvSpPr>
        <p:spPr>
          <a:xfrm>
            <a:off x="2257425" y="4342200"/>
            <a:ext cx="2645100" cy="460500"/>
          </a:xfrm>
          <a:prstGeom prst="bracketPair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72"/>
          <p:cNvSpPr txBox="1"/>
          <p:nvPr/>
        </p:nvSpPr>
        <p:spPr>
          <a:xfrm>
            <a:off x="1912125" y="4291950"/>
            <a:ext cx="6246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5" name="Google Shape;805;p72"/>
          <p:cNvSpPr txBox="1"/>
          <p:nvPr/>
        </p:nvSpPr>
        <p:spPr>
          <a:xfrm>
            <a:off x="5362238" y="4219375"/>
            <a:ext cx="32478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2Ag </a:t>
            </a:r>
            <a:r>
              <a:rPr lang="en" sz="2400" baseline="30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r>
              <a:rPr lang="en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	    →2Ag </a:t>
            </a:r>
            <a:r>
              <a:rPr lang="en" sz="2400" baseline="30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 </a:t>
            </a:r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6" name="Google Shape;806;p72"/>
          <p:cNvSpPr txBox="1"/>
          <p:nvPr/>
        </p:nvSpPr>
        <p:spPr>
          <a:xfrm>
            <a:off x="6153888" y="4219375"/>
            <a:ext cx="1693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+ 2e</a:t>
            </a:r>
            <a:r>
              <a:rPr lang="en" sz="2400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07" name="Google Shape;807;p72"/>
          <p:cNvCxnSpPr/>
          <p:nvPr/>
        </p:nvCxnSpPr>
        <p:spPr>
          <a:xfrm rot="10800000" flipH="1">
            <a:off x="4643500" y="3825425"/>
            <a:ext cx="537600" cy="5385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8" name="Google Shape;808;p72"/>
          <p:cNvCxnSpPr/>
          <p:nvPr/>
        </p:nvCxnSpPr>
        <p:spPr>
          <a:xfrm rot="10800000" flipH="1">
            <a:off x="6836000" y="4188900"/>
            <a:ext cx="537600" cy="5385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9" name="Google Shape;809;p72"/>
          <p:cNvSpPr txBox="1"/>
          <p:nvPr/>
        </p:nvSpPr>
        <p:spPr>
          <a:xfrm>
            <a:off x="2437900" y="2634575"/>
            <a:ext cx="2958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0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0" name="Google Shape;810;p72"/>
          <p:cNvSpPr txBox="1"/>
          <p:nvPr/>
        </p:nvSpPr>
        <p:spPr>
          <a:xfrm>
            <a:off x="5746163" y="2634575"/>
            <a:ext cx="2958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0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7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816" name="Google Shape;816;p7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Mg</a:t>
            </a:r>
            <a:r>
              <a:rPr lang="en" baseline="-25000"/>
              <a:t>(s)</a:t>
            </a:r>
            <a:r>
              <a:rPr lang="en"/>
              <a:t> + N</a:t>
            </a:r>
            <a:r>
              <a:rPr lang="en" baseline="-25000"/>
              <a:t>2</a:t>
            </a:r>
            <a:r>
              <a:rPr lang="en" baseline="30000"/>
              <a:t> </a:t>
            </a:r>
            <a:r>
              <a:rPr lang="en" baseline="-25000"/>
              <a:t>(aq)</a:t>
            </a:r>
            <a:r>
              <a:rPr lang="en"/>
              <a:t> → Mg</a:t>
            </a:r>
            <a:r>
              <a:rPr lang="en" baseline="-25000"/>
              <a:t>3</a:t>
            </a:r>
            <a:r>
              <a:rPr lang="en"/>
              <a:t>N</a:t>
            </a:r>
            <a:r>
              <a:rPr lang="en" baseline="-25000"/>
              <a:t>2</a:t>
            </a:r>
            <a:endParaRPr baseline="-25000"/>
          </a:p>
        </p:txBody>
      </p:sp>
      <p:sp>
        <p:nvSpPr>
          <p:cNvPr id="817" name="Google Shape;817;p73"/>
          <p:cNvSpPr txBox="1"/>
          <p:nvPr/>
        </p:nvSpPr>
        <p:spPr>
          <a:xfrm>
            <a:off x="1500900" y="3300425"/>
            <a:ext cx="5070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8" name="Google Shape;818;p73"/>
          <p:cNvSpPr txBox="1"/>
          <p:nvPr/>
        </p:nvSpPr>
        <p:spPr>
          <a:xfrm>
            <a:off x="3333650" y="2072850"/>
            <a:ext cx="5070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9" name="Google Shape;819;p73"/>
          <p:cNvSpPr txBox="1"/>
          <p:nvPr/>
        </p:nvSpPr>
        <p:spPr>
          <a:xfrm>
            <a:off x="637750" y="3319325"/>
            <a:ext cx="52734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OX:       Mg → Mg </a:t>
            </a:r>
            <a:endParaRPr sz="2400" baseline="30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0" name="Google Shape;820;p73"/>
          <p:cNvSpPr txBox="1"/>
          <p:nvPr/>
        </p:nvSpPr>
        <p:spPr>
          <a:xfrm>
            <a:off x="575750" y="4102425"/>
            <a:ext cx="53355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RED:     N</a:t>
            </a:r>
            <a:r>
              <a:rPr lang="en" sz="2400" baseline="-25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→ N</a:t>
            </a:r>
            <a:endParaRPr sz="2400"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21" name="Google Shape;821;p73"/>
          <p:cNvCxnSpPr/>
          <p:nvPr/>
        </p:nvCxnSpPr>
        <p:spPr>
          <a:xfrm rot="10800000" flipH="1">
            <a:off x="3701700" y="3396113"/>
            <a:ext cx="396600" cy="409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2" name="Google Shape;822;p73"/>
          <p:cNvCxnSpPr/>
          <p:nvPr/>
        </p:nvCxnSpPr>
        <p:spPr>
          <a:xfrm rot="10800000" flipH="1">
            <a:off x="2346500" y="4179225"/>
            <a:ext cx="396600" cy="409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23" name="Google Shape;823;p73"/>
          <p:cNvGrpSpPr/>
          <p:nvPr/>
        </p:nvGrpSpPr>
        <p:grpSpPr>
          <a:xfrm>
            <a:off x="2139952" y="2001116"/>
            <a:ext cx="2761317" cy="279217"/>
            <a:chOff x="2750875" y="2379725"/>
            <a:chExt cx="2061300" cy="204825"/>
          </a:xfrm>
        </p:grpSpPr>
        <p:cxnSp>
          <p:nvCxnSpPr>
            <p:cNvPr id="824" name="Google Shape;824;p73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73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73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27" name="Google Shape;827;p73"/>
          <p:cNvGrpSpPr/>
          <p:nvPr/>
        </p:nvGrpSpPr>
        <p:grpSpPr>
          <a:xfrm rot="10800000">
            <a:off x="3346286" y="2837531"/>
            <a:ext cx="2079027" cy="261766"/>
            <a:chOff x="2750875" y="2379725"/>
            <a:chExt cx="2061300" cy="204825"/>
          </a:xfrm>
        </p:grpSpPr>
        <p:cxnSp>
          <p:nvCxnSpPr>
            <p:cNvPr id="828" name="Google Shape;828;p73"/>
            <p:cNvCxnSpPr/>
            <p:nvPr/>
          </p:nvCxnSpPr>
          <p:spPr>
            <a:xfrm rot="10800000">
              <a:off x="2750875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73"/>
            <p:cNvCxnSpPr/>
            <p:nvPr/>
          </p:nvCxnSpPr>
          <p:spPr>
            <a:xfrm rot="10800000">
              <a:off x="4809700" y="2379950"/>
              <a:ext cx="0" cy="2046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73"/>
            <p:cNvCxnSpPr/>
            <p:nvPr/>
          </p:nvCxnSpPr>
          <p:spPr>
            <a:xfrm rot="10800000" flipH="1">
              <a:off x="2750875" y="2379725"/>
              <a:ext cx="2061300" cy="129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1" name="Google Shape;831;p73"/>
          <p:cNvSpPr txBox="1"/>
          <p:nvPr/>
        </p:nvSpPr>
        <p:spPr>
          <a:xfrm>
            <a:off x="2346488" y="2072850"/>
            <a:ext cx="5070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2" name="Google Shape;832;p73"/>
          <p:cNvSpPr txBox="1"/>
          <p:nvPr/>
        </p:nvSpPr>
        <p:spPr>
          <a:xfrm>
            <a:off x="4857350" y="2072850"/>
            <a:ext cx="5070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3" name="Google Shape;833;p73"/>
          <p:cNvSpPr txBox="1"/>
          <p:nvPr/>
        </p:nvSpPr>
        <p:spPr>
          <a:xfrm>
            <a:off x="5225875" y="2072850"/>
            <a:ext cx="5070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-3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4" name="Google Shape;834;p73"/>
          <p:cNvSpPr txBox="1"/>
          <p:nvPr/>
        </p:nvSpPr>
        <p:spPr>
          <a:xfrm>
            <a:off x="3111050" y="3561750"/>
            <a:ext cx="5070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5" name="Google Shape;835;p73"/>
          <p:cNvSpPr txBox="1"/>
          <p:nvPr/>
        </p:nvSpPr>
        <p:spPr>
          <a:xfrm>
            <a:off x="3398900" y="3319325"/>
            <a:ext cx="16938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+ 6e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6" name="Google Shape;836;p73"/>
          <p:cNvSpPr txBox="1"/>
          <p:nvPr/>
        </p:nvSpPr>
        <p:spPr>
          <a:xfrm>
            <a:off x="3398900" y="4316200"/>
            <a:ext cx="5070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7" name="Google Shape;837;p73"/>
          <p:cNvSpPr txBox="1"/>
          <p:nvPr/>
        </p:nvSpPr>
        <p:spPr>
          <a:xfrm>
            <a:off x="2007900" y="4102450"/>
            <a:ext cx="11907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+ 6e</a:t>
            </a:r>
            <a:r>
              <a:rPr lang="en" sz="2400" baseline="30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sz="2400" baseline="30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8" name="Google Shape;838;p73"/>
          <p:cNvSpPr txBox="1"/>
          <p:nvPr/>
        </p:nvSpPr>
        <p:spPr>
          <a:xfrm>
            <a:off x="1712100" y="2226450"/>
            <a:ext cx="2958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000"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9" name="Google Shape;839;p73"/>
          <p:cNvSpPr txBox="1"/>
          <p:nvPr/>
        </p:nvSpPr>
        <p:spPr>
          <a:xfrm>
            <a:off x="2094338" y="3187588"/>
            <a:ext cx="5070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0" name="Google Shape;840;p73"/>
          <p:cNvSpPr txBox="1"/>
          <p:nvPr/>
        </p:nvSpPr>
        <p:spPr>
          <a:xfrm>
            <a:off x="1839488" y="3930438"/>
            <a:ext cx="5070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1" name="Google Shape;841;p73"/>
          <p:cNvSpPr txBox="1"/>
          <p:nvPr/>
        </p:nvSpPr>
        <p:spPr>
          <a:xfrm>
            <a:off x="3034863" y="3194513"/>
            <a:ext cx="5070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+2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2" name="Google Shape;842;p73"/>
          <p:cNvSpPr txBox="1"/>
          <p:nvPr/>
        </p:nvSpPr>
        <p:spPr>
          <a:xfrm>
            <a:off x="3333650" y="3930438"/>
            <a:ext cx="5070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-3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3" name="Google Shape;843;p73"/>
          <p:cNvSpPr txBox="1"/>
          <p:nvPr/>
        </p:nvSpPr>
        <p:spPr>
          <a:xfrm>
            <a:off x="3024200" y="1673975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oxidized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4" name="Google Shape;844;p73"/>
          <p:cNvSpPr txBox="1"/>
          <p:nvPr/>
        </p:nvSpPr>
        <p:spPr>
          <a:xfrm>
            <a:off x="4238450" y="2971975"/>
            <a:ext cx="11259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reduced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6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1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7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Write half reactions for oxidation and reduction.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Balance redox reactions from half reactions.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76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Voltaic Cells</a:t>
            </a:r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19100">
              <a:buSzPts val="3000"/>
              <a:buChar char="✓"/>
            </a:pPr>
            <a:r>
              <a:rPr lang="en-US" dirty="0"/>
              <a:t>Label the parts of a voltaic cell</a:t>
            </a:r>
          </a:p>
          <a:p>
            <a:pPr lvl="0" indent="-419100">
              <a:buSzPts val="3000"/>
              <a:buChar char="✓"/>
            </a:pPr>
            <a:r>
              <a:rPr lang="en-US" dirty="0"/>
              <a:t>Determine the flow of electrons in a voltaic cell</a:t>
            </a:r>
          </a:p>
          <a:p>
            <a:pPr lvl="0" indent="-419100">
              <a:buSzPts val="3000"/>
              <a:buChar char="✓"/>
            </a:pPr>
            <a:r>
              <a:rPr lang="en-US" dirty="0"/>
              <a:t>Determine which electrode increases and which decreases in mass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1371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dirty="0"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Objective: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88241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78"/>
          <p:cNvSpPr txBox="1">
            <a:spLocks noGrp="1"/>
          </p:cNvSpPr>
          <p:nvPr>
            <p:ph type="title"/>
          </p:nvPr>
        </p:nvSpPr>
        <p:spPr>
          <a:xfrm>
            <a:off x="1120100" y="72875"/>
            <a:ext cx="63555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 What is electricity &amp; how is it formed?</a:t>
            </a:r>
            <a:endParaRPr/>
          </a:p>
        </p:txBody>
      </p:sp>
      <p:sp>
        <p:nvSpPr>
          <p:cNvPr id="870" name="Google Shape;870;p78"/>
          <p:cNvSpPr txBox="1">
            <a:spLocks noGrp="1"/>
          </p:cNvSpPr>
          <p:nvPr>
            <p:ph type="body" idx="1"/>
          </p:nvPr>
        </p:nvSpPr>
        <p:spPr>
          <a:xfrm>
            <a:off x="311700" y="1554163"/>
            <a:ext cx="3410294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In a spontaneous redox rxn, electrons are transferred and ENERGY is released.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This energy can be used to do work in a </a:t>
            </a:r>
            <a:r>
              <a:rPr lang="en" sz="2400" dirty="0">
                <a:solidFill>
                  <a:schemeClr val="accent6"/>
                </a:solidFill>
              </a:rPr>
              <a:t>voltaic</a:t>
            </a:r>
            <a:r>
              <a:rPr lang="en" sz="2400" dirty="0">
                <a:solidFill>
                  <a:srgbClr val="FFFFFF"/>
                </a:solidFill>
              </a:rPr>
              <a:t> cell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pic>
        <p:nvPicPr>
          <p:cNvPr id="4" name="Picture 7" descr="20_03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97850" y="1232191"/>
            <a:ext cx="4155583" cy="3743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7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Voltaic Cell (Battery)</a:t>
            </a:r>
            <a:endParaRPr/>
          </a:p>
        </p:txBody>
      </p:sp>
      <p:sp>
        <p:nvSpPr>
          <p:cNvPr id="876" name="Google Shape;876;p7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2400" b="1" dirty="0">
                <a:solidFill>
                  <a:srgbClr val="FFFFFF"/>
                </a:solidFill>
              </a:rPr>
              <a:t>SPONTANEOUS</a:t>
            </a:r>
            <a:r>
              <a:rPr lang="en" sz="2400" dirty="0">
                <a:solidFill>
                  <a:srgbClr val="FFFFFF"/>
                </a:solidFill>
              </a:rPr>
              <a:t> redox reaction</a:t>
            </a:r>
            <a:endParaRPr sz="2400" dirty="0">
              <a:solidFill>
                <a:srgbClr val="FFFFFF"/>
              </a:solidFill>
            </a:endParaRPr>
          </a:p>
          <a:p>
            <a:pPr marL="0" lvl="0" indent="4572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-Converts </a:t>
            </a:r>
            <a:r>
              <a:rPr lang="en" sz="2400" b="1" u="sng" dirty="0">
                <a:solidFill>
                  <a:srgbClr val="00FFFF"/>
                </a:solidFill>
              </a:rPr>
              <a:t>chemical energy</a:t>
            </a:r>
            <a:r>
              <a:rPr lang="en" sz="2400" b="1" dirty="0">
                <a:solidFill>
                  <a:srgbClr val="FFFFFF"/>
                </a:solidFill>
              </a:rPr>
              <a:t> </a:t>
            </a:r>
            <a:r>
              <a:rPr lang="en" sz="2400" dirty="0">
                <a:solidFill>
                  <a:srgbClr val="FFFFFF"/>
                </a:solidFill>
              </a:rPr>
              <a:t>into </a:t>
            </a:r>
            <a:r>
              <a:rPr lang="en" sz="2400" b="1" u="sng" dirty="0">
                <a:solidFill>
                  <a:srgbClr val="FF0000"/>
                </a:solidFill>
              </a:rPr>
              <a:t>electrical energy</a:t>
            </a:r>
            <a:endParaRPr sz="2400" b="1" u="sng" dirty="0">
              <a:solidFill>
                <a:srgbClr val="FF0000"/>
              </a:solidFill>
            </a:endParaRP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The flow of electrons produces </a:t>
            </a:r>
            <a:r>
              <a:rPr lang="en" sz="2400" dirty="0">
                <a:solidFill>
                  <a:schemeClr val="accent6"/>
                </a:solidFill>
              </a:rPr>
              <a:t>electricity</a:t>
            </a:r>
            <a:endParaRPr sz="2400"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/>
          </a:p>
        </p:txBody>
      </p:sp>
      <p:pic>
        <p:nvPicPr>
          <p:cNvPr id="877" name="Google Shape;877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853" y="3245476"/>
            <a:ext cx="1898747" cy="136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5950" y="3078725"/>
            <a:ext cx="2606350" cy="170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127775" y="212625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for Oxidation Numbers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An uncombined element has an oxidation number of ZERO. This includes diatomic elements.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 + Cl</a:t>
            </a:r>
            <a:r>
              <a:rPr lang="en" baseline="-25000"/>
              <a:t>2</a:t>
            </a:r>
            <a:r>
              <a:rPr lang="en"/>
              <a:t>→ CaCl</a:t>
            </a:r>
            <a:r>
              <a:rPr lang="en" baseline="-25000"/>
              <a:t>2</a:t>
            </a:r>
            <a:endParaRPr baseline="-250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Oxidation # Ca = 0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Oxidation # Cl</a:t>
            </a:r>
            <a:r>
              <a:rPr lang="en" baseline="-25000"/>
              <a:t>2</a:t>
            </a:r>
            <a:r>
              <a:rPr lang="en"/>
              <a:t> = 0</a:t>
            </a: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3594500" y="2571750"/>
            <a:ext cx="3582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4346625" y="2571750"/>
            <a:ext cx="3582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80"/>
          <p:cNvSpPr txBox="1">
            <a:spLocks noGrp="1"/>
          </p:cNvSpPr>
          <p:nvPr>
            <p:ph type="title"/>
          </p:nvPr>
        </p:nvSpPr>
        <p:spPr>
          <a:xfrm>
            <a:off x="102340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a voltaic cell work</a:t>
            </a:r>
            <a:endParaRPr/>
          </a:p>
        </p:txBody>
      </p:sp>
      <p:sp>
        <p:nvSpPr>
          <p:cNvPr id="884" name="Google Shape;884;p80"/>
          <p:cNvSpPr txBox="1">
            <a:spLocks noGrp="1"/>
          </p:cNvSpPr>
          <p:nvPr>
            <p:ph type="body" idx="1"/>
          </p:nvPr>
        </p:nvSpPr>
        <p:spPr>
          <a:xfrm>
            <a:off x="317125" y="1494800"/>
            <a:ext cx="61101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Electrons flow SPONTANEOUSLY from the </a:t>
            </a:r>
            <a:r>
              <a:rPr lang="en" sz="2400" b="1" dirty="0">
                <a:solidFill>
                  <a:srgbClr val="FFFFFF"/>
                </a:solidFill>
              </a:rPr>
              <a:t>ANODE </a:t>
            </a:r>
            <a:r>
              <a:rPr lang="en" sz="2400" dirty="0">
                <a:solidFill>
                  <a:srgbClr val="FFFFFF"/>
                </a:solidFill>
              </a:rPr>
              <a:t>(more active metal)</a:t>
            </a:r>
            <a:r>
              <a:rPr lang="en" sz="2400" b="1" dirty="0">
                <a:solidFill>
                  <a:srgbClr val="FFFFFF"/>
                </a:solidFill>
              </a:rPr>
              <a:t> </a:t>
            </a:r>
            <a:r>
              <a:rPr lang="en" sz="2400" dirty="0">
                <a:solidFill>
                  <a:srgbClr val="FFFFFF"/>
                </a:solidFill>
              </a:rPr>
              <a:t>to the </a:t>
            </a:r>
            <a:r>
              <a:rPr lang="en" sz="2400" b="1" dirty="0">
                <a:solidFill>
                  <a:srgbClr val="FFFFFF"/>
                </a:solidFill>
              </a:rPr>
              <a:t>CATHODE </a:t>
            </a:r>
            <a:r>
              <a:rPr lang="en" sz="2400" dirty="0">
                <a:solidFill>
                  <a:srgbClr val="FFFFFF"/>
                </a:solidFill>
              </a:rPr>
              <a:t>(less active metal)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u="sng" dirty="0">
                <a:solidFill>
                  <a:srgbClr val="FF0000"/>
                </a:solidFill>
              </a:rPr>
              <a:t>An</a:t>
            </a:r>
            <a:r>
              <a:rPr lang="en" sz="2400" u="sng" dirty="0">
                <a:solidFill>
                  <a:srgbClr val="FFFFFF"/>
                </a:solidFill>
              </a:rPr>
              <a:t>ode</a:t>
            </a:r>
            <a:r>
              <a:rPr lang="en" sz="2400" dirty="0">
                <a:solidFill>
                  <a:srgbClr val="FFFFFF"/>
                </a:solidFill>
              </a:rPr>
              <a:t>: Negative electrode where </a:t>
            </a:r>
            <a:r>
              <a:rPr lang="en" sz="2400" dirty="0">
                <a:solidFill>
                  <a:srgbClr val="FF0000"/>
                </a:solidFill>
              </a:rPr>
              <a:t>ox</a:t>
            </a:r>
            <a:r>
              <a:rPr lang="en" sz="2400" dirty="0">
                <a:solidFill>
                  <a:srgbClr val="FFFFFF"/>
                </a:solidFill>
              </a:rPr>
              <a:t>idation (loss of e-) occurs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u="sng" dirty="0">
                <a:solidFill>
                  <a:srgbClr val="FF0000"/>
                </a:solidFill>
              </a:rPr>
              <a:t>Ca</a:t>
            </a:r>
            <a:r>
              <a:rPr lang="en" sz="2400" u="sng" dirty="0">
                <a:solidFill>
                  <a:srgbClr val="FFFFFF"/>
                </a:solidFill>
              </a:rPr>
              <a:t>thode</a:t>
            </a:r>
            <a:r>
              <a:rPr lang="en" sz="2400" dirty="0">
                <a:solidFill>
                  <a:srgbClr val="FFFFFF"/>
                </a:solidFill>
              </a:rPr>
              <a:t>: Positive electrode where </a:t>
            </a:r>
            <a:r>
              <a:rPr lang="en" sz="2400" dirty="0">
                <a:solidFill>
                  <a:srgbClr val="FF0000"/>
                </a:solidFill>
              </a:rPr>
              <a:t>red</a:t>
            </a:r>
            <a:r>
              <a:rPr lang="en" sz="2400" dirty="0">
                <a:solidFill>
                  <a:srgbClr val="FFFFFF"/>
                </a:solidFill>
              </a:rPr>
              <a:t>uction (gain of e-) occurs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885" name="Google Shape;885;p80"/>
          <p:cNvSpPr txBox="1"/>
          <p:nvPr/>
        </p:nvSpPr>
        <p:spPr>
          <a:xfrm>
            <a:off x="6732025" y="3424169"/>
            <a:ext cx="2161500" cy="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Shadows Into Light" panose="020B0604020202020204" charset="0"/>
                <a:ea typeface="Open Sans"/>
                <a:cs typeface="Open Sans"/>
                <a:sym typeface="Open Sans"/>
              </a:rPr>
              <a:t>Remember:</a:t>
            </a:r>
            <a:r>
              <a:rPr lang="en" sz="2400" dirty="0">
                <a:latin typeface="Shadows Into Light" panose="020B0604020202020204" charset="0"/>
                <a:ea typeface="Open Sans"/>
                <a:cs typeface="Open Sans"/>
                <a:sym typeface="Open Sans"/>
              </a:rPr>
              <a:t> </a:t>
            </a:r>
            <a:endParaRPr sz="2400" dirty="0">
              <a:latin typeface="Shadows Into Light" panose="020B0604020202020204" charset="0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00"/>
                </a:solidFill>
                <a:latin typeface="Shadows Into Light" panose="020B0604020202020204" charset="0"/>
                <a:ea typeface="Open Sans"/>
                <a:cs typeface="Open Sans"/>
                <a:sym typeface="Open Sans"/>
              </a:rPr>
              <a:t>An ox</a:t>
            </a:r>
            <a:endParaRPr sz="2400" dirty="0">
              <a:solidFill>
                <a:srgbClr val="FF0000"/>
              </a:solidFill>
              <a:latin typeface="Shadows Into Light" panose="020B0604020202020204" charset="0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00"/>
                </a:solidFill>
                <a:latin typeface="Shadows Into Light" panose="020B0604020202020204" charset="0"/>
                <a:ea typeface="Open Sans"/>
                <a:cs typeface="Open Sans"/>
                <a:sym typeface="Open Sans"/>
              </a:rPr>
              <a:t>Red Cat</a:t>
            </a:r>
            <a:endParaRPr sz="2400" dirty="0">
              <a:solidFill>
                <a:srgbClr val="FF0000"/>
              </a:solidFill>
              <a:latin typeface="Shadows Into Light" panose="020B0604020202020204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886" name="Google Shape;88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2025" y="1494800"/>
            <a:ext cx="2411975" cy="180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11369" y="184329"/>
            <a:ext cx="9144000" cy="8572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Voltaic Cells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485901"/>
            <a:ext cx="3657600" cy="3486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As the electrons reach the cathode, cations in the cathode are attracted to the</a:t>
            </a:r>
            <a:r>
              <a:rPr lang="en-US" sz="2400" i="1" dirty="0"/>
              <a:t> now </a:t>
            </a:r>
            <a:r>
              <a:rPr lang="en-US" sz="2400" dirty="0"/>
              <a:t>negative cathode.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electrons are taken by the cation, and the neutral metal is deposited on the cathode.</a:t>
            </a:r>
          </a:p>
        </p:txBody>
      </p:sp>
      <p:pic>
        <p:nvPicPr>
          <p:cNvPr id="35844" name="Picture 4" descr="20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3903"/>
          <a:stretch>
            <a:fillRect/>
          </a:stretch>
        </p:blipFill>
        <p:spPr>
          <a:xfrm>
            <a:off x="4116411" y="1601811"/>
            <a:ext cx="4694292" cy="3073220"/>
          </a:xfrm>
        </p:spPr>
      </p:pic>
    </p:spTree>
    <p:extLst>
      <p:ext uri="{BB962C8B-B14F-4D97-AF65-F5344CB8AC3E}">
        <p14:creationId xmlns:p14="http://schemas.microsoft.com/office/powerpoint/2010/main" val="931381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8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892" name="Google Shape;892;p81"/>
          <p:cNvSpPr txBox="1">
            <a:spLocks noGrp="1"/>
          </p:cNvSpPr>
          <p:nvPr>
            <p:ph type="body" idx="1"/>
          </p:nvPr>
        </p:nvSpPr>
        <p:spPr>
          <a:xfrm>
            <a:off x="311699" y="1495975"/>
            <a:ext cx="6668649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Zn is higher on table J so electrons flow from Zn to Cu.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Zn is anode and Cu is cathode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rgbClr val="0B5394"/>
              </a:solidFill>
            </a:endParaRPr>
          </a:p>
        </p:txBody>
      </p:sp>
      <p:sp>
        <p:nvSpPr>
          <p:cNvPr id="893" name="Google Shape;893;p81"/>
          <p:cNvSpPr txBox="1"/>
          <p:nvPr/>
        </p:nvSpPr>
        <p:spPr>
          <a:xfrm>
            <a:off x="214588" y="3428525"/>
            <a:ext cx="2161500" cy="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Shadows Into Light" panose="020B0604020202020204" charset="0"/>
                <a:ea typeface="Open Sans"/>
                <a:cs typeface="Open Sans"/>
                <a:sym typeface="Open Sans"/>
              </a:rPr>
              <a:t>Remember:</a:t>
            </a:r>
            <a:r>
              <a:rPr lang="en" sz="2400" dirty="0">
                <a:latin typeface="Shadows Into Light" panose="020B0604020202020204" charset="0"/>
                <a:ea typeface="Open Sans"/>
                <a:cs typeface="Open Sans"/>
                <a:sym typeface="Open Sans"/>
              </a:rPr>
              <a:t> </a:t>
            </a:r>
            <a:endParaRPr sz="2400" dirty="0">
              <a:latin typeface="Shadows Into Light" panose="020B0604020202020204" charset="0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00"/>
                </a:solidFill>
                <a:latin typeface="Shadows Into Light" panose="020B0604020202020204" charset="0"/>
                <a:ea typeface="Open Sans"/>
                <a:cs typeface="Open Sans"/>
                <a:sym typeface="Open Sans"/>
              </a:rPr>
              <a:t>An ox</a:t>
            </a:r>
            <a:endParaRPr sz="2400" dirty="0">
              <a:solidFill>
                <a:srgbClr val="FF0000"/>
              </a:solidFill>
              <a:latin typeface="Shadows Into Light" panose="020B0604020202020204" charset="0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00"/>
                </a:solidFill>
                <a:latin typeface="Shadows Into Light" panose="020B0604020202020204" charset="0"/>
                <a:ea typeface="Open Sans"/>
                <a:cs typeface="Open Sans"/>
                <a:sym typeface="Open Sans"/>
              </a:rPr>
              <a:t>Red Cat</a:t>
            </a:r>
            <a:endParaRPr sz="2400" dirty="0">
              <a:solidFill>
                <a:srgbClr val="FF0000"/>
              </a:solidFill>
              <a:latin typeface="Shadows Into Light" panose="020B0604020202020204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894" name="Google Shape;89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776" y="26200"/>
            <a:ext cx="2263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9700" y="3334525"/>
            <a:ext cx="2411975" cy="18089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7482625" y="3000777"/>
            <a:ext cx="12879" cy="15454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83"/>
          <p:cNvSpPr txBox="1">
            <a:spLocks noGrp="1"/>
          </p:cNvSpPr>
          <p:nvPr>
            <p:ph type="title"/>
          </p:nvPr>
        </p:nvSpPr>
        <p:spPr>
          <a:xfrm>
            <a:off x="1106325" y="234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of a voltaic Cell</a:t>
            </a:r>
            <a:endParaRPr/>
          </a:p>
        </p:txBody>
      </p:sp>
      <p:sp>
        <p:nvSpPr>
          <p:cNvPr id="906" name="Google Shape;906;p83"/>
          <p:cNvSpPr txBox="1">
            <a:spLocks noGrp="1"/>
          </p:cNvSpPr>
          <p:nvPr>
            <p:ph type="body" idx="1"/>
          </p:nvPr>
        </p:nvSpPr>
        <p:spPr>
          <a:xfrm>
            <a:off x="311700" y="1508913"/>
            <a:ext cx="5200458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●"/>
            </a:pPr>
            <a:r>
              <a:rPr lang="en" sz="2400" dirty="0">
                <a:solidFill>
                  <a:srgbClr val="F3F3F3"/>
                </a:solidFill>
              </a:rPr>
              <a:t>2 half cells (1 for oxidation and 1 for reduction half reactions)</a:t>
            </a:r>
            <a:endParaRPr sz="2400" dirty="0">
              <a:solidFill>
                <a:srgbClr val="F3F3F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●"/>
            </a:pPr>
            <a:r>
              <a:rPr lang="en" sz="2400" dirty="0">
                <a:solidFill>
                  <a:srgbClr val="F3F3F3"/>
                </a:solidFill>
              </a:rPr>
              <a:t>Electrodes (site of ox and red)</a:t>
            </a:r>
            <a:endParaRPr sz="2400" dirty="0">
              <a:solidFill>
                <a:srgbClr val="F3F3F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Char char="●"/>
            </a:pPr>
            <a:r>
              <a:rPr lang="en" sz="2400" dirty="0">
                <a:solidFill>
                  <a:srgbClr val="F3F3F3"/>
                </a:solidFill>
              </a:rPr>
              <a:t>Wire (connects to electrodes- </a:t>
            </a:r>
            <a:r>
              <a:rPr lang="en" sz="2400" i="1" u="sng" dirty="0">
                <a:solidFill>
                  <a:srgbClr val="F3F3F3"/>
                </a:solidFill>
              </a:rPr>
              <a:t>allows electrons to flow</a:t>
            </a:r>
            <a:r>
              <a:rPr lang="en" sz="2400" dirty="0">
                <a:solidFill>
                  <a:srgbClr val="F3F3F3"/>
                </a:solidFill>
              </a:rPr>
              <a:t>)</a:t>
            </a:r>
            <a:endParaRPr sz="2400" dirty="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0B5394"/>
              </a:solidFill>
            </a:endParaRPr>
          </a:p>
        </p:txBody>
      </p:sp>
      <p:pic>
        <p:nvPicPr>
          <p:cNvPr id="5" name="Picture 5" descr="20_04"/>
          <p:cNvPicPr>
            <a:picLocks noChangeAspect="1" noChangeArrowheads="1"/>
          </p:cNvPicPr>
          <p:nvPr/>
        </p:nvPicPr>
        <p:blipFill>
          <a:blip r:embed="rId3" cstate="print"/>
          <a:srcRect b="5521"/>
          <a:stretch>
            <a:fillRect/>
          </a:stretch>
        </p:blipFill>
        <p:spPr>
          <a:xfrm>
            <a:off x="5847008" y="1607188"/>
            <a:ext cx="2747975" cy="2928547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84"/>
          <p:cNvSpPr txBox="1">
            <a:spLocks noGrp="1"/>
          </p:cNvSpPr>
          <p:nvPr>
            <p:ph type="title"/>
          </p:nvPr>
        </p:nvSpPr>
        <p:spPr>
          <a:xfrm>
            <a:off x="1126075" y="244725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Parts of a voltaic Cell</a:t>
            </a:r>
            <a:endParaRPr/>
          </a:p>
        </p:txBody>
      </p:sp>
      <p:sp>
        <p:nvSpPr>
          <p:cNvPr id="913" name="Google Shape;913;p84"/>
          <p:cNvSpPr txBox="1">
            <a:spLocks noGrp="1"/>
          </p:cNvSpPr>
          <p:nvPr>
            <p:ph type="body" idx="1"/>
          </p:nvPr>
        </p:nvSpPr>
        <p:spPr>
          <a:xfrm>
            <a:off x="311699" y="1508913"/>
            <a:ext cx="4453483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Salt Bridge (allows ions to flow and prevents the build up of charges (maintains electrical neutrality)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Voltmeter (measures electric current)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rgbClr val="0B5394"/>
              </a:solidFill>
            </a:endParaRPr>
          </a:p>
        </p:txBody>
      </p:sp>
      <p:pic>
        <p:nvPicPr>
          <p:cNvPr id="914" name="Google Shape;914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300" y="1609859"/>
            <a:ext cx="4468969" cy="293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8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label a Voltaic cell</a:t>
            </a:r>
            <a:endParaRPr/>
          </a:p>
        </p:txBody>
      </p:sp>
      <p:sp>
        <p:nvSpPr>
          <p:cNvPr id="920" name="Google Shape;920;p8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482697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 dirty="0">
                <a:solidFill>
                  <a:srgbClr val="FFFFFF"/>
                </a:solidFill>
              </a:rPr>
              <a:t>Determine which electrode is the anode and which is the cathode (Use Table J)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 dirty="0">
                <a:solidFill>
                  <a:srgbClr val="FFFFFF"/>
                </a:solidFill>
              </a:rPr>
              <a:t>Identify where oxidation and reduction take place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 dirty="0">
                <a:solidFill>
                  <a:srgbClr val="FFFFFF"/>
                </a:solidFill>
              </a:rPr>
              <a:t>Determine the direction of electron flow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0B539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069" y="1965682"/>
            <a:ext cx="2701331" cy="2344985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86"/>
          <p:cNvSpPr txBox="1">
            <a:spLocks noGrp="1"/>
          </p:cNvSpPr>
          <p:nvPr>
            <p:ph type="title"/>
          </p:nvPr>
        </p:nvSpPr>
        <p:spPr>
          <a:xfrm>
            <a:off x="1113600" y="260425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active metal is oxidized</a:t>
            </a:r>
            <a:endParaRPr/>
          </a:p>
        </p:txBody>
      </p:sp>
      <p:sp>
        <p:nvSpPr>
          <p:cNvPr id="926" name="Google Shape;926;p8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this: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Electrons will flow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</a:t>
            </a:r>
            <a:r>
              <a:rPr lang="en">
                <a:solidFill>
                  <a:srgbClr val="FF0000"/>
                </a:solidFill>
              </a:rPr>
              <a:t>high to low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927" name="Google Shape;927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2688" y="0"/>
            <a:ext cx="20713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8" name="Google Shape;928;p86"/>
          <p:cNvSpPr/>
          <p:nvPr/>
        </p:nvSpPr>
        <p:spPr>
          <a:xfrm>
            <a:off x="311700" y="2154600"/>
            <a:ext cx="2800500" cy="1270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86"/>
          <p:cNvSpPr/>
          <p:nvPr/>
        </p:nvSpPr>
        <p:spPr>
          <a:xfrm>
            <a:off x="7509300" y="2903150"/>
            <a:ext cx="400200" cy="180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86"/>
          <p:cNvSpPr/>
          <p:nvPr/>
        </p:nvSpPr>
        <p:spPr>
          <a:xfrm>
            <a:off x="7509300" y="4408050"/>
            <a:ext cx="400200" cy="180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86"/>
          <p:cNvSpPr txBox="1"/>
          <p:nvPr/>
        </p:nvSpPr>
        <p:spPr>
          <a:xfrm>
            <a:off x="399475" y="3656075"/>
            <a:ext cx="39132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Ox: Zn 	Red: Cu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2" name="Google Shape;932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0775" y="3202275"/>
            <a:ext cx="3604375" cy="15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86"/>
          <p:cNvSpPr txBox="1"/>
          <p:nvPr/>
        </p:nvSpPr>
        <p:spPr>
          <a:xfrm>
            <a:off x="4237013" y="1676600"/>
            <a:ext cx="2161500" cy="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Remember: </a:t>
            </a:r>
            <a:endParaRPr sz="24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An ox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Red Cat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88"/>
          <p:cNvSpPr txBox="1">
            <a:spLocks noGrp="1"/>
          </p:cNvSpPr>
          <p:nvPr>
            <p:ph type="title"/>
          </p:nvPr>
        </p:nvSpPr>
        <p:spPr>
          <a:xfrm>
            <a:off x="8354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to electrodes</a:t>
            </a:r>
            <a:endParaRPr/>
          </a:p>
        </p:txBody>
      </p:sp>
      <p:sp>
        <p:nvSpPr>
          <p:cNvPr id="944" name="Google Shape;944;p8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34704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2800">
                <a:solidFill>
                  <a:srgbClr val="FFFFFF"/>
                </a:solidFill>
              </a:rPr>
              <a:t>Cathode (Cu) </a:t>
            </a:r>
            <a:r>
              <a:rPr lang="en" sz="2800" b="1">
                <a:solidFill>
                  <a:srgbClr val="FFFFFF"/>
                </a:solidFill>
              </a:rPr>
              <a:t>increases</a:t>
            </a:r>
            <a:r>
              <a:rPr lang="en" sz="2800">
                <a:solidFill>
                  <a:srgbClr val="FFFFFF"/>
                </a:solidFill>
              </a:rPr>
              <a:t> in mass</a:t>
            </a:r>
            <a:endParaRPr sz="28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2800">
                <a:solidFill>
                  <a:srgbClr val="FFFFFF"/>
                </a:solidFill>
              </a:rPr>
              <a:t>Anode (Zn) </a:t>
            </a:r>
            <a:r>
              <a:rPr lang="en" sz="2800" b="1">
                <a:solidFill>
                  <a:srgbClr val="FFFFFF"/>
                </a:solidFill>
              </a:rPr>
              <a:t>decreases</a:t>
            </a:r>
            <a:r>
              <a:rPr lang="en" sz="2800">
                <a:solidFill>
                  <a:srgbClr val="FFFFFF"/>
                </a:solidFill>
              </a:rPr>
              <a:t> in mass</a:t>
            </a:r>
            <a:endParaRPr sz="2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pic>
        <p:nvPicPr>
          <p:cNvPr id="945" name="Google Shape;945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1725" y="1549025"/>
            <a:ext cx="5210528" cy="317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9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 of salt bridge</a:t>
            </a:r>
            <a:endParaRPr/>
          </a:p>
        </p:txBody>
      </p:sp>
      <p:sp>
        <p:nvSpPr>
          <p:cNvPr id="956" name="Google Shape;956;p9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5200458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The salt bridge allows for the flow of ions to prevent a build up of charge at each electrode</a:t>
            </a:r>
            <a:endParaRPr sz="2400" dirty="0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sz="2400" dirty="0">
                <a:solidFill>
                  <a:srgbClr val="FFFFFF"/>
                </a:solidFill>
              </a:rPr>
              <a:t>Positive ions flow to cathode</a:t>
            </a:r>
            <a:endParaRPr sz="2400" dirty="0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sz="2400" dirty="0">
                <a:solidFill>
                  <a:srgbClr val="FFFFFF"/>
                </a:solidFill>
              </a:rPr>
              <a:t>Negative ions flow to anode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rgbClr val="0B5394"/>
              </a:solidFill>
            </a:endParaRPr>
          </a:p>
        </p:txBody>
      </p:sp>
      <p:pic>
        <p:nvPicPr>
          <p:cNvPr id="5" name="Picture 4" descr="20_05"/>
          <p:cNvPicPr>
            <a:picLocks noChangeAspect="1" noChangeArrowheads="1"/>
          </p:cNvPicPr>
          <p:nvPr/>
        </p:nvPicPr>
        <p:blipFill>
          <a:blip r:embed="rId3" cstate="print"/>
          <a:srcRect b="4440"/>
          <a:stretch>
            <a:fillRect/>
          </a:stretch>
        </p:blipFill>
        <p:spPr>
          <a:xfrm>
            <a:off x="5808372" y="1495975"/>
            <a:ext cx="3132600" cy="330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9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salt bridge?</a:t>
            </a:r>
            <a:endParaRPr/>
          </a:p>
        </p:txBody>
      </p:sp>
      <p:sp>
        <p:nvSpPr>
          <p:cNvPr id="963" name="Google Shape;963;p9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3307263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3200" dirty="0">
                <a:solidFill>
                  <a:srgbClr val="FFFFFF"/>
                </a:solidFill>
              </a:rPr>
              <a:t>The voltage will go to zero because electrons stop flowing.</a:t>
            </a:r>
            <a:r>
              <a:rPr lang="en" sz="3200" dirty="0">
                <a:solidFill>
                  <a:srgbClr val="0B5394"/>
                </a:solidFill>
              </a:rPr>
              <a:t> </a:t>
            </a:r>
            <a:endParaRPr sz="3200" dirty="0"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3200" dirty="0">
              <a:solidFill>
                <a:srgbClr val="0B5394"/>
              </a:solidFill>
            </a:endParaRPr>
          </a:p>
        </p:txBody>
      </p:sp>
      <p:pic>
        <p:nvPicPr>
          <p:cNvPr id="964" name="Google Shape;964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116" y="1731259"/>
            <a:ext cx="4092214" cy="278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1174050" y="162875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for Oxidation Numbers</a:t>
            </a:r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2001500" y="1564725"/>
            <a:ext cx="68949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If an element only has one oxidation number listed on the periodic table, that’s it !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Example:    Group 1 Oxidation # = +1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Group 2 Oxidation # = +2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/>
          </a:blip>
          <a:srcRect l="9044" t="3846" r="16020"/>
          <a:stretch/>
        </p:blipFill>
        <p:spPr>
          <a:xfrm rot="5400000">
            <a:off x="-811975" y="2412663"/>
            <a:ext cx="3466301" cy="14066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/>
          <p:nvPr/>
        </p:nvSpPr>
        <p:spPr>
          <a:xfrm>
            <a:off x="2200725" y="3991975"/>
            <a:ext cx="1957500" cy="665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754325" y="2098425"/>
            <a:ext cx="204600" cy="192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1419900" y="2046325"/>
            <a:ext cx="204600" cy="192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9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(I do)</a:t>
            </a:r>
            <a:endParaRPr dirty="0"/>
          </a:p>
        </p:txBody>
      </p:sp>
      <p:sp>
        <p:nvSpPr>
          <p:cNvPr id="970" name="Google Shape;970;p92"/>
          <p:cNvSpPr txBox="1">
            <a:spLocks noGrp="1"/>
          </p:cNvSpPr>
          <p:nvPr>
            <p:ph type="body" idx="1"/>
          </p:nvPr>
        </p:nvSpPr>
        <p:spPr>
          <a:xfrm>
            <a:off x="321450" y="1523050"/>
            <a:ext cx="63003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Label the following: anode, cathode, where ox and red take place and direction of e- flow 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71" name="Google Shape;97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2688" y="0"/>
            <a:ext cx="20713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0016" y="2647174"/>
            <a:ext cx="3427158" cy="249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9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(We do)</a:t>
            </a:r>
            <a:endParaRPr dirty="0"/>
          </a:p>
        </p:txBody>
      </p:sp>
      <p:sp>
        <p:nvSpPr>
          <p:cNvPr id="978" name="Google Shape;978;p93"/>
          <p:cNvSpPr txBox="1">
            <a:spLocks noGrp="1"/>
          </p:cNvSpPr>
          <p:nvPr>
            <p:ph type="body" idx="1"/>
          </p:nvPr>
        </p:nvSpPr>
        <p:spPr>
          <a:xfrm>
            <a:off x="343075" y="1533875"/>
            <a:ext cx="63003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Label the following: anode, cathode, where ox and red take place and direction of e- flow</a:t>
            </a:r>
            <a:r>
              <a:rPr lang="en" sz="2400" dirty="0">
                <a:solidFill>
                  <a:srgbClr val="0B5394"/>
                </a:solidFill>
              </a:rPr>
              <a:t> </a:t>
            </a:r>
            <a:endParaRPr dirty="0">
              <a:solidFill>
                <a:srgbClr val="0B5394"/>
              </a:solidFill>
            </a:endParaRPr>
          </a:p>
        </p:txBody>
      </p:sp>
      <p:pic>
        <p:nvPicPr>
          <p:cNvPr id="979" name="Google Shape;979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776" y="26200"/>
            <a:ext cx="22632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6013" y="2524113"/>
            <a:ext cx="41433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9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✓"/>
            </a:pPr>
            <a:r>
              <a:rPr lang="en">
                <a:solidFill>
                  <a:srgbClr val="FFFFFF"/>
                </a:solidFill>
              </a:rPr>
              <a:t>Label the parts of a voltaic cell</a:t>
            </a:r>
            <a:endParaRPr>
              <a:solidFill>
                <a:srgbClr val="FFFFFF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✓"/>
            </a:pPr>
            <a:r>
              <a:rPr lang="en">
                <a:solidFill>
                  <a:srgbClr val="FFFFFF"/>
                </a:solidFill>
              </a:rPr>
              <a:t>Determine the flow of electrons in a voltaic cell</a:t>
            </a:r>
            <a:endParaRPr>
              <a:solidFill>
                <a:srgbClr val="FFFFFF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✓"/>
            </a:pPr>
            <a:r>
              <a:rPr lang="en">
                <a:solidFill>
                  <a:srgbClr val="FFFFFF"/>
                </a:solidFill>
              </a:rPr>
              <a:t>Determine which electrode increases and which decreases in mass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96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Electrolytic Cells</a:t>
            </a:r>
            <a:endParaRPr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19100">
              <a:buSzPts val="3000"/>
              <a:buChar char="✓"/>
            </a:pPr>
            <a:r>
              <a:rPr lang="en-US" dirty="0"/>
              <a:t>Identify features of an electrolytic cell.</a:t>
            </a:r>
          </a:p>
          <a:p>
            <a:pPr lvl="0" indent="-419100">
              <a:buSzPts val="3000"/>
              <a:buChar char="✓"/>
            </a:pPr>
            <a:r>
              <a:rPr lang="en-US" dirty="0"/>
              <a:t>Differentiate between a voltaic and electrolytic cell.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1371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dirty="0"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Objective: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358051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9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Electrolytic Cells</a:t>
            </a:r>
            <a:endParaRPr/>
          </a:p>
        </p:txBody>
      </p:sp>
      <p:sp>
        <p:nvSpPr>
          <p:cNvPr id="1006" name="Google Shape;1006;p9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5586824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These cells are: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b="1" dirty="0">
                <a:solidFill>
                  <a:srgbClr val="FF0000"/>
                </a:solidFill>
              </a:rPr>
              <a:t>Nonspontaneous</a:t>
            </a:r>
            <a:r>
              <a:rPr lang="en" sz="2400" dirty="0"/>
              <a:t> (require energy)</a:t>
            </a:r>
            <a:endParaRPr sz="2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400" dirty="0"/>
              <a:t>Outside </a:t>
            </a:r>
            <a:r>
              <a:rPr lang="en" sz="2400" b="1" dirty="0"/>
              <a:t>power source</a:t>
            </a:r>
            <a:r>
              <a:rPr lang="en" sz="2400" dirty="0"/>
              <a:t> must be supplied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No flow of electrons to produce a current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Converts </a:t>
            </a:r>
            <a:r>
              <a:rPr lang="en" sz="2400" i="1" dirty="0"/>
              <a:t>electrical</a:t>
            </a:r>
            <a:r>
              <a:rPr lang="en" sz="2400" dirty="0"/>
              <a:t> energy </a:t>
            </a:r>
            <a:endParaRPr sz="2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Into </a:t>
            </a:r>
            <a:r>
              <a:rPr lang="en" sz="2400" i="1" dirty="0"/>
              <a:t>chemical</a:t>
            </a:r>
            <a:r>
              <a:rPr lang="en" sz="2400" dirty="0"/>
              <a:t> energy</a:t>
            </a:r>
            <a:endParaRPr sz="2400" dirty="0"/>
          </a:p>
        </p:txBody>
      </p:sp>
      <p:pic>
        <p:nvPicPr>
          <p:cNvPr id="1007" name="Google Shape;1007;p98" descr="Related image"/>
          <p:cNvPicPr preferRelativeResize="0"/>
          <p:nvPr/>
        </p:nvPicPr>
        <p:blipFill rotWithShape="1">
          <a:blip r:embed="rId3">
            <a:alphaModFix/>
          </a:blip>
          <a:srcRect r="8933"/>
          <a:stretch/>
        </p:blipFill>
        <p:spPr>
          <a:xfrm>
            <a:off x="5898524" y="1904795"/>
            <a:ext cx="2884868" cy="23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9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Electroplating</a:t>
            </a:r>
            <a:endParaRPr/>
          </a:p>
        </p:txBody>
      </p:sp>
      <p:sp>
        <p:nvSpPr>
          <p:cNvPr id="1013" name="Google Shape;1013;p9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process of layering one metal on top of another.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Examples: plated jewelry, chrome bumpers</a:t>
            </a:r>
            <a:endParaRPr/>
          </a:p>
        </p:txBody>
      </p:sp>
      <p:pic>
        <p:nvPicPr>
          <p:cNvPr id="1014" name="Google Shape;1014;p99" descr="Related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554" y="3047774"/>
            <a:ext cx="2165625" cy="14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99" descr="Image result for chrome plated ca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3550" y="2694774"/>
            <a:ext cx="2870200" cy="179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0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Electroplating Process</a:t>
            </a:r>
            <a:endParaRPr/>
          </a:p>
        </p:txBody>
      </p:sp>
      <p:sp>
        <p:nvSpPr>
          <p:cNvPr id="1021" name="Google Shape;1021;p100"/>
          <p:cNvSpPr txBox="1">
            <a:spLocks noGrp="1"/>
          </p:cNvSpPr>
          <p:nvPr>
            <p:ph type="body" idx="1"/>
          </p:nvPr>
        </p:nvSpPr>
        <p:spPr>
          <a:xfrm>
            <a:off x="333325" y="1624288"/>
            <a:ext cx="4468875" cy="3118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The battery forces electrons to travel to the spoon.</a:t>
            </a:r>
            <a:endParaRPr sz="2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The spoon is negative and will attract Ag</a:t>
            </a:r>
            <a:r>
              <a:rPr lang="en" sz="2400" baseline="30000" dirty="0">
                <a:solidFill>
                  <a:srgbClr val="FFFFFF"/>
                </a:solidFill>
              </a:rPr>
              <a:t>+</a:t>
            </a:r>
            <a:r>
              <a:rPr lang="en" sz="2400" dirty="0">
                <a:solidFill>
                  <a:srgbClr val="FFFFFF"/>
                </a:solidFill>
              </a:rPr>
              <a:t> ions. The silver ions will reduce onto the spoon.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22" name="Google Shape;1022;p100" descr="Image result for electroplat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0175" y="1238819"/>
            <a:ext cx="2816000" cy="38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100"/>
          <p:cNvSpPr txBox="1"/>
          <p:nvPr/>
        </p:nvSpPr>
        <p:spPr>
          <a:xfrm>
            <a:off x="6614900" y="1750650"/>
            <a:ext cx="7164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24" name="Google Shape;1024;p100"/>
          <p:cNvCxnSpPr/>
          <p:nvPr/>
        </p:nvCxnSpPr>
        <p:spPr>
          <a:xfrm>
            <a:off x="6691100" y="1253900"/>
            <a:ext cx="435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5" name="Google Shape;1025;p100"/>
          <p:cNvCxnSpPr/>
          <p:nvPr/>
        </p:nvCxnSpPr>
        <p:spPr>
          <a:xfrm rot="10800000">
            <a:off x="6756500" y="1458550"/>
            <a:ext cx="0" cy="409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26" name="Google Shape;1026;p100"/>
          <p:cNvSpPr txBox="1"/>
          <p:nvPr/>
        </p:nvSpPr>
        <p:spPr>
          <a:xfrm>
            <a:off x="6614900" y="1143988"/>
            <a:ext cx="2832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7" name="Google Shape;1027;p100"/>
          <p:cNvSpPr txBox="1"/>
          <p:nvPr/>
        </p:nvSpPr>
        <p:spPr>
          <a:xfrm>
            <a:off x="7418175" y="1067788"/>
            <a:ext cx="7164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8" name="Google Shape;1028;p100"/>
          <p:cNvSpPr txBox="1"/>
          <p:nvPr/>
        </p:nvSpPr>
        <p:spPr>
          <a:xfrm>
            <a:off x="7609525" y="2344988"/>
            <a:ext cx="7164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29" name="Google Shape;1029;p100"/>
          <p:cNvCxnSpPr/>
          <p:nvPr/>
        </p:nvCxnSpPr>
        <p:spPr>
          <a:xfrm>
            <a:off x="7932750" y="1842450"/>
            <a:ext cx="0" cy="780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0" name="Google Shape;1030;p100"/>
          <p:cNvSpPr txBox="1"/>
          <p:nvPr/>
        </p:nvSpPr>
        <p:spPr>
          <a:xfrm>
            <a:off x="7571125" y="3221688"/>
            <a:ext cx="7164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31" name="Google Shape;1031;p100"/>
          <p:cNvCxnSpPr/>
          <p:nvPr/>
        </p:nvCxnSpPr>
        <p:spPr>
          <a:xfrm>
            <a:off x="7967725" y="2839325"/>
            <a:ext cx="0" cy="780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01"/>
          <p:cNvSpPr txBox="1">
            <a:spLocks noGrp="1"/>
          </p:cNvSpPr>
          <p:nvPr>
            <p:ph type="title"/>
          </p:nvPr>
        </p:nvSpPr>
        <p:spPr>
          <a:xfrm>
            <a:off x="1138525" y="530575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Electroplating Process</a:t>
            </a:r>
            <a:endParaRPr/>
          </a:p>
        </p:txBody>
      </p:sp>
      <p:sp>
        <p:nvSpPr>
          <p:cNvPr id="1037" name="Google Shape;1037;p101"/>
          <p:cNvSpPr txBox="1">
            <a:spLocks noGrp="1"/>
          </p:cNvSpPr>
          <p:nvPr>
            <p:ph type="body" idx="1"/>
          </p:nvPr>
        </p:nvSpPr>
        <p:spPr>
          <a:xfrm>
            <a:off x="457075" y="2007875"/>
            <a:ext cx="5502300" cy="9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Ag</a:t>
            </a:r>
            <a:r>
              <a:rPr lang="en" baseline="30000"/>
              <a:t>0</a:t>
            </a:r>
            <a:r>
              <a:rPr lang="en"/>
              <a:t> → Ag</a:t>
            </a:r>
            <a:r>
              <a:rPr lang="en" baseline="30000"/>
              <a:t>+1</a:t>
            </a:r>
            <a:r>
              <a:rPr lang="en"/>
              <a:t> + 1e</a:t>
            </a:r>
            <a:r>
              <a:rPr lang="en" baseline="30000"/>
              <a:t>-</a:t>
            </a:r>
            <a:endParaRPr baseline="30000"/>
          </a:p>
        </p:txBody>
      </p:sp>
      <p:pic>
        <p:nvPicPr>
          <p:cNvPr id="1038" name="Google Shape;1038;p101" descr="Image result for electroplat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2360" y="1165250"/>
            <a:ext cx="2951640" cy="40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101"/>
          <p:cNvSpPr txBox="1"/>
          <p:nvPr/>
        </p:nvSpPr>
        <p:spPr>
          <a:xfrm>
            <a:off x="457075" y="3459425"/>
            <a:ext cx="4849200" cy="14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Ag</a:t>
            </a:r>
            <a:r>
              <a:rPr lang="en" sz="3000" baseline="30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+1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+ 1e</a:t>
            </a:r>
            <a:r>
              <a:rPr lang="en" sz="3000" baseline="30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→ Ag</a:t>
            </a:r>
            <a:r>
              <a:rPr lang="en" sz="3000" baseline="30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0</a:t>
            </a:r>
            <a:endParaRPr sz="3000" baseline="30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040" name="Google Shape;1040;p101"/>
          <p:cNvSpPr txBox="1"/>
          <p:nvPr/>
        </p:nvSpPr>
        <p:spPr>
          <a:xfrm>
            <a:off x="6663200" y="1988350"/>
            <a:ext cx="7164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41" name="Google Shape;1041;p101"/>
          <p:cNvCxnSpPr/>
          <p:nvPr/>
        </p:nvCxnSpPr>
        <p:spPr>
          <a:xfrm>
            <a:off x="6841775" y="1491625"/>
            <a:ext cx="435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2" name="Google Shape;1042;p101"/>
          <p:cNvCxnSpPr/>
          <p:nvPr/>
        </p:nvCxnSpPr>
        <p:spPr>
          <a:xfrm rot="10800000">
            <a:off x="6765575" y="1696275"/>
            <a:ext cx="0" cy="409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3" name="Google Shape;1043;p101"/>
          <p:cNvSpPr txBox="1"/>
          <p:nvPr/>
        </p:nvSpPr>
        <p:spPr>
          <a:xfrm>
            <a:off x="6635975" y="1381725"/>
            <a:ext cx="2832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4" name="Google Shape;1044;p101"/>
          <p:cNvSpPr txBox="1"/>
          <p:nvPr/>
        </p:nvSpPr>
        <p:spPr>
          <a:xfrm>
            <a:off x="7568850" y="1305513"/>
            <a:ext cx="7164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5" name="Google Shape;1045;p101"/>
          <p:cNvSpPr txBox="1"/>
          <p:nvPr/>
        </p:nvSpPr>
        <p:spPr>
          <a:xfrm>
            <a:off x="7760200" y="2582713"/>
            <a:ext cx="7164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46" name="Google Shape;1046;p101"/>
          <p:cNvCxnSpPr/>
          <p:nvPr/>
        </p:nvCxnSpPr>
        <p:spPr>
          <a:xfrm>
            <a:off x="8083425" y="2080175"/>
            <a:ext cx="0" cy="780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7" name="Google Shape;1047;p101"/>
          <p:cNvSpPr txBox="1"/>
          <p:nvPr/>
        </p:nvSpPr>
        <p:spPr>
          <a:xfrm>
            <a:off x="7721800" y="3459413"/>
            <a:ext cx="7164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" baseline="30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endParaRPr baseline="30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48" name="Google Shape;1048;p101"/>
          <p:cNvCxnSpPr/>
          <p:nvPr/>
        </p:nvCxnSpPr>
        <p:spPr>
          <a:xfrm>
            <a:off x="8118400" y="3077050"/>
            <a:ext cx="0" cy="780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9" name="Google Shape;1049;p101"/>
          <p:cNvSpPr txBox="1"/>
          <p:nvPr/>
        </p:nvSpPr>
        <p:spPr>
          <a:xfrm>
            <a:off x="457075" y="2657375"/>
            <a:ext cx="5735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OXIDIZED = ANODE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Atoms will form ions in solution (mass decreases)</a:t>
            </a:r>
            <a:endParaRPr sz="18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0" name="Google Shape;1050;p101"/>
          <p:cNvSpPr txBox="1"/>
          <p:nvPr/>
        </p:nvSpPr>
        <p:spPr>
          <a:xfrm>
            <a:off x="1861500" y="1491625"/>
            <a:ext cx="35325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 OX, RED CAT</a:t>
            </a:r>
            <a:endParaRPr sz="24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1" name="Google Shape;1051;p101"/>
          <p:cNvSpPr txBox="1"/>
          <p:nvPr/>
        </p:nvSpPr>
        <p:spPr>
          <a:xfrm>
            <a:off x="457075" y="4057025"/>
            <a:ext cx="59721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REDUCED = CATHODE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Ions will form atoms on the spoon (mass increases)</a:t>
            </a:r>
            <a:endParaRPr sz="18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2" name="Google Shape;1052;p101"/>
          <p:cNvSpPr txBox="1"/>
          <p:nvPr/>
        </p:nvSpPr>
        <p:spPr>
          <a:xfrm>
            <a:off x="6505650" y="3662825"/>
            <a:ext cx="8607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ANODE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++++++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3" name="Google Shape;1053;p101"/>
          <p:cNvSpPr txBox="1"/>
          <p:nvPr/>
        </p:nvSpPr>
        <p:spPr>
          <a:xfrm>
            <a:off x="7535650" y="4057025"/>
            <a:ext cx="11169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CATHODE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 - - - - - - - -</a:t>
            </a: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53861" y="186042"/>
            <a:ext cx="6172200" cy="800100"/>
          </a:xfrm>
        </p:spPr>
        <p:txBody>
          <a:bodyPr/>
          <a:lstStyle/>
          <a:p>
            <a:r>
              <a:rPr lang="en-US" dirty="0">
                <a:latin typeface="Shadows Into Light" panose="020B0604020202020204" charset="0"/>
              </a:rPr>
              <a:t>Electrolysis of water</a:t>
            </a:r>
          </a:p>
        </p:txBody>
      </p:sp>
      <p:pic>
        <p:nvPicPr>
          <p:cNvPr id="11" name="Content Placeholder 10" descr="chemistryelectrolysiscic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994" y="1466648"/>
            <a:ext cx="3030901" cy="3353337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451538" y="1466648"/>
            <a:ext cx="5507405" cy="34770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Shadows Into Light" panose="020B0604020202020204" charset="0"/>
              </a:rPr>
              <a:t>Water and other solutions can be electrolyzed in order to break them into their pure elemental state. </a:t>
            </a:r>
          </a:p>
          <a:p>
            <a:pPr marL="0" indent="0">
              <a:buNone/>
            </a:pPr>
            <a:r>
              <a:rPr lang="en-US" dirty="0">
                <a:latin typeface="Shadows Into Light" panose="020B0604020202020204" charset="0"/>
              </a:rPr>
              <a:t>       2H</a:t>
            </a:r>
            <a:r>
              <a:rPr lang="en-US" baseline="-25000" dirty="0">
                <a:latin typeface="Shadows Into Light" panose="020B0604020202020204" charset="0"/>
              </a:rPr>
              <a:t>2</a:t>
            </a:r>
            <a:r>
              <a:rPr lang="en-US" dirty="0">
                <a:latin typeface="Shadows Into Light" panose="020B0604020202020204" charset="0"/>
              </a:rPr>
              <a:t>O </a:t>
            </a:r>
            <a:r>
              <a:rPr lang="en-US" dirty="0">
                <a:latin typeface="Shadows Into Light" panose="020B0604020202020204" charset="0"/>
                <a:sym typeface="Wingdings" panose="05000000000000000000" pitchFamily="2" charset="2"/>
              </a:rPr>
              <a:t> 2H</a:t>
            </a:r>
            <a:r>
              <a:rPr lang="en-US" baseline="-25000" dirty="0">
                <a:latin typeface="Shadows Into Light" panose="020B0604020202020204" charset="0"/>
                <a:sym typeface="Wingdings" panose="05000000000000000000" pitchFamily="2" charset="2"/>
              </a:rPr>
              <a:t>2</a:t>
            </a:r>
            <a:r>
              <a:rPr lang="en-US" dirty="0">
                <a:latin typeface="Shadows Into Light" panose="020B0604020202020204" charset="0"/>
                <a:sym typeface="Wingdings" panose="05000000000000000000" pitchFamily="2" charset="2"/>
              </a:rPr>
              <a:t> + O</a:t>
            </a:r>
            <a:r>
              <a:rPr lang="en-US" baseline="-25000" dirty="0">
                <a:latin typeface="Shadows Into Light" panose="020B0604020202020204" charset="0"/>
                <a:sym typeface="Wingdings" panose="05000000000000000000" pitchFamily="2" charset="2"/>
              </a:rPr>
              <a:t>2</a:t>
            </a:r>
          </a:p>
          <a:p>
            <a:pPr marL="0" indent="0">
              <a:buNone/>
            </a:pPr>
            <a:endParaRPr lang="en-US" dirty="0">
              <a:latin typeface="Shadows Into Light" panose="020B060402020202020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latin typeface="Shadows Into Light" panose="020B0604020202020204" charset="0"/>
                <a:sym typeface="Wingdings" panose="05000000000000000000" pitchFamily="2" charset="2"/>
              </a:rPr>
              <a:t>Notice more oxygen is being formed.</a:t>
            </a:r>
          </a:p>
          <a:p>
            <a:pPr marL="0" indent="0">
              <a:buNone/>
            </a:pPr>
            <a:br>
              <a:rPr lang="en-US" dirty="0">
                <a:latin typeface="Shadows Into Light" panose="020B0604020202020204" charset="0"/>
                <a:sym typeface="Wingdings" panose="05000000000000000000" pitchFamily="2" charset="2"/>
              </a:rPr>
            </a:br>
            <a:r>
              <a:rPr lang="en-US" dirty="0">
                <a:latin typeface="Shadows Into Light" panose="020B0604020202020204" charset="0"/>
                <a:sym typeface="Wingdings" panose="05000000000000000000" pitchFamily="2" charset="2"/>
              </a:rPr>
              <a:t>H</a:t>
            </a:r>
            <a:r>
              <a:rPr lang="en-US" baseline="30000" dirty="0">
                <a:latin typeface="Shadows Into Light" panose="020B0604020202020204" charset="0"/>
                <a:sym typeface="Wingdings" panose="05000000000000000000" pitchFamily="2" charset="2"/>
              </a:rPr>
              <a:t>+</a:t>
            </a:r>
            <a:r>
              <a:rPr lang="en-US" dirty="0">
                <a:latin typeface="Shadows Into Light" panose="020B0604020202020204" charset="0"/>
                <a:sym typeface="Wingdings" panose="05000000000000000000" pitchFamily="2" charset="2"/>
              </a:rPr>
              <a:t> is reduced to H</a:t>
            </a:r>
            <a:r>
              <a:rPr lang="en-US" baseline="-25000" dirty="0">
                <a:latin typeface="Shadows Into Light" panose="020B0604020202020204" charset="0"/>
                <a:sym typeface="Wingdings" panose="05000000000000000000" pitchFamily="2" charset="2"/>
              </a:rPr>
              <a:t>2</a:t>
            </a:r>
            <a:r>
              <a:rPr lang="en-US" dirty="0">
                <a:latin typeface="Shadows Into Light" panose="020B0604020202020204" charset="0"/>
                <a:sym typeface="Wingdings" panose="05000000000000000000" pitchFamily="2" charset="2"/>
              </a:rPr>
              <a:t> at the cathode</a:t>
            </a:r>
          </a:p>
          <a:p>
            <a:pPr marL="0" indent="0">
              <a:buNone/>
            </a:pPr>
            <a:br>
              <a:rPr lang="en-US" dirty="0">
                <a:latin typeface="Shadows Into Light" panose="020B0604020202020204" charset="0"/>
                <a:sym typeface="Wingdings" panose="05000000000000000000" pitchFamily="2" charset="2"/>
              </a:rPr>
            </a:br>
            <a:r>
              <a:rPr lang="en-US" dirty="0">
                <a:latin typeface="Shadows Into Light" panose="020B0604020202020204" charset="0"/>
                <a:sym typeface="Wingdings" panose="05000000000000000000" pitchFamily="2" charset="2"/>
              </a:rPr>
              <a:t>O</a:t>
            </a:r>
            <a:r>
              <a:rPr lang="en-US" baseline="30000" dirty="0">
                <a:latin typeface="Shadows Into Light" panose="020B0604020202020204" charset="0"/>
                <a:sym typeface="Wingdings" panose="05000000000000000000" pitchFamily="2" charset="2"/>
              </a:rPr>
              <a:t>-2</a:t>
            </a:r>
            <a:r>
              <a:rPr lang="en-US" dirty="0">
                <a:latin typeface="Shadows Into Light" panose="020B0604020202020204" charset="0"/>
                <a:sym typeface="Wingdings" panose="05000000000000000000" pitchFamily="2" charset="2"/>
              </a:rPr>
              <a:t> is oxidized to O</a:t>
            </a:r>
            <a:r>
              <a:rPr lang="en-US" baseline="-25000" dirty="0">
                <a:latin typeface="Shadows Into Light" panose="020B0604020202020204" charset="0"/>
                <a:sym typeface="Wingdings" panose="05000000000000000000" pitchFamily="2" charset="2"/>
              </a:rPr>
              <a:t>2</a:t>
            </a:r>
            <a:r>
              <a:rPr lang="en-US" dirty="0">
                <a:latin typeface="Shadows Into Light" panose="020B0604020202020204" charset="0"/>
                <a:sym typeface="Wingdings" panose="05000000000000000000" pitchFamily="2" charset="2"/>
              </a:rPr>
              <a:t>at the anode. </a:t>
            </a:r>
          </a:p>
          <a:p>
            <a:endParaRPr lang="en-US" dirty="0">
              <a:latin typeface="Shadows In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6"/>
          <p:cNvSpPr txBox="1">
            <a:spLocks noGrp="1"/>
          </p:cNvSpPr>
          <p:nvPr>
            <p:ph type="title"/>
          </p:nvPr>
        </p:nvSpPr>
        <p:spPr>
          <a:xfrm>
            <a:off x="1060550" y="2500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for Oxidation Numbers</a:t>
            </a:r>
            <a:endParaRPr/>
          </a:p>
        </p:txBody>
      </p:sp>
      <p:sp>
        <p:nvSpPr>
          <p:cNvPr id="437" name="Google Shape;437;p4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3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In an ionic compound, the metal (positive ion) is written first and the non metal (negative ion) is written last.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Example: NaCl</a:t>
            </a:r>
            <a:r>
              <a:rPr lang="en" baseline="-25000"/>
              <a:t>             </a:t>
            </a:r>
            <a:r>
              <a:rPr lang="en"/>
              <a:t>Oxidation # Na = </a:t>
            </a:r>
            <a:r>
              <a:rPr lang="en" baseline="30000"/>
              <a:t>+ </a:t>
            </a:r>
            <a:r>
              <a:rPr lang="en"/>
              <a:t>1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Oxidation # Cl = </a:t>
            </a:r>
            <a:r>
              <a:rPr lang="en" baseline="30000"/>
              <a:t>- </a:t>
            </a:r>
            <a:r>
              <a:rPr lang="en"/>
              <a:t>1</a:t>
            </a:r>
            <a:endParaRPr/>
          </a:p>
        </p:txBody>
      </p:sp>
      <p:sp>
        <p:nvSpPr>
          <p:cNvPr id="438" name="Google Shape;438;p46"/>
          <p:cNvSpPr txBox="1"/>
          <p:nvPr/>
        </p:nvSpPr>
        <p:spPr>
          <a:xfrm>
            <a:off x="1658800" y="3225300"/>
            <a:ext cx="6063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p46"/>
          <p:cNvSpPr txBox="1"/>
          <p:nvPr/>
        </p:nvSpPr>
        <p:spPr>
          <a:xfrm>
            <a:off x="2136975" y="3225300"/>
            <a:ext cx="66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0" name="Google Shape;44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200" y="3841300"/>
            <a:ext cx="866600" cy="8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1200" y="2893375"/>
            <a:ext cx="866600" cy="8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6"/>
          <p:cNvSpPr/>
          <p:nvPr/>
        </p:nvSpPr>
        <p:spPr>
          <a:xfrm>
            <a:off x="8602525" y="2844325"/>
            <a:ext cx="232800" cy="269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6"/>
          <p:cNvSpPr/>
          <p:nvPr/>
        </p:nvSpPr>
        <p:spPr>
          <a:xfrm>
            <a:off x="8602525" y="3798850"/>
            <a:ext cx="232800" cy="269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7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916" y="141667"/>
            <a:ext cx="7521262" cy="800100"/>
          </a:xfrm>
        </p:spPr>
        <p:txBody>
          <a:bodyPr/>
          <a:lstStyle/>
          <a:p>
            <a:pPr algn="l"/>
            <a:r>
              <a:rPr lang="en-US" dirty="0">
                <a:latin typeface="Shadows Into Light" panose="020B0604020202020204" charset="0"/>
              </a:rPr>
              <a:t>Electrolysis of Salts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34" y="1493949"/>
            <a:ext cx="2819774" cy="3245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4575" y="1584101"/>
            <a:ext cx="4369312" cy="34451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Shadows Into Light" panose="020B0604020202020204" charset="0"/>
              </a:rPr>
              <a:t> </a:t>
            </a:r>
            <a:r>
              <a:rPr lang="en-US" dirty="0" err="1">
                <a:latin typeface="Shadows Into Light" panose="020B0604020202020204" charset="0"/>
              </a:rPr>
              <a:t>NaCl</a:t>
            </a:r>
            <a:r>
              <a:rPr lang="en-US" baseline="-25000" dirty="0">
                <a:latin typeface="Shadows Into Light" panose="020B0604020202020204" charset="0"/>
              </a:rPr>
              <a:t>(</a:t>
            </a:r>
            <a:r>
              <a:rPr lang="en-US" baseline="-25000" dirty="0" err="1">
                <a:latin typeface="Shadows Into Light" panose="020B0604020202020204" charset="0"/>
              </a:rPr>
              <a:t>aq</a:t>
            </a:r>
            <a:r>
              <a:rPr lang="en-US" baseline="-25000" dirty="0">
                <a:latin typeface="Shadows Into Light" panose="020B0604020202020204" charset="0"/>
              </a:rPr>
              <a:t>)</a:t>
            </a:r>
            <a:r>
              <a:rPr lang="en-US" dirty="0">
                <a:latin typeface="Shadows Into Light" panose="020B0604020202020204" charset="0"/>
              </a:rPr>
              <a:t>,  is zapped with electricity to separate. However, the diagram shows H</a:t>
            </a:r>
            <a:r>
              <a:rPr lang="en-US" baseline="-25000" dirty="0">
                <a:latin typeface="Shadows Into Light" panose="020B0604020202020204" charset="0"/>
              </a:rPr>
              <a:t>2</a:t>
            </a:r>
            <a:r>
              <a:rPr lang="en-US" dirty="0">
                <a:latin typeface="Shadows Into Light" panose="020B0604020202020204" charset="0"/>
              </a:rPr>
              <a:t> and Cl</a:t>
            </a:r>
            <a:r>
              <a:rPr lang="en-US" baseline="-25000" dirty="0">
                <a:latin typeface="Shadows Into Light" panose="020B0604020202020204" charset="0"/>
              </a:rPr>
              <a:t>2</a:t>
            </a:r>
            <a:r>
              <a:rPr lang="en-US" dirty="0">
                <a:latin typeface="Shadows Into Light" panose="020B0604020202020204" charset="0"/>
              </a:rPr>
              <a:t> gases evolve, Not sodium metal. The Na</a:t>
            </a:r>
            <a:r>
              <a:rPr lang="en-US" baseline="30000" dirty="0">
                <a:latin typeface="Shadows Into Light" panose="020B0604020202020204" charset="0"/>
              </a:rPr>
              <a:t>+</a:t>
            </a:r>
            <a:r>
              <a:rPr lang="en-US" dirty="0">
                <a:latin typeface="Shadows Into Light" panose="020B0604020202020204" charset="0"/>
              </a:rPr>
              <a:t> ions stay in solution. Why?</a:t>
            </a:r>
          </a:p>
          <a:p>
            <a:pPr marL="0" indent="0">
              <a:buNone/>
            </a:pPr>
            <a:endParaRPr lang="en-US" dirty="0">
              <a:latin typeface="Shadows Into Light" panose="020B0604020202020204" charset="0"/>
            </a:endParaRPr>
          </a:p>
          <a:p>
            <a:pPr marL="0" indent="0">
              <a:buNone/>
            </a:pPr>
            <a:r>
              <a:rPr lang="en-US" dirty="0">
                <a:latin typeface="Shadows Into Light" panose="020B0604020202020204" charset="0"/>
              </a:rPr>
              <a:t>Water is better at reducing than sodium so the water in the solution reduces instead of sodium. </a:t>
            </a:r>
          </a:p>
        </p:txBody>
      </p:sp>
    </p:spTree>
    <p:extLst>
      <p:ext uri="{BB962C8B-B14F-4D97-AF65-F5344CB8AC3E}">
        <p14:creationId xmlns:p14="http://schemas.microsoft.com/office/powerpoint/2010/main" val="17360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0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Voltaic 		       Electrolytic</a:t>
            </a:r>
            <a:endParaRPr dirty="0"/>
          </a:p>
        </p:txBody>
      </p:sp>
      <p:sp>
        <p:nvSpPr>
          <p:cNvPr id="1064" name="Google Shape;1064;p10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65" name="Google Shape;1065;p103"/>
          <p:cNvSpPr/>
          <p:nvPr/>
        </p:nvSpPr>
        <p:spPr>
          <a:xfrm>
            <a:off x="-31200" y="1219600"/>
            <a:ext cx="9206400" cy="397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03"/>
          <p:cNvSpPr txBox="1"/>
          <p:nvPr/>
        </p:nvSpPr>
        <p:spPr>
          <a:xfrm>
            <a:off x="183900" y="1338450"/>
            <a:ext cx="3890100" cy="3728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Shadows Into Light"/>
              <a:buChar char="●"/>
            </a:pPr>
            <a:r>
              <a:rPr lang="en" sz="24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Electrons flow from anode to cathode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Shadows Into Light"/>
              <a:buChar char="●"/>
            </a:pPr>
            <a:r>
              <a:rPr lang="en" sz="24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An Ox, Red Cat</a:t>
            </a:r>
            <a:endParaRPr sz="2400" dirty="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Shadows Into Light"/>
              <a:buChar char="●"/>
            </a:pPr>
            <a:r>
              <a:rPr lang="en" sz="2400" dirty="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Spontaneous</a:t>
            </a:r>
            <a:endParaRPr sz="2400" dirty="0">
              <a:solidFill>
                <a:srgbClr val="0000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Shadows Into Light"/>
              <a:buChar char="●"/>
            </a:pPr>
            <a:r>
              <a:rPr lang="en" sz="2400" dirty="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Makes electricity</a:t>
            </a:r>
            <a:endParaRPr sz="2400" dirty="0">
              <a:solidFill>
                <a:srgbClr val="0000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Shadows Into Light"/>
              <a:buChar char="●"/>
            </a:pPr>
            <a:r>
              <a:rPr lang="en" sz="2400" dirty="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Converts chemical energy into electrical energy</a:t>
            </a:r>
            <a:endParaRPr sz="2400" dirty="0">
              <a:solidFill>
                <a:srgbClr val="0000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Shadows Into Light"/>
              <a:buChar char="●"/>
            </a:pPr>
            <a:r>
              <a:rPr lang="en" sz="2400" dirty="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Salt bridge</a:t>
            </a:r>
            <a:endParaRPr sz="2400" dirty="0">
              <a:solidFill>
                <a:srgbClr val="0000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Shadows Into Light"/>
              <a:buChar char="●"/>
            </a:pPr>
            <a:r>
              <a:rPr lang="en" sz="2400" dirty="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Anode (-) cathode (+)</a:t>
            </a:r>
            <a:endParaRPr sz="2400" dirty="0">
              <a:solidFill>
                <a:srgbClr val="0000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067" name="Google Shape;1067;p103"/>
          <p:cNvSpPr txBox="1"/>
          <p:nvPr/>
        </p:nvSpPr>
        <p:spPr>
          <a:xfrm>
            <a:off x="4942200" y="1344550"/>
            <a:ext cx="3890100" cy="3728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Shadows Into Light"/>
              <a:buChar char="●"/>
            </a:pPr>
            <a:r>
              <a:rPr lang="en" sz="24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Electrons flow from anode to cathode</a:t>
            </a:r>
          </a:p>
          <a:p>
            <a:pPr marL="457200" indent="-317500">
              <a:buClr>
                <a:srgbClr val="FF0000"/>
              </a:buClr>
              <a:buSzPts val="1400"/>
              <a:buFont typeface="Shadows Into Light"/>
              <a:buChar char="●"/>
            </a:pPr>
            <a:r>
              <a:rPr lang="en-US" sz="24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An Ox, Red Cat</a:t>
            </a:r>
            <a:endParaRPr sz="2400" dirty="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Shadows Into Light"/>
              <a:buChar char="●"/>
            </a:pPr>
            <a:r>
              <a:rPr lang="en" sz="2400" dirty="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Not Spontaneous</a:t>
            </a:r>
            <a:endParaRPr sz="2400" dirty="0">
              <a:solidFill>
                <a:srgbClr val="0000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Shadows Into Light"/>
              <a:buChar char="●"/>
            </a:pPr>
            <a:r>
              <a:rPr lang="en" sz="2400" dirty="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Needs electricity</a:t>
            </a:r>
            <a:endParaRPr sz="2400" dirty="0">
              <a:solidFill>
                <a:srgbClr val="0000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Shadows Into Light"/>
              <a:buChar char="●"/>
            </a:pPr>
            <a:r>
              <a:rPr lang="en" sz="2400" dirty="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Converts electrical energy into chemical energy</a:t>
            </a:r>
            <a:endParaRPr sz="2400" dirty="0">
              <a:solidFill>
                <a:srgbClr val="0000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Shadows Into Light"/>
              <a:buChar char="●"/>
            </a:pPr>
            <a:r>
              <a:rPr lang="en" sz="2400" dirty="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No Salt bridge</a:t>
            </a:r>
            <a:endParaRPr sz="2400" dirty="0">
              <a:solidFill>
                <a:srgbClr val="0000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Shadows Into Light"/>
              <a:buChar char="●"/>
            </a:pPr>
            <a:r>
              <a:rPr lang="en" sz="2400" dirty="0">
                <a:solidFill>
                  <a:srgbClr val="00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Anode (+) cathode (-)</a:t>
            </a:r>
            <a:endParaRPr sz="2400" dirty="0">
              <a:solidFill>
                <a:srgbClr val="0000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0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Identify features of an electrolytic cell.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Differentiate between a voltaic and electrolytic cell.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59091" y="15210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for Oxidation Numbers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Hydrogen is usually has a +1 when it’s listed first, and -1 when it’s listed last. (if it’s more the more electronegative element in the compound it is -1.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Example:                        				                  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    </a:t>
            </a:r>
            <a:r>
              <a:rPr lang="en">
                <a:solidFill>
                  <a:schemeClr val="lt1"/>
                </a:solidFill>
              </a:rPr>
              <a:t>HBr          </a:t>
            </a:r>
            <a:r>
              <a:rPr lang="en"/>
              <a:t>LiH</a:t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2935150" y="3809225"/>
            <a:ext cx="66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3382125" y="3809225"/>
            <a:ext cx="66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5121275" y="3809225"/>
            <a:ext cx="66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+1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5568250" y="3809225"/>
            <a:ext cx="66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-1</a:t>
            </a:r>
            <a:endParaRPr sz="2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ipped videos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2898</Words>
  <Application>Microsoft Macintosh PowerPoint</Application>
  <PresentationFormat>On-screen Show (16:9)</PresentationFormat>
  <Paragraphs>583</Paragraphs>
  <Slides>82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Shadows Into Light</vt:lpstr>
      <vt:lpstr>Walter Turncoat</vt:lpstr>
      <vt:lpstr>Arial</vt:lpstr>
      <vt:lpstr>Source Code Pro</vt:lpstr>
      <vt:lpstr>Open Sans</vt:lpstr>
      <vt:lpstr>flipped videos</vt:lpstr>
      <vt:lpstr> ELECTROCHEMISTRY</vt:lpstr>
      <vt:lpstr>Redox Review</vt:lpstr>
      <vt:lpstr>Lesson Objective: </vt:lpstr>
      <vt:lpstr>Redox Reactions</vt:lpstr>
      <vt:lpstr>Oxidation States</vt:lpstr>
      <vt:lpstr>Rules for Oxidation Numbers</vt:lpstr>
      <vt:lpstr>Rules for Oxidation Numbers</vt:lpstr>
      <vt:lpstr>Rules for Oxidation Numbers</vt:lpstr>
      <vt:lpstr>Rules for Oxidation Numbers</vt:lpstr>
      <vt:lpstr>Rules for Oxidation Numbers</vt:lpstr>
      <vt:lpstr>Rules for Oxidation Numbers</vt:lpstr>
      <vt:lpstr>Example</vt:lpstr>
      <vt:lpstr>Rules for Oxidation Numbers</vt:lpstr>
      <vt:lpstr>Working with Polyatomic Ions</vt:lpstr>
      <vt:lpstr>Redox Reactions</vt:lpstr>
      <vt:lpstr>PowerPoint Presentation</vt:lpstr>
      <vt:lpstr>Oxidation</vt:lpstr>
      <vt:lpstr>Oxidation Example</vt:lpstr>
      <vt:lpstr>Reduction</vt:lpstr>
      <vt:lpstr>Reduction Example</vt:lpstr>
      <vt:lpstr>Reduction????</vt:lpstr>
      <vt:lpstr>Example</vt:lpstr>
      <vt:lpstr>LEO GER</vt:lpstr>
      <vt:lpstr>Example</vt:lpstr>
      <vt:lpstr>Example</vt:lpstr>
      <vt:lpstr>Identify Species</vt:lpstr>
      <vt:lpstr>Are these Redox Reactions?</vt:lpstr>
      <vt:lpstr>Trick to Identify Redox</vt:lpstr>
      <vt:lpstr>PowerPoint Presentation</vt:lpstr>
      <vt:lpstr>PowerPoint Presentation</vt:lpstr>
      <vt:lpstr>PowerPoint Presentation</vt:lpstr>
      <vt:lpstr>PowerPoint Presentation</vt:lpstr>
      <vt:lpstr>Example</vt:lpstr>
      <vt:lpstr>When are rxn’s Spontaneous</vt:lpstr>
      <vt:lpstr>When are rxn’s Not Spontaneous</vt:lpstr>
      <vt:lpstr>Example</vt:lpstr>
      <vt:lpstr>PowerPoint Presentation</vt:lpstr>
      <vt:lpstr>Half Reactions</vt:lpstr>
      <vt:lpstr>Lesson Objective: </vt:lpstr>
      <vt:lpstr>Half Reactions</vt:lpstr>
      <vt:lpstr>Redox Reactions have...</vt:lpstr>
      <vt:lpstr>Half reaction: Reduction</vt:lpstr>
      <vt:lpstr>Half reaction: Oxidation</vt:lpstr>
      <vt:lpstr>Rules for Half Reactions</vt:lpstr>
      <vt:lpstr>Rules for Half Reactions</vt:lpstr>
      <vt:lpstr>Rules for Half REactions</vt:lpstr>
      <vt:lpstr>Rules for Half REactions</vt:lpstr>
      <vt:lpstr>Example</vt:lpstr>
      <vt:lpstr>Balancing Redox Rxns</vt:lpstr>
      <vt:lpstr>Steps for Balancing Redox </vt:lpstr>
      <vt:lpstr>Steps for Balancing Redox </vt:lpstr>
      <vt:lpstr>Steps for Balancing Redox </vt:lpstr>
      <vt:lpstr>Steps for Balancing Redox </vt:lpstr>
      <vt:lpstr>Example</vt:lpstr>
      <vt:lpstr>PowerPoint Presentation</vt:lpstr>
      <vt:lpstr>Voltaic Cells</vt:lpstr>
      <vt:lpstr>Lesson Objective: </vt:lpstr>
      <vt:lpstr>Problem: What is electricity &amp; how is it formed?</vt:lpstr>
      <vt:lpstr>Voltaic Cell (Battery)</vt:lpstr>
      <vt:lpstr>How does a voltaic cell work</vt:lpstr>
      <vt:lpstr>Voltaic Cells</vt:lpstr>
      <vt:lpstr>Example</vt:lpstr>
      <vt:lpstr>Parts of a voltaic Cell</vt:lpstr>
      <vt:lpstr>Parts of a voltaic Cell</vt:lpstr>
      <vt:lpstr>How to label a Voltaic cell</vt:lpstr>
      <vt:lpstr>More active metal is oxidized</vt:lpstr>
      <vt:lpstr>What happens to electrodes</vt:lpstr>
      <vt:lpstr>Function of salt bridge</vt:lpstr>
      <vt:lpstr>Remove salt bridge?</vt:lpstr>
      <vt:lpstr>Example (I do)</vt:lpstr>
      <vt:lpstr>Example (We do)</vt:lpstr>
      <vt:lpstr>PowerPoint Presentation</vt:lpstr>
      <vt:lpstr>Electrolytic Cells</vt:lpstr>
      <vt:lpstr>Lesson Objective: </vt:lpstr>
      <vt:lpstr>Electrolytic Cells</vt:lpstr>
      <vt:lpstr>Electroplating</vt:lpstr>
      <vt:lpstr>Electroplating Process</vt:lpstr>
      <vt:lpstr>Electroplating Process</vt:lpstr>
      <vt:lpstr>Electrolysis of water</vt:lpstr>
      <vt:lpstr>Electrolysis of Salts</vt:lpstr>
      <vt:lpstr>   Voltaic          Electrolytic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Unit 12 Electrochemistry</dc:title>
  <cp:lastModifiedBy>Kristen J Drury</cp:lastModifiedBy>
  <cp:revision>10</cp:revision>
  <dcterms:modified xsi:type="dcterms:W3CDTF">2021-08-29T22:19:07Z</dcterms:modified>
</cp:coreProperties>
</file>