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362"/>
  </p:notesMasterIdLst>
  <p:sldIdLst>
    <p:sldId id="335" r:id="rId2"/>
    <p:sldId id="256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74" r:id="rId12"/>
    <p:sldId id="275" r:id="rId13"/>
    <p:sldId id="276" r:id="rId14"/>
    <p:sldId id="280" r:id="rId15"/>
    <p:sldId id="281" r:id="rId16"/>
    <p:sldId id="287" r:id="rId17"/>
    <p:sldId id="288" r:id="rId18"/>
    <p:sldId id="289" r:id="rId19"/>
    <p:sldId id="293" r:id="rId20"/>
    <p:sldId id="294" r:id="rId21"/>
    <p:sldId id="295" r:id="rId22"/>
    <p:sldId id="296" r:id="rId23"/>
    <p:sldId id="298" r:id="rId24"/>
    <p:sldId id="299" r:id="rId25"/>
    <p:sldId id="302" r:id="rId26"/>
    <p:sldId id="303" r:id="rId27"/>
    <p:sldId id="306" r:id="rId28"/>
    <p:sldId id="309" r:id="rId29"/>
    <p:sldId id="310" r:id="rId30"/>
    <p:sldId id="311" r:id="rId31"/>
    <p:sldId id="312" r:id="rId32"/>
    <p:sldId id="315" r:id="rId33"/>
    <p:sldId id="332" r:id="rId34"/>
    <p:sldId id="320" r:id="rId35"/>
    <p:sldId id="321" r:id="rId36"/>
    <p:sldId id="322" r:id="rId37"/>
    <p:sldId id="323" r:id="rId38"/>
    <p:sldId id="333" r:id="rId39"/>
    <p:sldId id="325" r:id="rId40"/>
    <p:sldId id="326" r:id="rId41"/>
    <p:sldId id="327" r:id="rId42"/>
    <p:sldId id="336" r:id="rId43"/>
    <p:sldId id="337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361" r:id="rId55"/>
    <p:sldId id="376" r:id="rId56"/>
    <p:sldId id="377" r:id="rId57"/>
    <p:sldId id="378" r:id="rId58"/>
    <p:sldId id="379" r:id="rId59"/>
    <p:sldId id="384" r:id="rId60"/>
    <p:sldId id="385" r:id="rId61"/>
    <p:sldId id="387" r:id="rId62"/>
    <p:sldId id="388" r:id="rId63"/>
    <p:sldId id="389" r:id="rId64"/>
    <p:sldId id="390" r:id="rId65"/>
    <p:sldId id="392" r:id="rId66"/>
    <p:sldId id="395" r:id="rId67"/>
    <p:sldId id="396" r:id="rId68"/>
    <p:sldId id="397" r:id="rId69"/>
    <p:sldId id="398" r:id="rId70"/>
    <p:sldId id="399" r:id="rId71"/>
    <p:sldId id="400" r:id="rId72"/>
    <p:sldId id="401" r:id="rId73"/>
    <p:sldId id="402" r:id="rId74"/>
    <p:sldId id="403" r:id="rId75"/>
    <p:sldId id="407" r:id="rId76"/>
    <p:sldId id="408" r:id="rId77"/>
    <p:sldId id="409" r:id="rId78"/>
    <p:sldId id="410" r:id="rId79"/>
    <p:sldId id="411" r:id="rId80"/>
    <p:sldId id="412" r:id="rId81"/>
    <p:sldId id="413" r:id="rId82"/>
    <p:sldId id="414" r:id="rId83"/>
    <p:sldId id="418" r:id="rId84"/>
    <p:sldId id="419" r:id="rId85"/>
    <p:sldId id="420" r:id="rId86"/>
    <p:sldId id="421" r:id="rId87"/>
    <p:sldId id="422" r:id="rId88"/>
    <p:sldId id="425" r:id="rId89"/>
    <p:sldId id="426" r:id="rId90"/>
    <p:sldId id="427" r:id="rId91"/>
    <p:sldId id="428" r:id="rId92"/>
    <p:sldId id="432" r:id="rId93"/>
    <p:sldId id="433" r:id="rId94"/>
    <p:sldId id="434" r:id="rId95"/>
    <p:sldId id="435" r:id="rId96"/>
    <p:sldId id="436" r:id="rId97"/>
    <p:sldId id="437" r:id="rId98"/>
    <p:sldId id="440" r:id="rId99"/>
    <p:sldId id="443" r:id="rId100"/>
    <p:sldId id="444" r:id="rId101"/>
    <p:sldId id="445" r:id="rId102"/>
    <p:sldId id="449" r:id="rId103"/>
    <p:sldId id="452" r:id="rId104"/>
    <p:sldId id="453" r:id="rId105"/>
    <p:sldId id="454" r:id="rId106"/>
    <p:sldId id="455" r:id="rId107"/>
    <p:sldId id="456" r:id="rId108"/>
    <p:sldId id="457" r:id="rId109"/>
    <p:sldId id="458" r:id="rId110"/>
    <p:sldId id="459" r:id="rId111"/>
    <p:sldId id="460" r:id="rId112"/>
    <p:sldId id="461" r:id="rId113"/>
    <p:sldId id="465" r:id="rId114"/>
    <p:sldId id="466" r:id="rId115"/>
    <p:sldId id="467" r:id="rId116"/>
    <p:sldId id="468" r:id="rId117"/>
    <p:sldId id="469" r:id="rId118"/>
    <p:sldId id="470" r:id="rId119"/>
    <p:sldId id="471" r:id="rId120"/>
    <p:sldId id="475" r:id="rId121"/>
    <p:sldId id="476" r:id="rId122"/>
    <p:sldId id="477" r:id="rId123"/>
    <p:sldId id="478" r:id="rId124"/>
    <p:sldId id="479" r:id="rId125"/>
    <p:sldId id="480" r:id="rId126"/>
    <p:sldId id="481" r:id="rId127"/>
    <p:sldId id="485" r:id="rId128"/>
    <p:sldId id="486" r:id="rId129"/>
    <p:sldId id="487" r:id="rId130"/>
    <p:sldId id="499" r:id="rId131"/>
    <p:sldId id="500" r:id="rId132"/>
    <p:sldId id="501" r:id="rId133"/>
    <p:sldId id="502" r:id="rId134"/>
    <p:sldId id="503" r:id="rId135"/>
    <p:sldId id="504" r:id="rId136"/>
    <p:sldId id="505" r:id="rId137"/>
    <p:sldId id="506" r:id="rId138"/>
    <p:sldId id="507" r:id="rId139"/>
    <p:sldId id="508" r:id="rId140"/>
    <p:sldId id="509" r:id="rId141"/>
    <p:sldId id="510" r:id="rId142"/>
    <p:sldId id="511" r:id="rId143"/>
    <p:sldId id="512" r:id="rId144"/>
    <p:sldId id="516" r:id="rId145"/>
    <p:sldId id="517" r:id="rId146"/>
    <p:sldId id="518" r:id="rId147"/>
    <p:sldId id="519" r:id="rId148"/>
    <p:sldId id="520" r:id="rId149"/>
    <p:sldId id="521" r:id="rId150"/>
    <p:sldId id="522" r:id="rId151"/>
    <p:sldId id="523" r:id="rId152"/>
    <p:sldId id="524" r:id="rId153"/>
    <p:sldId id="527" r:id="rId154"/>
    <p:sldId id="528" r:id="rId155"/>
    <p:sldId id="529" r:id="rId156"/>
    <p:sldId id="530" r:id="rId157"/>
    <p:sldId id="531" r:id="rId158"/>
    <p:sldId id="532" r:id="rId159"/>
    <p:sldId id="533" r:id="rId160"/>
    <p:sldId id="537" r:id="rId161"/>
    <p:sldId id="538" r:id="rId162"/>
    <p:sldId id="539" r:id="rId163"/>
    <p:sldId id="540" r:id="rId164"/>
    <p:sldId id="541" r:id="rId165"/>
    <p:sldId id="542" r:id="rId166"/>
    <p:sldId id="543" r:id="rId167"/>
    <p:sldId id="544" r:id="rId168"/>
    <p:sldId id="545" r:id="rId169"/>
    <p:sldId id="546" r:id="rId170"/>
    <p:sldId id="547" r:id="rId171"/>
    <p:sldId id="548" r:id="rId172"/>
    <p:sldId id="549" r:id="rId173"/>
    <p:sldId id="550" r:id="rId174"/>
    <p:sldId id="554" r:id="rId175"/>
    <p:sldId id="555" r:id="rId176"/>
    <p:sldId id="556" r:id="rId177"/>
    <p:sldId id="557" r:id="rId178"/>
    <p:sldId id="558" r:id="rId179"/>
    <p:sldId id="559" r:id="rId180"/>
    <p:sldId id="563" r:id="rId181"/>
    <p:sldId id="564" r:id="rId182"/>
    <p:sldId id="565" r:id="rId183"/>
    <p:sldId id="566" r:id="rId184"/>
    <p:sldId id="567" r:id="rId185"/>
    <p:sldId id="568" r:id="rId186"/>
    <p:sldId id="569" r:id="rId187"/>
    <p:sldId id="570" r:id="rId188"/>
    <p:sldId id="571" r:id="rId189"/>
    <p:sldId id="574" r:id="rId190"/>
    <p:sldId id="578" r:id="rId191"/>
    <p:sldId id="579" r:id="rId192"/>
    <p:sldId id="580" r:id="rId193"/>
    <p:sldId id="581" r:id="rId194"/>
    <p:sldId id="582" r:id="rId195"/>
    <p:sldId id="587" r:id="rId196"/>
    <p:sldId id="588" r:id="rId197"/>
    <p:sldId id="589" r:id="rId198"/>
    <p:sldId id="590" r:id="rId199"/>
    <p:sldId id="591" r:id="rId200"/>
    <p:sldId id="592" r:id="rId201"/>
    <p:sldId id="593" r:id="rId202"/>
    <p:sldId id="594" r:id="rId203"/>
    <p:sldId id="596" r:id="rId204"/>
    <p:sldId id="599" r:id="rId205"/>
    <p:sldId id="600" r:id="rId206"/>
    <p:sldId id="601" r:id="rId207"/>
    <p:sldId id="602" r:id="rId208"/>
    <p:sldId id="603" r:id="rId209"/>
    <p:sldId id="604" r:id="rId210"/>
    <p:sldId id="608" r:id="rId211"/>
    <p:sldId id="609" r:id="rId212"/>
    <p:sldId id="610" r:id="rId213"/>
    <p:sldId id="611" r:id="rId214"/>
    <p:sldId id="612" r:id="rId215"/>
    <p:sldId id="613" r:id="rId216"/>
    <p:sldId id="614" r:id="rId217"/>
    <p:sldId id="615" r:id="rId218"/>
    <p:sldId id="616" r:id="rId219"/>
    <p:sldId id="622" r:id="rId220"/>
    <p:sldId id="623" r:id="rId221"/>
    <p:sldId id="624" r:id="rId222"/>
    <p:sldId id="625" r:id="rId223"/>
    <p:sldId id="626" r:id="rId224"/>
    <p:sldId id="628" r:id="rId225"/>
    <p:sldId id="629" r:id="rId226"/>
    <p:sldId id="633" r:id="rId227"/>
    <p:sldId id="634" r:id="rId228"/>
    <p:sldId id="635" r:id="rId229"/>
    <p:sldId id="636" r:id="rId230"/>
    <p:sldId id="637" r:id="rId231"/>
    <p:sldId id="641" r:id="rId232"/>
    <p:sldId id="642" r:id="rId233"/>
    <p:sldId id="643" r:id="rId234"/>
    <p:sldId id="644" r:id="rId235"/>
    <p:sldId id="654" r:id="rId236"/>
    <p:sldId id="655" r:id="rId237"/>
    <p:sldId id="656" r:id="rId238"/>
    <p:sldId id="657" r:id="rId239"/>
    <p:sldId id="658" r:id="rId240"/>
    <p:sldId id="659" r:id="rId241"/>
    <p:sldId id="660" r:id="rId242"/>
    <p:sldId id="662" r:id="rId243"/>
    <p:sldId id="663" r:id="rId244"/>
    <p:sldId id="667" r:id="rId245"/>
    <p:sldId id="668" r:id="rId246"/>
    <p:sldId id="669" r:id="rId247"/>
    <p:sldId id="670" r:id="rId248"/>
    <p:sldId id="671" r:id="rId249"/>
    <p:sldId id="676" r:id="rId250"/>
    <p:sldId id="677" r:id="rId251"/>
    <p:sldId id="678" r:id="rId252"/>
    <p:sldId id="679" r:id="rId253"/>
    <p:sldId id="680" r:id="rId254"/>
    <p:sldId id="684" r:id="rId255"/>
    <p:sldId id="685" r:id="rId256"/>
    <p:sldId id="686" r:id="rId257"/>
    <p:sldId id="687" r:id="rId258"/>
    <p:sldId id="688" r:id="rId259"/>
    <p:sldId id="689" r:id="rId260"/>
    <p:sldId id="690" r:id="rId261"/>
    <p:sldId id="691" r:id="rId262"/>
    <p:sldId id="692" r:id="rId263"/>
    <p:sldId id="693" r:id="rId264"/>
    <p:sldId id="696" r:id="rId265"/>
    <p:sldId id="698" r:id="rId266"/>
    <p:sldId id="699" r:id="rId267"/>
    <p:sldId id="700" r:id="rId268"/>
    <p:sldId id="701" r:id="rId269"/>
    <p:sldId id="702" r:id="rId270"/>
    <p:sldId id="703" r:id="rId271"/>
    <p:sldId id="704" r:id="rId272"/>
    <p:sldId id="705" r:id="rId273"/>
    <p:sldId id="709" r:id="rId274"/>
    <p:sldId id="710" r:id="rId275"/>
    <p:sldId id="711" r:id="rId276"/>
    <p:sldId id="712" r:id="rId277"/>
    <p:sldId id="713" r:id="rId278"/>
    <p:sldId id="714" r:id="rId279"/>
    <p:sldId id="715" r:id="rId280"/>
    <p:sldId id="719" r:id="rId281"/>
    <p:sldId id="720" r:id="rId282"/>
    <p:sldId id="721" r:id="rId283"/>
    <p:sldId id="722" r:id="rId284"/>
    <p:sldId id="723" r:id="rId285"/>
    <p:sldId id="724" r:id="rId286"/>
    <p:sldId id="725" r:id="rId287"/>
    <p:sldId id="731" r:id="rId288"/>
    <p:sldId id="732" r:id="rId289"/>
    <p:sldId id="733" r:id="rId290"/>
    <p:sldId id="737" r:id="rId291"/>
    <p:sldId id="738" r:id="rId292"/>
    <p:sldId id="739" r:id="rId293"/>
    <p:sldId id="740" r:id="rId294"/>
    <p:sldId id="741" r:id="rId295"/>
    <p:sldId id="742" r:id="rId296"/>
    <p:sldId id="748" r:id="rId297"/>
    <p:sldId id="749" r:id="rId298"/>
    <p:sldId id="750" r:id="rId299"/>
    <p:sldId id="751" r:id="rId300"/>
    <p:sldId id="752" r:id="rId301"/>
    <p:sldId id="753" r:id="rId302"/>
    <p:sldId id="754" r:id="rId303"/>
    <p:sldId id="755" r:id="rId304"/>
    <p:sldId id="756" r:id="rId305"/>
    <p:sldId id="760" r:id="rId306"/>
    <p:sldId id="761" r:id="rId307"/>
    <p:sldId id="762" r:id="rId308"/>
    <p:sldId id="763" r:id="rId309"/>
    <p:sldId id="764" r:id="rId310"/>
    <p:sldId id="765" r:id="rId311"/>
    <p:sldId id="766" r:id="rId312"/>
    <p:sldId id="767" r:id="rId313"/>
    <p:sldId id="768" r:id="rId314"/>
    <p:sldId id="769" r:id="rId315"/>
    <p:sldId id="770" r:id="rId316"/>
    <p:sldId id="771" r:id="rId317"/>
    <p:sldId id="772" r:id="rId318"/>
    <p:sldId id="773" r:id="rId319"/>
    <p:sldId id="777" r:id="rId320"/>
    <p:sldId id="778" r:id="rId321"/>
    <p:sldId id="779" r:id="rId322"/>
    <p:sldId id="781" r:id="rId323"/>
    <p:sldId id="785" r:id="rId324"/>
    <p:sldId id="786" r:id="rId325"/>
    <p:sldId id="787" r:id="rId326"/>
    <p:sldId id="788" r:id="rId327"/>
    <p:sldId id="789" r:id="rId328"/>
    <p:sldId id="790" r:id="rId329"/>
    <p:sldId id="791" r:id="rId330"/>
    <p:sldId id="792" r:id="rId331"/>
    <p:sldId id="793" r:id="rId332"/>
    <p:sldId id="794" r:id="rId333"/>
    <p:sldId id="812" r:id="rId334"/>
    <p:sldId id="813" r:id="rId335"/>
    <p:sldId id="814" r:id="rId336"/>
    <p:sldId id="815" r:id="rId337"/>
    <p:sldId id="816" r:id="rId338"/>
    <p:sldId id="817" r:id="rId339"/>
    <p:sldId id="821" r:id="rId340"/>
    <p:sldId id="822" r:id="rId341"/>
    <p:sldId id="823" r:id="rId342"/>
    <p:sldId id="824" r:id="rId343"/>
    <p:sldId id="825" r:id="rId344"/>
    <p:sldId id="826" r:id="rId345"/>
    <p:sldId id="827" r:id="rId346"/>
    <p:sldId id="828" r:id="rId347"/>
    <p:sldId id="830" r:id="rId348"/>
    <p:sldId id="831" r:id="rId349"/>
    <p:sldId id="832" r:id="rId350"/>
    <p:sldId id="833" r:id="rId351"/>
    <p:sldId id="834" r:id="rId352"/>
    <p:sldId id="835" r:id="rId353"/>
    <p:sldId id="836" r:id="rId354"/>
    <p:sldId id="840" r:id="rId355"/>
    <p:sldId id="841" r:id="rId356"/>
    <p:sldId id="842" r:id="rId357"/>
    <p:sldId id="843" r:id="rId358"/>
    <p:sldId id="844" r:id="rId359"/>
    <p:sldId id="845" r:id="rId360"/>
    <p:sldId id="846" r:id="rId361"/>
  </p:sldIdLst>
  <p:sldSz cx="9144000" cy="5143500" type="screen16x9"/>
  <p:notesSz cx="6858000" cy="9144000"/>
  <p:embeddedFontLst>
    <p:embeddedFont>
      <p:font typeface="Shadows Into Light" panose="020B0604020202020204" charset="0"/>
      <p:regular r:id="rId363"/>
    </p:embeddedFont>
    <p:embeddedFont>
      <p:font typeface="Century Gothic" panose="020B0502020202020204" pitchFamily="34" charset="0"/>
      <p:regular r:id="rId364"/>
      <p:bold r:id="rId365"/>
      <p:italic r:id="rId366"/>
      <p:boldItalic r:id="rId367"/>
    </p:embeddedFont>
    <p:embeddedFont>
      <p:font typeface="Calibri" panose="020F0502020204030204" pitchFamily="34" charset="0"/>
      <p:regular r:id="rId368"/>
      <p:bold r:id="rId369"/>
      <p:italic r:id="rId370"/>
      <p:boldItalic r:id="rId371"/>
    </p:embeddedFont>
    <p:embeddedFont>
      <p:font typeface="Open Sans" panose="020B0606030504020204" pitchFamily="34" charset="0"/>
      <p:regular r:id="rId372"/>
      <p:bold r:id="rId373"/>
    </p:embeddedFont>
    <p:embeddedFont>
      <p:font typeface="Book Antiqua" panose="02040602050305030304" pitchFamily="18" charset="0"/>
      <p:regular r:id="rId374"/>
      <p:bold r:id="rId375"/>
      <p:italic r:id="rId376"/>
      <p:boldItalic r:id="rId377"/>
    </p:embeddedFont>
    <p:embeddedFont>
      <p:font typeface="Source Code Pro" panose="020B0604020202020204" charset="0"/>
      <p:regular r:id="rId378"/>
      <p:bold r:id="rId379"/>
      <p:italic r:id="rId380"/>
      <p:boldItalic r:id="rId381"/>
    </p:embeddedFont>
    <p:embeddedFont>
      <p:font typeface="Comic Sans MS" panose="030F0702030302020204" pitchFamily="66" charset="0"/>
      <p:regular r:id="rId382"/>
      <p:bold r:id="rId383"/>
      <p:italic r:id="rId384"/>
      <p:boldItalic r:id="rId385"/>
    </p:embeddedFont>
    <p:embeddedFont>
      <p:font typeface="Walter Turncoat" panose="020B0604020202020204" charset="0"/>
      <p:regular r:id="rId3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08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45" Type="http://schemas.openxmlformats.org/officeDocument/2006/relationships/slide" Target="slides/slide344.xml"/><Relationship Id="rId366" Type="http://schemas.openxmlformats.org/officeDocument/2006/relationships/font" Target="fonts/font4.fntdata"/><Relationship Id="rId387" Type="http://schemas.openxmlformats.org/officeDocument/2006/relationships/presProps" Target="presProps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35" Type="http://schemas.openxmlformats.org/officeDocument/2006/relationships/slide" Target="slides/slide334.xml"/><Relationship Id="rId356" Type="http://schemas.openxmlformats.org/officeDocument/2006/relationships/slide" Target="slides/slide355.xml"/><Relationship Id="rId377" Type="http://schemas.openxmlformats.org/officeDocument/2006/relationships/font" Target="fonts/font15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font" Target="fonts/font5.fntdata"/><Relationship Id="rId388" Type="http://schemas.openxmlformats.org/officeDocument/2006/relationships/viewProps" Target="viewProps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font" Target="fonts/font16.fntdata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font" Target="fonts/font6.fntdata"/><Relationship Id="rId389" Type="http://schemas.openxmlformats.org/officeDocument/2006/relationships/theme" Target="theme/theme1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font" Target="fonts/font17.fntdata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tableStyles" Target="tableStyles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font" Target="fonts/font7.fntdata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font" Target="fonts/font18.fntdata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font" Target="fonts/font8.fntdata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font" Target="fonts/font19.fntdata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font" Target="fonts/font9.fntdata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font" Target="fonts/font20.fntdata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font" Target="fonts/font10.fntdata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notesMaster" Target="notesMasters/notesMaster1.xml"/><Relationship Id="rId383" Type="http://schemas.openxmlformats.org/officeDocument/2006/relationships/font" Target="fonts/font21.fntdata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font" Target="fonts/font1.fntdata"/><Relationship Id="rId384" Type="http://schemas.openxmlformats.org/officeDocument/2006/relationships/font" Target="fonts/font22.fntdata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font" Target="fonts/font12.fntdata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font" Target="fonts/font23.fntdata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font" Target="fonts/font13.fntdata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font" Target="fonts/font3.fntdata"/><Relationship Id="rId386" Type="http://schemas.openxmlformats.org/officeDocument/2006/relationships/font" Target="fonts/font24.fntdata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font" Target="fonts/font14.fntdata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3.xml"/><Relationship Id="rId1" Type="http://schemas.openxmlformats.org/officeDocument/2006/relationships/notesMaster" Target="../notesMasters/notesMaster1.xml"/></Relationships>
</file>

<file path=ppt/notesSlides/_rels/notesSlide3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4.xml"/><Relationship Id="rId1" Type="http://schemas.openxmlformats.org/officeDocument/2006/relationships/notesMaster" Target="../notesMasters/notesMaster1.xml"/></Relationships>
</file>

<file path=ppt/notesSlides/_rels/notesSlide3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5.xml"/><Relationship Id="rId1" Type="http://schemas.openxmlformats.org/officeDocument/2006/relationships/notesMaster" Target="../notesMasters/notesMaster1.xml"/></Relationships>
</file>

<file path=ppt/notesSlides/_rels/notesSlide3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6.xml"/><Relationship Id="rId1" Type="http://schemas.openxmlformats.org/officeDocument/2006/relationships/notesMaster" Target="../notesMasters/notesMaster1.xml"/></Relationships>
</file>

<file path=ppt/notesSlides/_rels/notesSlide3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7.xml"/><Relationship Id="rId1" Type="http://schemas.openxmlformats.org/officeDocument/2006/relationships/notesMaster" Target="../notesMasters/notesMaster1.xml"/></Relationships>
</file>

<file path=ppt/notesSlides/_rels/notesSlide3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8.xml"/><Relationship Id="rId1" Type="http://schemas.openxmlformats.org/officeDocument/2006/relationships/notesMaster" Target="../notesMasters/notesMaster1.xml"/></Relationships>
</file>

<file path=ppt/notesSlides/_rels/notesSlide3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9.xml"/><Relationship Id="rId1" Type="http://schemas.openxmlformats.org/officeDocument/2006/relationships/notesMaster" Target="../notesMasters/notesMaster1.xml"/></Relationships>
</file>

<file path=ppt/notesSlides/_rels/notesSlide3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1.xml"/><Relationship Id="rId1" Type="http://schemas.openxmlformats.org/officeDocument/2006/relationships/notesMaster" Target="../notesMasters/notesMaster1.xml"/></Relationships>
</file>

<file path=ppt/notesSlides/_rels/notesSlide3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2.xml"/><Relationship Id="rId1" Type="http://schemas.openxmlformats.org/officeDocument/2006/relationships/notesMaster" Target="../notesMasters/notesMaster1.xml"/></Relationships>
</file>

<file path=ppt/notesSlides/_rels/notesSlide3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3.xml"/><Relationship Id="rId1" Type="http://schemas.openxmlformats.org/officeDocument/2006/relationships/notesMaster" Target="../notesMasters/notesMaster1.xml"/></Relationships>
</file>

<file path=ppt/notesSlides/_rels/notesSlide3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4.xml"/><Relationship Id="rId1" Type="http://schemas.openxmlformats.org/officeDocument/2006/relationships/notesMaster" Target="../notesMasters/notesMaster1.xml"/></Relationships>
</file>

<file path=ppt/notesSlides/_rels/notesSlide3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5.xml"/><Relationship Id="rId1" Type="http://schemas.openxmlformats.org/officeDocument/2006/relationships/notesMaster" Target="../notesMasters/notesMaster1.xml"/></Relationships>
</file>

<file path=ppt/notesSlides/_rels/notesSlide3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6.xml"/><Relationship Id="rId1" Type="http://schemas.openxmlformats.org/officeDocument/2006/relationships/notesMaster" Target="../notesMasters/notesMaster1.xml"/></Relationships>
</file>

<file path=ppt/notesSlides/_rels/notesSlide3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7.xml"/><Relationship Id="rId1" Type="http://schemas.openxmlformats.org/officeDocument/2006/relationships/notesMaster" Target="../notesMasters/notesMaster1.xml"/></Relationships>
</file>

<file path=ppt/notesSlides/_rels/notesSlide3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8.xml"/><Relationship Id="rId1" Type="http://schemas.openxmlformats.org/officeDocument/2006/relationships/notesMaster" Target="../notesMasters/notesMaster1.xml"/></Relationships>
</file>

<file path=ppt/notesSlides/_rels/notesSlide3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9.xml"/><Relationship Id="rId1" Type="http://schemas.openxmlformats.org/officeDocument/2006/relationships/notesMaster" Target="../notesMasters/notesMaster1.xml"/></Relationships>
</file>

<file path=ppt/notesSlides/_rels/notesSlide3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95da0751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95da0751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3915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95da0751a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95da0751a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c60aef61c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4c60aef61c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78185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540120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400d25849a_7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400d25849a_7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92965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00d25849a_7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400d25849a_7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41758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00d25849a_7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00d25849a_7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831393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00d25849a_7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00d25849a_7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46414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00d25849a_7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00d25849a_7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60837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00d25849a_7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00d25849a_7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45672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00d25849a_7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00d25849a_7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95602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00d25849a_7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00d25849a_7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260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95da0751a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95da0751a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00d25849a_7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00d25849a_7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672504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00d25849a_7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00d25849a_7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07114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4a28fd6f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a4a28fd6f7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472466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a4a28fd6f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a4a28fd6f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81732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4a28fd6f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4a28fd6f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42715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a4a28fd6f7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a4a28fd6f7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934676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a4a28fd6f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a4a28fd6f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34578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4a28fd6f7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4a28fd6f7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19093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a4a28fd6f7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a4a28fd6f7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79108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a4a28fd6f7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a4a28fd6f7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164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95da0751a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95da0751a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a5129609d2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a5129609d2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9883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4a28fd6f7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4a28fd6f7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81675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a4a28fd6f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a4a28fd6f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74522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4a28fd6f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a4a28fd6f7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06379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a4a28fd6f7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a4a28fd6f7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72310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a4a28fd6f7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a4a28fd6f7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327168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a4a28fd6f7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a4a28fd6f7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58797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a4a28fd6f7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a4a28fd6f7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65600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4a28fd6f7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" name="Google Shape;541;ga4a28fd6f7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06519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3e08654459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3e08654459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9396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5da0751a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5da0751a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a5129609d2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4" name="Google Shape;754;ga5129609d2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322117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400d25849a_7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400d25849a_7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924591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400d25849a_7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400d25849a_7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35761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a5129609d2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a5129609d2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33608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400d25849a_7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400d25849a_7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84037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3eb05c6a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3eb05c6a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1587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a5129609d2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a5129609d2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39465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400d25849a_7_6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400d25849a_7_6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1344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400d25849a_7_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400d25849a_7_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81173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400d25849a_7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400d25849a_7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68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5da0751ae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95da0751ae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400d25849a_7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400d25849a_7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697268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400d25849a_7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400d25849a_7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7885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400d25849a_7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400d25849a_7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975196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e0865445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3e0865445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702244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a3dcc691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a3dcc691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29281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e0865445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e08654459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353116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3e08654459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3e08654459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965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a5129609d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a5129609d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88749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3e08654459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3e08654459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151090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e08654459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e08654459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6163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5da0751ae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95da0751ae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53d70e045e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53d70e045e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78013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245383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a15a62b44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a15a62b44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074991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15a62b446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15a62b446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589069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c21059440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c21059440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the CRT parts and how it works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855668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c2105944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c2105944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844354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c21059440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c21059440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Already known that all matter is made of atoms so electrons must be coming from atoms.  Different metals all had electrons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274066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ac21059440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ac21059440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952373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15a62b44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15a62b44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280573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15a62b446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15a62b446_1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6097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95da0751ae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95da0751ae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a15a62b446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a15a62b446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753900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15a62b446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a15a62b446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78352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a15a62b446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a15a62b446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234054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15a62b446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a15a62b446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5239660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a15a62b446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a15a62b446_1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442332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a15a62b446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a15a62b446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089542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15a62b446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a15a62b446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627186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15a62b446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a15a62b446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581234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15a62b446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a15a62b446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69706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15a62b446_1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a15a62b446_1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9488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95da0751a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95da0751a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15a62b446_1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15a62b446_1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673998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b437ed5cd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ab437ed5cd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53546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15a62b446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a15a62b446_1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0568677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15a62b446_1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15a62b446_1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48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15a62b446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15a62b446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how do you know if there is a transfer of e-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3693260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15a62b446_1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15a62b446_1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20226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ac479b217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ac479b217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09140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a15a62b446_1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a15a62b446_1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electronegative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964887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a15a62b446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a15a62b446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61822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a15a62b446_1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a15a62b446_1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1448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967e5cc1c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967e5cc1c0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a15a62b446_1_4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a15a62b446_1_4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7980335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ab437ed5c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ab437ed5c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935378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a15a62b446_1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a15a62b446_1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86177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ab437ed5c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ab437ed5c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5790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a15a62b446_1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a15a62b446_1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493574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a15a62b446_1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a15a62b446_1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262508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a15a62b446_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a15a62b446_1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73029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a15a62b446_1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a15a62b446_1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021664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a15a62b446_1_5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a15a62b446_1_5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745107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ac21059440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ac21059440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097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c667d46a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c667d46a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a15a62b446_1_1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a15a62b446_1_1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88273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a15a62b446_1_1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a15a62b446_1_1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571690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a15a62b446_1_1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a15a62b446_1_1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76514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ab65fb40b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ab65fb40b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88297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ac2105944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7" name="Google Shape;817;gac21059440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29214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ac2105944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ac2105944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839799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ac2105944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ac21059440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488690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ac2105944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ac2105944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5339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ac21059440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ac21059440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724389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ac2105944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ac2105944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696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95da0751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Google Shape;29;g95da0751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c667d46a1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c667d46a1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ac21059440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ac21059440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817668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ac21059440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ac21059440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0128458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62042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5220032e5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5220032e5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693362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e9048c1b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e9048c1b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2678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ae9048c1b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ae9048c1b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744339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ae9048c1b7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ae9048c1b7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327094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5220032e5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5220032e5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6598708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5220032e5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5220032e5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22265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52a18a0f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52a18a0f2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820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c60ad306f_1_4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3c60ad306f_1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7" name="Google Shape;357;g3c60ad306f_1_441:notes"/>
          <p:cNvSpPr txBox="1">
            <a:spLocks noGrp="1"/>
          </p:cNvSpPr>
          <p:nvPr>
            <p:ph type="body" idx="1"/>
          </p:nvPr>
        </p:nvSpPr>
        <p:spPr>
          <a:xfrm>
            <a:off x="914400" y="4343992"/>
            <a:ext cx="5029200" cy="41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25" tIns="45650" rIns="91325" bIns="456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52a18a0f2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52a18a0f2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6413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65a8dd8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65a8dd8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44571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465a8dd80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465a8dd80c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767294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65a8dd80c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65a8dd80c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63016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65a8dd80c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65a8dd80c_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373833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65a8dd80c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65a8dd80c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715739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465a8dd80c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465a8dd80c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37854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65a8dd80c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65a8dd80c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7246268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465a8dd80c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465a8dd80c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3535577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465a8dd80c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465a8dd80c_1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5725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c667d46a1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c667d46a1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465a8dd80c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465a8dd80c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5066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465a8dd80c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465a8dd80c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171946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65a8dd80c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65a8dd80c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236706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465a8dd80c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465a8dd80c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706944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ae9048c1b7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ae9048c1b7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06583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65a8dd80c_1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65a8dd80c_1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796928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465a8dd80c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465a8dd80c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076935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465a8dd80c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465a8dd80c_1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1614703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65a8dd80c_1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65a8dd80c_1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392928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ae9048c1b7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ae9048c1b7_0_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5633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c667d46a1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3c667d46a1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65a8dd80c_1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65a8dd80c_1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591530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65a8dd80c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465a8dd80c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97998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465a8dd80c_1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465a8dd80c_1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6898690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465a8dd80c_1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465a8dd80c_1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255045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ae9048c1b7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ae9048c1b7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quickly spiral into the middle of the atom and destroy the atom and he knew this wasn’t the case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0628873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ae9048c1b7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ae9048c1b7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721790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ae9048c1b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ae9048c1b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961383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ae9048c1b7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ae9048c1b7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711134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a57799543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a57799543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63918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a577995436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a577995436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793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c667d46a1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c667d46a1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a577995436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a577995436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4022839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a577995436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a577995436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2802400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a577995436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a577995436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6885856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46720ea40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46720ea40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247561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46720ea40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46720ea40f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831897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46720ea40f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46720ea40f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861181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4699f6121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4699f6121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988759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4699f6121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4699f6121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730719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4699f6121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Google Shape;855;g4699f6121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1124606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4699f6121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4699f6121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2002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c667d46a1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c667d46a1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4699f6121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g4699f6121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635057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4699f6121f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7" name="Google Shape;877;g4699f6121f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196843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4699f6121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4699f6121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493217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4699f6121f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4699f6121f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5597749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4699f6121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4699f6121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075307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4699f6121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4699f6121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330115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4699f6121f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4" name="Google Shape;954;g4699f6121f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9043223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4699f6121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4699f6121f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2390972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g4699f6121f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4" name="Google Shape;984;g4699f6121f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233481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46b83c307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46b83c307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27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dab01ae08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dab01ae08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46b83c307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46b83c307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270840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46b83c307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46b83c307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555996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85413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488f5e1f3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488f5e1f3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949998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488f5e1f3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488f5e1f3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4503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488f5e1f3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488f5e1f36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237418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88f5e1f36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88f5e1f36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625862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88f5e1f3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88f5e1f3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8905857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88f5e1f3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88f5e1f3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2256701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88f5e1f3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88f5e1f3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460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5da0751ae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5da0751ae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88f5e1f3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88f5e1f3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732557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88f5e1f36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88f5e1f36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618844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4633bac96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4633bac963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2616988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633bac96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633bac96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483104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633bac96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633bac96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660587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633bac96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633bac96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152832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4633bac96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4633bac96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894516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633bac96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633bac963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511469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633bac96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633bac96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0615282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633bac963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633bac963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286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95da0751ae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95da0751ae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633bac963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633bac963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191958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4633bac963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4633bac963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6878670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633bac963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4633bac963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161382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633bac963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633bac963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901443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4633bac963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4633bac963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045230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633bac963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4633bac963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098492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33bac96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33bac96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108582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4633bac963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4633bac963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059663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4633bac963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4633bac963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068878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4633bac963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4633bac963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82125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5da0751ae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5da0751ae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633bac963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633bac963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323400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4633bac963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4633bac963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287856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4633bac963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4633bac963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184606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633bac963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4633bac963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057009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4633bac963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4633bac963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434847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633bac963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633bac963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1238657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4633bac963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4633bac963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8735621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633bac963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633bac963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8920180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4633bac963_0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4633bac963_0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531479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4633bac963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4633bac963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7546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95da0751a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95da0751a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5da0751ae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5da0751ae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633bac963_0_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633bac963_0_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779759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4633bac96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4633bac96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570088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633bac963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633bac963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500550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633bac963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633bac963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787046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b34e98a99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b34e98a99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107386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b34e98a99b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b34e98a99b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631980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b34e98a99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b34e98a99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468779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b34e98a99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b34e98a99b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6814877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b34e98a99b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b34e98a99b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005535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b34e98a99b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b34e98a99b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9823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95da0751ae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95da0751ae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aab5dd675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aab5dd675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949561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aab5dd675a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aab5dd675a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413230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aab5dd675a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aab5dd675a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556864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aab5dd675a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aab5dd675a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181213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ab5dd675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ab5dd675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606661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aab5dd675a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aab5dd675a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748067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aab5dd675a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aab5dd675a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965703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aab5dd675a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aab5dd675a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209964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b34e98a99b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b34e98a99b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878068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b34e98a99b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b34e98a99b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606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5da0751a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5da0751ae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b34e98a99b_0_8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b34e98a99b_0_8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307836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b34e98a99b_0_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b34e98a99b_0_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55704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b34e98a99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b34e98a99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134399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b34e98a99b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b34e98a99b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644643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b34e98a99b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" name="Google Shape;840;gb34e98a99b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124289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b34e98a99b_0_9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b34e98a99b_0_9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551470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b34e98a99b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b34e98a99b_0_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879495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b34e98a99b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b34e98a99b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8270803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b34e98a99b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b34e98a99b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229042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b34e98a99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b34e98a99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515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95da0751ae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95da0751ae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32909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b34e98a99b_0_10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b34e98a99b_0_10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506065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b34e98a99b_0_1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b34e98a99b_0_1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390158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b34e98a99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b34e98a99b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649205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b34e98a99b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b34e98a99b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779423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b34e98a99b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b34e98a99b_0_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483054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b34e98a99b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b34e98a99b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9148589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gb34e98a99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8" name="Google Shape;1108;gb34e98a99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142392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34e98a99b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34e98a99b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032912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b34e98a99b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b34e98a99b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2937819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b34e98a99b_0_1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b34e98a99b_0_1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6052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95da0751ae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95da0751ae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b34e98a99b_0_1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b34e98a99b_0_1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457047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b34e98a99b_0_1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b34e98a99b_0_1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4967962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34e98a99b_0_1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34e98a99b_0_1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0732362"/>
      </p:ext>
    </p:extLst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b34e98a99b_0_1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b34e98a99b_0_1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4014687"/>
      </p:ext>
    </p:extLst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b34e98a99b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b34e98a99b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335098"/>
      </p:ext>
    </p:extLst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b34e98a99b_0_1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4" name="Google Shape;1234;gb34e98a99b_0_1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549884"/>
      </p:ext>
    </p:extLst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b34e98a99b_0_1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b34e98a99b_0_1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4522679"/>
      </p:ext>
    </p:extLst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b34e98a99b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b34e98a99b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119496"/>
      </p:ext>
    </p:extLst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b34e98a99b_0_1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b34e98a99b_0_1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6278266"/>
      </p:ext>
    </p:extLst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gb34e98a99b_0_1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9" name="Google Shape;1319;gb34e98a99b_0_1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051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95da0751ae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95da0751ae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b34e98a99b_0_1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7" name="Google Shape;1327;gb34e98a99b_0_1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9518"/>
      </p:ext>
    </p:extLst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b34e98a99b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b34e98a99b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481480"/>
      </p:ext>
    </p:extLst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gb34e98a99b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2" name="Google Shape;1342;gb34e98a99b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808735"/>
      </p:ext>
    </p:extLst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b34e98a99b_0_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b34e98a99b_0_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324155"/>
      </p:ext>
    </p:extLst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34e98a99b_0_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34e98a99b_0_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568183"/>
      </p:ext>
    </p:extLst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b34e98a99b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b34e98a99b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0622605"/>
      </p:ext>
    </p:extLst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b34e98a99b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b34e98a99b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5812276"/>
      </p:ext>
    </p:extLst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b3f5a0209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b3f5a0209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5878601"/>
      </p:ext>
    </p:extLst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b34e98a99b_0_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b34e98a99b_0_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001398"/>
      </p:ext>
    </p:extLst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b34e98a99b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b34e98a99b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887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5da0751ae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5da0751ae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Factor is the number of base units equal to that particular prefix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95da0751ae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95da0751ae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with the prefix gets the 1 and the base unit gets the factor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goes up must come down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Conversion factor </a:t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967e5cc1c0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967e5cc1c0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95da0751a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95da0751a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95da0751a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95da0751a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967e5cc1c0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967e5cc1c0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627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99fa2c1724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99fa2c1724_0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2410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4e6d06a51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4e6d06a51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0703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e6d06a51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e6d06a51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78681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e5c099f7e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e5c099f7e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2168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e6d06a51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e6d06a51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6521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e6d06a515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e6d06a515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6747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e5c099f7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e5c099f7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3072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e5c099f7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e5c099f7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219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5da0751ae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5da0751ae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4e5c099f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4e5c099f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321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4e5c099f7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4e5c099f7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551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4e5c099f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4e5c099f7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5263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e5c099f7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e5c099f7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3608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99fa2c1724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99fa2c1724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5453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99fa2c1724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99fa2c1724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9626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99fa2c1724_0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99fa2c1724_0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29489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99fa2c1724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99fa2c1724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0977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4e5c099f7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4e5c099f7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4141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4e5c099f7e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4e5c099f7e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6745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967e5cc1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967e5cc1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e5c099f7e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4e5c099f7e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8703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9939f5cb2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9939f5cb2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9201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9939f5cb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9939f5cb2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8703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9939f5cb2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9939f5cb2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5293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400d25849a_7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" name="Google Shape;31;g400d25849a_7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7371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9aa751ce4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9aa751ce4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1823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9aa751ce4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9aa751ce4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9715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9aa751ce4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9aa751ce4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3514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c4e2a94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4c4e2a943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6647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c4e2a943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c4e2a943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767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95da0751a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95da0751a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4c4e2a943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4c4e2a943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05606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c4e2a943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c4e2a943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07925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c4e2a943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c4e2a943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5618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9aa751ce4e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9aa751ce4e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0023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9aa751ce4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9aa751ce4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192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9aa751ce4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9aa751ce4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78438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9aa751ce4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9aa751ce4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28504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aa751ce4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aa751ce4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998246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aa751ce4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aa751ce4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3339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9aa751ce4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9aa751ce4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422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5da0751a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5da0751a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aa751ce4e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aa751ce4e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9042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aa751ce4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9aa751ce4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73390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c4e2a943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c4e2a943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7633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4c523dc93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4c523dc93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58446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c523dc93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c523dc93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26437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4c523dc93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4c523dc93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811382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c523dc93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4c523dc93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16110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4c523dc931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4c523dc931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87870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c523dc93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c523dc93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33771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c523dc93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c523dc93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6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5da0751a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5da0751a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c523dc93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c523dc931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64565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c60aef61c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4c60aef61c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19192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4c60aef61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4c60aef61c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33159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4c60aef61c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4c60aef61c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2067715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c60aef61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c60aef61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8376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9aa751ce4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9aa751ce4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43402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4c60aef61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4c60aef61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6209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4c60aef61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4c60aef61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79368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4c60aef61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4c60aef61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67175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4c60aef61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4c60aef61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326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94900" y="149785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Shadows Into Light"/>
              <a:buNone/>
              <a:defRPr sz="36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adows Into Light"/>
              <a:buChar char="●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Shadows Into Light"/>
              <a:buChar char="○"/>
              <a:defRPr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41910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3000"/>
              <a:buFont typeface="Shadows Into Light"/>
              <a:buChar char="■"/>
              <a:defRPr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Walter Turncoat"/>
              <a:buNone/>
              <a:defRPr sz="4000">
                <a:solidFill>
                  <a:srgbClr val="FFFFFF"/>
                </a:solidFill>
                <a:latin typeface="Walter Turncoat"/>
                <a:ea typeface="Walter Turncoat"/>
                <a:cs typeface="Walter Turncoat"/>
                <a:sym typeface="Walter Turnco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85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gi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87850" y="261000"/>
            <a:ext cx="6890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Font typeface="Shadows Into Light"/>
              <a:buNone/>
              <a:defRPr sz="4200" b="1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Shadows Into Light"/>
              <a:buNone/>
              <a:defRPr sz="42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5">
            <a:alphaModFix/>
          </a:blip>
          <a:srcRect l="34568" t="18555" r="32306" b="16314"/>
          <a:stretch/>
        </p:blipFill>
        <p:spPr>
          <a:xfrm>
            <a:off x="90725" y="0"/>
            <a:ext cx="897128" cy="132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254475"/>
            <a:ext cx="9143999" cy="388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Shadows Into Light"/>
              <a:buChar char="●"/>
              <a:defRPr sz="1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○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Shadows Into Light"/>
              <a:buChar char="■"/>
              <a:defRPr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86922" y="61563"/>
            <a:ext cx="1308300" cy="119987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jpg"/><Relationship Id="rId4" Type="http://schemas.openxmlformats.org/officeDocument/2006/relationships/image" Target="../media/image126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gif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194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11" Type="http://schemas.openxmlformats.org/officeDocument/2006/relationships/image" Target="../media/image202.png"/><Relationship Id="rId5" Type="http://schemas.openxmlformats.org/officeDocument/2006/relationships/image" Target="../media/image196.png"/><Relationship Id="rId10" Type="http://schemas.openxmlformats.org/officeDocument/2006/relationships/image" Target="../media/image201.png"/><Relationship Id="rId4" Type="http://schemas.openxmlformats.org/officeDocument/2006/relationships/image" Target="../media/image195.png"/><Relationship Id="rId9" Type="http://schemas.openxmlformats.org/officeDocument/2006/relationships/image" Target="../media/image200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png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8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0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6.png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pn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3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0.png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gif"/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gif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gif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2.gif"/><Relationship Id="rId4" Type="http://schemas.openxmlformats.org/officeDocument/2006/relationships/image" Target="../media/image268.pn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gif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4.png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gif"/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9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3.png"/><Relationship Id="rId4" Type="http://schemas.openxmlformats.org/officeDocument/2006/relationships/image" Target="../media/image282.png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8.pn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png"/><Relationship Id="rId4" Type="http://schemas.openxmlformats.org/officeDocument/2006/relationships/image" Target="../media/image284.png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1.png"/><Relationship Id="rId4" Type="http://schemas.openxmlformats.org/officeDocument/2006/relationships/image" Target="../media/image290.png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image" Target="../media/image293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5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png"/><Relationship Id="rId4" Type="http://schemas.openxmlformats.org/officeDocument/2006/relationships/image" Target="../media/image296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9.png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2.png"/><Relationship Id="rId4" Type="http://schemas.openxmlformats.org/officeDocument/2006/relationships/image" Target="../media/image301.png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5.pn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png"/><Relationship Id="rId2" Type="http://schemas.openxmlformats.org/officeDocument/2006/relationships/notesSlide" Target="../notesSlides/notesSlide343.xml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344.xml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345.xml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notesSlide" Target="../notesSlides/notesSlide3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3.png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notesSlide" Target="../notesSlides/notesSlide3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4.pn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notesSlide" Target="../notesSlides/notesSlide34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2" Type="http://schemas.openxmlformats.org/officeDocument/2006/relationships/notesSlide" Target="../notesSlides/notesSlide3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7.png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png"/><Relationship Id="rId2" Type="http://schemas.openxmlformats.org/officeDocument/2006/relationships/notesSlide" Target="../notesSlides/notesSlide350.xml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notesSlide" Target="../notesSlides/notesSlide351.xml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352.xml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notesSlide" Target="../notesSlides/notesSlide353.xml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2" Type="http://schemas.openxmlformats.org/officeDocument/2006/relationships/notesSlide" Target="../notesSlides/notesSlide3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3.png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notesSlide" Target="../notesSlides/notesSlide355.xml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6.pn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notesSlide" Target="../notesSlides/notesSlide3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9.gif"/><Relationship Id="rId4" Type="http://schemas.openxmlformats.org/officeDocument/2006/relationships/image" Target="../media/image328.png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notesSlide" Target="../notesSlides/notesSlide3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notesSlide" Target="../notesSlides/notesSlide3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51.gif"/><Relationship Id="rId4" Type="http://schemas.openxmlformats.org/officeDocument/2006/relationships/image" Target="../media/image50.gi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294900" y="149785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Regents review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843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 dirty="0" smtClean="0">
                <a:solidFill>
                  <a:srgbClr val="000000"/>
                </a:solidFill>
              </a:rPr>
              <a:t>Examples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358800" y="102295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 sz="3600"/>
              <a:t>2545.300 g    </a:t>
            </a:r>
            <a:br>
              <a:rPr lang="en" sz="3600"/>
            </a:br>
            <a:r>
              <a:rPr lang="en" sz="3600"/>
              <a:t>4530 km      </a:t>
            </a:r>
            <a:br>
              <a:rPr lang="en" sz="3600"/>
            </a:br>
            <a:r>
              <a:rPr lang="en" sz="3600"/>
              <a:t>0.00453 m</a:t>
            </a:r>
            <a:endParaRPr sz="3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600"/>
              <a:t>6.23 x 10</a:t>
            </a:r>
            <a:r>
              <a:rPr lang="en" sz="3600" baseline="30000"/>
              <a:t>6</a:t>
            </a:r>
            <a:r>
              <a:rPr lang="en" sz="3600"/>
              <a:t> m </a:t>
            </a:r>
            <a:endParaRPr sz="3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/>
              <a:t> </a:t>
            </a:r>
            <a:r>
              <a:rPr lang="en"/>
              <a:t>    </a:t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106" name="Google Shape;106;p17"/>
          <p:cNvSpPr txBox="1"/>
          <p:nvPr/>
        </p:nvSpPr>
        <p:spPr>
          <a:xfrm>
            <a:off x="2594975" y="1638475"/>
            <a:ext cx="3504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  sig figs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2594975" y="2284600"/>
            <a:ext cx="3240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 sig figs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2594975" y="2830000"/>
            <a:ext cx="29694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 sig figs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109" name="Google Shape;109;p17"/>
          <p:cNvSpPr txBox="1"/>
          <p:nvPr/>
        </p:nvSpPr>
        <p:spPr>
          <a:xfrm>
            <a:off x="2679500" y="3653625"/>
            <a:ext cx="29694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 sig figs</a:t>
            </a:r>
            <a:endParaRPr sz="3600" dirty="0">
              <a:solidFill>
                <a:srgbClr val="FF0000"/>
              </a:solidFill>
            </a:endParaRPr>
          </a:p>
        </p:txBody>
      </p:sp>
      <p:sp>
        <p:nvSpPr>
          <p:cNvPr id="110" name="Google Shape;110;p17"/>
          <p:cNvSpPr/>
          <p:nvPr/>
        </p:nvSpPr>
        <p:spPr>
          <a:xfrm>
            <a:off x="292850" y="3689700"/>
            <a:ext cx="935100" cy="6636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7"/>
          <p:cNvSpPr txBox="1"/>
          <p:nvPr/>
        </p:nvSpPr>
        <p:spPr>
          <a:xfrm>
            <a:off x="5237725" y="3653625"/>
            <a:ext cx="29694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6,230,000</a:t>
            </a:r>
            <a:endParaRPr sz="3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Cooling Curve (</a:t>
            </a:r>
            <a:r>
              <a:rPr lang="en" i="1"/>
              <a:t>heat removed over time)</a:t>
            </a:r>
            <a:endParaRPr i="1"/>
          </a:p>
        </p:txBody>
      </p:sp>
      <p:sp>
        <p:nvSpPr>
          <p:cNvPr id="506" name="Google Shape;506;p6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9363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Vertical parts: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Temp dec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Avg kinetic energy dec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Potential energy constant</a:t>
            </a:r>
            <a:endParaRPr sz="2400"/>
          </a:p>
        </p:txBody>
      </p:sp>
      <p:sp>
        <p:nvSpPr>
          <p:cNvPr id="507" name="Google Shape;507;p63"/>
          <p:cNvSpPr txBox="1">
            <a:spLocks noGrp="1"/>
          </p:cNvSpPr>
          <p:nvPr>
            <p:ph type="body" idx="1"/>
          </p:nvPr>
        </p:nvSpPr>
        <p:spPr>
          <a:xfrm>
            <a:off x="4720075" y="1495975"/>
            <a:ext cx="41691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Horizontal parts: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Temp remains same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Avg kinetic energy remains the same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Potential energy decreases</a:t>
            </a:r>
            <a:endParaRPr sz="2400"/>
          </a:p>
        </p:txBody>
      </p:sp>
      <p:pic>
        <p:nvPicPr>
          <p:cNvPr id="508" name="Google Shape;50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250" y="3396425"/>
            <a:ext cx="2961350" cy="174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76039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Remember the 3 P’s</a:t>
            </a:r>
            <a:endParaRPr/>
          </a:p>
        </p:txBody>
      </p:sp>
      <p:sp>
        <p:nvSpPr>
          <p:cNvPr id="514" name="Google Shape;514;p6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Plateau</a:t>
            </a:r>
            <a:br>
              <a:rPr lang="en"/>
            </a:br>
            <a:r>
              <a:rPr lang="en"/>
              <a:t>Phase change</a:t>
            </a:r>
            <a:br>
              <a:rPr lang="en"/>
            </a:br>
            <a:r>
              <a:rPr lang="en"/>
              <a:t>Potential energy change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**diagonal Parts:  Temperature is changing….therefore kinetic energy is changing</a:t>
            </a:r>
            <a:br>
              <a:rPr lang="en"/>
            </a:br>
            <a:endParaRPr/>
          </a:p>
        </p:txBody>
      </p:sp>
      <p:pic>
        <p:nvPicPr>
          <p:cNvPr id="515" name="Google Shape;51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6474" y="1597875"/>
            <a:ext cx="3146175" cy="167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45748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Unit 4:</a:t>
            </a:r>
            <a:br>
              <a:rPr lang="en" dirty="0" smtClean="0"/>
            </a:br>
            <a:r>
              <a:rPr lang="en" dirty="0" smtClean="0"/>
              <a:t>TYPES </a:t>
            </a:r>
            <a:r>
              <a:rPr lang="en" dirty="0"/>
              <a:t>OF MATTER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75218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Matter</a:t>
            </a: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</a:t>
            </a:r>
            <a:r>
              <a:rPr lang="en" dirty="0"/>
              <a:t>atter is anything that: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Has mass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Takes up space (volume)</a:t>
            </a:r>
            <a:br>
              <a:rPr lang="en" dirty="0"/>
            </a:br>
            <a:endParaRPr dirty="0"/>
          </a:p>
        </p:txBody>
      </p:sp>
      <p:pic>
        <p:nvPicPr>
          <p:cNvPr id="53" name="Google Shape;5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453" y="3471098"/>
            <a:ext cx="1999300" cy="10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9653" y="2175487"/>
            <a:ext cx="2343150" cy="1952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19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isn’t matter?</a:t>
            </a:r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Light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Heat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Sound</a:t>
            </a:r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413" y="16041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1438" y="1604125"/>
            <a:ext cx="2466975" cy="18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8600" y="3147350"/>
            <a:ext cx="2952750" cy="154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/>
        </p:nvSpPr>
        <p:spPr>
          <a:xfrm>
            <a:off x="5526961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69" name="Google Shape;69;p12"/>
          <p:cNvGrpSpPr/>
          <p:nvPr/>
        </p:nvGrpSpPr>
        <p:grpSpPr>
          <a:xfrm>
            <a:off x="7733800" y="3750475"/>
            <a:ext cx="476400" cy="476400"/>
            <a:chOff x="7733800" y="3750475"/>
            <a:chExt cx="476400" cy="476400"/>
          </a:xfrm>
        </p:grpSpPr>
        <p:cxnSp>
          <p:nvCxnSpPr>
            <p:cNvPr id="70" name="Google Shape;70;p12"/>
            <p:cNvCxnSpPr/>
            <p:nvPr/>
          </p:nvCxnSpPr>
          <p:spPr>
            <a:xfrm>
              <a:off x="8210039" y="3750475"/>
              <a:ext cx="0" cy="476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1" name="Google Shape;71;p12"/>
            <p:cNvCxnSpPr/>
            <p:nvPr/>
          </p:nvCxnSpPr>
          <p:spPr>
            <a:xfrm>
              <a:off x="7733800" y="3750475"/>
              <a:ext cx="476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" name="Google Shape;72;p12"/>
          <p:cNvSpPr txBox="1"/>
          <p:nvPr/>
        </p:nvSpPr>
        <p:spPr>
          <a:xfrm>
            <a:off x="7801799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3" name="Google Shape;73;p12"/>
          <p:cNvSpPr txBox="1"/>
          <p:nvPr/>
        </p:nvSpPr>
        <p:spPr>
          <a:xfrm>
            <a:off x="5098250" y="4226725"/>
            <a:ext cx="14178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Compound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4" name="Google Shape;74;p12"/>
          <p:cNvSpPr txBox="1"/>
          <p:nvPr/>
        </p:nvSpPr>
        <p:spPr>
          <a:xfrm>
            <a:off x="7490575" y="4226725"/>
            <a:ext cx="12141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Element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" name="Google Shape;75;p12"/>
          <p:cNvSpPr txBox="1"/>
          <p:nvPr/>
        </p:nvSpPr>
        <p:spPr>
          <a:xfrm>
            <a:off x="3402225" y="1467675"/>
            <a:ext cx="2151000" cy="37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MATTER</a:t>
            </a:r>
            <a:endParaRPr sz="24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6" name="Google Shape;76;p12"/>
          <p:cNvSpPr txBox="1"/>
          <p:nvPr/>
        </p:nvSpPr>
        <p:spPr>
          <a:xfrm>
            <a:off x="3298100" y="2162225"/>
            <a:ext cx="24891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 it be physically separated?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77" name="Google Shape;77;p12"/>
          <p:cNvCxnSpPr/>
          <p:nvPr/>
        </p:nvCxnSpPr>
        <p:spPr>
          <a:xfrm>
            <a:off x="4477725" y="1840875"/>
            <a:ext cx="0" cy="3732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" name="Google Shape;78;p12"/>
          <p:cNvSpPr txBox="1"/>
          <p:nvPr/>
        </p:nvSpPr>
        <p:spPr>
          <a:xfrm>
            <a:off x="249775" y="4226721"/>
            <a:ext cx="21147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Homogeneous Mixture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(solution)</a:t>
            </a:r>
            <a:endParaRPr sz="18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2674013" y="4226725"/>
            <a:ext cx="21147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Heterogeneous Mixture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80" name="Google Shape;80;p12"/>
          <p:cNvGrpSpPr/>
          <p:nvPr/>
        </p:nvGrpSpPr>
        <p:grpSpPr>
          <a:xfrm>
            <a:off x="1586826" y="2789448"/>
            <a:ext cx="1428750" cy="850130"/>
            <a:chOff x="1059" y="1797"/>
            <a:chExt cx="900" cy="536"/>
          </a:xfrm>
        </p:grpSpPr>
        <p:sp>
          <p:nvSpPr>
            <p:cNvPr id="81" name="Google Shape;81;p12"/>
            <p:cNvSpPr txBox="1"/>
            <p:nvPr/>
          </p:nvSpPr>
          <p:spPr>
            <a:xfrm>
              <a:off x="1059" y="1797"/>
              <a:ext cx="900" cy="3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EEEC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MIXTURE</a:t>
              </a:r>
              <a:endParaRPr sz="16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82" name="Google Shape;82;p12"/>
            <p:cNvCxnSpPr/>
            <p:nvPr/>
          </p:nvCxnSpPr>
          <p:spPr>
            <a:xfrm>
              <a:off x="1509" y="2033"/>
              <a:ext cx="0" cy="300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83" name="Google Shape;83;p12"/>
          <p:cNvGrpSpPr/>
          <p:nvPr/>
        </p:nvGrpSpPr>
        <p:grpSpPr>
          <a:xfrm>
            <a:off x="5826950" y="2764175"/>
            <a:ext cx="2069188" cy="794254"/>
            <a:chOff x="3776" y="1781"/>
            <a:chExt cx="1200" cy="500"/>
          </a:xfrm>
        </p:grpSpPr>
        <p:sp>
          <p:nvSpPr>
            <p:cNvPr id="84" name="Google Shape;84;p12"/>
            <p:cNvSpPr txBox="1"/>
            <p:nvPr/>
          </p:nvSpPr>
          <p:spPr>
            <a:xfrm>
              <a:off x="3776" y="1781"/>
              <a:ext cx="1200" cy="3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EEEC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PURE SUBSTANCE</a:t>
              </a:r>
              <a:endParaRPr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85" name="Google Shape;85;p12"/>
            <p:cNvCxnSpPr/>
            <p:nvPr/>
          </p:nvCxnSpPr>
          <p:spPr>
            <a:xfrm>
              <a:off x="4411" y="1981"/>
              <a:ext cx="0" cy="300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86" name="Google Shape;86;p12"/>
          <p:cNvCxnSpPr/>
          <p:nvPr/>
        </p:nvCxnSpPr>
        <p:spPr>
          <a:xfrm flipH="1">
            <a:off x="2309850" y="2382088"/>
            <a:ext cx="3900" cy="390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7" name="Google Shape;87;p12"/>
          <p:cNvCxnSpPr/>
          <p:nvPr/>
        </p:nvCxnSpPr>
        <p:spPr>
          <a:xfrm rot="10800000" flipH="1">
            <a:off x="2301075" y="2357525"/>
            <a:ext cx="1433400" cy="7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2"/>
          <p:cNvCxnSpPr/>
          <p:nvPr/>
        </p:nvCxnSpPr>
        <p:spPr>
          <a:xfrm>
            <a:off x="6923288" y="2342350"/>
            <a:ext cx="7500" cy="392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Google Shape;89;p12"/>
          <p:cNvCxnSpPr/>
          <p:nvPr/>
        </p:nvCxnSpPr>
        <p:spPr>
          <a:xfrm>
            <a:off x="5350700" y="2342350"/>
            <a:ext cx="1572600" cy="7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2"/>
          <p:cNvSpPr txBox="1"/>
          <p:nvPr/>
        </p:nvSpPr>
        <p:spPr>
          <a:xfrm>
            <a:off x="2801175" y="2042350"/>
            <a:ext cx="871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1" name="Google Shape;91;p12"/>
          <p:cNvSpPr txBox="1"/>
          <p:nvPr/>
        </p:nvSpPr>
        <p:spPr>
          <a:xfrm>
            <a:off x="5701250" y="1991825"/>
            <a:ext cx="871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2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2" name="Google Shape;92;p12"/>
          <p:cNvSpPr txBox="1"/>
          <p:nvPr/>
        </p:nvSpPr>
        <p:spPr>
          <a:xfrm>
            <a:off x="5732700" y="3466175"/>
            <a:ext cx="2337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 it be chemically decomposed?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93" name="Google Shape;93;p12"/>
          <p:cNvGrpSpPr/>
          <p:nvPr/>
        </p:nvGrpSpPr>
        <p:grpSpPr>
          <a:xfrm>
            <a:off x="5541188" y="3753325"/>
            <a:ext cx="476250" cy="476250"/>
            <a:chOff x="5541188" y="3753325"/>
            <a:chExt cx="476250" cy="476250"/>
          </a:xfrm>
        </p:grpSpPr>
        <p:cxnSp>
          <p:nvCxnSpPr>
            <p:cNvPr id="94" name="Google Shape;94;p12"/>
            <p:cNvCxnSpPr/>
            <p:nvPr/>
          </p:nvCxnSpPr>
          <p:spPr>
            <a:xfrm>
              <a:off x="5541188" y="3753325"/>
              <a:ext cx="0" cy="47625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5" name="Google Shape;95;p12"/>
            <p:cNvCxnSpPr/>
            <p:nvPr/>
          </p:nvCxnSpPr>
          <p:spPr>
            <a:xfrm>
              <a:off x="5541188" y="3753325"/>
              <a:ext cx="47625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12"/>
          <p:cNvSpPr txBox="1"/>
          <p:nvPr/>
        </p:nvSpPr>
        <p:spPr>
          <a:xfrm>
            <a:off x="1121187" y="3558420"/>
            <a:ext cx="238125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Is the composition uniform?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97" name="Google Shape;97;p12"/>
          <p:cNvGrpSpPr/>
          <p:nvPr/>
        </p:nvGrpSpPr>
        <p:grpSpPr>
          <a:xfrm>
            <a:off x="827098" y="3753322"/>
            <a:ext cx="476250" cy="476250"/>
            <a:chOff x="827098" y="3753322"/>
            <a:chExt cx="476250" cy="476250"/>
          </a:xfrm>
        </p:grpSpPr>
        <p:cxnSp>
          <p:nvCxnSpPr>
            <p:cNvPr id="98" name="Google Shape;98;p12"/>
            <p:cNvCxnSpPr/>
            <p:nvPr/>
          </p:nvCxnSpPr>
          <p:spPr>
            <a:xfrm>
              <a:off x="827098" y="3753322"/>
              <a:ext cx="0" cy="47625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99" name="Google Shape;99;p12"/>
            <p:cNvCxnSpPr/>
            <p:nvPr/>
          </p:nvCxnSpPr>
          <p:spPr>
            <a:xfrm>
              <a:off x="827098" y="3753322"/>
              <a:ext cx="47625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12"/>
          <p:cNvGrpSpPr/>
          <p:nvPr/>
        </p:nvGrpSpPr>
        <p:grpSpPr>
          <a:xfrm>
            <a:off x="3320275" y="3753325"/>
            <a:ext cx="476250" cy="476250"/>
            <a:chOff x="3320275" y="3753325"/>
            <a:chExt cx="476250" cy="476250"/>
          </a:xfrm>
        </p:grpSpPr>
        <p:cxnSp>
          <p:nvCxnSpPr>
            <p:cNvPr id="101" name="Google Shape;101;p12"/>
            <p:cNvCxnSpPr/>
            <p:nvPr/>
          </p:nvCxnSpPr>
          <p:spPr>
            <a:xfrm>
              <a:off x="3796514" y="3753325"/>
              <a:ext cx="0" cy="47625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2" name="Google Shape;102;p12"/>
            <p:cNvCxnSpPr/>
            <p:nvPr/>
          </p:nvCxnSpPr>
          <p:spPr>
            <a:xfrm>
              <a:off x="3320275" y="3753325"/>
              <a:ext cx="47625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3" name="Google Shape;103;p12"/>
          <p:cNvSpPr txBox="1"/>
          <p:nvPr/>
        </p:nvSpPr>
        <p:spPr>
          <a:xfrm>
            <a:off x="3402224" y="3380049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4" name="Google Shape;104;p12"/>
          <p:cNvSpPr txBox="1"/>
          <p:nvPr/>
        </p:nvSpPr>
        <p:spPr>
          <a:xfrm>
            <a:off x="827023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5" name="Google Shape;105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of Matter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941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PUre Substances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Elements &amp; Compounds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Each substance has exactly the </a:t>
            </a:r>
            <a:r>
              <a:rPr lang="en" b="1" u="sng"/>
              <a:t>SAME</a:t>
            </a:r>
            <a:r>
              <a:rPr lang="en"/>
              <a:t> composition throughout</a:t>
            </a: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2268259" y="3830532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2996750" y="365555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1970875" y="301032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2615741" y="304547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1796900" y="2934250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3"/>
          <p:cNvSpPr/>
          <p:nvPr/>
        </p:nvSpPr>
        <p:spPr>
          <a:xfrm>
            <a:off x="4753609" y="3830532"/>
            <a:ext cx="381000" cy="381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5482100" y="365555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4456225" y="301032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/>
          <p:nvPr/>
        </p:nvSpPr>
        <p:spPr>
          <a:xfrm>
            <a:off x="5101091" y="3045470"/>
            <a:ext cx="381000" cy="381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4177700" y="29036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" name="Google Shape;122;p13"/>
          <p:cNvCxnSpPr/>
          <p:nvPr/>
        </p:nvCxnSpPr>
        <p:spPr>
          <a:xfrm flipH="1">
            <a:off x="4052900" y="2691250"/>
            <a:ext cx="1935000" cy="180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3" name="Google Shape;123;p13"/>
          <p:cNvCxnSpPr/>
          <p:nvPr/>
        </p:nvCxnSpPr>
        <p:spPr>
          <a:xfrm>
            <a:off x="4255700" y="2779750"/>
            <a:ext cx="1732200" cy="1756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7103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Elements</a:t>
            </a:r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body" idx="1"/>
          </p:nvPr>
        </p:nvSpPr>
        <p:spPr>
          <a:xfrm>
            <a:off x="316700" y="1523650"/>
            <a:ext cx="8559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Substances that CANNOT be broken down 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Made up of all the same ATOMS. 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Elements symbols: 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1 letter capitalized</a:t>
            </a:r>
            <a:endParaRPr dirty="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dirty="0"/>
              <a:t>If it has a second letter it’s always lower case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Examples of elements: H, N, Pb </a:t>
            </a:r>
            <a:br>
              <a:rPr lang="en" dirty="0"/>
            </a:br>
            <a:endParaRPr dirty="0"/>
          </a:p>
        </p:txBody>
      </p:sp>
      <p:pic>
        <p:nvPicPr>
          <p:cNvPr id="130" name="Google Shape;130;p14" descr="MCj0226536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939" y="84700"/>
            <a:ext cx="1706758" cy="111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 descr="MCj02264260000[1]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88" y="91375"/>
            <a:ext cx="1676329" cy="109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 descr="MCj02265340000[1]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8859" y="94411"/>
            <a:ext cx="1668392" cy="1091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4"/>
          <p:cNvSpPr/>
          <p:nvPr/>
        </p:nvSpPr>
        <p:spPr>
          <a:xfrm>
            <a:off x="7436259" y="4008107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4"/>
          <p:cNvSpPr/>
          <p:nvPr/>
        </p:nvSpPr>
        <p:spPr>
          <a:xfrm>
            <a:off x="8164750" y="383313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4"/>
          <p:cNvSpPr/>
          <p:nvPr/>
        </p:nvSpPr>
        <p:spPr>
          <a:xfrm>
            <a:off x="7138875" y="318790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4"/>
          <p:cNvSpPr/>
          <p:nvPr/>
        </p:nvSpPr>
        <p:spPr>
          <a:xfrm>
            <a:off x="7783741" y="322304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4"/>
          <p:cNvSpPr/>
          <p:nvPr/>
        </p:nvSpPr>
        <p:spPr>
          <a:xfrm>
            <a:off x="6964900" y="31118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44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Monoatomic Elements</a:t>
            </a: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body" idx="1"/>
          </p:nvPr>
        </p:nvSpPr>
        <p:spPr>
          <a:xfrm>
            <a:off x="292200" y="1534025"/>
            <a:ext cx="85692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Composed of a single type of atom not bonded to each other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>Ex. Sodium (Na) </a:t>
            </a:r>
            <a:br>
              <a:rPr lang="en" dirty="0"/>
            </a:br>
            <a:endParaRPr dirty="0"/>
          </a:p>
        </p:txBody>
      </p:sp>
      <p:sp>
        <p:nvSpPr>
          <p:cNvPr id="144" name="Google Shape;144;p15"/>
          <p:cNvSpPr/>
          <p:nvPr/>
        </p:nvSpPr>
        <p:spPr>
          <a:xfrm>
            <a:off x="6863334" y="2654882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7711925" y="257175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6873725" y="339610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5"/>
          <p:cNvSpPr/>
          <p:nvPr/>
        </p:nvSpPr>
        <p:spPr>
          <a:xfrm>
            <a:off x="7874716" y="338224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5"/>
          <p:cNvSpPr/>
          <p:nvPr/>
        </p:nvSpPr>
        <p:spPr>
          <a:xfrm>
            <a:off x="6683225" y="24505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659" y="2450525"/>
            <a:ext cx="1617150" cy="13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6350" y="2423148"/>
            <a:ext cx="1567200" cy="1396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/>
        </p:nvSpPr>
        <p:spPr>
          <a:xfrm>
            <a:off x="6784625" y="2710225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152" name="Google Shape;152;p15"/>
          <p:cNvSpPr txBox="1"/>
          <p:nvPr/>
        </p:nvSpPr>
        <p:spPr>
          <a:xfrm>
            <a:off x="7622825" y="2627100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153" name="Google Shape;153;p15"/>
          <p:cNvSpPr txBox="1"/>
          <p:nvPr/>
        </p:nvSpPr>
        <p:spPr>
          <a:xfrm>
            <a:off x="6873725" y="343760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154" name="Google Shape;154;p15"/>
          <p:cNvSpPr txBox="1"/>
          <p:nvPr/>
        </p:nvSpPr>
        <p:spPr>
          <a:xfrm>
            <a:off x="7859425" y="343760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95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Diatomic Elements</a:t>
            </a:r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77300" cy="9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Composed of two of the same types of atoms bonded to each other </a:t>
            </a:r>
            <a:br>
              <a:rPr lang="en"/>
            </a:br>
            <a:r>
              <a:rPr lang="en"/>
              <a:t>Ex. H</a:t>
            </a:r>
            <a:r>
              <a:rPr lang="en" baseline="-25000"/>
              <a:t>2</a:t>
            </a: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161" name="Google Shape;161;p16"/>
          <p:cNvSpPr/>
          <p:nvPr/>
        </p:nvSpPr>
        <p:spPr>
          <a:xfrm>
            <a:off x="6421750" y="25206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2" name="Google Shape;162;p16"/>
          <p:cNvGrpSpPr/>
          <p:nvPr/>
        </p:nvGrpSpPr>
        <p:grpSpPr>
          <a:xfrm>
            <a:off x="6529123" y="3358825"/>
            <a:ext cx="838200" cy="457200"/>
            <a:chOff x="4800600" y="4114800"/>
            <a:chExt cx="838200" cy="457200"/>
          </a:xfrm>
        </p:grpSpPr>
        <p:sp>
          <p:nvSpPr>
            <p:cNvPr id="163" name="Google Shape;163;p16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16"/>
          <p:cNvGrpSpPr/>
          <p:nvPr/>
        </p:nvGrpSpPr>
        <p:grpSpPr>
          <a:xfrm>
            <a:off x="7298050" y="3015925"/>
            <a:ext cx="838200" cy="457200"/>
            <a:chOff x="4800600" y="4114800"/>
            <a:chExt cx="838200" cy="457200"/>
          </a:xfrm>
        </p:grpSpPr>
        <p:sp>
          <p:nvSpPr>
            <p:cNvPr id="166" name="Google Shape;166;p16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6"/>
          <p:cNvGrpSpPr/>
          <p:nvPr/>
        </p:nvGrpSpPr>
        <p:grpSpPr>
          <a:xfrm>
            <a:off x="6508341" y="2610680"/>
            <a:ext cx="838200" cy="457200"/>
            <a:chOff x="4800600" y="4114800"/>
            <a:chExt cx="838200" cy="457200"/>
          </a:xfrm>
        </p:grpSpPr>
        <p:sp>
          <p:nvSpPr>
            <p:cNvPr id="169" name="Google Shape;169;p16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1" name="Google Shape;1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098" y="2574025"/>
            <a:ext cx="1148550" cy="11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/>
          <p:nvPr/>
        </p:nvSpPr>
        <p:spPr>
          <a:xfrm>
            <a:off x="6568900" y="27041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6992800" y="27041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174" name="Google Shape;174;p16"/>
          <p:cNvSpPr txBox="1"/>
          <p:nvPr/>
        </p:nvSpPr>
        <p:spPr>
          <a:xfrm>
            <a:off x="6615675" y="34522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175" name="Google Shape;175;p16"/>
          <p:cNvSpPr txBox="1"/>
          <p:nvPr/>
        </p:nvSpPr>
        <p:spPr>
          <a:xfrm>
            <a:off x="7039575" y="34522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176" name="Google Shape;176;p16"/>
          <p:cNvSpPr txBox="1"/>
          <p:nvPr/>
        </p:nvSpPr>
        <p:spPr>
          <a:xfrm>
            <a:off x="7384600" y="31093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177" name="Google Shape;177;p16"/>
          <p:cNvSpPr txBox="1"/>
          <p:nvPr/>
        </p:nvSpPr>
        <p:spPr>
          <a:xfrm>
            <a:off x="7808500" y="31093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364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ook Antiqua"/>
              <a:buNone/>
            </a:pPr>
            <a:r>
              <a:rPr lang="en" sz="3500" i="0" u="none" strike="noStrike" cap="none" dirty="0">
                <a:solidFill>
                  <a:srgbClr val="000000"/>
                </a:solidFill>
              </a:rPr>
              <a:t>What do I round my answer to?</a:t>
            </a:r>
            <a:endParaRPr sz="35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</a:pPr>
            <a:r>
              <a:rPr lang="en" sz="3200" b="1" dirty="0">
                <a:solidFill>
                  <a:srgbClr val="FFFFFF"/>
                </a:solidFill>
              </a:rPr>
              <a:t>An answer can never be more precise than your least precise measurement</a:t>
            </a:r>
            <a:endParaRPr sz="3200" b="1" dirty="0">
              <a:solidFill>
                <a:srgbClr val="FFFFFF"/>
              </a:solidFill>
            </a:endParaRPr>
          </a:p>
          <a:p>
            <a:pPr marL="571500" marR="0" lvl="0" indent="-4572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</a:t>
            </a: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Memorize These!!!</a:t>
            </a:r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body" idx="1"/>
          </p:nvPr>
        </p:nvSpPr>
        <p:spPr>
          <a:xfrm>
            <a:off x="292200" y="1443525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Elements that exist as diatomic molecules </a:t>
            </a:r>
            <a:endParaRPr dirty="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>
                <a:solidFill>
                  <a:srgbClr val="FF0000"/>
                </a:solidFill>
              </a:rPr>
              <a:t>Br    I    N     Cl </a:t>
            </a:r>
            <a:r>
              <a:rPr lang="en" dirty="0">
                <a:solidFill>
                  <a:srgbClr val="FF0000"/>
                </a:solidFill>
              </a:rPr>
              <a:t>     </a:t>
            </a:r>
            <a:r>
              <a:rPr lang="en" b="1" dirty="0">
                <a:solidFill>
                  <a:srgbClr val="FF0000"/>
                </a:solidFill>
              </a:rPr>
              <a:t>H	O	F</a:t>
            </a:r>
            <a:r>
              <a:rPr lang="en" dirty="0"/>
              <a:t/>
            </a:r>
            <a:br>
              <a:rPr lang="en" dirty="0"/>
            </a:br>
            <a:r>
              <a:rPr lang="en" dirty="0"/>
              <a:t>Bromine (Br</a:t>
            </a:r>
            <a:r>
              <a:rPr lang="en" baseline="-25000" dirty="0"/>
              <a:t>2</a:t>
            </a:r>
            <a:r>
              <a:rPr lang="en" dirty="0"/>
              <a:t>)			Hydrogen (H</a:t>
            </a:r>
            <a:r>
              <a:rPr lang="en" baseline="-25000" dirty="0"/>
              <a:t>2</a:t>
            </a:r>
            <a:r>
              <a:rPr lang="en" dirty="0"/>
              <a:t>) </a:t>
            </a:r>
            <a:br>
              <a:rPr lang="en" dirty="0"/>
            </a:br>
            <a:r>
              <a:rPr lang="en" dirty="0"/>
              <a:t>Iodine (I</a:t>
            </a:r>
            <a:r>
              <a:rPr lang="en" baseline="-25000" dirty="0"/>
              <a:t>2</a:t>
            </a:r>
            <a:r>
              <a:rPr lang="en" dirty="0"/>
              <a:t>)				Oxygen (O</a:t>
            </a:r>
            <a:r>
              <a:rPr lang="en" baseline="-25000" dirty="0"/>
              <a:t>2</a:t>
            </a:r>
            <a:r>
              <a:rPr lang="en" dirty="0"/>
              <a:t>) </a:t>
            </a:r>
            <a:br>
              <a:rPr lang="en" dirty="0"/>
            </a:br>
            <a:r>
              <a:rPr lang="en" dirty="0"/>
              <a:t>Nitrogen (N</a:t>
            </a:r>
            <a:r>
              <a:rPr lang="en" baseline="-25000" dirty="0"/>
              <a:t>2</a:t>
            </a:r>
            <a:r>
              <a:rPr lang="en" dirty="0"/>
              <a:t>)			Fluorine (F</a:t>
            </a:r>
            <a:r>
              <a:rPr lang="en" baseline="-25000" dirty="0"/>
              <a:t>2</a:t>
            </a:r>
            <a:r>
              <a:rPr lang="en" dirty="0"/>
              <a:t>)</a:t>
            </a:r>
            <a:br>
              <a:rPr lang="en" dirty="0"/>
            </a:br>
            <a:r>
              <a:rPr lang="en" dirty="0"/>
              <a:t>Chlorine (Cl</a:t>
            </a:r>
            <a:r>
              <a:rPr lang="en" baseline="-25000" dirty="0"/>
              <a:t>2</a:t>
            </a:r>
            <a:r>
              <a:rPr lang="en" dirty="0"/>
              <a:t>)</a:t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640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7 Diatomic Elements</a:t>
            </a:r>
            <a:endParaRPr/>
          </a:p>
        </p:txBody>
      </p:sp>
      <p:pic>
        <p:nvPicPr>
          <p:cNvPr id="189" name="Google Shape;1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300" y="1582825"/>
            <a:ext cx="5309976" cy="309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9236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Compounds</a:t>
            </a:r>
            <a:endParaRPr/>
          </a:p>
        </p:txBody>
      </p:sp>
      <p:sp>
        <p:nvSpPr>
          <p:cNvPr id="195" name="Google Shape;195;p1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19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Made up of 2 or more </a:t>
            </a:r>
            <a:r>
              <a:rPr lang="en" b="1" u="sng"/>
              <a:t>different atoms</a:t>
            </a:r>
            <a:r>
              <a:rPr lang="en"/>
              <a:t> chemically combined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Have a fixed composition (doesn’t change e.g. H</a:t>
            </a:r>
            <a:r>
              <a:rPr lang="en" baseline="-25000"/>
              <a:t>2</a:t>
            </a:r>
            <a:r>
              <a:rPr lang="en"/>
              <a:t>O)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Can be broken apart into elements</a:t>
            </a:r>
            <a:endParaRPr/>
          </a:p>
        </p:txBody>
      </p:sp>
      <p:grpSp>
        <p:nvGrpSpPr>
          <p:cNvPr id="196" name="Google Shape;196;p19"/>
          <p:cNvGrpSpPr/>
          <p:nvPr/>
        </p:nvGrpSpPr>
        <p:grpSpPr>
          <a:xfrm>
            <a:off x="6219362" y="3132858"/>
            <a:ext cx="813183" cy="512998"/>
            <a:chOff x="1726249" y="6146321"/>
            <a:chExt cx="1070681" cy="706511"/>
          </a:xfrm>
        </p:grpSpPr>
        <p:sp>
          <p:nvSpPr>
            <p:cNvPr id="197" name="Google Shape;197;p19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19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19"/>
          <p:cNvGrpSpPr/>
          <p:nvPr/>
        </p:nvGrpSpPr>
        <p:grpSpPr>
          <a:xfrm>
            <a:off x="6243713" y="3114475"/>
            <a:ext cx="764475" cy="549725"/>
            <a:chOff x="5212325" y="2922413"/>
            <a:chExt cx="764475" cy="549725"/>
          </a:xfrm>
        </p:grpSpPr>
        <p:sp>
          <p:nvSpPr>
            <p:cNvPr id="201" name="Google Shape;201;p19"/>
            <p:cNvSpPr txBox="1"/>
            <p:nvPr/>
          </p:nvSpPr>
          <p:spPr>
            <a:xfrm>
              <a:off x="5425400" y="2922413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202" name="Google Shape;202;p19"/>
            <p:cNvSpPr txBox="1"/>
            <p:nvPr/>
          </p:nvSpPr>
          <p:spPr>
            <a:xfrm>
              <a:off x="5633000" y="310283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  <p:sp>
          <p:nvSpPr>
            <p:cNvPr id="203" name="Google Shape;203;p19"/>
            <p:cNvSpPr txBox="1"/>
            <p:nvPr/>
          </p:nvSpPr>
          <p:spPr>
            <a:xfrm>
              <a:off x="5212325" y="310283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593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Elements</a:t>
            </a:r>
            <a:endParaRPr/>
          </a:p>
        </p:txBody>
      </p:sp>
      <p:sp>
        <p:nvSpPr>
          <p:cNvPr id="231" name="Google Shape;231;p2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Elements</a:t>
            </a:r>
            <a:r>
              <a:rPr lang="en"/>
              <a:t>: Consist of one type of particle and cannot be broken down by chemical means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3" name="Google Shape;233;p24"/>
          <p:cNvSpPr/>
          <p:nvPr/>
        </p:nvSpPr>
        <p:spPr>
          <a:xfrm>
            <a:off x="2118559" y="3134882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2967150" y="305175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4"/>
          <p:cNvSpPr/>
          <p:nvPr/>
        </p:nvSpPr>
        <p:spPr>
          <a:xfrm>
            <a:off x="2128950" y="387610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24"/>
          <p:cNvSpPr/>
          <p:nvPr/>
        </p:nvSpPr>
        <p:spPr>
          <a:xfrm>
            <a:off x="3129941" y="386224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24"/>
          <p:cNvSpPr/>
          <p:nvPr/>
        </p:nvSpPr>
        <p:spPr>
          <a:xfrm>
            <a:off x="1938450" y="29305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24"/>
          <p:cNvSpPr txBox="1"/>
          <p:nvPr/>
        </p:nvSpPr>
        <p:spPr>
          <a:xfrm>
            <a:off x="2039850" y="3190225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39" name="Google Shape;239;p24"/>
          <p:cNvSpPr txBox="1"/>
          <p:nvPr/>
        </p:nvSpPr>
        <p:spPr>
          <a:xfrm>
            <a:off x="2878050" y="3107100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40" name="Google Shape;240;p24"/>
          <p:cNvSpPr txBox="1"/>
          <p:nvPr/>
        </p:nvSpPr>
        <p:spPr>
          <a:xfrm>
            <a:off x="2128950" y="391760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41" name="Google Shape;241;p24"/>
          <p:cNvSpPr txBox="1"/>
          <p:nvPr/>
        </p:nvSpPr>
        <p:spPr>
          <a:xfrm>
            <a:off x="3114650" y="391760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42" name="Google Shape;242;p24"/>
          <p:cNvSpPr/>
          <p:nvPr/>
        </p:nvSpPr>
        <p:spPr>
          <a:xfrm>
            <a:off x="4663850" y="293052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3" name="Google Shape;243;p24"/>
          <p:cNvGrpSpPr/>
          <p:nvPr/>
        </p:nvGrpSpPr>
        <p:grpSpPr>
          <a:xfrm>
            <a:off x="4771223" y="3768725"/>
            <a:ext cx="838200" cy="457200"/>
            <a:chOff x="4800600" y="4114800"/>
            <a:chExt cx="838200" cy="457200"/>
          </a:xfrm>
        </p:grpSpPr>
        <p:sp>
          <p:nvSpPr>
            <p:cNvPr id="244" name="Google Shape;244;p24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6" name="Google Shape;246;p24"/>
          <p:cNvGrpSpPr/>
          <p:nvPr/>
        </p:nvGrpSpPr>
        <p:grpSpPr>
          <a:xfrm>
            <a:off x="5540150" y="3425825"/>
            <a:ext cx="838200" cy="457200"/>
            <a:chOff x="4800600" y="4114800"/>
            <a:chExt cx="838200" cy="457200"/>
          </a:xfrm>
        </p:grpSpPr>
        <p:sp>
          <p:nvSpPr>
            <p:cNvPr id="247" name="Google Shape;247;p24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4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24"/>
          <p:cNvGrpSpPr/>
          <p:nvPr/>
        </p:nvGrpSpPr>
        <p:grpSpPr>
          <a:xfrm>
            <a:off x="4750441" y="3020580"/>
            <a:ext cx="838200" cy="457200"/>
            <a:chOff x="4800600" y="4114800"/>
            <a:chExt cx="838200" cy="457200"/>
          </a:xfrm>
        </p:grpSpPr>
        <p:sp>
          <p:nvSpPr>
            <p:cNvPr id="250" name="Google Shape;250;p24"/>
            <p:cNvSpPr/>
            <p:nvPr/>
          </p:nvSpPr>
          <p:spPr>
            <a:xfrm>
              <a:off x="4800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5181600" y="4114800"/>
              <a:ext cx="457200" cy="457200"/>
            </a:xfrm>
            <a:prstGeom prst="ellipse">
              <a:avLst/>
            </a:prstGeom>
            <a:solidFill>
              <a:srgbClr val="4F81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24"/>
          <p:cNvSpPr txBox="1"/>
          <p:nvPr/>
        </p:nvSpPr>
        <p:spPr>
          <a:xfrm>
            <a:off x="4811000" y="31140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253" name="Google Shape;253;p24"/>
          <p:cNvSpPr txBox="1"/>
          <p:nvPr/>
        </p:nvSpPr>
        <p:spPr>
          <a:xfrm>
            <a:off x="5234900" y="31140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254" name="Google Shape;254;p24"/>
          <p:cNvSpPr txBox="1"/>
          <p:nvPr/>
        </p:nvSpPr>
        <p:spPr>
          <a:xfrm>
            <a:off x="4857775" y="38621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255" name="Google Shape;255;p24"/>
          <p:cNvSpPr txBox="1"/>
          <p:nvPr/>
        </p:nvSpPr>
        <p:spPr>
          <a:xfrm>
            <a:off x="5281675" y="38621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256" name="Google Shape;256;p24"/>
          <p:cNvSpPr txBox="1"/>
          <p:nvPr/>
        </p:nvSpPr>
        <p:spPr>
          <a:xfrm>
            <a:off x="5626700" y="35192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6050600" y="35192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989283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5"/>
          <p:cNvSpPr/>
          <p:nvPr/>
        </p:nvSpPr>
        <p:spPr>
          <a:xfrm>
            <a:off x="6147100" y="1687025"/>
            <a:ext cx="1071600" cy="40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5"/>
          <p:cNvSpPr/>
          <p:nvPr/>
        </p:nvSpPr>
        <p:spPr>
          <a:xfrm rot="5400000">
            <a:off x="6417675" y="2521025"/>
            <a:ext cx="1230900" cy="371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5"/>
          <p:cNvSpPr/>
          <p:nvPr/>
        </p:nvSpPr>
        <p:spPr>
          <a:xfrm>
            <a:off x="1081850" y="1257050"/>
            <a:ext cx="371100" cy="404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6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Metals:</a:t>
            </a:r>
            <a:endParaRPr/>
          </a:p>
        </p:txBody>
      </p:sp>
      <p:sp>
        <p:nvSpPr>
          <p:cNvPr id="279" name="Google Shape;279;p27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b="1" u="sng">
                <a:solidFill>
                  <a:schemeClr val="lt1"/>
                </a:solidFill>
              </a:rPr>
              <a:t>Luster</a:t>
            </a:r>
            <a:r>
              <a:rPr lang="en">
                <a:solidFill>
                  <a:schemeClr val="lt1"/>
                </a:solidFill>
              </a:rPr>
              <a:t> (shiny)</a:t>
            </a:r>
            <a:endParaRPr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>
                <a:solidFill>
                  <a:schemeClr val="lt1"/>
                </a:solidFill>
              </a:rPr>
              <a:t>Excellent </a:t>
            </a:r>
            <a:r>
              <a:rPr lang="en" b="1" u="sng">
                <a:solidFill>
                  <a:schemeClr val="lt1"/>
                </a:solidFill>
              </a:rPr>
              <a:t>conductors</a:t>
            </a:r>
            <a:r>
              <a:rPr lang="en">
                <a:solidFill>
                  <a:schemeClr val="lt1"/>
                </a:solidFill>
              </a:rPr>
              <a:t> of heat and electricity  </a:t>
            </a:r>
            <a:endParaRPr>
              <a:solidFill>
                <a:schemeClr val="lt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u="sng"/>
              <a:t>Malleable</a:t>
            </a:r>
            <a:r>
              <a:rPr lang="en"/>
              <a:t> (can be hammered or rolled into thin sheets)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u="sng"/>
              <a:t>Ductile</a:t>
            </a:r>
            <a:r>
              <a:rPr lang="en"/>
              <a:t> (can be drawn into a wire)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Solid @ STP (except Hg)  </a:t>
            </a:r>
            <a:br>
              <a:rPr lang="en"/>
            </a:br>
            <a:endParaRPr/>
          </a:p>
        </p:txBody>
      </p:sp>
      <p:sp>
        <p:nvSpPr>
          <p:cNvPr id="280" name="Google Shape;280;p27"/>
          <p:cNvSpPr/>
          <p:nvPr/>
        </p:nvSpPr>
        <p:spPr>
          <a:xfrm>
            <a:off x="7521511" y="3937000"/>
            <a:ext cx="330300" cy="2619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7"/>
          <p:cNvSpPr/>
          <p:nvPr/>
        </p:nvSpPr>
        <p:spPr>
          <a:xfrm>
            <a:off x="8256856" y="3879828"/>
            <a:ext cx="330300" cy="2619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7530515" y="4446786"/>
            <a:ext cx="330300" cy="2619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7"/>
          <p:cNvSpPr/>
          <p:nvPr/>
        </p:nvSpPr>
        <p:spPr>
          <a:xfrm>
            <a:off x="8397922" y="4437257"/>
            <a:ext cx="330300" cy="2619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7"/>
          <p:cNvSpPr/>
          <p:nvPr/>
        </p:nvSpPr>
        <p:spPr>
          <a:xfrm>
            <a:off x="7365438" y="3796450"/>
            <a:ext cx="1518600" cy="995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7453306" y="3975063"/>
            <a:ext cx="4845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86" name="Google Shape;286;p27"/>
          <p:cNvSpPr txBox="1"/>
          <p:nvPr/>
        </p:nvSpPr>
        <p:spPr>
          <a:xfrm>
            <a:off x="8179646" y="3917893"/>
            <a:ext cx="4845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87" name="Google Shape;287;p27"/>
          <p:cNvSpPr txBox="1"/>
          <p:nvPr/>
        </p:nvSpPr>
        <p:spPr>
          <a:xfrm>
            <a:off x="7530515" y="4475328"/>
            <a:ext cx="4263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8384672" y="4475328"/>
            <a:ext cx="426300" cy="1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5850" y="3796450"/>
            <a:ext cx="1401350" cy="99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200" y="3796450"/>
            <a:ext cx="1358076" cy="99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5138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are metals Malleable &amp; Ductile?</a:t>
            </a:r>
            <a:endParaRPr/>
          </a:p>
        </p:txBody>
      </p:sp>
      <p:sp>
        <p:nvSpPr>
          <p:cNvPr id="296" name="Google Shape;296;p28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Metals consist of layers of particles that can slide over each other</a:t>
            </a:r>
            <a:br>
              <a:rPr lang="en"/>
            </a:br>
            <a:endParaRPr/>
          </a:p>
        </p:txBody>
      </p:sp>
      <p:pic>
        <p:nvPicPr>
          <p:cNvPr id="297" name="Google Shape;29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38" y="2841538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5250" y="2144398"/>
            <a:ext cx="2226050" cy="2597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75241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Metal Alloys</a:t>
            </a:r>
            <a:endParaRPr/>
          </a:p>
        </p:txBody>
      </p:sp>
      <p:sp>
        <p:nvSpPr>
          <p:cNvPr id="304" name="Google Shape;304;p2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Alloys such as brass (mixture of copper and zinc) are harder than the original metals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Irregularity in the structure helps to stop slipping over each other</a:t>
            </a:r>
            <a:endParaRPr/>
          </a:p>
        </p:txBody>
      </p:sp>
      <p:pic>
        <p:nvPicPr>
          <p:cNvPr id="305" name="Google Shape;3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4775" y="36475"/>
            <a:ext cx="1617375" cy="11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6250" y="3898013"/>
            <a:ext cx="4876800" cy="733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3086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Metalloids</a:t>
            </a:r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Semiconductors (Good/moderate conductor)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Luster (like metals) and Brittle (like nonmetals)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Used for making computer microchips </a:t>
            </a:r>
            <a:br>
              <a:rPr lang="en"/>
            </a:br>
            <a:endParaRPr/>
          </a:p>
        </p:txBody>
      </p:sp>
      <p:pic>
        <p:nvPicPr>
          <p:cNvPr id="313" name="Google Shape;31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825" y="3388400"/>
            <a:ext cx="960881" cy="119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7700" y="2678854"/>
            <a:ext cx="2431375" cy="2026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5317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Nonmetals</a:t>
            </a:r>
            <a:endParaRPr/>
          </a:p>
        </p:txBody>
      </p:sp>
      <p:sp>
        <p:nvSpPr>
          <p:cNvPr id="320" name="Google Shape;320;p3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u="sng"/>
              <a:t>Poor conductors</a:t>
            </a:r>
            <a:r>
              <a:rPr lang="en"/>
              <a:t> of heat and electricity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u="sng"/>
              <a:t>Brittle</a:t>
            </a:r>
            <a:r>
              <a:rPr lang="en"/>
              <a:t> (shatter when struck)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u="sng"/>
              <a:t>Dull</a:t>
            </a:r>
            <a:endParaRPr b="1" u="sng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21" name="Google Shape;32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087370"/>
            <a:ext cx="4166425" cy="152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607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Adding &amp; Subtracting Sig Figs</a:t>
            </a: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Round your answer to the least number of DECIMAL PLACES.</a:t>
            </a:r>
            <a:br>
              <a:rPr lang="en"/>
            </a:br>
            <a:endParaRPr/>
          </a:p>
        </p:txBody>
      </p:sp>
      <p:sp>
        <p:nvSpPr>
          <p:cNvPr id="158" name="Google Shape;158;p25"/>
          <p:cNvSpPr txBox="1"/>
          <p:nvPr/>
        </p:nvSpPr>
        <p:spPr>
          <a:xfrm>
            <a:off x="2393300" y="2514398"/>
            <a:ext cx="2846400" cy="11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  3.75 mL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760"/>
              </a:spcBef>
              <a:spcAft>
                <a:spcPts val="0"/>
              </a:spcAft>
              <a:buNone/>
            </a:pPr>
            <a:r>
              <a:rPr lang="en" sz="38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  4.1   mL</a:t>
            </a:r>
            <a:endParaRPr sz="38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l" rtl="0">
              <a:spcBef>
                <a:spcPts val="76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  7.85 mL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59" name="Google Shape;159;p25"/>
          <p:cNvSpPr/>
          <p:nvPr/>
        </p:nvSpPr>
        <p:spPr>
          <a:xfrm>
            <a:off x="5300825" y="3822925"/>
            <a:ext cx="3090000" cy="6264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7.9 mL</a:t>
            </a:r>
            <a:endParaRPr sz="38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60" name="Google Shape;160;p25"/>
          <p:cNvCxnSpPr/>
          <p:nvPr/>
        </p:nvCxnSpPr>
        <p:spPr>
          <a:xfrm flipH="1">
            <a:off x="3608100" y="2397604"/>
            <a:ext cx="4800" cy="2118000"/>
          </a:xfrm>
          <a:prstGeom prst="straightConnector1">
            <a:avLst/>
          </a:prstGeom>
          <a:noFill/>
          <a:ln w="38100" cap="sq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1" name="Google Shape;161;p25"/>
          <p:cNvSpPr txBox="1"/>
          <p:nvPr/>
        </p:nvSpPr>
        <p:spPr>
          <a:xfrm>
            <a:off x="3555050" y="2469025"/>
            <a:ext cx="4083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3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</a:t>
            </a:r>
            <a:endParaRPr b="1"/>
          </a:p>
        </p:txBody>
      </p:sp>
      <p:sp>
        <p:nvSpPr>
          <p:cNvPr id="162" name="Google Shape;162;p25"/>
          <p:cNvSpPr txBox="1"/>
          <p:nvPr/>
        </p:nvSpPr>
        <p:spPr>
          <a:xfrm>
            <a:off x="3359500" y="3057625"/>
            <a:ext cx="4083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760"/>
              </a:spcBef>
              <a:spcAft>
                <a:spcPts val="0"/>
              </a:spcAft>
              <a:buNone/>
            </a:pPr>
            <a:r>
              <a:rPr lang="en" sz="3800" b="1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 vs Molecule</a:t>
            </a:r>
            <a:endParaRPr/>
          </a:p>
        </p:txBody>
      </p:sp>
      <p:sp>
        <p:nvSpPr>
          <p:cNvPr id="349" name="Google Shape;349;p3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20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Atom:</a:t>
            </a:r>
            <a:r>
              <a:rPr lang="en"/>
              <a:t> single particle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u="sng"/>
              <a:t> </a:t>
            </a:r>
            <a:endParaRPr b="1" u="sng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u="sng"/>
              <a:t>Molecule</a:t>
            </a:r>
            <a:r>
              <a:rPr lang="en"/>
              <a:t>: made up of 2 or more atoms chemically combined</a:t>
            </a:r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3712150" y="3760071"/>
            <a:ext cx="338100" cy="332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6" descr="Description: Light vertical"/>
          <p:cNvSpPr/>
          <p:nvPr/>
        </p:nvSpPr>
        <p:spPr>
          <a:xfrm>
            <a:off x="3700462" y="2239658"/>
            <a:ext cx="3615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6" descr="Description: Light vertical"/>
          <p:cNvSpPr/>
          <p:nvPr/>
        </p:nvSpPr>
        <p:spPr>
          <a:xfrm>
            <a:off x="4050262" y="3760083"/>
            <a:ext cx="3615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6" descr="Description: Light vertical"/>
          <p:cNvSpPr/>
          <p:nvPr/>
        </p:nvSpPr>
        <p:spPr>
          <a:xfrm>
            <a:off x="5838212" y="3760083"/>
            <a:ext cx="3615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6" descr="Description: Light vertical"/>
          <p:cNvSpPr/>
          <p:nvPr/>
        </p:nvSpPr>
        <p:spPr>
          <a:xfrm>
            <a:off x="5476712" y="3760083"/>
            <a:ext cx="3615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6"/>
          <p:cNvSpPr txBox="1"/>
          <p:nvPr/>
        </p:nvSpPr>
        <p:spPr>
          <a:xfrm>
            <a:off x="5503475" y="37909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356" name="Google Shape;356;p36"/>
          <p:cNvSpPr txBox="1"/>
          <p:nvPr/>
        </p:nvSpPr>
        <p:spPr>
          <a:xfrm>
            <a:off x="5898350" y="37909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357" name="Google Shape;357;p36"/>
          <p:cNvSpPr txBox="1"/>
          <p:nvPr/>
        </p:nvSpPr>
        <p:spPr>
          <a:xfrm>
            <a:off x="3712150" y="2270538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358" name="Google Shape;358;p36"/>
          <p:cNvSpPr txBox="1"/>
          <p:nvPr/>
        </p:nvSpPr>
        <p:spPr>
          <a:xfrm>
            <a:off x="4061950" y="3790963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359" name="Google Shape;359;p36"/>
          <p:cNvSpPr txBox="1"/>
          <p:nvPr/>
        </p:nvSpPr>
        <p:spPr>
          <a:xfrm>
            <a:off x="3712150" y="3790963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981175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Compounds</a:t>
            </a:r>
            <a:endParaRPr/>
          </a:p>
        </p:txBody>
      </p:sp>
      <p:sp>
        <p:nvSpPr>
          <p:cNvPr id="365" name="Google Shape;365;p37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Shadows Into Light"/>
              <a:buChar char="•"/>
            </a:pPr>
            <a:r>
              <a:rPr lang="en" sz="3200" b="1" u="sng">
                <a:solidFill>
                  <a:schemeClr val="lt1"/>
                </a:solidFill>
              </a:rPr>
              <a:t>Two or more different</a:t>
            </a:r>
            <a:r>
              <a:rPr lang="en" sz="3200">
                <a:solidFill>
                  <a:schemeClr val="lt1"/>
                </a:solidFill>
              </a:rPr>
              <a:t> types of atoms chemically bonded together in a definite, whole number ratio</a:t>
            </a:r>
            <a:endParaRPr/>
          </a:p>
        </p:txBody>
      </p:sp>
      <p:grpSp>
        <p:nvGrpSpPr>
          <p:cNvPr id="366" name="Google Shape;366;p37"/>
          <p:cNvGrpSpPr/>
          <p:nvPr/>
        </p:nvGrpSpPr>
        <p:grpSpPr>
          <a:xfrm>
            <a:off x="361075" y="2795650"/>
            <a:ext cx="8154600" cy="1836600"/>
            <a:chOff x="361075" y="2795650"/>
            <a:chExt cx="8154600" cy="1836600"/>
          </a:xfrm>
        </p:grpSpPr>
        <p:sp>
          <p:nvSpPr>
            <p:cNvPr id="367" name="Google Shape;367;p37"/>
            <p:cNvSpPr/>
            <p:nvPr/>
          </p:nvSpPr>
          <p:spPr>
            <a:xfrm>
              <a:off x="1488925" y="2795650"/>
              <a:ext cx="2298000" cy="1836600"/>
            </a:xfrm>
            <a:prstGeom prst="rect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4999300" y="2795650"/>
              <a:ext cx="2298000" cy="1836600"/>
            </a:xfrm>
            <a:prstGeom prst="rect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 txBox="1"/>
            <p:nvPr/>
          </p:nvSpPr>
          <p:spPr>
            <a:xfrm>
              <a:off x="361075" y="3362550"/>
              <a:ext cx="107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Ex. CO</a:t>
              </a:r>
              <a:endParaRPr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370" name="Google Shape;370;p37"/>
            <p:cNvSpPr txBox="1"/>
            <p:nvPr/>
          </p:nvSpPr>
          <p:spPr>
            <a:xfrm>
              <a:off x="7444675" y="3362550"/>
              <a:ext cx="1071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Ex. H</a:t>
              </a:r>
              <a:r>
                <a:rPr lang="en" sz="2400" baseline="-25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2</a:t>
              </a:r>
              <a:r>
                <a:rPr lang="en" sz="24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O</a:t>
              </a:r>
              <a:endParaRPr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grpSp>
          <p:nvGrpSpPr>
            <p:cNvPr id="371" name="Google Shape;371;p37"/>
            <p:cNvGrpSpPr/>
            <p:nvPr/>
          </p:nvGrpSpPr>
          <p:grpSpPr>
            <a:xfrm>
              <a:off x="6330437" y="3958558"/>
              <a:ext cx="813183" cy="512998"/>
              <a:chOff x="1726249" y="6146321"/>
              <a:chExt cx="1070681" cy="706511"/>
            </a:xfrm>
          </p:grpSpPr>
          <p:sp>
            <p:nvSpPr>
              <p:cNvPr id="372" name="Google Shape;372;p37"/>
              <p:cNvSpPr/>
              <p:nvPr/>
            </p:nvSpPr>
            <p:spPr>
              <a:xfrm>
                <a:off x="2315430" y="6395632"/>
                <a:ext cx="4815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37"/>
              <p:cNvSpPr/>
              <p:nvPr/>
            </p:nvSpPr>
            <p:spPr>
              <a:xfrm>
                <a:off x="1726249" y="6395632"/>
                <a:ext cx="4452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37"/>
            <p:cNvGrpSpPr/>
            <p:nvPr/>
          </p:nvGrpSpPr>
          <p:grpSpPr>
            <a:xfrm>
              <a:off x="5174087" y="2957183"/>
              <a:ext cx="813183" cy="512998"/>
              <a:chOff x="1726249" y="6146321"/>
              <a:chExt cx="1070681" cy="706511"/>
            </a:xfrm>
          </p:grpSpPr>
          <p:sp>
            <p:nvSpPr>
              <p:cNvPr id="376" name="Google Shape;376;p37"/>
              <p:cNvSpPr/>
              <p:nvPr/>
            </p:nvSpPr>
            <p:spPr>
              <a:xfrm>
                <a:off x="2315430" y="6395632"/>
                <a:ext cx="4815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37"/>
              <p:cNvSpPr/>
              <p:nvPr/>
            </p:nvSpPr>
            <p:spPr>
              <a:xfrm>
                <a:off x="1726249" y="6395632"/>
                <a:ext cx="4452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9" name="Google Shape;379;p37"/>
            <p:cNvGrpSpPr/>
            <p:nvPr/>
          </p:nvGrpSpPr>
          <p:grpSpPr>
            <a:xfrm>
              <a:off x="5300662" y="3824258"/>
              <a:ext cx="813183" cy="512998"/>
              <a:chOff x="1726249" y="6146321"/>
              <a:chExt cx="1070681" cy="706511"/>
            </a:xfrm>
          </p:grpSpPr>
          <p:sp>
            <p:nvSpPr>
              <p:cNvPr id="380" name="Google Shape;380;p37"/>
              <p:cNvSpPr/>
              <p:nvPr/>
            </p:nvSpPr>
            <p:spPr>
              <a:xfrm>
                <a:off x="2315430" y="6395632"/>
                <a:ext cx="4815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37"/>
              <p:cNvSpPr/>
              <p:nvPr/>
            </p:nvSpPr>
            <p:spPr>
              <a:xfrm>
                <a:off x="1726249" y="6395632"/>
                <a:ext cx="4452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3" name="Google Shape;383;p37"/>
            <p:cNvGrpSpPr/>
            <p:nvPr/>
          </p:nvGrpSpPr>
          <p:grpSpPr>
            <a:xfrm>
              <a:off x="6219362" y="3132858"/>
              <a:ext cx="813183" cy="512998"/>
              <a:chOff x="1726249" y="6146321"/>
              <a:chExt cx="1070681" cy="706511"/>
            </a:xfrm>
          </p:grpSpPr>
          <p:sp>
            <p:nvSpPr>
              <p:cNvPr id="384" name="Google Shape;384;p37"/>
              <p:cNvSpPr/>
              <p:nvPr/>
            </p:nvSpPr>
            <p:spPr>
              <a:xfrm>
                <a:off x="2315430" y="6395632"/>
                <a:ext cx="4815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37"/>
              <p:cNvSpPr/>
              <p:nvPr/>
            </p:nvSpPr>
            <p:spPr>
              <a:xfrm>
                <a:off x="1726249" y="6395632"/>
                <a:ext cx="4452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37"/>
            <p:cNvGrpSpPr/>
            <p:nvPr/>
          </p:nvGrpSpPr>
          <p:grpSpPr>
            <a:xfrm>
              <a:off x="1845137" y="3223371"/>
              <a:ext cx="687797" cy="331973"/>
              <a:chOff x="1587210" y="6146321"/>
              <a:chExt cx="905592" cy="457200"/>
            </a:xfrm>
          </p:grpSpPr>
          <p:sp>
            <p:nvSpPr>
              <p:cNvPr id="388" name="Google Shape;388;p37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37"/>
            <p:cNvGrpSpPr/>
            <p:nvPr/>
          </p:nvGrpSpPr>
          <p:grpSpPr>
            <a:xfrm>
              <a:off x="2642437" y="2957183"/>
              <a:ext cx="687797" cy="331973"/>
              <a:chOff x="1587210" y="6146321"/>
              <a:chExt cx="905592" cy="457200"/>
            </a:xfrm>
          </p:grpSpPr>
          <p:sp>
            <p:nvSpPr>
              <p:cNvPr id="391" name="Google Shape;391;p37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3" name="Google Shape;393;p37"/>
            <p:cNvGrpSpPr/>
            <p:nvPr/>
          </p:nvGrpSpPr>
          <p:grpSpPr>
            <a:xfrm>
              <a:off x="2734562" y="3846933"/>
              <a:ext cx="687797" cy="331973"/>
              <a:chOff x="1587210" y="6146321"/>
              <a:chExt cx="905592" cy="457200"/>
            </a:xfrm>
          </p:grpSpPr>
          <p:sp>
            <p:nvSpPr>
              <p:cNvPr id="394" name="Google Shape;394;p37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6" name="Google Shape;396;p37"/>
            <p:cNvGrpSpPr/>
            <p:nvPr/>
          </p:nvGrpSpPr>
          <p:grpSpPr>
            <a:xfrm>
              <a:off x="1845137" y="4086658"/>
              <a:ext cx="687797" cy="331973"/>
              <a:chOff x="1587210" y="6146321"/>
              <a:chExt cx="905592" cy="457200"/>
            </a:xfrm>
          </p:grpSpPr>
          <p:sp>
            <p:nvSpPr>
              <p:cNvPr id="397" name="Google Shape;397;p37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37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99" name="Google Shape;399;p37"/>
          <p:cNvGrpSpPr/>
          <p:nvPr/>
        </p:nvGrpSpPr>
        <p:grpSpPr>
          <a:xfrm>
            <a:off x="2634200" y="2922413"/>
            <a:ext cx="687600" cy="369300"/>
            <a:chOff x="3385600" y="2553088"/>
            <a:chExt cx="687600" cy="369300"/>
          </a:xfrm>
        </p:grpSpPr>
        <p:sp>
          <p:nvSpPr>
            <p:cNvPr id="400" name="Google Shape;400;p37"/>
            <p:cNvSpPr txBox="1"/>
            <p:nvPr/>
          </p:nvSpPr>
          <p:spPr>
            <a:xfrm>
              <a:off x="3729400" y="255308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401" name="Google Shape;401;p37"/>
            <p:cNvSpPr txBox="1"/>
            <p:nvPr/>
          </p:nvSpPr>
          <p:spPr>
            <a:xfrm>
              <a:off x="3385600" y="255308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</p:grpSp>
      <p:grpSp>
        <p:nvGrpSpPr>
          <p:cNvPr id="402" name="Google Shape;402;p37"/>
          <p:cNvGrpSpPr/>
          <p:nvPr/>
        </p:nvGrpSpPr>
        <p:grpSpPr>
          <a:xfrm>
            <a:off x="5212325" y="2922413"/>
            <a:ext cx="764475" cy="549725"/>
            <a:chOff x="5212325" y="2922413"/>
            <a:chExt cx="764475" cy="549725"/>
          </a:xfrm>
        </p:grpSpPr>
        <p:sp>
          <p:nvSpPr>
            <p:cNvPr id="403" name="Google Shape;403;p37"/>
            <p:cNvSpPr txBox="1"/>
            <p:nvPr/>
          </p:nvSpPr>
          <p:spPr>
            <a:xfrm>
              <a:off x="5425400" y="2922413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404" name="Google Shape;404;p37"/>
            <p:cNvSpPr txBox="1"/>
            <p:nvPr/>
          </p:nvSpPr>
          <p:spPr>
            <a:xfrm>
              <a:off x="5633000" y="310283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  <p:sp>
          <p:nvSpPr>
            <p:cNvPr id="405" name="Google Shape;405;p37"/>
            <p:cNvSpPr txBox="1"/>
            <p:nvPr/>
          </p:nvSpPr>
          <p:spPr>
            <a:xfrm>
              <a:off x="5212325" y="3102838"/>
              <a:ext cx="3438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510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Ionic Substances</a:t>
            </a:r>
            <a:endParaRPr/>
          </a:p>
        </p:txBody>
      </p:sp>
      <p:sp>
        <p:nvSpPr>
          <p:cNvPr id="417" name="Google Shape;417;p3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 up of a metal and a nonmetal element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NaCl</a:t>
            </a:r>
            <a:endParaRPr/>
          </a:p>
        </p:txBody>
      </p:sp>
      <p:pic>
        <p:nvPicPr>
          <p:cNvPr id="418" name="Google Shape;4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9"/>
          <p:cNvSpPr/>
          <p:nvPr/>
        </p:nvSpPr>
        <p:spPr>
          <a:xfrm>
            <a:off x="1704125" y="2892796"/>
            <a:ext cx="338100" cy="3321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9"/>
          <p:cNvSpPr/>
          <p:nvPr/>
        </p:nvSpPr>
        <p:spPr>
          <a:xfrm>
            <a:off x="2042225" y="2892796"/>
            <a:ext cx="338100" cy="3321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9"/>
          <p:cNvSpPr txBox="1"/>
          <p:nvPr/>
        </p:nvSpPr>
        <p:spPr>
          <a:xfrm>
            <a:off x="1662275" y="2923700"/>
            <a:ext cx="421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422" name="Google Shape;422;p39"/>
          <p:cNvSpPr txBox="1"/>
          <p:nvPr/>
        </p:nvSpPr>
        <p:spPr>
          <a:xfrm>
            <a:off x="2000375" y="2923700"/>
            <a:ext cx="421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02286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Ionic Substances</a:t>
            </a:r>
            <a:endParaRPr/>
          </a:p>
        </p:txBody>
      </p:sp>
      <p:sp>
        <p:nvSpPr>
          <p:cNvPr id="447" name="Google Shape;447;p4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Hard, crystalline structure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HIGH Melt/Boiling Pt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SOLUBLE in water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Conduct ELECTRICITY</a:t>
            </a:r>
            <a:endParaRPr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only when dissolved in water (aq)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448" name="Google Shape;44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1275" y="1638822"/>
            <a:ext cx="3297225" cy="302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158320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Covalent Substances</a:t>
            </a:r>
            <a:endParaRPr/>
          </a:p>
        </p:txBody>
      </p:sp>
      <p:sp>
        <p:nvSpPr>
          <p:cNvPr id="428" name="Google Shape;428;p4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Made up of 2 or more nonmetal elements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Example: CO</a:t>
            </a:r>
            <a:r>
              <a:rPr lang="en" baseline="-25000"/>
              <a:t>2</a:t>
            </a:r>
            <a:endParaRPr baseline="-25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50"/>
            <a:ext cx="4572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0"/>
          <p:cNvSpPr/>
          <p:nvPr/>
        </p:nvSpPr>
        <p:spPr>
          <a:xfrm>
            <a:off x="1509600" y="2985746"/>
            <a:ext cx="338100" cy="332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40" descr="Description: Light vertical"/>
          <p:cNvSpPr/>
          <p:nvPr/>
        </p:nvSpPr>
        <p:spPr>
          <a:xfrm>
            <a:off x="1847712" y="2985758"/>
            <a:ext cx="3615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0"/>
          <p:cNvSpPr txBox="1"/>
          <p:nvPr/>
        </p:nvSpPr>
        <p:spPr>
          <a:xfrm>
            <a:off x="1859400" y="3016638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</a:t>
            </a:r>
            <a:endParaRPr dirty="0"/>
          </a:p>
        </p:txBody>
      </p:sp>
      <p:sp>
        <p:nvSpPr>
          <p:cNvPr id="433" name="Google Shape;433;p40"/>
          <p:cNvSpPr txBox="1"/>
          <p:nvPr/>
        </p:nvSpPr>
        <p:spPr>
          <a:xfrm>
            <a:off x="1509600" y="3016638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</a:t>
            </a:r>
            <a:endParaRPr dirty="0"/>
          </a:p>
        </p:txBody>
      </p:sp>
      <p:sp>
        <p:nvSpPr>
          <p:cNvPr id="434" name="Google Shape;434;p40"/>
          <p:cNvSpPr/>
          <p:nvPr/>
        </p:nvSpPr>
        <p:spPr>
          <a:xfrm>
            <a:off x="2209200" y="2985746"/>
            <a:ext cx="338100" cy="332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40"/>
          <p:cNvSpPr txBox="1"/>
          <p:nvPr/>
        </p:nvSpPr>
        <p:spPr>
          <a:xfrm>
            <a:off x="2209200" y="3016638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35203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Covalent Substance</a:t>
            </a:r>
            <a:endParaRPr/>
          </a:p>
        </p:txBody>
      </p:sp>
      <p:sp>
        <p:nvSpPr>
          <p:cNvPr id="454" name="Google Shape;454;p4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Low melting and boiling pts </a:t>
            </a:r>
            <a:endParaRPr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>
                <a:solidFill>
                  <a:schemeClr val="lt1"/>
                </a:solidFill>
              </a:rPr>
              <a:t>due to weak attraction between particles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Do not conduct electricity</a:t>
            </a:r>
            <a:endParaRPr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6893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Covalent Substances</a:t>
            </a:r>
            <a:endParaRPr/>
          </a:p>
        </p:txBody>
      </p:sp>
      <p:sp>
        <p:nvSpPr>
          <p:cNvPr id="466" name="Google Shape;466;p4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Polar Covalent:</a:t>
            </a:r>
            <a:r>
              <a:rPr lang="en"/>
              <a:t> dissolves in water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u="sng"/>
              <a:t>Nonpolar covalent:</a:t>
            </a:r>
            <a:r>
              <a:rPr lang="en"/>
              <a:t> insoluble in water</a:t>
            </a:r>
            <a:endParaRPr/>
          </a:p>
        </p:txBody>
      </p:sp>
      <p:pic>
        <p:nvPicPr>
          <p:cNvPr id="467" name="Google Shape;46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72" y="2810022"/>
            <a:ext cx="4889875" cy="19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9413" y="2169775"/>
            <a:ext cx="1819275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5"/>
          <p:cNvSpPr txBox="1"/>
          <p:nvPr/>
        </p:nvSpPr>
        <p:spPr>
          <a:xfrm>
            <a:off x="1900725" y="2878725"/>
            <a:ext cx="21549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Soluble</a:t>
            </a:r>
            <a:endParaRPr b="1"/>
          </a:p>
        </p:txBody>
      </p:sp>
      <p:sp>
        <p:nvSpPr>
          <p:cNvPr id="470" name="Google Shape;470;p45"/>
          <p:cNvSpPr txBox="1"/>
          <p:nvPr/>
        </p:nvSpPr>
        <p:spPr>
          <a:xfrm>
            <a:off x="6829700" y="2169775"/>
            <a:ext cx="21549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insoluble</a:t>
            </a:r>
            <a:endParaRPr b="1"/>
          </a:p>
        </p:txBody>
      </p:sp>
    </p:spTree>
    <p:extLst>
      <p:ext uri="{BB962C8B-B14F-4D97-AF65-F5344CB8AC3E}">
        <p14:creationId xmlns:p14="http://schemas.microsoft.com/office/powerpoint/2010/main" val="25639067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Subscripts</a:t>
            </a:r>
            <a:endParaRPr/>
          </a:p>
        </p:txBody>
      </p:sp>
      <p:sp>
        <p:nvSpPr>
          <p:cNvPr id="498" name="Google Shape;498;p5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25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The little number following an element symbol. 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Indicates the # of ATOMS of ONLY THAT ELEMENT in the compound.</a:t>
            </a:r>
            <a:br>
              <a:rPr lang="en" dirty="0"/>
            </a:br>
            <a:r>
              <a:rPr lang="en" dirty="0"/>
              <a:t>Example:   H</a:t>
            </a:r>
            <a:r>
              <a:rPr lang="en" baseline="-25000" dirty="0"/>
              <a:t>2</a:t>
            </a:r>
            <a:r>
              <a:rPr lang="en" dirty="0"/>
              <a:t>O		     	          CO</a:t>
            </a:r>
            <a:r>
              <a:rPr lang="en" baseline="-25000" dirty="0"/>
              <a:t>2</a:t>
            </a:r>
            <a:r>
              <a:rPr lang="en" dirty="0"/>
              <a:t>	    	</a:t>
            </a:r>
            <a:br>
              <a:rPr lang="en" dirty="0"/>
            </a:br>
            <a:r>
              <a:rPr lang="en" dirty="0"/>
              <a:t>		(2 H’s and 1 O)	 	(1 C and 2 O’s)	</a:t>
            </a:r>
            <a:endParaRPr dirty="0"/>
          </a:p>
        </p:txBody>
      </p:sp>
      <p:grpSp>
        <p:nvGrpSpPr>
          <p:cNvPr id="499" name="Google Shape;499;p50"/>
          <p:cNvGrpSpPr/>
          <p:nvPr/>
        </p:nvGrpSpPr>
        <p:grpSpPr>
          <a:xfrm>
            <a:off x="2182563" y="4222100"/>
            <a:ext cx="813207" cy="513006"/>
            <a:chOff x="2182563" y="4222100"/>
            <a:chExt cx="813207" cy="513006"/>
          </a:xfrm>
        </p:grpSpPr>
        <p:grpSp>
          <p:nvGrpSpPr>
            <p:cNvPr id="500" name="Google Shape;500;p50"/>
            <p:cNvGrpSpPr/>
            <p:nvPr/>
          </p:nvGrpSpPr>
          <p:grpSpPr>
            <a:xfrm>
              <a:off x="2182587" y="4222108"/>
              <a:ext cx="813183" cy="512998"/>
              <a:chOff x="1726249" y="6146321"/>
              <a:chExt cx="1070681" cy="706511"/>
            </a:xfrm>
          </p:grpSpPr>
          <p:sp>
            <p:nvSpPr>
              <p:cNvPr id="501" name="Google Shape;501;p50"/>
              <p:cNvSpPr/>
              <p:nvPr/>
            </p:nvSpPr>
            <p:spPr>
              <a:xfrm>
                <a:off x="2315430" y="6395632"/>
                <a:ext cx="4815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50"/>
              <p:cNvSpPr/>
              <p:nvPr/>
            </p:nvSpPr>
            <p:spPr>
              <a:xfrm>
                <a:off x="1726249" y="6395632"/>
                <a:ext cx="445200" cy="457200"/>
              </a:xfrm>
              <a:prstGeom prst="ellipse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50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4" name="Google Shape;504;p50"/>
            <p:cNvSpPr txBox="1"/>
            <p:nvPr/>
          </p:nvSpPr>
          <p:spPr>
            <a:xfrm>
              <a:off x="2415763" y="4222100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505" name="Google Shape;505;p50"/>
            <p:cNvSpPr txBox="1"/>
            <p:nvPr/>
          </p:nvSpPr>
          <p:spPr>
            <a:xfrm>
              <a:off x="2182563" y="4412200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  <p:sp>
          <p:nvSpPr>
            <p:cNvPr id="506" name="Google Shape;506;p50"/>
            <p:cNvSpPr txBox="1"/>
            <p:nvPr/>
          </p:nvSpPr>
          <p:spPr>
            <a:xfrm>
              <a:off x="2656963" y="4412200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H</a:t>
              </a:r>
              <a:endParaRPr/>
            </a:p>
          </p:txBody>
        </p:sp>
      </p:grpSp>
      <p:grpSp>
        <p:nvGrpSpPr>
          <p:cNvPr id="507" name="Google Shape;507;p50"/>
          <p:cNvGrpSpPr/>
          <p:nvPr/>
        </p:nvGrpSpPr>
        <p:grpSpPr>
          <a:xfrm>
            <a:off x="5968537" y="4267358"/>
            <a:ext cx="1031908" cy="331973"/>
            <a:chOff x="5968537" y="4267358"/>
            <a:chExt cx="1031908" cy="331973"/>
          </a:xfrm>
        </p:grpSpPr>
        <p:grpSp>
          <p:nvGrpSpPr>
            <p:cNvPr id="508" name="Google Shape;508;p50"/>
            <p:cNvGrpSpPr/>
            <p:nvPr/>
          </p:nvGrpSpPr>
          <p:grpSpPr>
            <a:xfrm>
              <a:off x="5968537" y="4267358"/>
              <a:ext cx="1031908" cy="331973"/>
              <a:chOff x="1587210" y="6146321"/>
              <a:chExt cx="1358667" cy="457200"/>
            </a:xfrm>
          </p:grpSpPr>
          <p:sp>
            <p:nvSpPr>
              <p:cNvPr id="509" name="Google Shape;509;p50"/>
              <p:cNvSpPr/>
              <p:nvPr/>
            </p:nvSpPr>
            <p:spPr>
              <a:xfrm>
                <a:off x="2464377" y="6146321"/>
                <a:ext cx="4815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50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50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2" name="Google Shape;512;p50"/>
            <p:cNvSpPr txBox="1"/>
            <p:nvPr/>
          </p:nvSpPr>
          <p:spPr>
            <a:xfrm>
              <a:off x="6333700" y="4298175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  <p:sp>
          <p:nvSpPr>
            <p:cNvPr id="513" name="Google Shape;513;p50"/>
            <p:cNvSpPr txBox="1"/>
            <p:nvPr/>
          </p:nvSpPr>
          <p:spPr>
            <a:xfrm>
              <a:off x="6010950" y="4298188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514" name="Google Shape;514;p50"/>
            <p:cNvSpPr txBox="1"/>
            <p:nvPr/>
          </p:nvSpPr>
          <p:spPr>
            <a:xfrm>
              <a:off x="6691275" y="4298163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033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Coefficients</a:t>
            </a:r>
            <a:endParaRPr/>
          </a:p>
        </p:txBody>
      </p:sp>
      <p:sp>
        <p:nvSpPr>
          <p:cNvPr id="520" name="Google Shape;520;p5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22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 big number in front of a formula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Indicates the number of molecules/compounds there are </a:t>
            </a:r>
            <a:br>
              <a:rPr lang="en"/>
            </a:br>
            <a:r>
              <a:rPr lang="en"/>
              <a:t>Example:</a:t>
            </a:r>
            <a:br>
              <a:rPr lang="en"/>
            </a:br>
            <a:r>
              <a:rPr lang="en"/>
              <a:t>3H</a:t>
            </a:r>
            <a:r>
              <a:rPr lang="en" baseline="-25000"/>
              <a:t>2</a:t>
            </a:r>
            <a:r>
              <a:rPr lang="en"/>
              <a:t>O is 3 molecules of the compound H</a:t>
            </a:r>
            <a:r>
              <a:rPr lang="en" baseline="-25000"/>
              <a:t>2</a:t>
            </a:r>
            <a:r>
              <a:rPr lang="en"/>
              <a:t>O</a:t>
            </a:r>
            <a:br>
              <a:rPr lang="en"/>
            </a:br>
            <a:endParaRPr/>
          </a:p>
        </p:txBody>
      </p:sp>
      <p:grpSp>
        <p:nvGrpSpPr>
          <p:cNvPr id="521" name="Google Shape;521;p51"/>
          <p:cNvGrpSpPr/>
          <p:nvPr/>
        </p:nvGrpSpPr>
        <p:grpSpPr>
          <a:xfrm>
            <a:off x="2295712" y="3906908"/>
            <a:ext cx="813183" cy="512998"/>
            <a:chOff x="1726249" y="6146321"/>
            <a:chExt cx="1070681" cy="706511"/>
          </a:xfrm>
        </p:grpSpPr>
        <p:sp>
          <p:nvSpPr>
            <p:cNvPr id="522" name="Google Shape;522;p51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51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51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51"/>
          <p:cNvGrpSpPr/>
          <p:nvPr/>
        </p:nvGrpSpPr>
        <p:grpSpPr>
          <a:xfrm>
            <a:off x="3669887" y="3906908"/>
            <a:ext cx="813183" cy="512998"/>
            <a:chOff x="1726249" y="6146321"/>
            <a:chExt cx="1070681" cy="706511"/>
          </a:xfrm>
        </p:grpSpPr>
        <p:sp>
          <p:nvSpPr>
            <p:cNvPr id="526" name="Google Shape;526;p51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51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51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9" name="Google Shape;529;p51"/>
          <p:cNvGrpSpPr/>
          <p:nvPr/>
        </p:nvGrpSpPr>
        <p:grpSpPr>
          <a:xfrm>
            <a:off x="5044062" y="3906908"/>
            <a:ext cx="813183" cy="512998"/>
            <a:chOff x="1726249" y="6146321"/>
            <a:chExt cx="1070681" cy="706511"/>
          </a:xfrm>
        </p:grpSpPr>
        <p:sp>
          <p:nvSpPr>
            <p:cNvPr id="530" name="Google Shape;530;p51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51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51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3" name="Google Shape;533;p51"/>
          <p:cNvSpPr txBox="1"/>
          <p:nvPr/>
        </p:nvSpPr>
        <p:spPr>
          <a:xfrm>
            <a:off x="2295700" y="4115950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34" name="Google Shape;534;p51"/>
          <p:cNvSpPr txBox="1"/>
          <p:nvPr/>
        </p:nvSpPr>
        <p:spPr>
          <a:xfrm>
            <a:off x="2793525" y="4115950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35" name="Google Shape;535;p51"/>
          <p:cNvSpPr txBox="1"/>
          <p:nvPr/>
        </p:nvSpPr>
        <p:spPr>
          <a:xfrm>
            <a:off x="2544613" y="3906900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536" name="Google Shape;536;p51"/>
          <p:cNvSpPr/>
          <p:nvPr/>
        </p:nvSpPr>
        <p:spPr>
          <a:xfrm>
            <a:off x="1980925" y="3766150"/>
            <a:ext cx="1351200" cy="939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51"/>
          <p:cNvSpPr/>
          <p:nvPr/>
        </p:nvSpPr>
        <p:spPr>
          <a:xfrm>
            <a:off x="3363788" y="3729600"/>
            <a:ext cx="1351200" cy="939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51"/>
          <p:cNvSpPr/>
          <p:nvPr/>
        </p:nvSpPr>
        <p:spPr>
          <a:xfrm>
            <a:off x="4746675" y="3729600"/>
            <a:ext cx="1351200" cy="9393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95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544" name="Google Shape;544;p5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13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How many atoms of Hydrogen are indicated by the formula:    2H</a:t>
            </a:r>
            <a:r>
              <a:rPr lang="en" baseline="-25000"/>
              <a:t>2</a:t>
            </a:r>
            <a:r>
              <a:rPr lang="en"/>
              <a:t>O?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545" name="Google Shape;545;p52"/>
          <p:cNvSpPr txBox="1"/>
          <p:nvPr/>
        </p:nvSpPr>
        <p:spPr>
          <a:xfrm>
            <a:off x="6590125" y="2149675"/>
            <a:ext cx="2036400" cy="618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 atoms of H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546" name="Google Shape;546;p52"/>
          <p:cNvGrpSpPr/>
          <p:nvPr/>
        </p:nvGrpSpPr>
        <p:grpSpPr>
          <a:xfrm>
            <a:off x="4490387" y="2149683"/>
            <a:ext cx="813183" cy="512998"/>
            <a:chOff x="1726249" y="6146321"/>
            <a:chExt cx="1070681" cy="706511"/>
          </a:xfrm>
        </p:grpSpPr>
        <p:sp>
          <p:nvSpPr>
            <p:cNvPr id="547" name="Google Shape;547;p52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52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52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0" name="Google Shape;550;p52"/>
          <p:cNvSpPr txBox="1"/>
          <p:nvPr/>
        </p:nvSpPr>
        <p:spPr>
          <a:xfrm>
            <a:off x="4490375" y="23587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51" name="Google Shape;551;p52"/>
          <p:cNvSpPr txBox="1"/>
          <p:nvPr/>
        </p:nvSpPr>
        <p:spPr>
          <a:xfrm>
            <a:off x="4988200" y="23587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52" name="Google Shape;552;p52"/>
          <p:cNvSpPr txBox="1"/>
          <p:nvPr/>
        </p:nvSpPr>
        <p:spPr>
          <a:xfrm>
            <a:off x="4739288" y="21496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grpSp>
        <p:nvGrpSpPr>
          <p:cNvPr id="553" name="Google Shape;553;p52"/>
          <p:cNvGrpSpPr/>
          <p:nvPr/>
        </p:nvGrpSpPr>
        <p:grpSpPr>
          <a:xfrm>
            <a:off x="5540262" y="2149683"/>
            <a:ext cx="813183" cy="512998"/>
            <a:chOff x="1726249" y="6146321"/>
            <a:chExt cx="1070681" cy="706511"/>
          </a:xfrm>
        </p:grpSpPr>
        <p:sp>
          <p:nvSpPr>
            <p:cNvPr id="554" name="Google Shape;554;p52"/>
            <p:cNvSpPr/>
            <p:nvPr/>
          </p:nvSpPr>
          <p:spPr>
            <a:xfrm>
              <a:off x="2315430" y="6395632"/>
              <a:ext cx="4815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52"/>
            <p:cNvSpPr/>
            <p:nvPr/>
          </p:nvSpPr>
          <p:spPr>
            <a:xfrm>
              <a:off x="1726249" y="6395632"/>
              <a:ext cx="445200" cy="457200"/>
            </a:xfrm>
            <a:prstGeom prst="ellipse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52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7" name="Google Shape;557;p52"/>
          <p:cNvSpPr txBox="1"/>
          <p:nvPr/>
        </p:nvSpPr>
        <p:spPr>
          <a:xfrm>
            <a:off x="5540250" y="23587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58" name="Google Shape;558;p52"/>
          <p:cNvSpPr txBox="1"/>
          <p:nvPr/>
        </p:nvSpPr>
        <p:spPr>
          <a:xfrm>
            <a:off x="6038075" y="235872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</a:t>
            </a:r>
            <a:endParaRPr/>
          </a:p>
        </p:txBody>
      </p:sp>
      <p:sp>
        <p:nvSpPr>
          <p:cNvPr id="559" name="Google Shape;559;p52"/>
          <p:cNvSpPr txBox="1"/>
          <p:nvPr/>
        </p:nvSpPr>
        <p:spPr>
          <a:xfrm>
            <a:off x="5789163" y="2149675"/>
            <a:ext cx="241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</a:t>
            </a:r>
            <a:endParaRPr/>
          </a:p>
        </p:txBody>
      </p:sp>
      <p:sp>
        <p:nvSpPr>
          <p:cNvPr id="560" name="Google Shape;560;p52"/>
          <p:cNvSpPr txBox="1"/>
          <p:nvPr/>
        </p:nvSpPr>
        <p:spPr>
          <a:xfrm>
            <a:off x="3750700" y="4081050"/>
            <a:ext cx="3225600" cy="618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 molecules of water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1" name="Google Shape;561;p52"/>
          <p:cNvSpPr txBox="1"/>
          <p:nvPr/>
        </p:nvSpPr>
        <p:spPr>
          <a:xfrm>
            <a:off x="292200" y="3171775"/>
            <a:ext cx="83934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Shadows Into Light"/>
              <a:buChar char="●"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How many molecules of water are indicated by the formula:    2H</a:t>
            </a:r>
            <a:r>
              <a:rPr lang="en" sz="30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O?</a:t>
            </a:r>
            <a:endParaRPr sz="3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6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Examples</a:t>
            </a:r>
            <a:endParaRPr dirty="0"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2.0 + 5.61 = 7.61 =</a:t>
            </a:r>
            <a:endParaRPr sz="36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/>
            </a:r>
            <a:br>
              <a:rPr lang="en" sz="3600" dirty="0"/>
            </a:br>
            <a:r>
              <a:rPr lang="en" sz="3600" dirty="0"/>
              <a:t>5.67 + 102.111 = 107.781 =</a:t>
            </a:r>
            <a:endParaRPr sz="3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 </a:t>
            </a:r>
            <a:endParaRPr sz="36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600" dirty="0"/>
              <a:t>23 + 11.10 = 34.10 =</a:t>
            </a:r>
            <a:br>
              <a:rPr lang="en" sz="3600" dirty="0"/>
            </a:br>
            <a:endParaRPr sz="3600" dirty="0"/>
          </a:p>
        </p:txBody>
      </p:sp>
      <p:sp>
        <p:nvSpPr>
          <p:cNvPr id="169" name="Google Shape;169;p26"/>
          <p:cNvSpPr txBox="1"/>
          <p:nvPr/>
        </p:nvSpPr>
        <p:spPr>
          <a:xfrm>
            <a:off x="3594325" y="1585800"/>
            <a:ext cx="718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7.6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4313125" y="2685250"/>
            <a:ext cx="12021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107.78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3755375" y="4114800"/>
            <a:ext cx="718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34</a:t>
            </a:r>
            <a:endParaRPr/>
          </a:p>
        </p:txBody>
      </p:sp>
      <p:sp>
        <p:nvSpPr>
          <p:cNvPr id="172" name="Google Shape;172;p26"/>
          <p:cNvSpPr txBox="1"/>
          <p:nvPr/>
        </p:nvSpPr>
        <p:spPr>
          <a:xfrm>
            <a:off x="317700" y="2180876"/>
            <a:ext cx="5143500" cy="5331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chemeClr val="accent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Least precise place value is tenths place</a:t>
            </a:r>
            <a:endParaRPr sz="2000" i="1">
              <a:solidFill>
                <a:schemeClr val="accent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73" name="Google Shape;173;p26"/>
          <p:cNvSpPr txBox="1"/>
          <p:nvPr/>
        </p:nvSpPr>
        <p:spPr>
          <a:xfrm>
            <a:off x="538950" y="1623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1761875" y="1623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5" name="Google Shape;175;p26"/>
          <p:cNvSpPr txBox="1"/>
          <p:nvPr/>
        </p:nvSpPr>
        <p:spPr>
          <a:xfrm>
            <a:off x="2678100" y="1623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6" name="Google Shape;176;p26"/>
          <p:cNvSpPr txBox="1"/>
          <p:nvPr/>
        </p:nvSpPr>
        <p:spPr>
          <a:xfrm>
            <a:off x="799225" y="27421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7" name="Google Shape;177;p26"/>
          <p:cNvSpPr txBox="1"/>
          <p:nvPr/>
        </p:nvSpPr>
        <p:spPr>
          <a:xfrm>
            <a:off x="2170650" y="27421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8" name="Google Shape;178;p26"/>
          <p:cNvSpPr txBox="1"/>
          <p:nvPr/>
        </p:nvSpPr>
        <p:spPr>
          <a:xfrm>
            <a:off x="3466413" y="27421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317700" y="3445324"/>
            <a:ext cx="5143500" cy="5331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chemeClr val="accent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Least precise place value is hundredths place</a:t>
            </a:r>
            <a:endParaRPr sz="2000" i="1">
              <a:solidFill>
                <a:schemeClr val="accent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80" name="Google Shape;180;p26"/>
          <p:cNvSpPr txBox="1"/>
          <p:nvPr/>
        </p:nvSpPr>
        <p:spPr>
          <a:xfrm>
            <a:off x="4313125" y="4152000"/>
            <a:ext cx="5143500" cy="5331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1">
                <a:solidFill>
                  <a:schemeClr val="accent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Least precise place value is ones place</a:t>
            </a:r>
            <a:endParaRPr sz="2000" i="1">
              <a:solidFill>
                <a:schemeClr val="accent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81" name="Google Shape;181;p26"/>
          <p:cNvSpPr txBox="1"/>
          <p:nvPr/>
        </p:nvSpPr>
        <p:spPr>
          <a:xfrm>
            <a:off x="538950" y="4152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1593650" y="4152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2568300" y="4152000"/>
            <a:ext cx="718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</a:rPr>
              <a:t>_</a:t>
            </a:r>
            <a:endParaRPr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6"/>
          <p:cNvSpPr txBox="1"/>
          <p:nvPr/>
        </p:nvSpPr>
        <p:spPr>
          <a:xfrm>
            <a:off x="5526961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715" name="Google Shape;715;p66"/>
          <p:cNvGrpSpPr/>
          <p:nvPr/>
        </p:nvGrpSpPr>
        <p:grpSpPr>
          <a:xfrm>
            <a:off x="7733800" y="3750475"/>
            <a:ext cx="476400" cy="476400"/>
            <a:chOff x="7733800" y="3750475"/>
            <a:chExt cx="476400" cy="476400"/>
          </a:xfrm>
        </p:grpSpPr>
        <p:cxnSp>
          <p:nvCxnSpPr>
            <p:cNvPr id="716" name="Google Shape;716;p66"/>
            <p:cNvCxnSpPr/>
            <p:nvPr/>
          </p:nvCxnSpPr>
          <p:spPr>
            <a:xfrm>
              <a:off x="8210039" y="3750475"/>
              <a:ext cx="0" cy="476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17" name="Google Shape;717;p66"/>
            <p:cNvCxnSpPr/>
            <p:nvPr/>
          </p:nvCxnSpPr>
          <p:spPr>
            <a:xfrm>
              <a:off x="7733800" y="3750475"/>
              <a:ext cx="476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8" name="Google Shape;718;p66"/>
          <p:cNvSpPr txBox="1"/>
          <p:nvPr/>
        </p:nvSpPr>
        <p:spPr>
          <a:xfrm>
            <a:off x="7801799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19" name="Google Shape;719;p66"/>
          <p:cNvSpPr txBox="1"/>
          <p:nvPr/>
        </p:nvSpPr>
        <p:spPr>
          <a:xfrm>
            <a:off x="5098250" y="4226725"/>
            <a:ext cx="14178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Compound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0" name="Google Shape;720;p66"/>
          <p:cNvSpPr txBox="1"/>
          <p:nvPr/>
        </p:nvSpPr>
        <p:spPr>
          <a:xfrm>
            <a:off x="7490575" y="4226725"/>
            <a:ext cx="12141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Element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1" name="Google Shape;721;p66"/>
          <p:cNvSpPr txBox="1"/>
          <p:nvPr/>
        </p:nvSpPr>
        <p:spPr>
          <a:xfrm>
            <a:off x="3402225" y="1467675"/>
            <a:ext cx="2151000" cy="3732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MATTER</a:t>
            </a:r>
            <a:endParaRPr sz="24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2" name="Google Shape;722;p66"/>
          <p:cNvSpPr txBox="1"/>
          <p:nvPr/>
        </p:nvSpPr>
        <p:spPr>
          <a:xfrm>
            <a:off x="3298100" y="2162225"/>
            <a:ext cx="24891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 it be physically separated?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723" name="Google Shape;723;p66"/>
          <p:cNvCxnSpPr/>
          <p:nvPr/>
        </p:nvCxnSpPr>
        <p:spPr>
          <a:xfrm>
            <a:off x="4477725" y="1840875"/>
            <a:ext cx="0" cy="3732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4" name="Google Shape;724;p66"/>
          <p:cNvSpPr txBox="1"/>
          <p:nvPr/>
        </p:nvSpPr>
        <p:spPr>
          <a:xfrm>
            <a:off x="249775" y="4226721"/>
            <a:ext cx="21147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Homogeneous Mixture</a:t>
            </a:r>
            <a:endParaRPr sz="1800"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(solution)</a:t>
            </a:r>
            <a:endParaRPr sz="18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5" name="Google Shape;725;p66"/>
          <p:cNvSpPr txBox="1"/>
          <p:nvPr/>
        </p:nvSpPr>
        <p:spPr>
          <a:xfrm>
            <a:off x="2674013" y="4226725"/>
            <a:ext cx="2114700" cy="6399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EEECE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Heterogeneous Mixture</a:t>
            </a:r>
            <a:endParaRPr sz="18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726" name="Google Shape;726;p66"/>
          <p:cNvGrpSpPr/>
          <p:nvPr/>
        </p:nvGrpSpPr>
        <p:grpSpPr>
          <a:xfrm>
            <a:off x="1586826" y="2789448"/>
            <a:ext cx="1428750" cy="850130"/>
            <a:chOff x="1059" y="1797"/>
            <a:chExt cx="900" cy="536"/>
          </a:xfrm>
        </p:grpSpPr>
        <p:sp>
          <p:nvSpPr>
            <p:cNvPr id="727" name="Google Shape;727;p66"/>
            <p:cNvSpPr txBox="1"/>
            <p:nvPr/>
          </p:nvSpPr>
          <p:spPr>
            <a:xfrm>
              <a:off x="1059" y="1797"/>
              <a:ext cx="900" cy="3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EEEC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MIXTURE</a:t>
              </a:r>
              <a:endParaRPr sz="16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728" name="Google Shape;728;p66"/>
            <p:cNvCxnSpPr/>
            <p:nvPr/>
          </p:nvCxnSpPr>
          <p:spPr>
            <a:xfrm>
              <a:off x="1509" y="2033"/>
              <a:ext cx="0" cy="300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729" name="Google Shape;729;p66"/>
          <p:cNvGrpSpPr/>
          <p:nvPr/>
        </p:nvGrpSpPr>
        <p:grpSpPr>
          <a:xfrm>
            <a:off x="5826950" y="2764175"/>
            <a:ext cx="2069188" cy="794254"/>
            <a:chOff x="3776" y="1781"/>
            <a:chExt cx="1200" cy="500"/>
          </a:xfrm>
        </p:grpSpPr>
        <p:sp>
          <p:nvSpPr>
            <p:cNvPr id="730" name="Google Shape;730;p66"/>
            <p:cNvSpPr txBox="1"/>
            <p:nvPr/>
          </p:nvSpPr>
          <p:spPr>
            <a:xfrm>
              <a:off x="3776" y="1781"/>
              <a:ext cx="1200" cy="300"/>
            </a:xfrm>
            <a:prstGeom prst="rect">
              <a:avLst/>
            </a:prstGeom>
            <a:solidFill>
              <a:srgbClr val="FFFFFF"/>
            </a:solidFill>
            <a:ln w="28575" cap="flat" cmpd="sng">
              <a:solidFill>
                <a:srgbClr val="EEEC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PURE SUBSTANCE</a:t>
              </a:r>
              <a:endParaRPr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731" name="Google Shape;731;p66"/>
            <p:cNvCxnSpPr/>
            <p:nvPr/>
          </p:nvCxnSpPr>
          <p:spPr>
            <a:xfrm>
              <a:off x="4411" y="1981"/>
              <a:ext cx="0" cy="300"/>
            </a:xfrm>
            <a:prstGeom prst="straightConnector1">
              <a:avLst/>
            </a:pr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cxnSp>
        <p:nvCxnSpPr>
          <p:cNvPr id="732" name="Google Shape;732;p66"/>
          <p:cNvCxnSpPr/>
          <p:nvPr/>
        </p:nvCxnSpPr>
        <p:spPr>
          <a:xfrm flipH="1">
            <a:off x="2309850" y="2382088"/>
            <a:ext cx="3900" cy="3903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3" name="Google Shape;733;p66"/>
          <p:cNvCxnSpPr/>
          <p:nvPr/>
        </p:nvCxnSpPr>
        <p:spPr>
          <a:xfrm rot="10800000" flipH="1">
            <a:off x="2301075" y="2357525"/>
            <a:ext cx="1433400" cy="7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34" name="Google Shape;734;p66"/>
          <p:cNvCxnSpPr/>
          <p:nvPr/>
        </p:nvCxnSpPr>
        <p:spPr>
          <a:xfrm>
            <a:off x="6923288" y="2342350"/>
            <a:ext cx="7500" cy="392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5" name="Google Shape;735;p66"/>
          <p:cNvCxnSpPr/>
          <p:nvPr/>
        </p:nvCxnSpPr>
        <p:spPr>
          <a:xfrm>
            <a:off x="5350700" y="2342350"/>
            <a:ext cx="1572600" cy="7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6" name="Google Shape;736;p66"/>
          <p:cNvSpPr txBox="1"/>
          <p:nvPr/>
        </p:nvSpPr>
        <p:spPr>
          <a:xfrm>
            <a:off x="2801175" y="2042350"/>
            <a:ext cx="871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37" name="Google Shape;737;p66"/>
          <p:cNvSpPr txBox="1"/>
          <p:nvPr/>
        </p:nvSpPr>
        <p:spPr>
          <a:xfrm>
            <a:off x="5701250" y="1991825"/>
            <a:ext cx="8715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2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38" name="Google Shape;738;p66"/>
          <p:cNvSpPr txBox="1"/>
          <p:nvPr/>
        </p:nvSpPr>
        <p:spPr>
          <a:xfrm>
            <a:off x="5732700" y="3466175"/>
            <a:ext cx="23379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Can it be chemically decomposed?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739" name="Google Shape;739;p66"/>
          <p:cNvGrpSpPr/>
          <p:nvPr/>
        </p:nvGrpSpPr>
        <p:grpSpPr>
          <a:xfrm>
            <a:off x="5541188" y="3753325"/>
            <a:ext cx="476400" cy="476400"/>
            <a:chOff x="5541188" y="3753325"/>
            <a:chExt cx="476400" cy="476400"/>
          </a:xfrm>
        </p:grpSpPr>
        <p:cxnSp>
          <p:nvCxnSpPr>
            <p:cNvPr id="740" name="Google Shape;740;p66"/>
            <p:cNvCxnSpPr/>
            <p:nvPr/>
          </p:nvCxnSpPr>
          <p:spPr>
            <a:xfrm>
              <a:off x="5541188" y="3753325"/>
              <a:ext cx="0" cy="476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41" name="Google Shape;741;p66"/>
            <p:cNvCxnSpPr/>
            <p:nvPr/>
          </p:nvCxnSpPr>
          <p:spPr>
            <a:xfrm>
              <a:off x="5541188" y="3753325"/>
              <a:ext cx="476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2" name="Google Shape;742;p66"/>
          <p:cNvSpPr txBox="1"/>
          <p:nvPr/>
        </p:nvSpPr>
        <p:spPr>
          <a:xfrm>
            <a:off x="1121187" y="3558420"/>
            <a:ext cx="2381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Is the composition uniform?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743" name="Google Shape;743;p66"/>
          <p:cNvGrpSpPr/>
          <p:nvPr/>
        </p:nvGrpSpPr>
        <p:grpSpPr>
          <a:xfrm>
            <a:off x="827098" y="3753322"/>
            <a:ext cx="476400" cy="476400"/>
            <a:chOff x="827098" y="3753322"/>
            <a:chExt cx="476400" cy="476400"/>
          </a:xfrm>
        </p:grpSpPr>
        <p:cxnSp>
          <p:nvCxnSpPr>
            <p:cNvPr id="744" name="Google Shape;744;p66"/>
            <p:cNvCxnSpPr/>
            <p:nvPr/>
          </p:nvCxnSpPr>
          <p:spPr>
            <a:xfrm>
              <a:off x="827098" y="3753322"/>
              <a:ext cx="0" cy="476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45" name="Google Shape;745;p66"/>
            <p:cNvCxnSpPr/>
            <p:nvPr/>
          </p:nvCxnSpPr>
          <p:spPr>
            <a:xfrm>
              <a:off x="827098" y="3753322"/>
              <a:ext cx="476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46" name="Google Shape;746;p66"/>
          <p:cNvGrpSpPr/>
          <p:nvPr/>
        </p:nvGrpSpPr>
        <p:grpSpPr>
          <a:xfrm>
            <a:off x="3320275" y="3753325"/>
            <a:ext cx="476400" cy="476400"/>
            <a:chOff x="3320275" y="3753325"/>
            <a:chExt cx="476400" cy="476400"/>
          </a:xfrm>
        </p:grpSpPr>
        <p:cxnSp>
          <p:nvCxnSpPr>
            <p:cNvPr id="747" name="Google Shape;747;p66"/>
            <p:cNvCxnSpPr/>
            <p:nvPr/>
          </p:nvCxnSpPr>
          <p:spPr>
            <a:xfrm>
              <a:off x="3796514" y="3753325"/>
              <a:ext cx="0" cy="47640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48" name="Google Shape;748;p66"/>
            <p:cNvCxnSpPr/>
            <p:nvPr/>
          </p:nvCxnSpPr>
          <p:spPr>
            <a:xfrm>
              <a:off x="3320275" y="3753325"/>
              <a:ext cx="476400" cy="0"/>
            </a:xfrm>
            <a:prstGeom prst="straightConnector1">
              <a:avLst/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9" name="Google Shape;749;p66"/>
          <p:cNvSpPr txBox="1"/>
          <p:nvPr/>
        </p:nvSpPr>
        <p:spPr>
          <a:xfrm>
            <a:off x="3402224" y="3380049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0" name="Google Shape;750;p66"/>
          <p:cNvSpPr txBox="1"/>
          <p:nvPr/>
        </p:nvSpPr>
        <p:spPr>
          <a:xfrm>
            <a:off x="827023" y="3377274"/>
            <a:ext cx="4764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yes</a:t>
            </a:r>
            <a:endParaRPr sz="16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1" name="Google Shape;751;p6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Classification of Matter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826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Mixture</a:t>
            </a:r>
            <a:endParaRPr/>
          </a:p>
        </p:txBody>
      </p:sp>
      <p:sp>
        <p:nvSpPr>
          <p:cNvPr id="757" name="Google Shape;757;p67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2700"/>
              <a:t>Combinations of 2 or more different elements, compounds or both, in no fixed ratio, and </a:t>
            </a:r>
            <a:r>
              <a:rPr lang="en" sz="2700" b="1" u="sng"/>
              <a:t>not bonded</a:t>
            </a:r>
            <a:r>
              <a:rPr lang="en" sz="2700"/>
              <a:t> together</a:t>
            </a:r>
            <a:endParaRPr sz="27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</a:pPr>
            <a:r>
              <a:rPr lang="en" sz="2700">
                <a:solidFill>
                  <a:schemeClr val="lt1"/>
                </a:solidFill>
              </a:rPr>
              <a:t>Each substance in mixture keeps its own properties</a:t>
            </a:r>
            <a:endParaRPr sz="2700"/>
          </a:p>
        </p:txBody>
      </p:sp>
      <p:sp>
        <p:nvSpPr>
          <p:cNvPr id="758" name="Google Shape;758;p67"/>
          <p:cNvSpPr/>
          <p:nvPr/>
        </p:nvSpPr>
        <p:spPr>
          <a:xfrm>
            <a:off x="6460700" y="2997400"/>
            <a:ext cx="2298000" cy="16857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67"/>
          <p:cNvSpPr txBox="1"/>
          <p:nvPr/>
        </p:nvSpPr>
        <p:spPr>
          <a:xfrm>
            <a:off x="3321325" y="3929150"/>
            <a:ext cx="302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Ex. Mixture of element and compound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760" name="Google Shape;760;p67"/>
          <p:cNvGrpSpPr/>
          <p:nvPr/>
        </p:nvGrpSpPr>
        <p:grpSpPr>
          <a:xfrm>
            <a:off x="7691712" y="3929158"/>
            <a:ext cx="687797" cy="331973"/>
            <a:chOff x="1587210" y="6146321"/>
            <a:chExt cx="905592" cy="457200"/>
          </a:xfrm>
        </p:grpSpPr>
        <p:sp>
          <p:nvSpPr>
            <p:cNvPr id="761" name="Google Shape;761;p67"/>
            <p:cNvSpPr/>
            <p:nvPr/>
          </p:nvSpPr>
          <p:spPr>
            <a:xfrm>
              <a:off x="1587210" y="6146321"/>
              <a:ext cx="4452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67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63;p67"/>
          <p:cNvGrpSpPr/>
          <p:nvPr/>
        </p:nvGrpSpPr>
        <p:grpSpPr>
          <a:xfrm>
            <a:off x="6698962" y="3117233"/>
            <a:ext cx="687797" cy="331973"/>
            <a:chOff x="1587210" y="6146321"/>
            <a:chExt cx="905592" cy="457200"/>
          </a:xfrm>
        </p:grpSpPr>
        <p:sp>
          <p:nvSpPr>
            <p:cNvPr id="764" name="Google Shape;764;p67"/>
            <p:cNvSpPr/>
            <p:nvPr/>
          </p:nvSpPr>
          <p:spPr>
            <a:xfrm>
              <a:off x="1587210" y="6146321"/>
              <a:ext cx="445200" cy="4572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67" descr="Description: Light vertical"/>
            <p:cNvSpPr/>
            <p:nvPr/>
          </p:nvSpPr>
          <p:spPr>
            <a:xfrm>
              <a:off x="2016702" y="6146321"/>
              <a:ext cx="476100" cy="4572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6" name="Google Shape;766;p67"/>
          <p:cNvSpPr/>
          <p:nvPr/>
        </p:nvSpPr>
        <p:spPr>
          <a:xfrm>
            <a:off x="6983087" y="3892133"/>
            <a:ext cx="3381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67"/>
          <p:cNvSpPr/>
          <p:nvPr/>
        </p:nvSpPr>
        <p:spPr>
          <a:xfrm>
            <a:off x="7729587" y="3331683"/>
            <a:ext cx="338100" cy="332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741362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Homogeneous Mixture</a:t>
            </a:r>
            <a:endParaRPr/>
          </a:p>
        </p:txBody>
      </p:sp>
      <p:sp>
        <p:nvSpPr>
          <p:cNvPr id="778" name="Google Shape;778;p6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Substances are uniformly (evenly) mixed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All solutions are homogeneous mixtures</a:t>
            </a:r>
            <a:br>
              <a:rPr lang="en"/>
            </a:b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Example: Salt water  NaCl (aq)</a:t>
            </a:r>
            <a:endParaRPr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(aq) aqueous (dissolved in water)</a:t>
            </a:r>
            <a:br>
              <a:rPr lang="en"/>
            </a:br>
            <a:endParaRPr/>
          </a:p>
        </p:txBody>
      </p:sp>
      <p:pic>
        <p:nvPicPr>
          <p:cNvPr id="779" name="Google Shape;77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8800" y="3073713"/>
            <a:ext cx="3257550" cy="164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79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7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Heterogeneous Mixture</a:t>
            </a:r>
            <a:endParaRPr/>
          </a:p>
        </p:txBody>
      </p:sp>
      <p:sp>
        <p:nvSpPr>
          <p:cNvPr id="785" name="Google Shape;785;p7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Substances are not uniformly (unevenly) mixed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  Example:  oil and water</a:t>
            </a:r>
            <a:br>
              <a:rPr lang="en" dirty="0"/>
            </a:br>
            <a:endParaRPr dirty="0"/>
          </a:p>
        </p:txBody>
      </p:sp>
      <p:pic>
        <p:nvPicPr>
          <p:cNvPr id="786" name="Google Shape;786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0599" y="2176775"/>
            <a:ext cx="1629250" cy="2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2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7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Heterogeneous vs homogeneous</a:t>
            </a:r>
            <a:endParaRPr/>
          </a:p>
        </p:txBody>
      </p:sp>
      <p:pic>
        <p:nvPicPr>
          <p:cNvPr id="792" name="Google Shape;7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900" y="1827950"/>
            <a:ext cx="4495800" cy="2638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27183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798" name="Google Shape;798;p7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Classify as an element compound or mixture: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NaCl (s)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NaCl (aq)</a:t>
            </a:r>
            <a:endParaRPr/>
          </a:p>
        </p:txBody>
      </p:sp>
      <p:sp>
        <p:nvSpPr>
          <p:cNvPr id="799" name="Google Shape;799;p72"/>
          <p:cNvSpPr txBox="1"/>
          <p:nvPr/>
        </p:nvSpPr>
        <p:spPr>
          <a:xfrm>
            <a:off x="1985450" y="2251950"/>
            <a:ext cx="15057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compound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00" name="Google Shape;800;p72"/>
          <p:cNvSpPr txBox="1"/>
          <p:nvPr/>
        </p:nvSpPr>
        <p:spPr>
          <a:xfrm>
            <a:off x="1985450" y="2905350"/>
            <a:ext cx="15057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mixture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01" name="Google Shape;80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6064" y="3398247"/>
            <a:ext cx="2440111" cy="123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9500" y="2078370"/>
            <a:ext cx="1193250" cy="1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8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7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Symbols</a:t>
            </a:r>
            <a:endParaRPr dirty="0"/>
          </a:p>
        </p:txBody>
      </p:sp>
      <p:sp>
        <p:nvSpPr>
          <p:cNvPr id="808" name="Google Shape;808;p7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900"/>
              <a:t>If a single symbol, with one capital letter = element.</a:t>
            </a:r>
            <a:endParaRPr sz="29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</a:pPr>
            <a:r>
              <a:rPr lang="en" sz="2300">
                <a:solidFill>
                  <a:srgbClr val="FF0000"/>
                </a:solidFill>
              </a:rPr>
              <a:t>Example: Au (gold)</a:t>
            </a:r>
            <a:endParaRPr sz="2300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2900"/>
              <a:t>If two or more combined symbols, with two or more capital letters = compound.</a:t>
            </a:r>
            <a:endParaRPr sz="29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Char char="○"/>
            </a:pPr>
            <a:r>
              <a:rPr lang="en" sz="2300">
                <a:solidFill>
                  <a:srgbClr val="FF0000"/>
                </a:solidFill>
              </a:rPr>
              <a:t>Example: PbO (lead oxide)</a:t>
            </a:r>
            <a:endParaRPr sz="23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100"/>
          </a:p>
        </p:txBody>
      </p:sp>
    </p:spTree>
    <p:extLst>
      <p:ext uri="{BB962C8B-B14F-4D97-AF65-F5344CB8AC3E}">
        <p14:creationId xmlns:p14="http://schemas.microsoft.com/office/powerpoint/2010/main" val="6852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7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814" name="Google Shape;814;p7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represents a mixture of substances?</a:t>
            </a:r>
            <a:endParaRPr/>
          </a:p>
        </p:txBody>
      </p:sp>
      <p:pic>
        <p:nvPicPr>
          <p:cNvPr id="815" name="Google Shape;815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200" y="2358225"/>
            <a:ext cx="2575000" cy="202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7670" y="2326077"/>
            <a:ext cx="2575000" cy="2062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0024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8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Separating Mixtures</a:t>
            </a:r>
            <a:endParaRPr dirty="0"/>
          </a:p>
        </p:txBody>
      </p:sp>
      <p:sp>
        <p:nvSpPr>
          <p:cNvPr id="851" name="Google Shape;851;p8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2490584"/>
          </a:xfrm>
          <a:prstGeom prst="rect">
            <a:avLst/>
          </a:prstGeom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dirty="0">
                <a:solidFill>
                  <a:srgbClr val="FF0000"/>
                </a:solidFill>
              </a:rPr>
              <a:t>Separating mixtures can be done based on physical properties as: 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1. boiling point/freezing pt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2. Density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lang="en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     4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lt1"/>
                </a:solidFill>
              </a:rPr>
              <a:t>3. particle size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>
                <a:solidFill>
                  <a:schemeClr val="lt1"/>
                </a:solidFill>
              </a:rPr>
              <a:t>      3. particle size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      4. Solubility</a:t>
            </a:r>
            <a:endParaRPr dirty="0"/>
          </a:p>
          <a:p>
            <a:pPr marL="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    5. magnetism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/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691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8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Filtration</a:t>
            </a:r>
            <a:endParaRPr/>
          </a:p>
        </p:txBody>
      </p:sp>
      <p:sp>
        <p:nvSpPr>
          <p:cNvPr id="857" name="Google Shape;857;p8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53877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Separates a </a:t>
            </a:r>
            <a:r>
              <a:rPr lang="en" b="1" u="sng" dirty="0"/>
              <a:t>solid from a liquid</a:t>
            </a:r>
            <a:r>
              <a:rPr lang="en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Must be a heterogenous mixture</a:t>
            </a:r>
            <a:endParaRPr dirty="0"/>
          </a:p>
        </p:txBody>
      </p:sp>
      <p:pic>
        <p:nvPicPr>
          <p:cNvPr id="858" name="Google Shape;85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9963" y="1542075"/>
            <a:ext cx="3171825" cy="3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81" descr="Coland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214" y="3151800"/>
            <a:ext cx="1549800" cy="1386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9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</a:pPr>
            <a:r>
              <a:rPr lang="en" sz="3500" i="0" u="none" strike="noStrike" cap="none" dirty="0">
                <a:solidFill>
                  <a:srgbClr val="000000"/>
                </a:solidFill>
              </a:rPr>
              <a:t>Multiplying &amp; Dividing Sig Figs</a:t>
            </a:r>
            <a:endParaRPr dirty="0"/>
          </a:p>
        </p:txBody>
      </p:sp>
      <p:sp>
        <p:nvSpPr>
          <p:cNvPr id="215" name="Google Shape;215;p3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</a:pPr>
            <a:r>
              <a:rPr lang="en" dirty="0">
                <a:solidFill>
                  <a:srgbClr val="FFFFFF"/>
                </a:solidFill>
              </a:rPr>
              <a:t>R</a:t>
            </a:r>
            <a:r>
              <a:rPr lang="en" sz="3200" i="0" u="none" strike="noStrike" cap="none" dirty="0">
                <a:solidFill>
                  <a:srgbClr val="FFFFFF"/>
                </a:solidFill>
              </a:rPr>
              <a:t>ound your answer to the least number of significant figures.</a:t>
            </a:r>
            <a:endParaRPr dirty="0">
              <a:solidFill>
                <a:srgbClr val="FFFFFF"/>
              </a:solidFill>
            </a:endParaRPr>
          </a:p>
          <a:p>
            <a:pPr marL="571500" marR="0" lvl="0" indent="-457200" algn="l" rtl="0">
              <a:spcBef>
                <a:spcPts val="96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0"/>
          <p:cNvSpPr/>
          <p:nvPr/>
        </p:nvSpPr>
        <p:spPr>
          <a:xfrm>
            <a:off x="457750" y="2897846"/>
            <a:ext cx="785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(13.91 g/cm</a:t>
            </a:r>
            <a:r>
              <a:rPr lang="en" sz="3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) (23.3 cm</a:t>
            </a:r>
            <a:r>
              <a:rPr lang="en" sz="3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) = 324.103 g</a:t>
            </a:r>
            <a:endParaRPr sz="38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17" name="Google Shape;217;p30"/>
          <p:cNvSpPr/>
          <p:nvPr/>
        </p:nvSpPr>
        <p:spPr>
          <a:xfrm>
            <a:off x="6092650" y="3985250"/>
            <a:ext cx="2221200" cy="687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324 g</a:t>
            </a:r>
            <a:endParaRPr sz="38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587329" y="3500800"/>
            <a:ext cx="10632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SF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2885600" y="3500800"/>
            <a:ext cx="1063200" cy="3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SF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220" name="Google Shape;220;p30"/>
          <p:cNvGrpSpPr/>
          <p:nvPr/>
        </p:nvGrpSpPr>
        <p:grpSpPr>
          <a:xfrm>
            <a:off x="5183863" y="3432963"/>
            <a:ext cx="1433512" cy="525066"/>
            <a:chOff x="4224" y="2847"/>
            <a:chExt cx="903" cy="441"/>
          </a:xfrm>
        </p:grpSpPr>
        <p:sp>
          <p:nvSpPr>
            <p:cNvPr id="221" name="Google Shape;221;p30"/>
            <p:cNvSpPr/>
            <p:nvPr/>
          </p:nvSpPr>
          <p:spPr>
            <a:xfrm>
              <a:off x="4224" y="2988"/>
              <a:ext cx="300" cy="300"/>
            </a:xfrm>
            <a:prstGeom prst="downArrow">
              <a:avLst>
                <a:gd name="adj1" fmla="val 50000"/>
                <a:gd name="adj2" fmla="val 46030"/>
              </a:avLst>
            </a:prstGeom>
            <a:solidFill>
              <a:srgbClr val="FF0000"/>
            </a:solidFill>
            <a:ln w="12700" cap="sq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22" name="Google Shape;222;p30"/>
            <p:cNvSpPr txBox="1"/>
            <p:nvPr/>
          </p:nvSpPr>
          <p:spPr>
            <a:xfrm>
              <a:off x="4527" y="2847"/>
              <a:ext cx="6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 SF</a:t>
              </a: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223" name="Google Shape;223;p30"/>
          <p:cNvSpPr/>
          <p:nvPr/>
        </p:nvSpPr>
        <p:spPr>
          <a:xfrm>
            <a:off x="5144600" y="2836575"/>
            <a:ext cx="948000" cy="687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8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Evaporation</a:t>
            </a:r>
            <a:endParaRPr/>
          </a:p>
        </p:txBody>
      </p:sp>
      <p:sp>
        <p:nvSpPr>
          <p:cNvPr id="873" name="Google Shape;873;p8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Separates an aqueous solution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Ex. NaCl (aq) </a:t>
            </a:r>
            <a:endParaRPr/>
          </a:p>
        </p:txBody>
      </p:sp>
      <p:pic>
        <p:nvPicPr>
          <p:cNvPr id="874" name="Google Shape;87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475" y="1776863"/>
            <a:ext cx="3666499" cy="2749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74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8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Distillation </a:t>
            </a:r>
            <a:endParaRPr/>
          </a:p>
        </p:txBody>
      </p:sp>
      <p:sp>
        <p:nvSpPr>
          <p:cNvPr id="866" name="Google Shape;866;p8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Separates a mixture of </a:t>
            </a:r>
            <a:r>
              <a:rPr lang="en" b="1" u="sng"/>
              <a:t>2 0r more different liquids</a:t>
            </a:r>
            <a:r>
              <a:rPr lang="en"/>
              <a:t> based on </a:t>
            </a:r>
            <a:r>
              <a:rPr lang="en" b="1" u="sng"/>
              <a:t>boiling point</a:t>
            </a:r>
            <a:r>
              <a:rPr lang="en"/>
              <a:t> </a:t>
            </a:r>
            <a:endParaRPr/>
          </a:p>
        </p:txBody>
      </p:sp>
      <p:pic>
        <p:nvPicPr>
          <p:cNvPr id="867" name="Google Shape;867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661" y="2143726"/>
            <a:ext cx="3619500" cy="2543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14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Chromatography</a:t>
            </a:r>
            <a:endParaRPr/>
          </a:p>
        </p:txBody>
      </p:sp>
      <p:sp>
        <p:nvSpPr>
          <p:cNvPr id="880" name="Google Shape;880;p8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Separates particles based upon size and polarity</a:t>
            </a:r>
            <a:endParaRPr/>
          </a:p>
        </p:txBody>
      </p:sp>
      <p:pic>
        <p:nvPicPr>
          <p:cNvPr id="881" name="Google Shape;88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950" y="2392150"/>
            <a:ext cx="33337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850" y="2445498"/>
            <a:ext cx="3670172" cy="184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73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8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</a:t>
            </a:r>
            <a:endParaRPr/>
          </a:p>
        </p:txBody>
      </p:sp>
      <p:sp>
        <p:nvSpPr>
          <p:cNvPr id="888" name="Google Shape;888;p8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 student wants to separate a solution of sugar water.  What method would they use?</a:t>
            </a:r>
            <a:endParaRPr dirty="0"/>
          </a:p>
        </p:txBody>
      </p:sp>
      <p:pic>
        <p:nvPicPr>
          <p:cNvPr id="889" name="Google Shape;88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538" y="2871063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9750" y="2247250"/>
            <a:ext cx="3155875" cy="2366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91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9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Properties/Changes</a:t>
            </a:r>
            <a:br>
              <a:rPr lang="en"/>
            </a:br>
            <a:endParaRPr/>
          </a:p>
        </p:txBody>
      </p:sp>
      <p:sp>
        <p:nvSpPr>
          <p:cNvPr id="918" name="Google Shape;918;p9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Characteristics that don’t change the substance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/>
              <a:t>NO NEW SUBSTANCE</a:t>
            </a:r>
            <a:r>
              <a:rPr lang="en"/>
              <a:t> is produced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Examples: density, crushing, solubility, conductivity, melting/boiling pt, phase changes etc.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72076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9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Change</a:t>
            </a:r>
            <a:endParaRPr/>
          </a:p>
        </p:txBody>
      </p:sp>
      <p:sp>
        <p:nvSpPr>
          <p:cNvPr id="924" name="Google Shape;924;p9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particles don’t change during a physical change</a:t>
            </a:r>
            <a:endParaRPr/>
          </a:p>
        </p:txBody>
      </p:sp>
      <p:pic>
        <p:nvPicPr>
          <p:cNvPr id="925" name="Google Shape;92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550" y="2419550"/>
            <a:ext cx="4762500" cy="230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00382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9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Signs of a physical property/change</a:t>
            </a:r>
            <a:endParaRPr/>
          </a:p>
        </p:txBody>
      </p:sp>
      <p:sp>
        <p:nvSpPr>
          <p:cNvPr id="931" name="Google Shape;931;p9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Still the same substance but in a different form or state of matter (s,l,g)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>Words to look for:</a:t>
            </a:r>
            <a:br>
              <a:rPr lang="en" dirty="0"/>
            </a:br>
            <a:r>
              <a:rPr lang="en" dirty="0"/>
              <a:t>Dissolves, phase change, melts or boils, Is a solid, liquid or gas etc</a:t>
            </a:r>
            <a:br>
              <a:rPr lang="en" dirty="0"/>
            </a:br>
            <a:endParaRPr dirty="0"/>
          </a:p>
        </p:txBody>
      </p:sp>
      <p:pic>
        <p:nvPicPr>
          <p:cNvPr id="932" name="Google Shape;932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825" y="2098268"/>
            <a:ext cx="2509526" cy="1493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5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9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properties/changes</a:t>
            </a:r>
            <a:endParaRPr/>
          </a:p>
        </p:txBody>
      </p:sp>
      <p:sp>
        <p:nvSpPr>
          <p:cNvPr id="938" name="Google Shape;938;p9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Characteristics that change the substance</a:t>
            </a:r>
            <a:br>
              <a:rPr lang="en" dirty="0"/>
            </a:br>
            <a:r>
              <a:rPr lang="en" b="1" u="sng" dirty="0"/>
              <a:t>A NEW SUBSTANCE</a:t>
            </a:r>
            <a:r>
              <a:rPr lang="en" dirty="0"/>
              <a:t> is made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>Examples: Reactivity, flammable, corrosive, bubbling</a:t>
            </a:r>
            <a:br>
              <a:rPr lang="en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41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9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Chemical Change</a:t>
            </a:r>
            <a:endParaRPr/>
          </a:p>
        </p:txBody>
      </p:sp>
      <p:sp>
        <p:nvSpPr>
          <p:cNvPr id="944" name="Google Shape;944;p94"/>
          <p:cNvSpPr txBox="1">
            <a:spLocks noGrp="1"/>
          </p:cNvSpPr>
          <p:nvPr>
            <p:ph type="body" idx="1"/>
          </p:nvPr>
        </p:nvSpPr>
        <p:spPr>
          <a:xfrm>
            <a:off x="292200" y="1474675"/>
            <a:ext cx="85596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New substances are formed during a chemical change</a:t>
            </a:r>
            <a:endParaRPr/>
          </a:p>
        </p:txBody>
      </p:sp>
      <p:sp>
        <p:nvSpPr>
          <p:cNvPr id="945" name="Google Shape;945;p94"/>
          <p:cNvSpPr txBox="1"/>
          <p:nvPr/>
        </p:nvSpPr>
        <p:spPr>
          <a:xfrm>
            <a:off x="2476150" y="2108575"/>
            <a:ext cx="31977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    and    O</a:t>
            </a:r>
            <a:r>
              <a:rPr lang="en" sz="24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endParaRPr sz="2400" baseline="-25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46" name="Google Shape;946;p94"/>
          <p:cNvSpPr/>
          <p:nvPr/>
        </p:nvSpPr>
        <p:spPr>
          <a:xfrm>
            <a:off x="1580925" y="2259425"/>
            <a:ext cx="739200" cy="218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7" name="Google Shape;947;p94"/>
          <p:cNvGrpSpPr/>
          <p:nvPr/>
        </p:nvGrpSpPr>
        <p:grpSpPr>
          <a:xfrm>
            <a:off x="2489312" y="2689583"/>
            <a:ext cx="2123005" cy="331973"/>
            <a:chOff x="5667262" y="4238758"/>
            <a:chExt cx="2123005" cy="331973"/>
          </a:xfrm>
        </p:grpSpPr>
        <p:grpSp>
          <p:nvGrpSpPr>
            <p:cNvPr id="948" name="Google Shape;948;p94"/>
            <p:cNvGrpSpPr/>
            <p:nvPr/>
          </p:nvGrpSpPr>
          <p:grpSpPr>
            <a:xfrm>
              <a:off x="5667262" y="4238758"/>
              <a:ext cx="2123005" cy="331973"/>
              <a:chOff x="1153634" y="6146321"/>
              <a:chExt cx="2795267" cy="457200"/>
            </a:xfrm>
          </p:grpSpPr>
          <p:sp>
            <p:nvSpPr>
              <p:cNvPr id="949" name="Google Shape;949;p94"/>
              <p:cNvSpPr/>
              <p:nvPr/>
            </p:nvSpPr>
            <p:spPr>
              <a:xfrm>
                <a:off x="3071816" y="6146321"/>
                <a:ext cx="4815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94"/>
              <p:cNvSpPr/>
              <p:nvPr/>
            </p:nvSpPr>
            <p:spPr>
              <a:xfrm>
                <a:off x="3503701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94" descr="Description: Light vertical"/>
              <p:cNvSpPr/>
              <p:nvPr/>
            </p:nvSpPr>
            <p:spPr>
              <a:xfrm>
                <a:off x="1153634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52" name="Google Shape;952;p94"/>
            <p:cNvSpPr txBox="1"/>
            <p:nvPr/>
          </p:nvSpPr>
          <p:spPr>
            <a:xfrm>
              <a:off x="5706975" y="4269588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  <p:sp>
          <p:nvSpPr>
            <p:cNvPr id="953" name="Google Shape;953;p94"/>
            <p:cNvSpPr txBox="1"/>
            <p:nvPr/>
          </p:nvSpPr>
          <p:spPr>
            <a:xfrm>
              <a:off x="7179175" y="4269588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954" name="Google Shape;954;p94"/>
            <p:cNvSpPr txBox="1"/>
            <p:nvPr/>
          </p:nvSpPr>
          <p:spPr>
            <a:xfrm>
              <a:off x="7465750" y="4269588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</p:grpSp>
      <p:grpSp>
        <p:nvGrpSpPr>
          <p:cNvPr id="955" name="Google Shape;955;p94"/>
          <p:cNvGrpSpPr/>
          <p:nvPr/>
        </p:nvGrpSpPr>
        <p:grpSpPr>
          <a:xfrm>
            <a:off x="417325" y="2763446"/>
            <a:ext cx="1031920" cy="331973"/>
            <a:chOff x="3595275" y="4312621"/>
            <a:chExt cx="1031920" cy="331973"/>
          </a:xfrm>
        </p:grpSpPr>
        <p:grpSp>
          <p:nvGrpSpPr>
            <p:cNvPr id="956" name="Google Shape;956;p94"/>
            <p:cNvGrpSpPr/>
            <p:nvPr/>
          </p:nvGrpSpPr>
          <p:grpSpPr>
            <a:xfrm>
              <a:off x="3595287" y="4312621"/>
              <a:ext cx="1031908" cy="331973"/>
              <a:chOff x="1587210" y="6146321"/>
              <a:chExt cx="1358667" cy="457200"/>
            </a:xfrm>
          </p:grpSpPr>
          <p:sp>
            <p:nvSpPr>
              <p:cNvPr id="957" name="Google Shape;957;p94"/>
              <p:cNvSpPr/>
              <p:nvPr/>
            </p:nvSpPr>
            <p:spPr>
              <a:xfrm>
                <a:off x="2464377" y="6146321"/>
                <a:ext cx="4815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958;p94"/>
              <p:cNvSpPr/>
              <p:nvPr/>
            </p:nvSpPr>
            <p:spPr>
              <a:xfrm>
                <a:off x="1587210" y="6146321"/>
                <a:ext cx="445200" cy="457200"/>
              </a:xfrm>
              <a:prstGeom prst="ellipse">
                <a:avLst/>
              </a:pr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9" name="Google Shape;959;p94" descr="Description: Light vertical"/>
              <p:cNvSpPr/>
              <p:nvPr/>
            </p:nvSpPr>
            <p:spPr>
              <a:xfrm>
                <a:off x="2016702" y="6146321"/>
                <a:ext cx="476100" cy="4572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rgbClr val="0000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60" name="Google Shape;960;p94"/>
            <p:cNvSpPr txBox="1"/>
            <p:nvPr/>
          </p:nvSpPr>
          <p:spPr>
            <a:xfrm>
              <a:off x="4275600" y="4343413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961" name="Google Shape;961;p94"/>
            <p:cNvSpPr txBox="1"/>
            <p:nvPr/>
          </p:nvSpPr>
          <p:spPr>
            <a:xfrm>
              <a:off x="3595275" y="4343438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</a:t>
              </a:r>
              <a:endParaRPr/>
            </a:p>
          </p:txBody>
        </p:sp>
        <p:sp>
          <p:nvSpPr>
            <p:cNvPr id="962" name="Google Shape;962;p94"/>
            <p:cNvSpPr txBox="1"/>
            <p:nvPr/>
          </p:nvSpPr>
          <p:spPr>
            <a:xfrm>
              <a:off x="3918025" y="4343425"/>
              <a:ext cx="241200" cy="27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</a:t>
              </a:r>
              <a:endParaRPr/>
            </a:p>
          </p:txBody>
        </p:sp>
      </p:grpSp>
      <p:sp>
        <p:nvSpPr>
          <p:cNvPr id="963" name="Google Shape;963;p94"/>
          <p:cNvSpPr txBox="1"/>
          <p:nvPr/>
        </p:nvSpPr>
        <p:spPr>
          <a:xfrm>
            <a:off x="654575" y="2108575"/>
            <a:ext cx="7701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</a:t>
            </a:r>
            <a:r>
              <a:rPr lang="en" sz="24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endParaRPr sz="2400" baseline="-25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964" name="Google Shape;96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325" y="3421275"/>
            <a:ext cx="4929201" cy="104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963270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9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Signs of a chemical property/change</a:t>
            </a:r>
            <a:endParaRPr/>
          </a:p>
        </p:txBody>
      </p:sp>
      <p:sp>
        <p:nvSpPr>
          <p:cNvPr id="970" name="Google Shape;970;p9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A NEW substance is made that has different properties than its elements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Words to look for:  </a:t>
            </a:r>
            <a:br>
              <a:rPr lang="en"/>
            </a:br>
            <a:r>
              <a:rPr lang="en"/>
              <a:t>reacts with (water etc.) </a:t>
            </a:r>
            <a:br>
              <a:rPr lang="en"/>
            </a:br>
            <a:r>
              <a:rPr lang="en"/>
              <a:t>Combusts</a:t>
            </a:r>
            <a:br>
              <a:rPr lang="en"/>
            </a:br>
            <a:r>
              <a:rPr lang="en"/>
              <a:t>corrodes</a:t>
            </a:r>
            <a:br>
              <a:rPr lang="en"/>
            </a:br>
            <a:endParaRPr/>
          </a:p>
        </p:txBody>
      </p:sp>
      <p:pic>
        <p:nvPicPr>
          <p:cNvPr id="971" name="Google Shape;97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2025" y="2958263"/>
            <a:ext cx="2628900" cy="1743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32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ook Antiqua"/>
              <a:buNone/>
            </a:pPr>
            <a:r>
              <a:rPr lang="en" sz="4000" i="0" u="none" strike="noStrike" cap="none" dirty="0" smtClean="0">
                <a:solidFill>
                  <a:srgbClr val="000000"/>
                </a:solidFill>
              </a:rPr>
              <a:t>Examples</a:t>
            </a:r>
            <a:endParaRPr sz="40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29" name="Google Shape;229;p31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i="0" u="none" strike="noStrike" cap="none">
                <a:solidFill>
                  <a:srgbClr val="FFFFFF"/>
                </a:solidFill>
              </a:rPr>
              <a:t>2.0 x 35.1 = 70.2 =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i="0" u="none" strike="noStrike" cap="none">
                <a:solidFill>
                  <a:srgbClr val="FFFFFF"/>
                </a:solidFill>
              </a:rPr>
              <a:t>5.11 x 98.654 = 504.12194 = </a:t>
            </a:r>
            <a:endParaRPr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 i="0" u="none" strike="noStrike" cap="none">
                <a:solidFill>
                  <a:srgbClr val="FFFFFF"/>
                </a:solidFill>
              </a:rPr>
              <a:t>72.1 / 3.123 = 23.0867755 = </a:t>
            </a:r>
            <a:endParaRPr sz="3200" i="0" u="none" strike="noStrike" cap="none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3200" i="0" u="none" strike="noStrike" cap="none">
                <a:solidFill>
                  <a:srgbClr val="FFFFFF"/>
                </a:solidFill>
              </a:rPr>
              <a:t>D =  </a:t>
            </a:r>
            <a:r>
              <a:rPr lang="en" sz="3200" i="0" u="sng" strike="noStrike" cap="none">
                <a:solidFill>
                  <a:srgbClr val="FFFFFF"/>
                </a:solidFill>
              </a:rPr>
              <a:t>56 g</a:t>
            </a:r>
            <a:endParaRPr>
              <a:solidFill>
                <a:srgbClr val="FFFFFF"/>
              </a:solidFill>
            </a:endParaRPr>
          </a:p>
          <a:p>
            <a:pPr marL="114300" marR="0" lvl="0" indent="0" algn="l" rtl="0">
              <a:spcBef>
                <a:spcPts val="100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i="0" u="none" strike="noStrike" cap="none">
                <a:solidFill>
                  <a:srgbClr val="FFFFFF"/>
                </a:solidFill>
              </a:rPr>
              <a:t>     12.45mL</a:t>
            </a:r>
            <a:endParaRPr sz="3200" i="0" u="none" strike="noStrike" cap="none">
              <a:solidFill>
                <a:srgbClr val="FFFFFF"/>
              </a:solidFill>
            </a:endParaRPr>
          </a:p>
        </p:txBody>
      </p:sp>
      <p:sp>
        <p:nvSpPr>
          <p:cNvPr id="230" name="Google Shape;230;p31"/>
          <p:cNvSpPr txBox="1"/>
          <p:nvPr/>
        </p:nvSpPr>
        <p:spPr>
          <a:xfrm>
            <a:off x="2600675" y="3580400"/>
            <a:ext cx="23967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4.5 g/mL</a:t>
            </a:r>
            <a:endParaRPr sz="28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31" name="Google Shape;231;p31"/>
          <p:cNvSpPr txBox="1"/>
          <p:nvPr/>
        </p:nvSpPr>
        <p:spPr>
          <a:xfrm>
            <a:off x="3313225" y="1428275"/>
            <a:ext cx="570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70.</a:t>
            </a: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4512625" y="2018800"/>
            <a:ext cx="11163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504</a:t>
            </a:r>
            <a:endParaRPr/>
          </a:p>
        </p:txBody>
      </p:sp>
      <p:sp>
        <p:nvSpPr>
          <p:cNvPr id="233" name="Google Shape;233;p31"/>
          <p:cNvSpPr txBox="1"/>
          <p:nvPr/>
        </p:nvSpPr>
        <p:spPr>
          <a:xfrm>
            <a:off x="4684825" y="2683825"/>
            <a:ext cx="7719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23.1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9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Examples:</a:t>
            </a:r>
            <a:endParaRPr/>
          </a:p>
        </p:txBody>
      </p:sp>
      <p:sp>
        <p:nvSpPr>
          <p:cNvPr id="977" name="Google Shape;977;p9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rusting iron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dissolving in water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burning a log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crushing a compound</a:t>
            </a:r>
            <a:br>
              <a:rPr lang="en"/>
            </a:br>
            <a:endParaRPr/>
          </a:p>
        </p:txBody>
      </p:sp>
      <p:sp>
        <p:nvSpPr>
          <p:cNvPr id="978" name="Google Shape;978;p96"/>
          <p:cNvSpPr txBox="1"/>
          <p:nvPr/>
        </p:nvSpPr>
        <p:spPr>
          <a:xfrm>
            <a:off x="4049450" y="1557475"/>
            <a:ext cx="1451100" cy="471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chemical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79" name="Google Shape;979;p96"/>
          <p:cNvSpPr txBox="1"/>
          <p:nvPr/>
        </p:nvSpPr>
        <p:spPr>
          <a:xfrm>
            <a:off x="4049450" y="2606375"/>
            <a:ext cx="1451100" cy="471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chemical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80" name="Google Shape;980;p96"/>
          <p:cNvSpPr txBox="1"/>
          <p:nvPr/>
        </p:nvSpPr>
        <p:spPr>
          <a:xfrm>
            <a:off x="4816800" y="2081925"/>
            <a:ext cx="1451100" cy="471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physical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81" name="Google Shape;981;p96"/>
          <p:cNvSpPr txBox="1"/>
          <p:nvPr/>
        </p:nvSpPr>
        <p:spPr>
          <a:xfrm>
            <a:off x="4816800" y="3130825"/>
            <a:ext cx="1451100" cy="471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physical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709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9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Physical vs Chemical Change</a:t>
            </a:r>
            <a:endParaRPr/>
          </a:p>
        </p:txBody>
      </p:sp>
      <p:sp>
        <p:nvSpPr>
          <p:cNvPr id="987" name="Google Shape;987;p97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Chemical change </a:t>
            </a:r>
            <a:r>
              <a:rPr lang="en" dirty="0"/>
              <a:t>-&gt; compounds formed or broken down by changing the bonds between them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Physical change </a:t>
            </a:r>
            <a:r>
              <a:rPr lang="en" dirty="0"/>
              <a:t>-&gt; phase change or mixtures created or separated by changing the forces between them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29389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294900" y="149895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Unit 5: </a:t>
            </a:r>
            <a:br>
              <a:rPr lang="en" dirty="0" smtClean="0"/>
            </a:br>
            <a:r>
              <a:rPr lang="en" dirty="0" smtClean="0"/>
              <a:t>ATTRACTIVE </a:t>
            </a:r>
            <a:r>
              <a:rPr lang="en" dirty="0"/>
              <a:t>FORCES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659614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Dalton (1808)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 Model of Atom:</a:t>
            </a:r>
            <a:endParaRPr/>
          </a:p>
          <a:p>
            <a:pPr marL="457200" lvl="0" indent="-292100" algn="l" rtl="0">
              <a:spcBef>
                <a:spcPts val="1600"/>
              </a:spcBef>
              <a:spcAft>
                <a:spcPts val="0"/>
              </a:spcAft>
              <a:buSzPts val="1000"/>
              <a:buChar char="●"/>
            </a:pPr>
            <a:r>
              <a:rPr lang="en" sz="2600"/>
              <a:t>All elements composed of tiny particles called ATOMS</a:t>
            </a:r>
            <a:endParaRPr sz="2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2600"/>
              <a:t>All atoms in an element are identical</a:t>
            </a:r>
            <a:endParaRPr sz="2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2600"/>
              <a:t>Different elements are made of different atoms</a:t>
            </a:r>
            <a:endParaRPr sz="2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2600"/>
              <a:t>Atoms were solid and indivisible </a:t>
            </a:r>
            <a:endParaRPr sz="2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1" name="Google Shape;5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3196" y="85063"/>
            <a:ext cx="1144275" cy="1137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0"/>
          <p:cNvSpPr/>
          <p:nvPr/>
        </p:nvSpPr>
        <p:spPr>
          <a:xfrm>
            <a:off x="7139984" y="3421532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0"/>
          <p:cNvSpPr/>
          <p:nvPr/>
        </p:nvSpPr>
        <p:spPr>
          <a:xfrm>
            <a:off x="7988575" y="333840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0"/>
          <p:cNvSpPr/>
          <p:nvPr/>
        </p:nvSpPr>
        <p:spPr>
          <a:xfrm>
            <a:off x="7150375" y="4162750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0"/>
          <p:cNvSpPr/>
          <p:nvPr/>
        </p:nvSpPr>
        <p:spPr>
          <a:xfrm>
            <a:off x="8151366" y="4148895"/>
            <a:ext cx="381000" cy="381000"/>
          </a:xfrm>
          <a:prstGeom prst="ellipse">
            <a:avLst/>
          </a:prstGeom>
          <a:solidFill>
            <a:srgbClr val="4F81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6959875" y="3217175"/>
            <a:ext cx="1752600" cy="1447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0"/>
          <p:cNvSpPr txBox="1"/>
          <p:nvPr/>
        </p:nvSpPr>
        <p:spPr>
          <a:xfrm>
            <a:off x="7061275" y="3476875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58" name="Google Shape;58;p10"/>
          <p:cNvSpPr txBox="1"/>
          <p:nvPr/>
        </p:nvSpPr>
        <p:spPr>
          <a:xfrm>
            <a:off x="7899475" y="3393750"/>
            <a:ext cx="5592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59" name="Google Shape;59;p10"/>
          <p:cNvSpPr txBox="1"/>
          <p:nvPr/>
        </p:nvSpPr>
        <p:spPr>
          <a:xfrm>
            <a:off x="7150375" y="420425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8136075" y="4204250"/>
            <a:ext cx="4920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98407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Thomson’s Model of the atom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5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Proposed that atoms actually have parts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" name="Google Shape;6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1496" y="3097738"/>
            <a:ext cx="1144275" cy="113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" name="Google Shape;68;p11"/>
          <p:cNvGrpSpPr/>
          <p:nvPr/>
        </p:nvGrpSpPr>
        <p:grpSpPr>
          <a:xfrm>
            <a:off x="3057775" y="2192125"/>
            <a:ext cx="5086800" cy="1168500"/>
            <a:chOff x="5136425" y="2298250"/>
            <a:chExt cx="5086800" cy="1168500"/>
          </a:xfrm>
        </p:grpSpPr>
        <p:sp>
          <p:nvSpPr>
            <p:cNvPr id="69" name="Google Shape;69;p11"/>
            <p:cNvSpPr/>
            <p:nvPr/>
          </p:nvSpPr>
          <p:spPr>
            <a:xfrm>
              <a:off x="5391125" y="2298250"/>
              <a:ext cx="2815800" cy="1168500"/>
            </a:xfrm>
            <a:prstGeom prst="cloudCallout">
              <a:avLst>
                <a:gd name="adj1" fmla="val -20833"/>
                <a:gd name="adj2" fmla="val 625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1"/>
            <p:cNvSpPr txBox="1"/>
            <p:nvPr/>
          </p:nvSpPr>
          <p:spPr>
            <a:xfrm>
              <a:off x="5136425" y="2608075"/>
              <a:ext cx="5086800" cy="5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How did he determine this?</a:t>
              </a:r>
              <a:endParaRPr sz="18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38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Cathode Ray Tube Experiments</a:t>
            </a:r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>
            <a:off x="311700" y="1470000"/>
            <a:ext cx="3276675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vacuum tube (air removed) is connected to a power source and particles seemed to move between the electrodes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 </a:t>
            </a:r>
            <a:endParaRPr dirty="0"/>
          </a:p>
        </p:txBody>
      </p:sp>
      <p:pic>
        <p:nvPicPr>
          <p:cNvPr id="77" name="Google Shape;7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427" y="2571750"/>
            <a:ext cx="4839350" cy="21826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2"/>
          <p:cNvSpPr txBox="1"/>
          <p:nvPr/>
        </p:nvSpPr>
        <p:spPr>
          <a:xfrm>
            <a:off x="4280350" y="2157750"/>
            <a:ext cx="2292300" cy="4140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source</a:t>
            </a:r>
            <a:r>
              <a:rPr lang="en"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9" name="Google Shape;79;p12"/>
          <p:cNvSpPr txBox="1"/>
          <p:nvPr/>
        </p:nvSpPr>
        <p:spPr>
          <a:xfrm>
            <a:off x="4254100" y="2023325"/>
            <a:ext cx="2634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-</a:t>
            </a:r>
            <a:endParaRPr sz="2800" b="1"/>
          </a:p>
        </p:txBody>
      </p:sp>
      <p:sp>
        <p:nvSpPr>
          <p:cNvPr id="80" name="Google Shape;80;p12"/>
          <p:cNvSpPr txBox="1"/>
          <p:nvPr/>
        </p:nvSpPr>
        <p:spPr>
          <a:xfrm>
            <a:off x="6185550" y="2052475"/>
            <a:ext cx="263400" cy="2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+</a:t>
            </a:r>
            <a:endParaRPr sz="2800" b="1"/>
          </a:p>
        </p:txBody>
      </p:sp>
      <p:sp>
        <p:nvSpPr>
          <p:cNvPr id="81" name="Google Shape;81;p12"/>
          <p:cNvSpPr txBox="1"/>
          <p:nvPr/>
        </p:nvSpPr>
        <p:spPr>
          <a:xfrm>
            <a:off x="7046675" y="342425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82" name="Google Shape;82;p12"/>
          <p:cNvSpPr txBox="1"/>
          <p:nvPr/>
        </p:nvSpPr>
        <p:spPr>
          <a:xfrm>
            <a:off x="5394950" y="342425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83" name="Google Shape;83;p12"/>
          <p:cNvSpPr txBox="1"/>
          <p:nvPr/>
        </p:nvSpPr>
        <p:spPr>
          <a:xfrm>
            <a:off x="5973150" y="342425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8274450" y="342425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9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Charge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1"/>
          </p:nvPr>
        </p:nvSpPr>
        <p:spPr>
          <a:xfrm>
            <a:off x="311700" y="1439375"/>
            <a:ext cx="8520600" cy="14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700"/>
              <a:t>When he placed charged plates around the CRT he saw the beam pulled towards the positive plate.</a:t>
            </a:r>
            <a:endParaRPr sz="27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2700"/>
              <a:t>The particles must be </a:t>
            </a:r>
            <a:r>
              <a:rPr lang="en" sz="2700" b="1" u="sng"/>
              <a:t>negatively charged </a:t>
            </a:r>
            <a:endParaRPr sz="2400" b="1" u="sng"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325" y="3141538"/>
            <a:ext cx="2037600" cy="15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85440" y="3009537"/>
            <a:ext cx="2868525" cy="19974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3"/>
          <p:cNvSpPr txBox="1"/>
          <p:nvPr/>
        </p:nvSpPr>
        <p:spPr>
          <a:xfrm>
            <a:off x="4980775" y="3572825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3442250" y="371815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95" name="Google Shape;95;p13"/>
          <p:cNvSpPr txBox="1"/>
          <p:nvPr/>
        </p:nvSpPr>
        <p:spPr>
          <a:xfrm>
            <a:off x="4337525" y="3760600"/>
            <a:ext cx="2124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-</a:t>
            </a:r>
            <a:endParaRPr sz="3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6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Thomson’s Conclusions</a:t>
            </a: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2400">
                <a:solidFill>
                  <a:schemeClr val="lt1"/>
                </a:solidFill>
              </a:rPr>
              <a:t>Determines the beam is made of particles that are </a:t>
            </a:r>
            <a:r>
              <a:rPr lang="en" sz="2400" u="sng">
                <a:solidFill>
                  <a:schemeClr val="lt1"/>
                </a:solidFill>
              </a:rPr>
              <a:t>negatively</a:t>
            </a:r>
            <a:r>
              <a:rPr lang="en" sz="2400">
                <a:solidFill>
                  <a:schemeClr val="lt1"/>
                </a:solidFill>
              </a:rPr>
              <a:t> </a:t>
            </a:r>
            <a:r>
              <a:rPr lang="en" sz="2400" u="sng">
                <a:solidFill>
                  <a:schemeClr val="lt1"/>
                </a:solidFill>
              </a:rPr>
              <a:t>charged</a:t>
            </a:r>
            <a:r>
              <a:rPr lang="en" sz="2400">
                <a:solidFill>
                  <a:schemeClr val="lt1"/>
                </a:solidFill>
              </a:rPr>
              <a:t> called </a:t>
            </a:r>
            <a:r>
              <a:rPr lang="en" sz="2400" b="1" u="sng">
                <a:solidFill>
                  <a:schemeClr val="lt1"/>
                </a:solidFill>
              </a:rPr>
              <a:t>ELECTRONS</a:t>
            </a:r>
            <a:endParaRPr sz="2400">
              <a:solidFill>
                <a:schemeClr val="lt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2400">
                <a:solidFill>
                  <a:schemeClr val="lt1"/>
                </a:solidFill>
              </a:rPr>
              <a:t>These particles are 1,000 smaller than a hydrogen atom (smallest atom)</a:t>
            </a:r>
            <a:endParaRPr sz="2400">
              <a:solidFill>
                <a:schemeClr val="lt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2400">
                <a:solidFill>
                  <a:schemeClr val="lt1"/>
                </a:solidFill>
              </a:rPr>
              <a:t>Different metals all give off cathode rays </a:t>
            </a: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275" y="3332300"/>
            <a:ext cx="3106024" cy="1400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068753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Conclusions</a:t>
            </a:r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7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2500"/>
              <a:t>Thompson also found that the </a:t>
            </a:r>
            <a:r>
              <a:rPr lang="en" sz="2500" b="1" u="sng"/>
              <a:t>atom</a:t>
            </a:r>
            <a:r>
              <a:rPr lang="en" sz="2500"/>
              <a:t> as a whole was </a:t>
            </a:r>
            <a:r>
              <a:rPr lang="en" sz="2500" b="1" u="sng"/>
              <a:t>electrically neutral (no charge)</a:t>
            </a:r>
            <a:endParaRPr sz="2500" b="1" u="sng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2500"/>
              <a:t>So there must be positive charges in the atom to balance out the negative electron charge</a:t>
            </a:r>
            <a:endParaRPr sz="2500"/>
          </a:p>
        </p:txBody>
      </p:sp>
    </p:spTree>
    <p:extLst>
      <p:ext uri="{BB962C8B-B14F-4D97-AF65-F5344CB8AC3E}">
        <p14:creationId xmlns:p14="http://schemas.microsoft.com/office/powerpoint/2010/main" val="353768831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J. J. Thomson’s Model (1897)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body" idx="1"/>
          </p:nvPr>
        </p:nvSpPr>
        <p:spPr>
          <a:xfrm>
            <a:off x="354150" y="1502100"/>
            <a:ext cx="8520600" cy="17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“plum pudding”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Atom is positively charged with negative electrons “stuck” in it. </a:t>
            </a:r>
            <a:br>
              <a:rPr lang="en"/>
            </a:br>
            <a:endParaRPr/>
          </a:p>
        </p:txBody>
      </p:sp>
      <p:pic>
        <p:nvPicPr>
          <p:cNvPr id="122" name="Google Shape;1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8975" y="3627850"/>
            <a:ext cx="1055450" cy="10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7"/>
          <p:cNvSpPr txBox="1"/>
          <p:nvPr/>
        </p:nvSpPr>
        <p:spPr>
          <a:xfrm>
            <a:off x="6564200" y="3627850"/>
            <a:ext cx="10554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 charged “pudding” 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24" name="Google Shape;124;p17"/>
          <p:cNvCxnSpPr/>
          <p:nvPr/>
        </p:nvCxnSpPr>
        <p:spPr>
          <a:xfrm>
            <a:off x="7421650" y="4025325"/>
            <a:ext cx="431700" cy="35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" name="Google Shape;125;p17"/>
          <p:cNvSpPr txBox="1"/>
          <p:nvPr/>
        </p:nvSpPr>
        <p:spPr>
          <a:xfrm>
            <a:off x="6042025" y="4255550"/>
            <a:ext cx="14856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 charged electrons “plums”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26" name="Google Shape;126;p17"/>
          <p:cNvCxnSpPr/>
          <p:nvPr/>
        </p:nvCxnSpPr>
        <p:spPr>
          <a:xfrm rot="10800000" flipH="1">
            <a:off x="7457025" y="4442925"/>
            <a:ext cx="548700" cy="176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7" name="Google Shape;12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125" y="3564175"/>
            <a:ext cx="1055450" cy="105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7"/>
          <p:cNvSpPr txBox="1"/>
          <p:nvPr/>
        </p:nvSpPr>
        <p:spPr>
          <a:xfrm>
            <a:off x="1028350" y="3564175"/>
            <a:ext cx="10554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 charged “muffin” 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29" name="Google Shape;129;p17"/>
          <p:cNvCxnSpPr/>
          <p:nvPr/>
        </p:nvCxnSpPr>
        <p:spPr>
          <a:xfrm>
            <a:off x="1885800" y="3961650"/>
            <a:ext cx="431700" cy="35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0" name="Google Shape;130;p17"/>
          <p:cNvSpPr txBox="1"/>
          <p:nvPr/>
        </p:nvSpPr>
        <p:spPr>
          <a:xfrm>
            <a:off x="261775" y="4191875"/>
            <a:ext cx="17301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 charged electrons “chocolate chips”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31" name="Google Shape;131;p17"/>
          <p:cNvCxnSpPr/>
          <p:nvPr/>
        </p:nvCxnSpPr>
        <p:spPr>
          <a:xfrm rot="10800000" flipH="1">
            <a:off x="1921175" y="4379250"/>
            <a:ext cx="548700" cy="1767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1102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ook Antiqua"/>
              <a:buNone/>
            </a:pPr>
            <a:r>
              <a:rPr lang="en" sz="3500" i="0" u="none" strike="noStrike" cap="none" dirty="0">
                <a:solidFill>
                  <a:srgbClr val="000000"/>
                </a:solidFill>
              </a:rPr>
              <a:t>Determining Accuracy</a:t>
            </a:r>
            <a:endParaRPr sz="35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74" name="Google Shape;274;p37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</a:pPr>
            <a:r>
              <a:rPr lang="en" sz="3200" b="1" i="0" u="none" strike="noStrike" cap="none" dirty="0">
                <a:solidFill>
                  <a:srgbClr val="FFFFFF"/>
                </a:solidFill>
              </a:rPr>
              <a:t>This Formula is found on Table in your Reference Table T:</a:t>
            </a:r>
            <a:endParaRPr dirty="0">
              <a:solidFill>
                <a:srgbClr val="FFFFFF"/>
              </a:solidFill>
            </a:endParaRPr>
          </a:p>
          <a:p>
            <a:pPr marL="571500" marR="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457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1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4572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0" i="0" u="none" strike="noStrike" cap="none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dirty="0"/>
          </a:p>
          <a:p>
            <a:pPr marL="571500" marR="0" lvl="0" indent="-2540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71500" marR="0" lvl="0" indent="-254000" algn="l" rtl="0">
              <a:spcBef>
                <a:spcPts val="640"/>
              </a:spcBef>
              <a:spcAft>
                <a:spcPts val="160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18375" y="2159175"/>
            <a:ext cx="4174475" cy="588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ionic compounds are dissolved</a:t>
            </a:r>
            <a:endParaRPr/>
          </a:p>
        </p:txBody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The </a:t>
            </a:r>
            <a:r>
              <a:rPr lang="en" b="1" u="sng" dirty="0">
                <a:solidFill>
                  <a:srgbClr val="FF0000"/>
                </a:solidFill>
              </a:rPr>
              <a:t>metal</a:t>
            </a:r>
            <a:r>
              <a:rPr lang="en" dirty="0"/>
              <a:t> particles tend to form </a:t>
            </a:r>
            <a:r>
              <a:rPr lang="en" b="1" u="sng" dirty="0">
                <a:solidFill>
                  <a:srgbClr val="FF0000"/>
                </a:solidFill>
              </a:rPr>
              <a:t>positively</a:t>
            </a:r>
            <a:r>
              <a:rPr lang="en" dirty="0"/>
              <a:t> charged ions </a:t>
            </a:r>
            <a:r>
              <a:rPr lang="en" b="1" u="sng" dirty="0"/>
              <a:t>(ca</a:t>
            </a:r>
            <a:r>
              <a:rPr lang="en" b="1" u="sng" dirty="0">
                <a:solidFill>
                  <a:srgbClr val="FF0000"/>
                </a:solidFill>
              </a:rPr>
              <a:t>t</a:t>
            </a:r>
            <a:r>
              <a:rPr lang="en" b="1" u="sng" dirty="0"/>
              <a:t>ions)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The </a:t>
            </a:r>
            <a:r>
              <a:rPr lang="en" b="1" u="sng" dirty="0">
                <a:solidFill>
                  <a:srgbClr val="00FFFF"/>
                </a:solidFill>
              </a:rPr>
              <a:t>non-metal</a:t>
            </a:r>
            <a:r>
              <a:rPr lang="en" dirty="0"/>
              <a:t> particles tend to form </a:t>
            </a:r>
            <a:r>
              <a:rPr lang="en" b="1" u="sng" dirty="0">
                <a:solidFill>
                  <a:srgbClr val="00FFFF"/>
                </a:solidFill>
              </a:rPr>
              <a:t>negatively</a:t>
            </a:r>
            <a:r>
              <a:rPr lang="en" dirty="0"/>
              <a:t> charged ions </a:t>
            </a:r>
            <a:r>
              <a:rPr lang="en" b="1" u="sng" dirty="0"/>
              <a:t>(</a:t>
            </a:r>
            <a:r>
              <a:rPr lang="en" b="1" u="sng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</a:t>
            </a:r>
            <a:r>
              <a:rPr lang="en" b="1" u="sng" dirty="0"/>
              <a:t>ions)</a:t>
            </a:r>
            <a:endParaRPr b="1" u="sng" dirty="0"/>
          </a:p>
        </p:txBody>
      </p:sp>
      <p:sp>
        <p:nvSpPr>
          <p:cNvPr id="160" name="Google Shape;160;p22"/>
          <p:cNvSpPr/>
          <p:nvPr/>
        </p:nvSpPr>
        <p:spPr>
          <a:xfrm>
            <a:off x="4966625" y="3748500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2"/>
          <p:cNvSpPr/>
          <p:nvPr/>
        </p:nvSpPr>
        <p:spPr>
          <a:xfrm>
            <a:off x="5468825" y="37485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2"/>
          <p:cNvSpPr txBox="1"/>
          <p:nvPr/>
        </p:nvSpPr>
        <p:spPr>
          <a:xfrm>
            <a:off x="5027875" y="37608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163" name="Google Shape;163;p22"/>
          <p:cNvSpPr txBox="1"/>
          <p:nvPr/>
        </p:nvSpPr>
        <p:spPr>
          <a:xfrm>
            <a:off x="5468825" y="37608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164" name="Google Shape;164;p22"/>
          <p:cNvSpPr txBox="1"/>
          <p:nvPr/>
        </p:nvSpPr>
        <p:spPr>
          <a:xfrm>
            <a:off x="5098625" y="4164900"/>
            <a:ext cx="1464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NaCl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267660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</a:t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7375" y="1488700"/>
            <a:ext cx="5311300" cy="32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1902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These charged particles allow for the conduction of electricity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159086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Ionic Compounds</a:t>
            </a:r>
            <a:endParaRPr dirty="0"/>
          </a:p>
        </p:txBody>
      </p:sp>
      <p:sp>
        <p:nvSpPr>
          <p:cNvPr id="183" name="Google Shape;183;p2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2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Ratio of atoms in ionic compounds based upon the charge of each ion they form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>Examples:  NaCl				CaCl</a:t>
            </a:r>
            <a:r>
              <a:rPr lang="en" baseline="-25000" dirty="0"/>
              <a:t>2</a:t>
            </a:r>
            <a:endParaRPr baseline="-25000" dirty="0"/>
          </a:p>
        </p:txBody>
      </p:sp>
      <p:sp>
        <p:nvSpPr>
          <p:cNvPr id="184" name="Google Shape;184;p25"/>
          <p:cNvSpPr/>
          <p:nvPr/>
        </p:nvSpPr>
        <p:spPr>
          <a:xfrm>
            <a:off x="1952700" y="3536250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2454900" y="353625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2013950" y="35485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+1</a:t>
            </a:r>
            <a:endParaRPr sz="1700" b="1" dirty="0"/>
          </a:p>
        </p:txBody>
      </p:sp>
      <p:sp>
        <p:nvSpPr>
          <p:cNvPr id="187" name="Google Shape;187;p25"/>
          <p:cNvSpPr txBox="1"/>
          <p:nvPr/>
        </p:nvSpPr>
        <p:spPr>
          <a:xfrm>
            <a:off x="2454900" y="35485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188" name="Google Shape;188;p25"/>
          <p:cNvSpPr/>
          <p:nvPr/>
        </p:nvSpPr>
        <p:spPr>
          <a:xfrm>
            <a:off x="5607575" y="3548550"/>
            <a:ext cx="502200" cy="4287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5"/>
          <p:cNvSpPr/>
          <p:nvPr/>
        </p:nvSpPr>
        <p:spPr>
          <a:xfrm>
            <a:off x="6109775" y="354855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5"/>
          <p:cNvSpPr txBox="1"/>
          <p:nvPr/>
        </p:nvSpPr>
        <p:spPr>
          <a:xfrm>
            <a:off x="5607575" y="35608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191" name="Google Shape;191;p25"/>
          <p:cNvSpPr txBox="1"/>
          <p:nvPr/>
        </p:nvSpPr>
        <p:spPr>
          <a:xfrm>
            <a:off x="6109775" y="35608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192" name="Google Shape;192;p25"/>
          <p:cNvSpPr/>
          <p:nvPr/>
        </p:nvSpPr>
        <p:spPr>
          <a:xfrm>
            <a:off x="5105375" y="354855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5"/>
          <p:cNvSpPr txBox="1"/>
          <p:nvPr/>
        </p:nvSpPr>
        <p:spPr>
          <a:xfrm>
            <a:off x="5105375" y="35608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62044062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1 metals </a:t>
            </a:r>
            <a:endParaRPr dirty="0"/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1"/>
          </p:nvPr>
        </p:nvSpPr>
        <p:spPr>
          <a:xfrm>
            <a:off x="311700" y="1477625"/>
            <a:ext cx="8520600" cy="109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+1 Cations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</a:t>
            </a:r>
            <a:r>
              <a:rPr lang="en">
                <a:solidFill>
                  <a:srgbClr val="FF0000"/>
                </a:solidFill>
              </a:rPr>
              <a:t>Na</a:t>
            </a:r>
            <a:r>
              <a:rPr lang="en"/>
              <a:t>Cl</a:t>
            </a:r>
            <a:endParaRPr/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9750" y="1262175"/>
            <a:ext cx="974250" cy="3881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/>
          <p:nvPr/>
        </p:nvSpPr>
        <p:spPr>
          <a:xfrm>
            <a:off x="1664925" y="2874050"/>
            <a:ext cx="502200" cy="435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1726175" y="2886529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203" name="Google Shape;203;p26"/>
          <p:cNvSpPr/>
          <p:nvPr/>
        </p:nvSpPr>
        <p:spPr>
          <a:xfrm>
            <a:off x="2167125" y="28772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6"/>
          <p:cNvSpPr txBox="1"/>
          <p:nvPr/>
        </p:nvSpPr>
        <p:spPr>
          <a:xfrm>
            <a:off x="2167125" y="28895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904902566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2 metals</a:t>
            </a:r>
            <a:endParaRPr dirty="0"/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2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Form +1 Cations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Example: </a:t>
            </a:r>
            <a:r>
              <a:rPr lang="en">
                <a:solidFill>
                  <a:srgbClr val="00FF00"/>
                </a:solidFill>
              </a:rPr>
              <a:t>Ba</a:t>
            </a:r>
            <a:r>
              <a:rPr lang="en">
                <a:solidFill>
                  <a:schemeClr val="lt1"/>
                </a:solidFill>
              </a:rPr>
              <a:t>Cl</a:t>
            </a:r>
            <a:r>
              <a:rPr lang="en" baseline="-25000">
                <a:solidFill>
                  <a:schemeClr val="lt1"/>
                </a:solidFill>
              </a:rPr>
              <a:t>2</a:t>
            </a:r>
            <a:endParaRPr baseline="-25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300" y="1200150"/>
            <a:ext cx="1028700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/>
          <p:nvPr/>
        </p:nvSpPr>
        <p:spPr>
          <a:xfrm>
            <a:off x="1679075" y="3185350"/>
            <a:ext cx="502200" cy="4350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1679075" y="318535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214" name="Google Shape;214;p27"/>
          <p:cNvSpPr/>
          <p:nvPr/>
        </p:nvSpPr>
        <p:spPr>
          <a:xfrm>
            <a:off x="2181275" y="31885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7"/>
          <p:cNvSpPr txBox="1"/>
          <p:nvPr/>
        </p:nvSpPr>
        <p:spPr>
          <a:xfrm>
            <a:off x="2181275" y="32008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216" name="Google Shape;216;p27"/>
          <p:cNvSpPr/>
          <p:nvPr/>
        </p:nvSpPr>
        <p:spPr>
          <a:xfrm>
            <a:off x="1176875" y="31885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1176875" y="32008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64822815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13 metals</a:t>
            </a:r>
            <a:endParaRPr dirty="0"/>
          </a:p>
        </p:txBody>
      </p:sp>
      <p:sp>
        <p:nvSpPr>
          <p:cNvPr id="223" name="Google Shape;223;p2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+3 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Ex. </a:t>
            </a:r>
            <a:r>
              <a:rPr lang="en">
                <a:solidFill>
                  <a:srgbClr val="FF9900"/>
                </a:solidFill>
              </a:rPr>
              <a:t>Al</a:t>
            </a:r>
            <a:r>
              <a:rPr lang="en"/>
              <a:t>Cl</a:t>
            </a:r>
            <a:r>
              <a:rPr lang="en" baseline="-25000"/>
              <a:t>3</a:t>
            </a:r>
            <a:endParaRPr baseline="-25000"/>
          </a:p>
        </p:txBody>
      </p:sp>
      <p:sp>
        <p:nvSpPr>
          <p:cNvPr id="224" name="Google Shape;224;p28"/>
          <p:cNvSpPr/>
          <p:nvPr/>
        </p:nvSpPr>
        <p:spPr>
          <a:xfrm>
            <a:off x="1490050" y="3217900"/>
            <a:ext cx="502200" cy="4287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1992250" y="32179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1490050" y="32302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+3</a:t>
            </a:r>
            <a:endParaRPr sz="1700" b="1"/>
          </a:p>
        </p:txBody>
      </p:sp>
      <p:sp>
        <p:nvSpPr>
          <p:cNvPr id="227" name="Google Shape;227;p28"/>
          <p:cNvSpPr txBox="1"/>
          <p:nvPr/>
        </p:nvSpPr>
        <p:spPr>
          <a:xfrm>
            <a:off x="1992250" y="32302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228" name="Google Shape;228;p28"/>
          <p:cNvSpPr/>
          <p:nvPr/>
        </p:nvSpPr>
        <p:spPr>
          <a:xfrm>
            <a:off x="987850" y="32179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8"/>
          <p:cNvSpPr txBox="1"/>
          <p:nvPr/>
        </p:nvSpPr>
        <p:spPr>
          <a:xfrm>
            <a:off x="987850" y="32302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230" name="Google Shape;230;p28"/>
          <p:cNvSpPr/>
          <p:nvPr/>
        </p:nvSpPr>
        <p:spPr>
          <a:xfrm>
            <a:off x="1490050" y="364660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8"/>
          <p:cNvSpPr txBox="1"/>
          <p:nvPr/>
        </p:nvSpPr>
        <p:spPr>
          <a:xfrm>
            <a:off x="1490050" y="36589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pic>
        <p:nvPicPr>
          <p:cNvPr id="232" name="Google Shape;2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0011" y="1495975"/>
            <a:ext cx="1233989" cy="3647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2054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15 nonmetals</a:t>
            </a:r>
            <a:endParaRPr dirty="0"/>
          </a:p>
        </p:txBody>
      </p:sp>
      <p:sp>
        <p:nvSpPr>
          <p:cNvPr id="238" name="Google Shape;238;p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-3 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Na</a:t>
            </a:r>
            <a:r>
              <a:rPr lang="en" b="1">
                <a:solidFill>
                  <a:srgbClr val="9900FF"/>
                </a:solidFill>
              </a:rPr>
              <a:t>P</a:t>
            </a:r>
            <a:endParaRPr b="1">
              <a:solidFill>
                <a:srgbClr val="9900FF"/>
              </a:solidFill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3205" y="1495975"/>
            <a:ext cx="1200794" cy="36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/>
          <p:nvPr/>
        </p:nvSpPr>
        <p:spPr>
          <a:xfrm>
            <a:off x="1122150" y="3265100"/>
            <a:ext cx="502200" cy="428700"/>
          </a:xfrm>
          <a:prstGeom prst="ellipse">
            <a:avLst/>
          </a:prstGeom>
          <a:solidFill>
            <a:srgbClr val="99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9"/>
          <p:cNvSpPr/>
          <p:nvPr/>
        </p:nvSpPr>
        <p:spPr>
          <a:xfrm>
            <a:off x="1624350" y="3265100"/>
            <a:ext cx="502200" cy="428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9"/>
          <p:cNvSpPr txBox="1"/>
          <p:nvPr/>
        </p:nvSpPr>
        <p:spPr>
          <a:xfrm>
            <a:off x="1157525" y="32774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-3</a:t>
            </a:r>
            <a:endParaRPr sz="1700" b="1"/>
          </a:p>
        </p:txBody>
      </p:sp>
      <p:sp>
        <p:nvSpPr>
          <p:cNvPr id="243" name="Google Shape;243;p29"/>
          <p:cNvSpPr txBox="1"/>
          <p:nvPr/>
        </p:nvSpPr>
        <p:spPr>
          <a:xfrm>
            <a:off x="1624350" y="32774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244" name="Google Shape;244;p29"/>
          <p:cNvSpPr/>
          <p:nvPr/>
        </p:nvSpPr>
        <p:spPr>
          <a:xfrm>
            <a:off x="619950" y="3265100"/>
            <a:ext cx="502200" cy="428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9"/>
          <p:cNvSpPr txBox="1"/>
          <p:nvPr/>
        </p:nvSpPr>
        <p:spPr>
          <a:xfrm>
            <a:off x="619950" y="32774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246" name="Google Shape;246;p29"/>
          <p:cNvSpPr/>
          <p:nvPr/>
        </p:nvSpPr>
        <p:spPr>
          <a:xfrm>
            <a:off x="1122150" y="3693800"/>
            <a:ext cx="502200" cy="4287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9"/>
          <p:cNvSpPr txBox="1"/>
          <p:nvPr/>
        </p:nvSpPr>
        <p:spPr>
          <a:xfrm>
            <a:off x="1122150" y="37061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147613759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16 nonmetals</a:t>
            </a:r>
            <a:endParaRPr dirty="0"/>
          </a:p>
        </p:txBody>
      </p:sp>
      <p:sp>
        <p:nvSpPr>
          <p:cNvPr id="253" name="Google Shape;253;p3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-2 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Na</a:t>
            </a:r>
            <a:r>
              <a:rPr lang="en">
                <a:solidFill>
                  <a:srgbClr val="4A86E8"/>
                </a:solidFill>
              </a:rPr>
              <a:t>O</a:t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254" name="Google Shape;254;p30"/>
          <p:cNvSpPr/>
          <p:nvPr/>
        </p:nvSpPr>
        <p:spPr>
          <a:xfrm>
            <a:off x="1891475" y="2881150"/>
            <a:ext cx="502200" cy="435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0"/>
          <p:cNvSpPr txBox="1"/>
          <p:nvPr/>
        </p:nvSpPr>
        <p:spPr>
          <a:xfrm>
            <a:off x="1952725" y="2893579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-2</a:t>
            </a:r>
            <a:endParaRPr sz="1700" b="1"/>
          </a:p>
        </p:txBody>
      </p:sp>
      <p:pic>
        <p:nvPicPr>
          <p:cNvPr id="256" name="Google Shape;25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148" y="1495975"/>
            <a:ext cx="1218851" cy="36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/>
          <p:nvPr/>
        </p:nvSpPr>
        <p:spPr>
          <a:xfrm>
            <a:off x="1389275" y="2881125"/>
            <a:ext cx="502200" cy="435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0"/>
          <p:cNvSpPr txBox="1"/>
          <p:nvPr/>
        </p:nvSpPr>
        <p:spPr>
          <a:xfrm>
            <a:off x="1450525" y="289360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248078794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Group 17 nonmetals </a:t>
            </a:r>
            <a:endParaRPr dirty="0"/>
          </a:p>
        </p:txBody>
      </p:sp>
      <p:sp>
        <p:nvSpPr>
          <p:cNvPr id="264" name="Google Shape;264;p3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 -1 ions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Na</a:t>
            </a:r>
            <a:r>
              <a:rPr lang="en">
                <a:solidFill>
                  <a:srgbClr val="00FFFF"/>
                </a:solidFill>
              </a:rPr>
              <a:t>Cl</a:t>
            </a:r>
            <a:endParaRPr>
              <a:solidFill>
                <a:srgbClr val="00FFFF"/>
              </a:solidFill>
            </a:endParaRPr>
          </a:p>
        </p:txBody>
      </p:sp>
      <p:pic>
        <p:nvPicPr>
          <p:cNvPr id="265" name="Google Shape;2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1115" y="1495975"/>
            <a:ext cx="912881" cy="36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1"/>
          <p:cNvSpPr/>
          <p:nvPr/>
        </p:nvSpPr>
        <p:spPr>
          <a:xfrm>
            <a:off x="1495125" y="3097475"/>
            <a:ext cx="502200" cy="435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1"/>
          <p:cNvSpPr txBox="1"/>
          <p:nvPr/>
        </p:nvSpPr>
        <p:spPr>
          <a:xfrm>
            <a:off x="1556375" y="310995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268" name="Google Shape;268;p31"/>
          <p:cNvSpPr/>
          <p:nvPr/>
        </p:nvSpPr>
        <p:spPr>
          <a:xfrm>
            <a:off x="1997325" y="3100625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1"/>
          <p:cNvSpPr txBox="1"/>
          <p:nvPr/>
        </p:nvSpPr>
        <p:spPr>
          <a:xfrm>
            <a:off x="1997325" y="3112925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30910934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18 non-metals</a:t>
            </a:r>
            <a:endParaRPr/>
          </a:p>
        </p:txBody>
      </p:sp>
      <p:sp>
        <p:nvSpPr>
          <p:cNvPr id="275" name="Google Shape;275;p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Don’t form 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Unreactive (inert) so they don’t form compounds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Ex. </a:t>
            </a:r>
            <a:r>
              <a:rPr lang="en">
                <a:solidFill>
                  <a:srgbClr val="EA9999"/>
                </a:solidFill>
              </a:rPr>
              <a:t>Ne</a:t>
            </a:r>
            <a:r>
              <a:rPr lang="en" baseline="-25000"/>
              <a:t>(g)</a:t>
            </a:r>
            <a:endParaRPr baseline="-25000"/>
          </a:p>
        </p:txBody>
      </p:sp>
      <p:pic>
        <p:nvPicPr>
          <p:cNvPr id="276" name="Google Shape;2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3392" y="1495975"/>
            <a:ext cx="730604" cy="364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/>
          <p:nvPr/>
        </p:nvSpPr>
        <p:spPr>
          <a:xfrm>
            <a:off x="1438400" y="3390700"/>
            <a:ext cx="502200" cy="4287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 txBox="1"/>
          <p:nvPr/>
        </p:nvSpPr>
        <p:spPr>
          <a:xfrm>
            <a:off x="1516225" y="339070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2012248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1</a:t>
            </a:r>
            <a:endParaRPr dirty="0"/>
          </a:p>
        </p:txBody>
      </p:sp>
      <p:sp>
        <p:nvSpPr>
          <p:cNvPr id="281" name="Google Shape;281;p38"/>
          <p:cNvSpPr txBox="1">
            <a:spLocks noGrp="1"/>
          </p:cNvSpPr>
          <p:nvPr>
            <p:ph type="body" idx="1"/>
          </p:nvPr>
        </p:nvSpPr>
        <p:spPr>
          <a:xfrm>
            <a:off x="292200" y="1459575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Working in the laboratory, a student finds the density of a piece of pure aluminum to be 2.85 g/cm</a:t>
            </a:r>
            <a:r>
              <a:rPr lang="en" sz="2400" baseline="30000" dirty="0"/>
              <a:t>3</a:t>
            </a:r>
            <a:r>
              <a:rPr lang="en" sz="2400" dirty="0"/>
              <a:t>. The accepted value for the density of aluminum is 2.699 g/cm</a:t>
            </a:r>
            <a:r>
              <a:rPr lang="en" sz="2400" baseline="30000" dirty="0">
                <a:solidFill>
                  <a:schemeClr val="lt1"/>
                </a:solidFill>
              </a:rPr>
              <a:t>3</a:t>
            </a:r>
            <a:r>
              <a:rPr lang="en" sz="2400" dirty="0">
                <a:solidFill>
                  <a:schemeClr val="lt1"/>
                </a:solidFill>
              </a:rPr>
              <a:t>.</a:t>
            </a:r>
            <a:r>
              <a:rPr lang="en" sz="2400" dirty="0"/>
              <a:t>  Determine the percent error.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u="sng" dirty="0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82" name="Google Shape;282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9275" y="346000"/>
            <a:ext cx="4174475" cy="588708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/>
          <p:nvPr/>
        </p:nvSpPr>
        <p:spPr>
          <a:xfrm>
            <a:off x="2038775" y="1822175"/>
            <a:ext cx="1395000" cy="65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8"/>
          <p:cNvSpPr/>
          <p:nvPr/>
        </p:nvSpPr>
        <p:spPr>
          <a:xfrm>
            <a:off x="4470600" y="124400"/>
            <a:ext cx="1395000" cy="65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8"/>
          <p:cNvSpPr/>
          <p:nvPr/>
        </p:nvSpPr>
        <p:spPr>
          <a:xfrm>
            <a:off x="5865600" y="124400"/>
            <a:ext cx="1395000" cy="6525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8"/>
          <p:cNvSpPr/>
          <p:nvPr/>
        </p:nvSpPr>
        <p:spPr>
          <a:xfrm>
            <a:off x="1733000" y="2245500"/>
            <a:ext cx="1395000" cy="6525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8"/>
          <p:cNvSpPr txBox="1"/>
          <p:nvPr/>
        </p:nvSpPr>
        <p:spPr>
          <a:xfrm>
            <a:off x="666075" y="3374725"/>
            <a:ext cx="954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2.699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88" name="Google Shape;288;p38"/>
          <p:cNvSpPr txBox="1"/>
          <p:nvPr/>
        </p:nvSpPr>
        <p:spPr>
          <a:xfrm>
            <a:off x="3853500" y="2954250"/>
            <a:ext cx="954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.151</a:t>
            </a: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3707775" y="335612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2.699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4470600" y="308982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100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1938338" y="3045425"/>
            <a:ext cx="9843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100 =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2" name="Google Shape;292;p38"/>
          <p:cNvSpPr txBox="1"/>
          <p:nvPr/>
        </p:nvSpPr>
        <p:spPr>
          <a:xfrm>
            <a:off x="5351300" y="3089825"/>
            <a:ext cx="1445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5.59%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3" name="Google Shape;293;p38"/>
          <p:cNvSpPr txBox="1"/>
          <p:nvPr/>
        </p:nvSpPr>
        <p:spPr>
          <a:xfrm>
            <a:off x="292200" y="2965775"/>
            <a:ext cx="1990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2.85 - 2.699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4" name="Google Shape;294;p38"/>
          <p:cNvSpPr txBox="1"/>
          <p:nvPr/>
        </p:nvSpPr>
        <p:spPr>
          <a:xfrm>
            <a:off x="3853500" y="3832200"/>
            <a:ext cx="954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.151</a:t>
            </a: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3707775" y="423407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2.85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6" name="Google Shape;296;p38"/>
          <p:cNvSpPr txBox="1"/>
          <p:nvPr/>
        </p:nvSpPr>
        <p:spPr>
          <a:xfrm>
            <a:off x="4470600" y="396777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100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97" name="Google Shape;297;p38"/>
          <p:cNvSpPr txBox="1"/>
          <p:nvPr/>
        </p:nvSpPr>
        <p:spPr>
          <a:xfrm>
            <a:off x="5351300" y="3967775"/>
            <a:ext cx="1445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5.30%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298" name="Google Shape;298;p38"/>
          <p:cNvCxnSpPr/>
          <p:nvPr/>
        </p:nvCxnSpPr>
        <p:spPr>
          <a:xfrm>
            <a:off x="5528325" y="3951975"/>
            <a:ext cx="925200" cy="606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38"/>
          <p:cNvCxnSpPr/>
          <p:nvPr/>
        </p:nvCxnSpPr>
        <p:spPr>
          <a:xfrm rot="10800000" flipH="1">
            <a:off x="5520925" y="4003950"/>
            <a:ext cx="939900" cy="547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Sum of charges (oxidation numbers) in a compound equal zero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sz="3000"/>
              <a:t>Don’t write 1’s for subscripts</a:t>
            </a:r>
            <a:r>
              <a:rPr lang="en"/>
              <a:t/>
            </a:r>
            <a:br>
              <a:rPr lang="en"/>
            </a:br>
            <a:r>
              <a:rPr lang="en"/>
              <a:t>			     Example:    Na</a:t>
            </a:r>
            <a:r>
              <a:rPr lang="en" baseline="30000"/>
              <a:t>+1</a:t>
            </a:r>
            <a:r>
              <a:rPr lang="en"/>
              <a:t>Cl</a:t>
            </a:r>
            <a:r>
              <a:rPr lang="en" baseline="30000"/>
              <a:t>-1</a:t>
            </a:r>
            <a:r>
              <a:rPr lang="en"/>
              <a:t>   </a:t>
            </a:r>
            <a:endParaRPr/>
          </a:p>
        </p:txBody>
      </p:sp>
      <p:sp>
        <p:nvSpPr>
          <p:cNvPr id="290" name="Google Shape;290;p3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 Chemical Formulas</a:t>
            </a:r>
            <a:endParaRPr/>
          </a:p>
        </p:txBody>
      </p:sp>
      <p:sp>
        <p:nvSpPr>
          <p:cNvPr id="291" name="Google Shape;291;p34"/>
          <p:cNvSpPr txBox="1"/>
          <p:nvPr/>
        </p:nvSpPr>
        <p:spPr>
          <a:xfrm>
            <a:off x="5088000" y="3496050"/>
            <a:ext cx="3048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(+1) + (-1) = 0</a:t>
            </a:r>
            <a:b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292" name="Google Shape;292;p34"/>
          <p:cNvSpPr txBox="1"/>
          <p:nvPr/>
        </p:nvSpPr>
        <p:spPr>
          <a:xfrm>
            <a:off x="5543425" y="4201675"/>
            <a:ext cx="1018200" cy="578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NaCl</a:t>
            </a:r>
            <a:b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5774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1: </a:t>
            </a:r>
            <a:endParaRPr dirty="0"/>
          </a:p>
        </p:txBody>
      </p:sp>
      <p:sp>
        <p:nvSpPr>
          <p:cNvPr id="298" name="Google Shape;298;p3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Write the chemical formula for a compound containing </a:t>
            </a:r>
            <a:r>
              <a:rPr lang="en">
                <a:solidFill>
                  <a:srgbClr val="00FF00"/>
                </a:solidFill>
              </a:rPr>
              <a:t>calcium</a:t>
            </a:r>
            <a:r>
              <a:rPr lang="en">
                <a:solidFill>
                  <a:schemeClr val="lt1"/>
                </a:solidFill>
              </a:rPr>
              <a:t> and </a:t>
            </a:r>
            <a:r>
              <a:rPr lang="en">
                <a:solidFill>
                  <a:srgbClr val="00FFFF"/>
                </a:solidFill>
              </a:rPr>
              <a:t>Fluorine</a:t>
            </a:r>
            <a:r>
              <a:rPr lang="en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</a:t>
            </a:r>
            <a:endParaRPr baseline="30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0200" y="3640850"/>
            <a:ext cx="1055450" cy="1063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14125" y="3652550"/>
            <a:ext cx="1055450" cy="103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5"/>
          <p:cNvSpPr txBox="1"/>
          <p:nvPr/>
        </p:nvSpPr>
        <p:spPr>
          <a:xfrm>
            <a:off x="1162100" y="3744000"/>
            <a:ext cx="3048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1(+2) +  (-1) = 0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3000"/>
          </a:p>
        </p:txBody>
      </p:sp>
      <p:sp>
        <p:nvSpPr>
          <p:cNvPr id="302" name="Google Shape;302;p35"/>
          <p:cNvSpPr txBox="1"/>
          <p:nvPr/>
        </p:nvSpPr>
        <p:spPr>
          <a:xfrm>
            <a:off x="4359825" y="3474100"/>
            <a:ext cx="947700" cy="756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CaF</a:t>
            </a:r>
            <a:r>
              <a:rPr lang="en" sz="36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endParaRPr sz="3600" baseline="-25000"/>
          </a:p>
        </p:txBody>
      </p:sp>
      <p:sp>
        <p:nvSpPr>
          <p:cNvPr id="303" name="Google Shape;303;p35"/>
          <p:cNvSpPr txBox="1"/>
          <p:nvPr/>
        </p:nvSpPr>
        <p:spPr>
          <a:xfrm>
            <a:off x="2666125" y="3277050"/>
            <a:ext cx="5532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00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</a:t>
            </a:r>
            <a:r>
              <a:rPr lang="en" sz="3600" baseline="30000">
                <a:solidFill>
                  <a:srgbClr val="00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-1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3600"/>
          </a:p>
        </p:txBody>
      </p:sp>
      <p:sp>
        <p:nvSpPr>
          <p:cNvPr id="304" name="Google Shape;304;p35"/>
          <p:cNvSpPr/>
          <p:nvPr/>
        </p:nvSpPr>
        <p:spPr>
          <a:xfrm>
            <a:off x="7230625" y="354132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5"/>
          <p:cNvSpPr/>
          <p:nvPr/>
        </p:nvSpPr>
        <p:spPr>
          <a:xfrm>
            <a:off x="8461275" y="354847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5"/>
          <p:cNvSpPr txBox="1"/>
          <p:nvPr/>
        </p:nvSpPr>
        <p:spPr>
          <a:xfrm>
            <a:off x="461700" y="3277050"/>
            <a:ext cx="2499900" cy="6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00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Ca</a:t>
            </a:r>
            <a:r>
              <a:rPr lang="en" sz="3600" baseline="30000">
                <a:solidFill>
                  <a:srgbClr val="00FF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+2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3600">
                <a:solidFill>
                  <a:srgbClr val="00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</a:t>
            </a:r>
            <a:r>
              <a:rPr lang="en" sz="3600" baseline="30000">
                <a:solidFill>
                  <a:srgbClr val="00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-1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307" name="Google Shape;307;p35"/>
          <p:cNvSpPr txBox="1"/>
          <p:nvPr/>
        </p:nvSpPr>
        <p:spPr>
          <a:xfrm>
            <a:off x="2171500" y="3744000"/>
            <a:ext cx="4440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endParaRPr/>
          </a:p>
        </p:txBody>
      </p:sp>
      <p:sp>
        <p:nvSpPr>
          <p:cNvPr id="308" name="Google Shape;308;p35"/>
          <p:cNvSpPr/>
          <p:nvPr/>
        </p:nvSpPr>
        <p:spPr>
          <a:xfrm>
            <a:off x="1423900" y="2892363"/>
            <a:ext cx="502200" cy="4287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5"/>
          <p:cNvSpPr/>
          <p:nvPr/>
        </p:nvSpPr>
        <p:spPr>
          <a:xfrm>
            <a:off x="2692450" y="2892363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5"/>
          <p:cNvSpPr txBox="1"/>
          <p:nvPr/>
        </p:nvSpPr>
        <p:spPr>
          <a:xfrm>
            <a:off x="1423900" y="2904663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311" name="Google Shape;311;p35"/>
          <p:cNvSpPr txBox="1"/>
          <p:nvPr/>
        </p:nvSpPr>
        <p:spPr>
          <a:xfrm>
            <a:off x="2762950" y="2904663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312" name="Google Shape;312;p35"/>
          <p:cNvSpPr/>
          <p:nvPr/>
        </p:nvSpPr>
        <p:spPr>
          <a:xfrm>
            <a:off x="2093425" y="2892363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5"/>
          <p:cNvSpPr txBox="1"/>
          <p:nvPr/>
        </p:nvSpPr>
        <p:spPr>
          <a:xfrm>
            <a:off x="2128675" y="2904663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314" name="Google Shape;314;p35"/>
          <p:cNvSpPr/>
          <p:nvPr/>
        </p:nvSpPr>
        <p:spPr>
          <a:xfrm>
            <a:off x="4604200" y="2848350"/>
            <a:ext cx="502200" cy="4287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5"/>
          <p:cNvSpPr/>
          <p:nvPr/>
        </p:nvSpPr>
        <p:spPr>
          <a:xfrm>
            <a:off x="5106400" y="284835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5"/>
          <p:cNvSpPr txBox="1"/>
          <p:nvPr/>
        </p:nvSpPr>
        <p:spPr>
          <a:xfrm>
            <a:off x="4604200" y="28606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317" name="Google Shape;317;p35"/>
          <p:cNvSpPr txBox="1"/>
          <p:nvPr/>
        </p:nvSpPr>
        <p:spPr>
          <a:xfrm>
            <a:off x="5106400" y="28606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  <p:sp>
        <p:nvSpPr>
          <p:cNvPr id="318" name="Google Shape;318;p35"/>
          <p:cNvSpPr/>
          <p:nvPr/>
        </p:nvSpPr>
        <p:spPr>
          <a:xfrm>
            <a:off x="4102000" y="2848350"/>
            <a:ext cx="502200" cy="428700"/>
          </a:xfrm>
          <a:prstGeom prst="ellipse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5"/>
          <p:cNvSpPr txBox="1"/>
          <p:nvPr/>
        </p:nvSpPr>
        <p:spPr>
          <a:xfrm>
            <a:off x="4102000" y="28606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355748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2: </a:t>
            </a:r>
            <a:endParaRPr dirty="0"/>
          </a:p>
        </p:txBody>
      </p:sp>
      <p:sp>
        <p:nvSpPr>
          <p:cNvPr id="325" name="Google Shape;325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Write the chemical formula for a compound containing </a:t>
            </a:r>
            <a:r>
              <a:rPr lang="en">
                <a:solidFill>
                  <a:srgbClr val="FF0000"/>
                </a:solidFill>
              </a:rPr>
              <a:t>Lithium</a:t>
            </a:r>
            <a:r>
              <a:rPr lang="en">
                <a:solidFill>
                  <a:schemeClr val="lt1"/>
                </a:solidFill>
              </a:rPr>
              <a:t> and </a:t>
            </a:r>
            <a:r>
              <a:rPr lang="en">
                <a:solidFill>
                  <a:srgbClr val="0000FF"/>
                </a:solidFill>
              </a:rPr>
              <a:t>Sulfur</a:t>
            </a:r>
            <a:r>
              <a:rPr lang="en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</a:t>
            </a:r>
            <a:endParaRPr baseline="30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26" name="Google Shape;326;p36"/>
          <p:cNvSpPr txBox="1"/>
          <p:nvPr/>
        </p:nvSpPr>
        <p:spPr>
          <a:xfrm>
            <a:off x="1075500" y="3818363"/>
            <a:ext cx="3124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(+1) + 1(-2) = 0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3000"/>
          </a:p>
        </p:txBody>
      </p:sp>
      <p:sp>
        <p:nvSpPr>
          <p:cNvPr id="327" name="Google Shape;327;p36"/>
          <p:cNvSpPr txBox="1"/>
          <p:nvPr/>
        </p:nvSpPr>
        <p:spPr>
          <a:xfrm>
            <a:off x="4387750" y="3548475"/>
            <a:ext cx="947700" cy="7560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Li</a:t>
            </a:r>
            <a:r>
              <a:rPr lang="en" sz="36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</a:t>
            </a:r>
            <a:endParaRPr sz="3600" baseline="-25000"/>
          </a:p>
        </p:txBody>
      </p:sp>
      <p:sp>
        <p:nvSpPr>
          <p:cNvPr id="328" name="Google Shape;328;p36"/>
          <p:cNvSpPr txBox="1"/>
          <p:nvPr/>
        </p:nvSpPr>
        <p:spPr>
          <a:xfrm>
            <a:off x="987850" y="3274313"/>
            <a:ext cx="8415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Li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+1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3600"/>
          </a:p>
        </p:txBody>
      </p:sp>
      <p:pic>
        <p:nvPicPr>
          <p:cNvPr id="329" name="Google Shape;3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9350" y="3767725"/>
            <a:ext cx="914400" cy="92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3850" y="3777250"/>
            <a:ext cx="885825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/>
          <p:nvPr/>
        </p:nvSpPr>
        <p:spPr>
          <a:xfrm>
            <a:off x="7449850" y="354847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6"/>
          <p:cNvSpPr/>
          <p:nvPr/>
        </p:nvSpPr>
        <p:spPr>
          <a:xfrm>
            <a:off x="8450700" y="354847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6"/>
          <p:cNvSpPr txBox="1"/>
          <p:nvPr/>
        </p:nvSpPr>
        <p:spPr>
          <a:xfrm>
            <a:off x="1658600" y="3274313"/>
            <a:ext cx="24534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Li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+1  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/>
          </a:p>
        </p:txBody>
      </p:sp>
      <p:sp>
        <p:nvSpPr>
          <p:cNvPr id="334" name="Google Shape;334;p36"/>
          <p:cNvSpPr txBox="1"/>
          <p:nvPr/>
        </p:nvSpPr>
        <p:spPr>
          <a:xfrm>
            <a:off x="996650" y="3784013"/>
            <a:ext cx="365100" cy="5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35" name="Google Shape;335;p36"/>
          <p:cNvSpPr/>
          <p:nvPr/>
        </p:nvSpPr>
        <p:spPr>
          <a:xfrm>
            <a:off x="2427925" y="2892363"/>
            <a:ext cx="502200" cy="4287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6"/>
          <p:cNvSpPr/>
          <p:nvPr/>
        </p:nvSpPr>
        <p:spPr>
          <a:xfrm>
            <a:off x="1658600" y="2892363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6"/>
          <p:cNvSpPr txBox="1"/>
          <p:nvPr/>
        </p:nvSpPr>
        <p:spPr>
          <a:xfrm>
            <a:off x="2480775" y="2899938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-2</a:t>
            </a:r>
            <a:endParaRPr sz="1700" b="1"/>
          </a:p>
        </p:txBody>
      </p:sp>
      <p:sp>
        <p:nvSpPr>
          <p:cNvPr id="338" name="Google Shape;338;p36"/>
          <p:cNvSpPr txBox="1"/>
          <p:nvPr/>
        </p:nvSpPr>
        <p:spPr>
          <a:xfrm>
            <a:off x="1658600" y="2917113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339" name="Google Shape;339;p36"/>
          <p:cNvSpPr/>
          <p:nvPr/>
        </p:nvSpPr>
        <p:spPr>
          <a:xfrm>
            <a:off x="1075500" y="2887638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6"/>
          <p:cNvSpPr txBox="1"/>
          <p:nvPr/>
        </p:nvSpPr>
        <p:spPr>
          <a:xfrm>
            <a:off x="1075500" y="2899938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341" name="Google Shape;341;p36"/>
          <p:cNvSpPr/>
          <p:nvPr/>
        </p:nvSpPr>
        <p:spPr>
          <a:xfrm>
            <a:off x="4610500" y="2887650"/>
            <a:ext cx="502200" cy="4287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6"/>
          <p:cNvSpPr/>
          <p:nvPr/>
        </p:nvSpPr>
        <p:spPr>
          <a:xfrm>
            <a:off x="5112700" y="2887650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6"/>
          <p:cNvSpPr txBox="1"/>
          <p:nvPr/>
        </p:nvSpPr>
        <p:spPr>
          <a:xfrm>
            <a:off x="4610500" y="28999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-2</a:t>
            </a:r>
            <a:endParaRPr sz="1700" b="1"/>
          </a:p>
        </p:txBody>
      </p:sp>
      <p:sp>
        <p:nvSpPr>
          <p:cNvPr id="344" name="Google Shape;344;p36"/>
          <p:cNvSpPr txBox="1"/>
          <p:nvPr/>
        </p:nvSpPr>
        <p:spPr>
          <a:xfrm>
            <a:off x="5112700" y="28999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  <p:sp>
        <p:nvSpPr>
          <p:cNvPr id="345" name="Google Shape;345;p36"/>
          <p:cNvSpPr/>
          <p:nvPr/>
        </p:nvSpPr>
        <p:spPr>
          <a:xfrm>
            <a:off x="4108300" y="2887650"/>
            <a:ext cx="502200" cy="4287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6"/>
          <p:cNvSpPr txBox="1"/>
          <p:nvPr/>
        </p:nvSpPr>
        <p:spPr>
          <a:xfrm>
            <a:off x="4108300" y="2899950"/>
            <a:ext cx="5022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+1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3128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3:</a:t>
            </a:r>
            <a:endParaRPr dirty="0"/>
          </a:p>
        </p:txBody>
      </p:sp>
      <p:sp>
        <p:nvSpPr>
          <p:cNvPr id="352" name="Google Shape;352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the chemical formula for a compound containing </a:t>
            </a:r>
            <a:r>
              <a:rPr lang="en">
                <a:solidFill>
                  <a:srgbClr val="4A86E8"/>
                </a:solidFill>
              </a:rPr>
              <a:t>barium</a:t>
            </a:r>
            <a:r>
              <a:rPr lang="en"/>
              <a:t> and </a:t>
            </a:r>
            <a:r>
              <a:rPr lang="en">
                <a:solidFill>
                  <a:srgbClr val="FF00FF"/>
                </a:solidFill>
              </a:rPr>
              <a:t>oxygen</a:t>
            </a:r>
            <a:r>
              <a:rPr lang="en"/>
              <a:t>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   </a:t>
            </a:r>
            <a:endParaRPr baseline="30000"/>
          </a:p>
        </p:txBody>
      </p:sp>
      <p:sp>
        <p:nvSpPr>
          <p:cNvPr id="353" name="Google Shape;353;p37"/>
          <p:cNvSpPr txBox="1"/>
          <p:nvPr/>
        </p:nvSpPr>
        <p:spPr>
          <a:xfrm>
            <a:off x="871525" y="3898300"/>
            <a:ext cx="30480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(+2) + (-2) = 0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sz="3000"/>
          </a:p>
        </p:txBody>
      </p:sp>
      <p:sp>
        <p:nvSpPr>
          <p:cNvPr id="354" name="Google Shape;354;p37"/>
          <p:cNvSpPr txBox="1"/>
          <p:nvPr/>
        </p:nvSpPr>
        <p:spPr>
          <a:xfrm>
            <a:off x="4456750" y="2996775"/>
            <a:ext cx="9477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Ba</a:t>
            </a:r>
            <a:r>
              <a:rPr lang="en" sz="36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r>
              <a:rPr lang="en" sz="36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endParaRPr sz="3600" baseline="-25000"/>
          </a:p>
        </p:txBody>
      </p:sp>
      <p:pic>
        <p:nvPicPr>
          <p:cNvPr id="355" name="Google Shape;3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350" y="3654625"/>
            <a:ext cx="1039625" cy="103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9623" y="3654625"/>
            <a:ext cx="1062900" cy="103962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7"/>
          <p:cNvSpPr txBox="1"/>
          <p:nvPr/>
        </p:nvSpPr>
        <p:spPr>
          <a:xfrm>
            <a:off x="4508575" y="3846875"/>
            <a:ext cx="947700" cy="523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BaO</a:t>
            </a:r>
            <a:endParaRPr sz="3600" baseline="-25000"/>
          </a:p>
        </p:txBody>
      </p:sp>
      <p:cxnSp>
        <p:nvCxnSpPr>
          <p:cNvPr id="358" name="Google Shape;358;p37"/>
          <p:cNvCxnSpPr/>
          <p:nvPr/>
        </p:nvCxnSpPr>
        <p:spPr>
          <a:xfrm flipH="1">
            <a:off x="4341550" y="3153850"/>
            <a:ext cx="1062900" cy="563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9" name="Google Shape;359;p37"/>
          <p:cNvCxnSpPr/>
          <p:nvPr/>
        </p:nvCxnSpPr>
        <p:spPr>
          <a:xfrm>
            <a:off x="4526875" y="3194350"/>
            <a:ext cx="911100" cy="482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0" name="Google Shape;360;p37"/>
          <p:cNvSpPr/>
          <p:nvPr/>
        </p:nvSpPr>
        <p:spPr>
          <a:xfrm>
            <a:off x="7230625" y="354132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7"/>
          <p:cNvSpPr/>
          <p:nvPr/>
        </p:nvSpPr>
        <p:spPr>
          <a:xfrm>
            <a:off x="8388300" y="3511675"/>
            <a:ext cx="444000" cy="4545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7"/>
          <p:cNvSpPr txBox="1"/>
          <p:nvPr/>
        </p:nvSpPr>
        <p:spPr>
          <a:xfrm>
            <a:off x="1289625" y="3348300"/>
            <a:ext cx="2124900" cy="5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Ba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+2</a:t>
            </a: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O</a:t>
            </a:r>
            <a:r>
              <a:rPr lang="en" sz="36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3600" baseline="30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7"/>
          <p:cNvSpPr/>
          <p:nvPr/>
        </p:nvSpPr>
        <p:spPr>
          <a:xfrm>
            <a:off x="1407850" y="2913300"/>
            <a:ext cx="502200" cy="435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7"/>
          <p:cNvSpPr txBox="1"/>
          <p:nvPr/>
        </p:nvSpPr>
        <p:spPr>
          <a:xfrm>
            <a:off x="1407850" y="292575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365" name="Google Shape;365;p37"/>
          <p:cNvSpPr/>
          <p:nvPr/>
        </p:nvSpPr>
        <p:spPr>
          <a:xfrm>
            <a:off x="2144425" y="2913300"/>
            <a:ext cx="502200" cy="435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7"/>
          <p:cNvSpPr txBox="1"/>
          <p:nvPr/>
        </p:nvSpPr>
        <p:spPr>
          <a:xfrm>
            <a:off x="2144425" y="292575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-2</a:t>
            </a:r>
            <a:endParaRPr sz="1700" b="1"/>
          </a:p>
        </p:txBody>
      </p:sp>
      <p:sp>
        <p:nvSpPr>
          <p:cNvPr id="367" name="Google Shape;367;p37"/>
          <p:cNvSpPr/>
          <p:nvPr/>
        </p:nvSpPr>
        <p:spPr>
          <a:xfrm>
            <a:off x="4480213" y="2651750"/>
            <a:ext cx="502200" cy="435000"/>
          </a:xfrm>
          <a:prstGeom prst="ellipse">
            <a:avLst/>
          </a:prstGeom>
          <a:solidFill>
            <a:srgbClr val="4A86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7"/>
          <p:cNvSpPr txBox="1"/>
          <p:nvPr/>
        </p:nvSpPr>
        <p:spPr>
          <a:xfrm>
            <a:off x="4480213" y="266420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+2</a:t>
            </a:r>
            <a:endParaRPr sz="1700" b="1"/>
          </a:p>
        </p:txBody>
      </p:sp>
      <p:sp>
        <p:nvSpPr>
          <p:cNvPr id="369" name="Google Shape;369;p37"/>
          <p:cNvSpPr/>
          <p:nvPr/>
        </p:nvSpPr>
        <p:spPr>
          <a:xfrm>
            <a:off x="4982413" y="2651750"/>
            <a:ext cx="502200" cy="435000"/>
          </a:xfrm>
          <a:prstGeom prst="ellipse">
            <a:avLst/>
          </a:prstGeom>
          <a:solidFill>
            <a:srgbClr val="FF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7"/>
          <p:cNvSpPr txBox="1"/>
          <p:nvPr/>
        </p:nvSpPr>
        <p:spPr>
          <a:xfrm>
            <a:off x="4982413" y="2664204"/>
            <a:ext cx="5022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-2</a:t>
            </a:r>
            <a:endParaRPr sz="1700" b="1"/>
          </a:p>
        </p:txBody>
      </p:sp>
    </p:spTree>
    <p:extLst>
      <p:ext uri="{BB962C8B-B14F-4D97-AF65-F5344CB8AC3E}">
        <p14:creationId xmlns:p14="http://schemas.microsoft.com/office/powerpoint/2010/main" val="309257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Redox Reactions</a:t>
            </a:r>
            <a:endParaRPr/>
          </a:p>
        </p:txBody>
      </p:sp>
      <p:sp>
        <p:nvSpPr>
          <p:cNvPr id="398" name="Google Shape;398;p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 redox reactions, electrons are transferred from one species to another.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can cause a multitude of outcomes.</a:t>
            </a:r>
            <a:endParaRPr/>
          </a:p>
        </p:txBody>
      </p:sp>
      <p:pic>
        <p:nvPicPr>
          <p:cNvPr id="399" name="Google Shape;399;p42" descr="Related image"/>
          <p:cNvPicPr preferRelativeResize="0"/>
          <p:nvPr/>
        </p:nvPicPr>
        <p:blipFill rotWithShape="1">
          <a:blip r:embed="rId3">
            <a:alphaModFix/>
          </a:blip>
          <a:srcRect l="22209"/>
          <a:stretch/>
        </p:blipFill>
        <p:spPr>
          <a:xfrm>
            <a:off x="1119325" y="3079825"/>
            <a:ext cx="1765125" cy="17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2" descr="Related im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0738" y="2521128"/>
            <a:ext cx="1541175" cy="20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2" descr="Image result for apple oxidation"/>
          <p:cNvPicPr preferRelativeResize="0"/>
          <p:nvPr/>
        </p:nvPicPr>
        <p:blipFill rotWithShape="1">
          <a:blip r:embed="rId5">
            <a:alphaModFix/>
          </a:blip>
          <a:srcRect l="14135" r="11232"/>
          <a:stretch/>
        </p:blipFill>
        <p:spPr>
          <a:xfrm>
            <a:off x="3378849" y="3279588"/>
            <a:ext cx="1665751" cy="14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2" descr="Image result for battery no backgroun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588" y="2753040"/>
            <a:ext cx="2223900" cy="222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74771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 States</a:t>
            </a:r>
            <a:endParaRPr/>
          </a:p>
        </p:txBody>
      </p:sp>
      <p:sp>
        <p:nvSpPr>
          <p:cNvPr id="408" name="Google Shape;408;p4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4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To follow the flow of electrons, we assign oxidation numbers.</a:t>
            </a:r>
            <a:endParaRPr dirty="0"/>
          </a:p>
        </p:txBody>
      </p:sp>
      <p:pic>
        <p:nvPicPr>
          <p:cNvPr id="409" name="Google Shape;40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9894" y="2559042"/>
            <a:ext cx="5221082" cy="179125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3"/>
          <p:cNvSpPr/>
          <p:nvPr/>
        </p:nvSpPr>
        <p:spPr>
          <a:xfrm>
            <a:off x="5052371" y="2718291"/>
            <a:ext cx="1868100" cy="332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3"/>
          <p:cNvSpPr/>
          <p:nvPr/>
        </p:nvSpPr>
        <p:spPr>
          <a:xfrm>
            <a:off x="4672871" y="2653667"/>
            <a:ext cx="379500" cy="8010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3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4"/>
          <p:cNvSpPr txBox="1">
            <a:spLocks noGrp="1"/>
          </p:cNvSpPr>
          <p:nvPr>
            <p:ph type="title"/>
          </p:nvPr>
        </p:nvSpPr>
        <p:spPr>
          <a:xfrm>
            <a:off x="1127775" y="21262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Oxidation Numbers</a:t>
            </a:r>
            <a:endParaRPr/>
          </a:p>
        </p:txBody>
      </p:sp>
      <p:sp>
        <p:nvSpPr>
          <p:cNvPr id="417" name="Google Shape;417;p44"/>
          <p:cNvSpPr txBox="1">
            <a:spLocks noGrp="1"/>
          </p:cNvSpPr>
          <p:nvPr>
            <p:ph type="body" idx="1"/>
          </p:nvPr>
        </p:nvSpPr>
        <p:spPr>
          <a:xfrm>
            <a:off x="152475" y="1495975"/>
            <a:ext cx="87990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An uncombined element </a:t>
            </a:r>
            <a:r>
              <a:rPr lang="en">
                <a:solidFill>
                  <a:schemeClr val="lt1"/>
                </a:solidFill>
              </a:rPr>
              <a:t>(not in a compound) </a:t>
            </a:r>
            <a:r>
              <a:rPr lang="en"/>
              <a:t> has an oxidation number of ZERO. This includes diatomic elements.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Ca + Cl</a:t>
            </a:r>
            <a:r>
              <a:rPr lang="en" baseline="-25000"/>
              <a:t>2</a:t>
            </a:r>
            <a:r>
              <a:rPr lang="en"/>
              <a:t>→ CaCl</a:t>
            </a:r>
            <a:r>
              <a:rPr lang="en" baseline="-25000"/>
              <a:t>2</a:t>
            </a:r>
            <a:endParaRPr baseline="-250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Oxidation # Ca = 0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 # Cl</a:t>
            </a:r>
            <a:r>
              <a:rPr lang="en" baseline="-25000"/>
              <a:t>2</a:t>
            </a:r>
            <a:r>
              <a:rPr lang="en"/>
              <a:t> = 0</a:t>
            </a:r>
            <a:endParaRPr/>
          </a:p>
        </p:txBody>
      </p:sp>
      <p:sp>
        <p:nvSpPr>
          <p:cNvPr id="418" name="Google Shape;418;p44"/>
          <p:cNvSpPr txBox="1"/>
          <p:nvPr/>
        </p:nvSpPr>
        <p:spPr>
          <a:xfrm>
            <a:off x="3594500" y="2571750"/>
            <a:ext cx="358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44"/>
          <p:cNvSpPr txBox="1"/>
          <p:nvPr/>
        </p:nvSpPr>
        <p:spPr>
          <a:xfrm>
            <a:off x="4346625" y="2571750"/>
            <a:ext cx="358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01650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5"/>
          <p:cNvSpPr txBox="1">
            <a:spLocks noGrp="1"/>
          </p:cNvSpPr>
          <p:nvPr>
            <p:ph type="title"/>
          </p:nvPr>
        </p:nvSpPr>
        <p:spPr>
          <a:xfrm>
            <a:off x="1174050" y="1628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Oxidation Numbers</a:t>
            </a:r>
            <a:endParaRPr/>
          </a:p>
        </p:txBody>
      </p:sp>
      <p:sp>
        <p:nvSpPr>
          <p:cNvPr id="425" name="Google Shape;425;p45"/>
          <p:cNvSpPr txBox="1">
            <a:spLocks noGrp="1"/>
          </p:cNvSpPr>
          <p:nvPr>
            <p:ph type="body" idx="1"/>
          </p:nvPr>
        </p:nvSpPr>
        <p:spPr>
          <a:xfrm>
            <a:off x="2504550" y="1564725"/>
            <a:ext cx="63918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Elements in compounds have the oxidation number listed on the periodic table. For nonmetals use the negative oxidation #.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600"/>
              <a:t>Example:       Group 1 Oxidation # = +1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				 Group 2 Oxidation # = +2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				 Group 17 oxidation # = -1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6" name="Google Shape;426;p45"/>
          <p:cNvPicPr preferRelativeResize="0"/>
          <p:nvPr/>
        </p:nvPicPr>
        <p:blipFill rotWithShape="1">
          <a:blip r:embed="rId3">
            <a:alphaModFix/>
          </a:blip>
          <a:srcRect l="9044" t="3846" r="16020"/>
          <a:stretch/>
        </p:blipFill>
        <p:spPr>
          <a:xfrm rot="5400000">
            <a:off x="-811975" y="2412663"/>
            <a:ext cx="3466301" cy="1406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5"/>
          <p:cNvSpPr/>
          <p:nvPr/>
        </p:nvSpPr>
        <p:spPr>
          <a:xfrm>
            <a:off x="2547000" y="4062725"/>
            <a:ext cx="1809300" cy="6654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5"/>
          <p:cNvSpPr/>
          <p:nvPr/>
        </p:nvSpPr>
        <p:spPr>
          <a:xfrm>
            <a:off x="754325" y="2098425"/>
            <a:ext cx="204600" cy="19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5"/>
          <p:cNvSpPr/>
          <p:nvPr/>
        </p:nvSpPr>
        <p:spPr>
          <a:xfrm>
            <a:off x="1419900" y="2046325"/>
            <a:ext cx="204600" cy="19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30" name="Google Shape;4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500" y="1382825"/>
            <a:ext cx="849875" cy="34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5"/>
          <p:cNvSpPr/>
          <p:nvPr/>
        </p:nvSpPr>
        <p:spPr>
          <a:xfrm>
            <a:off x="2269775" y="2238325"/>
            <a:ext cx="204600" cy="192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234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6"/>
          <p:cNvSpPr txBox="1">
            <a:spLocks noGrp="1"/>
          </p:cNvSpPr>
          <p:nvPr>
            <p:ph type="title"/>
          </p:nvPr>
        </p:nvSpPr>
        <p:spPr>
          <a:xfrm>
            <a:off x="1060550" y="2500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Oxidation Numbers</a:t>
            </a:r>
            <a:endParaRPr/>
          </a:p>
        </p:txBody>
      </p:sp>
      <p:sp>
        <p:nvSpPr>
          <p:cNvPr id="437" name="Google Shape;437;p4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3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3. In an ionic compound, the metal (positive ion) is written first and the non metal (negative ion) is written last.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Example: NaCl</a:t>
            </a:r>
            <a:r>
              <a:rPr lang="en" baseline="-25000"/>
              <a:t>             </a:t>
            </a:r>
            <a:r>
              <a:rPr lang="en"/>
              <a:t>Oxidation # Na = </a:t>
            </a:r>
            <a:r>
              <a:rPr lang="en" baseline="30000"/>
              <a:t>+ </a:t>
            </a:r>
            <a:r>
              <a:rPr lang="en"/>
              <a:t>1 </a:t>
            </a:r>
            <a:endParaRPr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    Oxidation # Cl = </a:t>
            </a:r>
            <a:r>
              <a:rPr lang="en" baseline="30000"/>
              <a:t>- </a:t>
            </a:r>
            <a:r>
              <a:rPr lang="en"/>
              <a:t>1</a:t>
            </a:r>
            <a:endParaRPr/>
          </a:p>
        </p:txBody>
      </p:sp>
      <p:sp>
        <p:nvSpPr>
          <p:cNvPr id="438" name="Google Shape;438;p46"/>
          <p:cNvSpPr txBox="1"/>
          <p:nvPr/>
        </p:nvSpPr>
        <p:spPr>
          <a:xfrm>
            <a:off x="1658800" y="3225300"/>
            <a:ext cx="6063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46"/>
          <p:cNvSpPr txBox="1"/>
          <p:nvPr/>
        </p:nvSpPr>
        <p:spPr>
          <a:xfrm>
            <a:off x="2136975" y="3225300"/>
            <a:ext cx="666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40" name="Google Shape;44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200" y="3841300"/>
            <a:ext cx="866600" cy="87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41200" y="2893375"/>
            <a:ext cx="866600" cy="8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6"/>
          <p:cNvSpPr/>
          <p:nvPr/>
        </p:nvSpPr>
        <p:spPr>
          <a:xfrm>
            <a:off x="8602525" y="2844325"/>
            <a:ext cx="232800" cy="269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6"/>
          <p:cNvSpPr/>
          <p:nvPr/>
        </p:nvSpPr>
        <p:spPr>
          <a:xfrm>
            <a:off x="8602525" y="3798850"/>
            <a:ext cx="232800" cy="269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18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7"/>
          <p:cNvSpPr txBox="1">
            <a:spLocks noGrp="1"/>
          </p:cNvSpPr>
          <p:nvPr>
            <p:ph type="title"/>
          </p:nvPr>
        </p:nvSpPr>
        <p:spPr>
          <a:xfrm>
            <a:off x="1085025" y="2868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Rules for Oxidation Numbers</a:t>
            </a:r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4. The sum of oxidation numbers in a compound must equal ZERO.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Example:  CaCl</a:t>
            </a:r>
            <a:r>
              <a:rPr lang="en" baseline="-25000"/>
              <a:t>2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 +2(1) + -1(2)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		2 - 2 = 0</a:t>
            </a:r>
            <a:endParaRPr/>
          </a:p>
        </p:txBody>
      </p:sp>
      <p:sp>
        <p:nvSpPr>
          <p:cNvPr id="450" name="Google Shape;450;p47"/>
          <p:cNvSpPr txBox="1"/>
          <p:nvPr/>
        </p:nvSpPr>
        <p:spPr>
          <a:xfrm>
            <a:off x="1825275" y="2505825"/>
            <a:ext cx="666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+2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47"/>
          <p:cNvSpPr txBox="1"/>
          <p:nvPr/>
        </p:nvSpPr>
        <p:spPr>
          <a:xfrm>
            <a:off x="2354425" y="2505825"/>
            <a:ext cx="666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47"/>
          <p:cNvSpPr/>
          <p:nvPr/>
        </p:nvSpPr>
        <p:spPr>
          <a:xfrm>
            <a:off x="4746850" y="2904975"/>
            <a:ext cx="844500" cy="8010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7"/>
          <p:cNvSpPr txBox="1"/>
          <p:nvPr/>
        </p:nvSpPr>
        <p:spPr>
          <a:xfrm>
            <a:off x="5770450" y="2505825"/>
            <a:ext cx="32229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HINT: Be sure to multiply oxidation # by the number of atoms in the subscript.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01757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2</a:t>
            </a:r>
            <a:endParaRPr dirty="0"/>
          </a:p>
        </p:txBody>
      </p:sp>
      <p:sp>
        <p:nvSpPr>
          <p:cNvPr id="305" name="Google Shape;305;p39"/>
          <p:cNvSpPr txBox="1">
            <a:spLocks noGrp="1"/>
          </p:cNvSpPr>
          <p:nvPr>
            <p:ph type="body" idx="1"/>
          </p:nvPr>
        </p:nvSpPr>
        <p:spPr>
          <a:xfrm>
            <a:off x="292200" y="1459575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accepted value for the volume of a gas is 22.4 liters. In a laboratory experiment, a student determines the value to be 24.8 liters. What is the percent error of the student's measurement?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2400" u="sng"/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9825" y="346000"/>
            <a:ext cx="3483925" cy="58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666075" y="3374725"/>
            <a:ext cx="954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22.4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3853500" y="2954250"/>
            <a:ext cx="954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0.4</a:t>
            </a:r>
            <a:r>
              <a:rPr lang="en" sz="24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09" name="Google Shape;309;p39"/>
          <p:cNvSpPr txBox="1"/>
          <p:nvPr/>
        </p:nvSpPr>
        <p:spPr>
          <a:xfrm>
            <a:off x="3707775" y="335612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22.4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10" name="Google Shape;310;p39"/>
          <p:cNvSpPr txBox="1"/>
          <p:nvPr/>
        </p:nvSpPr>
        <p:spPr>
          <a:xfrm>
            <a:off x="4470600" y="3089825"/>
            <a:ext cx="95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100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11" name="Google Shape;311;p39"/>
          <p:cNvSpPr txBox="1"/>
          <p:nvPr/>
        </p:nvSpPr>
        <p:spPr>
          <a:xfrm>
            <a:off x="1938338" y="3045425"/>
            <a:ext cx="9843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100 =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12" name="Google Shape;312;p39"/>
          <p:cNvSpPr txBox="1"/>
          <p:nvPr/>
        </p:nvSpPr>
        <p:spPr>
          <a:xfrm>
            <a:off x="5351300" y="3089825"/>
            <a:ext cx="1445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10.7%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13" name="Google Shape;313;p39"/>
          <p:cNvSpPr txBox="1"/>
          <p:nvPr/>
        </p:nvSpPr>
        <p:spPr>
          <a:xfrm>
            <a:off x="292200" y="2965775"/>
            <a:ext cx="19908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24.8 - 22.4</a:t>
            </a:r>
            <a:endParaRPr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Redox Reactions</a:t>
            </a:r>
            <a:endParaRPr/>
          </a:p>
        </p:txBody>
      </p:sp>
      <p:sp>
        <p:nvSpPr>
          <p:cNvPr id="480" name="Google Shape;480;p5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Red</a:t>
            </a:r>
            <a:r>
              <a:rPr lang="en">
                <a:solidFill>
                  <a:srgbClr val="6AA84F"/>
                </a:solidFill>
              </a:rPr>
              <a:t>ox</a:t>
            </a:r>
            <a:r>
              <a:rPr lang="en"/>
              <a:t> stands for </a:t>
            </a:r>
            <a:r>
              <a:rPr lang="en">
                <a:solidFill>
                  <a:srgbClr val="FF0000"/>
                </a:solidFill>
              </a:rPr>
              <a:t>red</a:t>
            </a:r>
            <a:r>
              <a:rPr lang="en"/>
              <a:t>uction/</a:t>
            </a:r>
            <a:r>
              <a:rPr lang="en">
                <a:solidFill>
                  <a:srgbClr val="6AA84F"/>
                </a:solidFill>
              </a:rPr>
              <a:t>ox</a:t>
            </a:r>
            <a:r>
              <a:rPr lang="en"/>
              <a:t>idation reaction. When one happens, the other must be happening, as well.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They involve the transfer of electrons!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840509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</a:t>
            </a:r>
            <a:endParaRPr/>
          </a:p>
        </p:txBody>
      </p:sp>
      <p:sp>
        <p:nvSpPr>
          <p:cNvPr id="486" name="Google Shape;486;p5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8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 b="1" u="sng"/>
              <a:t>LOSS of electrons</a:t>
            </a:r>
            <a:r>
              <a:rPr lang="en"/>
              <a:t> by an atom or ion to form a cation (positive ion). As a result: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Oxidation number</a:t>
            </a:r>
            <a:r>
              <a:rPr lang="en"/>
              <a:t> goes UP or </a:t>
            </a:r>
            <a:r>
              <a:rPr lang="en" b="1" u="sng"/>
              <a:t>INCREASES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Becomes more POSITIVE (+) </a:t>
            </a:r>
            <a:endParaRPr/>
          </a:p>
        </p:txBody>
      </p:sp>
      <p:grpSp>
        <p:nvGrpSpPr>
          <p:cNvPr id="487" name="Google Shape;487;p53"/>
          <p:cNvGrpSpPr/>
          <p:nvPr/>
        </p:nvGrpSpPr>
        <p:grpSpPr>
          <a:xfrm>
            <a:off x="7317825" y="3769600"/>
            <a:ext cx="818400" cy="708900"/>
            <a:chOff x="7317825" y="3769600"/>
            <a:chExt cx="818400" cy="708900"/>
          </a:xfrm>
        </p:grpSpPr>
        <p:sp>
          <p:nvSpPr>
            <p:cNvPr id="488" name="Google Shape;488;p53"/>
            <p:cNvSpPr/>
            <p:nvPr/>
          </p:nvSpPr>
          <p:spPr>
            <a:xfrm>
              <a:off x="7317825" y="3769600"/>
              <a:ext cx="818400" cy="70890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53"/>
            <p:cNvSpPr txBox="1"/>
            <p:nvPr/>
          </p:nvSpPr>
          <p:spPr>
            <a:xfrm>
              <a:off x="7429825" y="3874050"/>
              <a:ext cx="6510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Na</a:t>
              </a:r>
              <a:r>
                <a:rPr lang="en" sz="1700" b="1" baseline="30000"/>
                <a:t>+1</a:t>
              </a:r>
              <a:endParaRPr sz="1700" b="1" baseline="30000"/>
            </a:p>
          </p:txBody>
        </p:sp>
      </p:grpSp>
      <p:grpSp>
        <p:nvGrpSpPr>
          <p:cNvPr id="490" name="Google Shape;490;p53"/>
          <p:cNvGrpSpPr/>
          <p:nvPr/>
        </p:nvGrpSpPr>
        <p:grpSpPr>
          <a:xfrm>
            <a:off x="6048175" y="3769600"/>
            <a:ext cx="818400" cy="708900"/>
            <a:chOff x="6048175" y="3769600"/>
            <a:chExt cx="818400" cy="708900"/>
          </a:xfrm>
        </p:grpSpPr>
        <p:sp>
          <p:nvSpPr>
            <p:cNvPr id="491" name="Google Shape;491;p53"/>
            <p:cNvSpPr/>
            <p:nvPr/>
          </p:nvSpPr>
          <p:spPr>
            <a:xfrm>
              <a:off x="6048175" y="3769600"/>
              <a:ext cx="818400" cy="708900"/>
            </a:xfrm>
            <a:prstGeom prst="ellipse">
              <a:avLst/>
            </a:prstGeom>
            <a:solidFill>
              <a:srgbClr val="00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53"/>
            <p:cNvSpPr txBox="1"/>
            <p:nvPr/>
          </p:nvSpPr>
          <p:spPr>
            <a:xfrm>
              <a:off x="6131875" y="3919000"/>
              <a:ext cx="651000" cy="4101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Na</a:t>
              </a:r>
              <a:endParaRPr sz="1700" b="1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2039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Oxidation</a:t>
            </a:r>
            <a:endParaRPr/>
          </a:p>
        </p:txBody>
      </p:sp>
      <p:sp>
        <p:nvSpPr>
          <p:cNvPr id="498" name="Google Shape;498;p54"/>
          <p:cNvSpPr/>
          <p:nvPr/>
        </p:nvSpPr>
        <p:spPr>
          <a:xfrm>
            <a:off x="3599475" y="2745350"/>
            <a:ext cx="1039200" cy="1004100"/>
          </a:xfrm>
          <a:prstGeom prst="ellipse">
            <a:avLst/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9" name="Google Shape;4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1900" y="3417950"/>
            <a:ext cx="1295400" cy="12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4"/>
          <p:cNvSpPr txBox="1"/>
          <p:nvPr/>
        </p:nvSpPr>
        <p:spPr>
          <a:xfrm>
            <a:off x="3768225" y="288127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01" name="Google Shape;501;p54"/>
          <p:cNvSpPr txBox="1"/>
          <p:nvPr/>
        </p:nvSpPr>
        <p:spPr>
          <a:xfrm>
            <a:off x="4054650" y="323037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02" name="Google Shape;502;p54"/>
          <p:cNvSpPr txBox="1"/>
          <p:nvPr/>
        </p:nvSpPr>
        <p:spPr>
          <a:xfrm>
            <a:off x="4230925" y="29602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cxnSp>
        <p:nvCxnSpPr>
          <p:cNvPr id="503" name="Google Shape;503;p54"/>
          <p:cNvCxnSpPr/>
          <p:nvPr/>
        </p:nvCxnSpPr>
        <p:spPr>
          <a:xfrm>
            <a:off x="4109825" y="2955500"/>
            <a:ext cx="6000" cy="624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54"/>
          <p:cNvCxnSpPr/>
          <p:nvPr/>
        </p:nvCxnSpPr>
        <p:spPr>
          <a:xfrm flipH="1">
            <a:off x="3830925" y="3265100"/>
            <a:ext cx="576300" cy="5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5" name="Google Shape;505;p54"/>
          <p:cNvSpPr/>
          <p:nvPr/>
        </p:nvSpPr>
        <p:spPr>
          <a:xfrm>
            <a:off x="8488300" y="3383625"/>
            <a:ext cx="309000" cy="330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5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2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Metals oxidize (lose electrons) to from positive ions</a:t>
            </a:r>
            <a:endParaRPr/>
          </a:p>
        </p:txBody>
      </p:sp>
      <p:sp>
        <p:nvSpPr>
          <p:cNvPr id="507" name="Google Shape;507;p54"/>
          <p:cNvSpPr txBox="1"/>
          <p:nvPr/>
        </p:nvSpPr>
        <p:spPr>
          <a:xfrm>
            <a:off x="3830925" y="3918375"/>
            <a:ext cx="7854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Li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08" name="Google Shape;508;p54"/>
          <p:cNvSpPr txBox="1"/>
          <p:nvPr/>
        </p:nvSpPr>
        <p:spPr>
          <a:xfrm>
            <a:off x="4113400" y="3713625"/>
            <a:ext cx="5448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+1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542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Reduction</a:t>
            </a:r>
            <a:endParaRPr/>
          </a:p>
        </p:txBody>
      </p:sp>
      <p:sp>
        <p:nvSpPr>
          <p:cNvPr id="514" name="Google Shape;514;p55"/>
          <p:cNvSpPr txBox="1">
            <a:spLocks noGrp="1"/>
          </p:cNvSpPr>
          <p:nvPr>
            <p:ph type="body" idx="1"/>
          </p:nvPr>
        </p:nvSpPr>
        <p:spPr>
          <a:xfrm>
            <a:off x="301575" y="1510925"/>
            <a:ext cx="8788500" cy="18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</a:t>
            </a:r>
            <a:r>
              <a:rPr lang="en" b="1" u="sng"/>
              <a:t>GAIN of electrons</a:t>
            </a:r>
            <a:r>
              <a:rPr lang="en"/>
              <a:t> by an atom or ion to form an anion. As a result:</a:t>
            </a:r>
            <a:endParaRPr/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u="sng"/>
              <a:t>Oxidation number</a:t>
            </a:r>
            <a:r>
              <a:rPr lang="en"/>
              <a:t> REDUCES or </a:t>
            </a:r>
            <a:r>
              <a:rPr lang="en" b="1" u="sng">
                <a:solidFill>
                  <a:schemeClr val="lt1"/>
                </a:solidFill>
              </a:rPr>
              <a:t>DECREASES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Becomes more NEGATIVE (-)</a:t>
            </a:r>
            <a:endParaRPr/>
          </a:p>
        </p:txBody>
      </p:sp>
      <p:grpSp>
        <p:nvGrpSpPr>
          <p:cNvPr id="515" name="Google Shape;515;p55"/>
          <p:cNvGrpSpPr/>
          <p:nvPr/>
        </p:nvGrpSpPr>
        <p:grpSpPr>
          <a:xfrm>
            <a:off x="7317825" y="3769600"/>
            <a:ext cx="818400" cy="708900"/>
            <a:chOff x="7317825" y="3769600"/>
            <a:chExt cx="818400" cy="708900"/>
          </a:xfrm>
        </p:grpSpPr>
        <p:sp>
          <p:nvSpPr>
            <p:cNvPr id="516" name="Google Shape;516;p55"/>
            <p:cNvSpPr/>
            <p:nvPr/>
          </p:nvSpPr>
          <p:spPr>
            <a:xfrm>
              <a:off x="7317825" y="3769600"/>
              <a:ext cx="818400" cy="7089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55"/>
            <p:cNvSpPr txBox="1"/>
            <p:nvPr/>
          </p:nvSpPr>
          <p:spPr>
            <a:xfrm>
              <a:off x="7429825" y="3874050"/>
              <a:ext cx="651000" cy="41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F</a:t>
              </a:r>
              <a:r>
                <a:rPr lang="en" sz="1700" b="1" baseline="30000"/>
                <a:t>-1</a:t>
              </a:r>
              <a:endParaRPr sz="1700" b="1" baseline="30000"/>
            </a:p>
          </p:txBody>
        </p:sp>
      </p:grpSp>
      <p:grpSp>
        <p:nvGrpSpPr>
          <p:cNvPr id="518" name="Google Shape;518;p55"/>
          <p:cNvGrpSpPr/>
          <p:nvPr/>
        </p:nvGrpSpPr>
        <p:grpSpPr>
          <a:xfrm>
            <a:off x="6048175" y="3769600"/>
            <a:ext cx="818400" cy="708900"/>
            <a:chOff x="6048175" y="3769600"/>
            <a:chExt cx="818400" cy="708900"/>
          </a:xfrm>
        </p:grpSpPr>
        <p:sp>
          <p:nvSpPr>
            <p:cNvPr id="519" name="Google Shape;519;p55"/>
            <p:cNvSpPr/>
            <p:nvPr/>
          </p:nvSpPr>
          <p:spPr>
            <a:xfrm>
              <a:off x="6048175" y="3769600"/>
              <a:ext cx="818400" cy="7089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55"/>
            <p:cNvSpPr txBox="1"/>
            <p:nvPr/>
          </p:nvSpPr>
          <p:spPr>
            <a:xfrm>
              <a:off x="6131875" y="3919000"/>
              <a:ext cx="651000" cy="4101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F</a:t>
              </a:r>
              <a:endParaRPr sz="1700" b="1" baseline="30000"/>
            </a:p>
          </p:txBody>
        </p:sp>
      </p:grpSp>
    </p:spTree>
    <p:extLst>
      <p:ext uri="{BB962C8B-B14F-4D97-AF65-F5344CB8AC3E}">
        <p14:creationId xmlns:p14="http://schemas.microsoft.com/office/powerpoint/2010/main" val="39082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Reduction</a:t>
            </a:r>
            <a:endParaRPr/>
          </a:p>
        </p:txBody>
      </p:sp>
      <p:sp>
        <p:nvSpPr>
          <p:cNvPr id="526" name="Google Shape;526;p5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Nonmetals reduce (gain electrons) to form negative ions</a:t>
            </a:r>
            <a:endParaRPr/>
          </a:p>
        </p:txBody>
      </p:sp>
      <p:sp>
        <p:nvSpPr>
          <p:cNvPr id="527" name="Google Shape;527;p56"/>
          <p:cNvSpPr/>
          <p:nvPr/>
        </p:nvSpPr>
        <p:spPr>
          <a:xfrm>
            <a:off x="3651950" y="2461425"/>
            <a:ext cx="1039200" cy="1004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56"/>
          <p:cNvSpPr txBox="1"/>
          <p:nvPr/>
        </p:nvSpPr>
        <p:spPr>
          <a:xfrm>
            <a:off x="3820700" y="25769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29" name="Google Shape;529;p56"/>
          <p:cNvSpPr txBox="1"/>
          <p:nvPr/>
        </p:nvSpPr>
        <p:spPr>
          <a:xfrm>
            <a:off x="3883400" y="305527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0" name="Google Shape;530;p56"/>
          <p:cNvSpPr txBox="1"/>
          <p:nvPr/>
        </p:nvSpPr>
        <p:spPr>
          <a:xfrm>
            <a:off x="4283400" y="265592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cxnSp>
        <p:nvCxnSpPr>
          <p:cNvPr id="531" name="Google Shape;531;p56"/>
          <p:cNvCxnSpPr/>
          <p:nvPr/>
        </p:nvCxnSpPr>
        <p:spPr>
          <a:xfrm>
            <a:off x="4162300" y="2651175"/>
            <a:ext cx="6000" cy="6246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56"/>
          <p:cNvCxnSpPr/>
          <p:nvPr/>
        </p:nvCxnSpPr>
        <p:spPr>
          <a:xfrm flipH="1">
            <a:off x="3883400" y="2960775"/>
            <a:ext cx="576300" cy="5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3" name="Google Shape;533;p56"/>
          <p:cNvSpPr txBox="1"/>
          <p:nvPr/>
        </p:nvSpPr>
        <p:spPr>
          <a:xfrm>
            <a:off x="4384600" y="296077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4" name="Google Shape;534;p56"/>
          <p:cNvSpPr txBox="1"/>
          <p:nvPr/>
        </p:nvSpPr>
        <p:spPr>
          <a:xfrm>
            <a:off x="4233200" y="25172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5" name="Google Shape;535;p56"/>
          <p:cNvSpPr txBox="1"/>
          <p:nvPr/>
        </p:nvSpPr>
        <p:spPr>
          <a:xfrm>
            <a:off x="3719500" y="29120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6" name="Google Shape;536;p56"/>
          <p:cNvSpPr txBox="1"/>
          <p:nvPr/>
        </p:nvSpPr>
        <p:spPr>
          <a:xfrm>
            <a:off x="4134000" y="29120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7" name="Google Shape;537;p56"/>
          <p:cNvSpPr txBox="1"/>
          <p:nvPr/>
        </p:nvSpPr>
        <p:spPr>
          <a:xfrm>
            <a:off x="3854625" y="291205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8" name="Google Shape;538;p56"/>
          <p:cNvSpPr txBox="1"/>
          <p:nvPr/>
        </p:nvSpPr>
        <p:spPr>
          <a:xfrm>
            <a:off x="4162300" y="2999600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sp>
        <p:nvSpPr>
          <p:cNvPr id="539" name="Google Shape;539;p56"/>
          <p:cNvSpPr txBox="1"/>
          <p:nvPr/>
        </p:nvSpPr>
        <p:spPr>
          <a:xfrm>
            <a:off x="3883400" y="2492125"/>
            <a:ext cx="2265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-</a:t>
            </a:r>
            <a:endParaRPr b="1"/>
          </a:p>
        </p:txBody>
      </p:sp>
      <p:pic>
        <p:nvPicPr>
          <p:cNvPr id="540" name="Google Shape;5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6425" y="3465525"/>
            <a:ext cx="128587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6"/>
          <p:cNvSpPr/>
          <p:nvPr/>
        </p:nvSpPr>
        <p:spPr>
          <a:xfrm>
            <a:off x="8548900" y="3446400"/>
            <a:ext cx="309000" cy="3300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56"/>
          <p:cNvSpPr txBox="1"/>
          <p:nvPr/>
        </p:nvSpPr>
        <p:spPr>
          <a:xfrm>
            <a:off x="3820688" y="3759275"/>
            <a:ext cx="785400" cy="7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43" name="Google Shape;543;p56"/>
          <p:cNvSpPr txBox="1"/>
          <p:nvPr/>
        </p:nvSpPr>
        <p:spPr>
          <a:xfrm>
            <a:off x="4034138" y="3533600"/>
            <a:ext cx="5448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-1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84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Reduction</a:t>
            </a:r>
            <a:endParaRPr/>
          </a:p>
        </p:txBody>
      </p:sp>
      <p:sp>
        <p:nvSpPr>
          <p:cNvPr id="549" name="Google Shape;549;p5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Why is it called reduction when you gain electrons?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Ox # +2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Gains 3e</a:t>
            </a:r>
            <a:r>
              <a:rPr lang="en" baseline="30000">
                <a:solidFill>
                  <a:srgbClr val="FFFFFF"/>
                </a:solidFill>
              </a:rPr>
              <a:t>-</a:t>
            </a:r>
            <a:endParaRPr baseline="300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Goes to -1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50" name="Google Shape;550;p57"/>
          <p:cNvSpPr/>
          <p:nvPr/>
        </p:nvSpPr>
        <p:spPr>
          <a:xfrm>
            <a:off x="4056125" y="1989250"/>
            <a:ext cx="255900" cy="27117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1" name="Google Shape;551;p57"/>
          <p:cNvCxnSpPr/>
          <p:nvPr/>
        </p:nvCxnSpPr>
        <p:spPr>
          <a:xfrm>
            <a:off x="3800050" y="2239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57"/>
          <p:cNvCxnSpPr/>
          <p:nvPr/>
        </p:nvCxnSpPr>
        <p:spPr>
          <a:xfrm>
            <a:off x="3800050" y="2620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57"/>
          <p:cNvCxnSpPr/>
          <p:nvPr/>
        </p:nvCxnSpPr>
        <p:spPr>
          <a:xfrm>
            <a:off x="3800050" y="3001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57"/>
          <p:cNvCxnSpPr/>
          <p:nvPr/>
        </p:nvCxnSpPr>
        <p:spPr>
          <a:xfrm>
            <a:off x="3800050" y="3382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57"/>
          <p:cNvCxnSpPr/>
          <p:nvPr/>
        </p:nvCxnSpPr>
        <p:spPr>
          <a:xfrm>
            <a:off x="3800050" y="3763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6" name="Google Shape;556;p57"/>
          <p:cNvCxnSpPr/>
          <p:nvPr/>
        </p:nvCxnSpPr>
        <p:spPr>
          <a:xfrm>
            <a:off x="3800050" y="4144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57"/>
          <p:cNvCxnSpPr/>
          <p:nvPr/>
        </p:nvCxnSpPr>
        <p:spPr>
          <a:xfrm>
            <a:off x="3800050" y="4525650"/>
            <a:ext cx="486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57"/>
          <p:cNvSpPr txBox="1"/>
          <p:nvPr/>
        </p:nvSpPr>
        <p:spPr>
          <a:xfrm>
            <a:off x="4388600" y="1921500"/>
            <a:ext cx="486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9" name="Google Shape;559;p57"/>
          <p:cNvSpPr txBox="1"/>
          <p:nvPr/>
        </p:nvSpPr>
        <p:spPr>
          <a:xfrm>
            <a:off x="4405050" y="2322750"/>
            <a:ext cx="486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0" name="Google Shape;560;p57"/>
          <p:cNvSpPr txBox="1"/>
          <p:nvPr/>
        </p:nvSpPr>
        <p:spPr>
          <a:xfrm>
            <a:off x="4405050" y="2700850"/>
            <a:ext cx="486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1" name="Google Shape;561;p57"/>
          <p:cNvSpPr txBox="1"/>
          <p:nvPr/>
        </p:nvSpPr>
        <p:spPr>
          <a:xfrm>
            <a:off x="4388600" y="3133650"/>
            <a:ext cx="486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2" name="Google Shape;562;p57"/>
          <p:cNvSpPr txBox="1"/>
          <p:nvPr/>
        </p:nvSpPr>
        <p:spPr>
          <a:xfrm>
            <a:off x="4337475" y="3514650"/>
            <a:ext cx="486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-2-3</a:t>
            </a: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3" name="Google Shape;563;p57"/>
          <p:cNvSpPr/>
          <p:nvPr/>
        </p:nvSpPr>
        <p:spPr>
          <a:xfrm>
            <a:off x="4849225" y="2533375"/>
            <a:ext cx="255900" cy="513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57"/>
          <p:cNvSpPr/>
          <p:nvPr/>
        </p:nvSpPr>
        <p:spPr>
          <a:xfrm>
            <a:off x="4849225" y="3001650"/>
            <a:ext cx="255900" cy="513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57"/>
          <p:cNvSpPr/>
          <p:nvPr/>
        </p:nvSpPr>
        <p:spPr>
          <a:xfrm>
            <a:off x="4849225" y="3430950"/>
            <a:ext cx="255900" cy="5130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7"/>
          <p:cNvSpPr txBox="1"/>
          <p:nvPr/>
        </p:nvSpPr>
        <p:spPr>
          <a:xfrm>
            <a:off x="5748625" y="2342675"/>
            <a:ext cx="3083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Oxidation number reduces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1686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5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572" name="Google Shape;572;p58"/>
          <p:cNvSpPr txBox="1">
            <a:spLocks noGrp="1"/>
          </p:cNvSpPr>
          <p:nvPr>
            <p:ph type="body" idx="1"/>
          </p:nvPr>
        </p:nvSpPr>
        <p:spPr>
          <a:xfrm>
            <a:off x="365125" y="3282438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Zn oxidation number goes UP, loses e</a:t>
            </a:r>
            <a:r>
              <a:rPr lang="en" baseline="30000"/>
              <a:t>-</a:t>
            </a:r>
            <a:r>
              <a:rPr lang="en"/>
              <a:t>, </a:t>
            </a:r>
            <a:r>
              <a:rPr lang="en">
                <a:solidFill>
                  <a:srgbClr val="FF0000"/>
                </a:solidFill>
              </a:rPr>
              <a:t>OXIDIZED</a:t>
            </a:r>
            <a:r>
              <a:rPr lang="en"/>
              <a:t>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</a:t>
            </a:r>
            <a:r>
              <a:rPr lang="en" baseline="30000"/>
              <a:t>+</a:t>
            </a:r>
            <a:r>
              <a:rPr lang="en"/>
              <a:t> oxidation number goes DOWN, gains e</a:t>
            </a:r>
            <a:r>
              <a:rPr lang="en" baseline="30000"/>
              <a:t>-</a:t>
            </a:r>
            <a:r>
              <a:rPr lang="en"/>
              <a:t>, </a:t>
            </a:r>
            <a:r>
              <a:rPr lang="en" b="1">
                <a:solidFill>
                  <a:srgbClr val="00FFFF"/>
                </a:solidFill>
              </a:rPr>
              <a:t>REDUCED</a:t>
            </a:r>
            <a:r>
              <a:rPr lang="en"/>
              <a:t>.</a:t>
            </a:r>
            <a:endParaRPr/>
          </a:p>
        </p:txBody>
      </p:sp>
      <p:pic>
        <p:nvPicPr>
          <p:cNvPr id="573" name="Google Shape;57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650" y="1784800"/>
            <a:ext cx="5720275" cy="1355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94088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LEO GER</a:t>
            </a:r>
            <a:endParaRPr/>
          </a:p>
        </p:txBody>
      </p:sp>
      <p:pic>
        <p:nvPicPr>
          <p:cNvPr id="1036" name="Picture 12" descr="3 - Redox - Mr. Wel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61" y="1665425"/>
            <a:ext cx="3832107" cy="287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0207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</a:t>
            </a:r>
            <a:endParaRPr dirty="0"/>
          </a:p>
        </p:txBody>
      </p:sp>
      <p:sp>
        <p:nvSpPr>
          <p:cNvPr id="592" name="Google Shape;592;p60"/>
          <p:cNvSpPr txBox="1">
            <a:spLocks noGrp="1"/>
          </p:cNvSpPr>
          <p:nvPr>
            <p:ph type="body" idx="1"/>
          </p:nvPr>
        </p:nvSpPr>
        <p:spPr>
          <a:xfrm>
            <a:off x="376250" y="1532940"/>
            <a:ext cx="8520600" cy="5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species is oxidized and which is reduced?</a:t>
            </a:r>
            <a:endParaRPr/>
          </a:p>
          <a:p>
            <a:pPr marL="22860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2286000" lvl="0" indent="4572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2Na + Cl</a:t>
            </a:r>
            <a:r>
              <a:rPr lang="en" baseline="-25000"/>
              <a:t>2</a:t>
            </a:r>
            <a:r>
              <a:rPr lang="en"/>
              <a:t> → 2NaCl</a:t>
            </a:r>
            <a:endParaRPr/>
          </a:p>
        </p:txBody>
      </p:sp>
      <p:sp>
        <p:nvSpPr>
          <p:cNvPr id="593" name="Google Shape;593;p60"/>
          <p:cNvSpPr txBox="1"/>
          <p:nvPr/>
        </p:nvSpPr>
        <p:spPr>
          <a:xfrm>
            <a:off x="6465300" y="2387425"/>
            <a:ext cx="23670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LEO says GER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4" name="Google Shape;594;p60"/>
          <p:cNvSpPr txBox="1"/>
          <p:nvPr/>
        </p:nvSpPr>
        <p:spPr>
          <a:xfrm>
            <a:off x="4355000" y="2072388"/>
            <a:ext cx="563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60"/>
          <p:cNvSpPr txBox="1"/>
          <p:nvPr/>
        </p:nvSpPr>
        <p:spPr>
          <a:xfrm>
            <a:off x="3461900" y="2112525"/>
            <a:ext cx="563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60"/>
          <p:cNvSpPr txBox="1"/>
          <p:nvPr/>
        </p:nvSpPr>
        <p:spPr>
          <a:xfrm>
            <a:off x="5410150" y="2070238"/>
            <a:ext cx="563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7" name="Google Shape;597;p60"/>
          <p:cNvSpPr txBox="1"/>
          <p:nvPr/>
        </p:nvSpPr>
        <p:spPr>
          <a:xfrm>
            <a:off x="5902200" y="2070238"/>
            <a:ext cx="5631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98" name="Google Shape;598;p60"/>
          <p:cNvGrpSpPr/>
          <p:nvPr/>
        </p:nvGrpSpPr>
        <p:grpSpPr>
          <a:xfrm>
            <a:off x="4354992" y="3285400"/>
            <a:ext cx="1744159" cy="306900"/>
            <a:chOff x="3736075" y="3006950"/>
            <a:chExt cx="2213400" cy="306900"/>
          </a:xfrm>
        </p:grpSpPr>
        <p:cxnSp>
          <p:nvCxnSpPr>
            <p:cNvPr id="599" name="Google Shape;599;p60"/>
            <p:cNvCxnSpPr/>
            <p:nvPr/>
          </p:nvCxnSpPr>
          <p:spPr>
            <a:xfrm>
              <a:off x="3761725" y="3006950"/>
              <a:ext cx="0" cy="281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60"/>
            <p:cNvCxnSpPr/>
            <p:nvPr/>
          </p:nvCxnSpPr>
          <p:spPr>
            <a:xfrm>
              <a:off x="5949475" y="3006950"/>
              <a:ext cx="0" cy="281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60"/>
            <p:cNvCxnSpPr/>
            <p:nvPr/>
          </p:nvCxnSpPr>
          <p:spPr>
            <a:xfrm rot="10800000" flipH="1">
              <a:off x="3736075" y="3288350"/>
              <a:ext cx="2213400" cy="25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02" name="Google Shape;602;p60"/>
          <p:cNvSpPr txBox="1"/>
          <p:nvPr/>
        </p:nvSpPr>
        <p:spPr>
          <a:xfrm>
            <a:off x="4854875" y="3460450"/>
            <a:ext cx="625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GER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3" name="Google Shape;603;p60"/>
          <p:cNvSpPr txBox="1"/>
          <p:nvPr/>
        </p:nvSpPr>
        <p:spPr>
          <a:xfrm>
            <a:off x="4154625" y="2322800"/>
            <a:ext cx="11259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4" name="Google Shape;604;p60"/>
          <p:cNvSpPr txBox="1"/>
          <p:nvPr/>
        </p:nvSpPr>
        <p:spPr>
          <a:xfrm>
            <a:off x="941975" y="3761675"/>
            <a:ext cx="41712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Na went from </a:t>
            </a:r>
            <a:r>
              <a:rPr lang="en" sz="3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 → +1</a:t>
            </a:r>
            <a:endParaRPr sz="3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  Cl went from </a:t>
            </a:r>
            <a:r>
              <a:rPr lang="en" sz="3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 → -1</a:t>
            </a:r>
            <a:endParaRPr sz="3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5" name="Google Shape;605;p60"/>
          <p:cNvSpPr txBox="1"/>
          <p:nvPr/>
        </p:nvSpPr>
        <p:spPr>
          <a:xfrm>
            <a:off x="5014575" y="3761675"/>
            <a:ext cx="41712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OXIDIZED</a:t>
            </a:r>
            <a:endParaRPr sz="30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6" name="Google Shape;606;p60"/>
          <p:cNvSpPr txBox="1"/>
          <p:nvPr/>
        </p:nvSpPr>
        <p:spPr>
          <a:xfrm>
            <a:off x="5014575" y="4259525"/>
            <a:ext cx="4171200" cy="9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REDUCED</a:t>
            </a:r>
            <a:endParaRPr sz="30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07" name="Google Shape;607;p60"/>
          <p:cNvGrpSpPr/>
          <p:nvPr/>
        </p:nvGrpSpPr>
        <p:grpSpPr>
          <a:xfrm rot="10800000">
            <a:off x="3529850" y="2611900"/>
            <a:ext cx="2213400" cy="306900"/>
            <a:chOff x="3736075" y="3006950"/>
            <a:chExt cx="2213400" cy="306900"/>
          </a:xfrm>
        </p:grpSpPr>
        <p:cxnSp>
          <p:nvCxnSpPr>
            <p:cNvPr id="608" name="Google Shape;608;p60"/>
            <p:cNvCxnSpPr/>
            <p:nvPr/>
          </p:nvCxnSpPr>
          <p:spPr>
            <a:xfrm>
              <a:off x="3761725" y="3006950"/>
              <a:ext cx="0" cy="281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60"/>
            <p:cNvCxnSpPr/>
            <p:nvPr/>
          </p:nvCxnSpPr>
          <p:spPr>
            <a:xfrm>
              <a:off x="5949475" y="3006950"/>
              <a:ext cx="0" cy="2814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60"/>
            <p:cNvCxnSpPr/>
            <p:nvPr/>
          </p:nvCxnSpPr>
          <p:spPr>
            <a:xfrm rot="10800000" flipH="1">
              <a:off x="3736075" y="3288350"/>
              <a:ext cx="2213400" cy="255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4064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a Redox Reaction</a:t>
            </a:r>
            <a:endParaRPr/>
          </a:p>
        </p:txBody>
      </p:sp>
      <p:sp>
        <p:nvSpPr>
          <p:cNvPr id="671" name="Google Shape;671;p64"/>
          <p:cNvSpPr txBox="1">
            <a:spLocks noGrp="1"/>
          </p:cNvSpPr>
          <p:nvPr>
            <p:ph type="body" idx="1"/>
          </p:nvPr>
        </p:nvSpPr>
        <p:spPr>
          <a:xfrm>
            <a:off x="412225" y="1875850"/>
            <a:ext cx="8169600" cy="696000"/>
          </a:xfrm>
          <a:prstGeom prst="rect">
            <a:avLst/>
          </a:prstGeom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oxidation #’s don’t change it’s not a redox reaction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 + F</a:t>
            </a:r>
            <a:r>
              <a:rPr lang="en" baseline="-25000"/>
              <a:t>2</a:t>
            </a:r>
            <a:r>
              <a:rPr lang="en"/>
              <a:t> → LiF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LiBr  + 2NaF </a:t>
            </a:r>
            <a:r>
              <a:rPr lang="en">
                <a:solidFill>
                  <a:schemeClr val="lt1"/>
                </a:solidFill>
              </a:rPr>
              <a:t>→</a:t>
            </a:r>
            <a:r>
              <a:rPr lang="en"/>
              <a:t>  NaBr  +  LiF	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72" name="Google Shape;672;p64"/>
          <p:cNvSpPr txBox="1"/>
          <p:nvPr/>
        </p:nvSpPr>
        <p:spPr>
          <a:xfrm>
            <a:off x="598525" y="25409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3" name="Google Shape;673;p64"/>
          <p:cNvSpPr txBox="1"/>
          <p:nvPr/>
        </p:nvSpPr>
        <p:spPr>
          <a:xfrm>
            <a:off x="1260600" y="25409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64"/>
          <p:cNvSpPr txBox="1"/>
          <p:nvPr/>
        </p:nvSpPr>
        <p:spPr>
          <a:xfrm>
            <a:off x="2214550" y="257185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64"/>
          <p:cNvSpPr txBox="1"/>
          <p:nvPr/>
        </p:nvSpPr>
        <p:spPr>
          <a:xfrm>
            <a:off x="2537775" y="257185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6" name="Google Shape;676;p64"/>
          <p:cNvSpPr txBox="1"/>
          <p:nvPr/>
        </p:nvSpPr>
        <p:spPr>
          <a:xfrm>
            <a:off x="2901713" y="2860338"/>
            <a:ext cx="18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YES</a:t>
            </a:r>
            <a:endParaRPr sz="1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7" name="Google Shape;677;p64"/>
          <p:cNvSpPr txBox="1"/>
          <p:nvPr/>
        </p:nvSpPr>
        <p:spPr>
          <a:xfrm>
            <a:off x="598525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64"/>
          <p:cNvSpPr txBox="1"/>
          <p:nvPr/>
        </p:nvSpPr>
        <p:spPr>
          <a:xfrm>
            <a:off x="1949175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9" name="Google Shape;679;p64"/>
          <p:cNvSpPr txBox="1"/>
          <p:nvPr/>
        </p:nvSpPr>
        <p:spPr>
          <a:xfrm>
            <a:off x="2341150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64"/>
          <p:cNvSpPr txBox="1"/>
          <p:nvPr/>
        </p:nvSpPr>
        <p:spPr>
          <a:xfrm>
            <a:off x="4718775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1" name="Google Shape;681;p64"/>
          <p:cNvSpPr txBox="1"/>
          <p:nvPr/>
        </p:nvSpPr>
        <p:spPr>
          <a:xfrm>
            <a:off x="3299825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2" name="Google Shape;682;p64"/>
          <p:cNvSpPr txBox="1"/>
          <p:nvPr/>
        </p:nvSpPr>
        <p:spPr>
          <a:xfrm>
            <a:off x="3693700" y="3445700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3" name="Google Shape;683;p64"/>
          <p:cNvSpPr txBox="1"/>
          <p:nvPr/>
        </p:nvSpPr>
        <p:spPr>
          <a:xfrm>
            <a:off x="5711917" y="3743775"/>
            <a:ext cx="588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NO</a:t>
            </a:r>
            <a:endParaRPr sz="18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4" name="Google Shape;684;p64"/>
          <p:cNvSpPr txBox="1"/>
          <p:nvPr/>
        </p:nvSpPr>
        <p:spPr>
          <a:xfrm>
            <a:off x="961575" y="3500325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5" name="Google Shape;685;p64"/>
          <p:cNvSpPr txBox="1"/>
          <p:nvPr/>
        </p:nvSpPr>
        <p:spPr>
          <a:xfrm>
            <a:off x="5195975" y="3410325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-1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3662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Density definitions</a:t>
            </a:r>
            <a:endParaRPr dirty="0"/>
          </a:p>
        </p:txBody>
      </p:sp>
      <p:sp>
        <p:nvSpPr>
          <p:cNvPr id="344" name="Google Shape;344;p43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/>
              <a:t>Mass:</a:t>
            </a:r>
            <a:r>
              <a:rPr lang="en" dirty="0"/>
              <a:t>  the amount of matter an object contains.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/>
            </a:r>
            <a:br>
              <a:rPr lang="en" dirty="0"/>
            </a:b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/>
              <a:t/>
            </a:r>
            <a:br>
              <a:rPr lang="en" dirty="0"/>
            </a:br>
            <a:r>
              <a:rPr lang="en" b="1" u="sng" dirty="0"/>
              <a:t>Volume:</a:t>
            </a:r>
            <a:r>
              <a:rPr lang="en" dirty="0"/>
              <a:t>  The amount of space a substance occupies</a:t>
            </a:r>
            <a:br>
              <a:rPr lang="en" dirty="0"/>
            </a:br>
            <a:endParaRPr dirty="0"/>
          </a:p>
        </p:txBody>
      </p:sp>
      <p:pic>
        <p:nvPicPr>
          <p:cNvPr id="345" name="Google Shape;34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2508" y="2429060"/>
            <a:ext cx="1666875" cy="10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Premium Lab Glass Graduated Cylinder 250 ml - Borosilicate 250ml Lab  Cylinder: Amazon.com: Industrial &amp; Scientific">
            <a:extLst>
              <a:ext uri="{FF2B5EF4-FFF2-40B4-BE49-F238E27FC236}">
                <a16:creationId xmlns:a16="http://schemas.microsoft.com/office/drawing/2014/main" id="{B05D9CA1-BD8B-E340-B5A4-B4088947E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2515"/>
            <a:ext cx="1357884" cy="13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Redox Reactions have...</a:t>
            </a:r>
            <a:endParaRPr/>
          </a:p>
        </p:txBody>
      </p:sp>
      <p:sp>
        <p:nvSpPr>
          <p:cNvPr id="711" name="Google Shape;711;p69"/>
          <p:cNvSpPr txBox="1">
            <a:spLocks noGrp="1"/>
          </p:cNvSpPr>
          <p:nvPr>
            <p:ph type="body" idx="1"/>
          </p:nvPr>
        </p:nvSpPr>
        <p:spPr>
          <a:xfrm>
            <a:off x="311700" y="1488619"/>
            <a:ext cx="8520600" cy="17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 oxidation half reaction and a reduction half reaction.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Example: 2Mg + O</a:t>
            </a:r>
            <a:r>
              <a:rPr lang="en" baseline="-25000" dirty="0"/>
              <a:t>2</a:t>
            </a:r>
            <a:r>
              <a:rPr lang="en" dirty="0"/>
              <a:t> → 2MgO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grpSp>
        <p:nvGrpSpPr>
          <p:cNvPr id="712" name="Google Shape;712;p69"/>
          <p:cNvGrpSpPr/>
          <p:nvPr/>
        </p:nvGrpSpPr>
        <p:grpSpPr>
          <a:xfrm>
            <a:off x="2085450" y="2174900"/>
            <a:ext cx="2061300" cy="204825"/>
            <a:chOff x="2750875" y="2379725"/>
            <a:chExt cx="2061300" cy="204825"/>
          </a:xfrm>
        </p:grpSpPr>
        <p:cxnSp>
          <p:nvCxnSpPr>
            <p:cNvPr id="713" name="Google Shape;713;p69"/>
            <p:cNvCxnSpPr/>
            <p:nvPr/>
          </p:nvCxnSpPr>
          <p:spPr>
            <a:xfrm rot="10800000">
              <a:off x="2750875" y="2379950"/>
              <a:ext cx="0" cy="204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69"/>
            <p:cNvCxnSpPr/>
            <p:nvPr/>
          </p:nvCxnSpPr>
          <p:spPr>
            <a:xfrm rot="10800000">
              <a:off x="4809700" y="2379950"/>
              <a:ext cx="0" cy="204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69"/>
            <p:cNvCxnSpPr/>
            <p:nvPr/>
          </p:nvCxnSpPr>
          <p:spPr>
            <a:xfrm rot="10800000" flipH="1">
              <a:off x="2750875" y="2379725"/>
              <a:ext cx="2061300" cy="12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16" name="Google Shape;716;p69"/>
          <p:cNvGrpSpPr/>
          <p:nvPr/>
        </p:nvGrpSpPr>
        <p:grpSpPr>
          <a:xfrm rot="10800000">
            <a:off x="2904402" y="2740582"/>
            <a:ext cx="1667592" cy="204825"/>
            <a:chOff x="2750875" y="2379725"/>
            <a:chExt cx="2061300" cy="204825"/>
          </a:xfrm>
        </p:grpSpPr>
        <p:cxnSp>
          <p:nvCxnSpPr>
            <p:cNvPr id="717" name="Google Shape;717;p69"/>
            <p:cNvCxnSpPr/>
            <p:nvPr/>
          </p:nvCxnSpPr>
          <p:spPr>
            <a:xfrm rot="10800000">
              <a:off x="2750875" y="2379950"/>
              <a:ext cx="0" cy="204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69"/>
            <p:cNvCxnSpPr/>
            <p:nvPr/>
          </p:nvCxnSpPr>
          <p:spPr>
            <a:xfrm rot="10800000">
              <a:off x="4809700" y="2379950"/>
              <a:ext cx="0" cy="2046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69"/>
            <p:cNvCxnSpPr/>
            <p:nvPr/>
          </p:nvCxnSpPr>
          <p:spPr>
            <a:xfrm rot="10800000" flipH="1">
              <a:off x="2750875" y="2379725"/>
              <a:ext cx="2061300" cy="12900"/>
            </a:xfrm>
            <a:prstGeom prst="straightConnector1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20" name="Google Shape;720;p69"/>
          <p:cNvSpPr txBox="1"/>
          <p:nvPr/>
        </p:nvSpPr>
        <p:spPr>
          <a:xfrm>
            <a:off x="2162275" y="2111238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1" name="Google Shape;721;p69"/>
          <p:cNvSpPr txBox="1"/>
          <p:nvPr/>
        </p:nvSpPr>
        <p:spPr>
          <a:xfrm>
            <a:off x="2821800" y="2080613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2" name="Google Shape;722;p69"/>
          <p:cNvSpPr txBox="1"/>
          <p:nvPr/>
        </p:nvSpPr>
        <p:spPr>
          <a:xfrm>
            <a:off x="4123338" y="2080625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+2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3" name="Google Shape;723;p69"/>
          <p:cNvSpPr txBox="1"/>
          <p:nvPr/>
        </p:nvSpPr>
        <p:spPr>
          <a:xfrm>
            <a:off x="4453100" y="2080613"/>
            <a:ext cx="5886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-2</a:t>
            </a:r>
            <a:endParaRPr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4" name="Google Shape;724;p69"/>
          <p:cNvSpPr txBox="1"/>
          <p:nvPr/>
        </p:nvSpPr>
        <p:spPr>
          <a:xfrm>
            <a:off x="6465300" y="2049788"/>
            <a:ext cx="23670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LEO says GER</a:t>
            </a:r>
            <a:endParaRPr sz="24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5" name="Google Shape;725;p69"/>
          <p:cNvSpPr txBox="1"/>
          <p:nvPr/>
        </p:nvSpPr>
        <p:spPr>
          <a:xfrm>
            <a:off x="3318925" y="2819850"/>
            <a:ext cx="640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GER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6" name="Google Shape;726;p69"/>
          <p:cNvSpPr txBox="1"/>
          <p:nvPr/>
        </p:nvSpPr>
        <p:spPr>
          <a:xfrm>
            <a:off x="3142813" y="1954800"/>
            <a:ext cx="588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LEO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7" name="Google Shape;727;p69"/>
          <p:cNvSpPr txBox="1"/>
          <p:nvPr/>
        </p:nvSpPr>
        <p:spPr>
          <a:xfrm>
            <a:off x="603763" y="3290025"/>
            <a:ext cx="6870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Oxidation Half Reaction:  Mg </a:t>
            </a:r>
            <a:r>
              <a:rPr lang="en" sz="2400" baseline="30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 </a:t>
            </a: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→ Mg</a:t>
            </a:r>
            <a:r>
              <a:rPr lang="en" sz="2400" baseline="30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+2</a:t>
            </a:r>
            <a:endParaRPr sz="2400" baseline="30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8" name="Google Shape;728;p69"/>
          <p:cNvSpPr txBox="1"/>
          <p:nvPr/>
        </p:nvSpPr>
        <p:spPr>
          <a:xfrm>
            <a:off x="625363" y="3847550"/>
            <a:ext cx="68709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Reduction Half Reaction:  O</a:t>
            </a:r>
            <a:r>
              <a:rPr lang="en" sz="2400" baseline="-25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r>
              <a:rPr lang="en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2400" baseline="30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                    </a:t>
            </a:r>
            <a:r>
              <a:rPr lang="en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→2O</a:t>
            </a:r>
            <a:r>
              <a:rPr lang="en" sz="2400" baseline="30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-2</a:t>
            </a:r>
            <a:endParaRPr sz="2400" baseline="30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29" name="Google Shape;729;p69"/>
          <p:cNvSpPr txBox="1"/>
          <p:nvPr/>
        </p:nvSpPr>
        <p:spPr>
          <a:xfrm>
            <a:off x="4875775" y="3879113"/>
            <a:ext cx="882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+ 4e</a:t>
            </a:r>
            <a:r>
              <a:rPr lang="en" sz="2400" baseline="30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 sz="2400" baseline="30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0" name="Google Shape;730;p69"/>
          <p:cNvSpPr txBox="1"/>
          <p:nvPr/>
        </p:nvSpPr>
        <p:spPr>
          <a:xfrm>
            <a:off x="6032963" y="3313375"/>
            <a:ext cx="8829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+ 2e</a:t>
            </a:r>
            <a:r>
              <a:rPr lang="en" sz="2400" baseline="30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</a:t>
            </a:r>
            <a:endParaRPr sz="2400" baseline="30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1" name="Google Shape;731;p69"/>
          <p:cNvSpPr/>
          <p:nvPr/>
        </p:nvSpPr>
        <p:spPr>
          <a:xfrm>
            <a:off x="4928963" y="3847563"/>
            <a:ext cx="776520" cy="639576"/>
          </a:xfrm>
          <a:prstGeom prst="cloud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732" name="Google Shape;732;p69"/>
          <p:cNvSpPr/>
          <p:nvPr/>
        </p:nvSpPr>
        <p:spPr>
          <a:xfrm>
            <a:off x="6086163" y="3223837"/>
            <a:ext cx="776520" cy="639576"/>
          </a:xfrm>
          <a:prstGeom prst="cloud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733" name="Google Shape;733;p69"/>
          <p:cNvSpPr txBox="1"/>
          <p:nvPr/>
        </p:nvSpPr>
        <p:spPr>
          <a:xfrm>
            <a:off x="4668288" y="4386800"/>
            <a:ext cx="14667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Gain electrons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69"/>
          <p:cNvSpPr txBox="1"/>
          <p:nvPr/>
        </p:nvSpPr>
        <p:spPr>
          <a:xfrm>
            <a:off x="5917700" y="2945400"/>
            <a:ext cx="1866000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Loss of  electrons</a:t>
            </a:r>
            <a:endParaRPr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251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6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7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half reaction shows either the </a:t>
            </a:r>
            <a:r>
              <a:rPr lang="en" b="1" u="sng"/>
              <a:t>oxidation</a:t>
            </a:r>
            <a:r>
              <a:rPr lang="en"/>
              <a:t> </a:t>
            </a:r>
            <a:r>
              <a:rPr lang="en" b="1"/>
              <a:t>or</a:t>
            </a:r>
            <a:r>
              <a:rPr lang="en"/>
              <a:t> </a:t>
            </a:r>
            <a:r>
              <a:rPr lang="en" b="1" u="sng"/>
              <a:t>reduction</a:t>
            </a:r>
            <a:r>
              <a:rPr lang="en"/>
              <a:t> portion of a redox equation including if the </a:t>
            </a:r>
            <a:r>
              <a:rPr lang="en" b="1" u="sng"/>
              <a:t>electrons</a:t>
            </a:r>
            <a:r>
              <a:rPr lang="en"/>
              <a:t> are </a:t>
            </a:r>
            <a:r>
              <a:rPr lang="en" b="1" u="sng"/>
              <a:t>gained or lost</a:t>
            </a:r>
            <a:r>
              <a:rPr lang="en"/>
              <a:t>.</a:t>
            </a:r>
            <a:endParaRPr/>
          </a:p>
        </p:txBody>
      </p:sp>
      <p:sp>
        <p:nvSpPr>
          <p:cNvPr id="740" name="Google Shape;740;p7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Half reactions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76369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Half reaction: Reduction</a:t>
            </a:r>
            <a:endParaRPr/>
          </a:p>
        </p:txBody>
      </p:sp>
      <p:sp>
        <p:nvSpPr>
          <p:cNvPr id="746" name="Google Shape;746;p7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reduction half reaction shows an atom or ion gaining one or more electrons					</a:t>
            </a:r>
            <a:endParaRPr/>
          </a:p>
          <a:p>
            <a:pPr marL="1828800" lvl="0" indent="45720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Fe</a:t>
            </a:r>
            <a:r>
              <a:rPr lang="en" baseline="30000"/>
              <a:t>3+</a:t>
            </a:r>
            <a:r>
              <a:rPr lang="en"/>
              <a:t>  +  </a:t>
            </a:r>
            <a:r>
              <a:rPr lang="en" b="1">
                <a:solidFill>
                  <a:srgbClr val="FF0000"/>
                </a:solidFill>
              </a:rPr>
              <a:t>   </a:t>
            </a:r>
            <a:r>
              <a:rPr lang="en"/>
              <a:t>→   Fe</a:t>
            </a:r>
            <a:r>
              <a:rPr lang="en" baseline="30000"/>
              <a:t>0</a:t>
            </a:r>
            <a:r>
              <a:rPr lang="en"/>
              <a:t>		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Notice that the </a:t>
            </a:r>
            <a:r>
              <a:rPr lang="en" b="1">
                <a:solidFill>
                  <a:srgbClr val="FF0000"/>
                </a:solidFill>
              </a:rPr>
              <a:t>e-</a:t>
            </a:r>
            <a:r>
              <a:rPr lang="en"/>
              <a:t> are on the left.</a:t>
            </a:r>
            <a:endParaRPr/>
          </a:p>
        </p:txBody>
      </p:sp>
      <p:sp>
        <p:nvSpPr>
          <p:cNvPr id="747" name="Google Shape;747;p71"/>
          <p:cNvSpPr/>
          <p:nvPr/>
        </p:nvSpPr>
        <p:spPr>
          <a:xfrm>
            <a:off x="2193325" y="2554100"/>
            <a:ext cx="4223700" cy="8277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71"/>
          <p:cNvSpPr txBox="1"/>
          <p:nvPr/>
        </p:nvSpPr>
        <p:spPr>
          <a:xfrm>
            <a:off x="3834625" y="2738000"/>
            <a:ext cx="941100" cy="4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3e-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7416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Half reaction: oxidation</a:t>
            </a:r>
            <a:endParaRPr/>
          </a:p>
        </p:txBody>
      </p:sp>
      <p:sp>
        <p:nvSpPr>
          <p:cNvPr id="754" name="Google Shape;754;p7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oxidation half reaction shows an atom or ion losing one or more e-: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     Mg</a:t>
            </a:r>
            <a:r>
              <a:rPr lang="en" baseline="30000"/>
              <a:t>o</a:t>
            </a:r>
            <a:r>
              <a:rPr lang="en"/>
              <a:t> →  Mg</a:t>
            </a:r>
            <a:r>
              <a:rPr lang="en" baseline="30000"/>
              <a:t>+2</a:t>
            </a:r>
            <a:r>
              <a:rPr lang="en"/>
              <a:t>  + </a:t>
            </a:r>
            <a:r>
              <a:rPr lang="en" b="1">
                <a:solidFill>
                  <a:srgbClr val="FF0000"/>
                </a:solidFill>
              </a:rPr>
              <a:t>2e-</a:t>
            </a:r>
            <a:r>
              <a:rPr lang="en"/>
              <a:t>		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Notice that the </a:t>
            </a:r>
            <a:r>
              <a:rPr lang="en" b="1">
                <a:solidFill>
                  <a:srgbClr val="FF0000"/>
                </a:solidFill>
              </a:rPr>
              <a:t>e-</a:t>
            </a:r>
            <a:r>
              <a:rPr lang="en"/>
              <a:t> is on the right.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280601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7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endParaRPr dirty="0"/>
          </a:p>
        </p:txBody>
      </p:sp>
      <p:sp>
        <p:nvSpPr>
          <p:cNvPr id="772" name="Google Shape;772;p75"/>
          <p:cNvSpPr txBox="1">
            <a:spLocks noGrp="1"/>
          </p:cNvSpPr>
          <p:nvPr>
            <p:ph type="body" idx="1"/>
          </p:nvPr>
        </p:nvSpPr>
        <p:spPr>
          <a:xfrm>
            <a:off x="311700" y="1488900"/>
            <a:ext cx="8520600" cy="17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Add in electrons to balance the charge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total charge on each side must be equal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                K  →  K</a:t>
            </a:r>
            <a:r>
              <a:rPr lang="en" baseline="30000"/>
              <a:t>+1</a:t>
            </a:r>
            <a:endParaRPr baseline="30000"/>
          </a:p>
        </p:txBody>
      </p:sp>
      <p:sp>
        <p:nvSpPr>
          <p:cNvPr id="773" name="Google Shape;773;p75"/>
          <p:cNvSpPr txBox="1"/>
          <p:nvPr/>
        </p:nvSpPr>
        <p:spPr>
          <a:xfrm>
            <a:off x="3485450" y="2681100"/>
            <a:ext cx="218700" cy="1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</a:t>
            </a:r>
            <a:endParaRPr sz="21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4" name="Google Shape;774;p75"/>
          <p:cNvSpPr txBox="1"/>
          <p:nvPr/>
        </p:nvSpPr>
        <p:spPr>
          <a:xfrm>
            <a:off x="5037650" y="2758725"/>
            <a:ext cx="11784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+ 1e-</a:t>
            </a:r>
            <a:endParaRPr sz="2700"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5" name="Google Shape;775;p75"/>
          <p:cNvSpPr txBox="1"/>
          <p:nvPr/>
        </p:nvSpPr>
        <p:spPr>
          <a:xfrm>
            <a:off x="3251450" y="3473800"/>
            <a:ext cx="11373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  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→</a:t>
            </a:r>
            <a:endParaRPr sz="31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6" name="Google Shape;776;p75"/>
          <p:cNvSpPr txBox="1"/>
          <p:nvPr/>
        </p:nvSpPr>
        <p:spPr>
          <a:xfrm>
            <a:off x="4572000" y="3473800"/>
            <a:ext cx="1725600" cy="4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+1 -1 = 0</a:t>
            </a:r>
            <a:endParaRPr sz="31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7" name="Google Shape;777;p75"/>
          <p:cNvSpPr/>
          <p:nvPr/>
        </p:nvSpPr>
        <p:spPr>
          <a:xfrm>
            <a:off x="3159350" y="3583475"/>
            <a:ext cx="544800" cy="502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75"/>
          <p:cNvSpPr/>
          <p:nvPr/>
        </p:nvSpPr>
        <p:spPr>
          <a:xfrm>
            <a:off x="5649650" y="3583475"/>
            <a:ext cx="512700" cy="5022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75"/>
          <p:cNvSpPr txBox="1"/>
          <p:nvPr/>
        </p:nvSpPr>
        <p:spPr>
          <a:xfrm>
            <a:off x="475750" y="2851200"/>
            <a:ext cx="3891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Oxidation half reaction</a:t>
            </a:r>
            <a:endParaRPr sz="2400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7908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38" y="0"/>
            <a:ext cx="2071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80"/>
          <p:cNvSpPr txBox="1"/>
          <p:nvPr/>
        </p:nvSpPr>
        <p:spPr>
          <a:xfrm>
            <a:off x="516275" y="1458875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active 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1" name="Google Shape;821;p80"/>
          <p:cNvSpPr txBox="1"/>
          <p:nvPr/>
        </p:nvSpPr>
        <p:spPr>
          <a:xfrm>
            <a:off x="428000" y="3645375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 active 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2" name="Google Shape;822;p80"/>
          <p:cNvSpPr/>
          <p:nvPr/>
        </p:nvSpPr>
        <p:spPr>
          <a:xfrm>
            <a:off x="1599350" y="2792175"/>
            <a:ext cx="396600" cy="982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80"/>
          <p:cNvSpPr/>
          <p:nvPr/>
        </p:nvSpPr>
        <p:spPr>
          <a:xfrm>
            <a:off x="3522100" y="0"/>
            <a:ext cx="1727400" cy="460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Easily OXIDIZED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24" name="Google Shape;824;p80"/>
          <p:cNvSpPr/>
          <p:nvPr/>
        </p:nvSpPr>
        <p:spPr>
          <a:xfrm>
            <a:off x="4657300" y="639725"/>
            <a:ext cx="2789262" cy="172729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EASY to lose electrons</a:t>
            </a:r>
            <a:endParaRPr b="1"/>
          </a:p>
        </p:txBody>
      </p:sp>
      <p:cxnSp>
        <p:nvCxnSpPr>
          <p:cNvPr id="825" name="Google Shape;825;p80"/>
          <p:cNvCxnSpPr/>
          <p:nvPr/>
        </p:nvCxnSpPr>
        <p:spPr>
          <a:xfrm>
            <a:off x="3522100" y="178375"/>
            <a:ext cx="380400" cy="524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60471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0138" y="-429500"/>
            <a:ext cx="2071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81"/>
          <p:cNvSpPr txBox="1"/>
          <p:nvPr/>
        </p:nvSpPr>
        <p:spPr>
          <a:xfrm>
            <a:off x="473075" y="1330650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active 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2" name="Google Shape;832;p81"/>
          <p:cNvSpPr txBox="1"/>
          <p:nvPr/>
        </p:nvSpPr>
        <p:spPr>
          <a:xfrm>
            <a:off x="473075" y="3569725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 active 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3" name="Google Shape;833;p81"/>
          <p:cNvSpPr/>
          <p:nvPr/>
        </p:nvSpPr>
        <p:spPr>
          <a:xfrm>
            <a:off x="1599350" y="2533475"/>
            <a:ext cx="396600" cy="1241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81"/>
          <p:cNvSpPr/>
          <p:nvPr/>
        </p:nvSpPr>
        <p:spPr>
          <a:xfrm>
            <a:off x="3382000" y="4714000"/>
            <a:ext cx="2007600" cy="460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Not easily OXIDIZED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35" name="Google Shape;835;p81"/>
          <p:cNvSpPr/>
          <p:nvPr/>
        </p:nvSpPr>
        <p:spPr>
          <a:xfrm>
            <a:off x="4572000" y="3083525"/>
            <a:ext cx="2789262" cy="172729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HARD to lose electrons</a:t>
            </a:r>
            <a:endParaRPr b="1"/>
          </a:p>
        </p:txBody>
      </p:sp>
      <p:cxnSp>
        <p:nvCxnSpPr>
          <p:cNvPr id="836" name="Google Shape;836;p81"/>
          <p:cNvCxnSpPr/>
          <p:nvPr/>
        </p:nvCxnSpPr>
        <p:spPr>
          <a:xfrm rot="10800000" flipH="1">
            <a:off x="3583725" y="4439725"/>
            <a:ext cx="345600" cy="3711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2425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oogle Shape;841;p82"/>
          <p:cNvPicPr preferRelativeResize="0"/>
          <p:nvPr/>
        </p:nvPicPr>
        <p:blipFill rotWithShape="1">
          <a:blip r:embed="rId3">
            <a:alphaModFix/>
          </a:blip>
          <a:srcRect b="22390"/>
          <a:stretch/>
        </p:blipFill>
        <p:spPr>
          <a:xfrm>
            <a:off x="3094250" y="0"/>
            <a:ext cx="26687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82"/>
          <p:cNvSpPr txBox="1"/>
          <p:nvPr/>
        </p:nvSpPr>
        <p:spPr>
          <a:xfrm>
            <a:off x="5970700" y="1323600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active nonmetals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3" name="Google Shape;843;p82"/>
          <p:cNvSpPr txBox="1"/>
          <p:nvPr/>
        </p:nvSpPr>
        <p:spPr>
          <a:xfrm>
            <a:off x="5827400" y="3694925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 active nonmetals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4" name="Google Shape;844;p82"/>
          <p:cNvSpPr/>
          <p:nvPr/>
        </p:nvSpPr>
        <p:spPr>
          <a:xfrm>
            <a:off x="6998750" y="2571750"/>
            <a:ext cx="396600" cy="1323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82"/>
          <p:cNvSpPr/>
          <p:nvPr/>
        </p:nvSpPr>
        <p:spPr>
          <a:xfrm>
            <a:off x="3564938" y="0"/>
            <a:ext cx="1727400" cy="460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Easily REDUCED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46" name="Google Shape;846;p82"/>
          <p:cNvSpPr/>
          <p:nvPr/>
        </p:nvSpPr>
        <p:spPr>
          <a:xfrm>
            <a:off x="1516150" y="230275"/>
            <a:ext cx="2789262" cy="172729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EASY to gain electrons</a:t>
            </a:r>
            <a:endParaRPr b="1"/>
          </a:p>
        </p:txBody>
      </p:sp>
      <p:cxnSp>
        <p:nvCxnSpPr>
          <p:cNvPr id="847" name="Google Shape;847;p82"/>
          <p:cNvCxnSpPr/>
          <p:nvPr/>
        </p:nvCxnSpPr>
        <p:spPr>
          <a:xfrm flipH="1">
            <a:off x="4960100" y="379350"/>
            <a:ext cx="89700" cy="498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4586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83"/>
          <p:cNvPicPr preferRelativeResize="0"/>
          <p:nvPr/>
        </p:nvPicPr>
        <p:blipFill rotWithShape="1">
          <a:blip r:embed="rId3">
            <a:alphaModFix/>
          </a:blip>
          <a:srcRect b="22390"/>
          <a:stretch/>
        </p:blipFill>
        <p:spPr>
          <a:xfrm>
            <a:off x="3094250" y="0"/>
            <a:ext cx="266878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83"/>
          <p:cNvSpPr txBox="1"/>
          <p:nvPr/>
        </p:nvSpPr>
        <p:spPr>
          <a:xfrm>
            <a:off x="5996625" y="1241100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More active nonmetals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4" name="Google Shape;854;p83"/>
          <p:cNvSpPr txBox="1"/>
          <p:nvPr/>
        </p:nvSpPr>
        <p:spPr>
          <a:xfrm>
            <a:off x="5996625" y="3694925"/>
            <a:ext cx="2739300" cy="12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Less active nonmetals</a:t>
            </a:r>
            <a:endParaRPr sz="36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55" name="Google Shape;855;p83"/>
          <p:cNvSpPr/>
          <p:nvPr/>
        </p:nvSpPr>
        <p:spPr>
          <a:xfrm>
            <a:off x="6998750" y="2571750"/>
            <a:ext cx="396600" cy="12411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83"/>
          <p:cNvSpPr/>
          <p:nvPr/>
        </p:nvSpPr>
        <p:spPr>
          <a:xfrm>
            <a:off x="3488725" y="1855225"/>
            <a:ext cx="1988100" cy="4605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Not easily REDUCED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57" name="Google Shape;857;p83"/>
          <p:cNvSpPr/>
          <p:nvPr/>
        </p:nvSpPr>
        <p:spPr>
          <a:xfrm>
            <a:off x="1516150" y="230275"/>
            <a:ext cx="2789262" cy="1727298"/>
          </a:xfrm>
          <a:prstGeom prst="irregularSeal1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HARD to gain electrons</a:t>
            </a:r>
            <a:endParaRPr b="1"/>
          </a:p>
        </p:txBody>
      </p:sp>
      <p:cxnSp>
        <p:nvCxnSpPr>
          <p:cNvPr id="858" name="Google Shape;858;p83"/>
          <p:cNvCxnSpPr/>
          <p:nvPr/>
        </p:nvCxnSpPr>
        <p:spPr>
          <a:xfrm rot="10800000" flipH="1">
            <a:off x="4171100" y="1650525"/>
            <a:ext cx="435000" cy="255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9471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864" name="Google Shape;864;p84"/>
          <p:cNvSpPr txBox="1">
            <a:spLocks noGrp="1"/>
          </p:cNvSpPr>
          <p:nvPr>
            <p:ph type="body" idx="1"/>
          </p:nvPr>
        </p:nvSpPr>
        <p:spPr>
          <a:xfrm>
            <a:off x="472725" y="1492775"/>
            <a:ext cx="5796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nickel and aluminum. Which will be oxidized and which will be reduced?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5" name="Google Shape;865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688" y="111050"/>
            <a:ext cx="20713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84"/>
          <p:cNvSpPr txBox="1"/>
          <p:nvPr/>
        </p:nvSpPr>
        <p:spPr>
          <a:xfrm>
            <a:off x="472725" y="3224300"/>
            <a:ext cx="53952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Nickel is </a:t>
            </a:r>
            <a:r>
              <a:rPr lang="en" sz="3000" b="1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reduced</a:t>
            </a:r>
            <a:endParaRPr sz="3000" b="1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Aluminum is </a:t>
            </a:r>
            <a:r>
              <a:rPr lang="en" sz="3000" b="1" u="sng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oxidized</a:t>
            </a:r>
            <a:endParaRPr b="1" u="sng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7" name="Google Shape;867;p84"/>
          <p:cNvSpPr/>
          <p:nvPr/>
        </p:nvSpPr>
        <p:spPr>
          <a:xfrm>
            <a:off x="7382600" y="3710475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84"/>
          <p:cNvSpPr/>
          <p:nvPr/>
        </p:nvSpPr>
        <p:spPr>
          <a:xfrm>
            <a:off x="7382600" y="2456550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17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ctrTitle"/>
          </p:nvPr>
        </p:nvSpPr>
        <p:spPr>
          <a:xfrm>
            <a:off x="294900" y="149785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Unit 1</a:t>
            </a:r>
            <a:br>
              <a:rPr lang="en" dirty="0" smtClean="0"/>
            </a:br>
            <a:r>
              <a:rPr lang="en" dirty="0" smtClean="0"/>
              <a:t>PARTICLES </a:t>
            </a:r>
            <a:r>
              <a:rPr lang="en" dirty="0"/>
              <a:t>AND MEASUREMENT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Volume</a:t>
            </a:r>
            <a:endParaRPr/>
          </a:p>
        </p:txBody>
      </p:sp>
      <p:sp>
        <p:nvSpPr>
          <p:cNvPr id="351" name="Google Shape;351;p4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71500" lvl="0" indent="-4572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hadows Into Light"/>
              <a:buChar char="•"/>
            </a:pPr>
            <a:r>
              <a:rPr lang="en" sz="3200">
                <a:solidFill>
                  <a:srgbClr val="FFFFFF"/>
                </a:solidFill>
              </a:rPr>
              <a:t>l x w x h  (regular solid)</a:t>
            </a:r>
            <a:endParaRPr sz="3200">
              <a:solidFill>
                <a:srgbClr val="FFFFFF"/>
              </a:solidFill>
            </a:endParaRPr>
          </a:p>
          <a:p>
            <a:pPr marL="1028700" lvl="2" indent="-3429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hadows Into Light"/>
              <a:buChar char="-"/>
            </a:pPr>
            <a:r>
              <a:rPr lang="en" sz="2800">
                <a:solidFill>
                  <a:srgbClr val="FFFFFF"/>
                </a:solidFill>
              </a:rPr>
              <a:t>ex. V = 1cm</a:t>
            </a:r>
            <a:r>
              <a:rPr lang="en" sz="2800" baseline="30000">
                <a:solidFill>
                  <a:srgbClr val="FFFFFF"/>
                </a:solidFill>
              </a:rPr>
              <a:t>3</a:t>
            </a:r>
            <a:endParaRPr sz="2800">
              <a:solidFill>
                <a:srgbClr val="FFFFFF"/>
              </a:solidFill>
            </a:endParaRPr>
          </a:p>
          <a:p>
            <a:pPr marL="571500" lvl="0" indent="-457200" algn="l" rtl="0">
              <a:spcBef>
                <a:spcPts val="64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Shadows Into Light"/>
              <a:buChar char="•"/>
            </a:pPr>
            <a:r>
              <a:rPr lang="en" sz="3200">
                <a:solidFill>
                  <a:srgbClr val="FFFFFF"/>
                </a:solidFill>
              </a:rPr>
              <a:t>Graduated cylinder (liquids)</a:t>
            </a:r>
            <a:endParaRPr sz="3200">
              <a:solidFill>
                <a:srgbClr val="FFFFFF"/>
              </a:solidFill>
            </a:endParaRPr>
          </a:p>
          <a:p>
            <a:pPr marL="1028700" lvl="2" indent="-3429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Merriweather Sans"/>
              <a:buChar char="-"/>
            </a:pPr>
            <a:r>
              <a:rPr lang="en" sz="2800">
                <a:solidFill>
                  <a:srgbClr val="FFFFFF"/>
                </a:solidFill>
              </a:rPr>
              <a:t>Read bottom of </a:t>
            </a:r>
            <a:r>
              <a:rPr lang="en" sz="2800" b="1">
                <a:solidFill>
                  <a:srgbClr val="FFFFFF"/>
                </a:solidFill>
              </a:rPr>
              <a:t>MENISCUS</a:t>
            </a:r>
            <a:endParaRPr sz="2800">
              <a:solidFill>
                <a:srgbClr val="FFFFFF"/>
              </a:solidFill>
            </a:endParaRPr>
          </a:p>
          <a:p>
            <a:pPr marL="1028700" lvl="2" indent="-342900" algn="l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Shadows Into Light"/>
              <a:buChar char="-"/>
            </a:pPr>
            <a:r>
              <a:rPr lang="en" sz="2800">
                <a:solidFill>
                  <a:srgbClr val="FFFFFF"/>
                </a:solidFill>
              </a:rPr>
              <a:t>ex. V = 27.5 mL </a:t>
            </a:r>
            <a:endParaRPr sz="28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352" name="Google Shape;35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3900" y="1647025"/>
            <a:ext cx="2057399" cy="15457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</p:pic>
      <p:pic>
        <p:nvPicPr>
          <p:cNvPr id="353" name="Google Shape;35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5082" y="3383900"/>
            <a:ext cx="1855038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86"/>
          <p:cNvSpPr txBox="1">
            <a:spLocks noGrp="1"/>
          </p:cNvSpPr>
          <p:nvPr>
            <p:ph type="title"/>
          </p:nvPr>
        </p:nvSpPr>
        <p:spPr>
          <a:xfrm>
            <a:off x="1034300" y="24737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are rxn’s Spontaneous</a:t>
            </a:r>
            <a:endParaRPr/>
          </a:p>
        </p:txBody>
      </p:sp>
      <p:sp>
        <p:nvSpPr>
          <p:cNvPr id="879" name="Google Shape;879;p86"/>
          <p:cNvSpPr txBox="1">
            <a:spLocks noGrp="1"/>
          </p:cNvSpPr>
          <p:nvPr>
            <p:ph type="body" idx="1"/>
          </p:nvPr>
        </p:nvSpPr>
        <p:spPr>
          <a:xfrm>
            <a:off x="351700" y="1566750"/>
            <a:ext cx="62445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Char char="●"/>
            </a:pPr>
            <a:r>
              <a:rPr lang="en" sz="2400"/>
              <a:t>Spontaneous reactions occur </a:t>
            </a:r>
            <a:r>
              <a:rPr lang="en" sz="2400" b="1" u="sng"/>
              <a:t>without</a:t>
            </a:r>
            <a:r>
              <a:rPr lang="en" sz="2400"/>
              <a:t> the </a:t>
            </a:r>
            <a:r>
              <a:rPr lang="en" sz="2400" b="1" u="sng"/>
              <a:t>addition of energy</a:t>
            </a:r>
            <a:r>
              <a:rPr lang="en" sz="2400"/>
              <a:t> to the system.</a:t>
            </a:r>
            <a:endParaRPr sz="2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If the “single” element on the reactant side is more active than the “combined” element on the reactant side, then the reaction is </a:t>
            </a:r>
            <a:r>
              <a:rPr lang="en" sz="2400" b="1"/>
              <a:t>spontaneous</a:t>
            </a:r>
            <a:r>
              <a:rPr lang="en" sz="2400"/>
              <a:t>.</a:t>
            </a:r>
            <a:endParaRPr sz="2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2400"/>
              <a:t>Example: Zn + PbCl</a:t>
            </a:r>
            <a:r>
              <a:rPr lang="en" baseline="-25000"/>
              <a:t>2</a:t>
            </a:r>
            <a:r>
              <a:rPr lang="en" sz="2400"/>
              <a:t> → ZnCl</a:t>
            </a:r>
            <a:r>
              <a:rPr lang="en" baseline="-25000"/>
              <a:t>2</a:t>
            </a:r>
            <a:r>
              <a:rPr lang="en" sz="2400"/>
              <a:t> + Pb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880" name="Google Shape;88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776" y="102400"/>
            <a:ext cx="2263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86"/>
          <p:cNvSpPr/>
          <p:nvPr/>
        </p:nvSpPr>
        <p:spPr>
          <a:xfrm>
            <a:off x="7344200" y="2981175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86"/>
          <p:cNvSpPr/>
          <p:nvPr/>
        </p:nvSpPr>
        <p:spPr>
          <a:xfrm>
            <a:off x="7344200" y="4105975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3" name="Google Shape;883;p86"/>
          <p:cNvCxnSpPr/>
          <p:nvPr/>
        </p:nvCxnSpPr>
        <p:spPr>
          <a:xfrm>
            <a:off x="7229050" y="2981175"/>
            <a:ext cx="0" cy="1124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4" name="Google Shape;884;p86"/>
          <p:cNvSpPr/>
          <p:nvPr/>
        </p:nvSpPr>
        <p:spPr>
          <a:xfrm>
            <a:off x="1889025" y="3770950"/>
            <a:ext cx="486000" cy="46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86"/>
          <p:cNvSpPr/>
          <p:nvPr/>
        </p:nvSpPr>
        <p:spPr>
          <a:xfrm>
            <a:off x="2681400" y="3770950"/>
            <a:ext cx="362400" cy="424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467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7"/>
          <p:cNvSpPr txBox="1">
            <a:spLocks noGrp="1"/>
          </p:cNvSpPr>
          <p:nvPr>
            <p:ph type="title"/>
          </p:nvPr>
        </p:nvSpPr>
        <p:spPr>
          <a:xfrm>
            <a:off x="952650" y="2387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are rxn’s Not Spontaneous</a:t>
            </a:r>
            <a:endParaRPr/>
          </a:p>
        </p:txBody>
      </p:sp>
      <p:sp>
        <p:nvSpPr>
          <p:cNvPr id="891" name="Google Shape;891;p87"/>
          <p:cNvSpPr txBox="1">
            <a:spLocks noGrp="1"/>
          </p:cNvSpPr>
          <p:nvPr>
            <p:ph type="body" idx="1"/>
          </p:nvPr>
        </p:nvSpPr>
        <p:spPr>
          <a:xfrm>
            <a:off x="360350" y="1549450"/>
            <a:ext cx="62445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not, the reaction is </a:t>
            </a:r>
            <a:r>
              <a:rPr lang="en" b="1"/>
              <a:t>nonspontaneous</a:t>
            </a:r>
            <a:r>
              <a:rPr lang="en"/>
              <a:t> and will require the addition of energy.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Example: Zn + AlCl</a:t>
            </a:r>
            <a:r>
              <a:rPr lang="en" baseline="-25000"/>
              <a:t>3</a:t>
            </a:r>
            <a:r>
              <a:rPr lang="en"/>
              <a:t> → no rxn</a:t>
            </a:r>
            <a:endParaRPr/>
          </a:p>
        </p:txBody>
      </p:sp>
      <p:pic>
        <p:nvPicPr>
          <p:cNvPr id="892" name="Google Shape;892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776" y="102400"/>
            <a:ext cx="2263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87"/>
          <p:cNvSpPr/>
          <p:nvPr/>
        </p:nvSpPr>
        <p:spPr>
          <a:xfrm>
            <a:off x="7344200" y="2981175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87"/>
          <p:cNvSpPr/>
          <p:nvPr/>
        </p:nvSpPr>
        <p:spPr>
          <a:xfrm>
            <a:off x="7344200" y="2399350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95" name="Google Shape;895;p87"/>
          <p:cNvCxnSpPr/>
          <p:nvPr/>
        </p:nvCxnSpPr>
        <p:spPr>
          <a:xfrm rot="10800000">
            <a:off x="7191800" y="2514675"/>
            <a:ext cx="0" cy="58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6" name="Google Shape;896;p87"/>
          <p:cNvSpPr/>
          <p:nvPr/>
        </p:nvSpPr>
        <p:spPr>
          <a:xfrm>
            <a:off x="1705075" y="2862825"/>
            <a:ext cx="608400" cy="5817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87"/>
          <p:cNvSpPr/>
          <p:nvPr/>
        </p:nvSpPr>
        <p:spPr>
          <a:xfrm>
            <a:off x="2624800" y="2860575"/>
            <a:ext cx="375000" cy="4716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8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903" name="Google Shape;903;p88"/>
          <p:cNvSpPr txBox="1">
            <a:spLocks noGrp="1"/>
          </p:cNvSpPr>
          <p:nvPr>
            <p:ph type="body" idx="1"/>
          </p:nvPr>
        </p:nvSpPr>
        <p:spPr>
          <a:xfrm>
            <a:off x="308475" y="1587875"/>
            <a:ext cx="5988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this reaction occur spontaneously?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 + MgSO</a:t>
            </a:r>
            <a:r>
              <a:rPr lang="en" baseline="-25000"/>
              <a:t>4</a:t>
            </a:r>
            <a:r>
              <a:rPr lang="en"/>
              <a:t> → Mg + LiSO</a:t>
            </a:r>
            <a:r>
              <a:rPr lang="en" baseline="-25000"/>
              <a:t>4</a:t>
            </a:r>
            <a:endParaRPr baseline="-250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904" name="Google Shape;90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0776" y="26200"/>
            <a:ext cx="22632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88"/>
          <p:cNvSpPr/>
          <p:nvPr/>
        </p:nvSpPr>
        <p:spPr>
          <a:xfrm>
            <a:off x="7344200" y="2170750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88"/>
          <p:cNvSpPr/>
          <p:nvPr/>
        </p:nvSpPr>
        <p:spPr>
          <a:xfrm>
            <a:off x="7344200" y="646750"/>
            <a:ext cx="486000" cy="2304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88"/>
          <p:cNvSpPr/>
          <p:nvPr/>
        </p:nvSpPr>
        <p:spPr>
          <a:xfrm>
            <a:off x="275925" y="2401150"/>
            <a:ext cx="486000" cy="46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88"/>
          <p:cNvSpPr/>
          <p:nvPr/>
        </p:nvSpPr>
        <p:spPr>
          <a:xfrm>
            <a:off x="1079225" y="2401150"/>
            <a:ext cx="576300" cy="570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379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6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Subatomic particles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49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J. J. Thomson (1897)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Discovered ELECTRONS using a cathode ray tube.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 Model of the Atom: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“plum pudding” model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Atom is positively charged with negative electrons “stuck” in it. </a:t>
            </a:r>
            <a:br>
              <a:rPr lang="en"/>
            </a:br>
            <a:endParaRPr/>
          </a:p>
        </p:txBody>
      </p:sp>
      <p:pic>
        <p:nvPicPr>
          <p:cNvPr id="103" name="Google Shape;10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7275" y="3642325"/>
            <a:ext cx="1055450" cy="105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06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Rutherford’s Gold Foil Experiment</a:t>
            </a:r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311700" y="1381563"/>
            <a:ext cx="85206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>
                <a:solidFill>
                  <a:schemeClr val="lt1"/>
                </a:solidFill>
              </a:rPr>
              <a:t>The experiment:</a:t>
            </a:r>
            <a:endParaRPr b="1" u="sng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Shot positively charged alpha particles at gold foil.</a:t>
            </a:r>
            <a:endParaRPr/>
          </a:p>
        </p:txBody>
      </p:sp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12" y="2674338"/>
            <a:ext cx="3171803" cy="23813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3"/>
          <p:cNvSpPr txBox="1"/>
          <p:nvPr/>
        </p:nvSpPr>
        <p:spPr>
          <a:xfrm>
            <a:off x="1846575" y="3546638"/>
            <a:ext cx="346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+</a:t>
            </a:r>
            <a:endParaRPr sz="2700" b="1"/>
          </a:p>
        </p:txBody>
      </p:sp>
      <p:sp>
        <p:nvSpPr>
          <p:cNvPr id="112" name="Google Shape;112;p23"/>
          <p:cNvSpPr/>
          <p:nvPr/>
        </p:nvSpPr>
        <p:spPr>
          <a:xfrm rot="4515947">
            <a:off x="3882059" y="2100573"/>
            <a:ext cx="142829" cy="2805785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3"/>
          <p:cNvGrpSpPr/>
          <p:nvPr/>
        </p:nvGrpSpPr>
        <p:grpSpPr>
          <a:xfrm>
            <a:off x="5250575" y="2745100"/>
            <a:ext cx="2582226" cy="1921475"/>
            <a:chOff x="5250575" y="2745100"/>
            <a:chExt cx="2582226" cy="1921475"/>
          </a:xfrm>
        </p:grpSpPr>
        <p:pic>
          <p:nvPicPr>
            <p:cNvPr id="114" name="Google Shape;114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50576" y="2745100"/>
              <a:ext cx="2582225" cy="1921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3"/>
            <p:cNvSpPr txBox="1"/>
            <p:nvPr/>
          </p:nvSpPr>
          <p:spPr>
            <a:xfrm>
              <a:off x="5250575" y="3077588"/>
              <a:ext cx="346800" cy="33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 b="1"/>
                <a:t>+</a:t>
              </a:r>
              <a:endParaRPr sz="2700" b="1"/>
            </a:p>
          </p:txBody>
        </p:sp>
      </p:grpSp>
    </p:spTree>
    <p:extLst>
      <p:ext uri="{BB962C8B-B14F-4D97-AF65-F5344CB8AC3E}">
        <p14:creationId xmlns:p14="http://schemas.microsoft.com/office/powerpoint/2010/main" val="302334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Rutherford’s Gold Foil Experiment</a:t>
            </a:r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>
            <a:off x="261775" y="1495975"/>
            <a:ext cx="8570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Results: </a:t>
            </a:r>
            <a:endParaRPr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</a:pPr>
            <a:r>
              <a:rPr lang="en" sz="2600">
                <a:solidFill>
                  <a:schemeClr val="lt1"/>
                </a:solidFill>
              </a:rPr>
              <a:t>Most particles went straight through.</a:t>
            </a:r>
            <a:endParaRPr sz="2600">
              <a:solidFill>
                <a:schemeClr val="lt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</a:pPr>
            <a:r>
              <a:rPr lang="en" sz="2600">
                <a:solidFill>
                  <a:schemeClr val="lt1"/>
                </a:solidFill>
              </a:rPr>
              <a:t>A few were deflected. </a:t>
            </a:r>
            <a:endParaRPr sz="2600"/>
          </a:p>
        </p:txBody>
      </p:sp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725" y="2363050"/>
            <a:ext cx="2889850" cy="241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/>
        </p:nvSpPr>
        <p:spPr>
          <a:xfrm>
            <a:off x="6643425" y="3674225"/>
            <a:ext cx="346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+</a:t>
            </a:r>
            <a:endParaRPr sz="2700" b="1"/>
          </a:p>
        </p:txBody>
      </p:sp>
    </p:spTree>
    <p:extLst>
      <p:ext uri="{BB962C8B-B14F-4D97-AF65-F5344CB8AC3E}">
        <p14:creationId xmlns:p14="http://schemas.microsoft.com/office/powerpoint/2010/main" val="429134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9375" y="188026"/>
            <a:ext cx="5814481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69175"/>
            <a:ext cx="2543725" cy="212779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2492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Rutherford’s Gold Foil Experiment</a:t>
            </a:r>
            <a:endParaRPr/>
          </a:p>
        </p:txBody>
      </p:sp>
      <p:pic>
        <p:nvPicPr>
          <p:cNvPr id="145" name="Google Shape;14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7250" y="1917801"/>
            <a:ext cx="3183600" cy="244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800" y="1589025"/>
            <a:ext cx="3729200" cy="30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6"/>
          <p:cNvSpPr txBox="1"/>
          <p:nvPr/>
        </p:nvSpPr>
        <p:spPr>
          <a:xfrm>
            <a:off x="1719250" y="2571750"/>
            <a:ext cx="346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+</a:t>
            </a:r>
            <a:endParaRPr sz="2700" b="1"/>
          </a:p>
        </p:txBody>
      </p:sp>
      <p:sp>
        <p:nvSpPr>
          <p:cNvPr id="148" name="Google Shape;148;p26"/>
          <p:cNvSpPr txBox="1"/>
          <p:nvPr/>
        </p:nvSpPr>
        <p:spPr>
          <a:xfrm>
            <a:off x="842800" y="3932750"/>
            <a:ext cx="346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/>
              <a:t>+</a:t>
            </a:r>
            <a:endParaRPr sz="2700" b="1"/>
          </a:p>
        </p:txBody>
      </p:sp>
    </p:spTree>
    <p:extLst>
      <p:ext uri="{BB962C8B-B14F-4D97-AF65-F5344CB8AC3E}">
        <p14:creationId xmlns:p14="http://schemas.microsoft.com/office/powerpoint/2010/main" val="394454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Rutherford’s Model of the atom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Discovered the NUCLEUS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His Model of the Atom: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Small dense positive nucleus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Atom is mostly empty space</a:t>
            </a:r>
            <a:br>
              <a:rPr lang="en"/>
            </a:b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3650" y="3000263"/>
            <a:ext cx="1695450" cy="1666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998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ook Antiqua"/>
              <a:buNone/>
            </a:pPr>
            <a:r>
              <a:rPr lang="en" sz="3500" i="0" u="none" strike="noStrike" cap="none">
                <a:solidFill>
                  <a:srgbClr val="000000"/>
                </a:solidFill>
              </a:rPr>
              <a:t>Reading a Meniscus</a:t>
            </a:r>
            <a:endParaRPr/>
          </a:p>
        </p:txBody>
      </p:sp>
      <p:cxnSp>
        <p:nvCxnSpPr>
          <p:cNvPr id="360" name="Google Shape;360;p45"/>
          <p:cNvCxnSpPr/>
          <p:nvPr/>
        </p:nvCxnSpPr>
        <p:spPr>
          <a:xfrm rot="10800000">
            <a:off x="3514600" y="2662238"/>
            <a:ext cx="27084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lgDash"/>
            <a:miter lim="800000"/>
            <a:headEnd type="none" w="med" len="med"/>
            <a:tailEnd type="triangle" w="med" len="med"/>
          </a:ln>
        </p:spPr>
      </p:cxnSp>
      <p:cxnSp>
        <p:nvCxnSpPr>
          <p:cNvPr id="361" name="Google Shape;361;p45"/>
          <p:cNvCxnSpPr/>
          <p:nvPr/>
        </p:nvCxnSpPr>
        <p:spPr>
          <a:xfrm flipH="1">
            <a:off x="3676725" y="2531269"/>
            <a:ext cx="2619300" cy="545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lgDash"/>
            <a:miter lim="800000"/>
            <a:headEnd type="none" w="med" len="med"/>
            <a:tailEnd type="triangle" w="med" len="med"/>
          </a:ln>
        </p:spPr>
      </p:cxnSp>
      <p:cxnSp>
        <p:nvCxnSpPr>
          <p:cNvPr id="362" name="Google Shape;362;p45"/>
          <p:cNvCxnSpPr/>
          <p:nvPr/>
        </p:nvCxnSpPr>
        <p:spPr>
          <a:xfrm rot="10800000">
            <a:off x="3949675" y="2255100"/>
            <a:ext cx="2301900" cy="60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lgDash"/>
            <a:miter lim="800000"/>
            <a:headEnd type="none" w="med" len="med"/>
            <a:tailEnd type="triangle" w="med" len="med"/>
          </a:ln>
        </p:spPr>
      </p:cxnSp>
      <p:grpSp>
        <p:nvGrpSpPr>
          <p:cNvPr id="363" name="Google Shape;363;p45"/>
          <p:cNvGrpSpPr/>
          <p:nvPr/>
        </p:nvGrpSpPr>
        <p:grpSpPr>
          <a:xfrm>
            <a:off x="5200650" y="1657350"/>
            <a:ext cx="1120775" cy="1885950"/>
            <a:chOff x="3276" y="1392"/>
            <a:chExt cx="706" cy="1584"/>
          </a:xfrm>
        </p:grpSpPr>
        <p:sp>
          <p:nvSpPr>
            <p:cNvPr id="364" name="Google Shape;364;p45"/>
            <p:cNvSpPr/>
            <p:nvPr/>
          </p:nvSpPr>
          <p:spPr>
            <a:xfrm>
              <a:off x="3276" y="1392"/>
              <a:ext cx="536" cy="1584"/>
            </a:xfrm>
            <a:custGeom>
              <a:avLst/>
              <a:gdLst/>
              <a:ahLst/>
              <a:cxnLst/>
              <a:rect l="l" t="t" r="r" b="b"/>
              <a:pathLst>
                <a:path w="536" h="1584" extrusionOk="0">
                  <a:moveTo>
                    <a:pt x="0" y="2"/>
                  </a:moveTo>
                  <a:lnTo>
                    <a:pt x="210" y="84"/>
                  </a:lnTo>
                  <a:lnTo>
                    <a:pt x="236" y="0"/>
                  </a:lnTo>
                  <a:lnTo>
                    <a:pt x="508" y="122"/>
                  </a:lnTo>
                  <a:lnTo>
                    <a:pt x="536" y="124"/>
                  </a:lnTo>
                  <a:lnTo>
                    <a:pt x="536" y="1532"/>
                  </a:lnTo>
                  <a:lnTo>
                    <a:pt x="290" y="1496"/>
                  </a:lnTo>
                  <a:lnTo>
                    <a:pt x="278" y="1500"/>
                  </a:lnTo>
                  <a:lnTo>
                    <a:pt x="304" y="1532"/>
                  </a:lnTo>
                  <a:lnTo>
                    <a:pt x="296" y="1552"/>
                  </a:lnTo>
                  <a:lnTo>
                    <a:pt x="296" y="1566"/>
                  </a:lnTo>
                  <a:lnTo>
                    <a:pt x="272" y="1584"/>
                  </a:lnTo>
                  <a:lnTo>
                    <a:pt x="234" y="1584"/>
                  </a:lnTo>
                  <a:lnTo>
                    <a:pt x="218" y="1552"/>
                  </a:lnTo>
                  <a:lnTo>
                    <a:pt x="180" y="1526"/>
                  </a:lnTo>
                  <a:lnTo>
                    <a:pt x="146" y="1516"/>
                  </a:lnTo>
                  <a:lnTo>
                    <a:pt x="94" y="1510"/>
                  </a:lnTo>
                  <a:lnTo>
                    <a:pt x="30" y="1506"/>
                  </a:lnTo>
                  <a:lnTo>
                    <a:pt x="10" y="1506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158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65" name="Google Shape;365;p45"/>
            <p:cNvCxnSpPr/>
            <p:nvPr/>
          </p:nvCxnSpPr>
          <p:spPr>
            <a:xfrm>
              <a:off x="3276" y="1612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6" name="Google Shape;366;p45"/>
            <p:cNvCxnSpPr/>
            <p:nvPr/>
          </p:nvCxnSpPr>
          <p:spPr>
            <a:xfrm>
              <a:off x="3280" y="2084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7" name="Google Shape;367;p45"/>
            <p:cNvCxnSpPr/>
            <p:nvPr/>
          </p:nvCxnSpPr>
          <p:spPr>
            <a:xfrm>
              <a:off x="3282" y="255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8" name="Google Shape;368;p45"/>
            <p:cNvCxnSpPr/>
            <p:nvPr/>
          </p:nvCxnSpPr>
          <p:spPr>
            <a:xfrm>
              <a:off x="3410" y="165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69" name="Google Shape;369;p45"/>
            <p:cNvCxnSpPr/>
            <p:nvPr/>
          </p:nvCxnSpPr>
          <p:spPr>
            <a:xfrm>
              <a:off x="3408" y="170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0" name="Google Shape;370;p45"/>
            <p:cNvCxnSpPr/>
            <p:nvPr/>
          </p:nvCxnSpPr>
          <p:spPr>
            <a:xfrm>
              <a:off x="3408" y="1752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1" name="Google Shape;371;p45"/>
            <p:cNvCxnSpPr/>
            <p:nvPr/>
          </p:nvCxnSpPr>
          <p:spPr>
            <a:xfrm>
              <a:off x="3408" y="180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2" name="Google Shape;372;p45"/>
            <p:cNvCxnSpPr/>
            <p:nvPr/>
          </p:nvCxnSpPr>
          <p:spPr>
            <a:xfrm>
              <a:off x="3414" y="189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3" name="Google Shape;373;p45"/>
            <p:cNvCxnSpPr/>
            <p:nvPr/>
          </p:nvCxnSpPr>
          <p:spPr>
            <a:xfrm>
              <a:off x="3412" y="1944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4" name="Google Shape;374;p45"/>
            <p:cNvCxnSpPr/>
            <p:nvPr/>
          </p:nvCxnSpPr>
          <p:spPr>
            <a:xfrm>
              <a:off x="3412" y="199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5" name="Google Shape;375;p45"/>
            <p:cNvCxnSpPr/>
            <p:nvPr/>
          </p:nvCxnSpPr>
          <p:spPr>
            <a:xfrm>
              <a:off x="3412" y="203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6" name="Google Shape;376;p45"/>
            <p:cNvCxnSpPr/>
            <p:nvPr/>
          </p:nvCxnSpPr>
          <p:spPr>
            <a:xfrm>
              <a:off x="3412" y="260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7" name="Google Shape;377;p45"/>
            <p:cNvCxnSpPr/>
            <p:nvPr/>
          </p:nvCxnSpPr>
          <p:spPr>
            <a:xfrm>
              <a:off x="3410" y="264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8" name="Google Shape;378;p45"/>
            <p:cNvCxnSpPr/>
            <p:nvPr/>
          </p:nvCxnSpPr>
          <p:spPr>
            <a:xfrm>
              <a:off x="3410" y="2694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79" name="Google Shape;379;p45"/>
            <p:cNvCxnSpPr/>
            <p:nvPr/>
          </p:nvCxnSpPr>
          <p:spPr>
            <a:xfrm>
              <a:off x="3410" y="2742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0" name="Google Shape;380;p45"/>
            <p:cNvCxnSpPr/>
            <p:nvPr/>
          </p:nvCxnSpPr>
          <p:spPr>
            <a:xfrm>
              <a:off x="3414" y="236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1" name="Google Shape;381;p45"/>
            <p:cNvCxnSpPr/>
            <p:nvPr/>
          </p:nvCxnSpPr>
          <p:spPr>
            <a:xfrm>
              <a:off x="3412" y="2414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2" name="Google Shape;382;p45"/>
            <p:cNvCxnSpPr/>
            <p:nvPr/>
          </p:nvCxnSpPr>
          <p:spPr>
            <a:xfrm>
              <a:off x="3412" y="246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3" name="Google Shape;383;p45"/>
            <p:cNvCxnSpPr/>
            <p:nvPr/>
          </p:nvCxnSpPr>
          <p:spPr>
            <a:xfrm>
              <a:off x="3412" y="250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4" name="Google Shape;384;p45"/>
            <p:cNvCxnSpPr/>
            <p:nvPr/>
          </p:nvCxnSpPr>
          <p:spPr>
            <a:xfrm>
              <a:off x="3416" y="213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5" name="Google Shape;385;p45"/>
            <p:cNvCxnSpPr/>
            <p:nvPr/>
          </p:nvCxnSpPr>
          <p:spPr>
            <a:xfrm>
              <a:off x="3414" y="217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6" name="Google Shape;386;p45"/>
            <p:cNvCxnSpPr/>
            <p:nvPr/>
          </p:nvCxnSpPr>
          <p:spPr>
            <a:xfrm>
              <a:off x="3414" y="2224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7" name="Google Shape;387;p45"/>
            <p:cNvCxnSpPr/>
            <p:nvPr/>
          </p:nvCxnSpPr>
          <p:spPr>
            <a:xfrm>
              <a:off x="3414" y="2272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8" name="Google Shape;388;p45"/>
            <p:cNvCxnSpPr/>
            <p:nvPr/>
          </p:nvCxnSpPr>
          <p:spPr>
            <a:xfrm>
              <a:off x="3360" y="184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89" name="Google Shape;389;p45"/>
            <p:cNvCxnSpPr/>
            <p:nvPr/>
          </p:nvCxnSpPr>
          <p:spPr>
            <a:xfrm>
              <a:off x="3370" y="2320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0" name="Google Shape;390;p45"/>
            <p:cNvCxnSpPr/>
            <p:nvPr/>
          </p:nvCxnSpPr>
          <p:spPr>
            <a:xfrm>
              <a:off x="3370" y="2788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1" name="Google Shape;391;p45"/>
            <p:cNvCxnSpPr/>
            <p:nvPr/>
          </p:nvCxnSpPr>
          <p:spPr>
            <a:xfrm>
              <a:off x="3412" y="2836"/>
              <a:ext cx="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392" name="Google Shape;392;p45"/>
            <p:cNvSpPr txBox="1"/>
            <p:nvPr/>
          </p:nvSpPr>
          <p:spPr>
            <a:xfrm>
              <a:off x="3626" y="1475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10</a:t>
              </a:r>
              <a:endParaRPr/>
            </a:p>
          </p:txBody>
        </p:sp>
        <p:sp>
          <p:nvSpPr>
            <p:cNvPr id="393" name="Google Shape;393;p45"/>
            <p:cNvSpPr txBox="1"/>
            <p:nvPr/>
          </p:nvSpPr>
          <p:spPr>
            <a:xfrm>
              <a:off x="3680" y="1945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8</a:t>
              </a:r>
              <a:endParaRPr/>
            </a:p>
          </p:txBody>
        </p:sp>
        <p:sp>
          <p:nvSpPr>
            <p:cNvPr id="394" name="Google Shape;394;p45"/>
            <p:cNvSpPr txBox="1"/>
            <p:nvPr/>
          </p:nvSpPr>
          <p:spPr>
            <a:xfrm>
              <a:off x="3682" y="2419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6</a:t>
              </a:r>
              <a:endParaRPr/>
            </a:p>
          </p:txBody>
        </p:sp>
        <p:cxnSp>
          <p:nvCxnSpPr>
            <p:cNvPr id="395" name="Google Shape;395;p45"/>
            <p:cNvCxnSpPr/>
            <p:nvPr/>
          </p:nvCxnSpPr>
          <p:spPr>
            <a:xfrm>
              <a:off x="3316" y="1570"/>
              <a:ext cx="0" cy="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6" name="Google Shape;396;p45"/>
            <p:cNvCxnSpPr/>
            <p:nvPr/>
          </p:nvCxnSpPr>
          <p:spPr>
            <a:xfrm>
              <a:off x="3320" y="2028"/>
              <a:ext cx="0" cy="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7" name="Google Shape;397;p45"/>
            <p:cNvCxnSpPr/>
            <p:nvPr/>
          </p:nvCxnSpPr>
          <p:spPr>
            <a:xfrm>
              <a:off x="3322" y="2492"/>
              <a:ext cx="0" cy="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8" name="Google Shape;398;p45"/>
            <p:cNvCxnSpPr/>
            <p:nvPr/>
          </p:nvCxnSpPr>
          <p:spPr>
            <a:xfrm>
              <a:off x="3314" y="1486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399" name="Google Shape;399;p45"/>
            <p:cNvCxnSpPr/>
            <p:nvPr/>
          </p:nvCxnSpPr>
          <p:spPr>
            <a:xfrm>
              <a:off x="3318" y="1890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0" name="Google Shape;400;p45"/>
            <p:cNvCxnSpPr/>
            <p:nvPr/>
          </p:nvCxnSpPr>
          <p:spPr>
            <a:xfrm>
              <a:off x="3318" y="1950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1" name="Google Shape;401;p45"/>
            <p:cNvCxnSpPr/>
            <p:nvPr/>
          </p:nvCxnSpPr>
          <p:spPr>
            <a:xfrm>
              <a:off x="3322" y="2344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2" name="Google Shape;402;p45"/>
            <p:cNvCxnSpPr/>
            <p:nvPr/>
          </p:nvCxnSpPr>
          <p:spPr>
            <a:xfrm>
              <a:off x="3322" y="2404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3" name="Google Shape;403;p45"/>
            <p:cNvCxnSpPr/>
            <p:nvPr/>
          </p:nvCxnSpPr>
          <p:spPr>
            <a:xfrm>
              <a:off x="3326" y="2804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404" name="Google Shape;404;p45"/>
            <p:cNvCxnSpPr/>
            <p:nvPr/>
          </p:nvCxnSpPr>
          <p:spPr>
            <a:xfrm>
              <a:off x="3326" y="2864"/>
              <a:ext cx="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405" name="Google Shape;405;p45"/>
            <p:cNvSpPr/>
            <p:nvPr/>
          </p:nvSpPr>
          <p:spPr>
            <a:xfrm>
              <a:off x="3280" y="2144"/>
              <a:ext cx="534" cy="89"/>
            </a:xfrm>
            <a:custGeom>
              <a:avLst/>
              <a:gdLst/>
              <a:ahLst/>
              <a:cxnLst/>
              <a:rect l="l" t="t" r="r" b="b"/>
              <a:pathLst>
                <a:path w="534" h="89" extrusionOk="0">
                  <a:moveTo>
                    <a:pt x="0" y="16"/>
                  </a:moveTo>
                  <a:cubicBezTo>
                    <a:pt x="42" y="28"/>
                    <a:pt x="165" y="89"/>
                    <a:pt x="254" y="86"/>
                  </a:cubicBezTo>
                  <a:cubicBezTo>
                    <a:pt x="343" y="83"/>
                    <a:pt x="476" y="18"/>
                    <a:pt x="534" y="0"/>
                  </a:cubicBezTo>
                </a:path>
              </a:pathLst>
            </a:custGeom>
            <a:noFill/>
            <a:ln w="28575" cap="flat" cmpd="sng">
              <a:solidFill>
                <a:schemeClr val="hlink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06" name="Google Shape;406;p45"/>
          <p:cNvSpPr txBox="1"/>
          <p:nvPr/>
        </p:nvSpPr>
        <p:spPr>
          <a:xfrm rot="853519">
            <a:off x="2928129" y="2071480"/>
            <a:ext cx="2866496" cy="286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line of sight too high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7" name="Google Shape;407;p45"/>
          <p:cNvSpPr txBox="1"/>
          <p:nvPr/>
        </p:nvSpPr>
        <p:spPr>
          <a:xfrm rot="825844">
            <a:off x="6115114" y="3109671"/>
            <a:ext cx="2695814" cy="28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too low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8" name="Google Shape;408;p45"/>
          <p:cNvSpPr txBox="1"/>
          <p:nvPr/>
        </p:nvSpPr>
        <p:spPr>
          <a:xfrm rot="-830694">
            <a:off x="5999527" y="1989783"/>
            <a:ext cx="2701692" cy="286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too high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09" name="Google Shape;409;p45"/>
          <p:cNvSpPr txBox="1"/>
          <p:nvPr/>
        </p:nvSpPr>
        <p:spPr>
          <a:xfrm rot="-746901">
            <a:off x="2779892" y="2710643"/>
            <a:ext cx="2780672" cy="28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line of sight too low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0" name="Google Shape;410;p45"/>
          <p:cNvSpPr txBox="1"/>
          <p:nvPr/>
        </p:nvSpPr>
        <p:spPr>
          <a:xfrm>
            <a:off x="2971800" y="2400300"/>
            <a:ext cx="26193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proper line of sight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1" name="Google Shape;411;p45"/>
          <p:cNvSpPr txBox="1"/>
          <p:nvPr/>
        </p:nvSpPr>
        <p:spPr>
          <a:xfrm>
            <a:off x="6299200" y="2532450"/>
            <a:ext cx="26193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reading correct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12" name="Google Shape;412;p45"/>
          <p:cNvSpPr/>
          <p:nvPr/>
        </p:nvSpPr>
        <p:spPr>
          <a:xfrm>
            <a:off x="2339975" y="2512219"/>
            <a:ext cx="555600" cy="162000"/>
          </a:xfrm>
          <a:prstGeom prst="ellipse">
            <a:avLst/>
          </a:prstGeom>
          <a:gradFill>
            <a:gsLst>
              <a:gs pos="0">
                <a:srgbClr val="D8ECFF"/>
              </a:gs>
              <a:gs pos="100000">
                <a:srgbClr val="99CCFF"/>
              </a:gs>
            </a:gsLst>
            <a:lin ang="5400000" scaled="0"/>
          </a:gradFill>
          <a:ln w="9525" cap="flat" cmpd="sng">
            <a:solidFill>
              <a:schemeClr val="hlink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45"/>
          <p:cNvSpPr/>
          <p:nvPr/>
        </p:nvSpPr>
        <p:spPr>
          <a:xfrm>
            <a:off x="2076450" y="2155031"/>
            <a:ext cx="1044600" cy="797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14" name="Google Shape;414;p45"/>
          <p:cNvGrpSpPr/>
          <p:nvPr/>
        </p:nvGrpSpPr>
        <p:grpSpPr>
          <a:xfrm>
            <a:off x="2514600" y="2400300"/>
            <a:ext cx="200025" cy="1450181"/>
            <a:chOff x="1584" y="1894"/>
            <a:chExt cx="126" cy="1218"/>
          </a:xfrm>
        </p:grpSpPr>
        <p:sp>
          <p:nvSpPr>
            <p:cNvPr id="415" name="Google Shape;415;p45"/>
            <p:cNvSpPr/>
            <p:nvPr/>
          </p:nvSpPr>
          <p:spPr>
            <a:xfrm>
              <a:off x="1588" y="1894"/>
              <a:ext cx="116" cy="12"/>
            </a:xfrm>
            <a:custGeom>
              <a:avLst/>
              <a:gdLst/>
              <a:ahLst/>
              <a:cxnLst/>
              <a:rect l="l" t="t" r="r" b="b"/>
              <a:pathLst>
                <a:path w="116" h="12" extrusionOk="0">
                  <a:moveTo>
                    <a:pt x="0" y="0"/>
                  </a:moveTo>
                  <a:cubicBezTo>
                    <a:pt x="19" y="6"/>
                    <a:pt x="39" y="12"/>
                    <a:pt x="58" y="12"/>
                  </a:cubicBezTo>
                  <a:cubicBezTo>
                    <a:pt x="77" y="12"/>
                    <a:pt x="96" y="7"/>
                    <a:pt x="116" y="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6" name="Google Shape;416;p45"/>
            <p:cNvSpPr/>
            <p:nvPr/>
          </p:nvSpPr>
          <p:spPr>
            <a:xfrm>
              <a:off x="1584" y="2196"/>
              <a:ext cx="116" cy="12"/>
            </a:xfrm>
            <a:custGeom>
              <a:avLst/>
              <a:gdLst/>
              <a:ahLst/>
              <a:cxnLst/>
              <a:rect l="l" t="t" r="r" b="b"/>
              <a:pathLst>
                <a:path w="116" h="12" extrusionOk="0">
                  <a:moveTo>
                    <a:pt x="0" y="0"/>
                  </a:moveTo>
                  <a:cubicBezTo>
                    <a:pt x="19" y="6"/>
                    <a:pt x="39" y="12"/>
                    <a:pt x="58" y="12"/>
                  </a:cubicBezTo>
                  <a:cubicBezTo>
                    <a:pt x="77" y="12"/>
                    <a:pt x="96" y="7"/>
                    <a:pt x="116" y="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7" name="Google Shape;417;p45"/>
            <p:cNvSpPr/>
            <p:nvPr/>
          </p:nvSpPr>
          <p:spPr>
            <a:xfrm>
              <a:off x="1590" y="2498"/>
              <a:ext cx="116" cy="12"/>
            </a:xfrm>
            <a:custGeom>
              <a:avLst/>
              <a:gdLst/>
              <a:ahLst/>
              <a:cxnLst/>
              <a:rect l="l" t="t" r="r" b="b"/>
              <a:pathLst>
                <a:path w="116" h="12" extrusionOk="0">
                  <a:moveTo>
                    <a:pt x="0" y="0"/>
                  </a:moveTo>
                  <a:cubicBezTo>
                    <a:pt x="19" y="6"/>
                    <a:pt x="39" y="12"/>
                    <a:pt x="58" y="12"/>
                  </a:cubicBezTo>
                  <a:cubicBezTo>
                    <a:pt x="77" y="12"/>
                    <a:pt x="96" y="7"/>
                    <a:pt x="116" y="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8" name="Google Shape;418;p45"/>
            <p:cNvSpPr/>
            <p:nvPr/>
          </p:nvSpPr>
          <p:spPr>
            <a:xfrm>
              <a:off x="1594" y="2798"/>
              <a:ext cx="116" cy="12"/>
            </a:xfrm>
            <a:custGeom>
              <a:avLst/>
              <a:gdLst/>
              <a:ahLst/>
              <a:cxnLst/>
              <a:rect l="l" t="t" r="r" b="b"/>
              <a:pathLst>
                <a:path w="116" h="12" extrusionOk="0">
                  <a:moveTo>
                    <a:pt x="0" y="0"/>
                  </a:moveTo>
                  <a:cubicBezTo>
                    <a:pt x="19" y="6"/>
                    <a:pt x="39" y="12"/>
                    <a:pt x="58" y="12"/>
                  </a:cubicBezTo>
                  <a:cubicBezTo>
                    <a:pt x="77" y="12"/>
                    <a:pt x="96" y="7"/>
                    <a:pt x="116" y="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9" name="Google Shape;419;p45"/>
            <p:cNvSpPr/>
            <p:nvPr/>
          </p:nvSpPr>
          <p:spPr>
            <a:xfrm>
              <a:off x="1594" y="3100"/>
              <a:ext cx="116" cy="12"/>
            </a:xfrm>
            <a:custGeom>
              <a:avLst/>
              <a:gdLst/>
              <a:ahLst/>
              <a:cxnLst/>
              <a:rect l="l" t="t" r="r" b="b"/>
              <a:pathLst>
                <a:path w="116" h="12" extrusionOk="0">
                  <a:moveTo>
                    <a:pt x="0" y="0"/>
                  </a:moveTo>
                  <a:cubicBezTo>
                    <a:pt x="19" y="6"/>
                    <a:pt x="39" y="12"/>
                    <a:pt x="58" y="12"/>
                  </a:cubicBezTo>
                  <a:cubicBezTo>
                    <a:pt x="77" y="12"/>
                    <a:pt x="96" y="7"/>
                    <a:pt x="116" y="2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20" name="Google Shape;420;p45"/>
          <p:cNvSpPr/>
          <p:nvPr/>
        </p:nvSpPr>
        <p:spPr>
          <a:xfrm>
            <a:off x="2209800" y="3965972"/>
            <a:ext cx="850900" cy="88106"/>
          </a:xfrm>
          <a:custGeom>
            <a:avLst/>
            <a:gdLst/>
            <a:ahLst/>
            <a:cxnLst/>
            <a:rect l="l" t="t" r="r" b="b"/>
            <a:pathLst>
              <a:path w="536" h="74" extrusionOk="0">
                <a:moveTo>
                  <a:pt x="0" y="51"/>
                </a:moveTo>
                <a:cubicBezTo>
                  <a:pt x="20" y="50"/>
                  <a:pt x="41" y="47"/>
                  <a:pt x="54" y="39"/>
                </a:cubicBezTo>
                <a:cubicBezTo>
                  <a:pt x="67" y="31"/>
                  <a:pt x="68" y="3"/>
                  <a:pt x="77" y="3"/>
                </a:cubicBezTo>
                <a:cubicBezTo>
                  <a:pt x="86" y="3"/>
                  <a:pt x="85" y="25"/>
                  <a:pt x="108" y="36"/>
                </a:cubicBezTo>
                <a:cubicBezTo>
                  <a:pt x="131" y="47"/>
                  <a:pt x="177" y="66"/>
                  <a:pt x="218" y="70"/>
                </a:cubicBezTo>
                <a:cubicBezTo>
                  <a:pt x="259" y="74"/>
                  <a:pt x="319" y="69"/>
                  <a:pt x="354" y="63"/>
                </a:cubicBezTo>
                <a:cubicBezTo>
                  <a:pt x="389" y="57"/>
                  <a:pt x="409" y="43"/>
                  <a:pt x="426" y="33"/>
                </a:cubicBezTo>
                <a:cubicBezTo>
                  <a:pt x="443" y="23"/>
                  <a:pt x="444" y="0"/>
                  <a:pt x="455" y="0"/>
                </a:cubicBezTo>
                <a:cubicBezTo>
                  <a:pt x="466" y="0"/>
                  <a:pt x="476" y="27"/>
                  <a:pt x="490" y="35"/>
                </a:cubicBezTo>
                <a:cubicBezTo>
                  <a:pt x="504" y="43"/>
                  <a:pt x="527" y="43"/>
                  <a:pt x="536" y="45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45"/>
          <p:cNvSpPr/>
          <p:nvPr/>
        </p:nvSpPr>
        <p:spPr>
          <a:xfrm>
            <a:off x="2293938" y="1712119"/>
            <a:ext cx="581025" cy="134541"/>
          </a:xfrm>
          <a:custGeom>
            <a:avLst/>
            <a:gdLst/>
            <a:ahLst/>
            <a:cxnLst/>
            <a:rect l="l" t="t" r="r" b="b"/>
            <a:pathLst>
              <a:path w="366" h="113" extrusionOk="0">
                <a:moveTo>
                  <a:pt x="37" y="37"/>
                </a:moveTo>
                <a:cubicBezTo>
                  <a:pt x="45" y="30"/>
                  <a:pt x="65" y="23"/>
                  <a:pt x="76" y="18"/>
                </a:cubicBezTo>
                <a:cubicBezTo>
                  <a:pt x="87" y="13"/>
                  <a:pt x="94" y="11"/>
                  <a:pt x="106" y="9"/>
                </a:cubicBezTo>
                <a:cubicBezTo>
                  <a:pt x="118" y="7"/>
                  <a:pt x="134" y="4"/>
                  <a:pt x="150" y="3"/>
                </a:cubicBezTo>
                <a:cubicBezTo>
                  <a:pt x="166" y="2"/>
                  <a:pt x="186" y="0"/>
                  <a:pt x="202" y="0"/>
                </a:cubicBezTo>
                <a:cubicBezTo>
                  <a:pt x="218" y="0"/>
                  <a:pt x="231" y="1"/>
                  <a:pt x="247" y="3"/>
                </a:cubicBezTo>
                <a:cubicBezTo>
                  <a:pt x="263" y="5"/>
                  <a:pt x="280" y="8"/>
                  <a:pt x="295" y="12"/>
                </a:cubicBezTo>
                <a:cubicBezTo>
                  <a:pt x="310" y="16"/>
                  <a:pt x="327" y="20"/>
                  <a:pt x="337" y="24"/>
                </a:cubicBezTo>
                <a:cubicBezTo>
                  <a:pt x="347" y="28"/>
                  <a:pt x="349" y="32"/>
                  <a:pt x="354" y="36"/>
                </a:cubicBezTo>
                <a:cubicBezTo>
                  <a:pt x="359" y="40"/>
                  <a:pt x="366" y="42"/>
                  <a:pt x="366" y="48"/>
                </a:cubicBezTo>
                <a:cubicBezTo>
                  <a:pt x="366" y="54"/>
                  <a:pt x="363" y="66"/>
                  <a:pt x="357" y="73"/>
                </a:cubicBezTo>
                <a:cubicBezTo>
                  <a:pt x="351" y="80"/>
                  <a:pt x="340" y="85"/>
                  <a:pt x="331" y="90"/>
                </a:cubicBezTo>
                <a:cubicBezTo>
                  <a:pt x="322" y="95"/>
                  <a:pt x="314" y="99"/>
                  <a:pt x="303" y="102"/>
                </a:cubicBezTo>
                <a:cubicBezTo>
                  <a:pt x="292" y="105"/>
                  <a:pt x="279" y="106"/>
                  <a:pt x="267" y="108"/>
                </a:cubicBezTo>
                <a:cubicBezTo>
                  <a:pt x="255" y="110"/>
                  <a:pt x="239" y="111"/>
                  <a:pt x="228" y="112"/>
                </a:cubicBezTo>
                <a:cubicBezTo>
                  <a:pt x="217" y="113"/>
                  <a:pt x="208" y="112"/>
                  <a:pt x="198" y="112"/>
                </a:cubicBezTo>
                <a:cubicBezTo>
                  <a:pt x="188" y="112"/>
                  <a:pt x="177" y="112"/>
                  <a:pt x="166" y="112"/>
                </a:cubicBezTo>
                <a:cubicBezTo>
                  <a:pt x="155" y="112"/>
                  <a:pt x="141" y="110"/>
                  <a:pt x="129" y="109"/>
                </a:cubicBezTo>
                <a:cubicBezTo>
                  <a:pt x="117" y="108"/>
                  <a:pt x="103" y="106"/>
                  <a:pt x="93" y="103"/>
                </a:cubicBezTo>
                <a:cubicBezTo>
                  <a:pt x="83" y="100"/>
                  <a:pt x="74" y="94"/>
                  <a:pt x="67" y="91"/>
                </a:cubicBezTo>
                <a:cubicBezTo>
                  <a:pt x="60" y="88"/>
                  <a:pt x="54" y="84"/>
                  <a:pt x="49" y="82"/>
                </a:cubicBezTo>
                <a:cubicBezTo>
                  <a:pt x="44" y="80"/>
                  <a:pt x="39" y="76"/>
                  <a:pt x="34" y="76"/>
                </a:cubicBezTo>
                <a:cubicBezTo>
                  <a:pt x="29" y="76"/>
                  <a:pt x="23" y="78"/>
                  <a:pt x="19" y="79"/>
                </a:cubicBezTo>
                <a:cubicBezTo>
                  <a:pt x="15" y="80"/>
                  <a:pt x="13" y="86"/>
                  <a:pt x="10" y="85"/>
                </a:cubicBezTo>
                <a:cubicBezTo>
                  <a:pt x="7" y="84"/>
                  <a:pt x="0" y="79"/>
                  <a:pt x="1" y="76"/>
                </a:cubicBezTo>
                <a:cubicBezTo>
                  <a:pt x="2" y="73"/>
                  <a:pt x="14" y="68"/>
                  <a:pt x="18" y="64"/>
                </a:cubicBezTo>
                <a:cubicBezTo>
                  <a:pt x="22" y="60"/>
                  <a:pt x="24" y="59"/>
                  <a:pt x="27" y="55"/>
                </a:cubicBezTo>
                <a:cubicBezTo>
                  <a:pt x="30" y="51"/>
                  <a:pt x="35" y="41"/>
                  <a:pt x="37" y="37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2" name="Google Shape;422;p45"/>
          <p:cNvSpPr/>
          <p:nvPr/>
        </p:nvSpPr>
        <p:spPr>
          <a:xfrm>
            <a:off x="2263775" y="1691879"/>
            <a:ext cx="641350" cy="171450"/>
          </a:xfrm>
          <a:custGeom>
            <a:avLst/>
            <a:gdLst/>
            <a:ahLst/>
            <a:cxnLst/>
            <a:rect l="l" t="t" r="r" b="b"/>
            <a:pathLst>
              <a:path w="404" h="144" extrusionOk="0">
                <a:moveTo>
                  <a:pt x="34" y="51"/>
                </a:moveTo>
                <a:cubicBezTo>
                  <a:pt x="41" y="46"/>
                  <a:pt x="53" y="41"/>
                  <a:pt x="65" y="35"/>
                </a:cubicBezTo>
                <a:cubicBezTo>
                  <a:pt x="77" y="29"/>
                  <a:pt x="89" y="19"/>
                  <a:pt x="104" y="14"/>
                </a:cubicBezTo>
                <a:cubicBezTo>
                  <a:pt x="119" y="9"/>
                  <a:pt x="137" y="7"/>
                  <a:pt x="155" y="5"/>
                </a:cubicBezTo>
                <a:cubicBezTo>
                  <a:pt x="173" y="3"/>
                  <a:pt x="193" y="3"/>
                  <a:pt x="212" y="2"/>
                </a:cubicBezTo>
                <a:cubicBezTo>
                  <a:pt x="231" y="1"/>
                  <a:pt x="250" y="0"/>
                  <a:pt x="269" y="2"/>
                </a:cubicBezTo>
                <a:cubicBezTo>
                  <a:pt x="288" y="4"/>
                  <a:pt x="306" y="10"/>
                  <a:pt x="323" y="15"/>
                </a:cubicBezTo>
                <a:cubicBezTo>
                  <a:pt x="340" y="20"/>
                  <a:pt x="359" y="28"/>
                  <a:pt x="371" y="35"/>
                </a:cubicBezTo>
                <a:cubicBezTo>
                  <a:pt x="383" y="42"/>
                  <a:pt x="390" y="50"/>
                  <a:pt x="395" y="56"/>
                </a:cubicBezTo>
                <a:cubicBezTo>
                  <a:pt x="400" y="62"/>
                  <a:pt x="404" y="62"/>
                  <a:pt x="404" y="69"/>
                </a:cubicBezTo>
                <a:cubicBezTo>
                  <a:pt x="404" y="76"/>
                  <a:pt x="401" y="90"/>
                  <a:pt x="394" y="98"/>
                </a:cubicBezTo>
                <a:cubicBezTo>
                  <a:pt x="387" y="106"/>
                  <a:pt x="374" y="112"/>
                  <a:pt x="363" y="117"/>
                </a:cubicBezTo>
                <a:cubicBezTo>
                  <a:pt x="353" y="123"/>
                  <a:pt x="344" y="128"/>
                  <a:pt x="331" y="131"/>
                </a:cubicBezTo>
                <a:cubicBezTo>
                  <a:pt x="318" y="135"/>
                  <a:pt x="303" y="136"/>
                  <a:pt x="289" y="138"/>
                </a:cubicBezTo>
                <a:cubicBezTo>
                  <a:pt x="275" y="141"/>
                  <a:pt x="257" y="142"/>
                  <a:pt x="244" y="143"/>
                </a:cubicBezTo>
                <a:cubicBezTo>
                  <a:pt x="231" y="144"/>
                  <a:pt x="221" y="143"/>
                  <a:pt x="209" y="143"/>
                </a:cubicBezTo>
                <a:cubicBezTo>
                  <a:pt x="198" y="143"/>
                  <a:pt x="185" y="143"/>
                  <a:pt x="172" y="143"/>
                </a:cubicBezTo>
                <a:cubicBezTo>
                  <a:pt x="160" y="143"/>
                  <a:pt x="143" y="141"/>
                  <a:pt x="129" y="139"/>
                </a:cubicBezTo>
                <a:cubicBezTo>
                  <a:pt x="116" y="138"/>
                  <a:pt x="99" y="136"/>
                  <a:pt x="88" y="132"/>
                </a:cubicBezTo>
                <a:cubicBezTo>
                  <a:pt x="76" y="129"/>
                  <a:pt x="66" y="122"/>
                  <a:pt x="58" y="118"/>
                </a:cubicBezTo>
                <a:cubicBezTo>
                  <a:pt x="50" y="115"/>
                  <a:pt x="43" y="108"/>
                  <a:pt x="37" y="108"/>
                </a:cubicBezTo>
                <a:cubicBezTo>
                  <a:pt x="31" y="108"/>
                  <a:pt x="27" y="116"/>
                  <a:pt x="22" y="119"/>
                </a:cubicBezTo>
                <a:cubicBezTo>
                  <a:pt x="17" y="122"/>
                  <a:pt x="11" y="127"/>
                  <a:pt x="8" y="128"/>
                </a:cubicBezTo>
                <a:cubicBezTo>
                  <a:pt x="5" y="129"/>
                  <a:pt x="2" y="127"/>
                  <a:pt x="1" y="123"/>
                </a:cubicBezTo>
                <a:cubicBezTo>
                  <a:pt x="0" y="119"/>
                  <a:pt x="0" y="111"/>
                  <a:pt x="1" y="105"/>
                </a:cubicBezTo>
                <a:cubicBezTo>
                  <a:pt x="2" y="99"/>
                  <a:pt x="6" y="93"/>
                  <a:pt x="10" y="86"/>
                </a:cubicBezTo>
                <a:cubicBezTo>
                  <a:pt x="14" y="79"/>
                  <a:pt x="19" y="69"/>
                  <a:pt x="23" y="63"/>
                </a:cubicBezTo>
                <a:cubicBezTo>
                  <a:pt x="27" y="57"/>
                  <a:pt x="32" y="53"/>
                  <a:pt x="34" y="5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45"/>
          <p:cNvSpPr/>
          <p:nvPr/>
        </p:nvSpPr>
        <p:spPr>
          <a:xfrm>
            <a:off x="2265363" y="1844279"/>
            <a:ext cx="68262" cy="85725"/>
          </a:xfrm>
          <a:custGeom>
            <a:avLst/>
            <a:gdLst/>
            <a:ahLst/>
            <a:cxnLst/>
            <a:rect l="l" t="t" r="r" b="b"/>
            <a:pathLst>
              <a:path w="43" h="72" extrusionOk="0">
                <a:moveTo>
                  <a:pt x="0" y="0"/>
                </a:moveTo>
                <a:cubicBezTo>
                  <a:pt x="6" y="5"/>
                  <a:pt x="29" y="21"/>
                  <a:pt x="36" y="33"/>
                </a:cubicBezTo>
                <a:cubicBezTo>
                  <a:pt x="43" y="45"/>
                  <a:pt x="42" y="58"/>
                  <a:pt x="42" y="72"/>
                </a:cubicBezTo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45"/>
          <p:cNvSpPr/>
          <p:nvPr/>
        </p:nvSpPr>
        <p:spPr>
          <a:xfrm>
            <a:off x="2027238" y="3879056"/>
            <a:ext cx="1222500" cy="4347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45"/>
          <p:cNvSpPr/>
          <p:nvPr/>
        </p:nvSpPr>
        <p:spPr>
          <a:xfrm>
            <a:off x="1973263" y="3877866"/>
            <a:ext cx="1322400" cy="4728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6" name="Google Shape;426;p45"/>
          <p:cNvSpPr/>
          <p:nvPr/>
        </p:nvSpPr>
        <p:spPr>
          <a:xfrm>
            <a:off x="2360613" y="3867150"/>
            <a:ext cx="552450" cy="48816"/>
          </a:xfrm>
          <a:custGeom>
            <a:avLst/>
            <a:gdLst/>
            <a:ahLst/>
            <a:cxnLst/>
            <a:rect l="l" t="t" r="r" b="b"/>
            <a:pathLst>
              <a:path w="348" h="41" extrusionOk="0">
                <a:moveTo>
                  <a:pt x="0" y="8"/>
                </a:moveTo>
                <a:lnTo>
                  <a:pt x="0" y="41"/>
                </a:lnTo>
                <a:lnTo>
                  <a:pt x="157" y="18"/>
                </a:lnTo>
                <a:lnTo>
                  <a:pt x="348" y="38"/>
                </a:lnTo>
                <a:lnTo>
                  <a:pt x="343" y="0"/>
                </a:lnTo>
                <a:lnTo>
                  <a:pt x="0" y="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45"/>
          <p:cNvSpPr txBox="1"/>
          <p:nvPr/>
        </p:nvSpPr>
        <p:spPr>
          <a:xfrm>
            <a:off x="1278675" y="4378075"/>
            <a:ext cx="27084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Graduated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cylinder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8" name="Google Shape;428;p45"/>
          <p:cNvSpPr txBox="1"/>
          <p:nvPr/>
        </p:nvSpPr>
        <p:spPr>
          <a:xfrm>
            <a:off x="2384425" y="1875235"/>
            <a:ext cx="528600" cy="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B2B2B2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mL</a:t>
            </a:r>
            <a:endParaRPr/>
          </a:p>
        </p:txBody>
      </p:sp>
      <p:sp>
        <p:nvSpPr>
          <p:cNvPr id="429" name="Google Shape;429;p45"/>
          <p:cNvSpPr/>
          <p:nvPr/>
        </p:nvSpPr>
        <p:spPr>
          <a:xfrm>
            <a:off x="2341563" y="2790825"/>
            <a:ext cx="555600" cy="162000"/>
          </a:xfrm>
          <a:prstGeom prst="ellipse">
            <a:avLst/>
          </a:prstGeom>
          <a:noFill/>
          <a:ln w="9525" cap="flat" cmpd="sng">
            <a:solidFill>
              <a:srgbClr val="3333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45"/>
          <p:cNvSpPr/>
          <p:nvPr/>
        </p:nvSpPr>
        <p:spPr>
          <a:xfrm>
            <a:off x="2346325" y="3148013"/>
            <a:ext cx="555600" cy="162000"/>
          </a:xfrm>
          <a:prstGeom prst="ellipse">
            <a:avLst/>
          </a:prstGeom>
          <a:noFill/>
          <a:ln w="9525" cap="flat" cmpd="sng">
            <a:solidFill>
              <a:srgbClr val="3333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1" name="Google Shape;431;p45"/>
          <p:cNvSpPr/>
          <p:nvPr/>
        </p:nvSpPr>
        <p:spPr>
          <a:xfrm>
            <a:off x="2351088" y="3506391"/>
            <a:ext cx="555600" cy="162000"/>
          </a:xfrm>
          <a:prstGeom prst="ellipse">
            <a:avLst/>
          </a:prstGeom>
          <a:noFill/>
          <a:ln w="9525" cap="flat" cmpd="sng">
            <a:solidFill>
              <a:srgbClr val="3333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45"/>
          <p:cNvSpPr/>
          <p:nvPr/>
        </p:nvSpPr>
        <p:spPr>
          <a:xfrm>
            <a:off x="2355850" y="3862388"/>
            <a:ext cx="555600" cy="1620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3" name="Google Shape;433;p45"/>
          <p:cNvSpPr/>
          <p:nvPr/>
        </p:nvSpPr>
        <p:spPr>
          <a:xfrm>
            <a:off x="2335213" y="2066925"/>
            <a:ext cx="555600" cy="162000"/>
          </a:xfrm>
          <a:prstGeom prst="ellipse">
            <a:avLst/>
          </a:prstGeom>
          <a:noFill/>
          <a:ln w="9525" cap="flat" cmpd="sng">
            <a:solidFill>
              <a:srgbClr val="3333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4" name="Google Shape;434;p45"/>
          <p:cNvSpPr/>
          <p:nvPr/>
        </p:nvSpPr>
        <p:spPr>
          <a:xfrm>
            <a:off x="2336800" y="2052638"/>
            <a:ext cx="544500" cy="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5" name="Google Shape;435;p45"/>
          <p:cNvSpPr/>
          <p:nvPr/>
        </p:nvSpPr>
        <p:spPr>
          <a:xfrm>
            <a:off x="2349500" y="2783681"/>
            <a:ext cx="544500" cy="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6" name="Google Shape;436;p45"/>
          <p:cNvSpPr/>
          <p:nvPr/>
        </p:nvSpPr>
        <p:spPr>
          <a:xfrm>
            <a:off x="2352675" y="3143250"/>
            <a:ext cx="544500" cy="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7" name="Google Shape;437;p45"/>
          <p:cNvSpPr/>
          <p:nvPr/>
        </p:nvSpPr>
        <p:spPr>
          <a:xfrm>
            <a:off x="2357438" y="3502819"/>
            <a:ext cx="544500" cy="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45"/>
          <p:cNvSpPr/>
          <p:nvPr/>
        </p:nvSpPr>
        <p:spPr>
          <a:xfrm>
            <a:off x="2360613" y="3854053"/>
            <a:ext cx="544500" cy="9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9" name="Google Shape;439;p45"/>
          <p:cNvCxnSpPr/>
          <p:nvPr/>
        </p:nvCxnSpPr>
        <p:spPr>
          <a:xfrm rot="10800000">
            <a:off x="2333650" y="1926431"/>
            <a:ext cx="22200" cy="201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40" name="Google Shape;440;p45"/>
          <p:cNvCxnSpPr/>
          <p:nvPr/>
        </p:nvCxnSpPr>
        <p:spPr>
          <a:xfrm>
            <a:off x="2882900" y="1814513"/>
            <a:ext cx="28500" cy="212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Subatomic Particles</a:t>
            </a:r>
            <a:endParaRPr/>
          </a:p>
        </p:txBody>
      </p:sp>
      <p:pic>
        <p:nvPicPr>
          <p:cNvPr id="182" name="Google Shape;18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6713" y="1667250"/>
            <a:ext cx="5633775" cy="286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3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5469" y="1736300"/>
            <a:ext cx="2483355" cy="27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Parts of the atom</a:t>
            </a:r>
            <a:endParaRPr/>
          </a:p>
        </p:txBody>
      </p:sp>
      <p:sp>
        <p:nvSpPr>
          <p:cNvPr id="189" name="Google Shape;189;p33"/>
          <p:cNvSpPr txBox="1"/>
          <p:nvPr/>
        </p:nvSpPr>
        <p:spPr>
          <a:xfrm>
            <a:off x="573075" y="1570650"/>
            <a:ext cx="46698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Nucleons = protons + neutrons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90" name="Google Shape;190;p33"/>
          <p:cNvSpPr/>
          <p:nvPr/>
        </p:nvSpPr>
        <p:spPr>
          <a:xfrm>
            <a:off x="6244775" y="2571750"/>
            <a:ext cx="1836300" cy="1107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1" name="Google Shape;191;p33"/>
          <p:cNvCxnSpPr/>
          <p:nvPr/>
        </p:nvCxnSpPr>
        <p:spPr>
          <a:xfrm>
            <a:off x="4634100" y="2101275"/>
            <a:ext cx="1610700" cy="1008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2" name="Google Shape;19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07625" y="2926913"/>
            <a:ext cx="419050" cy="41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000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Parts of the </a:t>
            </a:r>
            <a:r>
              <a:rPr lang="en" dirty="0" smtClean="0"/>
              <a:t>atom</a:t>
            </a:r>
            <a:endParaRPr dirty="0"/>
          </a:p>
        </p:txBody>
      </p:sp>
      <p:pic>
        <p:nvPicPr>
          <p:cNvPr id="198" name="Google Shape;19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5275" y="1518825"/>
            <a:ext cx="2877225" cy="322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4"/>
          <p:cNvSpPr txBox="1">
            <a:spLocks noGrp="1"/>
          </p:cNvSpPr>
          <p:nvPr>
            <p:ph type="body" idx="1"/>
          </p:nvPr>
        </p:nvSpPr>
        <p:spPr>
          <a:xfrm>
            <a:off x="311700" y="1518825"/>
            <a:ext cx="55605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Atoms are neutral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# of protons (+) = # of electrons (-)</a:t>
            </a:r>
            <a:endParaRPr/>
          </a:p>
        </p:txBody>
      </p:sp>
      <p:sp>
        <p:nvSpPr>
          <p:cNvPr id="200" name="Google Shape;200;p34"/>
          <p:cNvSpPr txBox="1"/>
          <p:nvPr/>
        </p:nvSpPr>
        <p:spPr>
          <a:xfrm>
            <a:off x="7153375" y="2816400"/>
            <a:ext cx="304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+</a:t>
            </a:r>
            <a:endParaRPr sz="2200"/>
          </a:p>
        </p:txBody>
      </p:sp>
      <p:sp>
        <p:nvSpPr>
          <p:cNvPr id="201" name="Google Shape;201;p34"/>
          <p:cNvSpPr txBox="1"/>
          <p:nvPr/>
        </p:nvSpPr>
        <p:spPr>
          <a:xfrm>
            <a:off x="7429275" y="3113700"/>
            <a:ext cx="304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+</a:t>
            </a:r>
            <a:endParaRPr sz="2200"/>
          </a:p>
        </p:txBody>
      </p:sp>
      <p:sp>
        <p:nvSpPr>
          <p:cNvPr id="202" name="Google Shape;202;p34"/>
          <p:cNvSpPr txBox="1"/>
          <p:nvPr/>
        </p:nvSpPr>
        <p:spPr>
          <a:xfrm>
            <a:off x="7054925" y="3142000"/>
            <a:ext cx="304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+</a:t>
            </a:r>
            <a:endParaRPr sz="2200"/>
          </a:p>
        </p:txBody>
      </p:sp>
      <p:sp>
        <p:nvSpPr>
          <p:cNvPr id="203" name="Google Shape;203;p34"/>
          <p:cNvSpPr txBox="1"/>
          <p:nvPr/>
        </p:nvSpPr>
        <p:spPr>
          <a:xfrm>
            <a:off x="2122500" y="3261550"/>
            <a:ext cx="17616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+3 -3 = 0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489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Equal to the </a:t>
            </a:r>
            <a:r>
              <a:rPr lang="en" b="1" u="sng"/>
              <a:t>number of protons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Every element has its own atomic number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How periodic table is arranged</a:t>
            </a:r>
            <a:br>
              <a:rPr lang="en"/>
            </a:br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Number</a:t>
            </a:r>
            <a:endParaRPr/>
          </a:p>
        </p:txBody>
      </p:sp>
      <p:pic>
        <p:nvPicPr>
          <p:cNvPr id="215" name="Google Shape;21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397" y="3135500"/>
            <a:ext cx="5121225" cy="16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72050" y="3955025"/>
            <a:ext cx="2324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7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Number</a:t>
            </a:r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Equal to the sum of the protons and the neutrons (whole number)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Can be written as carbon-12</a:t>
            </a:r>
            <a:endParaRPr/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397" y="3135500"/>
            <a:ext cx="5121225" cy="16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5025" y="3215750"/>
            <a:ext cx="23241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06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Find: # of Protons</a:t>
            </a:r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Look up atomic number on Periodic Table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Ex.  Lithium has 3 protons   </a:t>
            </a:r>
            <a:br>
              <a:rPr lang="en"/>
            </a:br>
            <a:endParaRPr/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150" y="3571175"/>
            <a:ext cx="1986675" cy="10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025" y="3962400"/>
            <a:ext cx="7239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81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find the # of electrons</a:t>
            </a:r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# of electrons are equal to the # of protons in a neutral atom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/>
            </a:r>
            <a:br>
              <a:rPr lang="en"/>
            </a:br>
            <a:r>
              <a:rPr lang="en"/>
              <a:t>Ex. Lithium has 3 electrons</a:t>
            </a:r>
            <a:br>
              <a:rPr lang="en"/>
            </a:br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150" y="3571175"/>
            <a:ext cx="1986675" cy="10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025" y="3962400"/>
            <a:ext cx="723900" cy="49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0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 Find: # of neutrons</a:t>
            </a:r>
            <a:endParaRPr/>
          </a:p>
        </p:txBody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Protons + Neutrons = Mass 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# of neutrons = mass # - number of protons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Ex. Lithium has 4 neutrons </a:t>
            </a:r>
            <a:br>
              <a:rPr lang="en"/>
            </a:br>
            <a:r>
              <a:rPr lang="en"/>
              <a:t>   (</a:t>
            </a:r>
            <a:r>
              <a:rPr lang="en">
                <a:solidFill>
                  <a:srgbClr val="00FF00"/>
                </a:solidFill>
              </a:rPr>
              <a:t>7</a:t>
            </a:r>
            <a:r>
              <a:rPr lang="en"/>
              <a:t> – </a:t>
            </a:r>
            <a:r>
              <a:rPr lang="en">
                <a:solidFill>
                  <a:srgbClr val="FF0000"/>
                </a:solidFill>
              </a:rPr>
              <a:t>3</a:t>
            </a:r>
            <a:r>
              <a:rPr lang="en"/>
              <a:t>) = 4</a:t>
            </a:r>
            <a:br>
              <a:rPr lang="en"/>
            </a:br>
            <a:endParaRPr/>
          </a:p>
        </p:txBody>
      </p:sp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5150" y="3571175"/>
            <a:ext cx="1986675" cy="10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8025" y="3962400"/>
            <a:ext cx="723900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/>
          <p:nvPr/>
        </p:nvSpPr>
        <p:spPr>
          <a:xfrm>
            <a:off x="6539550" y="3480175"/>
            <a:ext cx="723900" cy="3981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3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endParaRPr dirty="0"/>
          </a:p>
        </p:txBody>
      </p:sp>
      <p:graphicFrame>
        <p:nvGraphicFramePr>
          <p:cNvPr id="255" name="Google Shape;255;p41"/>
          <p:cNvGraphicFramePr/>
          <p:nvPr/>
        </p:nvGraphicFramePr>
        <p:xfrm>
          <a:off x="344025" y="1715825"/>
          <a:ext cx="8364900" cy="24471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9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67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Element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Atomic #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Mass #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# of protons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# of neutrons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# of electrons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Boron (B)</a:t>
                      </a: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6" name="Google Shape;256;p41"/>
          <p:cNvSpPr txBox="1"/>
          <p:nvPr/>
        </p:nvSpPr>
        <p:spPr>
          <a:xfrm>
            <a:off x="1959425" y="3035200"/>
            <a:ext cx="870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</a:t>
            </a:r>
            <a:endParaRPr/>
          </a:p>
        </p:txBody>
      </p:sp>
      <p:sp>
        <p:nvSpPr>
          <p:cNvPr id="257" name="Google Shape;257;p41"/>
          <p:cNvSpPr txBox="1"/>
          <p:nvPr/>
        </p:nvSpPr>
        <p:spPr>
          <a:xfrm>
            <a:off x="3379675" y="3035200"/>
            <a:ext cx="870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11</a:t>
            </a:r>
            <a:endParaRPr/>
          </a:p>
        </p:txBody>
      </p:sp>
      <p:sp>
        <p:nvSpPr>
          <p:cNvPr id="258" name="Google Shape;258;p41"/>
          <p:cNvSpPr txBox="1"/>
          <p:nvPr/>
        </p:nvSpPr>
        <p:spPr>
          <a:xfrm>
            <a:off x="4799925" y="3035200"/>
            <a:ext cx="870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</a:t>
            </a:r>
            <a:endParaRPr/>
          </a:p>
        </p:txBody>
      </p:sp>
      <p:sp>
        <p:nvSpPr>
          <p:cNvPr id="259" name="Google Shape;259;p41"/>
          <p:cNvSpPr txBox="1"/>
          <p:nvPr/>
        </p:nvSpPr>
        <p:spPr>
          <a:xfrm>
            <a:off x="6169613" y="3035200"/>
            <a:ext cx="870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</a:t>
            </a:r>
            <a:endParaRPr/>
          </a:p>
        </p:txBody>
      </p:sp>
      <p:sp>
        <p:nvSpPr>
          <p:cNvPr id="260" name="Google Shape;260;p41"/>
          <p:cNvSpPr txBox="1"/>
          <p:nvPr/>
        </p:nvSpPr>
        <p:spPr>
          <a:xfrm>
            <a:off x="7539300" y="3035200"/>
            <a:ext cx="870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</a:t>
            </a:r>
            <a:endParaRPr/>
          </a:p>
        </p:txBody>
      </p:sp>
      <p:pic>
        <p:nvPicPr>
          <p:cNvPr id="261" name="Google Shape;26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3850" y="124100"/>
            <a:ext cx="1055450" cy="105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3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Ions</a:t>
            </a:r>
            <a:endParaRPr/>
          </a:p>
        </p:txBody>
      </p:sp>
      <p:sp>
        <p:nvSpPr>
          <p:cNvPr id="312" name="Google Shape;312;p4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Charged particles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Formed when atoms gain or lose electrons</a:t>
            </a:r>
            <a:endParaRPr/>
          </a:p>
        </p:txBody>
      </p:sp>
      <p:pic>
        <p:nvPicPr>
          <p:cNvPr id="313" name="Google Shape;31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1050" y="2845727"/>
            <a:ext cx="3427725" cy="172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71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6"/>
          <p:cNvSpPr txBox="1">
            <a:spLocks noGrp="1"/>
          </p:cNvSpPr>
          <p:nvPr>
            <p:ph type="title"/>
          </p:nvPr>
        </p:nvSpPr>
        <p:spPr>
          <a:xfrm>
            <a:off x="987850" y="1266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Volume of an Irregular Object</a:t>
            </a:r>
            <a:endParaRPr/>
          </a:p>
        </p:txBody>
      </p:sp>
      <p:sp>
        <p:nvSpPr>
          <p:cNvPr id="446" name="Google Shape;446;p4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Water Displacement:</a:t>
            </a:r>
            <a:endParaRPr u="sng"/>
          </a:p>
          <a:p>
            <a:pPr marL="457200" lvl="0" indent="-419100" algn="l" rtl="0">
              <a:spcBef>
                <a:spcPts val="160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Measure initial volume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Measure final volume with object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The Difference is the volume of                 the object    </a:t>
            </a:r>
            <a:br>
              <a:rPr lang="en"/>
            </a:br>
            <a:endParaRPr/>
          </a:p>
        </p:txBody>
      </p:sp>
      <p:pic>
        <p:nvPicPr>
          <p:cNvPr id="447" name="Google Shape;44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2325" y="1511400"/>
            <a:ext cx="2109475" cy="328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6"/>
          <p:cNvSpPr txBox="1"/>
          <p:nvPr/>
        </p:nvSpPr>
        <p:spPr>
          <a:xfrm>
            <a:off x="2900200" y="4102400"/>
            <a:ext cx="3780300" cy="545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Ex. 6.00 - 4.00 = 2.oo mL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Cation</a:t>
            </a:r>
            <a:endParaRPr/>
          </a:p>
        </p:txBody>
      </p:sp>
      <p:sp>
        <p:nvSpPr>
          <p:cNvPr id="319" name="Google Shape;319;p4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The atom loses electron(s) becomes positively charged (oxidation)</a:t>
            </a:r>
            <a:br>
              <a:rPr lang="en" sz="3600"/>
            </a:br>
            <a:r>
              <a:rPr lang="en" sz="3600"/>
              <a:t>Ex. Na</a:t>
            </a:r>
            <a:r>
              <a:rPr lang="en" sz="3600" baseline="30000"/>
              <a:t>+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320" name="Google Shape;32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050" y="2256925"/>
            <a:ext cx="4238174" cy="24588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9"/>
          <p:cNvSpPr txBox="1"/>
          <p:nvPr/>
        </p:nvSpPr>
        <p:spPr>
          <a:xfrm>
            <a:off x="4938350" y="2600050"/>
            <a:ext cx="905700" cy="44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11 e-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22" name="Google Shape;322;p49"/>
          <p:cNvSpPr txBox="1"/>
          <p:nvPr/>
        </p:nvSpPr>
        <p:spPr>
          <a:xfrm>
            <a:off x="7078800" y="2571750"/>
            <a:ext cx="905700" cy="44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10 e-</a:t>
            </a:r>
            <a:endParaRPr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Anion</a:t>
            </a:r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/>
              <a:t>The atom gains electron(s) becomes negatively charged (reduction)</a:t>
            </a:r>
            <a:br>
              <a:rPr lang="en" sz="3600"/>
            </a:br>
            <a:r>
              <a:rPr lang="en" sz="3600"/>
              <a:t>Ex. Cl</a:t>
            </a:r>
            <a:r>
              <a:rPr lang="en" sz="3600" baseline="30000"/>
              <a:t>-1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329" name="Google Shape;3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4425" y="2249825"/>
            <a:ext cx="3869800" cy="2412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0"/>
          <p:cNvSpPr txBox="1"/>
          <p:nvPr/>
        </p:nvSpPr>
        <p:spPr>
          <a:xfrm>
            <a:off x="5384075" y="2536400"/>
            <a:ext cx="728700" cy="44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9 e-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331" name="Google Shape;331;p50"/>
          <p:cNvSpPr txBox="1"/>
          <p:nvPr/>
        </p:nvSpPr>
        <p:spPr>
          <a:xfrm>
            <a:off x="7383050" y="2536400"/>
            <a:ext cx="905700" cy="4458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</a:rPr>
              <a:t>10 e-</a:t>
            </a:r>
            <a:endParaRPr sz="2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7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cation</a:t>
            </a:r>
            <a:endParaRPr dirty="0"/>
          </a:p>
        </p:txBody>
      </p:sp>
      <p:graphicFrame>
        <p:nvGraphicFramePr>
          <p:cNvPr id="337" name="Google Shape;337;p51"/>
          <p:cNvGraphicFramePr/>
          <p:nvPr/>
        </p:nvGraphicFramePr>
        <p:xfrm>
          <a:off x="344025" y="1562300"/>
          <a:ext cx="8364900" cy="199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9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Element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Atomic #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Mass #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p</a:t>
                      </a:r>
                      <a:r>
                        <a:rPr lang="en" sz="24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+</a:t>
                      </a:r>
                      <a:endParaRPr sz="24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n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e</a:t>
                      </a:r>
                      <a:r>
                        <a:rPr lang="en" sz="24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-</a:t>
                      </a:r>
                      <a:endParaRPr sz="24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Fe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26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56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26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30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26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Fe</a:t>
                      </a:r>
                      <a:r>
                        <a:rPr lang="en" sz="30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+3</a:t>
                      </a:r>
                      <a:endParaRPr sz="30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chemeClr val="lt1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26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8" name="Google Shape;33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83850" y="3673525"/>
            <a:ext cx="1014300" cy="99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1"/>
          <p:cNvSpPr txBox="1"/>
          <p:nvPr/>
        </p:nvSpPr>
        <p:spPr>
          <a:xfrm>
            <a:off x="3450450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56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0" name="Google Shape;340;p51"/>
          <p:cNvSpPr txBox="1"/>
          <p:nvPr/>
        </p:nvSpPr>
        <p:spPr>
          <a:xfrm>
            <a:off x="485737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26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1" name="Google Shape;341;p51"/>
          <p:cNvSpPr txBox="1"/>
          <p:nvPr/>
        </p:nvSpPr>
        <p:spPr>
          <a:xfrm>
            <a:off x="6264300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30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2" name="Google Shape;342;p51"/>
          <p:cNvSpPr txBox="1"/>
          <p:nvPr/>
        </p:nvSpPr>
        <p:spPr>
          <a:xfrm>
            <a:off x="767122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23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3" name="Google Shape;343;p51"/>
          <p:cNvSpPr txBox="1"/>
          <p:nvPr/>
        </p:nvSpPr>
        <p:spPr>
          <a:xfrm>
            <a:off x="5542600" y="379705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23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</a:t>
            </a:r>
            <a:endParaRPr sz="3000" b="1" baseline="30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4" name="Google Shape;344;p51"/>
          <p:cNvSpPr txBox="1"/>
          <p:nvPr/>
        </p:nvSpPr>
        <p:spPr>
          <a:xfrm>
            <a:off x="4820825" y="379705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26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endParaRPr sz="3000" b="1" baseline="30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5" name="Google Shape;345;p51"/>
          <p:cNvSpPr txBox="1"/>
          <p:nvPr/>
        </p:nvSpPr>
        <p:spPr>
          <a:xfrm>
            <a:off x="6297975" y="3751375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46" name="Google Shape;346;p51"/>
          <p:cNvSpPr/>
          <p:nvPr/>
        </p:nvSpPr>
        <p:spPr>
          <a:xfrm>
            <a:off x="6632725" y="3778475"/>
            <a:ext cx="630600" cy="55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51"/>
          <p:cNvSpPr/>
          <p:nvPr/>
        </p:nvSpPr>
        <p:spPr>
          <a:xfrm>
            <a:off x="737150" y="2937650"/>
            <a:ext cx="630600" cy="55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56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anion</a:t>
            </a:r>
            <a:endParaRPr dirty="0"/>
          </a:p>
        </p:txBody>
      </p:sp>
      <p:graphicFrame>
        <p:nvGraphicFramePr>
          <p:cNvPr id="353" name="Google Shape;353;p52"/>
          <p:cNvGraphicFramePr/>
          <p:nvPr/>
        </p:nvGraphicFramePr>
        <p:xfrm>
          <a:off x="344025" y="1562300"/>
          <a:ext cx="8364900" cy="19998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9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4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Element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Atomic #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Mass # 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p</a:t>
                      </a:r>
                      <a:r>
                        <a:rPr lang="en" sz="24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+</a:t>
                      </a:r>
                      <a:endParaRPr sz="24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n</a:t>
                      </a:r>
                      <a:endParaRPr sz="24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e</a:t>
                      </a:r>
                      <a:r>
                        <a:rPr lang="en" sz="24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-</a:t>
                      </a:r>
                      <a:endParaRPr sz="24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Br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35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80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35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45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35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Br</a:t>
                      </a:r>
                      <a:r>
                        <a:rPr lang="en" sz="3000" b="1" baseline="30000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-1</a:t>
                      </a:r>
                      <a:endParaRPr sz="3000" b="1" baseline="30000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000" b="1">
                          <a:solidFill>
                            <a:srgbClr val="FFFFFF"/>
                          </a:solidFill>
                          <a:latin typeface="Shadows Into Light"/>
                          <a:ea typeface="Shadows Into Light"/>
                          <a:cs typeface="Shadows Into Light"/>
                          <a:sym typeface="Shadows Into Light"/>
                        </a:rPr>
                        <a:t>35</a:t>
                      </a: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000" b="1">
                        <a:solidFill>
                          <a:srgbClr val="FFFFFF"/>
                        </a:solidFill>
                        <a:latin typeface="Shadows Into Light"/>
                        <a:ea typeface="Shadows Into Light"/>
                        <a:cs typeface="Shadows Into Light"/>
                        <a:sym typeface="Shadows Into Light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54" name="Google Shape;35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1675" y="3692828"/>
            <a:ext cx="1007250" cy="996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2"/>
          <p:cNvSpPr txBox="1"/>
          <p:nvPr/>
        </p:nvSpPr>
        <p:spPr>
          <a:xfrm>
            <a:off x="346247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80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482082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35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57" name="Google Shape;357;p52"/>
          <p:cNvSpPr txBox="1"/>
          <p:nvPr/>
        </p:nvSpPr>
        <p:spPr>
          <a:xfrm>
            <a:off x="622482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45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58" name="Google Shape;358;p52"/>
          <p:cNvSpPr txBox="1"/>
          <p:nvPr/>
        </p:nvSpPr>
        <p:spPr>
          <a:xfrm>
            <a:off x="7628825" y="289550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36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59" name="Google Shape;359;p52"/>
          <p:cNvSpPr txBox="1"/>
          <p:nvPr/>
        </p:nvSpPr>
        <p:spPr>
          <a:xfrm>
            <a:off x="5542600" y="379705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36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</a:t>
            </a:r>
            <a:endParaRPr sz="3000" b="1" baseline="30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60" name="Google Shape;360;p52"/>
          <p:cNvSpPr txBox="1"/>
          <p:nvPr/>
        </p:nvSpPr>
        <p:spPr>
          <a:xfrm>
            <a:off x="4820825" y="3797050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35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endParaRPr sz="3000" b="1" baseline="30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61" name="Google Shape;361;p52"/>
          <p:cNvSpPr txBox="1"/>
          <p:nvPr/>
        </p:nvSpPr>
        <p:spPr>
          <a:xfrm>
            <a:off x="6297975" y="3751375"/>
            <a:ext cx="804000" cy="6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</a:t>
            </a:r>
            <a:r>
              <a:rPr lang="en" sz="30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</a:t>
            </a:r>
            <a:r>
              <a:rPr lang="en" sz="30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62" name="Google Shape;362;p52"/>
          <p:cNvSpPr/>
          <p:nvPr/>
        </p:nvSpPr>
        <p:spPr>
          <a:xfrm>
            <a:off x="6632725" y="3778475"/>
            <a:ext cx="630600" cy="55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2"/>
          <p:cNvSpPr/>
          <p:nvPr/>
        </p:nvSpPr>
        <p:spPr>
          <a:xfrm>
            <a:off x="737175" y="2937650"/>
            <a:ext cx="630600" cy="5574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16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 Charge</a:t>
            </a:r>
            <a:endParaRPr/>
          </a:p>
        </p:txBody>
      </p:sp>
      <p:sp>
        <p:nvSpPr>
          <p:cNvPr id="390" name="Google Shape;390;p55"/>
          <p:cNvSpPr txBox="1">
            <a:spLocks noGrp="1"/>
          </p:cNvSpPr>
          <p:nvPr>
            <p:ph type="body" idx="1"/>
          </p:nvPr>
        </p:nvSpPr>
        <p:spPr>
          <a:xfrm>
            <a:off x="357200" y="1569500"/>
            <a:ext cx="8520600" cy="26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only charged particle in nucleus is protons (+)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Ex. nuclear charge of N is +7 </a:t>
            </a:r>
            <a:endParaRPr/>
          </a:p>
        </p:txBody>
      </p:sp>
      <p:sp>
        <p:nvSpPr>
          <p:cNvPr id="391" name="Google Shape;391;p55"/>
          <p:cNvSpPr txBox="1"/>
          <p:nvPr/>
        </p:nvSpPr>
        <p:spPr>
          <a:xfrm>
            <a:off x="7316013" y="3328138"/>
            <a:ext cx="5709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0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+6</a:t>
            </a:r>
            <a:endParaRPr sz="3000" b="1">
              <a:solidFill>
                <a:srgbClr val="00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92" name="Google Shape;39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1673" y="2415499"/>
            <a:ext cx="2339578" cy="226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5"/>
          <p:cNvSpPr txBox="1"/>
          <p:nvPr/>
        </p:nvSpPr>
        <p:spPr>
          <a:xfrm>
            <a:off x="7279563" y="3273300"/>
            <a:ext cx="6438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/>
              <a:t>+7</a:t>
            </a:r>
            <a:endParaRPr sz="2600" b="1"/>
          </a:p>
        </p:txBody>
      </p:sp>
      <p:pic>
        <p:nvPicPr>
          <p:cNvPr id="394" name="Google Shape;39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221" y="3141296"/>
            <a:ext cx="1402750" cy="141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037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400" name="Google Shape;400;p5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nuclear charge of the sodium atom and the sodium ion?</a:t>
            </a:r>
            <a:endParaRPr/>
          </a:p>
        </p:txBody>
      </p:sp>
      <p:sp>
        <p:nvSpPr>
          <p:cNvPr id="401" name="Google Shape;401;p56"/>
          <p:cNvSpPr/>
          <p:nvPr/>
        </p:nvSpPr>
        <p:spPr>
          <a:xfrm>
            <a:off x="2002225" y="2794600"/>
            <a:ext cx="1492800" cy="1443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6"/>
          <p:cNvSpPr/>
          <p:nvPr/>
        </p:nvSpPr>
        <p:spPr>
          <a:xfrm>
            <a:off x="5168575" y="2763050"/>
            <a:ext cx="1492800" cy="14433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6"/>
          <p:cNvSpPr/>
          <p:nvPr/>
        </p:nvSpPr>
        <p:spPr>
          <a:xfrm>
            <a:off x="2529325" y="3272450"/>
            <a:ext cx="438600" cy="424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6"/>
          <p:cNvSpPr/>
          <p:nvPr/>
        </p:nvSpPr>
        <p:spPr>
          <a:xfrm>
            <a:off x="5695675" y="3240900"/>
            <a:ext cx="438600" cy="424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56"/>
          <p:cNvSpPr txBox="1"/>
          <p:nvPr/>
        </p:nvSpPr>
        <p:spPr>
          <a:xfrm>
            <a:off x="2515075" y="3315150"/>
            <a:ext cx="5343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11 +</a:t>
            </a:r>
            <a:endParaRPr b="1"/>
          </a:p>
        </p:txBody>
      </p:sp>
      <p:sp>
        <p:nvSpPr>
          <p:cNvPr id="406" name="Google Shape;406;p56"/>
          <p:cNvSpPr txBox="1"/>
          <p:nvPr/>
        </p:nvSpPr>
        <p:spPr>
          <a:xfrm>
            <a:off x="5647825" y="3272450"/>
            <a:ext cx="5343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11 +</a:t>
            </a:r>
            <a:endParaRPr b="1"/>
          </a:p>
        </p:txBody>
      </p:sp>
      <p:sp>
        <p:nvSpPr>
          <p:cNvPr id="407" name="Google Shape;407;p56"/>
          <p:cNvSpPr txBox="1"/>
          <p:nvPr/>
        </p:nvSpPr>
        <p:spPr>
          <a:xfrm>
            <a:off x="2908025" y="3548450"/>
            <a:ext cx="5343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11 -</a:t>
            </a:r>
            <a:endParaRPr b="1"/>
          </a:p>
        </p:txBody>
      </p:sp>
      <p:sp>
        <p:nvSpPr>
          <p:cNvPr id="408" name="Google Shape;408;p56"/>
          <p:cNvSpPr txBox="1"/>
          <p:nvPr/>
        </p:nvSpPr>
        <p:spPr>
          <a:xfrm>
            <a:off x="6060225" y="3548450"/>
            <a:ext cx="5343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10 -</a:t>
            </a:r>
            <a:endParaRPr b="1"/>
          </a:p>
        </p:txBody>
      </p:sp>
      <p:sp>
        <p:nvSpPr>
          <p:cNvPr id="409" name="Google Shape;409;p56"/>
          <p:cNvSpPr txBox="1"/>
          <p:nvPr/>
        </p:nvSpPr>
        <p:spPr>
          <a:xfrm>
            <a:off x="2285225" y="4237900"/>
            <a:ext cx="11178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Na atom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10" name="Google Shape;410;p56"/>
          <p:cNvSpPr txBox="1"/>
          <p:nvPr/>
        </p:nvSpPr>
        <p:spPr>
          <a:xfrm>
            <a:off x="5419750" y="4237900"/>
            <a:ext cx="11178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Na</a:t>
            </a:r>
            <a:r>
              <a:rPr lang="en" sz="23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ion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81004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Isotopes</a:t>
            </a:r>
            <a:endParaRPr/>
          </a:p>
        </p:txBody>
      </p:sp>
      <p:sp>
        <p:nvSpPr>
          <p:cNvPr id="438" name="Google Shape;438;p6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Elements that have the </a:t>
            </a:r>
            <a:r>
              <a:rPr lang="en" b="1" u="sng"/>
              <a:t>same # of protons</a:t>
            </a:r>
            <a:r>
              <a:rPr lang="en"/>
              <a:t> (atomic #) but </a:t>
            </a:r>
            <a:r>
              <a:rPr lang="en" b="1" u="sng"/>
              <a:t>different # of neutrons</a:t>
            </a:r>
            <a:r>
              <a:rPr lang="en"/>
              <a:t> resulting in a different mass.</a:t>
            </a:r>
            <a:br>
              <a:rPr lang="en"/>
            </a:br>
            <a:endParaRPr/>
          </a:p>
        </p:txBody>
      </p:sp>
      <p:pic>
        <p:nvPicPr>
          <p:cNvPr id="439" name="Google Shape;43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900" y="2733600"/>
            <a:ext cx="2147550" cy="194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831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Isotope Symbols</a:t>
            </a:r>
            <a:endParaRPr/>
          </a:p>
        </p:txBody>
      </p:sp>
      <p:sp>
        <p:nvSpPr>
          <p:cNvPr id="445" name="Google Shape;445;p62"/>
          <p:cNvSpPr txBox="1">
            <a:spLocks noGrp="1"/>
          </p:cNvSpPr>
          <p:nvPr>
            <p:ph type="body" idx="1"/>
          </p:nvPr>
        </p:nvSpPr>
        <p:spPr>
          <a:xfrm>
            <a:off x="354400" y="1470350"/>
            <a:ext cx="8520600" cy="208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Show the mass of isotope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Same atomic #, different mass #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Ex. isotope symbol of element X</a:t>
            </a:r>
            <a:br>
              <a:rPr lang="en"/>
            </a:br>
            <a:r>
              <a:rPr lang="en"/>
              <a:t>                                   </a:t>
            </a:r>
            <a:r>
              <a:rPr lang="en" sz="6000"/>
              <a:t> X</a:t>
            </a: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446" name="Google Shape;446;p62"/>
          <p:cNvSpPr txBox="1"/>
          <p:nvPr/>
        </p:nvSpPr>
        <p:spPr>
          <a:xfrm>
            <a:off x="6053300" y="3423675"/>
            <a:ext cx="21003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Mass #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47" name="Google Shape;447;p62"/>
          <p:cNvSpPr txBox="1"/>
          <p:nvPr/>
        </p:nvSpPr>
        <p:spPr>
          <a:xfrm>
            <a:off x="6053300" y="4224950"/>
            <a:ext cx="21003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Atomic #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448" name="Google Shape;44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5788" y="1551825"/>
            <a:ext cx="1533525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761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Isotopes of Hydrogen</a:t>
            </a:r>
            <a:endParaRPr/>
          </a:p>
        </p:txBody>
      </p:sp>
      <p:pic>
        <p:nvPicPr>
          <p:cNvPr id="454" name="Google Shape;45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750" y="1835450"/>
            <a:ext cx="4482625" cy="24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176" y="2117288"/>
            <a:ext cx="3891300" cy="1853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1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</a:t>
            </a:r>
            <a:endParaRPr/>
          </a:p>
        </p:txBody>
      </p:sp>
      <p:sp>
        <p:nvSpPr>
          <p:cNvPr id="461" name="Google Shape;461;p6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the isotope symbol for oxygen-17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 many neutrons does it have?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							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62" name="Google Shape;462;p64"/>
          <p:cNvSpPr txBox="1"/>
          <p:nvPr/>
        </p:nvSpPr>
        <p:spPr>
          <a:xfrm>
            <a:off x="2808900" y="2315700"/>
            <a:ext cx="444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17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63" name="Google Shape;463;p64"/>
          <p:cNvSpPr txBox="1"/>
          <p:nvPr/>
        </p:nvSpPr>
        <p:spPr>
          <a:xfrm>
            <a:off x="3191825" y="2315700"/>
            <a:ext cx="21003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6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64" name="Google Shape;464;p64"/>
          <p:cNvSpPr txBox="1"/>
          <p:nvPr/>
        </p:nvSpPr>
        <p:spPr>
          <a:xfrm>
            <a:off x="2808900" y="2984575"/>
            <a:ext cx="444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65" name="Google Shape;465;p64"/>
          <p:cNvSpPr txBox="1"/>
          <p:nvPr/>
        </p:nvSpPr>
        <p:spPr>
          <a:xfrm>
            <a:off x="5394550" y="3691925"/>
            <a:ext cx="4440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9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816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</a:t>
            </a:r>
            <a:endParaRPr/>
          </a:p>
        </p:txBody>
      </p:sp>
      <p:sp>
        <p:nvSpPr>
          <p:cNvPr id="460" name="Google Shape;460;p48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Ratio of mass of an object to its volume</a:t>
            </a:r>
            <a:endParaRPr dirty="0"/>
          </a:p>
        </p:txBody>
      </p:sp>
      <p:pic>
        <p:nvPicPr>
          <p:cNvPr id="461" name="Google Shape;4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042" y="2660575"/>
            <a:ext cx="2692950" cy="71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2225" y="2911591"/>
            <a:ext cx="3824288" cy="17609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48"/>
          <p:cNvGrpSpPr/>
          <p:nvPr/>
        </p:nvGrpSpPr>
        <p:grpSpPr>
          <a:xfrm>
            <a:off x="354350" y="2383200"/>
            <a:ext cx="1840200" cy="987850"/>
            <a:chOff x="354350" y="2383200"/>
            <a:chExt cx="1840200" cy="987850"/>
          </a:xfrm>
        </p:grpSpPr>
        <p:sp>
          <p:nvSpPr>
            <p:cNvPr id="464" name="Google Shape;464;p48"/>
            <p:cNvSpPr txBox="1"/>
            <p:nvPr/>
          </p:nvSpPr>
          <p:spPr>
            <a:xfrm>
              <a:off x="354350" y="2383200"/>
              <a:ext cx="1840200" cy="475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More particles</a:t>
              </a:r>
              <a:endParaRPr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465" name="Google Shape;465;p48"/>
            <p:cNvCxnSpPr/>
            <p:nvPr/>
          </p:nvCxnSpPr>
          <p:spPr>
            <a:xfrm>
              <a:off x="648600" y="2858350"/>
              <a:ext cx="874800" cy="512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9" name="Google Shape;463;p48">
            <a:extLst>
              <a:ext uri="{FF2B5EF4-FFF2-40B4-BE49-F238E27FC236}">
                <a16:creationId xmlns:a16="http://schemas.microsoft.com/office/drawing/2014/main" id="{59206AA3-8241-6D48-A752-404F70241A96}"/>
              </a:ext>
            </a:extLst>
          </p:cNvPr>
          <p:cNvGrpSpPr/>
          <p:nvPr/>
        </p:nvGrpSpPr>
        <p:grpSpPr>
          <a:xfrm>
            <a:off x="2569382" y="2380792"/>
            <a:ext cx="1840200" cy="987850"/>
            <a:chOff x="354350" y="2383200"/>
            <a:chExt cx="1840200" cy="987850"/>
          </a:xfrm>
        </p:grpSpPr>
        <p:sp>
          <p:nvSpPr>
            <p:cNvPr id="10" name="Google Shape;464;p48">
              <a:extLst>
                <a:ext uri="{FF2B5EF4-FFF2-40B4-BE49-F238E27FC236}">
                  <a16:creationId xmlns:a16="http://schemas.microsoft.com/office/drawing/2014/main" id="{6E5BB319-813E-4F49-AA1D-93DB2C149830}"/>
                </a:ext>
              </a:extLst>
            </p:cNvPr>
            <p:cNvSpPr txBox="1"/>
            <p:nvPr/>
          </p:nvSpPr>
          <p:spPr>
            <a:xfrm>
              <a:off x="354350" y="2383200"/>
              <a:ext cx="1840200" cy="4755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dirty="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Same volume</a:t>
              </a:r>
              <a:endParaRPr sz="24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cxnSp>
          <p:nvCxnSpPr>
            <p:cNvPr id="11" name="Google Shape;465;p48">
              <a:extLst>
                <a:ext uri="{FF2B5EF4-FFF2-40B4-BE49-F238E27FC236}">
                  <a16:creationId xmlns:a16="http://schemas.microsoft.com/office/drawing/2014/main" id="{62EFD618-540E-1E42-88CC-9248B08EDE22}"/>
                </a:ext>
              </a:extLst>
            </p:cNvPr>
            <p:cNvCxnSpPr/>
            <p:nvPr/>
          </p:nvCxnSpPr>
          <p:spPr>
            <a:xfrm>
              <a:off x="648600" y="2858350"/>
              <a:ext cx="874800" cy="51270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471" name="Google Shape;471;p6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isotope of hydrogen is most abundant?</a:t>
            </a:r>
            <a:endParaRPr/>
          </a:p>
        </p:txBody>
      </p:sp>
      <p:pic>
        <p:nvPicPr>
          <p:cNvPr id="472" name="Google Shape;47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750" y="2139675"/>
            <a:ext cx="4482625" cy="24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4050" y="3218750"/>
            <a:ext cx="1337825" cy="133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is atomic mass </a:t>
            </a:r>
            <a:r>
              <a:rPr lang="en" u="sng"/>
              <a:t>not</a:t>
            </a:r>
            <a:r>
              <a:rPr lang="en"/>
              <a:t> a whole #?</a:t>
            </a:r>
            <a:endParaRPr/>
          </a:p>
        </p:txBody>
      </p:sp>
      <p:sp>
        <p:nvSpPr>
          <p:cNvPr id="501" name="Google Shape;501;p7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Mass number = protons + neutrons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Atomic mass on the periodic table is a weighted avg. of all the naturally occurring isotopes of that element and the relative abundances (amounts)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Chlorine-35 (67.49%)    chlorine-37 (32.51%)    </a:t>
            </a:r>
            <a:endParaRPr/>
          </a:p>
        </p:txBody>
      </p:sp>
      <p:pic>
        <p:nvPicPr>
          <p:cNvPr id="502" name="Google Shape;502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300" y="3755350"/>
            <a:ext cx="904875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86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 of a general weighted avg</a:t>
            </a:r>
            <a:endParaRPr/>
          </a:p>
        </p:txBody>
      </p:sp>
      <p:sp>
        <p:nvSpPr>
          <p:cNvPr id="508" name="Google Shape;508;p7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50% exams        85</a:t>
            </a:r>
            <a:br>
              <a:rPr lang="en"/>
            </a:br>
            <a:r>
              <a:rPr lang="en"/>
              <a:t>10% quizzes       100.</a:t>
            </a:r>
            <a:br>
              <a:rPr lang="en"/>
            </a:br>
            <a:r>
              <a:rPr lang="en"/>
              <a:t>15%  labs         95</a:t>
            </a:r>
            <a:br>
              <a:rPr lang="en"/>
            </a:br>
            <a:r>
              <a:rPr lang="en"/>
              <a:t>25%  HW/CW     80</a:t>
            </a:r>
            <a:endParaRPr/>
          </a:p>
        </p:txBody>
      </p:sp>
      <p:sp>
        <p:nvSpPr>
          <p:cNvPr id="509" name="Google Shape;509;p71"/>
          <p:cNvSpPr txBox="1"/>
          <p:nvPr/>
        </p:nvSpPr>
        <p:spPr>
          <a:xfrm>
            <a:off x="1267800" y="3713925"/>
            <a:ext cx="69798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(50 x 85) + (10 x 100.) + (15 x 95) + (25 x 80.)</a:t>
            </a:r>
            <a:r>
              <a:rPr lang="en" sz="24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</a:t>
            </a:r>
            <a:r>
              <a:rPr lang="en" sz="2400" b="1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sz="24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   	</a:t>
            </a:r>
            <a:endParaRPr sz="24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10" name="Google Shape;510;p71"/>
          <p:cNvSpPr txBox="1"/>
          <p:nvPr/>
        </p:nvSpPr>
        <p:spPr>
          <a:xfrm>
            <a:off x="3483425" y="4226225"/>
            <a:ext cx="17076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100</a:t>
            </a:r>
            <a:endParaRPr sz="30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11" name="Google Shape;511;p71"/>
          <p:cNvSpPr txBox="1"/>
          <p:nvPr/>
        </p:nvSpPr>
        <p:spPr>
          <a:xfrm>
            <a:off x="7124700" y="3880625"/>
            <a:ext cx="1707600" cy="652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87 avg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512" name="Google Shape;51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8875" y="1676400"/>
            <a:ext cx="1619250" cy="179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02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1</a:t>
            </a:r>
            <a:endParaRPr sz="3000" dirty="0"/>
          </a:p>
        </p:txBody>
      </p:sp>
      <p:sp>
        <p:nvSpPr>
          <p:cNvPr id="518" name="Google Shape;518;p7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Boron-10     </a:t>
            </a:r>
            <a:r>
              <a:rPr lang="en">
                <a:highlight>
                  <a:srgbClr val="3C78D8"/>
                </a:highlight>
              </a:rPr>
              <a:t>19.78%   10.013 amu</a:t>
            </a:r>
            <a:r>
              <a:rPr lang="en"/>
              <a:t/>
            </a:r>
            <a:br>
              <a:rPr lang="en"/>
            </a:br>
            <a:r>
              <a:rPr lang="en"/>
              <a:t>Boron-11     </a:t>
            </a:r>
            <a:r>
              <a:rPr lang="en">
                <a:highlight>
                  <a:srgbClr val="6AA84F"/>
                </a:highlight>
              </a:rPr>
              <a:t>80.22%   11.009 amu</a:t>
            </a:r>
            <a:r>
              <a:rPr lang="en"/>
              <a:t/>
            </a:r>
            <a:br>
              <a:rPr lang="en"/>
            </a:br>
            <a:r>
              <a:rPr lang="en" i="1"/>
              <a:t>Multiply the mass of each isotope by its percent abundance then divide by 100</a:t>
            </a: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519" name="Google Shape;519;p72"/>
          <p:cNvSpPr txBox="1"/>
          <p:nvPr/>
        </p:nvSpPr>
        <p:spPr>
          <a:xfrm>
            <a:off x="452500" y="3842025"/>
            <a:ext cx="5942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(19.78 x 10.013)   +   (80.22 x 11.009)</a:t>
            </a:r>
            <a:r>
              <a:rPr lang="en"/>
              <a:t/>
            </a:r>
            <a:br>
              <a:rPr lang="en"/>
            </a:br>
            <a:r>
              <a:rPr lang="en"/>
              <a:t>						</a:t>
            </a:r>
            <a:br>
              <a:rPr lang="en"/>
            </a:br>
            <a:endParaRPr/>
          </a:p>
        </p:txBody>
      </p:sp>
      <p:sp>
        <p:nvSpPr>
          <p:cNvPr id="520" name="Google Shape;520;p72"/>
          <p:cNvSpPr txBox="1"/>
          <p:nvPr/>
        </p:nvSpPr>
        <p:spPr>
          <a:xfrm>
            <a:off x="2544250" y="4225475"/>
            <a:ext cx="879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100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21" name="Google Shape;521;p72"/>
          <p:cNvSpPr txBox="1"/>
          <p:nvPr/>
        </p:nvSpPr>
        <p:spPr>
          <a:xfrm>
            <a:off x="5573900" y="3899750"/>
            <a:ext cx="879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22" name="Google Shape;522;p72"/>
          <p:cNvSpPr txBox="1"/>
          <p:nvPr/>
        </p:nvSpPr>
        <p:spPr>
          <a:xfrm>
            <a:off x="5774850" y="3899750"/>
            <a:ext cx="1872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10.82 amu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523" name="Google Shape;523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02743">
            <a:off x="834162" y="2016738"/>
            <a:ext cx="157162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3508">
            <a:off x="2958862" y="2308084"/>
            <a:ext cx="787592" cy="2008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5525" y="1547848"/>
            <a:ext cx="1356775" cy="114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72"/>
          <p:cNvSpPr txBox="1"/>
          <p:nvPr/>
        </p:nvSpPr>
        <p:spPr>
          <a:xfrm>
            <a:off x="6453200" y="1630500"/>
            <a:ext cx="12978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10.013 amu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527" name="Google Shape;527;p72"/>
          <p:cNvCxnSpPr/>
          <p:nvPr/>
        </p:nvCxnSpPr>
        <p:spPr>
          <a:xfrm>
            <a:off x="7499525" y="1858650"/>
            <a:ext cx="891600" cy="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28" name="Google Shape;528;p72"/>
          <p:cNvSpPr txBox="1"/>
          <p:nvPr/>
        </p:nvSpPr>
        <p:spPr>
          <a:xfrm>
            <a:off x="7647150" y="2141425"/>
            <a:ext cx="12978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11.009 amu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2</a:t>
            </a:r>
            <a:endParaRPr dirty="0"/>
          </a:p>
        </p:txBody>
      </p:sp>
      <p:sp>
        <p:nvSpPr>
          <p:cNvPr id="534" name="Google Shape;534;p7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Determine weighted atomic mass</a:t>
            </a:r>
            <a:br>
              <a:rPr lang="en"/>
            </a:br>
            <a:r>
              <a:rPr lang="en"/>
              <a:t>Potassium-39    </a:t>
            </a:r>
            <a:r>
              <a:rPr lang="en">
                <a:highlight>
                  <a:srgbClr val="0B5394"/>
                </a:highlight>
              </a:rPr>
              <a:t>93.12%    38.964 amu</a:t>
            </a:r>
            <a:r>
              <a:rPr lang="en"/>
              <a:t/>
            </a:r>
            <a:br>
              <a:rPr lang="en"/>
            </a:br>
            <a:r>
              <a:rPr lang="en"/>
              <a:t>Potassium-41     </a:t>
            </a:r>
            <a:r>
              <a:rPr lang="en">
                <a:highlight>
                  <a:srgbClr val="6FA8DC"/>
                </a:highlight>
              </a:rPr>
              <a:t>6.88%     40.962 amu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535" name="Google Shape;535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4463" y="1541913"/>
            <a:ext cx="16478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3"/>
          <p:cNvSpPr txBox="1"/>
          <p:nvPr/>
        </p:nvSpPr>
        <p:spPr>
          <a:xfrm>
            <a:off x="7489550" y="2442900"/>
            <a:ext cx="12978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38.964 amu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37" name="Google Shape;537;p73"/>
          <p:cNvSpPr txBox="1"/>
          <p:nvPr/>
        </p:nvSpPr>
        <p:spPr>
          <a:xfrm>
            <a:off x="5937975" y="1584800"/>
            <a:ext cx="12978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40.962 amu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538" name="Google Shape;538;p73"/>
          <p:cNvCxnSpPr/>
          <p:nvPr/>
        </p:nvCxnSpPr>
        <p:spPr>
          <a:xfrm>
            <a:off x="6984300" y="1812950"/>
            <a:ext cx="891600" cy="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39" name="Google Shape;539;p73"/>
          <p:cNvSpPr txBox="1"/>
          <p:nvPr/>
        </p:nvSpPr>
        <p:spPr>
          <a:xfrm>
            <a:off x="482200" y="3505200"/>
            <a:ext cx="5942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(93.12 x 38.964)   +   (6.88 x 40.962)</a:t>
            </a:r>
            <a:r>
              <a:rPr lang="en"/>
              <a:t/>
            </a:r>
            <a:br>
              <a:rPr lang="en"/>
            </a:br>
            <a:r>
              <a:rPr lang="en"/>
              <a:t>						</a:t>
            </a:r>
            <a:br>
              <a:rPr lang="en"/>
            </a:br>
            <a:endParaRPr/>
          </a:p>
        </p:txBody>
      </p:sp>
      <p:sp>
        <p:nvSpPr>
          <p:cNvPr id="540" name="Google Shape;540;p73"/>
          <p:cNvSpPr txBox="1"/>
          <p:nvPr/>
        </p:nvSpPr>
        <p:spPr>
          <a:xfrm>
            <a:off x="2954325" y="3974975"/>
            <a:ext cx="879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100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41" name="Google Shape;541;p73"/>
          <p:cNvSpPr txBox="1"/>
          <p:nvPr/>
        </p:nvSpPr>
        <p:spPr>
          <a:xfrm>
            <a:off x="6230575" y="3542575"/>
            <a:ext cx="1872300" cy="2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39.10 amu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82617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8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Bohr’s Model of the atom</a:t>
            </a:r>
            <a:endParaRPr/>
          </a:p>
        </p:txBody>
      </p:sp>
      <p:sp>
        <p:nvSpPr>
          <p:cNvPr id="627" name="Google Shape;627;p8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Problems with Rutherford’s Model: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Bohr knew any charged particle that is moving like an electron would give off electromagnetic radiation (energy)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628" name="Google Shape;62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7571" y="3518200"/>
            <a:ext cx="2690450" cy="126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83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Bohr Model of the Atom</a:t>
            </a:r>
            <a:endParaRPr/>
          </a:p>
        </p:txBody>
      </p:sp>
      <p:sp>
        <p:nvSpPr>
          <p:cNvPr id="634" name="Google Shape;634;p8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 also knew that if it was giving off energy, the wavelength of that radiation would vary producing a continuous spectrum of electromagnetic energy in the form of visible light. </a:t>
            </a:r>
            <a:endParaRPr/>
          </a:p>
        </p:txBody>
      </p:sp>
      <p:pic>
        <p:nvPicPr>
          <p:cNvPr id="635" name="Google Shape;635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771" y="3412375"/>
            <a:ext cx="2690450" cy="12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0800" y="3412375"/>
            <a:ext cx="3123200" cy="1756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42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Bohr Discovered</a:t>
            </a:r>
            <a:endParaRPr/>
          </a:p>
        </p:txBody>
      </p:sp>
      <p:sp>
        <p:nvSpPr>
          <p:cNvPr id="642" name="Google Shape;642;p8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energy given off wasn’t continuous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Had discrete units of energy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43" name="Google Shape;64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100" y="2707800"/>
            <a:ext cx="3625526" cy="20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471" y="2018600"/>
            <a:ext cx="3163374" cy="2761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70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8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Bohr’s Model of the Atom</a:t>
            </a:r>
            <a:endParaRPr/>
          </a:p>
        </p:txBody>
      </p:sp>
      <p:sp>
        <p:nvSpPr>
          <p:cNvPr id="650" name="Google Shape;650;p89"/>
          <p:cNvSpPr txBox="1">
            <a:spLocks noGrp="1"/>
          </p:cNvSpPr>
          <p:nvPr>
            <p:ph type="body" idx="1"/>
          </p:nvPr>
        </p:nvSpPr>
        <p:spPr>
          <a:xfrm>
            <a:off x="311700" y="1488900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2600"/>
              <a:t>Determined that electrons are located in </a:t>
            </a:r>
            <a:r>
              <a:rPr lang="en" sz="2600" b="1" u="sng"/>
              <a:t>energy levels</a:t>
            </a:r>
            <a:r>
              <a:rPr lang="en" sz="2600"/>
              <a:t> called orbits. </a:t>
            </a:r>
            <a:endParaRPr sz="260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en" sz="2600">
                <a:solidFill>
                  <a:schemeClr val="lt1"/>
                </a:solidFill>
              </a:rPr>
              <a:t>Each energy level (orbit):</a:t>
            </a:r>
            <a:endParaRPr sz="2600">
              <a:solidFill>
                <a:schemeClr val="lt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</a:pPr>
            <a:r>
              <a:rPr lang="en" sz="2600">
                <a:solidFill>
                  <a:schemeClr val="lt1"/>
                </a:solidFill>
              </a:rPr>
              <a:t>is a fixed distance from the nucleus</a:t>
            </a:r>
            <a:endParaRPr sz="2600">
              <a:solidFill>
                <a:schemeClr val="lt1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</a:pPr>
            <a:r>
              <a:rPr lang="en" sz="2600">
                <a:solidFill>
                  <a:schemeClr val="lt1"/>
                </a:solidFill>
              </a:rPr>
              <a:t>can hold a </a:t>
            </a:r>
            <a:r>
              <a:rPr lang="en" sz="2600" b="1" u="sng">
                <a:solidFill>
                  <a:schemeClr val="lt1"/>
                </a:solidFill>
              </a:rPr>
              <a:t>specific number of electrons</a:t>
            </a:r>
            <a:endParaRPr sz="2600" b="1" u="sng">
              <a:solidFill>
                <a:schemeClr val="lt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</a:pPr>
            <a:r>
              <a:rPr lang="en" sz="2600">
                <a:solidFill>
                  <a:schemeClr val="lt1"/>
                </a:solidFill>
              </a:rPr>
              <a:t>has a </a:t>
            </a:r>
            <a:r>
              <a:rPr lang="en" sz="2600" b="1" u="sng">
                <a:solidFill>
                  <a:schemeClr val="lt1"/>
                </a:solidFill>
              </a:rPr>
              <a:t>definite amount of energy</a:t>
            </a:r>
            <a:r>
              <a:rPr lang="en" b="1" u="sng">
                <a:solidFill>
                  <a:schemeClr val="lt1"/>
                </a:solidFill>
              </a:rPr>
              <a:t/>
            </a:r>
            <a:br>
              <a:rPr lang="en" b="1" u="sng">
                <a:solidFill>
                  <a:schemeClr val="lt1"/>
                </a:solidFill>
              </a:rPr>
            </a:b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51" name="Google Shape;651;p89"/>
          <p:cNvSpPr txBox="1"/>
          <p:nvPr/>
        </p:nvSpPr>
        <p:spPr>
          <a:xfrm>
            <a:off x="7269600" y="4131150"/>
            <a:ext cx="2406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+</a:t>
            </a:r>
            <a:endParaRPr b="1"/>
          </a:p>
        </p:txBody>
      </p:sp>
      <p:pic>
        <p:nvPicPr>
          <p:cNvPr id="652" name="Google Shape;652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6800" y="2806000"/>
            <a:ext cx="2557201" cy="2337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9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9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Bohr’s Model of the Atom</a:t>
            </a:r>
            <a:endParaRPr dirty="0"/>
          </a:p>
        </p:txBody>
      </p:sp>
      <p:sp>
        <p:nvSpPr>
          <p:cNvPr id="658" name="Google Shape;658;p9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68412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further away from nucleus the greater the energy of the electrons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659" name="Google Shape;65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8775" y="3090975"/>
            <a:ext cx="2385550" cy="1590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0" name="Google Shape;660;p90"/>
          <p:cNvCxnSpPr/>
          <p:nvPr/>
        </p:nvCxnSpPr>
        <p:spPr>
          <a:xfrm rot="10800000" flipH="1">
            <a:off x="3722700" y="3056475"/>
            <a:ext cx="497700" cy="542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61" name="Google Shape;661;p90"/>
          <p:cNvSpPr txBox="1"/>
          <p:nvPr/>
        </p:nvSpPr>
        <p:spPr>
          <a:xfrm>
            <a:off x="3969525" y="2571750"/>
            <a:ext cx="1332300" cy="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Increasing energy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662" name="Google Shape;662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99737" y="1495975"/>
            <a:ext cx="1699763" cy="3284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4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</a:t>
            </a:r>
            <a:r>
              <a:rPr lang="en" dirty="0" smtClean="0"/>
              <a:t>:</a:t>
            </a:r>
            <a:endParaRPr dirty="0"/>
          </a:p>
        </p:txBody>
      </p:sp>
      <p:sp>
        <p:nvSpPr>
          <p:cNvPr id="471" name="Google Shape;471;p4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What is the density of an object with a mass of 60.0 g and a volume of 2.0 cm</a:t>
            </a:r>
            <a:r>
              <a:rPr lang="en" baseline="30000" dirty="0"/>
              <a:t>3</a:t>
            </a:r>
            <a:r>
              <a:rPr lang="en" dirty="0"/>
              <a:t>?</a:t>
            </a:r>
            <a:br>
              <a:rPr lang="en" dirty="0"/>
            </a:br>
            <a:endParaRPr dirty="0"/>
          </a:p>
        </p:txBody>
      </p:sp>
      <p:grpSp>
        <p:nvGrpSpPr>
          <p:cNvPr id="472" name="Google Shape;472;p49"/>
          <p:cNvGrpSpPr/>
          <p:nvPr/>
        </p:nvGrpSpPr>
        <p:grpSpPr>
          <a:xfrm>
            <a:off x="718850" y="2739075"/>
            <a:ext cx="1326175" cy="830650"/>
            <a:chOff x="718850" y="2739075"/>
            <a:chExt cx="1326175" cy="830650"/>
          </a:xfrm>
        </p:grpSpPr>
        <p:sp>
          <p:nvSpPr>
            <p:cNvPr id="473" name="Google Shape;473;p49"/>
            <p:cNvSpPr txBox="1"/>
            <p:nvPr/>
          </p:nvSpPr>
          <p:spPr>
            <a:xfrm>
              <a:off x="1512050" y="2739075"/>
              <a:ext cx="4710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u="sng">
                  <a:solidFill>
                    <a:schemeClr val="accent5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</a:t>
              </a:r>
              <a:endParaRPr sz="3000" u="sng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grpSp>
          <p:nvGrpSpPr>
            <p:cNvPr id="474" name="Google Shape;474;p49"/>
            <p:cNvGrpSpPr/>
            <p:nvPr/>
          </p:nvGrpSpPr>
          <p:grpSpPr>
            <a:xfrm>
              <a:off x="718850" y="2813425"/>
              <a:ext cx="1326175" cy="756300"/>
              <a:chOff x="718850" y="2813425"/>
              <a:chExt cx="1326175" cy="756300"/>
            </a:xfrm>
          </p:grpSpPr>
          <p:sp>
            <p:nvSpPr>
              <p:cNvPr id="475" name="Google Shape;475;p49"/>
              <p:cNvSpPr txBox="1"/>
              <p:nvPr/>
            </p:nvSpPr>
            <p:spPr>
              <a:xfrm>
                <a:off x="718850" y="2813425"/>
                <a:ext cx="7932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chemeClr val="accent5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D =</a:t>
                </a:r>
                <a:endParaRPr sz="3000">
                  <a:solidFill>
                    <a:schemeClr val="accent5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  <p:sp>
            <p:nvSpPr>
              <p:cNvPr id="476" name="Google Shape;476;p49"/>
              <p:cNvSpPr txBox="1"/>
              <p:nvPr/>
            </p:nvSpPr>
            <p:spPr>
              <a:xfrm>
                <a:off x="1574025" y="3073825"/>
                <a:ext cx="4710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chemeClr val="accent5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v</a:t>
                </a:r>
                <a:endParaRPr sz="3000">
                  <a:solidFill>
                    <a:schemeClr val="accent5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</p:grpSp>
      </p:grpSp>
      <p:sp>
        <p:nvSpPr>
          <p:cNvPr id="477" name="Google Shape;477;p49"/>
          <p:cNvSpPr txBox="1"/>
          <p:nvPr/>
        </p:nvSpPr>
        <p:spPr>
          <a:xfrm>
            <a:off x="2730325" y="2813425"/>
            <a:ext cx="7932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 =</a:t>
            </a:r>
            <a:endParaRPr sz="3000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78" name="Google Shape;478;p49"/>
          <p:cNvSpPr txBox="1"/>
          <p:nvPr/>
        </p:nvSpPr>
        <p:spPr>
          <a:xfrm>
            <a:off x="3523524" y="2739075"/>
            <a:ext cx="1111925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60.0 g</a:t>
            </a:r>
            <a:endParaRPr sz="3000" u="sng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79" name="Google Shape;479;p49"/>
          <p:cNvSpPr txBox="1"/>
          <p:nvPr/>
        </p:nvSpPr>
        <p:spPr>
          <a:xfrm>
            <a:off x="3461549" y="3073825"/>
            <a:ext cx="1396697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2.0 cm</a:t>
            </a:r>
            <a:r>
              <a:rPr lang="en" sz="3000" baseline="30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endParaRPr sz="3000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80" name="Google Shape;480;p49"/>
          <p:cNvSpPr txBox="1"/>
          <p:nvPr/>
        </p:nvSpPr>
        <p:spPr>
          <a:xfrm>
            <a:off x="5336725" y="2813425"/>
            <a:ext cx="2310300" cy="4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 = 30. g/cm</a:t>
            </a:r>
            <a:r>
              <a:rPr lang="en" sz="3000" baseline="30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endParaRPr sz="3000" baseline="30000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9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Constructing Bohr Diagrams</a:t>
            </a:r>
            <a:endParaRPr/>
          </a:p>
        </p:txBody>
      </p:sp>
      <p:sp>
        <p:nvSpPr>
          <p:cNvPr id="668" name="Google Shape;668;p9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Look up electron configuration on periodic table 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Draw a circle for nucleus and write # of protons and neutrons in it.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Draw in energy levels and write the # of electrons in each shell </a:t>
            </a:r>
            <a:br>
              <a:rPr lang="en"/>
            </a:br>
            <a:endParaRPr/>
          </a:p>
        </p:txBody>
      </p:sp>
      <p:pic>
        <p:nvPicPr>
          <p:cNvPr id="669" name="Google Shape;669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297" y="3943397"/>
            <a:ext cx="2662600" cy="116355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91"/>
          <p:cNvSpPr/>
          <p:nvPr/>
        </p:nvSpPr>
        <p:spPr>
          <a:xfrm>
            <a:off x="6650950" y="4819950"/>
            <a:ext cx="575400" cy="28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9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Bohr Diagram of Mg</a:t>
            </a:r>
            <a:endParaRPr/>
          </a:p>
        </p:txBody>
      </p:sp>
      <p:sp>
        <p:nvSpPr>
          <p:cNvPr id="676" name="Google Shape;676;p92"/>
          <p:cNvSpPr/>
          <p:nvPr/>
        </p:nvSpPr>
        <p:spPr>
          <a:xfrm>
            <a:off x="3634600" y="2741750"/>
            <a:ext cx="666000" cy="593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2"/>
          <p:cNvSpPr/>
          <p:nvPr/>
        </p:nvSpPr>
        <p:spPr>
          <a:xfrm>
            <a:off x="3416500" y="2515400"/>
            <a:ext cx="1102200" cy="10461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2"/>
          <p:cNvSpPr/>
          <p:nvPr/>
        </p:nvSpPr>
        <p:spPr>
          <a:xfrm>
            <a:off x="3122350" y="2189000"/>
            <a:ext cx="1690500" cy="16989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2"/>
          <p:cNvSpPr/>
          <p:nvPr/>
        </p:nvSpPr>
        <p:spPr>
          <a:xfrm>
            <a:off x="2784850" y="1910750"/>
            <a:ext cx="2365500" cy="22554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2"/>
          <p:cNvSpPr txBox="1"/>
          <p:nvPr/>
        </p:nvSpPr>
        <p:spPr>
          <a:xfrm>
            <a:off x="3634600" y="2688625"/>
            <a:ext cx="756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12p+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12n</a:t>
            </a:r>
            <a:r>
              <a:rPr lang="en" sz="1800" baseline="30000"/>
              <a:t>0</a:t>
            </a:r>
            <a:endParaRPr sz="1800" baseline="30000"/>
          </a:p>
        </p:txBody>
      </p:sp>
      <p:sp>
        <p:nvSpPr>
          <p:cNvPr id="681" name="Google Shape;681;p92"/>
          <p:cNvSpPr txBox="1"/>
          <p:nvPr/>
        </p:nvSpPr>
        <p:spPr>
          <a:xfrm>
            <a:off x="4020600" y="3049225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682" name="Google Shape;682;p92"/>
          <p:cNvSpPr txBox="1"/>
          <p:nvPr/>
        </p:nvSpPr>
        <p:spPr>
          <a:xfrm>
            <a:off x="4391500" y="25717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8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683" name="Google Shape;683;p92"/>
          <p:cNvSpPr txBox="1"/>
          <p:nvPr/>
        </p:nvSpPr>
        <p:spPr>
          <a:xfrm>
            <a:off x="4391500" y="36458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684" name="Google Shape;684;p92"/>
          <p:cNvSpPr txBox="1"/>
          <p:nvPr/>
        </p:nvSpPr>
        <p:spPr>
          <a:xfrm>
            <a:off x="5635150" y="1562200"/>
            <a:ext cx="3126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12 p+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12 e-</a:t>
            </a:r>
            <a:endParaRPr sz="3000" u="sng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85" name="Google Shape;685;p92"/>
          <p:cNvSpPr txBox="1"/>
          <p:nvPr/>
        </p:nvSpPr>
        <p:spPr>
          <a:xfrm>
            <a:off x="5753375" y="2431875"/>
            <a:ext cx="30084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686" name="Google Shape;686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850" y="3363900"/>
            <a:ext cx="3149944" cy="13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92"/>
          <p:cNvSpPr/>
          <p:nvPr/>
        </p:nvSpPr>
        <p:spPr>
          <a:xfrm>
            <a:off x="7439050" y="4448550"/>
            <a:ext cx="575400" cy="28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1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9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Mg</a:t>
            </a:r>
            <a:r>
              <a:rPr lang="en" baseline="30000"/>
              <a:t>+2</a:t>
            </a:r>
            <a:endParaRPr baseline="30000"/>
          </a:p>
        </p:txBody>
      </p:sp>
      <p:sp>
        <p:nvSpPr>
          <p:cNvPr id="704" name="Google Shape;704;p95"/>
          <p:cNvSpPr txBox="1"/>
          <p:nvPr/>
        </p:nvSpPr>
        <p:spPr>
          <a:xfrm>
            <a:off x="2462475" y="25717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8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05" name="Google Shape;705;p95"/>
          <p:cNvSpPr/>
          <p:nvPr/>
        </p:nvSpPr>
        <p:spPr>
          <a:xfrm>
            <a:off x="1605675" y="2823625"/>
            <a:ext cx="666000" cy="593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5"/>
          <p:cNvSpPr/>
          <p:nvPr/>
        </p:nvSpPr>
        <p:spPr>
          <a:xfrm>
            <a:off x="1387575" y="2597275"/>
            <a:ext cx="1102200" cy="10461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5"/>
          <p:cNvSpPr/>
          <p:nvPr/>
        </p:nvSpPr>
        <p:spPr>
          <a:xfrm>
            <a:off x="1093425" y="2270875"/>
            <a:ext cx="1690500" cy="16989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5"/>
          <p:cNvSpPr/>
          <p:nvPr/>
        </p:nvSpPr>
        <p:spPr>
          <a:xfrm>
            <a:off x="755925" y="1992625"/>
            <a:ext cx="2370900" cy="22554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5"/>
          <p:cNvSpPr txBox="1"/>
          <p:nvPr/>
        </p:nvSpPr>
        <p:spPr>
          <a:xfrm>
            <a:off x="1605675" y="2770500"/>
            <a:ext cx="756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12p+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12n</a:t>
            </a:r>
            <a:r>
              <a:rPr lang="en" sz="1800" baseline="30000"/>
              <a:t>0</a:t>
            </a:r>
            <a:endParaRPr sz="1800" baseline="30000"/>
          </a:p>
        </p:txBody>
      </p:sp>
      <p:sp>
        <p:nvSpPr>
          <p:cNvPr id="710" name="Google Shape;710;p95"/>
          <p:cNvSpPr txBox="1"/>
          <p:nvPr/>
        </p:nvSpPr>
        <p:spPr>
          <a:xfrm>
            <a:off x="1505775" y="23719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11" name="Google Shape;711;p95"/>
          <p:cNvSpPr txBox="1"/>
          <p:nvPr/>
        </p:nvSpPr>
        <p:spPr>
          <a:xfrm>
            <a:off x="2672625" y="3243775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12" name="Google Shape;712;p95"/>
          <p:cNvSpPr txBox="1"/>
          <p:nvPr/>
        </p:nvSpPr>
        <p:spPr>
          <a:xfrm>
            <a:off x="4572000" y="1702075"/>
            <a:ext cx="3126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12 p+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 e-</a:t>
            </a:r>
            <a:endParaRPr sz="3000" u="sng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13" name="Google Shape;713;p95"/>
          <p:cNvSpPr txBox="1"/>
          <p:nvPr/>
        </p:nvSpPr>
        <p:spPr>
          <a:xfrm>
            <a:off x="4572000" y="2571750"/>
            <a:ext cx="3126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+2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714" name="Google Shape;714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2850" y="3363900"/>
            <a:ext cx="3149944" cy="13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95"/>
          <p:cNvSpPr/>
          <p:nvPr/>
        </p:nvSpPr>
        <p:spPr>
          <a:xfrm>
            <a:off x="7450175" y="4448550"/>
            <a:ext cx="575400" cy="2871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9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O</a:t>
            </a:r>
            <a:r>
              <a:rPr lang="en" baseline="30000"/>
              <a:t>-2</a:t>
            </a:r>
            <a:endParaRPr baseline="30000"/>
          </a:p>
        </p:txBody>
      </p:sp>
      <p:sp>
        <p:nvSpPr>
          <p:cNvPr id="721" name="Google Shape;721;p96"/>
          <p:cNvSpPr txBox="1"/>
          <p:nvPr/>
        </p:nvSpPr>
        <p:spPr>
          <a:xfrm>
            <a:off x="4572000" y="1702075"/>
            <a:ext cx="3126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 p+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 e-</a:t>
            </a:r>
            <a:endParaRPr sz="3000" u="sng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2" name="Google Shape;722;p96"/>
          <p:cNvSpPr txBox="1"/>
          <p:nvPr/>
        </p:nvSpPr>
        <p:spPr>
          <a:xfrm>
            <a:off x="2462475" y="25717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6e-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23" name="Google Shape;723;p96"/>
          <p:cNvSpPr/>
          <p:nvPr/>
        </p:nvSpPr>
        <p:spPr>
          <a:xfrm>
            <a:off x="1605675" y="2823625"/>
            <a:ext cx="666000" cy="593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6"/>
          <p:cNvSpPr/>
          <p:nvPr/>
        </p:nvSpPr>
        <p:spPr>
          <a:xfrm>
            <a:off x="1387575" y="2597275"/>
            <a:ext cx="1102200" cy="10461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6"/>
          <p:cNvSpPr/>
          <p:nvPr/>
        </p:nvSpPr>
        <p:spPr>
          <a:xfrm>
            <a:off x="1093425" y="2270875"/>
            <a:ext cx="1690500" cy="16989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96"/>
          <p:cNvSpPr txBox="1"/>
          <p:nvPr/>
        </p:nvSpPr>
        <p:spPr>
          <a:xfrm>
            <a:off x="1605675" y="2770500"/>
            <a:ext cx="756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8p+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8n</a:t>
            </a:r>
            <a:r>
              <a:rPr lang="en" sz="1800" baseline="30000"/>
              <a:t>0</a:t>
            </a:r>
            <a:endParaRPr sz="1800" baseline="30000"/>
          </a:p>
        </p:txBody>
      </p:sp>
      <p:sp>
        <p:nvSpPr>
          <p:cNvPr id="727" name="Google Shape;727;p96"/>
          <p:cNvSpPr txBox="1"/>
          <p:nvPr/>
        </p:nvSpPr>
        <p:spPr>
          <a:xfrm>
            <a:off x="1505775" y="237195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 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28" name="Google Shape;728;p96"/>
          <p:cNvSpPr txBox="1"/>
          <p:nvPr/>
        </p:nvSpPr>
        <p:spPr>
          <a:xfrm>
            <a:off x="2462475" y="2920525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2e-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29" name="Google Shape;729;p96"/>
          <p:cNvSpPr txBox="1"/>
          <p:nvPr/>
        </p:nvSpPr>
        <p:spPr>
          <a:xfrm>
            <a:off x="2462475" y="2770500"/>
            <a:ext cx="9567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0000"/>
                </a:solidFill>
              </a:rPr>
              <a:t>8e-</a:t>
            </a:r>
            <a:endParaRPr sz="2400" b="1">
              <a:solidFill>
                <a:srgbClr val="FF0000"/>
              </a:solidFill>
            </a:endParaRPr>
          </a:p>
        </p:txBody>
      </p:sp>
      <p:sp>
        <p:nvSpPr>
          <p:cNvPr id="730" name="Google Shape;730;p96"/>
          <p:cNvSpPr txBox="1"/>
          <p:nvPr/>
        </p:nvSpPr>
        <p:spPr>
          <a:xfrm>
            <a:off x="4572000" y="2619600"/>
            <a:ext cx="3126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731" name="Google Shape;731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6000" y="3417025"/>
            <a:ext cx="1323900" cy="132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5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10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Ground State</a:t>
            </a:r>
            <a:endParaRPr/>
          </a:p>
        </p:txBody>
      </p:sp>
      <p:sp>
        <p:nvSpPr>
          <p:cNvPr id="758" name="Google Shape;758;p10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u="sng"/>
              <a:t>Ground State</a:t>
            </a:r>
            <a:r>
              <a:rPr lang="en"/>
              <a:t>- When electrons occupy the LOWEST available ENERGY LEVELS.  (configuration on periodic table)</a:t>
            </a:r>
            <a:br>
              <a:rPr lang="en"/>
            </a:br>
            <a:endParaRPr/>
          </a:p>
        </p:txBody>
      </p:sp>
      <p:pic>
        <p:nvPicPr>
          <p:cNvPr id="759" name="Google Shape;75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275" y="3089550"/>
            <a:ext cx="306705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9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10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Excited State</a:t>
            </a:r>
            <a:endParaRPr/>
          </a:p>
        </p:txBody>
      </p:sp>
      <p:sp>
        <p:nvSpPr>
          <p:cNvPr id="765" name="Google Shape;765;p10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u="sng"/>
              <a:t>Excited State</a:t>
            </a:r>
            <a:r>
              <a:rPr lang="en"/>
              <a:t>- Electrons NO LONGER occupy the lowest available energy levels (different than electron configuration)  </a:t>
            </a:r>
            <a:br>
              <a:rPr lang="en"/>
            </a:br>
            <a:endParaRPr/>
          </a:p>
        </p:txBody>
      </p:sp>
      <p:pic>
        <p:nvPicPr>
          <p:cNvPr id="766" name="Google Shape;76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275" y="3089550"/>
            <a:ext cx="3067050" cy="152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863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0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Possible Excited States of Na</a:t>
            </a:r>
            <a:endParaRPr/>
          </a:p>
        </p:txBody>
      </p:sp>
      <p:pic>
        <p:nvPicPr>
          <p:cNvPr id="772" name="Google Shape;77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7775" y="3187976"/>
            <a:ext cx="4582451" cy="1441951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Google Shape;773;p103"/>
          <p:cNvSpPr/>
          <p:nvPr/>
        </p:nvSpPr>
        <p:spPr>
          <a:xfrm>
            <a:off x="1605675" y="2823625"/>
            <a:ext cx="666000" cy="593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3"/>
          <p:cNvSpPr/>
          <p:nvPr/>
        </p:nvSpPr>
        <p:spPr>
          <a:xfrm>
            <a:off x="1387575" y="2597275"/>
            <a:ext cx="1102200" cy="10461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3"/>
          <p:cNvSpPr/>
          <p:nvPr/>
        </p:nvSpPr>
        <p:spPr>
          <a:xfrm>
            <a:off x="1093425" y="2270875"/>
            <a:ext cx="1690500" cy="16989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3"/>
          <p:cNvSpPr/>
          <p:nvPr/>
        </p:nvSpPr>
        <p:spPr>
          <a:xfrm>
            <a:off x="755925" y="1992625"/>
            <a:ext cx="2332200" cy="2255400"/>
          </a:xfrm>
          <a:prstGeom prst="ellipse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3"/>
          <p:cNvSpPr txBox="1"/>
          <p:nvPr/>
        </p:nvSpPr>
        <p:spPr>
          <a:xfrm>
            <a:off x="1605675" y="2770500"/>
            <a:ext cx="7569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11p+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12n</a:t>
            </a:r>
            <a:r>
              <a:rPr lang="en" sz="1800" baseline="30000"/>
              <a:t>0</a:t>
            </a:r>
            <a:endParaRPr sz="1800" baseline="30000"/>
          </a:p>
        </p:txBody>
      </p:sp>
      <p:sp>
        <p:nvSpPr>
          <p:cNvPr id="778" name="Google Shape;778;p103"/>
          <p:cNvSpPr/>
          <p:nvPr/>
        </p:nvSpPr>
        <p:spPr>
          <a:xfrm>
            <a:off x="1761075" y="257175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3"/>
          <p:cNvSpPr/>
          <p:nvPr/>
        </p:nvSpPr>
        <p:spPr>
          <a:xfrm>
            <a:off x="2028625" y="3533988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3"/>
          <p:cNvSpPr/>
          <p:nvPr/>
        </p:nvSpPr>
        <p:spPr>
          <a:xfrm>
            <a:off x="2628525" y="261510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3"/>
          <p:cNvSpPr/>
          <p:nvPr/>
        </p:nvSpPr>
        <p:spPr>
          <a:xfrm>
            <a:off x="2028625" y="2225775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3"/>
          <p:cNvSpPr/>
          <p:nvPr/>
        </p:nvSpPr>
        <p:spPr>
          <a:xfrm>
            <a:off x="1304000" y="2381175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3"/>
          <p:cNvSpPr/>
          <p:nvPr/>
        </p:nvSpPr>
        <p:spPr>
          <a:xfrm>
            <a:off x="1054425" y="288105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3"/>
          <p:cNvSpPr/>
          <p:nvPr/>
        </p:nvSpPr>
        <p:spPr>
          <a:xfrm>
            <a:off x="1209825" y="357830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3"/>
          <p:cNvSpPr/>
          <p:nvPr/>
        </p:nvSpPr>
        <p:spPr>
          <a:xfrm>
            <a:off x="1844325" y="383125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3"/>
          <p:cNvSpPr/>
          <p:nvPr/>
        </p:nvSpPr>
        <p:spPr>
          <a:xfrm>
            <a:off x="2489775" y="357830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3"/>
          <p:cNvSpPr/>
          <p:nvPr/>
        </p:nvSpPr>
        <p:spPr>
          <a:xfrm>
            <a:off x="2714650" y="3140175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3"/>
          <p:cNvSpPr/>
          <p:nvPr/>
        </p:nvSpPr>
        <p:spPr>
          <a:xfrm>
            <a:off x="2559250" y="216360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3"/>
          <p:cNvSpPr/>
          <p:nvPr/>
        </p:nvSpPr>
        <p:spPr>
          <a:xfrm>
            <a:off x="2714650" y="383125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3"/>
          <p:cNvSpPr/>
          <p:nvPr/>
        </p:nvSpPr>
        <p:spPr>
          <a:xfrm>
            <a:off x="1148600" y="2115475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3"/>
          <p:cNvSpPr/>
          <p:nvPr/>
        </p:nvSpPr>
        <p:spPr>
          <a:xfrm>
            <a:off x="987850" y="3831250"/>
            <a:ext cx="155400" cy="1554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92" name="Google Shape;792;p103"/>
          <p:cNvGrpSpPr/>
          <p:nvPr/>
        </p:nvGrpSpPr>
        <p:grpSpPr>
          <a:xfrm>
            <a:off x="3517150" y="1992618"/>
            <a:ext cx="1279200" cy="779957"/>
            <a:chOff x="3371000" y="1825018"/>
            <a:chExt cx="1279200" cy="779957"/>
          </a:xfrm>
        </p:grpSpPr>
        <p:cxnSp>
          <p:nvCxnSpPr>
            <p:cNvPr id="793" name="Google Shape;793;p103"/>
            <p:cNvCxnSpPr/>
            <p:nvPr/>
          </p:nvCxnSpPr>
          <p:spPr>
            <a:xfrm flipH="1">
              <a:off x="3371000" y="2001975"/>
              <a:ext cx="1279200" cy="603000"/>
            </a:xfrm>
            <a:prstGeom prst="straightConnector1">
              <a:avLst/>
            </a:prstGeom>
            <a:noFill/>
            <a:ln w="114300" cap="flat" cmpd="sng">
              <a:solidFill>
                <a:srgbClr val="FF99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794" name="Google Shape;794;p103"/>
            <p:cNvSpPr txBox="1"/>
            <p:nvPr/>
          </p:nvSpPr>
          <p:spPr>
            <a:xfrm rot="-1345658">
              <a:off x="3389664" y="2063228"/>
              <a:ext cx="1279369" cy="1553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Energy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795" name="Google Shape;795;p103"/>
          <p:cNvSpPr txBox="1"/>
          <p:nvPr/>
        </p:nvSpPr>
        <p:spPr>
          <a:xfrm>
            <a:off x="4542125" y="3778000"/>
            <a:ext cx="3750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96" name="Google Shape;796;p103"/>
          <p:cNvSpPr txBox="1"/>
          <p:nvPr/>
        </p:nvSpPr>
        <p:spPr>
          <a:xfrm>
            <a:off x="5663800" y="3778000"/>
            <a:ext cx="3750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97" name="Google Shape;797;p103"/>
          <p:cNvSpPr txBox="1"/>
          <p:nvPr/>
        </p:nvSpPr>
        <p:spPr>
          <a:xfrm>
            <a:off x="6714725" y="3778000"/>
            <a:ext cx="3750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98" name="Google Shape;798;p103"/>
          <p:cNvSpPr txBox="1"/>
          <p:nvPr/>
        </p:nvSpPr>
        <p:spPr>
          <a:xfrm>
            <a:off x="7907125" y="3778000"/>
            <a:ext cx="3750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799" name="Google Shape;799;p103"/>
          <p:cNvSpPr txBox="1"/>
          <p:nvPr/>
        </p:nvSpPr>
        <p:spPr>
          <a:xfrm>
            <a:off x="5102200" y="2772575"/>
            <a:ext cx="3090600" cy="2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Total # of electrons doesn’t change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04"/>
          <p:cNvSpPr txBox="1">
            <a:spLocks noGrp="1"/>
          </p:cNvSpPr>
          <p:nvPr>
            <p:ph type="title"/>
          </p:nvPr>
        </p:nvSpPr>
        <p:spPr>
          <a:xfrm>
            <a:off x="1028325" y="1040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determine if configuration is ground or excited</a:t>
            </a:r>
            <a:endParaRPr/>
          </a:p>
        </p:txBody>
      </p:sp>
      <p:sp>
        <p:nvSpPr>
          <p:cNvPr id="805" name="Google Shape;805;p10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Add up total # of electrons in configuration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Determine element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If it matches element configuration on periodic table = GROUND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If it doesn’t match = EXCITED</a:t>
            </a:r>
            <a:br>
              <a:rPr lang="en"/>
            </a:br>
            <a:endParaRPr/>
          </a:p>
        </p:txBody>
      </p:sp>
      <p:pic>
        <p:nvPicPr>
          <p:cNvPr id="806" name="Google Shape;80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4025" y="3670200"/>
            <a:ext cx="2063975" cy="1025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9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0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endParaRPr dirty="0"/>
          </a:p>
        </p:txBody>
      </p:sp>
      <p:sp>
        <p:nvSpPr>
          <p:cNvPr id="812" name="Google Shape;812;p10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Identify the electron configuration as being ground state or excited state:  2-6-1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813" name="Google Shape;81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4100" y="3285988"/>
            <a:ext cx="1371600" cy="14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105"/>
          <p:cNvSpPr txBox="1"/>
          <p:nvPr/>
        </p:nvSpPr>
        <p:spPr>
          <a:xfrm>
            <a:off x="311300" y="2829975"/>
            <a:ext cx="3091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2+6+1 = 9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15" name="Google Shape;815;p105"/>
          <p:cNvSpPr txBox="1"/>
          <p:nvPr/>
        </p:nvSpPr>
        <p:spPr>
          <a:xfrm>
            <a:off x="431575" y="3395975"/>
            <a:ext cx="20871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Fluorine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16" name="Google Shape;816;p105"/>
          <p:cNvSpPr txBox="1"/>
          <p:nvPr/>
        </p:nvSpPr>
        <p:spPr>
          <a:xfrm>
            <a:off x="452800" y="4004425"/>
            <a:ext cx="24267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Excited State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6846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Absorption</a:t>
            </a:r>
            <a:endParaRPr/>
          </a:p>
        </p:txBody>
      </p:sp>
      <p:sp>
        <p:nvSpPr>
          <p:cNvPr id="858" name="Google Shape;858;p111"/>
          <p:cNvSpPr txBox="1">
            <a:spLocks noGrp="1"/>
          </p:cNvSpPr>
          <p:nvPr>
            <p:ph type="body" idx="1"/>
          </p:nvPr>
        </p:nvSpPr>
        <p:spPr>
          <a:xfrm>
            <a:off x="230775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Excited State:</a:t>
            </a:r>
            <a:r>
              <a:rPr lang="en"/>
              <a:t> Electrons absorb energy as they move to higher energy levels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excited state is temporary and unstable.</a:t>
            </a:r>
            <a:br>
              <a:rPr lang="en"/>
            </a:br>
            <a:endParaRPr/>
          </a:p>
        </p:txBody>
      </p:sp>
      <p:pic>
        <p:nvPicPr>
          <p:cNvPr id="859" name="Google Shape;859;p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650" y="3075075"/>
            <a:ext cx="2380050" cy="170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88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How to solve for m or v if density is not given</a:t>
            </a:r>
            <a:endParaRPr sz="3000"/>
          </a:p>
        </p:txBody>
      </p:sp>
      <p:sp>
        <p:nvSpPr>
          <p:cNvPr id="526" name="Google Shape;526;p5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               </a:t>
            </a:r>
            <a:r>
              <a:rPr lang="en" b="1" dirty="0"/>
              <a:t> USE TABLE S</a:t>
            </a:r>
            <a:r>
              <a:rPr lang="en" dirty="0"/>
              <a:t/>
            </a:r>
            <a:br>
              <a:rPr lang="en" dirty="0"/>
            </a:br>
            <a:r>
              <a:rPr lang="en" b="1" dirty="0"/>
              <a:t>Example:</a:t>
            </a:r>
            <a:r>
              <a:rPr lang="en" dirty="0"/>
              <a:t>  </a:t>
            </a:r>
            <a:br>
              <a:rPr lang="en" dirty="0"/>
            </a:br>
            <a:r>
              <a:rPr lang="en" dirty="0"/>
              <a:t>The volume of an aluminum sample is 251 cm</a:t>
            </a:r>
            <a:r>
              <a:rPr lang="en" baseline="30000" dirty="0"/>
              <a:t>3</a:t>
            </a:r>
            <a:r>
              <a:rPr lang="en" dirty="0"/>
              <a:t>.  What is the mass of the sample?</a:t>
            </a:r>
            <a:br>
              <a:rPr lang="en" dirty="0"/>
            </a:br>
            <a:r>
              <a:rPr lang="en" dirty="0"/>
              <a:t/>
            </a:r>
            <a:br>
              <a:rPr lang="en" dirty="0"/>
            </a:br>
            <a:r>
              <a:rPr lang="en" dirty="0"/>
              <a:t>The density of aluminum on table S is </a:t>
            </a:r>
            <a:r>
              <a:rPr lang="en" b="1" dirty="0">
                <a:solidFill>
                  <a:schemeClr val="accent5"/>
                </a:solidFill>
              </a:rPr>
              <a:t>2.70g/cm</a:t>
            </a:r>
            <a:r>
              <a:rPr lang="en" b="1" baseline="30000" dirty="0">
                <a:solidFill>
                  <a:schemeClr val="accent5"/>
                </a:solidFill>
              </a:rPr>
              <a:t>3</a:t>
            </a:r>
            <a:r>
              <a:rPr lang="en" b="1" dirty="0">
                <a:solidFill>
                  <a:srgbClr val="00FFFF"/>
                </a:solidFill>
              </a:rPr>
              <a:t/>
            </a:r>
            <a:br>
              <a:rPr lang="en" b="1" dirty="0">
                <a:solidFill>
                  <a:srgbClr val="00FFFF"/>
                </a:solidFill>
              </a:rPr>
            </a:br>
            <a:endParaRPr b="1" dirty="0">
              <a:solidFill>
                <a:srgbClr val="00FFFF"/>
              </a:solidFill>
            </a:endParaRPr>
          </a:p>
        </p:txBody>
      </p:sp>
      <p:grpSp>
        <p:nvGrpSpPr>
          <p:cNvPr id="527" name="Google Shape;527;p52"/>
          <p:cNvGrpSpPr/>
          <p:nvPr/>
        </p:nvGrpSpPr>
        <p:grpSpPr>
          <a:xfrm>
            <a:off x="5440950" y="3024125"/>
            <a:ext cx="1326175" cy="830650"/>
            <a:chOff x="718850" y="2739075"/>
            <a:chExt cx="1326175" cy="830650"/>
          </a:xfrm>
        </p:grpSpPr>
        <p:sp>
          <p:nvSpPr>
            <p:cNvPr id="528" name="Google Shape;528;p52"/>
            <p:cNvSpPr txBox="1"/>
            <p:nvPr/>
          </p:nvSpPr>
          <p:spPr>
            <a:xfrm>
              <a:off x="1512050" y="2739075"/>
              <a:ext cx="4710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u="sng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</a:t>
              </a:r>
              <a:endParaRPr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grpSp>
          <p:nvGrpSpPr>
            <p:cNvPr id="529" name="Google Shape;529;p52"/>
            <p:cNvGrpSpPr/>
            <p:nvPr/>
          </p:nvGrpSpPr>
          <p:grpSpPr>
            <a:xfrm>
              <a:off x="718850" y="2813425"/>
              <a:ext cx="1326175" cy="756300"/>
              <a:chOff x="718850" y="2813425"/>
              <a:chExt cx="1326175" cy="756300"/>
            </a:xfrm>
          </p:grpSpPr>
          <p:sp>
            <p:nvSpPr>
              <p:cNvPr id="530" name="Google Shape;530;p52"/>
              <p:cNvSpPr txBox="1"/>
              <p:nvPr/>
            </p:nvSpPr>
            <p:spPr>
              <a:xfrm>
                <a:off x="718850" y="2813425"/>
                <a:ext cx="7932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D =</a:t>
                </a:r>
                <a:endParaRPr sz="3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  <p:sp>
            <p:nvSpPr>
              <p:cNvPr id="531" name="Google Shape;531;p52"/>
              <p:cNvSpPr txBox="1"/>
              <p:nvPr/>
            </p:nvSpPr>
            <p:spPr>
              <a:xfrm>
                <a:off x="1574025" y="3073825"/>
                <a:ext cx="4710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v</a:t>
                </a:r>
                <a:endParaRPr sz="3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</p:grpSp>
      </p:grpSp>
      <p:grpSp>
        <p:nvGrpSpPr>
          <p:cNvPr id="532" name="Google Shape;532;p52"/>
          <p:cNvGrpSpPr/>
          <p:nvPr/>
        </p:nvGrpSpPr>
        <p:grpSpPr>
          <a:xfrm>
            <a:off x="3578086" y="1633975"/>
            <a:ext cx="5207987" cy="2654561"/>
            <a:chOff x="2828175" y="1633975"/>
            <a:chExt cx="5957899" cy="2766175"/>
          </a:xfrm>
        </p:grpSpPr>
        <p:pic>
          <p:nvPicPr>
            <p:cNvPr id="533" name="Google Shape;533;p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28175" y="1633975"/>
              <a:ext cx="5957899" cy="2766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52"/>
            <p:cNvSpPr/>
            <p:nvPr/>
          </p:nvSpPr>
          <p:spPr>
            <a:xfrm>
              <a:off x="7569800" y="4226750"/>
              <a:ext cx="452400" cy="173400"/>
            </a:xfrm>
            <a:prstGeom prst="ellipse">
              <a:avLst/>
            </a:prstGeom>
            <a:noFill/>
            <a:ln w="38100" cap="flat" cmpd="sng">
              <a:solidFill>
                <a:srgbClr val="00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Emission</a:t>
            </a:r>
            <a:endParaRPr/>
          </a:p>
        </p:txBody>
      </p:sp>
      <p:sp>
        <p:nvSpPr>
          <p:cNvPr id="865" name="Google Shape;865;p11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2500" b="1" u="sng"/>
              <a:t>Ground State:</a:t>
            </a:r>
            <a:r>
              <a:rPr lang="en" sz="2500"/>
              <a:t> Lowest energy configuration. Electrons will eventually lose the absorbed energy and return back to ground state.  </a:t>
            </a:r>
            <a:endParaRPr sz="25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●"/>
            </a:pPr>
            <a:r>
              <a:rPr lang="en" sz="2500"/>
              <a:t>They give off the energy in the form of light energy</a:t>
            </a:r>
            <a:endParaRPr sz="2500"/>
          </a:p>
        </p:txBody>
      </p:sp>
      <p:pic>
        <p:nvPicPr>
          <p:cNvPr id="866" name="Google Shape;86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8350" y="3023200"/>
            <a:ext cx="2896401" cy="1757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6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Energy</a:t>
            </a:r>
            <a:endParaRPr/>
          </a:p>
        </p:txBody>
      </p:sp>
      <p:sp>
        <p:nvSpPr>
          <p:cNvPr id="872" name="Google Shape;872;p11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900"/>
              <a:t>The color of light (wavelength) is determined by the amount of energy lost by the electron when it falls back to its ground state.</a:t>
            </a:r>
            <a:endParaRPr sz="2900"/>
          </a:p>
        </p:txBody>
      </p:sp>
      <p:pic>
        <p:nvPicPr>
          <p:cNvPr id="873" name="Google Shape;87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1250" y="2571750"/>
            <a:ext cx="3109100" cy="21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575" y="2571750"/>
            <a:ext cx="2827725" cy="216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7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Bright Line Spectra</a:t>
            </a:r>
            <a:endParaRPr/>
          </a:p>
        </p:txBody>
      </p:sp>
      <p:sp>
        <p:nvSpPr>
          <p:cNvPr id="880" name="Google Shape;880;p11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63672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2800"/>
              <a:t>Each element has its own bright line spectra that is unique. (like a fingerprint)</a:t>
            </a:r>
            <a:endParaRPr sz="28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2800"/>
              <a:t>Can be used to identify an unknown mixture of gases.</a:t>
            </a:r>
            <a:br>
              <a:rPr lang="en" sz="2800"/>
            </a:br>
            <a:endParaRPr sz="2800"/>
          </a:p>
        </p:txBody>
      </p:sp>
      <p:pic>
        <p:nvPicPr>
          <p:cNvPr id="881" name="Google Shape;88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224" y="3193750"/>
            <a:ext cx="3143700" cy="15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6888" y="1760950"/>
            <a:ext cx="2124075" cy="3019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32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115"/>
          <p:cNvSpPr txBox="1">
            <a:spLocks noGrp="1"/>
          </p:cNvSpPr>
          <p:nvPr>
            <p:ph type="title"/>
          </p:nvPr>
        </p:nvSpPr>
        <p:spPr>
          <a:xfrm>
            <a:off x="987850" y="117525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What gases make up the unknown?</a:t>
            </a:r>
            <a:endParaRPr/>
          </a:p>
        </p:txBody>
      </p:sp>
      <p:pic>
        <p:nvPicPr>
          <p:cNvPr id="888" name="Google Shape;888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200" y="1596750"/>
            <a:ext cx="5607700" cy="30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225" y="154152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Google Shape;890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175" y="154152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6050" y="154152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Google Shape;892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0550" y="403327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3175" y="403327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125" y="4091950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8550" y="338557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025" y="338557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8550" y="4033275"/>
            <a:ext cx="4762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3025" y="4091950"/>
            <a:ext cx="476250" cy="64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07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12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Lewis Dot Diagrams</a:t>
            </a:r>
            <a:endParaRPr/>
          </a:p>
        </p:txBody>
      </p:sp>
      <p:sp>
        <p:nvSpPr>
          <p:cNvPr id="925" name="Google Shape;925;p12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Only show VALENCE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Valence shell: outermost shell of an atom that contains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Valence electrons: electrons that occupy the valence shell (last number in electron configuration)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9075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21"/>
          <p:cNvSpPr txBox="1">
            <a:spLocks noGrp="1"/>
          </p:cNvSpPr>
          <p:nvPr>
            <p:ph type="title"/>
          </p:nvPr>
        </p:nvSpPr>
        <p:spPr>
          <a:xfrm>
            <a:off x="890200" y="292850"/>
            <a:ext cx="6986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Drawing Lewis Dot Diagrams</a:t>
            </a:r>
            <a:endParaRPr/>
          </a:p>
        </p:txBody>
      </p:sp>
      <p:sp>
        <p:nvSpPr>
          <p:cNvPr id="931" name="Google Shape;931;p121"/>
          <p:cNvSpPr txBox="1">
            <a:spLocks noGrp="1"/>
          </p:cNvSpPr>
          <p:nvPr>
            <p:ph type="body" idx="1"/>
          </p:nvPr>
        </p:nvSpPr>
        <p:spPr>
          <a:xfrm>
            <a:off x="311700" y="1347600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Draw the element’s symbol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Locate the valence electron number (last # in the electron configuration</a:t>
            </a:r>
            <a:endParaRPr/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/>
              <a:t>Give out 1 electron to each side.  Once all         sides have 1 valence e- then give another to     each side </a:t>
            </a:r>
            <a:endParaRPr/>
          </a:p>
        </p:txBody>
      </p:sp>
      <p:pic>
        <p:nvPicPr>
          <p:cNvPr id="932" name="Google Shape;932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8425" y="2957650"/>
            <a:ext cx="800100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76300" y="2750950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8525" y="3085075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1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30950" y="3738700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3800" y="3085075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950" y="2750950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568525" y="3395275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76300" y="3738700"/>
            <a:ext cx="234632" cy="2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33800" y="3395275"/>
            <a:ext cx="234632" cy="20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13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2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Carbon Dot Diagram</a:t>
            </a:r>
            <a:endParaRPr/>
          </a:p>
        </p:txBody>
      </p:sp>
      <p:pic>
        <p:nvPicPr>
          <p:cNvPr id="946" name="Google Shape;946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775" y="3309700"/>
            <a:ext cx="1381125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22"/>
          <p:cNvSpPr txBox="1"/>
          <p:nvPr/>
        </p:nvSpPr>
        <p:spPr>
          <a:xfrm>
            <a:off x="3653000" y="2106975"/>
            <a:ext cx="1739700" cy="18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C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948" name="Google Shape;948;p122"/>
          <p:cNvSpPr/>
          <p:nvPr/>
        </p:nvSpPr>
        <p:spPr>
          <a:xfrm>
            <a:off x="4421750" y="2160925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22"/>
          <p:cNvSpPr/>
          <p:nvPr/>
        </p:nvSpPr>
        <p:spPr>
          <a:xfrm>
            <a:off x="4974625" y="285280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22"/>
          <p:cNvSpPr/>
          <p:nvPr/>
        </p:nvSpPr>
        <p:spPr>
          <a:xfrm>
            <a:off x="4421750" y="357165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22"/>
          <p:cNvSpPr/>
          <p:nvPr/>
        </p:nvSpPr>
        <p:spPr>
          <a:xfrm>
            <a:off x="3853950" y="285280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91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Oxygen Dot Diagram</a:t>
            </a:r>
            <a:endParaRPr/>
          </a:p>
        </p:txBody>
      </p:sp>
      <p:sp>
        <p:nvSpPr>
          <p:cNvPr id="957" name="Google Shape;957;p123"/>
          <p:cNvSpPr txBox="1"/>
          <p:nvPr/>
        </p:nvSpPr>
        <p:spPr>
          <a:xfrm>
            <a:off x="3250375" y="2125225"/>
            <a:ext cx="2670300" cy="18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O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958" name="Google Shape;958;p123"/>
          <p:cNvSpPr/>
          <p:nvPr/>
        </p:nvSpPr>
        <p:spPr>
          <a:xfrm>
            <a:off x="4369800" y="2125225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23"/>
          <p:cNvSpPr/>
          <p:nvPr/>
        </p:nvSpPr>
        <p:spPr>
          <a:xfrm>
            <a:off x="5061700" y="301940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23"/>
          <p:cNvSpPr/>
          <p:nvPr/>
        </p:nvSpPr>
        <p:spPr>
          <a:xfrm>
            <a:off x="4484425" y="3549425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23"/>
          <p:cNvSpPr/>
          <p:nvPr/>
        </p:nvSpPr>
        <p:spPr>
          <a:xfrm>
            <a:off x="3896400" y="285755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23"/>
          <p:cNvSpPr/>
          <p:nvPr/>
        </p:nvSpPr>
        <p:spPr>
          <a:xfrm>
            <a:off x="4696200" y="2125225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123"/>
          <p:cNvSpPr/>
          <p:nvPr/>
        </p:nvSpPr>
        <p:spPr>
          <a:xfrm>
            <a:off x="5061700" y="265535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64" name="Google Shape;964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6000" y="3417025"/>
            <a:ext cx="1323900" cy="13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123"/>
          <p:cNvSpPr/>
          <p:nvPr/>
        </p:nvSpPr>
        <p:spPr>
          <a:xfrm>
            <a:off x="7687600" y="4438350"/>
            <a:ext cx="345600" cy="3525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084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Aluminum Dot Diagram</a:t>
            </a:r>
            <a:endParaRPr/>
          </a:p>
        </p:txBody>
      </p:sp>
      <p:sp>
        <p:nvSpPr>
          <p:cNvPr id="971" name="Google Shape;971;p124"/>
          <p:cNvSpPr txBox="1"/>
          <p:nvPr/>
        </p:nvSpPr>
        <p:spPr>
          <a:xfrm>
            <a:off x="3250375" y="2125225"/>
            <a:ext cx="2670300" cy="18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Al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972" name="Google Shape;972;p124"/>
          <p:cNvSpPr/>
          <p:nvPr/>
        </p:nvSpPr>
        <p:spPr>
          <a:xfrm>
            <a:off x="4572000" y="2125225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124"/>
          <p:cNvSpPr/>
          <p:nvPr/>
        </p:nvSpPr>
        <p:spPr>
          <a:xfrm>
            <a:off x="5142500" y="284405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124"/>
          <p:cNvSpPr/>
          <p:nvPr/>
        </p:nvSpPr>
        <p:spPr>
          <a:xfrm>
            <a:off x="4572000" y="3535950"/>
            <a:ext cx="202200" cy="202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5" name="Google Shape;975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2725" y="3413225"/>
            <a:ext cx="128587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4"/>
          <p:cNvSpPr/>
          <p:nvPr/>
        </p:nvSpPr>
        <p:spPr>
          <a:xfrm>
            <a:off x="7874275" y="4346600"/>
            <a:ext cx="345600" cy="3525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23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2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Draw brackets around the element symbol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Write charge of ion outside bracket on top right corner of symbol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Positive ions no dots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Negative ions 8 dots</a:t>
            </a:r>
            <a:br>
              <a:rPr lang="en"/>
            </a:br>
            <a:endParaRPr/>
          </a:p>
        </p:txBody>
      </p:sp>
      <p:sp>
        <p:nvSpPr>
          <p:cNvPr id="987" name="Google Shape;987;p1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Lewis Dot Diagrams: Ions</a:t>
            </a:r>
            <a:endParaRPr/>
          </a:p>
        </p:txBody>
      </p:sp>
      <p:pic>
        <p:nvPicPr>
          <p:cNvPr id="988" name="Google Shape;988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9875" y="3075000"/>
            <a:ext cx="2171725" cy="13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725" y="2938100"/>
            <a:ext cx="2397850" cy="184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67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How to solve for m or v if density is not given</a:t>
            </a:r>
            <a:endParaRPr sz="3000"/>
          </a:p>
        </p:txBody>
      </p:sp>
      <p:sp>
        <p:nvSpPr>
          <p:cNvPr id="540" name="Google Shape;540;p53"/>
          <p:cNvSpPr txBox="1">
            <a:spLocks noGrp="1"/>
          </p:cNvSpPr>
          <p:nvPr>
            <p:ph type="body" idx="1"/>
          </p:nvPr>
        </p:nvSpPr>
        <p:spPr>
          <a:xfrm>
            <a:off x="292200" y="1518950"/>
            <a:ext cx="85770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         </a:t>
            </a:r>
            <a:r>
              <a:rPr lang="en" b="1"/>
              <a:t> USE TABLE S</a:t>
            </a:r>
            <a:r>
              <a:rPr lang="en"/>
              <a:t/>
            </a:r>
            <a:br>
              <a:rPr lang="en"/>
            </a:br>
            <a:r>
              <a:rPr lang="en" b="1"/>
              <a:t>Example:</a:t>
            </a:r>
            <a:r>
              <a:rPr lang="en"/>
              <a:t>  </a:t>
            </a:r>
            <a:br>
              <a:rPr lang="en"/>
            </a:br>
            <a:r>
              <a:rPr lang="en"/>
              <a:t>The volume of an aluminum sample is 251 cm</a:t>
            </a:r>
            <a:r>
              <a:rPr lang="en" baseline="30000"/>
              <a:t>3</a:t>
            </a:r>
            <a:r>
              <a:rPr lang="en"/>
              <a:t>.  What is the mass of the sample?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  <p:grpSp>
        <p:nvGrpSpPr>
          <p:cNvPr id="541" name="Google Shape;541;p53"/>
          <p:cNvGrpSpPr/>
          <p:nvPr/>
        </p:nvGrpSpPr>
        <p:grpSpPr>
          <a:xfrm>
            <a:off x="395500" y="3755675"/>
            <a:ext cx="1326175" cy="830650"/>
            <a:chOff x="718850" y="2739075"/>
            <a:chExt cx="1326175" cy="830650"/>
          </a:xfrm>
        </p:grpSpPr>
        <p:sp>
          <p:nvSpPr>
            <p:cNvPr id="542" name="Google Shape;542;p53"/>
            <p:cNvSpPr txBox="1"/>
            <p:nvPr/>
          </p:nvSpPr>
          <p:spPr>
            <a:xfrm>
              <a:off x="1512050" y="2739075"/>
              <a:ext cx="4710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u="sng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</a:t>
              </a:r>
              <a:endParaRPr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grpSp>
          <p:nvGrpSpPr>
            <p:cNvPr id="543" name="Google Shape;543;p53"/>
            <p:cNvGrpSpPr/>
            <p:nvPr/>
          </p:nvGrpSpPr>
          <p:grpSpPr>
            <a:xfrm>
              <a:off x="718850" y="2820975"/>
              <a:ext cx="1326175" cy="748750"/>
              <a:chOff x="718850" y="2820975"/>
              <a:chExt cx="1326175" cy="748750"/>
            </a:xfrm>
          </p:grpSpPr>
          <p:sp>
            <p:nvSpPr>
              <p:cNvPr id="544" name="Google Shape;544;p53"/>
              <p:cNvSpPr txBox="1"/>
              <p:nvPr/>
            </p:nvSpPr>
            <p:spPr>
              <a:xfrm>
                <a:off x="718850" y="2820975"/>
                <a:ext cx="7932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D =</a:t>
                </a:r>
                <a:endParaRPr sz="3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  <p:sp>
            <p:nvSpPr>
              <p:cNvPr id="545" name="Google Shape;545;p53"/>
              <p:cNvSpPr txBox="1"/>
              <p:nvPr/>
            </p:nvSpPr>
            <p:spPr>
              <a:xfrm>
                <a:off x="1574025" y="3073825"/>
                <a:ext cx="4710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v</a:t>
                </a:r>
                <a:endParaRPr sz="3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</p:grpSp>
      </p:grpSp>
      <p:grpSp>
        <p:nvGrpSpPr>
          <p:cNvPr id="546" name="Google Shape;546;p53"/>
          <p:cNvGrpSpPr/>
          <p:nvPr/>
        </p:nvGrpSpPr>
        <p:grpSpPr>
          <a:xfrm>
            <a:off x="4729788" y="3159900"/>
            <a:ext cx="3531713" cy="830650"/>
            <a:chOff x="-593037" y="2739075"/>
            <a:chExt cx="3531713" cy="830650"/>
          </a:xfrm>
        </p:grpSpPr>
        <p:sp>
          <p:nvSpPr>
            <p:cNvPr id="547" name="Google Shape;547;p53"/>
            <p:cNvSpPr txBox="1"/>
            <p:nvPr/>
          </p:nvSpPr>
          <p:spPr>
            <a:xfrm>
              <a:off x="1315975" y="2739075"/>
              <a:ext cx="4710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u="sng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m</a:t>
              </a:r>
              <a:endParaRPr sz="3000" u="sng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grpSp>
          <p:nvGrpSpPr>
            <p:cNvPr id="548" name="Google Shape;548;p53"/>
            <p:cNvGrpSpPr/>
            <p:nvPr/>
          </p:nvGrpSpPr>
          <p:grpSpPr>
            <a:xfrm>
              <a:off x="-593037" y="2906450"/>
              <a:ext cx="3531713" cy="663275"/>
              <a:chOff x="-593037" y="2906450"/>
              <a:chExt cx="3531713" cy="663275"/>
            </a:xfrm>
          </p:grpSpPr>
          <p:sp>
            <p:nvSpPr>
              <p:cNvPr id="549" name="Google Shape;549;p53"/>
              <p:cNvSpPr txBox="1"/>
              <p:nvPr/>
            </p:nvSpPr>
            <p:spPr>
              <a:xfrm>
                <a:off x="-593037" y="2906450"/>
                <a:ext cx="20190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 b="1">
                    <a:solidFill>
                      <a:schemeClr val="dk1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2.70 g/cm</a:t>
                </a:r>
                <a:r>
                  <a:rPr lang="en" sz="3000" b="1" baseline="30000">
                    <a:solidFill>
                      <a:schemeClr val="dk1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3</a:t>
                </a: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=</a:t>
                </a:r>
                <a:endParaRPr sz="3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  <p:sp>
            <p:nvSpPr>
              <p:cNvPr id="550" name="Google Shape;550;p53"/>
              <p:cNvSpPr txBox="1"/>
              <p:nvPr/>
            </p:nvSpPr>
            <p:spPr>
              <a:xfrm>
                <a:off x="1242175" y="3073825"/>
                <a:ext cx="1696500" cy="49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3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251 cm</a:t>
                </a:r>
                <a:r>
                  <a:rPr lang="en" sz="3000" baseline="30000">
                    <a:solidFill>
                      <a:srgbClr val="FFFFFF"/>
                    </a:solidFill>
                    <a:latin typeface="Shadows Into Light"/>
                    <a:ea typeface="Shadows Into Light"/>
                    <a:cs typeface="Shadows Into Light"/>
                    <a:sym typeface="Shadows Into Light"/>
                  </a:rPr>
                  <a:t>3</a:t>
                </a:r>
                <a:endParaRPr sz="3000" baseline="30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endParaRPr>
              </a:p>
            </p:txBody>
          </p:sp>
        </p:grpSp>
      </p:grpSp>
      <p:sp>
        <p:nvSpPr>
          <p:cNvPr id="551" name="Google Shape;551;p53"/>
          <p:cNvSpPr txBox="1"/>
          <p:nvPr/>
        </p:nvSpPr>
        <p:spPr>
          <a:xfrm>
            <a:off x="6229800" y="4167425"/>
            <a:ext cx="1696500" cy="5763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678 g</a:t>
            </a:r>
            <a:endParaRPr sz="30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52" name="Google Shape;552;p53"/>
          <p:cNvSpPr/>
          <p:nvPr/>
        </p:nvSpPr>
        <p:spPr>
          <a:xfrm rot="-842801">
            <a:off x="4741399" y="3546503"/>
            <a:ext cx="2795902" cy="440639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3"/>
          <p:cNvSpPr/>
          <p:nvPr/>
        </p:nvSpPr>
        <p:spPr>
          <a:xfrm rot="360243">
            <a:off x="4683946" y="3528364"/>
            <a:ext cx="3083213" cy="476939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1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Positive Ion</a:t>
            </a:r>
            <a:endParaRPr/>
          </a:p>
        </p:txBody>
      </p:sp>
      <p:pic>
        <p:nvPicPr>
          <p:cNvPr id="995" name="Google Shape;995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575" y="2838200"/>
            <a:ext cx="22288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4175" y="2461375"/>
            <a:ext cx="125730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127"/>
          <p:cNvSpPr txBox="1"/>
          <p:nvPr/>
        </p:nvSpPr>
        <p:spPr>
          <a:xfrm>
            <a:off x="3839275" y="1657400"/>
            <a:ext cx="11238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2-8-8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98" name="Google Shape;998;p127"/>
          <p:cNvSpPr txBox="1"/>
          <p:nvPr/>
        </p:nvSpPr>
        <p:spPr>
          <a:xfrm>
            <a:off x="4768200" y="1657400"/>
            <a:ext cx="11238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-1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99" name="Google Shape;999;p127"/>
          <p:cNvSpPr txBox="1"/>
          <p:nvPr/>
        </p:nvSpPr>
        <p:spPr>
          <a:xfrm>
            <a:off x="366753" y="1620850"/>
            <a:ext cx="3384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Potassium IOn K</a:t>
            </a:r>
            <a:r>
              <a:rPr lang="en" sz="3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00" name="Google Shape;1000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10225" y="1538350"/>
            <a:ext cx="1216425" cy="122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127"/>
          <p:cNvSpPr txBox="1"/>
          <p:nvPr/>
        </p:nvSpPr>
        <p:spPr>
          <a:xfrm>
            <a:off x="3839275" y="3257375"/>
            <a:ext cx="1040100" cy="1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K</a:t>
            </a:r>
            <a:endParaRPr sz="7200">
              <a:solidFill>
                <a:srgbClr val="FFFFFF"/>
              </a:solidFill>
            </a:endParaRPr>
          </a:p>
        </p:txBody>
      </p:sp>
      <p:sp>
        <p:nvSpPr>
          <p:cNvPr id="1002" name="Google Shape;1002;p127"/>
          <p:cNvSpPr txBox="1"/>
          <p:nvPr/>
        </p:nvSpPr>
        <p:spPr>
          <a:xfrm>
            <a:off x="3503500" y="3116025"/>
            <a:ext cx="663600" cy="1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[</a:t>
            </a:r>
            <a:endParaRPr sz="7200">
              <a:solidFill>
                <a:srgbClr val="FFFFFF"/>
              </a:solidFill>
            </a:endParaRPr>
          </a:p>
        </p:txBody>
      </p:sp>
      <p:sp>
        <p:nvSpPr>
          <p:cNvPr id="1003" name="Google Shape;1003;p127"/>
          <p:cNvSpPr txBox="1"/>
          <p:nvPr/>
        </p:nvSpPr>
        <p:spPr>
          <a:xfrm>
            <a:off x="4533850" y="3116025"/>
            <a:ext cx="663600" cy="13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]</a:t>
            </a:r>
            <a:endParaRPr sz="7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27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Negative Ion</a:t>
            </a:r>
            <a:endParaRPr/>
          </a:p>
        </p:txBody>
      </p:sp>
      <p:sp>
        <p:nvSpPr>
          <p:cNvPr id="1009" name="Google Shape;1009;p128"/>
          <p:cNvSpPr txBox="1"/>
          <p:nvPr/>
        </p:nvSpPr>
        <p:spPr>
          <a:xfrm>
            <a:off x="3839275" y="1657400"/>
            <a:ext cx="10485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2-8-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10" name="Google Shape;1010;p128"/>
          <p:cNvSpPr txBox="1"/>
          <p:nvPr/>
        </p:nvSpPr>
        <p:spPr>
          <a:xfrm>
            <a:off x="366753" y="1620850"/>
            <a:ext cx="3384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Sulfide IOn S</a:t>
            </a:r>
            <a:r>
              <a:rPr lang="en" sz="3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11" name="Google Shape;1011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5325" y="1540175"/>
            <a:ext cx="1245725" cy="1245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28"/>
          <p:cNvSpPr txBox="1"/>
          <p:nvPr/>
        </p:nvSpPr>
        <p:spPr>
          <a:xfrm>
            <a:off x="4572000" y="1657388"/>
            <a:ext cx="489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13" name="Google Shape;1013;p128"/>
          <p:cNvSpPr txBox="1"/>
          <p:nvPr/>
        </p:nvSpPr>
        <p:spPr>
          <a:xfrm>
            <a:off x="4608575" y="1657400"/>
            <a:ext cx="489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14" name="Google Shape;1014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6225" y="2837825"/>
            <a:ext cx="25146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4875" y="2425575"/>
            <a:ext cx="12573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14700" y="3079525"/>
            <a:ext cx="1257300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1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30475" y="3616200"/>
            <a:ext cx="1257300" cy="11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1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9275" y="2714150"/>
            <a:ext cx="2228850" cy="118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Negative Ion</a:t>
            </a:r>
            <a:endParaRPr/>
          </a:p>
        </p:txBody>
      </p:sp>
      <p:sp>
        <p:nvSpPr>
          <p:cNvPr id="1024" name="Google Shape;1024;p129"/>
          <p:cNvSpPr txBox="1"/>
          <p:nvPr/>
        </p:nvSpPr>
        <p:spPr>
          <a:xfrm>
            <a:off x="3839275" y="1657400"/>
            <a:ext cx="6228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2-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25" name="Google Shape;1025;p129"/>
          <p:cNvSpPr txBox="1"/>
          <p:nvPr/>
        </p:nvSpPr>
        <p:spPr>
          <a:xfrm>
            <a:off x="366753" y="1620850"/>
            <a:ext cx="3384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oxide IOn O</a:t>
            </a:r>
            <a:r>
              <a:rPr lang="en" sz="3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3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26" name="Google Shape;1026;p129"/>
          <p:cNvSpPr txBox="1"/>
          <p:nvPr/>
        </p:nvSpPr>
        <p:spPr>
          <a:xfrm>
            <a:off x="4385800" y="1710294"/>
            <a:ext cx="489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8</a:t>
            </a:r>
            <a:endParaRPr sz="3600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27" name="Google Shape;1027;p129"/>
          <p:cNvSpPr txBox="1"/>
          <p:nvPr/>
        </p:nvSpPr>
        <p:spPr>
          <a:xfrm>
            <a:off x="4385800" y="1699713"/>
            <a:ext cx="4890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</a:t>
            </a:r>
            <a:endParaRPr sz="3600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28" name="Google Shape;102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5875" y="2471250"/>
            <a:ext cx="222885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Google Shape;1029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66925" y="1528600"/>
            <a:ext cx="1257300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0" name="Google Shape;1030;p129"/>
          <p:cNvGrpSpPr/>
          <p:nvPr/>
        </p:nvGrpSpPr>
        <p:grpSpPr>
          <a:xfrm>
            <a:off x="3711775" y="3040063"/>
            <a:ext cx="1079675" cy="1344300"/>
            <a:chOff x="3711775" y="3040063"/>
            <a:chExt cx="1079675" cy="1344300"/>
          </a:xfrm>
        </p:grpSpPr>
        <p:grpSp>
          <p:nvGrpSpPr>
            <p:cNvPr id="1031" name="Google Shape;1031;p129"/>
            <p:cNvGrpSpPr/>
            <p:nvPr/>
          </p:nvGrpSpPr>
          <p:grpSpPr>
            <a:xfrm>
              <a:off x="3751350" y="3040063"/>
              <a:ext cx="1040100" cy="1344300"/>
              <a:chOff x="3952075" y="3158325"/>
              <a:chExt cx="1040100" cy="1344300"/>
            </a:xfrm>
          </p:grpSpPr>
          <p:sp>
            <p:nvSpPr>
              <p:cNvPr id="1032" name="Google Shape;1032;p129"/>
              <p:cNvSpPr txBox="1"/>
              <p:nvPr/>
            </p:nvSpPr>
            <p:spPr>
              <a:xfrm>
                <a:off x="3952075" y="3158325"/>
                <a:ext cx="1040100" cy="134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200">
                    <a:solidFill>
                      <a:srgbClr val="FFFFFF"/>
                    </a:solidFill>
                  </a:rPr>
                  <a:t>O</a:t>
                </a:r>
                <a:endParaRPr sz="7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3" name="Google Shape;1033;p129"/>
              <p:cNvSpPr/>
              <p:nvPr/>
            </p:nvSpPr>
            <p:spPr>
              <a:xfrm>
                <a:off x="4802025" y="3616200"/>
                <a:ext cx="127500" cy="1377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129"/>
              <p:cNvSpPr/>
              <p:nvPr/>
            </p:nvSpPr>
            <p:spPr>
              <a:xfrm>
                <a:off x="4802025" y="3812925"/>
                <a:ext cx="127500" cy="1377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129"/>
              <p:cNvSpPr/>
              <p:nvPr/>
            </p:nvSpPr>
            <p:spPr>
              <a:xfrm>
                <a:off x="4408375" y="4225225"/>
                <a:ext cx="127500" cy="137700"/>
              </a:xfrm>
              <a:prstGeom prst="ellipse">
                <a:avLst/>
              </a:prstGeom>
              <a:solidFill>
                <a:schemeClr val="lt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6" name="Google Shape;1036;p129"/>
            <p:cNvSpPr/>
            <p:nvPr/>
          </p:nvSpPr>
          <p:spPr>
            <a:xfrm>
              <a:off x="4053275" y="3169238"/>
              <a:ext cx="127500" cy="13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29"/>
            <p:cNvSpPr/>
            <p:nvPr/>
          </p:nvSpPr>
          <p:spPr>
            <a:xfrm>
              <a:off x="4241050" y="3169238"/>
              <a:ext cx="127500" cy="13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29"/>
            <p:cNvSpPr/>
            <p:nvPr/>
          </p:nvSpPr>
          <p:spPr>
            <a:xfrm>
              <a:off x="3711775" y="3474038"/>
              <a:ext cx="127500" cy="137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9" name="Google Shape;1039;p129"/>
          <p:cNvSpPr/>
          <p:nvPr/>
        </p:nvSpPr>
        <p:spPr>
          <a:xfrm>
            <a:off x="4008150" y="4107538"/>
            <a:ext cx="127500" cy="1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29"/>
          <p:cNvSpPr/>
          <p:nvPr/>
        </p:nvSpPr>
        <p:spPr>
          <a:xfrm>
            <a:off x="3711775" y="3693938"/>
            <a:ext cx="127500" cy="137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1" name="Google Shape;1041;p129"/>
          <p:cNvGrpSpPr/>
          <p:nvPr/>
        </p:nvGrpSpPr>
        <p:grpSpPr>
          <a:xfrm>
            <a:off x="3378575" y="2931225"/>
            <a:ext cx="1796250" cy="1344300"/>
            <a:chOff x="3378575" y="2931225"/>
            <a:chExt cx="1796250" cy="1344300"/>
          </a:xfrm>
        </p:grpSpPr>
        <p:sp>
          <p:nvSpPr>
            <p:cNvPr id="1042" name="Google Shape;1042;p129"/>
            <p:cNvSpPr txBox="1"/>
            <p:nvPr/>
          </p:nvSpPr>
          <p:spPr>
            <a:xfrm>
              <a:off x="3378575" y="2931225"/>
              <a:ext cx="4890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200">
                  <a:solidFill>
                    <a:srgbClr val="FFFFFF"/>
                  </a:solidFill>
                </a:rPr>
                <a:t>[</a:t>
              </a:r>
              <a:endParaRPr sz="7200">
                <a:solidFill>
                  <a:srgbClr val="FFFFFF"/>
                </a:solidFill>
              </a:endParaRPr>
            </a:p>
          </p:txBody>
        </p:sp>
        <p:sp>
          <p:nvSpPr>
            <p:cNvPr id="1043" name="Google Shape;1043;p129"/>
            <p:cNvSpPr txBox="1"/>
            <p:nvPr/>
          </p:nvSpPr>
          <p:spPr>
            <a:xfrm>
              <a:off x="4685825" y="2931225"/>
              <a:ext cx="489000" cy="134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200">
                  <a:solidFill>
                    <a:srgbClr val="FFFFFF"/>
                  </a:solidFill>
                </a:rPr>
                <a:t>]</a:t>
              </a:r>
              <a:endParaRPr sz="72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35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Unit 7:</a:t>
            </a:r>
            <a:br>
              <a:rPr lang="en-US" dirty="0" smtClean="0"/>
            </a:br>
            <a:r>
              <a:rPr lang="en-US" dirty="0" smtClean="0"/>
              <a:t>PERIODICITY </a:t>
            </a:r>
            <a:r>
              <a:rPr lang="en-US" dirty="0"/>
              <a:t>AND BONDING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6285670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Mendeleev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Originally organized elements based upon </a:t>
            </a:r>
            <a:r>
              <a:rPr lang="en" b="1" u="sng"/>
              <a:t>ATOMIC MASS</a:t>
            </a:r>
            <a:endParaRPr i="1"/>
          </a:p>
        </p:txBody>
      </p:sp>
      <p:pic>
        <p:nvPicPr>
          <p:cNvPr id="51" name="Google Shape;5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649" y="2113374"/>
            <a:ext cx="4582300" cy="252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1321687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Periodic Law</a:t>
            </a:r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Similar properties recur periodically when elements are arranged according to increasing atomic number.</a:t>
            </a:r>
            <a:br>
              <a:rPr lang="en"/>
            </a:br>
            <a:endParaRPr/>
          </a:p>
        </p:txBody>
      </p:sp>
      <p:pic>
        <p:nvPicPr>
          <p:cNvPr id="65" name="Google Shape;6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6323" y="2693025"/>
            <a:ext cx="2791250" cy="208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718406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Result….</a:t>
            </a:r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Can fill in gaps to predict undiscovered elements and their properties</a:t>
            </a:r>
            <a:br>
              <a:rPr lang="en"/>
            </a:b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075" y="2276600"/>
            <a:ext cx="6378449" cy="2338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382579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is the Table Organized?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PERIODS</a:t>
            </a:r>
            <a:r>
              <a:rPr lang="en"/>
              <a:t> (horizontal rows)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Equal to the # of energy levels (shells)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GROUPS</a:t>
            </a:r>
            <a:r>
              <a:rPr lang="en"/>
              <a:t> (vertical columns)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Elements have the SAME # of VALENCE ELECTRONS resulting in similar chemical properties 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3230880086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6"/>
          <p:cNvCxnSpPr/>
          <p:nvPr/>
        </p:nvCxnSpPr>
        <p:spPr>
          <a:xfrm rot="10800000" flipH="1">
            <a:off x="467525" y="384950"/>
            <a:ext cx="1182600" cy="13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3" name="Google Shape;93;p16"/>
          <p:cNvCxnSpPr/>
          <p:nvPr/>
        </p:nvCxnSpPr>
        <p:spPr>
          <a:xfrm>
            <a:off x="673775" y="1251275"/>
            <a:ext cx="13800" cy="23376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1407967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473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</a:t>
            </a:r>
            <a:endParaRPr/>
          </a:p>
        </p:txBody>
      </p:sp>
      <p:sp>
        <p:nvSpPr>
          <p:cNvPr id="571" name="Google Shape;571;p5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Measure of average kinetic energy</a:t>
            </a:r>
            <a:endParaRPr dirty="0"/>
          </a:p>
        </p:txBody>
      </p:sp>
      <p:pic>
        <p:nvPicPr>
          <p:cNvPr id="572" name="Google Shape;572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450" y="2300250"/>
            <a:ext cx="4148925" cy="241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05" y="2300250"/>
            <a:ext cx="2903970" cy="24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Reactivity of Elements</a:t>
            </a:r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Determined by the # of valence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atoms (except hydrogen) are stable when they have </a:t>
            </a:r>
            <a:r>
              <a:rPr lang="en" b="1" u="sng"/>
              <a:t>8 VALENCE ELECTRONS </a:t>
            </a:r>
            <a:r>
              <a:rPr lang="en"/>
              <a:t>(full valence shell)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Called a </a:t>
            </a:r>
            <a:r>
              <a:rPr lang="en" b="1" u="sng"/>
              <a:t>STABLE OCTET</a:t>
            </a:r>
            <a:endParaRPr b="1" u="sng"/>
          </a:p>
        </p:txBody>
      </p:sp>
    </p:spTree>
    <p:extLst>
      <p:ext uri="{BB962C8B-B14F-4D97-AF65-F5344CB8AC3E}">
        <p14:creationId xmlns:p14="http://schemas.microsoft.com/office/powerpoint/2010/main" val="182783555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Octet Rule</a:t>
            </a:r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closer to a stable octet, the more reactive the element is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****Period 1 elements need only 2 electrons to be stable and have a full valence shell</a:t>
            </a:r>
            <a:endParaRPr/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2400" y="3562500"/>
            <a:ext cx="1055450" cy="105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63181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</a:t>
            </a:r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Which two elements have similar chemical properties and why?  Na, K, Li, Be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Na &amp; K are in the same group and have              the same number of valence electrons</a:t>
            </a:r>
            <a:br>
              <a:rPr lang="en"/>
            </a:br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80200" y="2364229"/>
            <a:ext cx="1332250" cy="2331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378807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405302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1: Alkaline Metals</a:t>
            </a:r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 valence electron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Lose 1 electron to form +1 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Extremely reactive with water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Most REACTIVE metal is Fr</a:t>
            </a:r>
            <a:br>
              <a:rPr lang="en"/>
            </a:br>
            <a:endParaRPr/>
          </a:p>
        </p:txBody>
      </p:sp>
      <p:pic>
        <p:nvPicPr>
          <p:cNvPr id="161" name="Google Shape;16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9750" y="1262175"/>
            <a:ext cx="974250" cy="388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3325" y="1599600"/>
            <a:ext cx="1600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8750" y="3254525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358862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2: Alkaline Earth Metals</a:t>
            </a:r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2 valence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Lose 2 electrons to form +2 ions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Fairly reactive in water</a:t>
            </a:r>
            <a:br>
              <a:rPr lang="en"/>
            </a:br>
            <a:endParaRPr/>
          </a:p>
        </p:txBody>
      </p:sp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5300" y="1200150"/>
            <a:ext cx="1028700" cy="39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300" y="3206525"/>
            <a:ext cx="18288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0475" y="3206525"/>
            <a:ext cx="1828800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6208122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3-12: Transition Metals</a:t>
            </a:r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Least reactive metals</a:t>
            </a:r>
            <a:br>
              <a:rPr lang="en"/>
            </a:br>
            <a:r>
              <a:rPr lang="en"/>
              <a:t>Form </a:t>
            </a:r>
            <a:r>
              <a:rPr lang="en" b="1" u="sng">
                <a:solidFill>
                  <a:srgbClr val="00FFFF"/>
                </a:solidFill>
              </a:rPr>
              <a:t>COLORED IONS</a:t>
            </a:r>
            <a:r>
              <a:rPr lang="en"/>
              <a:t> in solution</a:t>
            </a:r>
            <a:br>
              <a:rPr lang="en"/>
            </a:br>
            <a:endParaRPr/>
          </a:p>
        </p:txBody>
      </p:sp>
      <p:pic>
        <p:nvPicPr>
          <p:cNvPr id="179" name="Google Shape;17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925" y="2834600"/>
            <a:ext cx="43815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9325" y="2200113"/>
            <a:ext cx="1905000" cy="2390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142318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17: Halogens</a:t>
            </a:r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7 valence electrons</a:t>
            </a:r>
            <a:br>
              <a:rPr lang="en"/>
            </a:br>
            <a:r>
              <a:rPr lang="en"/>
              <a:t>Gain 1 electron to form -1 ions</a:t>
            </a:r>
            <a:br>
              <a:rPr lang="en"/>
            </a:br>
            <a:r>
              <a:rPr lang="en"/>
              <a:t>Most REACTIVE nonmetal is F</a:t>
            </a:r>
            <a:br>
              <a:rPr lang="en"/>
            </a:b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3863" y="1181100"/>
            <a:ext cx="1000125" cy="396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5899" y="3104375"/>
            <a:ext cx="3802250" cy="155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6978665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18: Noble Gases</a:t>
            </a: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Unreactive or INERT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Stable octet (8 valence electrons)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Exception is </a:t>
            </a:r>
            <a:r>
              <a:rPr lang="en">
                <a:solidFill>
                  <a:srgbClr val="FF0000"/>
                </a:solidFill>
              </a:rPr>
              <a:t>He</a:t>
            </a:r>
            <a:r>
              <a:rPr lang="en"/>
              <a:t> which has 2 valence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Always </a:t>
            </a:r>
            <a:r>
              <a:rPr lang="en" b="1" u="sng"/>
              <a:t>monoatomic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7725" y="3517947"/>
            <a:ext cx="1716150" cy="108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325" y="3396225"/>
            <a:ext cx="1436525" cy="12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4650" y="1255825"/>
            <a:ext cx="859350" cy="388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3125577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</a:t>
            </a: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 officially part of a group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Nonmetal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Gas at STP</a:t>
            </a:r>
            <a:br>
              <a:rPr lang="en"/>
            </a:br>
            <a:endParaRPr/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8050" y="3423975"/>
            <a:ext cx="1271925" cy="1258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797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Scales</a:t>
            </a:r>
            <a:endParaRPr/>
          </a:p>
        </p:txBody>
      </p:sp>
      <p:pic>
        <p:nvPicPr>
          <p:cNvPr id="590" name="Google Shape;590;p59" descr="0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3700" y="1653913"/>
            <a:ext cx="6195600" cy="299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Radius</a:t>
            </a:r>
            <a:endParaRPr/>
          </a:p>
        </p:txBody>
      </p:sp>
      <p:sp>
        <p:nvSpPr>
          <p:cNvPr id="232" name="Google Shape;232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SIZE of the atom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Located on Table S</a:t>
            </a:r>
            <a:br>
              <a:rPr lang="en"/>
            </a:br>
            <a:endParaRPr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432" y="1617474"/>
            <a:ext cx="1515618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838" y="3284338"/>
            <a:ext cx="6886575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2781826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Across a Period</a:t>
            </a:r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Trend: DECREASES……...</a:t>
            </a:r>
            <a:r>
              <a:rPr lang="en" b="1" u="sng"/>
              <a:t>Why?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Nuclei have greater NUCLEAR PULL (larger positive charges) which PULL electrons CLOSER</a:t>
            </a:r>
            <a:br>
              <a:rPr lang="en"/>
            </a:br>
            <a:endParaRPr/>
          </a:p>
        </p:txBody>
      </p:sp>
      <p:pic>
        <p:nvPicPr>
          <p:cNvPr id="246" name="Google Shape;24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363" y="3349525"/>
            <a:ext cx="34956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1300" y="3461750"/>
            <a:ext cx="2409500" cy="3381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Google Shape;248;p39"/>
          <p:cNvCxnSpPr/>
          <p:nvPr/>
        </p:nvCxnSpPr>
        <p:spPr>
          <a:xfrm>
            <a:off x="5652900" y="3249400"/>
            <a:ext cx="25110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75063890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575" y="240913"/>
            <a:ext cx="602887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575" y="1565650"/>
            <a:ext cx="4986950" cy="27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0"/>
          <p:cNvSpPr txBox="1"/>
          <p:nvPr/>
        </p:nvSpPr>
        <p:spPr>
          <a:xfrm>
            <a:off x="1557575" y="4296725"/>
            <a:ext cx="24303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radius= 124 pm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56" name="Google Shape;256;p40"/>
          <p:cNvSpPr txBox="1"/>
          <p:nvPr/>
        </p:nvSpPr>
        <p:spPr>
          <a:xfrm>
            <a:off x="4572000" y="4296725"/>
            <a:ext cx="3652200" cy="2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radius= 100 pm</a:t>
            </a:r>
            <a:endParaRPr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5397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 a Group</a:t>
            </a:r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Trend:  INCREASES…..</a:t>
            </a:r>
            <a:r>
              <a:rPr lang="en" b="1" u="sng"/>
              <a:t>Why</a:t>
            </a:r>
            <a:r>
              <a:rPr lang="en"/>
              <a:t>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GREATER number of ENERGY SHELLS (indicated by the PERIOD #)</a:t>
            </a:r>
            <a:br>
              <a:rPr lang="en"/>
            </a:br>
            <a:endParaRPr/>
          </a:p>
        </p:txBody>
      </p:sp>
      <p:pic>
        <p:nvPicPr>
          <p:cNvPr id="263" name="Google Shape;26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363" y="3282375"/>
            <a:ext cx="349567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8450" y="2571738"/>
            <a:ext cx="381000" cy="2124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5" name="Google Shape;265;p41"/>
          <p:cNvCxnSpPr/>
          <p:nvPr/>
        </p:nvCxnSpPr>
        <p:spPr>
          <a:xfrm>
            <a:off x="4484725" y="2713988"/>
            <a:ext cx="0" cy="1839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681261167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2325" y="771024"/>
            <a:ext cx="2989525" cy="4338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481671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987" y="1495975"/>
            <a:ext cx="5298025" cy="3284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696938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Why?</a:t>
            </a:r>
            <a:endParaRPr/>
          </a:p>
        </p:txBody>
      </p:sp>
      <p:sp>
        <p:nvSpPr>
          <p:cNvPr id="281" name="Google Shape;281;p4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Atomic radius decreases across a period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u="sng"/>
              <a:t>(Period, Proton, Pull)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Atomic radius increases down a group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u="sng"/>
              <a:t>(more electron shells)</a:t>
            </a:r>
            <a:r>
              <a:rPr lang="en"/>
              <a:t/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36168221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 Size: Metals</a:t>
            </a:r>
            <a:endParaRPr/>
          </a:p>
        </p:txBody>
      </p:sp>
      <p:sp>
        <p:nvSpPr>
          <p:cNvPr id="336" name="Google Shape;336;p5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Ion radius SMALLER than atomic radius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Why?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Metal atoms </a:t>
            </a:r>
            <a:r>
              <a:rPr lang="en">
                <a:solidFill>
                  <a:srgbClr val="FF0000"/>
                </a:solidFill>
              </a:rPr>
              <a:t>Oxidize</a:t>
            </a:r>
            <a:r>
              <a:rPr lang="en"/>
              <a:t> and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r>
              <a:rPr lang="en">
                <a:solidFill>
                  <a:srgbClr val="FF0000"/>
                </a:solidFill>
              </a:rPr>
              <a:t>LOSE</a:t>
            </a:r>
            <a:r>
              <a:rPr lang="en"/>
              <a:t> electrons to form Cations </a:t>
            </a:r>
            <a:br>
              <a:rPr lang="en"/>
            </a:br>
            <a:endParaRPr/>
          </a:p>
        </p:txBody>
      </p:sp>
      <p:pic>
        <p:nvPicPr>
          <p:cNvPr id="337" name="Google Shape;33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2775" y="1780588"/>
            <a:ext cx="1993625" cy="2674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22825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 Size: Nonmetals</a:t>
            </a:r>
            <a:endParaRPr/>
          </a:p>
        </p:txBody>
      </p:sp>
      <p:sp>
        <p:nvSpPr>
          <p:cNvPr id="343" name="Google Shape;343;p5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Ion radius LARGER than atomic radius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Why?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Nonmetal atoms </a:t>
            </a:r>
            <a:r>
              <a:rPr lang="en">
                <a:solidFill>
                  <a:srgbClr val="FF0000"/>
                </a:solidFill>
              </a:rPr>
              <a:t>Reduce</a:t>
            </a:r>
            <a:r>
              <a:rPr lang="en"/>
              <a:t>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and </a:t>
            </a:r>
            <a:r>
              <a:rPr lang="en">
                <a:solidFill>
                  <a:srgbClr val="FF0000"/>
                </a:solidFill>
              </a:rPr>
              <a:t>GAIN</a:t>
            </a:r>
            <a:r>
              <a:rPr lang="en"/>
              <a:t> electrons to form anions</a:t>
            </a:r>
            <a:br>
              <a:rPr lang="en"/>
            </a:br>
            <a:endParaRPr/>
          </a:p>
        </p:txBody>
      </p:sp>
      <p:pic>
        <p:nvPicPr>
          <p:cNvPr id="344" name="Google Shape;34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6174" y="2004600"/>
            <a:ext cx="1733375" cy="22671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519455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Atomic and Ionic Radius</a:t>
            </a:r>
            <a:endParaRPr/>
          </a:p>
        </p:txBody>
      </p:sp>
      <p:pic>
        <p:nvPicPr>
          <p:cNvPr id="350" name="Google Shape;35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913" y="1521675"/>
            <a:ext cx="4636174" cy="3233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5419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Celsius Scale</a:t>
            </a:r>
            <a:endParaRPr/>
          </a:p>
        </p:txBody>
      </p:sp>
      <p:sp>
        <p:nvSpPr>
          <p:cNvPr id="596" name="Google Shape;596;p6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u="sng"/>
              <a:t>Freezing point</a:t>
            </a:r>
            <a:r>
              <a:rPr lang="en"/>
              <a:t> of water is </a:t>
            </a:r>
            <a:r>
              <a:rPr lang="en" b="1"/>
              <a:t>0°C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u="sng"/>
              <a:t>Boiling poin</a:t>
            </a:r>
            <a:r>
              <a:rPr lang="en"/>
              <a:t>t for water is </a:t>
            </a:r>
            <a:r>
              <a:rPr lang="en" b="1"/>
              <a:t>100°C</a:t>
            </a:r>
            <a:r>
              <a:rPr lang="en"/>
              <a:t>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Below 0</a:t>
            </a:r>
            <a:r>
              <a:rPr lang="en">
                <a:solidFill>
                  <a:schemeClr val="lt1"/>
                </a:solidFill>
              </a:rPr>
              <a:t>°C</a:t>
            </a:r>
            <a:r>
              <a:rPr lang="en"/>
              <a:t> is NEGATIVE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*****Memorize this!!!!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Ionization Energy</a:t>
            </a:r>
            <a:endParaRPr/>
          </a:p>
        </p:txBody>
      </p:sp>
      <p:sp>
        <p:nvSpPr>
          <p:cNvPr id="379" name="Google Shape;379;p5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Energy required to REMOVE the most loosely bound ELECTRON in the valence shell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Located on Table S</a:t>
            </a:r>
            <a:br>
              <a:rPr lang="en"/>
            </a:br>
            <a:endParaRPr/>
          </a:p>
        </p:txBody>
      </p:sp>
      <p:pic>
        <p:nvPicPr>
          <p:cNvPr id="380" name="Google Shape;38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675" y="3245913"/>
            <a:ext cx="6858000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055739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Trends in Ionization Energy</a:t>
            </a:r>
            <a:endParaRPr/>
          </a:p>
        </p:txBody>
      </p:sp>
      <p:sp>
        <p:nvSpPr>
          <p:cNvPr id="386" name="Google Shape;386;p6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INCREASES across a PERIOD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Why</a:t>
            </a:r>
            <a:r>
              <a:rPr lang="en" b="1"/>
              <a:t>?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Stronger </a:t>
            </a:r>
            <a:r>
              <a:rPr lang="en" b="1" u="sng"/>
              <a:t>PROTON (nuclear) PULL</a:t>
            </a:r>
            <a:r>
              <a:rPr lang="en"/>
              <a:t> makes it more difficult to remove electrons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089769099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3575" y="240913"/>
            <a:ext cx="6028875" cy="90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7623" y="2045048"/>
            <a:ext cx="4983951" cy="21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61"/>
          <p:cNvSpPr txBox="1"/>
          <p:nvPr/>
        </p:nvSpPr>
        <p:spPr>
          <a:xfrm>
            <a:off x="2215450" y="1633750"/>
            <a:ext cx="2061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Less nuclear pull</a:t>
            </a:r>
            <a:endParaRPr sz="18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94" name="Google Shape;394;p61"/>
          <p:cNvSpPr txBox="1"/>
          <p:nvPr/>
        </p:nvSpPr>
        <p:spPr>
          <a:xfrm>
            <a:off x="4769975" y="1633750"/>
            <a:ext cx="2061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greater nuclear pull</a:t>
            </a:r>
            <a:endParaRPr sz="18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395" name="Google Shape;39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3175" y="2571749"/>
            <a:ext cx="654650" cy="12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9639" y="2609375"/>
            <a:ext cx="888986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1"/>
          <p:cNvSpPr txBox="1"/>
          <p:nvPr/>
        </p:nvSpPr>
        <p:spPr>
          <a:xfrm>
            <a:off x="1979700" y="4266225"/>
            <a:ext cx="2061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Al</a:t>
            </a:r>
            <a:endParaRPr sz="24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398" name="Google Shape;398;p61"/>
          <p:cNvSpPr txBox="1"/>
          <p:nvPr/>
        </p:nvSpPr>
        <p:spPr>
          <a:xfrm>
            <a:off x="4723900" y="4266225"/>
            <a:ext cx="2061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Cl</a:t>
            </a:r>
            <a:endParaRPr sz="2400" b="1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30461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in Ionization Energy</a:t>
            </a:r>
            <a:endParaRPr/>
          </a:p>
        </p:txBody>
      </p:sp>
      <p:sp>
        <p:nvSpPr>
          <p:cNvPr id="404" name="Google Shape;404;p6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DECREASES down a GROUP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Why</a:t>
            </a:r>
            <a:r>
              <a:rPr lang="en"/>
              <a:t>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Larger atomic radius means </a:t>
            </a:r>
            <a:r>
              <a:rPr lang="en" b="1" u="sng"/>
              <a:t>LESS NUCLEAR PULL</a:t>
            </a:r>
            <a:r>
              <a:rPr lang="en"/>
              <a:t> on outer electrons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62815608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950" y="1637750"/>
            <a:ext cx="5337624" cy="299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70907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415" name="Google Shape;415;p6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trend in ionization energy going down a group?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Why does this trend occur?</a:t>
            </a:r>
            <a:br>
              <a:rPr lang="en"/>
            </a:br>
            <a:endParaRPr/>
          </a:p>
        </p:txBody>
      </p:sp>
      <p:sp>
        <p:nvSpPr>
          <p:cNvPr id="416" name="Google Shape;416;p64"/>
          <p:cNvSpPr txBox="1"/>
          <p:nvPr/>
        </p:nvSpPr>
        <p:spPr>
          <a:xfrm>
            <a:off x="1582450" y="2112800"/>
            <a:ext cx="3883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Decreasing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17" name="Google Shape;417;p64"/>
          <p:cNvSpPr txBox="1"/>
          <p:nvPr/>
        </p:nvSpPr>
        <p:spPr>
          <a:xfrm>
            <a:off x="4668775" y="3060675"/>
            <a:ext cx="3883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More electron shells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1391636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Electronegativity</a:t>
            </a:r>
            <a:endParaRPr/>
          </a:p>
        </p:txBody>
      </p:sp>
      <p:sp>
        <p:nvSpPr>
          <p:cNvPr id="461" name="Google Shape;461;p7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Measure of the </a:t>
            </a:r>
            <a:r>
              <a:rPr lang="en" b="1" u="sng"/>
              <a:t>ATTRACTION</a:t>
            </a:r>
            <a:r>
              <a:rPr lang="en"/>
              <a:t> for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Located on Table S</a:t>
            </a:r>
            <a:br>
              <a:rPr lang="en"/>
            </a:br>
            <a:endParaRPr/>
          </a:p>
        </p:txBody>
      </p:sp>
      <p:pic>
        <p:nvPicPr>
          <p:cNvPr id="462" name="Google Shape;46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6800" y="3263013"/>
            <a:ext cx="6858000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208893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EN</a:t>
            </a:r>
            <a:endParaRPr dirty="0"/>
          </a:p>
        </p:txBody>
      </p:sp>
      <p:sp>
        <p:nvSpPr>
          <p:cNvPr id="468" name="Google Shape;468;p7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FLUORINE most electronegative (4.0)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closer an atom is to Fluorine the HIGHER the electronegativity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Scale of 0 - 4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943215089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Trends in Electronegativity</a:t>
            </a:r>
            <a:endParaRPr/>
          </a:p>
        </p:txBody>
      </p:sp>
      <p:sp>
        <p:nvSpPr>
          <p:cNvPr id="474" name="Google Shape;474;p7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INCREASES across period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Why</a:t>
            </a:r>
            <a:r>
              <a:rPr lang="en"/>
              <a:t>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Greater </a:t>
            </a:r>
            <a:r>
              <a:rPr lang="en" b="1" u="sng"/>
              <a:t>PROTON PULL</a:t>
            </a:r>
            <a:r>
              <a:rPr lang="en" b="1"/>
              <a:t> </a:t>
            </a:r>
            <a:r>
              <a:rPr lang="en"/>
              <a:t>(Nuclear charge) to attract electrons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2311451377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3150" y="1612625"/>
            <a:ext cx="5204075" cy="30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3575" y="240913"/>
            <a:ext cx="6028875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5912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Significant Figures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457200"/>
            <a:r>
              <a:rPr lang="en" dirty="0"/>
              <a:t>A scientist’s final calculation can only be as precise as their least precise measurement. </a:t>
            </a:r>
            <a:endParaRPr dirty="0"/>
          </a:p>
          <a:p>
            <a:pPr indent="-457200">
              <a:spcBef>
                <a:spcPts val="1600"/>
              </a:spcBef>
              <a:spcAft>
                <a:spcPts val="1600"/>
              </a:spcAft>
            </a:pPr>
            <a:r>
              <a:rPr lang="en" dirty="0"/>
              <a:t>Count digits in your measured number to determine their level of precision. </a:t>
            </a:r>
            <a:br>
              <a:rPr lang="en" dirty="0"/>
            </a:b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Celsius Scale</a:t>
            </a:r>
            <a:endParaRPr dirty="0"/>
          </a:p>
        </p:txBody>
      </p:sp>
      <p:pic>
        <p:nvPicPr>
          <p:cNvPr id="4" name="Google Shape;590;p59" descr="01_18">
            <a:extLst>
              <a:ext uri="{FF2B5EF4-FFF2-40B4-BE49-F238E27FC236}">
                <a16:creationId xmlns:a16="http://schemas.microsoft.com/office/drawing/2014/main" id="{128676CF-4199-764C-BD2F-1888F06C0B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3700" y="1653913"/>
            <a:ext cx="6195600" cy="299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Trend in Electronegativity</a:t>
            </a:r>
            <a:endParaRPr/>
          </a:p>
        </p:txBody>
      </p:sp>
      <p:sp>
        <p:nvSpPr>
          <p:cNvPr id="486" name="Google Shape;486;p7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DECREASES down group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Why</a:t>
            </a:r>
            <a:r>
              <a:rPr lang="en"/>
              <a:t>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Larger atomic radius means </a:t>
            </a:r>
            <a:r>
              <a:rPr lang="en" b="1" u="sng"/>
              <a:t>LESS NUCLEAR PULL</a:t>
            </a:r>
            <a:r>
              <a:rPr lang="en"/>
              <a:t> to attract electrons to the valence shell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242618997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1950" y="1637750"/>
            <a:ext cx="5337624" cy="2996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762437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7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497" name="Google Shape;497;p7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What is the trend in electronegativity going across a period?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Why does this trend occur?</a:t>
            </a:r>
            <a:br>
              <a:rPr lang="en"/>
            </a:br>
            <a:endParaRPr/>
          </a:p>
        </p:txBody>
      </p:sp>
      <p:sp>
        <p:nvSpPr>
          <p:cNvPr id="498" name="Google Shape;498;p77"/>
          <p:cNvSpPr txBox="1"/>
          <p:nvPr/>
        </p:nvSpPr>
        <p:spPr>
          <a:xfrm>
            <a:off x="1514000" y="2112800"/>
            <a:ext cx="3883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Increasing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499" name="Google Shape;499;p77"/>
          <p:cNvSpPr txBox="1"/>
          <p:nvPr/>
        </p:nvSpPr>
        <p:spPr>
          <a:xfrm>
            <a:off x="4572000" y="3129125"/>
            <a:ext cx="38835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More proton pull</a:t>
            </a:r>
            <a:endParaRPr sz="24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81558540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05191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Trends</a:t>
            </a:r>
            <a:endParaRPr/>
          </a:p>
        </p:txBody>
      </p:sp>
      <p:pic>
        <p:nvPicPr>
          <p:cNvPr id="516" name="Google Shape;51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525" y="1797225"/>
            <a:ext cx="4661850" cy="254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375" y="1963450"/>
            <a:ext cx="3834825" cy="22143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069690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bond?	</a:t>
            </a:r>
            <a:endParaRPr/>
          </a:p>
        </p:txBody>
      </p:sp>
      <p:sp>
        <p:nvSpPr>
          <p:cNvPr id="539" name="Google Shape;539;p8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7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Force of attraction between two atoms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540" name="Google Shape;540;p84"/>
          <p:cNvGrpSpPr/>
          <p:nvPr/>
        </p:nvGrpSpPr>
        <p:grpSpPr>
          <a:xfrm>
            <a:off x="880100" y="2446450"/>
            <a:ext cx="1393525" cy="1478588"/>
            <a:chOff x="865675" y="2453650"/>
            <a:chExt cx="1393525" cy="1478588"/>
          </a:xfrm>
        </p:grpSpPr>
        <p:sp>
          <p:nvSpPr>
            <p:cNvPr id="541" name="Google Shape;541;p84"/>
            <p:cNvSpPr/>
            <p:nvPr/>
          </p:nvSpPr>
          <p:spPr>
            <a:xfrm>
              <a:off x="865675" y="2583138"/>
              <a:ext cx="1385100" cy="13491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84"/>
            <p:cNvSpPr/>
            <p:nvPr/>
          </p:nvSpPr>
          <p:spPr>
            <a:xfrm>
              <a:off x="1428775" y="3094740"/>
              <a:ext cx="258900" cy="261300"/>
            </a:xfrm>
            <a:prstGeom prst="ellipse">
              <a:avLst/>
            </a:pr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84"/>
            <p:cNvSpPr/>
            <p:nvPr/>
          </p:nvSpPr>
          <p:spPr>
            <a:xfrm>
              <a:off x="1905800" y="2626740"/>
              <a:ext cx="258900" cy="261300"/>
            </a:xfrm>
            <a:prstGeom prst="ellipse">
              <a:avLst/>
            </a:prstGeom>
            <a:solidFill>
              <a:srgbClr val="0000FF"/>
            </a:solidFill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84"/>
            <p:cNvSpPr txBox="1"/>
            <p:nvPr/>
          </p:nvSpPr>
          <p:spPr>
            <a:xfrm>
              <a:off x="1377850" y="2921625"/>
              <a:ext cx="353400" cy="43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</a:rPr>
                <a:t>+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545" name="Google Shape;545;p84"/>
            <p:cNvSpPr txBox="1"/>
            <p:nvPr/>
          </p:nvSpPr>
          <p:spPr>
            <a:xfrm>
              <a:off x="1905800" y="2453650"/>
              <a:ext cx="353400" cy="43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</a:rPr>
                <a:t>-</a:t>
              </a:r>
              <a:endParaRPr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546" name="Google Shape;546;p84"/>
          <p:cNvGrpSpPr/>
          <p:nvPr/>
        </p:nvGrpSpPr>
        <p:grpSpPr>
          <a:xfrm>
            <a:off x="2936975" y="2647888"/>
            <a:ext cx="1385100" cy="1349113"/>
            <a:chOff x="2936975" y="2647888"/>
            <a:chExt cx="1385100" cy="1349113"/>
          </a:xfrm>
        </p:grpSpPr>
        <p:sp>
          <p:nvSpPr>
            <p:cNvPr id="547" name="Google Shape;547;p84"/>
            <p:cNvSpPr/>
            <p:nvPr/>
          </p:nvSpPr>
          <p:spPr>
            <a:xfrm>
              <a:off x="2936975" y="2647888"/>
              <a:ext cx="1385100" cy="1349100"/>
            </a:xfrm>
            <a:prstGeom prst="ellipse">
              <a:avLst/>
            </a:prstGeom>
            <a:noFill/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84"/>
            <p:cNvSpPr/>
            <p:nvPr/>
          </p:nvSpPr>
          <p:spPr>
            <a:xfrm>
              <a:off x="3500075" y="3159490"/>
              <a:ext cx="258900" cy="261300"/>
            </a:xfrm>
            <a:prstGeom prst="ellipse">
              <a:avLst/>
            </a:prstGeom>
            <a:solidFill>
              <a:srgbClr val="FF0000"/>
            </a:solidFill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84"/>
            <p:cNvSpPr/>
            <p:nvPr/>
          </p:nvSpPr>
          <p:spPr>
            <a:xfrm>
              <a:off x="3086525" y="3735690"/>
              <a:ext cx="258900" cy="261300"/>
            </a:xfrm>
            <a:prstGeom prst="ellipse">
              <a:avLst/>
            </a:prstGeom>
            <a:solidFill>
              <a:srgbClr val="0000FF"/>
            </a:solidFill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84"/>
            <p:cNvSpPr txBox="1"/>
            <p:nvPr/>
          </p:nvSpPr>
          <p:spPr>
            <a:xfrm>
              <a:off x="3449150" y="2986375"/>
              <a:ext cx="353400" cy="43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</a:rPr>
                <a:t>+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551" name="Google Shape;551;p84"/>
            <p:cNvSpPr txBox="1"/>
            <p:nvPr/>
          </p:nvSpPr>
          <p:spPr>
            <a:xfrm>
              <a:off x="3086525" y="3562600"/>
              <a:ext cx="353400" cy="43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FFFFFF"/>
                  </a:solidFill>
                </a:rPr>
                <a:t>-</a:t>
              </a:r>
              <a:endParaRPr sz="2400">
                <a:solidFill>
                  <a:srgbClr val="FFFFFF"/>
                </a:solidFill>
              </a:endParaRPr>
            </a:p>
          </p:txBody>
        </p:sp>
      </p:grpSp>
      <p:cxnSp>
        <p:nvCxnSpPr>
          <p:cNvPr id="552" name="Google Shape;552;p84"/>
          <p:cNvCxnSpPr>
            <a:endCxn id="551" idx="1"/>
          </p:cNvCxnSpPr>
          <p:nvPr/>
        </p:nvCxnSpPr>
        <p:spPr>
          <a:xfrm>
            <a:off x="1731125" y="3239800"/>
            <a:ext cx="1355400" cy="5400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3" name="Google Shape;553;p84"/>
          <p:cNvCxnSpPr>
            <a:stCxn id="550" idx="2"/>
          </p:cNvCxnSpPr>
          <p:nvPr/>
        </p:nvCxnSpPr>
        <p:spPr>
          <a:xfrm rot="10800000">
            <a:off x="2194250" y="2771875"/>
            <a:ext cx="1431600" cy="6489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54" name="Google Shape;55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5550" y="3202450"/>
            <a:ext cx="2489727" cy="1456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494085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Attraction of protons to other electrons</a:t>
            </a:r>
            <a:endParaRPr dirty="0"/>
          </a:p>
        </p:txBody>
      </p:sp>
      <p:pic>
        <p:nvPicPr>
          <p:cNvPr id="560" name="Google Shape;56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051" y="1609346"/>
            <a:ext cx="3570249" cy="3034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7850" y="2002138"/>
            <a:ext cx="3069075" cy="224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391411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occurs when atoms bond?</a:t>
            </a:r>
            <a:endParaRPr/>
          </a:p>
        </p:txBody>
      </p:sp>
      <p:sp>
        <p:nvSpPr>
          <p:cNvPr id="567" name="Google Shape;567;p8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Atoms achieve a full valence shell of electrons (stable electron configuration)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68" name="Google Shape;568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075" y="2938525"/>
            <a:ext cx="2146425" cy="15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106" y="2938525"/>
            <a:ext cx="2212790" cy="15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5729270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Forming a Bond</a:t>
            </a:r>
            <a:endParaRPr/>
          </a:p>
        </p:txBody>
      </p:sp>
      <p:sp>
        <p:nvSpPr>
          <p:cNvPr id="575" name="Google Shape;575;p8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is RELEASED spontaneously (EXOTHERMIC)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Forms a STABLE compound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76" name="Google Shape;576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825" y="2923625"/>
            <a:ext cx="5344250" cy="178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2575" y="2657275"/>
            <a:ext cx="2698925" cy="2024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161289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Breaking a Bond</a:t>
            </a:r>
            <a:endParaRPr/>
          </a:p>
        </p:txBody>
      </p:sp>
      <p:sp>
        <p:nvSpPr>
          <p:cNvPr id="583" name="Google Shape;583;p8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Energy is </a:t>
            </a:r>
            <a:r>
              <a:rPr lang="en" u="sng"/>
              <a:t>ABSORBED</a:t>
            </a:r>
            <a:r>
              <a:rPr lang="en"/>
              <a:t> (ENDOTHERMIC)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Stability DECREASES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Ex. Moving two atoms apart requires the addition of ENERGY to overcome the attractive forces</a:t>
            </a:r>
            <a:endParaRPr/>
          </a:p>
        </p:txBody>
      </p:sp>
      <p:pic>
        <p:nvPicPr>
          <p:cNvPr id="584" name="Google Shape;584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875" y="3799500"/>
            <a:ext cx="1366175" cy="9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7870" y="3622050"/>
            <a:ext cx="3478825" cy="108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286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Kelvin Scale</a:t>
            </a:r>
            <a:endParaRPr/>
          </a:p>
        </p:txBody>
      </p:sp>
      <p:sp>
        <p:nvSpPr>
          <p:cNvPr id="609" name="Google Shape;609;p6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Water freezes at 273K and boils at 373K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Theoretical point of </a:t>
            </a:r>
            <a:r>
              <a:rPr lang="en" b="1" u="sng"/>
              <a:t>ABSOLUTE ZERO</a:t>
            </a:r>
            <a:r>
              <a:rPr lang="en"/>
              <a:t> is when all molecular motion stops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NO NEGATIVE NUMBERS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Divisions (degrees) are the same as in Celsius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9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Recall: Three Types of Bonds</a:t>
            </a:r>
            <a:endParaRPr/>
          </a:p>
        </p:txBody>
      </p:sp>
      <p:sp>
        <p:nvSpPr>
          <p:cNvPr id="597" name="Google Shape;597;p9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Ionic</a:t>
            </a: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Covalent 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Metallic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4687621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9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Ionic Bond</a:t>
            </a:r>
            <a:endParaRPr/>
          </a:p>
        </p:txBody>
      </p:sp>
      <p:sp>
        <p:nvSpPr>
          <p:cNvPr id="621" name="Google Shape;621;p9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>
                <a:solidFill>
                  <a:srgbClr val="FF0000"/>
                </a:solidFill>
              </a:rPr>
              <a:t>Transfer of Electrons</a:t>
            </a:r>
            <a:r>
              <a:rPr lang="en"/>
              <a:t> from </a:t>
            </a:r>
            <a:r>
              <a:rPr lang="en" b="1" u="sng"/>
              <a:t>METAL</a:t>
            </a:r>
            <a:r>
              <a:rPr lang="en"/>
              <a:t> to </a:t>
            </a:r>
            <a:r>
              <a:rPr lang="en" b="1" u="sng"/>
              <a:t>NONMETAL</a:t>
            </a:r>
            <a:r>
              <a:rPr lang="en"/>
              <a:t> to form an bond (electrostatic attraction)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Due to large differences in electronegativities </a:t>
            </a:r>
            <a:endParaRPr/>
          </a:p>
        </p:txBody>
      </p:sp>
      <p:pic>
        <p:nvPicPr>
          <p:cNvPr id="622" name="Google Shape;62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133" y="3043375"/>
            <a:ext cx="3772166" cy="1693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Google Shape;623;p93"/>
          <p:cNvCxnSpPr/>
          <p:nvPr/>
        </p:nvCxnSpPr>
        <p:spPr>
          <a:xfrm>
            <a:off x="5606250" y="3292550"/>
            <a:ext cx="525000" cy="2136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624" name="Google Shape;624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749" y="36460"/>
            <a:ext cx="2119500" cy="122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8556" y="3135300"/>
            <a:ext cx="2212790" cy="150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5890935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Ionic Compounds</a:t>
            </a:r>
            <a:endParaRPr/>
          </a:p>
        </p:txBody>
      </p:sp>
      <p:sp>
        <p:nvSpPr>
          <p:cNvPr id="631" name="Google Shape;631;p9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Hard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Crystalline structure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 Melt/Boiling Pt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SOLUBLE in water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Conduct ELECTRICITY….only in solution (aq)</a:t>
            </a:r>
            <a:br>
              <a:rPr lang="en"/>
            </a:br>
            <a:endParaRPr/>
          </a:p>
        </p:txBody>
      </p:sp>
      <p:pic>
        <p:nvPicPr>
          <p:cNvPr id="632" name="Google Shape;632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9050" y="3067500"/>
            <a:ext cx="1739350" cy="1622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823334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Electrolytes</a:t>
            </a:r>
            <a:endParaRPr/>
          </a:p>
        </p:txBody>
      </p:sp>
      <p:sp>
        <p:nvSpPr>
          <p:cNvPr id="638" name="Google Shape;638;p9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5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Ionic compounds separate into ions in water and conduct electricity</a:t>
            </a:r>
            <a:endParaRPr/>
          </a:p>
        </p:txBody>
      </p:sp>
      <p:grpSp>
        <p:nvGrpSpPr>
          <p:cNvPr id="639" name="Google Shape;639;p95"/>
          <p:cNvGrpSpPr/>
          <p:nvPr/>
        </p:nvGrpSpPr>
        <p:grpSpPr>
          <a:xfrm>
            <a:off x="3005499" y="2858286"/>
            <a:ext cx="2951365" cy="1803257"/>
            <a:chOff x="2757675" y="2201625"/>
            <a:chExt cx="3726000" cy="2367100"/>
          </a:xfrm>
        </p:grpSpPr>
        <p:sp>
          <p:nvSpPr>
            <p:cNvPr id="640" name="Google Shape;640;p95"/>
            <p:cNvSpPr/>
            <p:nvPr/>
          </p:nvSpPr>
          <p:spPr>
            <a:xfrm>
              <a:off x="2757675" y="2207675"/>
              <a:ext cx="3726000" cy="23550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641" name="Google Shape;641;p9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57675" y="2201625"/>
              <a:ext cx="3726000" cy="23671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52802692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9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9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48" name="Google Shape;648;p9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9" name="Google Shape;64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8650" y="33675"/>
            <a:ext cx="6866701" cy="507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169447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Covalent Bond</a:t>
            </a:r>
            <a:endParaRPr/>
          </a:p>
        </p:txBody>
      </p:sp>
      <p:sp>
        <p:nvSpPr>
          <p:cNvPr id="603" name="Google Shape;603;p9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>
                <a:solidFill>
                  <a:srgbClr val="FF0000"/>
                </a:solidFill>
              </a:rPr>
              <a:t>SHARING of electrons</a:t>
            </a:r>
            <a:r>
              <a:rPr lang="en"/>
              <a:t> between </a:t>
            </a:r>
            <a:r>
              <a:rPr lang="en" b="1" u="sng"/>
              <a:t>NONMETAL</a:t>
            </a:r>
            <a:r>
              <a:rPr lang="en"/>
              <a:t> &amp; </a:t>
            </a:r>
            <a:r>
              <a:rPr lang="en" b="1" u="sng"/>
              <a:t>NONMETAL</a:t>
            </a:r>
            <a:r>
              <a:rPr lang="en"/>
              <a:t> due to similar electronegativities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Forms molecular substances</a:t>
            </a:r>
            <a:endParaRPr/>
          </a:p>
        </p:txBody>
      </p:sp>
      <p:sp>
        <p:nvSpPr>
          <p:cNvPr id="604" name="Google Shape;604;p91"/>
          <p:cNvSpPr/>
          <p:nvPr/>
        </p:nvSpPr>
        <p:spPr>
          <a:xfrm>
            <a:off x="898775" y="266975"/>
            <a:ext cx="551700" cy="756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91"/>
          <p:cNvSpPr txBox="1"/>
          <p:nvPr/>
        </p:nvSpPr>
        <p:spPr>
          <a:xfrm>
            <a:off x="1370425" y="0"/>
            <a:ext cx="16464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Share</a:t>
            </a:r>
            <a:r>
              <a:rPr lang="en"/>
              <a:t> </a:t>
            </a:r>
            <a:r>
              <a:rPr lang="en">
                <a:solidFill>
                  <a:srgbClr val="00FFFF"/>
                </a:solidFill>
              </a:rPr>
              <a:t>valence</a:t>
            </a:r>
            <a:endParaRPr>
              <a:solidFill>
                <a:srgbClr val="00FFFF"/>
              </a:solidFill>
            </a:endParaRPr>
          </a:p>
        </p:txBody>
      </p:sp>
      <p:sp>
        <p:nvSpPr>
          <p:cNvPr id="606" name="Google Shape;606;p91"/>
          <p:cNvSpPr/>
          <p:nvPr/>
        </p:nvSpPr>
        <p:spPr>
          <a:xfrm>
            <a:off x="1450475" y="315200"/>
            <a:ext cx="1004400" cy="756300"/>
          </a:xfrm>
          <a:prstGeom prst="ellipse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7" name="Google Shape;607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7275" y="2733699"/>
            <a:ext cx="2705025" cy="19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8625" y="3133125"/>
            <a:ext cx="2146425" cy="1582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2612925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9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Covalent Compounds</a:t>
            </a:r>
            <a:endParaRPr/>
          </a:p>
        </p:txBody>
      </p:sp>
      <p:sp>
        <p:nvSpPr>
          <p:cNvPr id="614" name="Google Shape;614;p9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Low melting and boiling pts (due to weak attraction between molecules)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Do not conduct electricity due to lack of charged particles (ions) </a:t>
            </a:r>
            <a:br>
              <a:rPr lang="en"/>
            </a:br>
            <a:endParaRPr/>
          </a:p>
        </p:txBody>
      </p:sp>
      <p:pic>
        <p:nvPicPr>
          <p:cNvPr id="615" name="Google Shape;61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5575" y="3199200"/>
            <a:ext cx="3256725" cy="1529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4901737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9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Metallic Bonds</a:t>
            </a:r>
            <a:endParaRPr/>
          </a:p>
        </p:txBody>
      </p:sp>
      <p:sp>
        <p:nvSpPr>
          <p:cNvPr id="655" name="Google Shape;655;p9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Occurs among METAL atoms of the SAME element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Sharing of a </a:t>
            </a:r>
            <a:r>
              <a:rPr lang="en" b="1" u="sng">
                <a:solidFill>
                  <a:srgbClr val="FF0000"/>
                </a:solidFill>
              </a:rPr>
              <a:t>“sea of mobile electrons”</a:t>
            </a:r>
            <a:endParaRPr b="1" u="sng">
              <a:solidFill>
                <a:srgbClr val="FF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Ex. Au atoms in a gold ring</a:t>
            </a:r>
            <a:br>
              <a:rPr lang="en"/>
            </a:br>
            <a:endParaRPr/>
          </a:p>
        </p:txBody>
      </p:sp>
      <p:pic>
        <p:nvPicPr>
          <p:cNvPr id="656" name="Google Shape;65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525" y="3058175"/>
            <a:ext cx="3989750" cy="17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225" y="3192576"/>
            <a:ext cx="1928375" cy="1520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972343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Properties of Metallic bonds</a:t>
            </a:r>
            <a:endParaRPr/>
          </a:p>
        </p:txBody>
      </p:sp>
      <p:sp>
        <p:nvSpPr>
          <p:cNvPr id="663" name="Google Shape;663;p9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High MP and high BP because bonds are strong.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Always capable of conducting electricity because of mobile electrons (freely flowing delocalized electrons)</a:t>
            </a:r>
            <a:br>
              <a:rPr lang="en"/>
            </a:br>
            <a:endParaRPr/>
          </a:p>
        </p:txBody>
      </p:sp>
      <p:pic>
        <p:nvPicPr>
          <p:cNvPr id="664" name="Google Shape;66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9325" y="3113723"/>
            <a:ext cx="2379700" cy="1615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309544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Dot diagrams for positive ions (metals)</a:t>
            </a:r>
            <a:br>
              <a:rPr lang="en"/>
            </a:br>
            <a:r>
              <a:rPr lang="en"/>
              <a:t>                            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Dot diagrams for negative ions (nonmetals)</a:t>
            </a:r>
            <a:br>
              <a:rPr lang="en"/>
            </a:br>
            <a:r>
              <a:rPr lang="en"/>
              <a:t>			</a:t>
            </a:r>
            <a:br>
              <a:rPr lang="en"/>
            </a:br>
            <a:endParaRPr/>
          </a:p>
        </p:txBody>
      </p:sp>
      <p:pic>
        <p:nvPicPr>
          <p:cNvPr id="700" name="Google Shape;700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700" y="1623200"/>
            <a:ext cx="102870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0975" y="3675450"/>
            <a:ext cx="1055450" cy="703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78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Example:</a:t>
            </a:r>
            <a:endParaRPr sz="3000"/>
          </a:p>
        </p:txBody>
      </p:sp>
      <p:sp>
        <p:nvSpPr>
          <p:cNvPr id="627" name="Google Shape;627;p6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temperature in Celsius of an object that is 150 K?        </a:t>
            </a:r>
            <a:r>
              <a:rPr lang="en" dirty="0">
                <a:solidFill>
                  <a:schemeClr val="accent5"/>
                </a:solidFill>
              </a:rPr>
              <a:t>K = °C + 273</a:t>
            </a:r>
            <a:endParaRPr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		150 K = °C + 273</a:t>
            </a:r>
            <a:endParaRPr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					</a:t>
            </a:r>
            <a:r>
              <a:rPr lang="en" dirty="0">
                <a:solidFill>
                  <a:schemeClr val="lt1"/>
                </a:solidFill>
              </a:rPr>
              <a:t>			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8" name="Google Shape;628;p65"/>
          <p:cNvSpPr txBox="1"/>
          <p:nvPr/>
        </p:nvSpPr>
        <p:spPr>
          <a:xfrm>
            <a:off x="3834600" y="2935769"/>
            <a:ext cx="1474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- 273</a:t>
            </a:r>
            <a:endParaRPr sz="3000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29" name="Google Shape;629;p65"/>
          <p:cNvSpPr txBox="1"/>
          <p:nvPr/>
        </p:nvSpPr>
        <p:spPr>
          <a:xfrm>
            <a:off x="2003300" y="2971152"/>
            <a:ext cx="1474800" cy="4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- 273</a:t>
            </a:r>
            <a:endParaRPr sz="3000" dirty="0">
              <a:solidFill>
                <a:schemeClr val="accent5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630" name="Google Shape;630;p65"/>
          <p:cNvCxnSpPr/>
          <p:nvPr/>
        </p:nvCxnSpPr>
        <p:spPr>
          <a:xfrm flipH="1">
            <a:off x="4345238" y="2697900"/>
            <a:ext cx="522000" cy="9078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1" name="Google Shape;6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087" y="2243337"/>
            <a:ext cx="3261025" cy="6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5"/>
          <p:cNvSpPr txBox="1"/>
          <p:nvPr/>
        </p:nvSpPr>
        <p:spPr>
          <a:xfrm>
            <a:off x="2516186" y="3822502"/>
            <a:ext cx="1721400" cy="570000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-123 °C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0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Examples</a:t>
            </a:r>
            <a:endParaRPr dirty="0"/>
          </a:p>
        </p:txBody>
      </p:sp>
      <p:sp>
        <p:nvSpPr>
          <p:cNvPr id="707" name="Google Shape;707;p10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Dot diagram of NaCl</a:t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/>
            </a:r>
            <a:br>
              <a:rPr lang="en"/>
            </a:br>
            <a:r>
              <a:rPr lang="en"/>
              <a:t>Dot diagram of CaCl</a:t>
            </a:r>
            <a:r>
              <a:rPr lang="en" baseline="-25000"/>
              <a:t>2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708" name="Google Shape;708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875" y="1651950"/>
            <a:ext cx="3765800" cy="9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2822" y="3208075"/>
            <a:ext cx="4959275" cy="12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05"/>
          <p:cNvSpPr txBox="1"/>
          <p:nvPr/>
        </p:nvSpPr>
        <p:spPr>
          <a:xfrm>
            <a:off x="3800550" y="1450275"/>
            <a:ext cx="475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0.9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1" name="Google Shape;711;p105"/>
          <p:cNvSpPr txBox="1"/>
          <p:nvPr/>
        </p:nvSpPr>
        <p:spPr>
          <a:xfrm>
            <a:off x="4501050" y="1450275"/>
            <a:ext cx="475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3.2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2" name="Google Shape;712;p105"/>
          <p:cNvSpPr txBox="1"/>
          <p:nvPr/>
        </p:nvSpPr>
        <p:spPr>
          <a:xfrm>
            <a:off x="5530525" y="2443900"/>
            <a:ext cx="28380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Ionic bond formed by the electrostatic attraction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713" name="Google Shape;713;p105"/>
          <p:cNvCxnSpPr/>
          <p:nvPr/>
        </p:nvCxnSpPr>
        <p:spPr>
          <a:xfrm rot="10800000" flipH="1">
            <a:off x="6322125" y="2099500"/>
            <a:ext cx="63900" cy="45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14" name="Google Shape;714;p105"/>
          <p:cNvSpPr txBox="1"/>
          <p:nvPr/>
        </p:nvSpPr>
        <p:spPr>
          <a:xfrm>
            <a:off x="3682825" y="3411575"/>
            <a:ext cx="475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1.0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5" name="Google Shape;715;p105"/>
          <p:cNvSpPr txBox="1"/>
          <p:nvPr/>
        </p:nvSpPr>
        <p:spPr>
          <a:xfrm>
            <a:off x="4803650" y="2914013"/>
            <a:ext cx="475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3.2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6" name="Google Shape;716;p105"/>
          <p:cNvSpPr txBox="1"/>
          <p:nvPr/>
        </p:nvSpPr>
        <p:spPr>
          <a:xfrm>
            <a:off x="4803650" y="4377775"/>
            <a:ext cx="475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3.2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17" name="Google Shape;717;p105"/>
          <p:cNvSpPr txBox="1"/>
          <p:nvPr/>
        </p:nvSpPr>
        <p:spPr>
          <a:xfrm>
            <a:off x="5911000" y="4213350"/>
            <a:ext cx="3379200" cy="1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Ionic bonds formed by the electrostatic attraction</a:t>
            </a:r>
            <a:endParaRPr b="1">
              <a:solidFill>
                <a:srgbClr val="FF0000"/>
              </a:solidFill>
            </a:endParaRPr>
          </a:p>
        </p:txBody>
      </p:sp>
      <p:cxnSp>
        <p:nvCxnSpPr>
          <p:cNvPr id="718" name="Google Shape;718;p105"/>
          <p:cNvCxnSpPr/>
          <p:nvPr/>
        </p:nvCxnSpPr>
        <p:spPr>
          <a:xfrm rot="10800000" flipH="1">
            <a:off x="6844424" y="3859775"/>
            <a:ext cx="75900" cy="45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9" name="Google Shape;719;p105"/>
          <p:cNvCxnSpPr/>
          <p:nvPr/>
        </p:nvCxnSpPr>
        <p:spPr>
          <a:xfrm rot="10800000" flipH="1">
            <a:off x="7627199" y="3859775"/>
            <a:ext cx="75900" cy="456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8369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Lewis Dot Diagrams: Ionic Compounds</a:t>
            </a:r>
            <a:endParaRPr/>
          </a:p>
        </p:txBody>
      </p:sp>
      <p:sp>
        <p:nvSpPr>
          <p:cNvPr id="692" name="Google Shape;692;p10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Draw ion dot diagrams next to each other making sure that: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The ion charges add up to zero</a:t>
            </a:r>
            <a:endParaRPr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Ex.  </a:t>
            </a:r>
            <a:br>
              <a:rPr lang="en"/>
            </a:br>
            <a:endParaRPr/>
          </a:p>
        </p:txBody>
      </p:sp>
      <p:pic>
        <p:nvPicPr>
          <p:cNvPr id="693" name="Google Shape;693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9900" y="3249425"/>
            <a:ext cx="3611250" cy="111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9564056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0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Examples: Aluminum </a:t>
            </a:r>
            <a:r>
              <a:rPr lang="en" dirty="0" smtClean="0"/>
              <a:t>Oxide</a:t>
            </a:r>
            <a:endParaRPr dirty="0"/>
          </a:p>
        </p:txBody>
      </p:sp>
      <p:grpSp>
        <p:nvGrpSpPr>
          <p:cNvPr id="752" name="Google Shape;752;p107"/>
          <p:cNvGrpSpPr/>
          <p:nvPr/>
        </p:nvGrpSpPr>
        <p:grpSpPr>
          <a:xfrm>
            <a:off x="2058850" y="1638050"/>
            <a:ext cx="1938300" cy="1778425"/>
            <a:chOff x="1003350" y="1788225"/>
            <a:chExt cx="1938300" cy="1778425"/>
          </a:xfrm>
        </p:grpSpPr>
        <p:sp>
          <p:nvSpPr>
            <p:cNvPr id="753" name="Google Shape;753;p107"/>
            <p:cNvSpPr txBox="1"/>
            <p:nvPr/>
          </p:nvSpPr>
          <p:spPr>
            <a:xfrm>
              <a:off x="1003350" y="2232550"/>
              <a:ext cx="19383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[Al]</a:t>
              </a:r>
              <a:endParaRPr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754" name="Google Shape;754;p107"/>
            <p:cNvSpPr txBox="1"/>
            <p:nvPr/>
          </p:nvSpPr>
          <p:spPr>
            <a:xfrm>
              <a:off x="1840000" y="1788225"/>
              <a:ext cx="839400" cy="8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800" baseline="300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+3</a:t>
              </a:r>
              <a:endParaRPr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</p:grpSp>
      <p:sp>
        <p:nvSpPr>
          <p:cNvPr id="755" name="Google Shape;755;p107"/>
          <p:cNvSpPr txBox="1"/>
          <p:nvPr/>
        </p:nvSpPr>
        <p:spPr>
          <a:xfrm>
            <a:off x="809300" y="2165388"/>
            <a:ext cx="19383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[O]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6" name="Google Shape;756;p107"/>
          <p:cNvSpPr txBox="1"/>
          <p:nvPr/>
        </p:nvSpPr>
        <p:spPr>
          <a:xfrm>
            <a:off x="1645975" y="1638038"/>
            <a:ext cx="839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7" name="Google Shape;757;p107"/>
          <p:cNvSpPr txBox="1"/>
          <p:nvPr/>
        </p:nvSpPr>
        <p:spPr>
          <a:xfrm>
            <a:off x="4628350" y="2082375"/>
            <a:ext cx="19383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[Al]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58" name="Google Shape;758;p107"/>
          <p:cNvSpPr txBox="1"/>
          <p:nvPr/>
        </p:nvSpPr>
        <p:spPr>
          <a:xfrm>
            <a:off x="5586225" y="1638050"/>
            <a:ext cx="839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+3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759" name="Google Shape;75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3000" y="3656688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7288" y="1592988"/>
            <a:ext cx="101917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07"/>
          <p:cNvSpPr/>
          <p:nvPr/>
        </p:nvSpPr>
        <p:spPr>
          <a:xfrm>
            <a:off x="1181425" y="22153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7"/>
          <p:cNvSpPr/>
          <p:nvPr/>
        </p:nvSpPr>
        <p:spPr>
          <a:xfrm>
            <a:off x="1327150" y="22153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7"/>
          <p:cNvSpPr/>
          <p:nvPr/>
        </p:nvSpPr>
        <p:spPr>
          <a:xfrm>
            <a:off x="1479550" y="263982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7"/>
          <p:cNvSpPr/>
          <p:nvPr/>
        </p:nvSpPr>
        <p:spPr>
          <a:xfrm>
            <a:off x="1479550" y="2477013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7"/>
          <p:cNvSpPr/>
          <p:nvPr/>
        </p:nvSpPr>
        <p:spPr>
          <a:xfrm>
            <a:off x="1181425" y="28764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7"/>
          <p:cNvSpPr/>
          <p:nvPr/>
        </p:nvSpPr>
        <p:spPr>
          <a:xfrm>
            <a:off x="1327150" y="28764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7"/>
          <p:cNvSpPr/>
          <p:nvPr/>
        </p:nvSpPr>
        <p:spPr>
          <a:xfrm>
            <a:off x="1038125" y="263982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7"/>
          <p:cNvSpPr/>
          <p:nvPr/>
        </p:nvSpPr>
        <p:spPr>
          <a:xfrm>
            <a:off x="1038125" y="2477013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7"/>
          <p:cNvSpPr txBox="1"/>
          <p:nvPr/>
        </p:nvSpPr>
        <p:spPr>
          <a:xfrm>
            <a:off x="3416638" y="2123888"/>
            <a:ext cx="19383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[O]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0" name="Google Shape;770;p107"/>
          <p:cNvSpPr txBox="1"/>
          <p:nvPr/>
        </p:nvSpPr>
        <p:spPr>
          <a:xfrm>
            <a:off x="4253313" y="1596538"/>
            <a:ext cx="839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71" name="Google Shape;771;p107"/>
          <p:cNvSpPr/>
          <p:nvPr/>
        </p:nvSpPr>
        <p:spPr>
          <a:xfrm>
            <a:off x="3788763" y="21738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7"/>
          <p:cNvSpPr/>
          <p:nvPr/>
        </p:nvSpPr>
        <p:spPr>
          <a:xfrm>
            <a:off x="3934488" y="21738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7"/>
          <p:cNvSpPr/>
          <p:nvPr/>
        </p:nvSpPr>
        <p:spPr>
          <a:xfrm>
            <a:off x="4086888" y="259832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7"/>
          <p:cNvSpPr/>
          <p:nvPr/>
        </p:nvSpPr>
        <p:spPr>
          <a:xfrm>
            <a:off x="4086888" y="2435513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7"/>
          <p:cNvSpPr/>
          <p:nvPr/>
        </p:nvSpPr>
        <p:spPr>
          <a:xfrm>
            <a:off x="3788763" y="28349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7"/>
          <p:cNvSpPr/>
          <p:nvPr/>
        </p:nvSpPr>
        <p:spPr>
          <a:xfrm>
            <a:off x="3934488" y="28349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7"/>
          <p:cNvSpPr/>
          <p:nvPr/>
        </p:nvSpPr>
        <p:spPr>
          <a:xfrm>
            <a:off x="3645463" y="259832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7"/>
          <p:cNvSpPr/>
          <p:nvPr/>
        </p:nvSpPr>
        <p:spPr>
          <a:xfrm>
            <a:off x="3645463" y="2435513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7"/>
          <p:cNvSpPr txBox="1"/>
          <p:nvPr/>
        </p:nvSpPr>
        <p:spPr>
          <a:xfrm>
            <a:off x="6024000" y="2040813"/>
            <a:ext cx="19383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[O]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80" name="Google Shape;780;p107"/>
          <p:cNvSpPr txBox="1"/>
          <p:nvPr/>
        </p:nvSpPr>
        <p:spPr>
          <a:xfrm>
            <a:off x="6860675" y="1513463"/>
            <a:ext cx="839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-2</a:t>
            </a:r>
            <a:endParaRPr sz="48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81" name="Google Shape;781;p107"/>
          <p:cNvSpPr/>
          <p:nvPr/>
        </p:nvSpPr>
        <p:spPr>
          <a:xfrm>
            <a:off x="6396125" y="209077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7"/>
          <p:cNvSpPr/>
          <p:nvPr/>
        </p:nvSpPr>
        <p:spPr>
          <a:xfrm>
            <a:off x="6541850" y="209077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7"/>
          <p:cNvSpPr/>
          <p:nvPr/>
        </p:nvSpPr>
        <p:spPr>
          <a:xfrm>
            <a:off x="6694250" y="25152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7"/>
          <p:cNvSpPr/>
          <p:nvPr/>
        </p:nvSpPr>
        <p:spPr>
          <a:xfrm>
            <a:off x="6694250" y="2352438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7"/>
          <p:cNvSpPr/>
          <p:nvPr/>
        </p:nvSpPr>
        <p:spPr>
          <a:xfrm>
            <a:off x="6396125" y="275187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7"/>
          <p:cNvSpPr/>
          <p:nvPr/>
        </p:nvSpPr>
        <p:spPr>
          <a:xfrm>
            <a:off x="6541850" y="2751875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7"/>
          <p:cNvSpPr/>
          <p:nvPr/>
        </p:nvSpPr>
        <p:spPr>
          <a:xfrm>
            <a:off x="6252825" y="2515250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7"/>
          <p:cNvSpPr/>
          <p:nvPr/>
        </p:nvSpPr>
        <p:spPr>
          <a:xfrm>
            <a:off x="6252825" y="2352438"/>
            <a:ext cx="100500" cy="100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9113" y="3266175"/>
            <a:ext cx="1838325" cy="140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7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Forming a Covalent Bond</a:t>
            </a:r>
            <a:endParaRPr/>
          </a:p>
        </p:txBody>
      </p:sp>
      <p:sp>
        <p:nvSpPr>
          <p:cNvPr id="817" name="Google Shape;817;p11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atoms must have a full valence shell of electrons</a:t>
            </a:r>
            <a:br>
              <a:rPr lang="en"/>
            </a:b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 an atom to form a bond with another atom they must share a pair of electrons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2752333686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H</a:t>
            </a:r>
            <a:r>
              <a:rPr lang="en" baseline="-25000"/>
              <a:t>2</a:t>
            </a:r>
            <a:endParaRPr/>
          </a:p>
        </p:txBody>
      </p:sp>
      <p:pic>
        <p:nvPicPr>
          <p:cNvPr id="823" name="Google Shape;823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750" y="3686175"/>
            <a:ext cx="1019175" cy="1028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4" name="Google Shape;824;p113"/>
          <p:cNvGrpSpPr/>
          <p:nvPr/>
        </p:nvGrpSpPr>
        <p:grpSpPr>
          <a:xfrm>
            <a:off x="2467825" y="1723625"/>
            <a:ext cx="885300" cy="1334100"/>
            <a:chOff x="1874000" y="2417950"/>
            <a:chExt cx="885300" cy="1334100"/>
          </a:xfrm>
        </p:grpSpPr>
        <p:sp>
          <p:nvSpPr>
            <p:cNvPr id="825" name="Google Shape;825;p113"/>
            <p:cNvSpPr txBox="1"/>
            <p:nvPr/>
          </p:nvSpPr>
          <p:spPr>
            <a:xfrm>
              <a:off x="1874000" y="2417950"/>
              <a:ext cx="8853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0000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H</a:t>
              </a:r>
              <a:endParaRPr sz="9600" baseline="300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826" name="Google Shape;826;p113"/>
            <p:cNvSpPr/>
            <p:nvPr/>
          </p:nvSpPr>
          <p:spPr>
            <a:xfrm>
              <a:off x="2097875" y="2508325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13"/>
          <p:cNvGrpSpPr/>
          <p:nvPr/>
        </p:nvGrpSpPr>
        <p:grpSpPr>
          <a:xfrm>
            <a:off x="4809300" y="1723625"/>
            <a:ext cx="885300" cy="1334100"/>
            <a:chOff x="4215475" y="2417950"/>
            <a:chExt cx="885300" cy="1334100"/>
          </a:xfrm>
        </p:grpSpPr>
        <p:sp>
          <p:nvSpPr>
            <p:cNvPr id="828" name="Google Shape;828;p113"/>
            <p:cNvSpPr txBox="1"/>
            <p:nvPr/>
          </p:nvSpPr>
          <p:spPr>
            <a:xfrm>
              <a:off x="4215475" y="2417950"/>
              <a:ext cx="8853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H</a:t>
              </a:r>
              <a:endParaRPr sz="9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829" name="Google Shape;829;p113"/>
            <p:cNvSpPr/>
            <p:nvPr/>
          </p:nvSpPr>
          <p:spPr>
            <a:xfrm>
              <a:off x="4486500" y="2508325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13"/>
          <p:cNvGrpSpPr/>
          <p:nvPr/>
        </p:nvGrpSpPr>
        <p:grpSpPr>
          <a:xfrm>
            <a:off x="3261900" y="1723625"/>
            <a:ext cx="1770600" cy="1334100"/>
            <a:chOff x="5746475" y="1702200"/>
            <a:chExt cx="1770600" cy="1334100"/>
          </a:xfrm>
        </p:grpSpPr>
        <p:sp>
          <p:nvSpPr>
            <p:cNvPr id="831" name="Google Shape;831;p113"/>
            <p:cNvSpPr txBox="1"/>
            <p:nvPr/>
          </p:nvSpPr>
          <p:spPr>
            <a:xfrm>
              <a:off x="5746475" y="1702200"/>
              <a:ext cx="8853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0000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H</a:t>
              </a:r>
              <a:endParaRPr sz="9600" baseline="300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832" name="Google Shape;832;p113"/>
            <p:cNvSpPr txBox="1"/>
            <p:nvPr/>
          </p:nvSpPr>
          <p:spPr>
            <a:xfrm>
              <a:off x="6631775" y="1702200"/>
              <a:ext cx="8853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H</a:t>
              </a:r>
              <a:endParaRPr sz="9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833" name="Google Shape;833;p113"/>
            <p:cNvSpPr/>
            <p:nvPr/>
          </p:nvSpPr>
          <p:spPr>
            <a:xfrm>
              <a:off x="6406125" y="2224150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highlight>
                  <a:srgbClr val="0000FF"/>
                </a:highlight>
              </a:endParaRPr>
            </a:p>
          </p:txBody>
        </p:sp>
        <p:sp>
          <p:nvSpPr>
            <p:cNvPr id="834" name="Google Shape;834;p113"/>
            <p:cNvSpPr/>
            <p:nvPr/>
          </p:nvSpPr>
          <p:spPr>
            <a:xfrm>
              <a:off x="6406125" y="2638775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5" name="Google Shape;835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8426" y="3540975"/>
            <a:ext cx="4644076" cy="117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2325" y="1589475"/>
            <a:ext cx="1770600" cy="17706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113"/>
          <p:cNvSpPr txBox="1"/>
          <p:nvPr/>
        </p:nvSpPr>
        <p:spPr>
          <a:xfrm>
            <a:off x="5895675" y="4245625"/>
            <a:ext cx="1626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 + 1 = 2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469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Br</a:t>
            </a:r>
            <a:r>
              <a:rPr lang="en" baseline="-25000"/>
              <a:t>2</a:t>
            </a:r>
            <a:r>
              <a:rPr lang="en"/>
              <a:t> </a:t>
            </a:r>
            <a:endParaRPr/>
          </a:p>
        </p:txBody>
      </p:sp>
      <p:sp>
        <p:nvSpPr>
          <p:cNvPr id="843" name="Google Shape;843;p114"/>
          <p:cNvSpPr txBox="1"/>
          <p:nvPr/>
        </p:nvSpPr>
        <p:spPr>
          <a:xfrm>
            <a:off x="4507075" y="2280550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Br</a:t>
            </a:r>
            <a:endParaRPr sz="96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44" name="Google Shape;844;p114"/>
          <p:cNvSpPr/>
          <p:nvPr/>
        </p:nvSpPr>
        <p:spPr>
          <a:xfrm>
            <a:off x="4386050" y="321547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4"/>
          <p:cNvSpPr/>
          <p:nvPr/>
        </p:nvSpPr>
        <p:spPr>
          <a:xfrm>
            <a:off x="4755075" y="232617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4"/>
          <p:cNvSpPr/>
          <p:nvPr/>
        </p:nvSpPr>
        <p:spPr>
          <a:xfrm>
            <a:off x="5154925" y="232617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4"/>
          <p:cNvSpPr/>
          <p:nvPr/>
        </p:nvSpPr>
        <p:spPr>
          <a:xfrm>
            <a:off x="5802775" y="27938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4"/>
          <p:cNvSpPr/>
          <p:nvPr/>
        </p:nvSpPr>
        <p:spPr>
          <a:xfrm>
            <a:off x="5802775" y="31554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4"/>
          <p:cNvSpPr/>
          <p:nvPr/>
        </p:nvSpPr>
        <p:spPr>
          <a:xfrm>
            <a:off x="5154925" y="36780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4"/>
          <p:cNvSpPr/>
          <p:nvPr/>
        </p:nvSpPr>
        <p:spPr>
          <a:xfrm>
            <a:off x="4755075" y="36780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1" name="Google Shape;851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275" y="3651975"/>
            <a:ext cx="10287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14"/>
          <p:cNvSpPr txBox="1"/>
          <p:nvPr/>
        </p:nvSpPr>
        <p:spPr>
          <a:xfrm>
            <a:off x="3105300" y="2280550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Br</a:t>
            </a:r>
            <a:endParaRPr sz="9600" baseline="30000">
              <a:solidFill>
                <a:srgbClr val="0000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53" name="Google Shape;853;p114"/>
          <p:cNvSpPr/>
          <p:nvPr/>
        </p:nvSpPr>
        <p:spPr>
          <a:xfrm>
            <a:off x="3553225" y="238303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4"/>
          <p:cNvSpPr/>
          <p:nvPr/>
        </p:nvSpPr>
        <p:spPr>
          <a:xfrm>
            <a:off x="3953075" y="238303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4"/>
          <p:cNvSpPr/>
          <p:nvPr/>
        </p:nvSpPr>
        <p:spPr>
          <a:xfrm>
            <a:off x="3553225" y="37348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4"/>
          <p:cNvSpPr/>
          <p:nvPr/>
        </p:nvSpPr>
        <p:spPr>
          <a:xfrm>
            <a:off x="3953075" y="37348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4"/>
          <p:cNvSpPr/>
          <p:nvPr/>
        </p:nvSpPr>
        <p:spPr>
          <a:xfrm>
            <a:off x="2934300" y="32122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4"/>
          <p:cNvSpPr/>
          <p:nvPr/>
        </p:nvSpPr>
        <p:spPr>
          <a:xfrm>
            <a:off x="4401000" y="28506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4"/>
          <p:cNvSpPr/>
          <p:nvPr/>
        </p:nvSpPr>
        <p:spPr>
          <a:xfrm>
            <a:off x="2934300" y="28506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4"/>
          <p:cNvSpPr/>
          <p:nvPr/>
        </p:nvSpPr>
        <p:spPr>
          <a:xfrm>
            <a:off x="4214038" y="2643550"/>
            <a:ext cx="480000" cy="971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1" name="Google Shape;861;p114"/>
          <p:cNvCxnSpPr>
            <a:endCxn id="860" idx="0"/>
          </p:cNvCxnSpPr>
          <p:nvPr/>
        </p:nvCxnSpPr>
        <p:spPr>
          <a:xfrm>
            <a:off x="4015738" y="2078650"/>
            <a:ext cx="438300" cy="56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2" name="Google Shape;862;p114"/>
          <p:cNvSpPr txBox="1"/>
          <p:nvPr/>
        </p:nvSpPr>
        <p:spPr>
          <a:xfrm>
            <a:off x="2923600" y="1631100"/>
            <a:ext cx="3557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Shared pair of electrons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63" name="Google Shape;863;p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7475" y="1519825"/>
            <a:ext cx="2618800" cy="127401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14"/>
          <p:cNvSpPr txBox="1"/>
          <p:nvPr/>
        </p:nvSpPr>
        <p:spPr>
          <a:xfrm>
            <a:off x="5895675" y="4245625"/>
            <a:ext cx="1626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 + 7 = 14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152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1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HBr </a:t>
            </a:r>
            <a:endParaRPr/>
          </a:p>
        </p:txBody>
      </p:sp>
      <p:sp>
        <p:nvSpPr>
          <p:cNvPr id="870" name="Google Shape;870;p115"/>
          <p:cNvSpPr txBox="1"/>
          <p:nvPr/>
        </p:nvSpPr>
        <p:spPr>
          <a:xfrm>
            <a:off x="2284725" y="2372350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96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</a:t>
            </a:r>
            <a:endParaRPr sz="9600" baseline="30000">
              <a:solidFill>
                <a:srgbClr val="0000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71" name="Google Shape;871;p115"/>
          <p:cNvSpPr txBox="1"/>
          <p:nvPr/>
        </p:nvSpPr>
        <p:spPr>
          <a:xfrm>
            <a:off x="3732275" y="2429225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Br</a:t>
            </a:r>
            <a:endParaRPr sz="96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72" name="Google Shape;872;p115"/>
          <p:cNvSpPr/>
          <p:nvPr/>
        </p:nvSpPr>
        <p:spPr>
          <a:xfrm>
            <a:off x="3611250" y="33641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5"/>
          <p:cNvSpPr/>
          <p:nvPr/>
        </p:nvSpPr>
        <p:spPr>
          <a:xfrm>
            <a:off x="3611250" y="2999375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5"/>
          <p:cNvSpPr/>
          <p:nvPr/>
        </p:nvSpPr>
        <p:spPr>
          <a:xfrm>
            <a:off x="3980275" y="24748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5"/>
          <p:cNvSpPr/>
          <p:nvPr/>
        </p:nvSpPr>
        <p:spPr>
          <a:xfrm>
            <a:off x="4380125" y="24748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5"/>
          <p:cNvSpPr/>
          <p:nvPr/>
        </p:nvSpPr>
        <p:spPr>
          <a:xfrm>
            <a:off x="5027975" y="29425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5"/>
          <p:cNvSpPr/>
          <p:nvPr/>
        </p:nvSpPr>
        <p:spPr>
          <a:xfrm>
            <a:off x="5027975" y="33041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15"/>
          <p:cNvSpPr/>
          <p:nvPr/>
        </p:nvSpPr>
        <p:spPr>
          <a:xfrm>
            <a:off x="4380125" y="38267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15"/>
          <p:cNvSpPr/>
          <p:nvPr/>
        </p:nvSpPr>
        <p:spPr>
          <a:xfrm>
            <a:off x="3980275" y="38267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0" name="Google Shape;880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4275" y="365197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4275" y="1630325"/>
            <a:ext cx="1028700" cy="1038324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15"/>
          <p:cNvSpPr txBox="1"/>
          <p:nvPr/>
        </p:nvSpPr>
        <p:spPr>
          <a:xfrm>
            <a:off x="5895675" y="4245625"/>
            <a:ext cx="16263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 + 1 = 8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83" name="Google Shape;883;p115"/>
          <p:cNvSpPr/>
          <p:nvPr/>
        </p:nvSpPr>
        <p:spPr>
          <a:xfrm>
            <a:off x="3456750" y="2792250"/>
            <a:ext cx="480000" cy="971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4" name="Google Shape;884;p115"/>
          <p:cNvCxnSpPr>
            <a:endCxn id="883" idx="0"/>
          </p:cNvCxnSpPr>
          <p:nvPr/>
        </p:nvCxnSpPr>
        <p:spPr>
          <a:xfrm>
            <a:off x="3258450" y="2227350"/>
            <a:ext cx="438300" cy="56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5" name="Google Shape;885;p115"/>
          <p:cNvSpPr txBox="1"/>
          <p:nvPr/>
        </p:nvSpPr>
        <p:spPr>
          <a:xfrm>
            <a:off x="1783900" y="1750288"/>
            <a:ext cx="3557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Shared pair of electrons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886" name="Google Shape;886;p1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9490" y="1748987"/>
            <a:ext cx="1916882" cy="80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49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H</a:t>
            </a:r>
            <a:r>
              <a:rPr lang="en" baseline="-25000"/>
              <a:t>2</a:t>
            </a:r>
            <a:r>
              <a:rPr lang="en"/>
              <a:t>O </a:t>
            </a:r>
            <a:endParaRPr/>
          </a:p>
        </p:txBody>
      </p:sp>
      <p:pic>
        <p:nvPicPr>
          <p:cNvPr id="892" name="Google Shape;892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3750" y="1543050"/>
            <a:ext cx="101917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Google Shape;893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74225" y="3674750"/>
            <a:ext cx="10382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94" name="Google Shape;894;p116"/>
          <p:cNvSpPr txBox="1"/>
          <p:nvPr/>
        </p:nvSpPr>
        <p:spPr>
          <a:xfrm>
            <a:off x="3893463" y="2007375"/>
            <a:ext cx="12654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96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895" name="Google Shape;895;p116"/>
          <p:cNvSpPr/>
          <p:nvPr/>
        </p:nvSpPr>
        <p:spPr>
          <a:xfrm>
            <a:off x="3591963" y="2942300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6"/>
          <p:cNvSpPr/>
          <p:nvPr/>
        </p:nvSpPr>
        <p:spPr>
          <a:xfrm>
            <a:off x="3591963" y="25775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116"/>
          <p:cNvSpPr/>
          <p:nvPr/>
        </p:nvSpPr>
        <p:spPr>
          <a:xfrm>
            <a:off x="3960988" y="20530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116"/>
          <p:cNvSpPr/>
          <p:nvPr/>
        </p:nvSpPr>
        <p:spPr>
          <a:xfrm>
            <a:off x="4360838" y="20530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16"/>
          <p:cNvSpPr/>
          <p:nvPr/>
        </p:nvSpPr>
        <p:spPr>
          <a:xfrm>
            <a:off x="4609638" y="25775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116"/>
          <p:cNvSpPr/>
          <p:nvPr/>
        </p:nvSpPr>
        <p:spPr>
          <a:xfrm>
            <a:off x="4609638" y="29423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16"/>
          <p:cNvSpPr/>
          <p:nvPr/>
        </p:nvSpPr>
        <p:spPr>
          <a:xfrm>
            <a:off x="4360838" y="34048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16"/>
          <p:cNvSpPr/>
          <p:nvPr/>
        </p:nvSpPr>
        <p:spPr>
          <a:xfrm>
            <a:off x="3960988" y="3404850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16"/>
          <p:cNvSpPr txBox="1"/>
          <p:nvPr/>
        </p:nvSpPr>
        <p:spPr>
          <a:xfrm>
            <a:off x="2265450" y="2007375"/>
            <a:ext cx="12654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96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</a:t>
            </a:r>
            <a:endParaRPr sz="9600" baseline="30000">
              <a:solidFill>
                <a:srgbClr val="0000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04" name="Google Shape;904;p116"/>
          <p:cNvSpPr txBox="1"/>
          <p:nvPr/>
        </p:nvSpPr>
        <p:spPr>
          <a:xfrm>
            <a:off x="3383325" y="3307075"/>
            <a:ext cx="1466700" cy="8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96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</a:t>
            </a:r>
            <a:endParaRPr sz="9600" baseline="30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05" name="Google Shape;905;p116"/>
          <p:cNvSpPr txBox="1"/>
          <p:nvPr/>
        </p:nvSpPr>
        <p:spPr>
          <a:xfrm>
            <a:off x="5648950" y="4255550"/>
            <a:ext cx="19524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 + 1 + 1 = 8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906" name="Google Shape;906;p1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48714" y="1719462"/>
            <a:ext cx="1536337" cy="1704583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116"/>
          <p:cNvSpPr/>
          <p:nvPr/>
        </p:nvSpPr>
        <p:spPr>
          <a:xfrm>
            <a:off x="3437475" y="2433750"/>
            <a:ext cx="480000" cy="971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08" name="Google Shape;908;p116"/>
          <p:cNvCxnSpPr/>
          <p:nvPr/>
        </p:nvCxnSpPr>
        <p:spPr>
          <a:xfrm rot="10800000" flipH="1">
            <a:off x="3349750" y="3674600"/>
            <a:ext cx="548700" cy="4242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9" name="Google Shape;909;p116"/>
          <p:cNvSpPr txBox="1"/>
          <p:nvPr/>
        </p:nvSpPr>
        <p:spPr>
          <a:xfrm>
            <a:off x="1774000" y="1483338"/>
            <a:ext cx="3557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Shared pair of electrons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10" name="Google Shape;910;p116"/>
          <p:cNvSpPr/>
          <p:nvPr/>
        </p:nvSpPr>
        <p:spPr>
          <a:xfrm rot="-5400000">
            <a:off x="4008530" y="3061522"/>
            <a:ext cx="480000" cy="9711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11" name="Google Shape;911;p116"/>
          <p:cNvCxnSpPr/>
          <p:nvPr/>
        </p:nvCxnSpPr>
        <p:spPr>
          <a:xfrm>
            <a:off x="3153675" y="1940725"/>
            <a:ext cx="438300" cy="564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12" name="Google Shape;912;p116"/>
          <p:cNvSpPr txBox="1"/>
          <p:nvPr/>
        </p:nvSpPr>
        <p:spPr>
          <a:xfrm>
            <a:off x="403300" y="3870038"/>
            <a:ext cx="35577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Shared pair of electrons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0281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1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Multiple Bonds</a:t>
            </a:r>
            <a:endParaRPr/>
          </a:p>
        </p:txBody>
      </p:sp>
      <p:sp>
        <p:nvSpPr>
          <p:cNvPr id="924" name="Google Shape;924;p11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What happens when some atoms do not have a full valence shell of electrons?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Form </a:t>
            </a:r>
            <a:r>
              <a:rPr lang="en" b="1" u="sng"/>
              <a:t>MULTIPLE BONDS</a:t>
            </a:r>
            <a:r>
              <a:rPr lang="en"/>
              <a:t> (shared pairs of electrons)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8115493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electrons can be shared?</a:t>
            </a:r>
            <a:endParaRPr/>
          </a:p>
        </p:txBody>
      </p:sp>
      <p:sp>
        <p:nvSpPr>
          <p:cNvPr id="930" name="Google Shape;930;p11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Single bond = sharing a pair (2) electrons</a:t>
            </a:r>
            <a:br>
              <a:rPr lang="en"/>
            </a:br>
            <a:r>
              <a:rPr lang="en"/>
              <a:t>Double bond = sharing 2 pair (4) electrons</a:t>
            </a:r>
            <a:br>
              <a:rPr lang="en"/>
            </a:br>
            <a:r>
              <a:rPr lang="en"/>
              <a:t>Triple bond = sharing 3 pair (6) electrons</a:t>
            </a:r>
            <a:br>
              <a:rPr lang="en"/>
            </a:br>
            <a:endParaRPr/>
          </a:p>
        </p:txBody>
      </p:sp>
      <p:pic>
        <p:nvPicPr>
          <p:cNvPr id="931" name="Google Shape;931;p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213" y="3113650"/>
            <a:ext cx="2886075" cy="1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221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6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Example:</a:t>
            </a:r>
            <a:endParaRPr sz="3000"/>
          </a:p>
        </p:txBody>
      </p:sp>
      <p:sp>
        <p:nvSpPr>
          <p:cNvPr id="627" name="Google Shape;627;p6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the temperature in Kelvin of an object that is 55 C?        </a:t>
            </a:r>
            <a:r>
              <a:rPr lang="en" dirty="0">
                <a:solidFill>
                  <a:schemeClr val="accent5"/>
                </a:solidFill>
              </a:rPr>
              <a:t>K = °C + 273</a:t>
            </a:r>
            <a:endParaRPr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		   x = 55 + 273</a:t>
            </a:r>
            <a:endParaRPr dirty="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		</a:t>
            </a:r>
            <a:r>
              <a:rPr lang="en" dirty="0">
                <a:solidFill>
                  <a:schemeClr val="lt1"/>
                </a:solidFill>
              </a:rPr>
              <a:t>			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31" name="Google Shape;63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0087" y="2243337"/>
            <a:ext cx="3261025" cy="65682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65"/>
          <p:cNvSpPr txBox="1"/>
          <p:nvPr/>
        </p:nvSpPr>
        <p:spPr>
          <a:xfrm>
            <a:off x="2953508" y="3210251"/>
            <a:ext cx="1721400" cy="570000"/>
          </a:xfrm>
          <a:prstGeom prst="rect">
            <a:avLst/>
          </a:prstGeom>
          <a:noFill/>
          <a:ln w="9525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5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328 K</a:t>
            </a:r>
            <a:endParaRPr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8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2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CO</a:t>
            </a:r>
            <a:r>
              <a:rPr lang="en" baseline="-25000"/>
              <a:t>2</a:t>
            </a:r>
            <a:endParaRPr baseline="-25000"/>
          </a:p>
        </p:txBody>
      </p:sp>
      <p:pic>
        <p:nvPicPr>
          <p:cNvPr id="937" name="Google Shape;93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225" y="3674750"/>
            <a:ext cx="10382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8100" y="1600375"/>
            <a:ext cx="1047750" cy="1038225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120"/>
          <p:cNvSpPr txBox="1"/>
          <p:nvPr/>
        </p:nvSpPr>
        <p:spPr>
          <a:xfrm>
            <a:off x="3311563" y="1879075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9600" baseline="30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40" name="Google Shape;940;p120"/>
          <p:cNvSpPr txBox="1"/>
          <p:nvPr/>
        </p:nvSpPr>
        <p:spPr>
          <a:xfrm>
            <a:off x="4254375" y="1933600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</a:t>
            </a:r>
            <a:endParaRPr sz="96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41" name="Google Shape;941;p120"/>
          <p:cNvSpPr/>
          <p:nvPr/>
        </p:nvSpPr>
        <p:spPr>
          <a:xfrm>
            <a:off x="3159600" y="244922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20"/>
          <p:cNvSpPr/>
          <p:nvPr/>
        </p:nvSpPr>
        <p:spPr>
          <a:xfrm>
            <a:off x="3663675" y="3318900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20"/>
          <p:cNvSpPr/>
          <p:nvPr/>
        </p:nvSpPr>
        <p:spPr>
          <a:xfrm>
            <a:off x="4137788" y="244687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20"/>
          <p:cNvSpPr/>
          <p:nvPr/>
        </p:nvSpPr>
        <p:spPr>
          <a:xfrm>
            <a:off x="4431300" y="197922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20"/>
          <p:cNvSpPr/>
          <p:nvPr/>
        </p:nvSpPr>
        <p:spPr>
          <a:xfrm>
            <a:off x="5115988" y="2449213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20"/>
          <p:cNvSpPr/>
          <p:nvPr/>
        </p:nvSpPr>
        <p:spPr>
          <a:xfrm>
            <a:off x="4431300" y="33602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20"/>
          <p:cNvSpPr/>
          <p:nvPr/>
        </p:nvSpPr>
        <p:spPr>
          <a:xfrm>
            <a:off x="3404063" y="3318888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20"/>
          <p:cNvSpPr/>
          <p:nvPr/>
        </p:nvSpPr>
        <p:spPr>
          <a:xfrm>
            <a:off x="4083375" y="279512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20"/>
          <p:cNvSpPr txBox="1"/>
          <p:nvPr/>
        </p:nvSpPr>
        <p:spPr>
          <a:xfrm>
            <a:off x="5342113" y="1879063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9600" baseline="30000">
              <a:solidFill>
                <a:srgbClr val="0000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50" name="Google Shape;950;p120"/>
          <p:cNvSpPr/>
          <p:nvPr/>
        </p:nvSpPr>
        <p:spPr>
          <a:xfrm>
            <a:off x="5989963" y="2449213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20"/>
          <p:cNvSpPr/>
          <p:nvPr/>
        </p:nvSpPr>
        <p:spPr>
          <a:xfrm>
            <a:off x="5458088" y="3318888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20"/>
          <p:cNvSpPr/>
          <p:nvPr/>
        </p:nvSpPr>
        <p:spPr>
          <a:xfrm>
            <a:off x="3140563" y="283682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20"/>
          <p:cNvSpPr/>
          <p:nvPr/>
        </p:nvSpPr>
        <p:spPr>
          <a:xfrm>
            <a:off x="3404063" y="198157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20"/>
          <p:cNvSpPr/>
          <p:nvPr/>
        </p:nvSpPr>
        <p:spPr>
          <a:xfrm>
            <a:off x="5115975" y="2795100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20"/>
          <p:cNvSpPr/>
          <p:nvPr/>
        </p:nvSpPr>
        <p:spPr>
          <a:xfrm>
            <a:off x="5542025" y="1981563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120"/>
          <p:cNvSpPr/>
          <p:nvPr/>
        </p:nvSpPr>
        <p:spPr>
          <a:xfrm>
            <a:off x="5776275" y="1981550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120"/>
          <p:cNvSpPr/>
          <p:nvPr/>
        </p:nvSpPr>
        <p:spPr>
          <a:xfrm>
            <a:off x="5989950" y="2795113"/>
            <a:ext cx="171000" cy="1938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20"/>
          <p:cNvSpPr/>
          <p:nvPr/>
        </p:nvSpPr>
        <p:spPr>
          <a:xfrm>
            <a:off x="3002900" y="1834725"/>
            <a:ext cx="1893000" cy="435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20"/>
          <p:cNvSpPr/>
          <p:nvPr/>
        </p:nvSpPr>
        <p:spPr>
          <a:xfrm>
            <a:off x="4137800" y="3239450"/>
            <a:ext cx="1893000" cy="435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60" name="Google Shape;960;p120"/>
          <p:cNvCxnSpPr>
            <a:stCxn id="958" idx="4"/>
          </p:cNvCxnSpPr>
          <p:nvPr/>
        </p:nvCxnSpPr>
        <p:spPr>
          <a:xfrm>
            <a:off x="3949400" y="2270025"/>
            <a:ext cx="14700" cy="3675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61" name="Google Shape;961;p120"/>
          <p:cNvCxnSpPr/>
          <p:nvPr/>
        </p:nvCxnSpPr>
        <p:spPr>
          <a:xfrm rot="10800000">
            <a:off x="4985050" y="2766325"/>
            <a:ext cx="131100" cy="4818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62" name="Google Shape;962;p120"/>
          <p:cNvSpPr txBox="1"/>
          <p:nvPr/>
        </p:nvSpPr>
        <p:spPr>
          <a:xfrm>
            <a:off x="5458100" y="4255550"/>
            <a:ext cx="2143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 + 6 + 6 = 16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963" name="Google Shape;963;p120"/>
          <p:cNvGrpSpPr/>
          <p:nvPr/>
        </p:nvGrpSpPr>
        <p:grpSpPr>
          <a:xfrm>
            <a:off x="2791413" y="1905163"/>
            <a:ext cx="4276038" cy="1390975"/>
            <a:chOff x="1602163" y="2268388"/>
            <a:chExt cx="4276038" cy="1390975"/>
          </a:xfrm>
        </p:grpSpPr>
        <p:sp>
          <p:nvSpPr>
            <p:cNvPr id="964" name="Google Shape;964;p120"/>
            <p:cNvSpPr txBox="1"/>
            <p:nvPr/>
          </p:nvSpPr>
          <p:spPr>
            <a:xfrm>
              <a:off x="1793988" y="2268388"/>
              <a:ext cx="146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O</a:t>
              </a:r>
              <a:endParaRPr sz="9600" baseline="30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965" name="Google Shape;965;p120"/>
            <p:cNvSpPr txBox="1"/>
            <p:nvPr/>
          </p:nvSpPr>
          <p:spPr>
            <a:xfrm>
              <a:off x="3060763" y="2325263"/>
              <a:ext cx="146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C</a:t>
              </a:r>
              <a:endParaRPr sz="9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966" name="Google Shape;966;p120"/>
            <p:cNvSpPr/>
            <p:nvPr/>
          </p:nvSpPr>
          <p:spPr>
            <a:xfrm>
              <a:off x="2851263" y="3260188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20"/>
            <p:cNvSpPr/>
            <p:nvPr/>
          </p:nvSpPr>
          <p:spPr>
            <a:xfrm>
              <a:off x="2851263" y="2895413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20"/>
            <p:cNvSpPr/>
            <p:nvPr/>
          </p:nvSpPr>
          <p:spPr>
            <a:xfrm>
              <a:off x="3789263" y="2895413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20"/>
            <p:cNvSpPr/>
            <p:nvPr/>
          </p:nvSpPr>
          <p:spPr>
            <a:xfrm>
              <a:off x="3789263" y="3257013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20"/>
            <p:cNvSpPr/>
            <p:nvPr/>
          </p:nvSpPr>
          <p:spPr>
            <a:xfrm>
              <a:off x="1793988" y="2356325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20"/>
            <p:cNvSpPr/>
            <p:nvPr/>
          </p:nvSpPr>
          <p:spPr>
            <a:xfrm>
              <a:off x="2193838" y="2370888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20"/>
            <p:cNvSpPr/>
            <p:nvPr/>
          </p:nvSpPr>
          <p:spPr>
            <a:xfrm>
              <a:off x="1602163" y="2895413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20"/>
            <p:cNvSpPr/>
            <p:nvPr/>
          </p:nvSpPr>
          <p:spPr>
            <a:xfrm>
              <a:off x="1602163" y="3260188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20"/>
            <p:cNvSpPr txBox="1"/>
            <p:nvPr/>
          </p:nvSpPr>
          <p:spPr>
            <a:xfrm>
              <a:off x="4411500" y="2268388"/>
              <a:ext cx="146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0000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O</a:t>
              </a:r>
              <a:endParaRPr sz="9600" baseline="30000">
                <a:solidFill>
                  <a:srgbClr val="0000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975" name="Google Shape;975;p120"/>
            <p:cNvSpPr/>
            <p:nvPr/>
          </p:nvSpPr>
          <p:spPr>
            <a:xfrm>
              <a:off x="4100375" y="2895413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20"/>
            <p:cNvSpPr/>
            <p:nvPr/>
          </p:nvSpPr>
          <p:spPr>
            <a:xfrm>
              <a:off x="4100375" y="3257013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20"/>
            <p:cNvSpPr/>
            <p:nvPr/>
          </p:nvSpPr>
          <p:spPr>
            <a:xfrm>
              <a:off x="2482150" y="2895413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20"/>
            <p:cNvSpPr/>
            <p:nvPr/>
          </p:nvSpPr>
          <p:spPr>
            <a:xfrm>
              <a:off x="2482150" y="3257013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20"/>
            <p:cNvSpPr/>
            <p:nvPr/>
          </p:nvSpPr>
          <p:spPr>
            <a:xfrm>
              <a:off x="4477513" y="2349050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20"/>
            <p:cNvSpPr/>
            <p:nvPr/>
          </p:nvSpPr>
          <p:spPr>
            <a:xfrm>
              <a:off x="4877363" y="2363613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20"/>
            <p:cNvSpPr/>
            <p:nvPr/>
          </p:nvSpPr>
          <p:spPr>
            <a:xfrm>
              <a:off x="5059338" y="3257025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20"/>
            <p:cNvSpPr/>
            <p:nvPr/>
          </p:nvSpPr>
          <p:spPr>
            <a:xfrm>
              <a:off x="5059338" y="2895413"/>
              <a:ext cx="171000" cy="1938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3" name="Google Shape;983;p1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925" y="3782100"/>
            <a:ext cx="2624975" cy="921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12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1000"/>
                                        <p:tgtEl>
                                          <p:spTgt spid="9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10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9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9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2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O</a:t>
            </a:r>
            <a:r>
              <a:rPr lang="en" baseline="-25000"/>
              <a:t>2</a:t>
            </a:r>
            <a:endParaRPr baseline="-25000"/>
          </a:p>
        </p:txBody>
      </p:sp>
      <p:sp>
        <p:nvSpPr>
          <p:cNvPr id="989" name="Google Shape;989;p121"/>
          <p:cNvSpPr txBox="1"/>
          <p:nvPr/>
        </p:nvSpPr>
        <p:spPr>
          <a:xfrm>
            <a:off x="2862975" y="2429225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9600" baseline="30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90" name="Google Shape;990;p121"/>
          <p:cNvSpPr txBox="1"/>
          <p:nvPr/>
        </p:nvSpPr>
        <p:spPr>
          <a:xfrm>
            <a:off x="3980275" y="2429225"/>
            <a:ext cx="1466700" cy="13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O</a:t>
            </a:r>
            <a:endParaRPr sz="9600" baseline="30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991" name="Google Shape;991;p121"/>
          <p:cNvSpPr/>
          <p:nvPr/>
        </p:nvSpPr>
        <p:spPr>
          <a:xfrm>
            <a:off x="3809275" y="29425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121"/>
          <p:cNvSpPr/>
          <p:nvPr/>
        </p:nvSpPr>
        <p:spPr>
          <a:xfrm>
            <a:off x="4099200" y="25717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21"/>
          <p:cNvSpPr/>
          <p:nvPr/>
        </p:nvSpPr>
        <p:spPr>
          <a:xfrm>
            <a:off x="4380125" y="257175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121"/>
          <p:cNvSpPr/>
          <p:nvPr/>
        </p:nvSpPr>
        <p:spPr>
          <a:xfrm>
            <a:off x="4380125" y="38267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21"/>
          <p:cNvSpPr/>
          <p:nvPr/>
        </p:nvSpPr>
        <p:spPr>
          <a:xfrm>
            <a:off x="2952175" y="2571750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121"/>
          <p:cNvSpPr/>
          <p:nvPr/>
        </p:nvSpPr>
        <p:spPr>
          <a:xfrm>
            <a:off x="2635050" y="2942500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121"/>
          <p:cNvSpPr/>
          <p:nvPr/>
        </p:nvSpPr>
        <p:spPr>
          <a:xfrm>
            <a:off x="2635050" y="330727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21"/>
          <p:cNvSpPr/>
          <p:nvPr/>
        </p:nvSpPr>
        <p:spPr>
          <a:xfrm>
            <a:off x="3262825" y="388357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121"/>
          <p:cNvSpPr/>
          <p:nvPr/>
        </p:nvSpPr>
        <p:spPr>
          <a:xfrm>
            <a:off x="4679975" y="3307275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121"/>
          <p:cNvSpPr/>
          <p:nvPr/>
        </p:nvSpPr>
        <p:spPr>
          <a:xfrm>
            <a:off x="4679975" y="2942500"/>
            <a:ext cx="171000" cy="19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1" name="Google Shape;100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225" y="3674750"/>
            <a:ext cx="10382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121"/>
          <p:cNvSpPr txBox="1"/>
          <p:nvPr/>
        </p:nvSpPr>
        <p:spPr>
          <a:xfrm>
            <a:off x="5765325" y="4255550"/>
            <a:ext cx="1608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 + 6 = 12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003" name="Google Shape;1003;p121"/>
          <p:cNvSpPr/>
          <p:nvPr/>
        </p:nvSpPr>
        <p:spPr>
          <a:xfrm>
            <a:off x="3809275" y="330727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121"/>
          <p:cNvSpPr/>
          <p:nvPr/>
        </p:nvSpPr>
        <p:spPr>
          <a:xfrm>
            <a:off x="2952175" y="3883575"/>
            <a:ext cx="171000" cy="1938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21"/>
          <p:cNvSpPr/>
          <p:nvPr/>
        </p:nvSpPr>
        <p:spPr>
          <a:xfrm rot="-5400000">
            <a:off x="2797671" y="2401650"/>
            <a:ext cx="480000" cy="5340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21"/>
          <p:cNvSpPr/>
          <p:nvPr/>
        </p:nvSpPr>
        <p:spPr>
          <a:xfrm rot="-5400000">
            <a:off x="4225621" y="3645050"/>
            <a:ext cx="480000" cy="534000"/>
          </a:xfrm>
          <a:prstGeom prst="ellipse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121"/>
          <p:cNvSpPr/>
          <p:nvPr/>
        </p:nvSpPr>
        <p:spPr>
          <a:xfrm>
            <a:off x="3587600" y="3474450"/>
            <a:ext cx="604525" cy="465775"/>
          </a:xfrm>
          <a:custGeom>
            <a:avLst/>
            <a:gdLst/>
            <a:ahLst/>
            <a:cxnLst/>
            <a:rect l="l" t="t" r="r" b="b"/>
            <a:pathLst>
              <a:path w="24181" h="18631" extrusionOk="0">
                <a:moveTo>
                  <a:pt x="24181" y="18631"/>
                </a:moveTo>
                <a:cubicBezTo>
                  <a:pt x="20746" y="18169"/>
                  <a:pt x="7598" y="18961"/>
                  <a:pt x="3568" y="15856"/>
                </a:cubicBezTo>
                <a:cubicBezTo>
                  <a:pt x="-462" y="12751"/>
                  <a:pt x="595" y="2643"/>
                  <a:pt x="0" y="0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1008" name="Google Shape;1008;p121"/>
          <p:cNvCxnSpPr/>
          <p:nvPr/>
        </p:nvCxnSpPr>
        <p:spPr>
          <a:xfrm flipH="1">
            <a:off x="3556725" y="2915350"/>
            <a:ext cx="79200" cy="2481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009" name="Google Shape;1009;p121"/>
          <p:cNvCxnSpPr/>
          <p:nvPr/>
        </p:nvCxnSpPr>
        <p:spPr>
          <a:xfrm rot="10800000">
            <a:off x="3588738" y="3354350"/>
            <a:ext cx="8700" cy="32040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10" name="Google Shape;1010;p121"/>
          <p:cNvSpPr/>
          <p:nvPr/>
        </p:nvSpPr>
        <p:spPr>
          <a:xfrm>
            <a:off x="3062350" y="2401438"/>
            <a:ext cx="677550" cy="646850"/>
          </a:xfrm>
          <a:custGeom>
            <a:avLst/>
            <a:gdLst/>
            <a:ahLst/>
            <a:cxnLst/>
            <a:rect l="l" t="t" r="r" b="b"/>
            <a:pathLst>
              <a:path w="27102" h="25874" extrusionOk="0">
                <a:moveTo>
                  <a:pt x="0" y="1296"/>
                </a:moveTo>
                <a:cubicBezTo>
                  <a:pt x="4361" y="1428"/>
                  <a:pt x="22661" y="-2007"/>
                  <a:pt x="26163" y="2089"/>
                </a:cubicBezTo>
                <a:cubicBezTo>
                  <a:pt x="29665" y="6185"/>
                  <a:pt x="21869" y="21910"/>
                  <a:pt x="21010" y="25874"/>
                </a:cubicBezTo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86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12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Example: O</a:t>
            </a:r>
            <a:r>
              <a:rPr lang="en" baseline="-25000"/>
              <a:t>2</a:t>
            </a:r>
            <a:endParaRPr baseline="-25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" name="Google Shape;1016;p122"/>
          <p:cNvGrpSpPr/>
          <p:nvPr/>
        </p:nvGrpSpPr>
        <p:grpSpPr>
          <a:xfrm>
            <a:off x="2862975" y="2429225"/>
            <a:ext cx="2584000" cy="1578775"/>
            <a:chOff x="2862975" y="2429225"/>
            <a:chExt cx="2584000" cy="1578775"/>
          </a:xfrm>
        </p:grpSpPr>
        <p:sp>
          <p:nvSpPr>
            <p:cNvPr id="1017" name="Google Shape;1017;p122"/>
            <p:cNvSpPr txBox="1"/>
            <p:nvPr/>
          </p:nvSpPr>
          <p:spPr>
            <a:xfrm>
              <a:off x="2862975" y="2429225"/>
              <a:ext cx="146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0000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O</a:t>
              </a:r>
              <a:endParaRPr sz="9600" baseline="30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1018" name="Google Shape;1018;p122"/>
            <p:cNvSpPr txBox="1"/>
            <p:nvPr/>
          </p:nvSpPr>
          <p:spPr>
            <a:xfrm>
              <a:off x="3980275" y="2429225"/>
              <a:ext cx="1466700" cy="133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600">
                  <a:solidFill>
                    <a:srgbClr val="FFFFFF"/>
                  </a:solidFill>
                  <a:latin typeface="Shadows Into Light"/>
                  <a:ea typeface="Shadows Into Light"/>
                  <a:cs typeface="Shadows Into Light"/>
                  <a:sym typeface="Shadows Into Light"/>
                </a:rPr>
                <a:t>O</a:t>
              </a:r>
              <a:endParaRPr sz="9600" baseline="30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endParaRPr>
            </a:p>
          </p:txBody>
        </p:sp>
        <p:sp>
          <p:nvSpPr>
            <p:cNvPr id="1019" name="Google Shape;1019;p122"/>
            <p:cNvSpPr/>
            <p:nvPr/>
          </p:nvSpPr>
          <p:spPr>
            <a:xfrm>
              <a:off x="3809275" y="2942500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22"/>
            <p:cNvSpPr/>
            <p:nvPr/>
          </p:nvSpPr>
          <p:spPr>
            <a:xfrm>
              <a:off x="4099200" y="2571750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22"/>
            <p:cNvSpPr/>
            <p:nvPr/>
          </p:nvSpPr>
          <p:spPr>
            <a:xfrm>
              <a:off x="4380125" y="2571750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22"/>
            <p:cNvSpPr/>
            <p:nvPr/>
          </p:nvSpPr>
          <p:spPr>
            <a:xfrm>
              <a:off x="3809275" y="3307275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22"/>
            <p:cNvSpPr/>
            <p:nvPr/>
          </p:nvSpPr>
          <p:spPr>
            <a:xfrm>
              <a:off x="2952175" y="2531725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22"/>
            <p:cNvSpPr/>
            <p:nvPr/>
          </p:nvSpPr>
          <p:spPr>
            <a:xfrm>
              <a:off x="3262825" y="2531725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22"/>
            <p:cNvSpPr/>
            <p:nvPr/>
          </p:nvSpPr>
          <p:spPr>
            <a:xfrm>
              <a:off x="3510825" y="3307275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22"/>
            <p:cNvSpPr/>
            <p:nvPr/>
          </p:nvSpPr>
          <p:spPr>
            <a:xfrm>
              <a:off x="3262825" y="3814200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22"/>
            <p:cNvSpPr/>
            <p:nvPr/>
          </p:nvSpPr>
          <p:spPr>
            <a:xfrm>
              <a:off x="4679975" y="3307275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22"/>
            <p:cNvSpPr/>
            <p:nvPr/>
          </p:nvSpPr>
          <p:spPr>
            <a:xfrm>
              <a:off x="4679975" y="2942500"/>
              <a:ext cx="171000" cy="1938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22"/>
            <p:cNvSpPr/>
            <p:nvPr/>
          </p:nvSpPr>
          <p:spPr>
            <a:xfrm>
              <a:off x="3510825" y="2942500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22"/>
            <p:cNvSpPr/>
            <p:nvPr/>
          </p:nvSpPr>
          <p:spPr>
            <a:xfrm>
              <a:off x="2952175" y="3814200"/>
              <a:ext cx="171000" cy="193800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31" name="Google Shape;1031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4225" y="3674750"/>
            <a:ext cx="10382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2" name="Google Shape;1032;p122"/>
          <p:cNvSpPr txBox="1"/>
          <p:nvPr/>
        </p:nvSpPr>
        <p:spPr>
          <a:xfrm>
            <a:off x="5765325" y="4255550"/>
            <a:ext cx="16080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6 + 6 = 12</a:t>
            </a:r>
            <a:endParaRPr sz="24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033" name="Google Shape;1033;p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725" y="1794275"/>
            <a:ext cx="1499025" cy="109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1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Non-Polar Covalent Bond</a:t>
            </a:r>
            <a:endParaRPr/>
          </a:p>
        </p:txBody>
      </p:sp>
      <p:sp>
        <p:nvSpPr>
          <p:cNvPr id="1061" name="Google Shape;1061;p127"/>
          <p:cNvSpPr txBox="1">
            <a:spLocks noGrp="1"/>
          </p:cNvSpPr>
          <p:nvPr>
            <p:ph type="body" idx="1"/>
          </p:nvPr>
        </p:nvSpPr>
        <p:spPr>
          <a:xfrm>
            <a:off x="1255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Equal sharing of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Electronegativity difference (E.N.D.) between atoms is     (0.0 - 0.4)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Usually between identical atoms</a:t>
            </a:r>
            <a:br>
              <a:rPr lang="en"/>
            </a:br>
            <a:r>
              <a:rPr lang="en"/>
              <a:t>Ex. H</a:t>
            </a:r>
            <a:r>
              <a:rPr lang="en" baseline="-25000"/>
              <a:t>2</a:t>
            </a:r>
            <a:endParaRPr baseline="-25000"/>
          </a:p>
        </p:txBody>
      </p:sp>
      <p:sp>
        <p:nvSpPr>
          <p:cNvPr id="1062" name="Google Shape;1062;p127"/>
          <p:cNvSpPr txBox="1"/>
          <p:nvPr/>
        </p:nvSpPr>
        <p:spPr>
          <a:xfrm>
            <a:off x="5132025" y="3175475"/>
            <a:ext cx="10743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 2.2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63" name="Google Shape;1063;p127"/>
          <p:cNvSpPr txBox="1"/>
          <p:nvPr/>
        </p:nvSpPr>
        <p:spPr>
          <a:xfrm>
            <a:off x="5967450" y="3175475"/>
            <a:ext cx="1074300" cy="1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EN 2.2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064" name="Google Shape;1064;p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7550" y="3462599"/>
            <a:ext cx="1798200" cy="131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822" y="3069346"/>
            <a:ext cx="1963354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Google Shape;1066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825" y="3892725"/>
            <a:ext cx="1963350" cy="88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127"/>
          <p:cNvSpPr/>
          <p:nvPr/>
        </p:nvSpPr>
        <p:spPr>
          <a:xfrm>
            <a:off x="7783400" y="3069350"/>
            <a:ext cx="238200" cy="231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127"/>
          <p:cNvSpPr txBox="1"/>
          <p:nvPr/>
        </p:nvSpPr>
        <p:spPr>
          <a:xfrm>
            <a:off x="7715000" y="2965075"/>
            <a:ext cx="375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45842913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Polar Covalent Bond</a:t>
            </a:r>
            <a:endParaRPr/>
          </a:p>
        </p:txBody>
      </p:sp>
      <p:sp>
        <p:nvSpPr>
          <p:cNvPr id="1074" name="Google Shape;1074;p12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Unequal sharing of electrons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E.N.D. between atoms greater than (0.4)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One atom is slightly negative and one atom is slightly positive.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is known as a </a:t>
            </a:r>
            <a:r>
              <a:rPr lang="en" b="1" u="sng"/>
              <a:t>dipole</a:t>
            </a:r>
            <a:r>
              <a:rPr lang="en"/>
              <a:t>. </a:t>
            </a:r>
            <a:br>
              <a:rPr lang="en"/>
            </a:br>
            <a:r>
              <a:rPr lang="en"/>
              <a:t>Ex:  HF</a:t>
            </a:r>
            <a:br>
              <a:rPr lang="en"/>
            </a:br>
            <a:endParaRPr/>
          </a:p>
        </p:txBody>
      </p:sp>
      <p:pic>
        <p:nvPicPr>
          <p:cNvPr id="1075" name="Google Shape;1075;p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175" y="3296723"/>
            <a:ext cx="2693775" cy="57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28"/>
          <p:cNvSpPr/>
          <p:nvPr/>
        </p:nvSpPr>
        <p:spPr>
          <a:xfrm>
            <a:off x="7650600" y="3296725"/>
            <a:ext cx="238200" cy="2310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128"/>
          <p:cNvSpPr txBox="1"/>
          <p:nvPr/>
        </p:nvSpPr>
        <p:spPr>
          <a:xfrm>
            <a:off x="7582200" y="3181525"/>
            <a:ext cx="375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</a:t>
            </a:r>
            <a:endParaRPr/>
          </a:p>
        </p:txBody>
      </p:sp>
      <p:pic>
        <p:nvPicPr>
          <p:cNvPr id="1078" name="Google Shape;1078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4300" y="3873970"/>
            <a:ext cx="1707600" cy="94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9" name="Google Shape;1079;p128"/>
          <p:cNvGrpSpPr/>
          <p:nvPr/>
        </p:nvGrpSpPr>
        <p:grpSpPr>
          <a:xfrm>
            <a:off x="6949375" y="3877775"/>
            <a:ext cx="1225500" cy="225600"/>
            <a:chOff x="6949375" y="3877775"/>
            <a:chExt cx="1225500" cy="225600"/>
          </a:xfrm>
        </p:grpSpPr>
        <p:cxnSp>
          <p:nvCxnSpPr>
            <p:cNvPr id="1080" name="Google Shape;1080;p128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81" name="Google Shape;1081;p128"/>
            <p:cNvCxnSpPr/>
            <p:nvPr/>
          </p:nvCxnSpPr>
          <p:spPr>
            <a:xfrm>
              <a:off x="7038050" y="3877775"/>
              <a:ext cx="8100" cy="2256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3507029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Dipole</a:t>
            </a:r>
            <a:endParaRPr/>
          </a:p>
        </p:txBody>
      </p:sp>
      <p:sp>
        <p:nvSpPr>
          <p:cNvPr id="1087" name="Google Shape;1087;p1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Dipole: When one atom attracts electrons more than another it becomes more negative, while the other atom becomes more positive (POLAR BOND) 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88" name="Google Shape;1088;p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850" y="3696620"/>
            <a:ext cx="1707600" cy="946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9" name="Google Shape;1089;p129"/>
          <p:cNvGrpSpPr/>
          <p:nvPr/>
        </p:nvGrpSpPr>
        <p:grpSpPr>
          <a:xfrm>
            <a:off x="7166900" y="3740800"/>
            <a:ext cx="1225500" cy="290100"/>
            <a:chOff x="6949375" y="3845600"/>
            <a:chExt cx="1225500" cy="290100"/>
          </a:xfrm>
        </p:grpSpPr>
        <p:cxnSp>
          <p:nvCxnSpPr>
            <p:cNvPr id="1090" name="Google Shape;1090;p129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91" name="Google Shape;1091;p129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23024341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1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Covalent &amp; Ionic Bonds</a:t>
            </a:r>
            <a:endParaRPr/>
          </a:p>
        </p:txBody>
      </p:sp>
      <p:pic>
        <p:nvPicPr>
          <p:cNvPr id="1097" name="Google Shape;1097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125" y="1590650"/>
            <a:ext cx="15716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9209" y="2403250"/>
            <a:ext cx="1541460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4125" y="3675428"/>
            <a:ext cx="1571625" cy="861547"/>
          </a:xfrm>
          <a:prstGeom prst="rect">
            <a:avLst/>
          </a:prstGeom>
          <a:noFill/>
          <a:ln>
            <a:noFill/>
          </a:ln>
        </p:spPr>
      </p:pic>
      <p:sp>
        <p:nvSpPr>
          <p:cNvPr id="1100" name="Google Shape;1100;p130"/>
          <p:cNvSpPr txBox="1"/>
          <p:nvPr/>
        </p:nvSpPr>
        <p:spPr>
          <a:xfrm>
            <a:off x="489850" y="1588075"/>
            <a:ext cx="27042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Nonpolar Covalent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01" name="Google Shape;1101;p130"/>
          <p:cNvSpPr txBox="1"/>
          <p:nvPr/>
        </p:nvSpPr>
        <p:spPr>
          <a:xfrm>
            <a:off x="489850" y="2460100"/>
            <a:ext cx="27042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Polar Covalent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02" name="Google Shape;1102;p130"/>
          <p:cNvSpPr txBox="1"/>
          <p:nvPr/>
        </p:nvSpPr>
        <p:spPr>
          <a:xfrm>
            <a:off x="610625" y="3762550"/>
            <a:ext cx="27042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Ionic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grpSp>
        <p:nvGrpSpPr>
          <p:cNvPr id="1103" name="Google Shape;1103;p130"/>
          <p:cNvGrpSpPr/>
          <p:nvPr/>
        </p:nvGrpSpPr>
        <p:grpSpPr>
          <a:xfrm>
            <a:off x="3367175" y="2346800"/>
            <a:ext cx="1225500" cy="290100"/>
            <a:chOff x="6949375" y="3845600"/>
            <a:chExt cx="1225500" cy="290100"/>
          </a:xfrm>
        </p:grpSpPr>
        <p:cxnSp>
          <p:nvCxnSpPr>
            <p:cNvPr id="1104" name="Google Shape;1104;p130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05" name="Google Shape;1105;p130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70485128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13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determine the type of bond</a:t>
            </a:r>
            <a:endParaRPr/>
          </a:p>
        </p:txBody>
      </p:sp>
      <p:pic>
        <p:nvPicPr>
          <p:cNvPr id="1111" name="Google Shape;1111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8763" y="1783500"/>
            <a:ext cx="5934075" cy="244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401426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</p:txBody>
      </p:sp>
      <p:sp>
        <p:nvSpPr>
          <p:cNvPr id="1117" name="Google Shape;1117;p1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Na-S</a:t>
            </a:r>
            <a:br>
              <a:rPr lang="en"/>
            </a:br>
            <a:r>
              <a:rPr lang="en"/>
              <a:t>C-Br</a:t>
            </a:r>
            <a:br>
              <a:rPr lang="en"/>
            </a:br>
            <a:r>
              <a:rPr lang="en"/>
              <a:t>O-F</a:t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  <p:sp>
        <p:nvSpPr>
          <p:cNvPr id="1118" name="Google Shape;1118;p132"/>
          <p:cNvSpPr txBox="1"/>
          <p:nvPr/>
        </p:nvSpPr>
        <p:spPr>
          <a:xfrm>
            <a:off x="1453775" y="1495975"/>
            <a:ext cx="26469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&amp; NM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19" name="Google Shape;1119;p132"/>
          <p:cNvSpPr txBox="1"/>
          <p:nvPr/>
        </p:nvSpPr>
        <p:spPr>
          <a:xfrm>
            <a:off x="2923475" y="1495975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→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0" name="Google Shape;1120;p132"/>
          <p:cNvSpPr txBox="1"/>
          <p:nvPr/>
        </p:nvSpPr>
        <p:spPr>
          <a:xfrm>
            <a:off x="3434275" y="1495975"/>
            <a:ext cx="808500" cy="527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Ionic</a:t>
            </a:r>
            <a:endParaRPr sz="2600" dirty="0">
              <a:solidFill>
                <a:srgbClr val="00B0F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1" name="Google Shape;1121;p132"/>
          <p:cNvSpPr txBox="1"/>
          <p:nvPr/>
        </p:nvSpPr>
        <p:spPr>
          <a:xfrm>
            <a:off x="1503238" y="2027600"/>
            <a:ext cx="26469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NM &amp; NM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2" name="Google Shape;1122;p132"/>
          <p:cNvSpPr txBox="1"/>
          <p:nvPr/>
        </p:nvSpPr>
        <p:spPr>
          <a:xfrm>
            <a:off x="5904138" y="2023650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→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3" name="Google Shape;1123;p132"/>
          <p:cNvSpPr txBox="1"/>
          <p:nvPr/>
        </p:nvSpPr>
        <p:spPr>
          <a:xfrm>
            <a:off x="6496650" y="2023650"/>
            <a:ext cx="2335500" cy="488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Nonpolar Covalent</a:t>
            </a:r>
            <a:endParaRPr sz="2600" dirty="0">
              <a:solidFill>
                <a:srgbClr val="00B0F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4" name="Google Shape;1124;p132"/>
          <p:cNvSpPr txBox="1"/>
          <p:nvPr/>
        </p:nvSpPr>
        <p:spPr>
          <a:xfrm>
            <a:off x="1453775" y="2511825"/>
            <a:ext cx="26469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NM &amp; NM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5" name="Google Shape;1125;p132"/>
          <p:cNvSpPr txBox="1"/>
          <p:nvPr/>
        </p:nvSpPr>
        <p:spPr>
          <a:xfrm>
            <a:off x="5904150" y="2511825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→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6" name="Google Shape;1126;p132"/>
          <p:cNvSpPr txBox="1"/>
          <p:nvPr/>
        </p:nvSpPr>
        <p:spPr>
          <a:xfrm>
            <a:off x="6496650" y="2551325"/>
            <a:ext cx="1904700" cy="488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B0F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Polar Covalent</a:t>
            </a:r>
            <a:endParaRPr sz="2600">
              <a:solidFill>
                <a:srgbClr val="00B0F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7" name="Google Shape;1127;p132"/>
          <p:cNvSpPr txBox="1"/>
          <p:nvPr/>
        </p:nvSpPr>
        <p:spPr>
          <a:xfrm>
            <a:off x="5279988" y="3154100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8" name="Google Shape;1128;p132"/>
          <p:cNvSpPr txBox="1"/>
          <p:nvPr/>
        </p:nvSpPr>
        <p:spPr>
          <a:xfrm>
            <a:off x="5279975" y="3654150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29" name="Google Shape;1129;p132"/>
          <p:cNvSpPr txBox="1"/>
          <p:nvPr/>
        </p:nvSpPr>
        <p:spPr>
          <a:xfrm>
            <a:off x="5279988" y="4201575"/>
            <a:ext cx="5925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30" name="Google Shape;1130;p132"/>
          <p:cNvSpPr txBox="1"/>
          <p:nvPr/>
        </p:nvSpPr>
        <p:spPr>
          <a:xfrm>
            <a:off x="3309950" y="2027625"/>
            <a:ext cx="27711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END: 3.0-2.6= 0.4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131" name="Google Shape;1131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825" y="3232350"/>
            <a:ext cx="7051940" cy="8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9825" y="4033350"/>
            <a:ext cx="7051949" cy="784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32"/>
          <p:cNvSpPr txBox="1"/>
          <p:nvPr/>
        </p:nvSpPr>
        <p:spPr>
          <a:xfrm>
            <a:off x="3309950" y="2559263"/>
            <a:ext cx="27711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END: 4.0-3.4= 0.6 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242175280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electrons pairs</a:t>
            </a:r>
            <a:endParaRPr/>
          </a:p>
        </p:txBody>
      </p:sp>
      <p:sp>
        <p:nvSpPr>
          <p:cNvPr id="1161" name="Google Shape;1161;p1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BONDING PAIRS</a:t>
            </a:r>
            <a:r>
              <a:rPr lang="en"/>
              <a:t>: Form Bonds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 u="sng">
                <a:solidFill>
                  <a:schemeClr val="lt1"/>
                </a:solidFill>
              </a:rPr>
              <a:t>LONE PAIRS</a:t>
            </a:r>
            <a:r>
              <a:rPr lang="en">
                <a:solidFill>
                  <a:schemeClr val="lt1"/>
                </a:solidFill>
              </a:rPr>
              <a:t>: Nonbonding electrons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62" name="Google Shape;1162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360" y="3021400"/>
            <a:ext cx="3260824" cy="164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633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metric system</a:t>
            </a:r>
            <a:endParaRPr/>
          </a:p>
        </p:txBody>
      </p:sp>
      <p:sp>
        <p:nvSpPr>
          <p:cNvPr id="661" name="Google Shape;661;p70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System of measurement used in science and in most countries   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 BASE UNITS of measurement: (Found on Reference Table D) 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3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Polar vs Nonpolar Molecule </a:t>
            </a:r>
            <a:endParaRPr/>
          </a:p>
        </p:txBody>
      </p:sp>
      <p:sp>
        <p:nvSpPr>
          <p:cNvPr id="1168" name="Google Shape;1168;p13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POLAR MOLECULE</a:t>
            </a:r>
            <a:r>
              <a:rPr lang="en"/>
              <a:t>: If the negative charges (electrons) are </a:t>
            </a:r>
            <a:r>
              <a:rPr lang="en" i="1" u="sng"/>
              <a:t>not evenly</a:t>
            </a:r>
            <a:r>
              <a:rPr lang="en"/>
              <a:t> (asymmetrically) distributed around a molecule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>
                <a:solidFill>
                  <a:schemeClr val="lt1"/>
                </a:solidFill>
              </a:rPr>
              <a:t>NONPOLAR MOLECULE</a:t>
            </a:r>
            <a:r>
              <a:rPr lang="en">
                <a:solidFill>
                  <a:schemeClr val="lt1"/>
                </a:solidFill>
              </a:rPr>
              <a:t>: If the negative charges (electrons) are </a:t>
            </a:r>
            <a:r>
              <a:rPr lang="en" i="1" u="sng">
                <a:solidFill>
                  <a:schemeClr val="lt1"/>
                </a:solidFill>
              </a:rPr>
              <a:t>evenly</a:t>
            </a:r>
            <a:r>
              <a:rPr lang="en">
                <a:solidFill>
                  <a:schemeClr val="lt1"/>
                </a:solidFill>
              </a:rPr>
              <a:t> (symmetrically) distributed around a molecule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73209450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polarity of a molecule</a:t>
            </a:r>
            <a:endParaRPr/>
          </a:p>
        </p:txBody>
      </p:sp>
      <p:sp>
        <p:nvSpPr>
          <p:cNvPr id="1174" name="Google Shape;1174;p13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Polar Molecule has in uneven (asymmetrical) distribution of charge making one side more negative 𝛅</a:t>
            </a:r>
            <a:r>
              <a:rPr lang="en" b="1" baseline="30000"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/>
              <a:t> and the other more positive </a:t>
            </a:r>
            <a:r>
              <a:rPr lang="en">
                <a:solidFill>
                  <a:schemeClr val="lt1"/>
                </a:solidFill>
              </a:rPr>
              <a:t>𝛅</a:t>
            </a:r>
            <a:r>
              <a:rPr lang="en" b="1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endParaRPr/>
          </a:p>
        </p:txBody>
      </p:sp>
      <p:pic>
        <p:nvPicPr>
          <p:cNvPr id="1175" name="Google Shape;1175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700" y="2771013"/>
            <a:ext cx="365760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139"/>
          <p:cNvSpPr txBox="1"/>
          <p:nvPr/>
        </p:nvSpPr>
        <p:spPr>
          <a:xfrm>
            <a:off x="7965150" y="2803275"/>
            <a:ext cx="6288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𝛅</a:t>
            </a:r>
            <a:r>
              <a:rPr lang="en" sz="3000" b="1" baseline="30000">
                <a:solidFill>
                  <a:srgbClr val="FF0000"/>
                </a:solidFill>
              </a:rPr>
              <a:t>-</a:t>
            </a:r>
            <a:endParaRPr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77" name="Google Shape;1177;p139"/>
          <p:cNvSpPr txBox="1"/>
          <p:nvPr/>
        </p:nvSpPr>
        <p:spPr>
          <a:xfrm>
            <a:off x="7965150" y="3506938"/>
            <a:ext cx="628800" cy="3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𝛅</a:t>
            </a:r>
            <a:r>
              <a:rPr lang="en" sz="3000" b="1" baseline="30000">
                <a:solidFill>
                  <a:srgbClr val="FF0000"/>
                </a:solidFill>
              </a:rPr>
              <a:t>+</a:t>
            </a:r>
            <a:endParaRPr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178" name="Google Shape;1178;p139"/>
          <p:cNvCxnSpPr/>
          <p:nvPr/>
        </p:nvCxnSpPr>
        <p:spPr>
          <a:xfrm>
            <a:off x="7481450" y="3627850"/>
            <a:ext cx="1443000" cy="8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31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4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polarity of a molecule</a:t>
            </a:r>
            <a:endParaRPr/>
          </a:p>
        </p:txBody>
      </p:sp>
      <p:sp>
        <p:nvSpPr>
          <p:cNvPr id="1184" name="Google Shape;1184;p14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Determine if the bonds are polar (END &gt;0.4) or nonpolar (END&lt;0.4).  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/>
              <a:t>If bonds are nonpolar then the molecule is automatically nonpolar.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85" name="Google Shape;118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8375" y="3603270"/>
            <a:ext cx="2045225" cy="85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9019397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4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a Polar Molecule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1" name="Google Shape;1191;p14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1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 startAt="3"/>
            </a:pPr>
            <a:r>
              <a:rPr lang="en">
                <a:solidFill>
                  <a:schemeClr val="lt1"/>
                </a:solidFill>
              </a:rPr>
              <a:t>If the bonds are polar, draw in the         for each bond pointing towards the more electronegative atom.</a:t>
            </a:r>
            <a:endParaRPr>
              <a:solidFill>
                <a:schemeClr val="lt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 startAt="3"/>
            </a:pPr>
            <a:r>
              <a:rPr lang="en">
                <a:solidFill>
                  <a:schemeClr val="lt1"/>
                </a:solidFill>
              </a:rPr>
              <a:t>If there is </a:t>
            </a:r>
            <a:r>
              <a:rPr lang="en" b="1" u="sng">
                <a:solidFill>
                  <a:schemeClr val="lt1"/>
                </a:solidFill>
              </a:rPr>
              <a:t>unequal (asymmetrical)</a:t>
            </a:r>
            <a:r>
              <a:rPr lang="en" b="1">
                <a:solidFill>
                  <a:schemeClr val="lt1"/>
                </a:solidFill>
              </a:rPr>
              <a:t>                   </a:t>
            </a:r>
            <a:r>
              <a:rPr lang="en" b="1" u="sng">
                <a:solidFill>
                  <a:schemeClr val="lt1"/>
                </a:solidFill>
              </a:rPr>
              <a:t>distribution of</a:t>
            </a:r>
            <a:r>
              <a:rPr lang="en" u="sng">
                <a:solidFill>
                  <a:schemeClr val="lt1"/>
                </a:solidFill>
              </a:rPr>
              <a:t> </a:t>
            </a:r>
            <a:r>
              <a:rPr lang="en" b="1" u="sng">
                <a:solidFill>
                  <a:schemeClr val="lt1"/>
                </a:solidFill>
              </a:rPr>
              <a:t>charge</a:t>
            </a:r>
            <a:r>
              <a:rPr lang="en">
                <a:solidFill>
                  <a:schemeClr val="lt1"/>
                </a:solidFill>
              </a:rPr>
              <a:t> (electrons)            the molecule is </a:t>
            </a:r>
            <a:r>
              <a:rPr lang="en" u="sng">
                <a:solidFill>
                  <a:schemeClr val="lt1"/>
                </a:solidFill>
              </a:rPr>
              <a:t>POLAR</a:t>
            </a:r>
            <a:r>
              <a:rPr lang="en">
                <a:solidFill>
                  <a:schemeClr val="lt1"/>
                </a:solidFill>
              </a:rPr>
              <a:t>. 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1192" name="Google Shape;1192;p141"/>
          <p:cNvGrpSpPr/>
          <p:nvPr/>
        </p:nvGrpSpPr>
        <p:grpSpPr>
          <a:xfrm>
            <a:off x="6035650" y="1661525"/>
            <a:ext cx="1225500" cy="290100"/>
            <a:chOff x="6949375" y="3845600"/>
            <a:chExt cx="1225500" cy="290100"/>
          </a:xfrm>
        </p:grpSpPr>
        <p:cxnSp>
          <p:nvCxnSpPr>
            <p:cNvPr id="1193" name="Google Shape;1193;p141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94" name="Google Shape;1194;p141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195" name="Google Shape;1195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0850" y="2757250"/>
            <a:ext cx="2642227" cy="1981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96" name="Google Shape;1196;p141"/>
          <p:cNvSpPr txBox="1"/>
          <p:nvPr/>
        </p:nvSpPr>
        <p:spPr>
          <a:xfrm>
            <a:off x="7194313" y="2644375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3.4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97" name="Google Shape;1197;p141"/>
          <p:cNvSpPr txBox="1"/>
          <p:nvPr/>
        </p:nvSpPr>
        <p:spPr>
          <a:xfrm>
            <a:off x="6090850" y="395040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198" name="Google Shape;1198;p141"/>
          <p:cNvSpPr txBox="1"/>
          <p:nvPr/>
        </p:nvSpPr>
        <p:spPr>
          <a:xfrm>
            <a:off x="8297775" y="395040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2.2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1199" name="Google Shape;1199;p141"/>
          <p:cNvGrpSpPr/>
          <p:nvPr/>
        </p:nvGrpSpPr>
        <p:grpSpPr>
          <a:xfrm rot="-3146157">
            <a:off x="6330089" y="3559265"/>
            <a:ext cx="849702" cy="217424"/>
            <a:chOff x="6949375" y="3845600"/>
            <a:chExt cx="1225500" cy="290100"/>
          </a:xfrm>
        </p:grpSpPr>
        <p:cxnSp>
          <p:nvCxnSpPr>
            <p:cNvPr id="1200" name="Google Shape;1200;p141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01" name="Google Shape;1201;p141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02" name="Google Shape;1202;p141"/>
          <p:cNvGrpSpPr/>
          <p:nvPr/>
        </p:nvGrpSpPr>
        <p:grpSpPr>
          <a:xfrm rot="-7652755">
            <a:off x="7650403" y="3559278"/>
            <a:ext cx="849649" cy="217412"/>
            <a:chOff x="6949375" y="3845600"/>
            <a:chExt cx="1225500" cy="290100"/>
          </a:xfrm>
        </p:grpSpPr>
        <p:cxnSp>
          <p:nvCxnSpPr>
            <p:cNvPr id="1203" name="Google Shape;1203;p141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04" name="Google Shape;1204;p141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205" name="Google Shape;1205;p141"/>
          <p:cNvCxnSpPr>
            <a:stCxn id="1206" idx="0"/>
          </p:cNvCxnSpPr>
          <p:nvPr/>
        </p:nvCxnSpPr>
        <p:spPr>
          <a:xfrm rot="10800000" flipH="1">
            <a:off x="7411975" y="3095575"/>
            <a:ext cx="9300" cy="9354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6" name="Google Shape;1206;p141"/>
          <p:cNvSpPr txBox="1"/>
          <p:nvPr/>
        </p:nvSpPr>
        <p:spPr>
          <a:xfrm>
            <a:off x="6662275" y="4030975"/>
            <a:ext cx="1499400" cy="7080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Unequal distribution of charge</a:t>
            </a:r>
            <a:endParaRPr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8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4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Determining a Nonpolar molecule</a:t>
            </a:r>
            <a:endParaRPr/>
          </a:p>
        </p:txBody>
      </p:sp>
      <p:sp>
        <p:nvSpPr>
          <p:cNvPr id="1212" name="Google Shape;1212;p14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AutoNum type="arabicPeriod" startAt="5"/>
            </a:pPr>
            <a:r>
              <a:rPr lang="en">
                <a:solidFill>
                  <a:schemeClr val="lt1"/>
                </a:solidFill>
              </a:rPr>
              <a:t>If there is </a:t>
            </a:r>
            <a:r>
              <a:rPr lang="en" b="1" u="sng">
                <a:solidFill>
                  <a:schemeClr val="lt1"/>
                </a:solidFill>
              </a:rPr>
              <a:t>equal (symmetrical) distribution of</a:t>
            </a:r>
            <a:r>
              <a:rPr lang="en" u="sng">
                <a:solidFill>
                  <a:schemeClr val="lt1"/>
                </a:solidFill>
              </a:rPr>
              <a:t> </a:t>
            </a:r>
            <a:r>
              <a:rPr lang="en" b="1" u="sng">
                <a:solidFill>
                  <a:schemeClr val="lt1"/>
                </a:solidFill>
              </a:rPr>
              <a:t>charge</a:t>
            </a:r>
            <a:r>
              <a:rPr lang="en">
                <a:solidFill>
                  <a:schemeClr val="lt1"/>
                </a:solidFill>
              </a:rPr>
              <a:t> (electrons) the molecule is </a:t>
            </a:r>
            <a:r>
              <a:rPr lang="en" u="sng">
                <a:solidFill>
                  <a:schemeClr val="lt1"/>
                </a:solidFill>
              </a:rPr>
              <a:t>NONPOLAR</a:t>
            </a:r>
            <a:r>
              <a:rPr lang="en">
                <a:solidFill>
                  <a:schemeClr val="lt1"/>
                </a:solidFill>
              </a:rPr>
              <a:t>. </a:t>
            </a:r>
            <a:endParaRPr/>
          </a:p>
        </p:txBody>
      </p:sp>
      <p:pic>
        <p:nvPicPr>
          <p:cNvPr id="1213" name="Google Shape;121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4700" y="2714588"/>
            <a:ext cx="3657600" cy="1971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142"/>
          <p:cNvSpPr txBox="1"/>
          <p:nvPr/>
        </p:nvSpPr>
        <p:spPr>
          <a:xfrm>
            <a:off x="6678363" y="313615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3.4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15" name="Google Shape;1215;p142"/>
          <p:cNvSpPr txBox="1"/>
          <p:nvPr/>
        </p:nvSpPr>
        <p:spPr>
          <a:xfrm>
            <a:off x="5226438" y="313615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3.4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16" name="Google Shape;1216;p142"/>
          <p:cNvSpPr txBox="1"/>
          <p:nvPr/>
        </p:nvSpPr>
        <p:spPr>
          <a:xfrm>
            <a:off x="5902863" y="313615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2.6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17" name="Google Shape;1217;p142"/>
          <p:cNvSpPr/>
          <p:nvPr/>
        </p:nvSpPr>
        <p:spPr>
          <a:xfrm>
            <a:off x="5076825" y="2762250"/>
            <a:ext cx="2087400" cy="1984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42"/>
          <p:cNvSpPr txBox="1"/>
          <p:nvPr/>
        </p:nvSpPr>
        <p:spPr>
          <a:xfrm>
            <a:off x="3151200" y="3254375"/>
            <a:ext cx="19257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Symmetrical distribution of charge</a:t>
            </a:r>
            <a:endParaRPr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NONPOLAR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4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</a:t>
            </a:r>
            <a:r>
              <a:rPr lang="en" dirty="0" smtClean="0"/>
              <a:t>:</a:t>
            </a:r>
            <a:endParaRPr dirty="0"/>
          </a:p>
        </p:txBody>
      </p:sp>
      <p:sp>
        <p:nvSpPr>
          <p:cNvPr id="1224" name="Google Shape;1224;p14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Determine if the molecule is polar or nonpolar</a:t>
            </a:r>
            <a:endParaRPr/>
          </a:p>
        </p:txBody>
      </p:sp>
      <p:pic>
        <p:nvPicPr>
          <p:cNvPr id="1225" name="Google Shape;1225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7271" y="2737674"/>
            <a:ext cx="3860168" cy="8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43"/>
          <p:cNvSpPr txBox="1"/>
          <p:nvPr/>
        </p:nvSpPr>
        <p:spPr>
          <a:xfrm>
            <a:off x="4947988" y="243800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3.4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27" name="Google Shape;1227;p143"/>
          <p:cNvSpPr txBox="1"/>
          <p:nvPr/>
        </p:nvSpPr>
        <p:spPr>
          <a:xfrm>
            <a:off x="3044563" y="243800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2.6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1228" name="Google Shape;1228;p143"/>
          <p:cNvGrpSpPr/>
          <p:nvPr/>
        </p:nvGrpSpPr>
        <p:grpSpPr>
          <a:xfrm>
            <a:off x="3601188" y="2426700"/>
            <a:ext cx="1225500" cy="290100"/>
            <a:chOff x="6949375" y="3845600"/>
            <a:chExt cx="1225500" cy="290100"/>
          </a:xfrm>
        </p:grpSpPr>
        <p:cxnSp>
          <p:nvCxnSpPr>
            <p:cNvPr id="1229" name="Google Shape;1229;p143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0" name="Google Shape;1230;p143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31" name="Google Shape;1231;p143"/>
          <p:cNvSpPr txBox="1"/>
          <p:nvPr/>
        </p:nvSpPr>
        <p:spPr>
          <a:xfrm>
            <a:off x="6016625" y="3754450"/>
            <a:ext cx="24288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Polar Molecule due to asymmetrical distribution of charge</a:t>
            </a:r>
            <a:endParaRPr sz="17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3396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4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endParaRPr dirty="0"/>
          </a:p>
        </p:txBody>
      </p:sp>
      <p:sp>
        <p:nvSpPr>
          <p:cNvPr id="1237" name="Google Shape;1237;p14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Determine if the molecule is polar or nonpolar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8" name="Google Shape;1238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5497" y="2833372"/>
            <a:ext cx="2273325" cy="16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9" name="Google Shape;1239;p144"/>
          <p:cNvSpPr txBox="1"/>
          <p:nvPr/>
        </p:nvSpPr>
        <p:spPr>
          <a:xfrm>
            <a:off x="3365488" y="2769875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40" name="Google Shape;1240;p144"/>
          <p:cNvSpPr txBox="1"/>
          <p:nvPr/>
        </p:nvSpPr>
        <p:spPr>
          <a:xfrm>
            <a:off x="4708513" y="4152600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41" name="Google Shape;1241;p144"/>
          <p:cNvSpPr txBox="1"/>
          <p:nvPr/>
        </p:nvSpPr>
        <p:spPr>
          <a:xfrm>
            <a:off x="5203513" y="2769875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2.2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242" name="Google Shape;1242;p144"/>
          <p:cNvSpPr txBox="1"/>
          <p:nvPr/>
        </p:nvSpPr>
        <p:spPr>
          <a:xfrm>
            <a:off x="4284513" y="2530525"/>
            <a:ext cx="435300" cy="1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3.0</a:t>
            </a:r>
            <a:endParaRPr>
              <a:solidFill>
                <a:srgbClr val="FF0000"/>
              </a:solidFill>
            </a:endParaRPr>
          </a:p>
        </p:txBody>
      </p:sp>
      <p:grpSp>
        <p:nvGrpSpPr>
          <p:cNvPr id="1243" name="Google Shape;1243;p144"/>
          <p:cNvGrpSpPr/>
          <p:nvPr/>
        </p:nvGrpSpPr>
        <p:grpSpPr>
          <a:xfrm>
            <a:off x="3637209" y="3045464"/>
            <a:ext cx="790202" cy="185403"/>
            <a:chOff x="6949375" y="3845600"/>
            <a:chExt cx="1225500" cy="290100"/>
          </a:xfrm>
        </p:grpSpPr>
        <p:cxnSp>
          <p:nvCxnSpPr>
            <p:cNvPr id="1244" name="Google Shape;1244;p144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45" name="Google Shape;1245;p144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6" name="Google Shape;1246;p144"/>
          <p:cNvGrpSpPr/>
          <p:nvPr/>
        </p:nvGrpSpPr>
        <p:grpSpPr>
          <a:xfrm rot="10800000">
            <a:off x="4572009" y="3045464"/>
            <a:ext cx="790202" cy="185403"/>
            <a:chOff x="6949375" y="3845600"/>
            <a:chExt cx="1225500" cy="290100"/>
          </a:xfrm>
        </p:grpSpPr>
        <p:cxnSp>
          <p:nvCxnSpPr>
            <p:cNvPr id="1247" name="Google Shape;1247;p144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48" name="Google Shape;1248;p144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9" name="Google Shape;1249;p144"/>
          <p:cNvGrpSpPr/>
          <p:nvPr/>
        </p:nvGrpSpPr>
        <p:grpSpPr>
          <a:xfrm rot="-5400000">
            <a:off x="4176909" y="3544114"/>
            <a:ext cx="790202" cy="185403"/>
            <a:chOff x="6949375" y="3845600"/>
            <a:chExt cx="1225500" cy="290100"/>
          </a:xfrm>
        </p:grpSpPr>
        <p:cxnSp>
          <p:nvCxnSpPr>
            <p:cNvPr id="1250" name="Google Shape;1250;p144"/>
            <p:cNvCxnSpPr/>
            <p:nvPr/>
          </p:nvCxnSpPr>
          <p:spPr>
            <a:xfrm>
              <a:off x="6949375" y="3990650"/>
              <a:ext cx="1225500" cy="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51" name="Google Shape;1251;p144"/>
            <p:cNvCxnSpPr/>
            <p:nvPr/>
          </p:nvCxnSpPr>
          <p:spPr>
            <a:xfrm>
              <a:off x="7046250" y="3845600"/>
              <a:ext cx="0" cy="290100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52" name="Google Shape;1252;p144"/>
          <p:cNvSpPr txBox="1"/>
          <p:nvPr/>
        </p:nvSpPr>
        <p:spPr>
          <a:xfrm>
            <a:off x="6016625" y="3754450"/>
            <a:ext cx="24288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Polar Molecule due to asymmetrical distribution of charge</a:t>
            </a:r>
            <a:endParaRPr sz="17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95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4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Shape of molecules caused by: VSEPR</a:t>
            </a:r>
            <a:endParaRPr/>
          </a:p>
        </p:txBody>
      </p:sp>
      <p:sp>
        <p:nvSpPr>
          <p:cNvPr id="1289" name="Google Shape;1289;p14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The Valence Shell Electron Pair Repulsion</a:t>
            </a:r>
            <a:endParaRPr b="1" u="sng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Valence electrons are arranged as far from one another as possible to minimize the repulsion between them (Like charges repel each other)</a:t>
            </a:r>
            <a:br>
              <a:rPr lang="en"/>
            </a:br>
            <a:endParaRPr/>
          </a:p>
        </p:txBody>
      </p:sp>
      <p:pic>
        <p:nvPicPr>
          <p:cNvPr id="1290" name="Google Shape;1290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7350" y="3248075"/>
            <a:ext cx="1429025" cy="14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147"/>
          <p:cNvSpPr/>
          <p:nvPr/>
        </p:nvSpPr>
        <p:spPr>
          <a:xfrm rot="-348485">
            <a:off x="8053846" y="3915267"/>
            <a:ext cx="285710" cy="328661"/>
          </a:xfrm>
          <a:custGeom>
            <a:avLst/>
            <a:gdLst/>
            <a:ahLst/>
            <a:cxnLst/>
            <a:rect l="l" t="t" r="r" b="b"/>
            <a:pathLst>
              <a:path w="11428" h="13146" extrusionOk="0">
                <a:moveTo>
                  <a:pt x="9029" y="0"/>
                </a:moveTo>
                <a:cubicBezTo>
                  <a:pt x="9352" y="2150"/>
                  <a:pt x="12469" y="11502"/>
                  <a:pt x="10964" y="12899"/>
                </a:cubicBezTo>
                <a:cubicBezTo>
                  <a:pt x="9459" y="14296"/>
                  <a:pt x="1827" y="9137"/>
                  <a:pt x="0" y="838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1292" name="Google Shape;1292;p147"/>
          <p:cNvSpPr/>
          <p:nvPr/>
        </p:nvSpPr>
        <p:spPr>
          <a:xfrm rot="-5149524">
            <a:off x="8133721" y="3457424"/>
            <a:ext cx="285715" cy="328668"/>
          </a:xfrm>
          <a:custGeom>
            <a:avLst/>
            <a:gdLst/>
            <a:ahLst/>
            <a:cxnLst/>
            <a:rect l="l" t="t" r="r" b="b"/>
            <a:pathLst>
              <a:path w="11428" h="13146" extrusionOk="0">
                <a:moveTo>
                  <a:pt x="9029" y="0"/>
                </a:moveTo>
                <a:cubicBezTo>
                  <a:pt x="9352" y="2150"/>
                  <a:pt x="12469" y="11502"/>
                  <a:pt x="10964" y="12899"/>
                </a:cubicBezTo>
                <a:cubicBezTo>
                  <a:pt x="9459" y="14296"/>
                  <a:pt x="1827" y="9137"/>
                  <a:pt x="0" y="838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1293" name="Google Shape;1293;p147"/>
          <p:cNvSpPr/>
          <p:nvPr/>
        </p:nvSpPr>
        <p:spPr>
          <a:xfrm rot="5400000">
            <a:off x="7568606" y="3915280"/>
            <a:ext cx="285700" cy="328650"/>
          </a:xfrm>
          <a:custGeom>
            <a:avLst/>
            <a:gdLst/>
            <a:ahLst/>
            <a:cxnLst/>
            <a:rect l="l" t="t" r="r" b="b"/>
            <a:pathLst>
              <a:path w="11428" h="13146" extrusionOk="0">
                <a:moveTo>
                  <a:pt x="9029" y="0"/>
                </a:moveTo>
                <a:cubicBezTo>
                  <a:pt x="9352" y="2150"/>
                  <a:pt x="12469" y="11502"/>
                  <a:pt x="10964" y="12899"/>
                </a:cubicBezTo>
                <a:cubicBezTo>
                  <a:pt x="9459" y="14296"/>
                  <a:pt x="1827" y="9137"/>
                  <a:pt x="0" y="838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1294" name="Google Shape;1294;p147"/>
          <p:cNvSpPr/>
          <p:nvPr/>
        </p:nvSpPr>
        <p:spPr>
          <a:xfrm rot="10800000">
            <a:off x="7622308" y="3359084"/>
            <a:ext cx="285729" cy="328683"/>
          </a:xfrm>
          <a:custGeom>
            <a:avLst/>
            <a:gdLst/>
            <a:ahLst/>
            <a:cxnLst/>
            <a:rect l="l" t="t" r="r" b="b"/>
            <a:pathLst>
              <a:path w="11428" h="13146" extrusionOk="0">
                <a:moveTo>
                  <a:pt x="9029" y="0"/>
                </a:moveTo>
                <a:cubicBezTo>
                  <a:pt x="9352" y="2150"/>
                  <a:pt x="12469" y="11502"/>
                  <a:pt x="10964" y="12899"/>
                </a:cubicBezTo>
                <a:cubicBezTo>
                  <a:pt x="9459" y="14296"/>
                  <a:pt x="1827" y="9137"/>
                  <a:pt x="0" y="8384"/>
                </a:cubicBezTo>
              </a:path>
            </a:pathLst>
          </a:custGeom>
          <a:noFill/>
          <a:ln w="19050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sp>
      <p:pic>
        <p:nvPicPr>
          <p:cNvPr id="1295" name="Google Shape;1295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8295" y="3816725"/>
            <a:ext cx="1700824" cy="8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6" name="Google Shape;1296;p147"/>
          <p:cNvSpPr/>
          <p:nvPr/>
        </p:nvSpPr>
        <p:spPr>
          <a:xfrm>
            <a:off x="5325188" y="3998700"/>
            <a:ext cx="1556100" cy="35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783913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4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Linear</a:t>
            </a:r>
            <a:endParaRPr/>
          </a:p>
        </p:txBody>
      </p:sp>
      <p:pic>
        <p:nvPicPr>
          <p:cNvPr id="1307" name="Google Shape;1307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775" y="2717145"/>
            <a:ext cx="2045225" cy="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Google Shape;1308;p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7150" y="2571750"/>
            <a:ext cx="32766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4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Atoms are in a straight line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6204757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1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Bent</a:t>
            </a:r>
            <a:endParaRPr/>
          </a:p>
        </p:txBody>
      </p:sp>
      <p:sp>
        <p:nvSpPr>
          <p:cNvPr id="1315" name="Google Shape;1315;p1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atoms are “bent”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Contains 1 central atom (with 1 or 2 lone pair of electrons) bonded to 2 atoms</a:t>
            </a:r>
            <a:endParaRPr/>
          </a:p>
        </p:txBody>
      </p:sp>
      <p:pic>
        <p:nvPicPr>
          <p:cNvPr id="1316" name="Google Shape;1316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31" y="2856162"/>
            <a:ext cx="2707476" cy="1848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491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 Units</a:t>
            </a:r>
            <a:endParaRPr/>
          </a:p>
        </p:txBody>
      </p:sp>
      <p:pic>
        <p:nvPicPr>
          <p:cNvPr id="667" name="Google Shape;66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4172" y="1609422"/>
            <a:ext cx="2640900" cy="3084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8" name="Google Shape;668;p71"/>
          <p:cNvCxnSpPr/>
          <p:nvPr/>
        </p:nvCxnSpPr>
        <p:spPr>
          <a:xfrm>
            <a:off x="2617275" y="2366925"/>
            <a:ext cx="5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69" name="Google Shape;669;p71"/>
          <p:cNvCxnSpPr/>
          <p:nvPr/>
        </p:nvCxnSpPr>
        <p:spPr>
          <a:xfrm>
            <a:off x="2617275" y="3998650"/>
            <a:ext cx="5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70" name="Google Shape;670;p71"/>
          <p:cNvCxnSpPr/>
          <p:nvPr/>
        </p:nvCxnSpPr>
        <p:spPr>
          <a:xfrm>
            <a:off x="2617275" y="2571750"/>
            <a:ext cx="5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Pyramidal</a:t>
            </a:r>
            <a:endParaRPr/>
          </a:p>
        </p:txBody>
      </p:sp>
      <p:sp>
        <p:nvSpPr>
          <p:cNvPr id="1322" name="Google Shape;1322;p15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Forms a pyramid shape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1 central atom bonded to 3 attached atoms</a:t>
            </a:r>
            <a:endParaRPr/>
          </a:p>
        </p:txBody>
      </p:sp>
      <p:pic>
        <p:nvPicPr>
          <p:cNvPr id="1323" name="Google Shape;1323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0325" y="3071500"/>
            <a:ext cx="2795651" cy="162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p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70223" y="3095311"/>
            <a:ext cx="2231400" cy="157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958527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1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Tetrahedral</a:t>
            </a:r>
            <a:endParaRPr/>
          </a:p>
        </p:txBody>
      </p:sp>
      <p:sp>
        <p:nvSpPr>
          <p:cNvPr id="1330" name="Google Shape;1330;p15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Central atom bonded to 4 atoms</a:t>
            </a:r>
            <a:endParaRPr/>
          </a:p>
        </p:txBody>
      </p:sp>
      <p:pic>
        <p:nvPicPr>
          <p:cNvPr id="1331" name="Google Shape;1331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625" y="2473725"/>
            <a:ext cx="1676400" cy="169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891071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1337" name="Google Shape;1337;p15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the </a:t>
            </a:r>
            <a:r>
              <a:rPr lang="en">
                <a:solidFill>
                  <a:schemeClr val="lt1"/>
                </a:solidFill>
              </a:rPr>
              <a:t>Determine the molecular shape and molecular polarity of</a:t>
            </a:r>
            <a:r>
              <a:rPr lang="en"/>
              <a:t> of CCl</a:t>
            </a:r>
            <a:r>
              <a:rPr lang="en" baseline="-25000"/>
              <a:t>4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38" name="Google Shape;1338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7000" y="2444563"/>
            <a:ext cx="1790700" cy="160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9" name="Google Shape;1339;p153"/>
          <p:cNvSpPr txBox="1"/>
          <p:nvPr/>
        </p:nvSpPr>
        <p:spPr>
          <a:xfrm>
            <a:off x="3638575" y="2904550"/>
            <a:ext cx="2827500" cy="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Non polar</a:t>
            </a:r>
            <a:endParaRPr sz="3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Tetrahedral</a:t>
            </a:r>
            <a:endParaRPr sz="3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80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5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1345" name="Google Shape;1345;p15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Determine the molecular shape and molecular polarity of H</a:t>
            </a:r>
            <a:r>
              <a:rPr lang="en" baseline="-25000"/>
              <a:t>2</a:t>
            </a:r>
            <a:r>
              <a:rPr lang="en"/>
              <a:t>S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46" name="Google Shape;1346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8046" y="2571750"/>
            <a:ext cx="1497550" cy="147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7" name="Google Shape;1347;p154"/>
          <p:cNvSpPr txBox="1"/>
          <p:nvPr/>
        </p:nvSpPr>
        <p:spPr>
          <a:xfrm>
            <a:off x="3725950" y="2712175"/>
            <a:ext cx="16500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Polar </a:t>
            </a:r>
            <a:endParaRPr sz="3000">
              <a:solidFill>
                <a:schemeClr val="lt1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Bent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06497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forces hold molecules together?</a:t>
            </a:r>
            <a:endParaRPr/>
          </a:p>
        </p:txBody>
      </p:sp>
      <p:sp>
        <p:nvSpPr>
          <p:cNvPr id="1381" name="Google Shape;1381;p16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/>
              <a:t>INTERMOLECULAR FORCES</a:t>
            </a:r>
            <a:r>
              <a:rPr lang="en"/>
              <a:t>: (IMF’s)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Weak forces of attraction </a:t>
            </a:r>
            <a:r>
              <a:rPr lang="en" b="1"/>
              <a:t>BETWEEN</a:t>
            </a:r>
            <a:r>
              <a:rPr lang="en"/>
              <a:t> molecules (covalent compounds)</a:t>
            </a:r>
            <a:endParaRPr/>
          </a:p>
        </p:txBody>
      </p:sp>
      <p:pic>
        <p:nvPicPr>
          <p:cNvPr id="1382" name="Google Shape;1382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099" y="2768975"/>
            <a:ext cx="3633225" cy="201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283973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6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Dispersion Forces</a:t>
            </a:r>
            <a:endParaRPr/>
          </a:p>
        </p:txBody>
      </p:sp>
      <p:sp>
        <p:nvSpPr>
          <p:cNvPr id="1388" name="Google Shape;1388;p16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Weakest IMF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Occurs between Nonpolar molecules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Explains how nonpolar molecules can exist in       solid and liquid phase</a:t>
            </a:r>
            <a:endParaRPr/>
          </a:p>
        </p:txBody>
      </p:sp>
      <p:pic>
        <p:nvPicPr>
          <p:cNvPr id="1389" name="Google Shape;1389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538" y="3375975"/>
            <a:ext cx="353377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Google Shape;1390;p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97672" y="1487490"/>
            <a:ext cx="689575" cy="3301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870617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Dipole-Dipole</a:t>
            </a:r>
            <a:endParaRPr/>
          </a:p>
        </p:txBody>
      </p:sp>
      <p:sp>
        <p:nvSpPr>
          <p:cNvPr id="1396" name="Google Shape;1396;p16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Between polar covalent molecules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Partial negative end of dipole attracted to partial positive end of another dipole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Greater polarity = Stronger IMF</a:t>
            </a:r>
            <a:endParaRPr/>
          </a:p>
        </p:txBody>
      </p:sp>
      <p:pic>
        <p:nvPicPr>
          <p:cNvPr id="1397" name="Google Shape;1397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9226" y="3048750"/>
            <a:ext cx="3157050" cy="173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310014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Bonding</a:t>
            </a:r>
            <a:endParaRPr/>
          </a:p>
        </p:txBody>
      </p:sp>
      <p:sp>
        <p:nvSpPr>
          <p:cNvPr id="1403" name="Google Shape;1403;p16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Extreme Dipole due to most electronegative elements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STRONGEST IMF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Occurs between hydrogen of one molecule and F, O or N in another molecule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“H bonding is FON”</a:t>
            </a:r>
            <a:endParaRPr/>
          </a:p>
        </p:txBody>
      </p:sp>
      <p:pic>
        <p:nvPicPr>
          <p:cNvPr id="1404" name="Google Shape;1404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7075" y="3160600"/>
            <a:ext cx="2185225" cy="15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Google Shape;1405;p1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863" y="3217250"/>
            <a:ext cx="1495425" cy="1457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699256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16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Hydrogen bonding</a:t>
            </a:r>
            <a:endParaRPr/>
          </a:p>
        </p:txBody>
      </p:sp>
      <p:sp>
        <p:nvSpPr>
          <p:cNvPr id="1411" name="Google Shape;1411;p16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This force of attraction accounts for the high surface tension of water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12" name="Google Shape;1412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800" y="3126312"/>
            <a:ext cx="3618325" cy="16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Google Shape;1413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7723" y="3256725"/>
            <a:ext cx="2289225" cy="15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4550" y="2262975"/>
            <a:ext cx="2517400" cy="2517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689472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6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IMF effects on Boiling Point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6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stronger the intermolecular force the greater the melting and boiling point of a substance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Takes more energy to separate the molecules</a:t>
            </a:r>
            <a:br>
              <a:rPr lang="en"/>
            </a:br>
            <a:endParaRPr/>
          </a:p>
        </p:txBody>
      </p:sp>
      <p:pic>
        <p:nvPicPr>
          <p:cNvPr id="1427" name="Google Shape;1427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325" y="3156087"/>
            <a:ext cx="2185225" cy="15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8700" y="3102450"/>
            <a:ext cx="2686025" cy="167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5563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7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Prefixes</a:t>
            </a:r>
            <a:endParaRPr/>
          </a:p>
        </p:txBody>
      </p:sp>
      <p:sp>
        <p:nvSpPr>
          <p:cNvPr id="676" name="Google Shape;676;p72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dirty="0"/>
              <a:t>Used to modify base units of measurement.  (Found on Reference Table C)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 dirty="0"/>
              <a:t>Factors equal the # of base                          units</a:t>
            </a:r>
          </a:p>
          <a:p>
            <a:pPr marL="45720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b="1" dirty="0"/>
              <a:t>Ex. 1 kilogram = 10</a:t>
            </a:r>
            <a:r>
              <a:rPr lang="en" b="1" baseline="30000" dirty="0"/>
              <a:t>3</a:t>
            </a:r>
            <a:r>
              <a:rPr lang="en" b="1" dirty="0"/>
              <a:t> grams</a:t>
            </a:r>
            <a:endParaRPr b="1" dirty="0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 dirty="0"/>
              <a:t>1 milliliter = 10</a:t>
            </a:r>
            <a:r>
              <a:rPr lang="en" b="1" baseline="30000" dirty="0"/>
              <a:t>-3</a:t>
            </a:r>
            <a:r>
              <a:rPr lang="en" b="1" dirty="0"/>
              <a:t> liters</a:t>
            </a:r>
            <a:endParaRPr b="1" dirty="0"/>
          </a:p>
        </p:txBody>
      </p:sp>
      <p:pic>
        <p:nvPicPr>
          <p:cNvPr id="677" name="Google Shape;677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9125" y="2571750"/>
            <a:ext cx="3872675" cy="21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p16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which has a higher m.p.?</a:t>
            </a:r>
            <a:endParaRPr/>
          </a:p>
        </p:txBody>
      </p:sp>
      <p:sp>
        <p:nvSpPr>
          <p:cNvPr id="1434" name="Google Shape;1434;p1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     H</a:t>
            </a:r>
            <a:r>
              <a:rPr lang="en" baseline="-25000"/>
              <a:t>2</a:t>
            </a:r>
            <a:r>
              <a:rPr lang="en"/>
              <a:t> (g)                  H</a:t>
            </a:r>
            <a:r>
              <a:rPr lang="en" baseline="-25000"/>
              <a:t>2</a:t>
            </a:r>
            <a:r>
              <a:rPr lang="en"/>
              <a:t>O (l)</a:t>
            </a:r>
            <a:br>
              <a:rPr lang="en"/>
            </a:br>
            <a:endParaRPr/>
          </a:p>
        </p:txBody>
      </p:sp>
      <p:sp>
        <p:nvSpPr>
          <p:cNvPr id="1435" name="Google Shape;1435;p167"/>
          <p:cNvSpPr txBox="1"/>
          <p:nvPr/>
        </p:nvSpPr>
        <p:spPr>
          <a:xfrm>
            <a:off x="539900" y="3443575"/>
            <a:ext cx="23784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Dispersion forces of attraction between molecules (very weak)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Take very little energy to separate the molecules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436" name="Google Shape;1436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191200"/>
            <a:ext cx="2157100" cy="13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167"/>
          <p:cNvSpPr txBox="1"/>
          <p:nvPr/>
        </p:nvSpPr>
        <p:spPr>
          <a:xfrm>
            <a:off x="4390825" y="3727325"/>
            <a:ext cx="2378400" cy="5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Hydrogen bond (strongest IMF) 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Shadows Into Light"/>
              <a:buChar char="●"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Takes more energy to separate the molecules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438" name="Google Shape;1438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00" y="2541750"/>
            <a:ext cx="1040620" cy="4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Google Shape;1439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7675" y="2541750"/>
            <a:ext cx="1040620" cy="4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167"/>
          <p:cNvSpPr txBox="1"/>
          <p:nvPr/>
        </p:nvSpPr>
        <p:spPr>
          <a:xfrm>
            <a:off x="1641550" y="2571750"/>
            <a:ext cx="519900" cy="1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----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7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Label your table</a:t>
            </a:r>
            <a:endParaRPr/>
          </a:p>
        </p:txBody>
      </p:sp>
      <p:pic>
        <p:nvPicPr>
          <p:cNvPr id="683" name="Google Shape;683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48875" y="1753982"/>
            <a:ext cx="4488550" cy="2887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4" name="Google Shape;684;p73"/>
          <p:cNvCxnSpPr/>
          <p:nvPr/>
        </p:nvCxnSpPr>
        <p:spPr>
          <a:xfrm>
            <a:off x="3943700" y="2940075"/>
            <a:ext cx="5691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5" name="Google Shape;685;p73"/>
          <p:cNvSpPr txBox="1"/>
          <p:nvPr/>
        </p:nvSpPr>
        <p:spPr>
          <a:xfrm>
            <a:off x="466400" y="2668725"/>
            <a:ext cx="3477300" cy="542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10</a:t>
            </a:r>
            <a:r>
              <a:rPr lang="en" sz="2600" b="1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</a:t>
            </a:r>
            <a:r>
              <a:rPr lang="en" sz="2400" baseline="30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24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base units (m, L g etc.)</a:t>
            </a: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A346-BBF9-7049-A747-305D0D0E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16CDE-BE74-174C-AFF4-2378A7097E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Locate the decimal. If there is no decimal present, it is at the end of the number. </a:t>
            </a:r>
          </a:p>
          <a:p>
            <a:r>
              <a:rPr lang="en-US" dirty="0"/>
              <a:t>If the unit gets larger, the number gets smaller</a:t>
            </a:r>
          </a:p>
          <a:p>
            <a:r>
              <a:rPr lang="en-US" dirty="0"/>
              <a:t>If the unit gets smaller, the number gets larger</a:t>
            </a:r>
          </a:p>
        </p:txBody>
      </p:sp>
    </p:spTree>
    <p:extLst>
      <p:ext uri="{BB962C8B-B14F-4D97-AF65-F5344CB8AC3E}">
        <p14:creationId xmlns:p14="http://schemas.microsoft.com/office/powerpoint/2010/main" val="37639459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1</a:t>
            </a:r>
            <a:endParaRPr dirty="0"/>
          </a:p>
        </p:txBody>
      </p:sp>
      <p:sp>
        <p:nvSpPr>
          <p:cNvPr id="697" name="Google Shape;697;p75"/>
          <p:cNvSpPr txBox="1">
            <a:spLocks noGrp="1"/>
          </p:cNvSpPr>
          <p:nvPr>
            <p:ph type="body" idx="1"/>
          </p:nvPr>
        </p:nvSpPr>
        <p:spPr>
          <a:xfrm>
            <a:off x="292200" y="1426500"/>
            <a:ext cx="8559600" cy="12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Convert 45.50 mL to L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      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lt1"/>
                </a:solidFill>
              </a:rPr>
              <a:t>       </a:t>
            </a:r>
            <a:endParaRPr/>
          </a:p>
        </p:txBody>
      </p:sp>
      <p:sp>
        <p:nvSpPr>
          <p:cNvPr id="699" name="Google Shape;699;p75"/>
          <p:cNvSpPr/>
          <p:nvPr/>
        </p:nvSpPr>
        <p:spPr>
          <a:xfrm>
            <a:off x="2435425" y="1623825"/>
            <a:ext cx="502800" cy="490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75"/>
          <p:cNvSpPr/>
          <p:nvPr/>
        </p:nvSpPr>
        <p:spPr>
          <a:xfrm>
            <a:off x="3310625" y="1571025"/>
            <a:ext cx="463800" cy="5433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75"/>
          <p:cNvSpPr/>
          <p:nvPr/>
        </p:nvSpPr>
        <p:spPr>
          <a:xfrm flipH="1">
            <a:off x="1864875" y="3877675"/>
            <a:ext cx="266400" cy="3504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75"/>
          <p:cNvSpPr txBox="1"/>
          <p:nvPr/>
        </p:nvSpPr>
        <p:spPr>
          <a:xfrm>
            <a:off x="1628150" y="3413575"/>
            <a:ext cx="14286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45.50</a:t>
            </a:r>
            <a:endParaRPr dirty="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03" name="Google Shape;703;p75"/>
          <p:cNvSpPr txBox="1"/>
          <p:nvPr/>
        </p:nvSpPr>
        <p:spPr>
          <a:xfrm>
            <a:off x="2330600" y="3413575"/>
            <a:ext cx="336900" cy="2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04" name="Google Shape;704;p75"/>
          <p:cNvSpPr txBox="1"/>
          <p:nvPr/>
        </p:nvSpPr>
        <p:spPr>
          <a:xfrm>
            <a:off x="3303225" y="3413575"/>
            <a:ext cx="1914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.0455o L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09" name="Google Shape;709;p75"/>
          <p:cNvSpPr/>
          <p:nvPr/>
        </p:nvSpPr>
        <p:spPr>
          <a:xfrm flipH="1">
            <a:off x="1687350" y="3877675"/>
            <a:ext cx="266400" cy="3504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75"/>
          <p:cNvSpPr/>
          <p:nvPr/>
        </p:nvSpPr>
        <p:spPr>
          <a:xfrm flipH="1">
            <a:off x="1514125" y="3877675"/>
            <a:ext cx="266400" cy="3504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75"/>
          <p:cNvSpPr txBox="1"/>
          <p:nvPr/>
        </p:nvSpPr>
        <p:spPr>
          <a:xfrm>
            <a:off x="1514125" y="3328675"/>
            <a:ext cx="5028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</a:t>
            </a:r>
            <a:endParaRPr sz="2000"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12" name="Google Shape;712;p75"/>
          <p:cNvSpPr txBox="1"/>
          <p:nvPr/>
        </p:nvSpPr>
        <p:spPr>
          <a:xfrm>
            <a:off x="414500" y="2167350"/>
            <a:ext cx="7623076" cy="519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Difference between exponents = # of spaces moved </a:t>
            </a:r>
            <a:endParaRPr sz="2600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Significant Figures</a:t>
            </a:r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Indicate PRECISION of a measurement.</a:t>
            </a: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Sig figs in a measurement include the </a:t>
            </a:r>
            <a:r>
              <a:rPr lang="en" b="1" u="sng"/>
              <a:t>known</a:t>
            </a:r>
            <a:r>
              <a:rPr lang="en"/>
              <a:t> digits plus a final </a:t>
            </a:r>
            <a:r>
              <a:rPr lang="en" b="1" u="sng"/>
              <a:t>estimated digit</a:t>
            </a:r>
            <a:r>
              <a:rPr lang="en"/>
              <a:t> (precision of instrument)</a:t>
            </a:r>
            <a:br>
              <a:rPr lang="en"/>
            </a:br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575" y="3513469"/>
            <a:ext cx="2178390" cy="4473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Google Shape;51;p9"/>
          <p:cNvGrpSpPr/>
          <p:nvPr/>
        </p:nvGrpSpPr>
        <p:grpSpPr>
          <a:xfrm>
            <a:off x="889398" y="3363451"/>
            <a:ext cx="2181567" cy="513911"/>
            <a:chOff x="493" y="3295"/>
            <a:chExt cx="1057" cy="300"/>
          </a:xfrm>
        </p:grpSpPr>
        <p:cxnSp>
          <p:nvCxnSpPr>
            <p:cNvPr id="52" name="Google Shape;52;p9"/>
            <p:cNvCxnSpPr/>
            <p:nvPr/>
          </p:nvCxnSpPr>
          <p:spPr>
            <a:xfrm>
              <a:off x="493" y="3295"/>
              <a:ext cx="0" cy="300"/>
            </a:xfrm>
            <a:prstGeom prst="straightConnector1">
              <a:avLst/>
            </a:prstGeom>
            <a:noFill/>
            <a:ln w="12700" cap="sq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3" name="Google Shape;53;p9"/>
            <p:cNvCxnSpPr/>
            <p:nvPr/>
          </p:nvCxnSpPr>
          <p:spPr>
            <a:xfrm>
              <a:off x="1550" y="3295"/>
              <a:ext cx="0" cy="300"/>
            </a:xfrm>
            <a:prstGeom prst="straightConnector1">
              <a:avLst/>
            </a:prstGeom>
            <a:noFill/>
            <a:ln w="12700" cap="sq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4" name="Google Shape;54;p9"/>
          <p:cNvSpPr/>
          <p:nvPr/>
        </p:nvSpPr>
        <p:spPr>
          <a:xfrm>
            <a:off x="4947050" y="3199689"/>
            <a:ext cx="2090700" cy="627600"/>
          </a:xfrm>
          <a:prstGeom prst="wedgeRectCallout">
            <a:avLst>
              <a:gd name="adj1" fmla="val -138398"/>
              <a:gd name="adj2" fmla="val 67032"/>
            </a:avLst>
          </a:prstGeom>
          <a:solidFill>
            <a:schemeClr val="accent1"/>
          </a:solidFill>
          <a:ln w="12700" cap="sq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3.21 cm</a:t>
            </a:r>
            <a:endParaRPr/>
          </a:p>
        </p:txBody>
      </p:sp>
      <p:pic>
        <p:nvPicPr>
          <p:cNvPr id="55" name="Google Shape;55;p9" descr="metric ruler 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051" y="3992100"/>
            <a:ext cx="7372350" cy="8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7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r>
              <a:rPr lang="en" dirty="0"/>
              <a:t> </a:t>
            </a:r>
            <a:r>
              <a:rPr lang="en" dirty="0" smtClean="0"/>
              <a:t>2</a:t>
            </a:r>
            <a:endParaRPr dirty="0"/>
          </a:p>
        </p:txBody>
      </p:sp>
      <p:sp>
        <p:nvSpPr>
          <p:cNvPr id="718" name="Google Shape;718;p76"/>
          <p:cNvSpPr txBox="1">
            <a:spLocks noGrp="1"/>
          </p:cNvSpPr>
          <p:nvPr>
            <p:ph type="body" idx="1"/>
          </p:nvPr>
        </p:nvSpPr>
        <p:spPr>
          <a:xfrm>
            <a:off x="348775" y="1501050"/>
            <a:ext cx="85596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Convert 502.3 kg to g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22" name="Google Shape;722;p76"/>
          <p:cNvSpPr/>
          <p:nvPr/>
        </p:nvSpPr>
        <p:spPr>
          <a:xfrm>
            <a:off x="2435425" y="1623825"/>
            <a:ext cx="502800" cy="490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76"/>
          <p:cNvSpPr/>
          <p:nvPr/>
        </p:nvSpPr>
        <p:spPr>
          <a:xfrm>
            <a:off x="3310625" y="1571025"/>
            <a:ext cx="463800" cy="5433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76"/>
          <p:cNvSpPr txBox="1"/>
          <p:nvPr/>
        </p:nvSpPr>
        <p:spPr>
          <a:xfrm>
            <a:off x="414500" y="2167350"/>
            <a:ext cx="57207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Difference between exponents = 3</a:t>
            </a:r>
            <a:endParaRPr sz="2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7" name="Google Shape;727;p76"/>
          <p:cNvSpPr txBox="1"/>
          <p:nvPr/>
        </p:nvSpPr>
        <p:spPr>
          <a:xfrm>
            <a:off x="1356825" y="3161950"/>
            <a:ext cx="1914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502.3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28" name="Google Shape;728;p76"/>
          <p:cNvSpPr/>
          <p:nvPr/>
        </p:nvSpPr>
        <p:spPr>
          <a:xfrm>
            <a:off x="2301625" y="3633750"/>
            <a:ext cx="251700" cy="1923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76"/>
          <p:cNvSpPr/>
          <p:nvPr/>
        </p:nvSpPr>
        <p:spPr>
          <a:xfrm>
            <a:off x="2491025" y="3633750"/>
            <a:ext cx="251700" cy="1923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76"/>
          <p:cNvSpPr/>
          <p:nvPr/>
        </p:nvSpPr>
        <p:spPr>
          <a:xfrm>
            <a:off x="2686525" y="3633750"/>
            <a:ext cx="251700" cy="192300"/>
          </a:xfrm>
          <a:prstGeom prst="curvedUp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76"/>
          <p:cNvSpPr txBox="1"/>
          <p:nvPr/>
        </p:nvSpPr>
        <p:spPr>
          <a:xfrm>
            <a:off x="2642050" y="3161950"/>
            <a:ext cx="421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32" name="Google Shape;732;p76"/>
          <p:cNvSpPr txBox="1"/>
          <p:nvPr/>
        </p:nvSpPr>
        <p:spPr>
          <a:xfrm>
            <a:off x="2443475" y="3161950"/>
            <a:ext cx="5028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0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33" name="Google Shape;733;p76"/>
          <p:cNvSpPr txBox="1"/>
          <p:nvPr/>
        </p:nvSpPr>
        <p:spPr>
          <a:xfrm>
            <a:off x="3428650" y="3221850"/>
            <a:ext cx="1914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502,300 g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7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3</a:t>
            </a:r>
            <a:endParaRPr dirty="0"/>
          </a:p>
        </p:txBody>
      </p:sp>
      <p:sp>
        <p:nvSpPr>
          <p:cNvPr id="739" name="Google Shape;739;p77"/>
          <p:cNvSpPr txBox="1">
            <a:spLocks noGrp="1"/>
          </p:cNvSpPr>
          <p:nvPr>
            <p:ph type="body" idx="1"/>
          </p:nvPr>
        </p:nvSpPr>
        <p:spPr>
          <a:xfrm>
            <a:off x="348775" y="1501050"/>
            <a:ext cx="8559600" cy="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Convert 22.3 cm to m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43" name="Google Shape;743;p77"/>
          <p:cNvSpPr/>
          <p:nvPr/>
        </p:nvSpPr>
        <p:spPr>
          <a:xfrm>
            <a:off x="3234725" y="1587000"/>
            <a:ext cx="502800" cy="490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77"/>
          <p:cNvSpPr/>
          <p:nvPr/>
        </p:nvSpPr>
        <p:spPr>
          <a:xfrm>
            <a:off x="2384975" y="1560600"/>
            <a:ext cx="463800" cy="543300"/>
          </a:xfrm>
          <a:prstGeom prst="ellipse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77"/>
          <p:cNvSpPr txBox="1"/>
          <p:nvPr/>
        </p:nvSpPr>
        <p:spPr>
          <a:xfrm>
            <a:off x="414500" y="2167350"/>
            <a:ext cx="5720700" cy="3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Difference between exponents = 2</a:t>
            </a:r>
            <a:endParaRPr sz="26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48" name="Google Shape;748;p77"/>
          <p:cNvSpPr txBox="1"/>
          <p:nvPr/>
        </p:nvSpPr>
        <p:spPr>
          <a:xfrm>
            <a:off x="1356825" y="3161950"/>
            <a:ext cx="1914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22.3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749" name="Google Shape;749;p77"/>
          <p:cNvSpPr txBox="1"/>
          <p:nvPr/>
        </p:nvSpPr>
        <p:spPr>
          <a:xfrm>
            <a:off x="3428650" y="3221850"/>
            <a:ext cx="1914300" cy="4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0.223 m</a:t>
            </a: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Unit 2: </a:t>
            </a:r>
            <a:br>
              <a:rPr lang="en-US" dirty="0" smtClean="0"/>
            </a:br>
            <a:r>
              <a:rPr lang="en-US" dirty="0" smtClean="0"/>
              <a:t>PARTICLES </a:t>
            </a:r>
            <a:r>
              <a:rPr lang="en-US" dirty="0"/>
              <a:t>AND MOVEMENT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7320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324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Pressure of a gas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40655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Kinetic Molecular Theory of Gases:	</a:t>
            </a: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Scientists construct models to explain the behavior of substances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en"/>
              <a:t>A study of behavior of gases has led to a model called </a:t>
            </a:r>
            <a:r>
              <a:rPr lang="en">
                <a:solidFill>
                  <a:srgbClr val="FF0000"/>
                </a:solidFill>
              </a:rPr>
              <a:t>the kinetic molecular theory of gases (KMT)</a:t>
            </a:r>
            <a:endParaRPr>
              <a:solidFill>
                <a:srgbClr val="FF0000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" sz="2400">
                <a:solidFill>
                  <a:schemeClr val="lt1"/>
                </a:solidFill>
              </a:rPr>
              <a:t>Describes the relationships among pressure, volume, temperature, velocity, frequency and force of collisions</a:t>
            </a:r>
            <a:endParaRPr sz="2400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0606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 of the KMT:</a:t>
            </a:r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Gases are composed of a large number of particles that are in constant, </a:t>
            </a:r>
            <a:r>
              <a:rPr lang="en" sz="2400">
                <a:solidFill>
                  <a:srgbClr val="FF0000"/>
                </a:solidFill>
              </a:rPr>
              <a:t>random, straight line motion</a:t>
            </a:r>
            <a:r>
              <a:rPr lang="en" sz="2400"/>
              <a:t>, until they collide with another particle or the walls of a container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The </a:t>
            </a:r>
            <a:r>
              <a:rPr lang="en" sz="2400">
                <a:solidFill>
                  <a:srgbClr val="FF0000"/>
                </a:solidFill>
              </a:rPr>
              <a:t>volume of a gas is negligible (zero)</a:t>
            </a:r>
            <a:r>
              <a:rPr lang="en" sz="2400"/>
              <a:t> because the particles are much smaller than the distance between them so most of the volume of a gas is therefore empty space.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79" name="Google Shape;1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7188" y="3625450"/>
            <a:ext cx="1952625" cy="14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112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Assumptions of the KMT: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 startAt="3"/>
            </a:pPr>
            <a:r>
              <a:rPr lang="en" sz="2400">
                <a:solidFill>
                  <a:schemeClr val="lt1"/>
                </a:solidFill>
              </a:rPr>
              <a:t>There is </a:t>
            </a:r>
            <a:r>
              <a:rPr lang="en" sz="2400">
                <a:solidFill>
                  <a:srgbClr val="FF0000"/>
                </a:solidFill>
              </a:rPr>
              <a:t>no force of attraction</a:t>
            </a:r>
            <a:r>
              <a:rPr lang="en" sz="2400">
                <a:solidFill>
                  <a:schemeClr val="lt1"/>
                </a:solidFill>
              </a:rPr>
              <a:t> between gas particles or between the particles and the walls of the container.</a:t>
            </a:r>
            <a:endParaRPr sz="2400">
              <a:solidFill>
                <a:schemeClr val="lt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AutoNum type="arabicPeriod" startAt="3"/>
            </a:pPr>
            <a:r>
              <a:rPr lang="en" sz="2400">
                <a:solidFill>
                  <a:schemeClr val="lt1"/>
                </a:solidFill>
              </a:rPr>
              <a:t>Collisions between gas particles or collisions with the walls of the container are perfectly </a:t>
            </a:r>
            <a:r>
              <a:rPr lang="en" sz="2400">
                <a:solidFill>
                  <a:srgbClr val="FF0000"/>
                </a:solidFill>
              </a:rPr>
              <a:t>elastic.</a:t>
            </a:r>
            <a:r>
              <a:rPr lang="en" sz="2400">
                <a:solidFill>
                  <a:schemeClr val="lt1"/>
                </a:solidFill>
              </a:rPr>
              <a:t> None of the energy of a gas particle is lost during a collision.</a:t>
            </a:r>
            <a:endParaRPr sz="24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1900" y="3284575"/>
            <a:ext cx="2404375" cy="18032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766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KMT</a:t>
            </a: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Remember, the kinetic theory of gases is theoretical and describes the “ideal” behavior of a gas.  No “real” gas behaves exactly like this theoretical model. 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304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Gases</a:t>
            </a:r>
            <a:endParaRPr/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real gases, the following factors contribute to the deviations from the ideal model:</a:t>
            </a:r>
            <a:br>
              <a:rPr lang="en"/>
            </a:br>
            <a:r>
              <a:rPr lang="en"/>
              <a:t>1.	Real gases have a small but significant volume.</a:t>
            </a:r>
            <a:br>
              <a:rPr lang="en"/>
            </a:br>
            <a:r>
              <a:rPr lang="en"/>
              <a:t>2.	Gas particles do exert some attractive force on each other.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494632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0"/>
          <p:cNvSpPr txBox="1">
            <a:spLocks noGrp="1"/>
          </p:cNvSpPr>
          <p:nvPr>
            <p:ph type="title"/>
          </p:nvPr>
        </p:nvSpPr>
        <p:spPr>
          <a:xfrm>
            <a:off x="996400" y="963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Gases behave most IDEALLY under conditions of:</a:t>
            </a:r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HIGH</a:t>
            </a:r>
            <a:r>
              <a:rPr lang="en"/>
              <a:t> temperature and </a:t>
            </a:r>
            <a:r>
              <a:rPr lang="en" b="1" u="sng"/>
              <a:t>LOW</a:t>
            </a:r>
            <a:r>
              <a:rPr lang="en"/>
              <a:t> pressure BECAUSE: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particles are moving </a:t>
            </a:r>
            <a:r>
              <a:rPr lang="en" b="1" u="sng"/>
              <a:t>faster</a:t>
            </a:r>
            <a:r>
              <a:rPr lang="en"/>
              <a:t>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particles are </a:t>
            </a:r>
            <a:r>
              <a:rPr lang="en" b="1" u="sng"/>
              <a:t>farther apart</a:t>
            </a:r>
            <a:r>
              <a:rPr lang="en"/>
              <a:t> </a:t>
            </a:r>
            <a:br>
              <a:rPr lang="en"/>
            </a:b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5263225" y="1705250"/>
            <a:ext cx="7776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}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206" name="Google Shape;206;p30"/>
          <p:cNvSpPr txBox="1"/>
          <p:nvPr/>
        </p:nvSpPr>
        <p:spPr>
          <a:xfrm>
            <a:off x="5784400" y="2106175"/>
            <a:ext cx="29049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Why?  Less chance of gas particles attracting each other</a:t>
            </a:r>
            <a:r>
              <a:rPr lang="en" sz="2400">
                <a:solidFill>
                  <a:srgbClr val="FF0000"/>
                </a:solidFill>
              </a:rPr>
              <a:t/>
            </a:r>
            <a:br>
              <a:rPr lang="en" sz="2400">
                <a:solidFill>
                  <a:srgbClr val="FF0000"/>
                </a:solidFill>
              </a:rPr>
            </a:br>
            <a:endParaRPr sz="2400">
              <a:solidFill>
                <a:srgbClr val="FF0000"/>
              </a:solidFill>
            </a:endParaRPr>
          </a:p>
        </p:txBody>
      </p:sp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825" y="3670925"/>
            <a:ext cx="2033250" cy="10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670925"/>
            <a:ext cx="1783076" cy="10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2850" y="3451325"/>
            <a:ext cx="2266425" cy="123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2160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r>
              <a:rPr lang="en" dirty="0"/>
              <a:t> </a:t>
            </a:r>
            <a:r>
              <a:rPr lang="en" dirty="0" smtClean="0"/>
              <a:t>1</a:t>
            </a:r>
            <a:endParaRPr dirty="0"/>
          </a:p>
        </p:txBody>
      </p:sp>
      <p:pic>
        <p:nvPicPr>
          <p:cNvPr id="61" name="Google Shape;61;p10" descr="Screen Shot 2012-08-10 at 11.01.22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038" y="3276460"/>
            <a:ext cx="7631926" cy="135889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2" name="Google Shape;62;p10" descr="Screen Shot 2012-08-10 at 11.01.28 A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6038" y="1673200"/>
            <a:ext cx="7631924" cy="130460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>
            <a:spLocks noGrp="1"/>
          </p:cNvSpPr>
          <p:nvPr>
            <p:ph type="title"/>
          </p:nvPr>
        </p:nvSpPr>
        <p:spPr>
          <a:xfrm>
            <a:off x="996400" y="7070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Gases </a:t>
            </a:r>
            <a:r>
              <a:rPr lang="en">
                <a:solidFill>
                  <a:srgbClr val="FF0000"/>
                </a:solidFill>
              </a:rPr>
              <a:t>deviate</a:t>
            </a:r>
            <a:r>
              <a:rPr lang="en"/>
              <a:t> (stray) from ideal under conditions of:</a:t>
            </a:r>
            <a:br>
              <a:rPr lang="en"/>
            </a:br>
            <a:endParaRPr/>
          </a:p>
        </p:txBody>
      </p:sp>
      <p:sp>
        <p:nvSpPr>
          <p:cNvPr id="215" name="Google Shape;215;p3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 u="sng"/>
              <a:t>Low</a:t>
            </a:r>
            <a:r>
              <a:rPr lang="en"/>
              <a:t> temperature and </a:t>
            </a:r>
            <a:r>
              <a:rPr lang="en" b="1" u="sng"/>
              <a:t>High</a:t>
            </a:r>
            <a:r>
              <a:rPr lang="en"/>
              <a:t> pressure BECAUSE: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particles are moving </a:t>
            </a:r>
            <a:r>
              <a:rPr lang="en" b="1" u="sng"/>
              <a:t>slower</a:t>
            </a:r>
            <a:r>
              <a:rPr lang="en"/>
              <a:t>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particles are </a:t>
            </a:r>
            <a:r>
              <a:rPr lang="en" b="1" u="sng"/>
              <a:t>closer together</a:t>
            </a:r>
            <a:r>
              <a:rPr lang="en"/>
              <a:t> </a:t>
            </a:r>
            <a:br>
              <a:rPr lang="en"/>
            </a:br>
            <a:endParaRPr/>
          </a:p>
        </p:txBody>
      </p:sp>
      <p:sp>
        <p:nvSpPr>
          <p:cNvPr id="216" name="Google Shape;216;p31"/>
          <p:cNvSpPr txBox="1"/>
          <p:nvPr/>
        </p:nvSpPr>
        <p:spPr>
          <a:xfrm>
            <a:off x="5263225" y="1705250"/>
            <a:ext cx="777600" cy="14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</a:rPr>
              <a:t>}</a:t>
            </a:r>
            <a:endParaRPr sz="9600">
              <a:solidFill>
                <a:srgbClr val="FFFFFF"/>
              </a:solidFill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5784400" y="2106175"/>
            <a:ext cx="29049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Why?  Gas particles can more easily attract each other</a:t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218" name="Google Shape;21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6825" y="3670925"/>
            <a:ext cx="2033250" cy="101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670925"/>
            <a:ext cx="1783076" cy="104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2850" y="3451325"/>
            <a:ext cx="2266425" cy="1236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156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Ideal vs Real Gases</a:t>
            </a:r>
            <a:endParaRPr/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9950" y="1572700"/>
            <a:ext cx="5964100" cy="313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88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232" name="Google Shape;232;p3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Under which conditions of temperature and pressure would a gas behave most like an ideal gas?</a:t>
            </a:r>
            <a:br>
              <a:rPr lang="en"/>
            </a:br>
            <a:r>
              <a:rPr lang="en"/>
              <a:t>A) 50 K and 20 kPa	</a:t>
            </a:r>
            <a:br>
              <a:rPr lang="en"/>
            </a:br>
            <a:r>
              <a:rPr lang="en"/>
              <a:t>B) 50 K and 600 kPa	</a:t>
            </a:r>
            <a:br>
              <a:rPr lang="en"/>
            </a:br>
            <a:r>
              <a:rPr lang="en"/>
              <a:t>C) 750 K and 20 kPa	    </a:t>
            </a:r>
            <a:br>
              <a:rPr lang="en"/>
            </a:br>
            <a:r>
              <a:rPr lang="en"/>
              <a:t>D) 750 K and 600 kPa</a:t>
            </a:r>
            <a:br>
              <a:rPr lang="en"/>
            </a:br>
            <a:endParaRPr/>
          </a:p>
        </p:txBody>
      </p:sp>
      <p:sp>
        <p:nvSpPr>
          <p:cNvPr id="233" name="Google Shape;233;p33"/>
          <p:cNvSpPr txBox="1"/>
          <p:nvPr/>
        </p:nvSpPr>
        <p:spPr>
          <a:xfrm>
            <a:off x="311700" y="3596475"/>
            <a:ext cx="3756900" cy="5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C) 750 K and 20 kPa	</a:t>
            </a:r>
            <a:endParaRPr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73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 Pressure</a:t>
            </a:r>
            <a:endParaRPr/>
          </a:p>
        </p:txBody>
      </p:sp>
      <p:sp>
        <p:nvSpPr>
          <p:cNvPr id="239" name="Google Shape;239;p3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Force exerted on container walls by particles in a gas</a:t>
            </a:r>
            <a:br>
              <a:rPr lang="en"/>
            </a:br>
            <a:r>
              <a:rPr lang="en"/>
              <a:t>Units we use: kPa, atm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STP (Standard Temperature and Pressure) refer to Table A</a:t>
            </a:r>
            <a:br>
              <a:rPr lang="en"/>
            </a:br>
            <a:endParaRPr/>
          </a:p>
        </p:txBody>
      </p:sp>
      <p:pic>
        <p:nvPicPr>
          <p:cNvPr id="240" name="Google Shape;24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013" y="3122600"/>
            <a:ext cx="3095625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0750" y="3153125"/>
            <a:ext cx="1359325" cy="152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24979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</p:txBody>
      </p:sp>
      <p:sp>
        <p:nvSpPr>
          <p:cNvPr id="247" name="Google Shape;247;p3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An assumption of the kinetic theory of gases is that the particles of a gas have</a:t>
            </a:r>
            <a:endParaRPr sz="2800"/>
          </a:p>
          <a:p>
            <a:pPr marL="457200" lvl="0" indent="-393700" algn="l" rtl="0">
              <a:spcBef>
                <a:spcPts val="160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little attraction for each other and a significant volume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little attraction for each other and an insignificant volume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lphaUcPeriod"/>
            </a:pPr>
            <a:r>
              <a:rPr lang="en" sz="2600"/>
              <a:t>strong attraction for each other and a significant volume</a:t>
            </a:r>
            <a:endParaRPr sz="26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lphaUcPeriod"/>
            </a:pPr>
            <a:r>
              <a:rPr lang="en" sz="2600"/>
              <a:t>strong attraction for each other and an insignificant volume</a:t>
            </a:r>
            <a:br>
              <a:rPr lang="en" sz="2600"/>
            </a:br>
            <a:r>
              <a:rPr lang="en"/>
              <a:t/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441568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Combined Gas Law</a:t>
            </a:r>
            <a:endParaRPr/>
          </a:p>
        </p:txBody>
      </p:sp>
      <p:sp>
        <p:nvSpPr>
          <p:cNvPr id="507" name="Google Shape;507;p5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Located on Table T: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 = pressure (kPa or atm)</a:t>
            </a:r>
            <a:br>
              <a:rPr lang="en"/>
            </a:br>
            <a:r>
              <a:rPr lang="en"/>
              <a:t>V = volume (L, mL, cm</a:t>
            </a:r>
            <a:r>
              <a:rPr lang="en" baseline="30000"/>
              <a:t>3</a:t>
            </a:r>
            <a:r>
              <a:rPr lang="en"/>
              <a:t>)</a:t>
            </a:r>
            <a:br>
              <a:rPr lang="en"/>
            </a:br>
            <a:r>
              <a:rPr lang="en"/>
              <a:t>T = temperature (K)</a:t>
            </a:r>
            <a:br>
              <a:rPr lang="en"/>
            </a:br>
            <a:r>
              <a:rPr lang="en"/>
              <a:t> </a:t>
            </a:r>
            <a:endParaRPr/>
          </a:p>
        </p:txBody>
      </p:sp>
      <p:sp>
        <p:nvSpPr>
          <p:cNvPr id="508" name="Google Shape;508;p51"/>
          <p:cNvSpPr/>
          <p:nvPr/>
        </p:nvSpPr>
        <p:spPr>
          <a:xfrm>
            <a:off x="4408800" y="1671075"/>
            <a:ext cx="2793900" cy="1264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9" name="Google Shape;5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499" y="1666049"/>
            <a:ext cx="2776501" cy="1274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56599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Important!!!!</a:t>
            </a:r>
            <a:endParaRPr/>
          </a:p>
        </p:txBody>
      </p:sp>
      <p:sp>
        <p:nvSpPr>
          <p:cNvPr id="515" name="Google Shape;515;p5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Temperature Must be in </a:t>
            </a:r>
            <a:r>
              <a:rPr lang="en" b="1" u="sng">
                <a:solidFill>
                  <a:srgbClr val="FF0000"/>
                </a:solidFill>
              </a:rPr>
              <a:t>KELVIN</a:t>
            </a:r>
            <a:r>
              <a:rPr lang="en"/>
              <a:t> to avoid negative values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Use the same units for BOTH volumes and BOTH pressures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If one variable remains the same (constant) or not mentioned, leave it out of the equation </a:t>
            </a:r>
            <a:br>
              <a:rPr lang="en"/>
            </a:br>
            <a:endParaRPr/>
          </a:p>
        </p:txBody>
      </p:sp>
    </p:spTree>
    <p:extLst>
      <p:ext uri="{BB962C8B-B14F-4D97-AF65-F5344CB8AC3E}">
        <p14:creationId xmlns:p14="http://schemas.microsoft.com/office/powerpoint/2010/main" val="11191237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1</a:t>
            </a:r>
            <a:endParaRPr dirty="0"/>
          </a:p>
        </p:txBody>
      </p:sp>
      <p:sp>
        <p:nvSpPr>
          <p:cNvPr id="521" name="Google Shape;521;p53"/>
          <p:cNvSpPr txBox="1">
            <a:spLocks noGrp="1"/>
          </p:cNvSpPr>
          <p:nvPr>
            <p:ph type="body" idx="1"/>
          </p:nvPr>
        </p:nvSpPr>
        <p:spPr>
          <a:xfrm>
            <a:off x="362950" y="1488225"/>
            <a:ext cx="8520600" cy="10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 gas in a rigid container has a pressure of 3.5 atm at 200. K. Calculate the pressure at 273K.</a:t>
            </a:r>
            <a:br>
              <a:rPr lang="en"/>
            </a:br>
            <a:endParaRPr/>
          </a:p>
        </p:txBody>
      </p:sp>
      <p:grpSp>
        <p:nvGrpSpPr>
          <p:cNvPr id="522" name="Google Shape;522;p53"/>
          <p:cNvGrpSpPr/>
          <p:nvPr/>
        </p:nvGrpSpPr>
        <p:grpSpPr>
          <a:xfrm>
            <a:off x="6536275" y="2166625"/>
            <a:ext cx="1990800" cy="982500"/>
            <a:chOff x="6536275" y="2166625"/>
            <a:chExt cx="1990800" cy="982500"/>
          </a:xfrm>
        </p:grpSpPr>
        <p:sp>
          <p:nvSpPr>
            <p:cNvPr id="523" name="Google Shape;523;p53"/>
            <p:cNvSpPr/>
            <p:nvPr/>
          </p:nvSpPr>
          <p:spPr>
            <a:xfrm>
              <a:off x="6536275" y="2166625"/>
              <a:ext cx="1990800" cy="982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24" name="Google Shape;524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4693" y="2223162"/>
              <a:ext cx="1893969" cy="86942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25" name="Google Shape;525;p53"/>
          <p:cNvSpPr txBox="1"/>
          <p:nvPr/>
        </p:nvSpPr>
        <p:spPr>
          <a:xfrm>
            <a:off x="425800" y="2788575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3.5 atm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26" name="Google Shape;526;p53"/>
          <p:cNvSpPr txBox="1"/>
          <p:nvPr/>
        </p:nvSpPr>
        <p:spPr>
          <a:xfrm>
            <a:off x="1972725" y="2788575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atm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27" name="Google Shape;527;p53"/>
          <p:cNvSpPr txBox="1"/>
          <p:nvPr/>
        </p:nvSpPr>
        <p:spPr>
          <a:xfrm>
            <a:off x="1637125" y="2726625"/>
            <a:ext cx="3846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528" name="Google Shape;528;p53"/>
          <p:cNvCxnSpPr/>
          <p:nvPr/>
        </p:nvCxnSpPr>
        <p:spPr>
          <a:xfrm rot="10800000" flipH="1">
            <a:off x="480225" y="3377225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53"/>
          <p:cNvCxnSpPr/>
          <p:nvPr/>
        </p:nvCxnSpPr>
        <p:spPr>
          <a:xfrm rot="10800000" flipH="1">
            <a:off x="2021725" y="3361725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0" name="Google Shape;530;p53"/>
          <p:cNvSpPr txBox="1"/>
          <p:nvPr/>
        </p:nvSpPr>
        <p:spPr>
          <a:xfrm>
            <a:off x="425800" y="3299775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200. K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31" name="Google Shape;531;p53"/>
          <p:cNvSpPr txBox="1"/>
          <p:nvPr/>
        </p:nvSpPr>
        <p:spPr>
          <a:xfrm>
            <a:off x="1957725" y="3263700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273 K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32" name="Google Shape;532;p53"/>
          <p:cNvSpPr txBox="1"/>
          <p:nvPr/>
        </p:nvSpPr>
        <p:spPr>
          <a:xfrm>
            <a:off x="3203525" y="3723700"/>
            <a:ext cx="33849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200. (x) = (3.5)(273)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533" name="Google Shape;533;p53"/>
          <p:cNvCxnSpPr/>
          <p:nvPr/>
        </p:nvCxnSpPr>
        <p:spPr>
          <a:xfrm rot="10800000" flipH="1">
            <a:off x="3340350" y="42709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" name="Google Shape;534;p53"/>
          <p:cNvCxnSpPr/>
          <p:nvPr/>
        </p:nvCxnSpPr>
        <p:spPr>
          <a:xfrm rot="10800000" flipH="1">
            <a:off x="4987800" y="42709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5" name="Google Shape;535;p53"/>
          <p:cNvSpPr txBox="1"/>
          <p:nvPr/>
        </p:nvSpPr>
        <p:spPr>
          <a:xfrm>
            <a:off x="3482400" y="4170200"/>
            <a:ext cx="7461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200.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36" name="Google Shape;536;p53"/>
          <p:cNvSpPr txBox="1"/>
          <p:nvPr/>
        </p:nvSpPr>
        <p:spPr>
          <a:xfrm>
            <a:off x="5129850" y="4221875"/>
            <a:ext cx="7461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200.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37" name="Google Shape;537;p53"/>
          <p:cNvSpPr txBox="1"/>
          <p:nvPr/>
        </p:nvSpPr>
        <p:spPr>
          <a:xfrm>
            <a:off x="6536275" y="3485625"/>
            <a:ext cx="2271300" cy="635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</a:t>
            </a:r>
            <a:r>
              <a:rPr lang="en" sz="30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4.8 atm 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538" name="Google Shape;538;p53"/>
          <p:cNvCxnSpPr/>
          <p:nvPr/>
        </p:nvCxnSpPr>
        <p:spPr>
          <a:xfrm flipH="1">
            <a:off x="7064675" y="2168950"/>
            <a:ext cx="201300" cy="4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9" name="Google Shape;539;p53"/>
          <p:cNvCxnSpPr/>
          <p:nvPr/>
        </p:nvCxnSpPr>
        <p:spPr>
          <a:xfrm flipH="1">
            <a:off x="8131125" y="2168950"/>
            <a:ext cx="201300" cy="4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Google Shape;540;p53"/>
          <p:cNvSpPr/>
          <p:nvPr/>
        </p:nvSpPr>
        <p:spPr>
          <a:xfrm rot="-1145106">
            <a:off x="214367" y="3105623"/>
            <a:ext cx="3126872" cy="520008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53"/>
          <p:cNvSpPr/>
          <p:nvPr/>
        </p:nvSpPr>
        <p:spPr>
          <a:xfrm rot="1122472">
            <a:off x="266030" y="3065447"/>
            <a:ext cx="3126801" cy="520074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42" name="Google Shape;542;p53"/>
          <p:cNvCxnSpPr/>
          <p:nvPr/>
        </p:nvCxnSpPr>
        <p:spPr>
          <a:xfrm>
            <a:off x="3340350" y="3985450"/>
            <a:ext cx="519000" cy="578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3" name="Google Shape;543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737" y="2577736"/>
            <a:ext cx="1520075" cy="1140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565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5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</a:t>
            </a:r>
            <a:r>
              <a:rPr lang="en-US" dirty="0" smtClean="0"/>
              <a:t> 2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p5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A 32.9 L sample of a gas at constant pressure increases in temperature from 25C to 45C. Should the volume increase or decrease? Calculate the new volume.</a:t>
            </a:r>
            <a:r>
              <a:rPr lang="en"/>
              <a:t/>
            </a:r>
            <a:br>
              <a:rPr lang="en"/>
            </a:br>
            <a:endParaRPr/>
          </a:p>
        </p:txBody>
      </p:sp>
      <p:grpSp>
        <p:nvGrpSpPr>
          <p:cNvPr id="550" name="Google Shape;550;p54"/>
          <p:cNvGrpSpPr/>
          <p:nvPr/>
        </p:nvGrpSpPr>
        <p:grpSpPr>
          <a:xfrm>
            <a:off x="6613175" y="2405875"/>
            <a:ext cx="1990800" cy="982500"/>
            <a:chOff x="6536275" y="2166625"/>
            <a:chExt cx="1990800" cy="982500"/>
          </a:xfrm>
        </p:grpSpPr>
        <p:sp>
          <p:nvSpPr>
            <p:cNvPr id="551" name="Google Shape;551;p54"/>
            <p:cNvSpPr/>
            <p:nvPr/>
          </p:nvSpPr>
          <p:spPr>
            <a:xfrm>
              <a:off x="6536275" y="2166625"/>
              <a:ext cx="1990800" cy="9825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52" name="Google Shape;552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4693" y="2223162"/>
              <a:ext cx="1893969" cy="869425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553" name="Google Shape;553;p54"/>
          <p:cNvSpPr txBox="1"/>
          <p:nvPr/>
        </p:nvSpPr>
        <p:spPr>
          <a:xfrm>
            <a:off x="450525" y="2950050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32.9 L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54" name="Google Shape;554;p54"/>
          <p:cNvSpPr txBox="1"/>
          <p:nvPr/>
        </p:nvSpPr>
        <p:spPr>
          <a:xfrm>
            <a:off x="1997450" y="2950050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L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55" name="Google Shape;555;p54"/>
          <p:cNvSpPr txBox="1"/>
          <p:nvPr/>
        </p:nvSpPr>
        <p:spPr>
          <a:xfrm>
            <a:off x="1661850" y="2888100"/>
            <a:ext cx="3846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556" name="Google Shape;556;p54"/>
          <p:cNvCxnSpPr/>
          <p:nvPr/>
        </p:nvCxnSpPr>
        <p:spPr>
          <a:xfrm rot="10800000" flipH="1">
            <a:off x="504950" y="35387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54"/>
          <p:cNvCxnSpPr/>
          <p:nvPr/>
        </p:nvCxnSpPr>
        <p:spPr>
          <a:xfrm rot="10800000" flipH="1">
            <a:off x="2046450" y="35232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54"/>
          <p:cNvSpPr txBox="1"/>
          <p:nvPr/>
        </p:nvSpPr>
        <p:spPr>
          <a:xfrm>
            <a:off x="450525" y="3417950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298. K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59" name="Google Shape;559;p54"/>
          <p:cNvSpPr txBox="1"/>
          <p:nvPr/>
        </p:nvSpPr>
        <p:spPr>
          <a:xfrm>
            <a:off x="1979200" y="3417950"/>
            <a:ext cx="12627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318 K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0" name="Google Shape;560;p54"/>
          <p:cNvSpPr txBox="1"/>
          <p:nvPr/>
        </p:nvSpPr>
        <p:spPr>
          <a:xfrm>
            <a:off x="3192900" y="3647100"/>
            <a:ext cx="33849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298 (x) = (32.9)(318)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561" name="Google Shape;561;p54"/>
          <p:cNvCxnSpPr/>
          <p:nvPr/>
        </p:nvCxnSpPr>
        <p:spPr>
          <a:xfrm rot="10800000" flipH="1">
            <a:off x="3329725" y="41943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54"/>
          <p:cNvCxnSpPr/>
          <p:nvPr/>
        </p:nvCxnSpPr>
        <p:spPr>
          <a:xfrm rot="10800000" flipH="1">
            <a:off x="4977175" y="4194300"/>
            <a:ext cx="1030200" cy="7800"/>
          </a:xfrm>
          <a:prstGeom prst="straightConnector1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3" name="Google Shape;563;p54"/>
          <p:cNvSpPr txBox="1"/>
          <p:nvPr/>
        </p:nvSpPr>
        <p:spPr>
          <a:xfrm>
            <a:off x="3471775" y="4093600"/>
            <a:ext cx="7461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298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4" name="Google Shape;564;p54"/>
          <p:cNvSpPr txBox="1"/>
          <p:nvPr/>
        </p:nvSpPr>
        <p:spPr>
          <a:xfrm>
            <a:off x="5119225" y="4145275"/>
            <a:ext cx="746100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298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5" name="Google Shape;565;p54"/>
          <p:cNvSpPr txBox="1"/>
          <p:nvPr/>
        </p:nvSpPr>
        <p:spPr>
          <a:xfrm>
            <a:off x="6561000" y="3647100"/>
            <a:ext cx="1922400" cy="635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V</a:t>
            </a:r>
            <a:r>
              <a:rPr lang="en" sz="30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35.1 L         </a:t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566" name="Google Shape;566;p54"/>
          <p:cNvSpPr/>
          <p:nvPr/>
        </p:nvSpPr>
        <p:spPr>
          <a:xfrm rot="-1145106">
            <a:off x="134167" y="3185198"/>
            <a:ext cx="3126872" cy="520008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54"/>
          <p:cNvSpPr/>
          <p:nvPr/>
        </p:nvSpPr>
        <p:spPr>
          <a:xfrm rot="1122472">
            <a:off x="202130" y="3267072"/>
            <a:ext cx="3126801" cy="520074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68" name="Google Shape;568;p54"/>
          <p:cNvCxnSpPr/>
          <p:nvPr/>
        </p:nvCxnSpPr>
        <p:spPr>
          <a:xfrm>
            <a:off x="3507900" y="3908850"/>
            <a:ext cx="519000" cy="5787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9" name="Google Shape;569;p54"/>
          <p:cNvCxnSpPr/>
          <p:nvPr/>
        </p:nvCxnSpPr>
        <p:spPr>
          <a:xfrm flipH="1">
            <a:off x="6824550" y="2405875"/>
            <a:ext cx="201300" cy="4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54"/>
          <p:cNvCxnSpPr/>
          <p:nvPr/>
        </p:nvCxnSpPr>
        <p:spPr>
          <a:xfrm flipH="1">
            <a:off x="7860025" y="2405875"/>
            <a:ext cx="201300" cy="472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1" name="Google Shape;57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1750" y="2472976"/>
            <a:ext cx="1569825" cy="1112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31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Avogadro's Law</a:t>
            </a:r>
            <a:endParaRPr/>
          </a:p>
        </p:txBody>
      </p:sp>
      <p:sp>
        <p:nvSpPr>
          <p:cNvPr id="618" name="Google Shape;618;p6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Two different gases as the same </a:t>
            </a:r>
            <a:r>
              <a:rPr lang="en" u="sng"/>
              <a:t>temperature</a:t>
            </a:r>
            <a:r>
              <a:rPr lang="en"/>
              <a:t>, </a:t>
            </a:r>
            <a:r>
              <a:rPr lang="en" u="sng"/>
              <a:t>volume</a:t>
            </a:r>
            <a:r>
              <a:rPr lang="en"/>
              <a:t>, and </a:t>
            </a:r>
            <a:r>
              <a:rPr lang="en" u="sng"/>
              <a:t>pressure</a:t>
            </a:r>
            <a:r>
              <a:rPr lang="en"/>
              <a:t> have the same number of particles.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619" name="Google Shape;61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3325" y="2703625"/>
            <a:ext cx="3158975" cy="20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22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2</a:t>
            </a:r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262600" y="1481775"/>
            <a:ext cx="5043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What is the volume of the graduated cylinder in mL? </a:t>
            </a:r>
            <a:endParaRPr dirty="0"/>
          </a:p>
        </p:txBody>
      </p:sp>
      <p:sp>
        <p:nvSpPr>
          <p:cNvPr id="5" name="Google Shape;107;p17">
            <a:extLst>
              <a:ext uri="{FF2B5EF4-FFF2-40B4-BE49-F238E27FC236}">
                <a16:creationId xmlns:a16="http://schemas.microsoft.com/office/drawing/2014/main" id="{34B95305-1DFF-294C-AE29-05AD5E546446}"/>
              </a:ext>
            </a:extLst>
          </p:cNvPr>
          <p:cNvSpPr txBox="1"/>
          <p:nvPr/>
        </p:nvSpPr>
        <p:spPr>
          <a:xfrm>
            <a:off x="1448000" y="2969315"/>
            <a:ext cx="3240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dirty="0">
                <a:solidFill>
                  <a:srgbClr val="FF0000"/>
                </a:solidFill>
                <a:latin typeface="Shadows Into Light"/>
                <a:sym typeface="Shadows Into Light"/>
              </a:rPr>
              <a:t>6.60 mL</a:t>
            </a:r>
            <a:endParaRPr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Practice Reading a Graduated Cylinder Flashcards | Quizlet">
            <a:extLst>
              <a:ext uri="{FF2B5EF4-FFF2-40B4-BE49-F238E27FC236}">
                <a16:creationId xmlns:a16="http://schemas.microsoft.com/office/drawing/2014/main" id="{B2C87851-D1D7-1E4E-9089-CE03973D2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200" y="162803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625" name="Google Shape;625;p6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dirty="0"/>
              <a:t>At the same temperature and pressure, which sample contains the same number of particles as 1 liter of O</a:t>
            </a:r>
            <a:r>
              <a:rPr lang="en" sz="2600" baseline="-25000" dirty="0"/>
              <a:t>2</a:t>
            </a:r>
            <a:r>
              <a:rPr lang="en" sz="2600" dirty="0"/>
              <a:t> (g)?</a:t>
            </a:r>
            <a:br>
              <a:rPr lang="en" sz="2600" dirty="0"/>
            </a:br>
            <a:r>
              <a:rPr lang="en" sz="2600" dirty="0"/>
              <a:t>(a)   1 L Ne (g)		</a:t>
            </a:r>
            <a:br>
              <a:rPr lang="en" sz="2600" dirty="0"/>
            </a:br>
            <a:r>
              <a:rPr lang="en" sz="2600" dirty="0"/>
              <a:t>(b)   0.5 L SO</a:t>
            </a:r>
            <a:r>
              <a:rPr lang="en" sz="2600" baseline="-25000" dirty="0"/>
              <a:t>2</a:t>
            </a:r>
            <a:r>
              <a:rPr lang="en" sz="2600" dirty="0"/>
              <a:t> (g) 	</a:t>
            </a:r>
            <a:br>
              <a:rPr lang="en" sz="2600" dirty="0"/>
            </a:br>
            <a:r>
              <a:rPr lang="en" sz="2600" dirty="0"/>
              <a:t>(c)   2 L O</a:t>
            </a:r>
            <a:r>
              <a:rPr lang="en" sz="2600" baseline="-25000" dirty="0"/>
              <a:t>2</a:t>
            </a:r>
            <a:r>
              <a:rPr lang="en" sz="2600" dirty="0"/>
              <a:t> (g)		</a:t>
            </a:r>
            <a:br>
              <a:rPr lang="en" sz="2600" dirty="0"/>
            </a:br>
            <a:r>
              <a:rPr lang="en" sz="2600" dirty="0"/>
              <a:t>(d)   7 L of H</a:t>
            </a:r>
            <a:r>
              <a:rPr lang="en" sz="2600" baseline="-25000" dirty="0"/>
              <a:t>2</a:t>
            </a:r>
            <a:r>
              <a:rPr lang="en" sz="2600" dirty="0"/>
              <a:t>O (l)</a:t>
            </a:r>
            <a:br>
              <a:rPr lang="en" sz="2600" dirty="0"/>
            </a:br>
            <a:endParaRPr sz="2600" dirty="0"/>
          </a:p>
        </p:txBody>
      </p:sp>
      <p:sp>
        <p:nvSpPr>
          <p:cNvPr id="626" name="Google Shape;626;p61"/>
          <p:cNvSpPr txBox="1"/>
          <p:nvPr/>
        </p:nvSpPr>
        <p:spPr>
          <a:xfrm>
            <a:off x="1059875" y="2408800"/>
            <a:ext cx="1611900" cy="5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 L Ne (g)</a:t>
            </a:r>
            <a:endParaRPr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41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Graham’s Law of Diffusion</a:t>
            </a:r>
            <a:endParaRPr/>
          </a:p>
        </p:txBody>
      </p:sp>
      <p:sp>
        <p:nvSpPr>
          <p:cNvPr id="638" name="Google Shape;638;p6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Gases move from high to low concentrations.</a:t>
            </a:r>
            <a:br>
              <a:rPr lang="en"/>
            </a:br>
            <a:endParaRPr/>
          </a:p>
        </p:txBody>
      </p:sp>
      <p:pic>
        <p:nvPicPr>
          <p:cNvPr id="639" name="Google Shape;639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9150" y="2444696"/>
            <a:ext cx="2364400" cy="175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0387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Dalton’s Law of Partial Pressures</a:t>
            </a:r>
            <a:endParaRPr/>
          </a:p>
        </p:txBody>
      </p:sp>
      <p:sp>
        <p:nvSpPr>
          <p:cNvPr id="651" name="Google Shape;651;p6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total pressure in a system of gases equals the pressure of each individual gas combined.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52" name="Google Shape;65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725" y="2604479"/>
            <a:ext cx="5993550" cy="208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32403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</p:txBody>
      </p:sp>
      <p:sp>
        <p:nvSpPr>
          <p:cNvPr id="658" name="Google Shape;658;p6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the total pressure of a container of gases is 3 atm and it contains 1 atm of oxygen, 0.5 atm of nitrogen, 0.75 atm of methane, what is the partial pressure of the remaining gas?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59" name="Google Shape;659;p66"/>
          <p:cNvSpPr txBox="1"/>
          <p:nvPr/>
        </p:nvSpPr>
        <p:spPr>
          <a:xfrm>
            <a:off x="3035300" y="3178350"/>
            <a:ext cx="4696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total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…….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60" name="Google Shape;660;p66"/>
          <p:cNvSpPr txBox="1"/>
          <p:nvPr/>
        </p:nvSpPr>
        <p:spPr>
          <a:xfrm>
            <a:off x="2829250" y="3779175"/>
            <a:ext cx="4696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atm = 1 atm + 0.5 atm + .75 atm + x 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61" name="Google Shape;661;p66"/>
          <p:cNvSpPr txBox="1"/>
          <p:nvPr/>
        </p:nvSpPr>
        <p:spPr>
          <a:xfrm>
            <a:off x="2902000" y="4155775"/>
            <a:ext cx="2399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 atm = 2.25 + x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62" name="Google Shape;662;p66"/>
          <p:cNvSpPr txBox="1"/>
          <p:nvPr/>
        </p:nvSpPr>
        <p:spPr>
          <a:xfrm>
            <a:off x="5384050" y="4180925"/>
            <a:ext cx="2399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 = .75 atm</a:t>
            </a:r>
            <a:endParaRPr sz="23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63" name="Google Shape;663;p66"/>
          <p:cNvSpPr/>
          <p:nvPr/>
        </p:nvSpPr>
        <p:spPr>
          <a:xfrm>
            <a:off x="7273250" y="1495975"/>
            <a:ext cx="921000" cy="630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66"/>
          <p:cNvSpPr/>
          <p:nvPr/>
        </p:nvSpPr>
        <p:spPr>
          <a:xfrm>
            <a:off x="2344525" y="2063475"/>
            <a:ext cx="1048200" cy="6009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65" name="Google Shape;665;p66"/>
          <p:cNvSpPr/>
          <p:nvPr/>
        </p:nvSpPr>
        <p:spPr>
          <a:xfrm>
            <a:off x="4841075" y="2093700"/>
            <a:ext cx="589500" cy="4818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66"/>
          <p:cNvSpPr/>
          <p:nvPr/>
        </p:nvSpPr>
        <p:spPr>
          <a:xfrm>
            <a:off x="3035300" y="3231425"/>
            <a:ext cx="533100" cy="481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66"/>
          <p:cNvSpPr/>
          <p:nvPr/>
        </p:nvSpPr>
        <p:spPr>
          <a:xfrm>
            <a:off x="3769700" y="3245075"/>
            <a:ext cx="480900" cy="4545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66"/>
          <p:cNvSpPr/>
          <p:nvPr/>
        </p:nvSpPr>
        <p:spPr>
          <a:xfrm>
            <a:off x="4307300" y="3245075"/>
            <a:ext cx="480900" cy="4545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66"/>
          <p:cNvSpPr/>
          <p:nvPr/>
        </p:nvSpPr>
        <p:spPr>
          <a:xfrm>
            <a:off x="4893400" y="3245075"/>
            <a:ext cx="480900" cy="4545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66"/>
          <p:cNvSpPr/>
          <p:nvPr/>
        </p:nvSpPr>
        <p:spPr>
          <a:xfrm>
            <a:off x="7731500" y="2107350"/>
            <a:ext cx="708900" cy="4545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1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</a:t>
            </a:r>
            <a:endParaRPr/>
          </a:p>
        </p:txBody>
      </p:sp>
      <p:sp>
        <p:nvSpPr>
          <p:cNvPr id="676" name="Google Shape;676;p6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the total pressure of a container of gases if it contains 1.5 atm of nitrogen, 2.1 atm of oxygen and 1.35 atm of carbon dioxide?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77" name="Google Shape;677;p67"/>
          <p:cNvSpPr txBox="1"/>
          <p:nvPr/>
        </p:nvSpPr>
        <p:spPr>
          <a:xfrm>
            <a:off x="3035300" y="3178350"/>
            <a:ext cx="4696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total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2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P</a:t>
            </a:r>
            <a:r>
              <a:rPr lang="en" sz="2300" baseline="-25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+ …….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78" name="Google Shape;678;p67"/>
          <p:cNvSpPr txBox="1"/>
          <p:nvPr/>
        </p:nvSpPr>
        <p:spPr>
          <a:xfrm>
            <a:off x="2829250" y="3779175"/>
            <a:ext cx="46962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</a:t>
            </a:r>
            <a:r>
              <a:rPr lang="en" sz="23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</a:t>
            </a:r>
            <a:r>
              <a:rPr lang="en" sz="2300" baseline="-25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total </a:t>
            </a:r>
            <a:r>
              <a:rPr lang="en" sz="23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1.5 atm + 2.1 atm + 1.35 atm </a:t>
            </a:r>
            <a:endParaRPr sz="23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79" name="Google Shape;679;p67"/>
          <p:cNvSpPr txBox="1"/>
          <p:nvPr/>
        </p:nvSpPr>
        <p:spPr>
          <a:xfrm>
            <a:off x="2902000" y="4155775"/>
            <a:ext cx="2399700" cy="6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P</a:t>
            </a:r>
            <a:r>
              <a:rPr lang="en" sz="2300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total  </a:t>
            </a:r>
            <a:r>
              <a:rPr lang="en" sz="23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= 4.95 atm</a:t>
            </a:r>
            <a:endParaRPr sz="23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80" name="Google Shape;680;p67"/>
          <p:cNvSpPr/>
          <p:nvPr/>
        </p:nvSpPr>
        <p:spPr>
          <a:xfrm>
            <a:off x="1653500" y="2051350"/>
            <a:ext cx="921000" cy="6303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67"/>
          <p:cNvSpPr/>
          <p:nvPr/>
        </p:nvSpPr>
        <p:spPr>
          <a:xfrm>
            <a:off x="4360250" y="2051350"/>
            <a:ext cx="1354200" cy="6303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82" name="Google Shape;682;p67"/>
          <p:cNvSpPr/>
          <p:nvPr/>
        </p:nvSpPr>
        <p:spPr>
          <a:xfrm>
            <a:off x="7603500" y="2051350"/>
            <a:ext cx="921000" cy="6303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7"/>
          <p:cNvSpPr/>
          <p:nvPr/>
        </p:nvSpPr>
        <p:spPr>
          <a:xfrm>
            <a:off x="3726100" y="3245075"/>
            <a:ext cx="533100" cy="481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67"/>
          <p:cNvSpPr/>
          <p:nvPr/>
        </p:nvSpPr>
        <p:spPr>
          <a:xfrm>
            <a:off x="4360250" y="3245075"/>
            <a:ext cx="480900" cy="454500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67"/>
          <p:cNvSpPr/>
          <p:nvPr/>
        </p:nvSpPr>
        <p:spPr>
          <a:xfrm>
            <a:off x="4977125" y="3245075"/>
            <a:ext cx="480900" cy="4545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6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298775" y="1525300"/>
            <a:ext cx="8554200" cy="20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Unit 3: </a:t>
            </a:r>
            <a:br>
              <a:rPr lang="en-US" dirty="0" smtClean="0"/>
            </a:br>
            <a:r>
              <a:rPr lang="en-US" sz="3600" dirty="0" smtClean="0"/>
              <a:t>ENERGY </a:t>
            </a:r>
            <a:r>
              <a:rPr lang="en-US" sz="3600" dirty="0"/>
              <a:t>AND STATES OF MATTER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11137216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and Surroundings</a:t>
            </a:r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5381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</a:t>
            </a:r>
            <a:r>
              <a:rPr lang="en" sz="2500" dirty="0"/>
              <a:t>he </a:t>
            </a:r>
            <a:r>
              <a:rPr lang="en" sz="2500" b="1" u="sng" dirty="0">
                <a:solidFill>
                  <a:srgbClr val="FF0000"/>
                </a:solidFill>
              </a:rPr>
              <a:t>system</a:t>
            </a:r>
            <a:r>
              <a:rPr lang="en" sz="2500" dirty="0"/>
              <a:t> includes the particles we want to study </a:t>
            </a:r>
            <a:endParaRPr sz="2500" dirty="0"/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2500" u="sng" dirty="0"/>
              <a:t>Open</a:t>
            </a:r>
            <a:r>
              <a:rPr lang="en" sz="2500" dirty="0"/>
              <a:t>: exchanges energy and mass</a:t>
            </a:r>
            <a:endParaRPr sz="2500" dirty="0"/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2500" u="sng" dirty="0"/>
              <a:t>Closed</a:t>
            </a:r>
            <a:r>
              <a:rPr lang="en" sz="2500" dirty="0"/>
              <a:t>: exchanges energy but no mass</a:t>
            </a:r>
            <a:endParaRPr sz="2500" dirty="0"/>
          </a:p>
          <a:p>
            <a:pPr marL="914400" lvl="1" indent="-285750" algn="l" rtl="0">
              <a:spcBef>
                <a:spcPts val="0"/>
              </a:spcBef>
              <a:spcAft>
                <a:spcPts val="0"/>
              </a:spcAft>
              <a:buSzPts val="900"/>
              <a:buChar char="○"/>
            </a:pPr>
            <a:r>
              <a:rPr lang="en" sz="2500" u="sng" dirty="0"/>
              <a:t>Isolated</a:t>
            </a:r>
            <a:r>
              <a:rPr lang="en" sz="2500" dirty="0"/>
              <a:t>: doesn’t exchange energy or mass</a:t>
            </a:r>
            <a:endParaRPr sz="25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800" dirty="0"/>
          </a:p>
        </p:txBody>
      </p:sp>
      <p:pic>
        <p:nvPicPr>
          <p:cNvPr id="51" name="Google Shape;5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740" y="2394125"/>
            <a:ext cx="3327510" cy="2386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86128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Systems and Surroundings</a:t>
            </a: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800" dirty="0"/>
              <a:t>The </a:t>
            </a:r>
            <a:r>
              <a:rPr lang="en" sz="2800" b="1" u="sng" dirty="0">
                <a:solidFill>
                  <a:srgbClr val="FF0000"/>
                </a:solidFill>
              </a:rPr>
              <a:t>surroundings</a:t>
            </a:r>
            <a:r>
              <a:rPr lang="en" sz="2800" dirty="0"/>
              <a:t> are everything else                     (ex. container, top, surroundings) </a:t>
            </a:r>
            <a:endParaRPr sz="2800" dirty="0"/>
          </a:p>
        </p:txBody>
      </p:sp>
      <p:pic>
        <p:nvPicPr>
          <p:cNvPr id="58" name="Google Shape;5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5923" y="1599000"/>
            <a:ext cx="2195125" cy="318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9541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energy</a:t>
            </a:r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FF0000"/>
                </a:solidFill>
              </a:rPr>
              <a:t>Kinetic</a:t>
            </a:r>
            <a:r>
              <a:rPr lang="en" b="1" u="sng" dirty="0"/>
              <a:t> (thermal) </a:t>
            </a:r>
            <a:r>
              <a:rPr lang="en" b="1" u="sng" dirty="0">
                <a:solidFill>
                  <a:srgbClr val="FF0000"/>
                </a:solidFill>
              </a:rPr>
              <a:t>energy</a:t>
            </a:r>
            <a:r>
              <a:rPr lang="en" b="1" u="sng" dirty="0"/>
              <a:t>:</a:t>
            </a:r>
            <a:r>
              <a:rPr lang="en" b="1" dirty="0"/>
              <a:t> energy of motion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FF0000"/>
                </a:solidFill>
              </a:rPr>
              <a:t>Potential</a:t>
            </a:r>
            <a:r>
              <a:rPr lang="en" b="1" u="sng" dirty="0"/>
              <a:t> (phase) </a:t>
            </a:r>
            <a:r>
              <a:rPr lang="en" b="1" u="sng" dirty="0">
                <a:solidFill>
                  <a:srgbClr val="FF0000"/>
                </a:solidFill>
              </a:rPr>
              <a:t>energy</a:t>
            </a:r>
            <a:r>
              <a:rPr lang="en" b="1" u="sng" dirty="0"/>
              <a:t>:</a:t>
            </a:r>
            <a:r>
              <a:rPr lang="en" b="1" dirty="0"/>
              <a:t> stored energy</a:t>
            </a: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92526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heat?</a:t>
            </a: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movement of </a:t>
            </a:r>
            <a:r>
              <a:rPr lang="en" b="1" u="sng"/>
              <a:t>energy</a:t>
            </a:r>
            <a:r>
              <a:rPr lang="en"/>
              <a:t> from one object to another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Moves from </a:t>
            </a:r>
            <a:r>
              <a:rPr lang="en" b="1" u="sng">
                <a:solidFill>
                  <a:srgbClr val="FF0000"/>
                </a:solidFill>
              </a:rPr>
              <a:t>HOTTER</a:t>
            </a:r>
            <a:r>
              <a:rPr lang="en" b="1"/>
              <a:t> </a:t>
            </a:r>
            <a:r>
              <a:rPr lang="en"/>
              <a:t>(higher KE) object to </a:t>
            </a:r>
            <a:r>
              <a:rPr lang="en" b="1" u="sng">
                <a:solidFill>
                  <a:srgbClr val="0000FF"/>
                </a:solidFill>
              </a:rPr>
              <a:t>COOLER</a:t>
            </a:r>
            <a:r>
              <a:rPr lang="en"/>
              <a:t> (lower KE) object</a:t>
            </a:r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375" y="3284075"/>
            <a:ext cx="2357375" cy="138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0700" y="2875649"/>
            <a:ext cx="2085000" cy="1842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888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Book Antiqua"/>
              <a:buNone/>
            </a:pPr>
            <a:r>
              <a:rPr lang="en" sz="3500" i="0" u="none" strike="noStrike" cap="none" dirty="0">
                <a:solidFill>
                  <a:srgbClr val="000000"/>
                </a:solidFill>
              </a:rPr>
              <a:t>Rules for Counting Sig Figs</a:t>
            </a:r>
            <a:endParaRPr sz="35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1087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+mj-lt"/>
              <a:buAutoNum type="arabicPeriod"/>
            </a:pPr>
            <a:r>
              <a:rPr lang="en" i="0" u="none" strike="noStrike" cap="none" dirty="0">
                <a:solidFill>
                  <a:srgbClr val="FFFFFF"/>
                </a:solidFill>
              </a:rPr>
              <a:t>All natural numbers 1-9 count once.</a:t>
            </a:r>
            <a:endParaRPr dirty="0">
              <a:solidFill>
                <a:srgbClr val="FFFFFF"/>
              </a:solidFill>
            </a:endParaRPr>
          </a:p>
          <a:p>
            <a:pPr marL="685800" marR="0" lvl="2" indent="0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en" sz="3000" i="0" u="none" strike="noStrike" cap="none" dirty="0">
                <a:solidFill>
                  <a:srgbClr val="FFFFFF"/>
                </a:solidFill>
              </a:rPr>
              <a:t>    </a:t>
            </a:r>
            <a:r>
              <a:rPr lang="en" sz="3000" b="1" i="0" u="none" strike="noStrike" cap="none" dirty="0">
                <a:solidFill>
                  <a:srgbClr val="FF0000"/>
                </a:solidFill>
              </a:rPr>
              <a:t>569 has 3 SF		3.456 has 4 SF</a:t>
            </a:r>
            <a:endParaRPr sz="3000" b="1" dirty="0">
              <a:solidFill>
                <a:srgbClr val="FF0000"/>
              </a:solidFill>
            </a:endParaRPr>
          </a:p>
          <a:p>
            <a:pPr marL="96520" marR="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</a:pPr>
            <a:r>
              <a:rPr lang="en" i="0" u="none" strike="noStrike" cap="none" dirty="0">
                <a:solidFill>
                  <a:srgbClr val="FFFFFF"/>
                </a:solidFill>
              </a:rPr>
              <a:t>The number zero is tricky…</a:t>
            </a:r>
            <a:endParaRPr lang="en" sz="2400" dirty="0"/>
          </a:p>
          <a:p>
            <a:pPr marL="96520" marR="0" lvl="0" indent="0" algn="l" rtl="0">
              <a:lnSpc>
                <a:spcPct val="90000"/>
              </a:lnSpc>
              <a:spcBef>
                <a:spcPts val="544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</a:pPr>
            <a:r>
              <a:rPr lang="en" sz="2400" i="0" u="none" strike="noStrike" cap="none" dirty="0">
                <a:solidFill>
                  <a:srgbClr val="FFFFFF"/>
                </a:solidFill>
              </a:rPr>
              <a:t>2.   </a:t>
            </a:r>
            <a:r>
              <a:rPr lang="en" sz="3000" i="0" u="none" strike="noStrike" cap="none" dirty="0">
                <a:solidFill>
                  <a:srgbClr val="FFFFFF"/>
                </a:solidFill>
              </a:rPr>
              <a:t>Zeros always count between natural numbers:</a:t>
            </a:r>
            <a:endParaRPr sz="3000" dirty="0">
              <a:solidFill>
                <a:srgbClr val="FFFFFF"/>
              </a:solidFill>
            </a:endParaRPr>
          </a:p>
          <a:p>
            <a:pPr marL="685800" marR="0" lvl="2" indent="0" algn="l" rtl="0">
              <a:lnSpc>
                <a:spcPct val="90000"/>
              </a:lnSpc>
              <a:spcBef>
                <a:spcPts val="408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</a:pPr>
            <a:r>
              <a:rPr lang="en" sz="3000" i="0" u="none" strike="noStrike" cap="none" dirty="0">
                <a:solidFill>
                  <a:srgbClr val="FFFFFF"/>
                </a:solidFill>
              </a:rPr>
              <a:t>  </a:t>
            </a:r>
            <a:r>
              <a:rPr lang="en" sz="3000" b="1" i="0" u="none" strike="noStrike" cap="none" dirty="0">
                <a:solidFill>
                  <a:srgbClr val="FF0000"/>
                </a:solidFill>
              </a:rPr>
              <a:t>109 have 3 SF		50089 has 5 SF</a:t>
            </a:r>
            <a:r>
              <a:rPr lang="en" sz="3000" i="0" u="none" strike="noStrike" cap="none" dirty="0">
                <a:solidFill>
                  <a:srgbClr val="FF0000"/>
                </a:solidFill>
              </a:rPr>
              <a:t>  </a:t>
            </a:r>
            <a:endParaRPr sz="2720" i="0" u="none" strike="noStrike" cap="none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563" y="1623700"/>
            <a:ext cx="4562475" cy="302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7013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terms of heat flow what happens when an ice pack is placed on your skin?</a:t>
            </a:r>
            <a:br>
              <a:rPr lang="en"/>
            </a:b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1025" y="2325950"/>
            <a:ext cx="2760575" cy="230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6300" y="2658525"/>
            <a:ext cx="2457450" cy="148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40083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</a:t>
            </a:r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Measure of the </a:t>
            </a:r>
            <a:r>
              <a:rPr lang="en" b="1" u="sng" dirty="0">
                <a:solidFill>
                  <a:srgbClr val="FF0000"/>
                </a:solidFill>
              </a:rPr>
              <a:t>AVERAGE</a:t>
            </a:r>
            <a:r>
              <a:rPr lang="en" b="1" u="sng" dirty="0"/>
              <a:t> </a:t>
            </a:r>
            <a:r>
              <a:rPr lang="en" b="1" u="sng" dirty="0">
                <a:solidFill>
                  <a:srgbClr val="FF0000"/>
                </a:solidFill>
              </a:rPr>
              <a:t>KINETIC</a:t>
            </a:r>
            <a:r>
              <a:rPr lang="en" b="1" u="sng" dirty="0"/>
              <a:t> </a:t>
            </a:r>
            <a:r>
              <a:rPr lang="en" b="1" u="sng" dirty="0">
                <a:solidFill>
                  <a:srgbClr val="FF0000"/>
                </a:solidFill>
              </a:rPr>
              <a:t>ENERGY</a:t>
            </a:r>
            <a:r>
              <a:rPr lang="en" dirty="0"/>
              <a:t> of the particles in matter</a:t>
            </a:r>
            <a:br>
              <a:rPr lang="en" dirty="0"/>
            </a:br>
            <a:endParaRPr dirty="0"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1025" y="2718775"/>
            <a:ext cx="5059475" cy="20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0700" y="2571750"/>
            <a:ext cx="3048000" cy="220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7440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 which sample of water do the molecules have the highest </a:t>
            </a:r>
            <a:r>
              <a:rPr lang="en" b="1" u="sng"/>
              <a:t>average kinetic energy</a:t>
            </a:r>
            <a:r>
              <a:rPr lang="en"/>
              <a:t>?</a:t>
            </a:r>
            <a:br>
              <a:rPr lang="en"/>
            </a:br>
            <a:r>
              <a:rPr lang="en"/>
              <a:t>	20. mL at 100. °C</a:t>
            </a:r>
            <a:br>
              <a:rPr lang="en"/>
            </a:br>
            <a:r>
              <a:rPr lang="en"/>
              <a:t>	40. mL at 80. °C</a:t>
            </a:r>
            <a:br>
              <a:rPr lang="en"/>
            </a:br>
            <a:r>
              <a:rPr lang="en"/>
              <a:t>	60. mL at 60. °C</a:t>
            </a:r>
            <a:br>
              <a:rPr lang="en"/>
            </a:br>
            <a:r>
              <a:rPr lang="en"/>
              <a:t>	80. mL at 40. °C  </a:t>
            </a:r>
            <a:br>
              <a:rPr lang="en"/>
            </a:br>
            <a:endParaRPr/>
          </a:p>
        </p:txBody>
      </p:sp>
      <p:sp>
        <p:nvSpPr>
          <p:cNvPr id="101" name="Google Shape;101;p17"/>
          <p:cNvSpPr txBox="1"/>
          <p:nvPr/>
        </p:nvSpPr>
        <p:spPr>
          <a:xfrm>
            <a:off x="5911275" y="2709325"/>
            <a:ext cx="24528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temperature</a:t>
            </a:r>
            <a:endParaRPr sz="3000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cxnSp>
        <p:nvCxnSpPr>
          <p:cNvPr id="102" name="Google Shape;102;p17"/>
          <p:cNvCxnSpPr>
            <a:endCxn id="101" idx="1"/>
          </p:cNvCxnSpPr>
          <p:nvPr/>
        </p:nvCxnSpPr>
        <p:spPr>
          <a:xfrm>
            <a:off x="5059575" y="2503975"/>
            <a:ext cx="851700" cy="513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3" name="Google Shape;103;p17"/>
          <p:cNvSpPr/>
          <p:nvPr/>
        </p:nvSpPr>
        <p:spPr>
          <a:xfrm>
            <a:off x="471525" y="2503975"/>
            <a:ext cx="3614700" cy="801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958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Particle model of heat transfer</a:t>
            </a:r>
            <a:endParaRPr/>
          </a:p>
        </p:txBody>
      </p:sp>
      <p:sp>
        <p:nvSpPr>
          <p:cNvPr id="109" name="Google Shape;109;p18"/>
          <p:cNvSpPr txBox="1"/>
          <p:nvPr/>
        </p:nvSpPr>
        <p:spPr>
          <a:xfrm>
            <a:off x="1878538" y="4320000"/>
            <a:ext cx="12921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Hot coffee: 85 C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4625" y="2247200"/>
            <a:ext cx="1450175" cy="190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5845" y="2314575"/>
            <a:ext cx="1477517" cy="19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/>
          <p:nvPr/>
        </p:nvSpPr>
        <p:spPr>
          <a:xfrm>
            <a:off x="1322025" y="3040250"/>
            <a:ext cx="459225" cy="243425"/>
          </a:xfrm>
          <a:custGeom>
            <a:avLst/>
            <a:gdLst/>
            <a:ahLst/>
            <a:cxnLst/>
            <a:rect l="l" t="t" r="r" b="b"/>
            <a:pathLst>
              <a:path w="18369" h="9737" extrusionOk="0">
                <a:moveTo>
                  <a:pt x="18369" y="7593"/>
                </a:moveTo>
                <a:cubicBezTo>
                  <a:pt x="16736" y="7920"/>
                  <a:pt x="10287" y="10288"/>
                  <a:pt x="8572" y="9553"/>
                </a:cubicBezTo>
                <a:cubicBezTo>
                  <a:pt x="6858" y="8818"/>
                  <a:pt x="9511" y="4777"/>
                  <a:pt x="8082" y="3185"/>
                </a:cubicBezTo>
                <a:cubicBezTo>
                  <a:pt x="6653" y="1593"/>
                  <a:pt x="1347" y="531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3" name="Google Shape;113;p18"/>
          <p:cNvSpPr/>
          <p:nvPr/>
        </p:nvSpPr>
        <p:spPr>
          <a:xfrm rot="6044212">
            <a:off x="1933648" y="2201776"/>
            <a:ext cx="459228" cy="243427"/>
          </a:xfrm>
          <a:custGeom>
            <a:avLst/>
            <a:gdLst/>
            <a:ahLst/>
            <a:cxnLst/>
            <a:rect l="l" t="t" r="r" b="b"/>
            <a:pathLst>
              <a:path w="18369" h="9737" extrusionOk="0">
                <a:moveTo>
                  <a:pt x="18369" y="7593"/>
                </a:moveTo>
                <a:cubicBezTo>
                  <a:pt x="16736" y="7920"/>
                  <a:pt x="10287" y="10288"/>
                  <a:pt x="8572" y="9553"/>
                </a:cubicBezTo>
                <a:cubicBezTo>
                  <a:pt x="6858" y="8818"/>
                  <a:pt x="9511" y="4777"/>
                  <a:pt x="8082" y="3185"/>
                </a:cubicBezTo>
                <a:cubicBezTo>
                  <a:pt x="6653" y="1593"/>
                  <a:pt x="1347" y="531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4" name="Google Shape;114;p18"/>
          <p:cNvSpPr/>
          <p:nvPr/>
        </p:nvSpPr>
        <p:spPr>
          <a:xfrm rot="6044212">
            <a:off x="2778673" y="2133726"/>
            <a:ext cx="459228" cy="243427"/>
          </a:xfrm>
          <a:custGeom>
            <a:avLst/>
            <a:gdLst/>
            <a:ahLst/>
            <a:cxnLst/>
            <a:rect l="l" t="t" r="r" b="b"/>
            <a:pathLst>
              <a:path w="18369" h="9737" extrusionOk="0">
                <a:moveTo>
                  <a:pt x="18369" y="7593"/>
                </a:moveTo>
                <a:cubicBezTo>
                  <a:pt x="16736" y="7920"/>
                  <a:pt x="10287" y="10288"/>
                  <a:pt x="8572" y="9553"/>
                </a:cubicBezTo>
                <a:cubicBezTo>
                  <a:pt x="6858" y="8818"/>
                  <a:pt x="9511" y="4777"/>
                  <a:pt x="8082" y="3185"/>
                </a:cubicBezTo>
                <a:cubicBezTo>
                  <a:pt x="6653" y="1593"/>
                  <a:pt x="1347" y="531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5" name="Google Shape;115;p18"/>
          <p:cNvSpPr/>
          <p:nvPr/>
        </p:nvSpPr>
        <p:spPr>
          <a:xfrm rot="-10590866">
            <a:off x="3270326" y="2994681"/>
            <a:ext cx="459248" cy="243437"/>
          </a:xfrm>
          <a:custGeom>
            <a:avLst/>
            <a:gdLst/>
            <a:ahLst/>
            <a:cxnLst/>
            <a:rect l="l" t="t" r="r" b="b"/>
            <a:pathLst>
              <a:path w="18369" h="9737" extrusionOk="0">
                <a:moveTo>
                  <a:pt x="18369" y="7593"/>
                </a:moveTo>
                <a:cubicBezTo>
                  <a:pt x="16736" y="7920"/>
                  <a:pt x="10287" y="10288"/>
                  <a:pt x="8572" y="9553"/>
                </a:cubicBezTo>
                <a:cubicBezTo>
                  <a:pt x="6858" y="8818"/>
                  <a:pt x="9511" y="4777"/>
                  <a:pt x="8082" y="3185"/>
                </a:cubicBezTo>
                <a:cubicBezTo>
                  <a:pt x="6653" y="1593"/>
                  <a:pt x="1347" y="531"/>
                  <a:pt x="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6" name="Google Shape;116;p18"/>
          <p:cNvSpPr txBox="1"/>
          <p:nvPr/>
        </p:nvSpPr>
        <p:spPr>
          <a:xfrm>
            <a:off x="2771838" y="1713175"/>
            <a:ext cx="12921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Energy (heat)</a:t>
            </a:r>
            <a:endParaRPr b="1">
              <a:solidFill>
                <a:srgbClr val="FF0000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16438" y="2314575"/>
            <a:ext cx="12921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Room: 25 C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5698751" y="4270325"/>
            <a:ext cx="13668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Cold coffee: 25 C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7369713" y="2503700"/>
            <a:ext cx="12921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Room: 25 C</a:t>
            </a:r>
            <a:endParaRPr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43738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Solids</a:t>
            </a: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Definite shape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Definite volume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Particles are packed tightly in a geometric (crystalline) pattern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Constant vibration</a:t>
            </a: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875" y="3351625"/>
            <a:ext cx="28575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25537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Liquids</a:t>
            </a:r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definite shape (take shape of container)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Definite volume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>
                <a:solidFill>
                  <a:schemeClr val="lt1"/>
                </a:solidFill>
              </a:rPr>
              <a:t>Particles further apart than solids but closer than gas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Constant motion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800" y="3292950"/>
            <a:ext cx="28575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4284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Gas</a:t>
            </a:r>
            <a:endParaRPr/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definite volume (fill container)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definite shape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Constant motion (most amount of movement)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 arrangement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Particles are farthest apart</a:t>
            </a:r>
            <a:br>
              <a:rPr lang="en"/>
            </a:b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2225" y="3278500"/>
            <a:ext cx="2857500" cy="1428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94153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“Force” holding particles together</a:t>
            </a: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dirty="0"/>
              <a:t>Solids – STRONGEST force of attraction between particles</a:t>
            </a:r>
            <a:br>
              <a:rPr lang="en" sz="2800" dirty="0"/>
            </a:br>
            <a:r>
              <a:rPr lang="en" sz="2800" dirty="0"/>
              <a:t>Liquids – MODERATE force of attraction between particles</a:t>
            </a:r>
            <a:br>
              <a:rPr lang="en" sz="2800" dirty="0"/>
            </a:br>
            <a:r>
              <a:rPr lang="en" sz="2800" dirty="0"/>
              <a:t>Gases – WEAKEST force of attraction between particles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2825" y="3070350"/>
            <a:ext cx="2649900" cy="198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12030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/>
          <p:nvPr/>
        </p:nvSpPr>
        <p:spPr>
          <a:xfrm>
            <a:off x="445575" y="1578975"/>
            <a:ext cx="4689900" cy="28059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00" y="1578973"/>
            <a:ext cx="4513275" cy="2622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 Changes</a:t>
            </a:r>
            <a:endParaRPr/>
          </a:p>
        </p:txBody>
      </p:sp>
      <p:sp>
        <p:nvSpPr>
          <p:cNvPr id="183" name="Google Shape;183;p28"/>
          <p:cNvSpPr txBox="1"/>
          <p:nvPr/>
        </p:nvSpPr>
        <p:spPr>
          <a:xfrm>
            <a:off x="1608050" y="2121450"/>
            <a:ext cx="27174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Endothermic (adding heat) →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4" name="Google Shape;184;p28"/>
          <p:cNvSpPr txBox="1"/>
          <p:nvPr/>
        </p:nvSpPr>
        <p:spPr>
          <a:xfrm>
            <a:off x="1568550" y="3248550"/>
            <a:ext cx="30783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1155CC"/>
                </a:solidFill>
              </a:rPr>
              <a:t>← Exothermic (removing heat) </a:t>
            </a:r>
            <a:endParaRPr b="1" dirty="0">
              <a:solidFill>
                <a:srgbClr val="1155CC"/>
              </a:solidFill>
            </a:endParaRPr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1975" y="3065842"/>
            <a:ext cx="1941775" cy="1387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1423" y="1803752"/>
            <a:ext cx="1398650" cy="968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4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Rules for Counting Sig Figs</a:t>
            </a:r>
            <a:endParaRPr dirty="0"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l" rtl="0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dirty="0"/>
              <a:t>3. Zeros before a decimal and natural number never count.</a:t>
            </a:r>
            <a:br>
              <a:rPr lang="en" dirty="0"/>
            </a:br>
            <a:r>
              <a:rPr lang="en" dirty="0"/>
              <a:t>    </a:t>
            </a:r>
            <a:r>
              <a:rPr lang="en" b="1" dirty="0">
                <a:solidFill>
                  <a:srgbClr val="FF0000"/>
                </a:solidFill>
              </a:rPr>
              <a:t>0.00789 has 3 SF</a:t>
            </a:r>
            <a:r>
              <a:rPr lang="en" dirty="0">
                <a:solidFill>
                  <a:srgbClr val="FF0000"/>
                </a:solidFill>
              </a:rPr>
              <a:t>	         </a:t>
            </a:r>
            <a:r>
              <a:rPr lang="en" b="1" dirty="0">
                <a:solidFill>
                  <a:srgbClr val="FF0000"/>
                </a:solidFill>
              </a:rPr>
              <a:t>0.01234 has 4 SF</a:t>
            </a:r>
            <a:r>
              <a:rPr lang="en" dirty="0">
                <a:solidFill>
                  <a:srgbClr val="FF0000"/>
                </a:solidFill>
              </a:rPr>
              <a:t/>
            </a:r>
            <a:br>
              <a:rPr lang="en" dirty="0">
                <a:solidFill>
                  <a:srgbClr val="FF0000"/>
                </a:solidFill>
              </a:rPr>
            </a:br>
            <a:r>
              <a:rPr lang="en" dirty="0">
                <a:solidFill>
                  <a:schemeClr val="bg1"/>
                </a:solidFill>
              </a:rPr>
              <a:t>4. </a:t>
            </a:r>
            <a:r>
              <a:rPr lang="en" dirty="0"/>
              <a:t>Zeros after natural numbers only count If there is a decimal present.</a:t>
            </a:r>
            <a:br>
              <a:rPr lang="en" dirty="0"/>
            </a:br>
            <a:r>
              <a:rPr lang="en" dirty="0"/>
              <a:t>    </a:t>
            </a:r>
            <a:r>
              <a:rPr lang="en" sz="2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b="1" dirty="0">
                <a:solidFill>
                  <a:srgbClr val="FF0000"/>
                </a:solidFill>
              </a:rPr>
              <a:t>114.20 has 5 SF </a:t>
            </a:r>
            <a:r>
              <a:rPr lang="en" dirty="0">
                <a:solidFill>
                  <a:srgbClr val="FF0000"/>
                </a:solidFill>
              </a:rPr>
              <a:t>          </a:t>
            </a:r>
            <a:r>
              <a:rPr lang="en" b="1" dirty="0">
                <a:solidFill>
                  <a:srgbClr val="FF0000"/>
                </a:solidFill>
              </a:rPr>
              <a:t>11,420 has 4 SF</a:t>
            </a:r>
            <a:endParaRPr b="1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Endothermic</a:t>
            </a:r>
            <a:endParaRPr/>
          </a:p>
        </p:txBody>
      </p:sp>
      <p:sp>
        <p:nvSpPr>
          <p:cNvPr id="192" name="Google Shape;192;p2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(s) + heat →  (l)  	(melting)</a:t>
            </a:r>
            <a:br>
              <a:rPr lang="en"/>
            </a:br>
            <a:r>
              <a:rPr lang="en"/>
              <a:t>(l)  + heat → (g)   (vaporization, boiling)  </a:t>
            </a:r>
            <a:br>
              <a:rPr lang="en"/>
            </a:br>
            <a:r>
              <a:rPr lang="en"/>
              <a:t>(s) + heat → (g)   (sublimation)  </a:t>
            </a:r>
            <a:br>
              <a:rPr lang="en"/>
            </a:br>
            <a:endParaRPr/>
          </a:p>
        </p:txBody>
      </p:sp>
      <p:pic>
        <p:nvPicPr>
          <p:cNvPr id="193" name="Google Shape;19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275" y="3160021"/>
            <a:ext cx="2267175" cy="16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325" y="3855650"/>
            <a:ext cx="1691450" cy="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1225" y="3901475"/>
            <a:ext cx="1508150" cy="75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1950" y="3901474"/>
            <a:ext cx="1508150" cy="75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37426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Exothermic</a:t>
            </a:r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(l)  →  (s) + heat   	(freezing)</a:t>
            </a:r>
            <a:br>
              <a:rPr lang="en"/>
            </a:br>
            <a:r>
              <a:rPr lang="en"/>
              <a:t>(g) →  (l)  + heat    	(condensing)  </a:t>
            </a:r>
            <a:br>
              <a:rPr lang="en"/>
            </a:br>
            <a:r>
              <a:rPr lang="en"/>
              <a:t>(g) →  (s) + heat   	(deposition)</a:t>
            </a:r>
            <a:br>
              <a:rPr lang="en"/>
            </a:br>
            <a:r>
              <a:rPr lang="en"/>
              <a:t/>
            </a:r>
            <a:br>
              <a:rPr lang="en"/>
            </a:br>
            <a:endParaRPr/>
          </a:p>
        </p:txBody>
      </p:sp>
      <p:pic>
        <p:nvPicPr>
          <p:cNvPr id="203" name="Google Shape;20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275" y="3160021"/>
            <a:ext cx="2267175" cy="162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0625" y="3855650"/>
            <a:ext cx="1691450" cy="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1225" y="3901475"/>
            <a:ext cx="1508150" cy="75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525" y="3901474"/>
            <a:ext cx="1508150" cy="754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99391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19" name="Google Shape;21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5519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Heat of Reactions:</a:t>
            </a:r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q = symbol for Heat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Measured in joules or kilojoules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If q is (+) the reaction is endothermic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If q is (-) the reaction is exothermic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98106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heat of the reaction q</a:t>
            </a:r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dirty="0"/>
              <a:t>Recall that q is based upon: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The mass of the substance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The temperature change it undergoes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Specific heat of the substance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5211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heat</a:t>
            </a:r>
            <a:endParaRPr/>
          </a:p>
        </p:txBody>
      </p:sp>
      <p:sp>
        <p:nvSpPr>
          <p:cNvPr id="259" name="Google Shape;259;p3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Amount of heat energy needed to raise the temperature of 1 gram of a substance 1 degree Celsius</a:t>
            </a:r>
            <a:endParaRPr/>
          </a:p>
        </p:txBody>
      </p:sp>
      <p:pic>
        <p:nvPicPr>
          <p:cNvPr id="260" name="Google Shape;26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9625" y="2571750"/>
            <a:ext cx="3954650" cy="222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5447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 Heat of Water</a:t>
            </a:r>
            <a:endParaRPr/>
          </a:p>
        </p:txBody>
      </p:sp>
      <p:pic>
        <p:nvPicPr>
          <p:cNvPr id="266" name="Google Shape;2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650" y="1576625"/>
            <a:ext cx="3886550" cy="15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0"/>
          <p:cNvSpPr txBox="1"/>
          <p:nvPr/>
        </p:nvSpPr>
        <p:spPr>
          <a:xfrm>
            <a:off x="433950" y="3358000"/>
            <a:ext cx="7800900" cy="10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When heat is added to water, it takes a lot of energy to move the particles due to the strong attractive forces between the particles. </a:t>
            </a:r>
            <a:endParaRPr sz="300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354781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Calculating Heat</a:t>
            </a:r>
            <a:endParaRPr/>
          </a:p>
        </p:txBody>
      </p:sp>
      <p:pic>
        <p:nvPicPr>
          <p:cNvPr id="273" name="Google Shape;2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450" y="1660975"/>
            <a:ext cx="5118049" cy="2762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7829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Example 1</a:t>
            </a:r>
            <a:endParaRPr dirty="0"/>
          </a:p>
        </p:txBody>
      </p:sp>
      <p:sp>
        <p:nvSpPr>
          <p:cNvPr id="303" name="Google Shape;303;p4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1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How many joules of heat are absorbed when 50.0g of water are heated from 30.2°C to 58.6°C?</a:t>
            </a:r>
            <a:br>
              <a:rPr lang="en" dirty="0"/>
            </a:br>
            <a:endParaRPr dirty="0"/>
          </a:p>
        </p:txBody>
      </p:sp>
      <p:sp>
        <p:nvSpPr>
          <p:cNvPr id="304" name="Google Shape;304;p44"/>
          <p:cNvSpPr txBox="1"/>
          <p:nvPr/>
        </p:nvSpPr>
        <p:spPr>
          <a:xfrm>
            <a:off x="418400" y="2654700"/>
            <a:ext cx="49488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50.0 g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05" name="Google Shape;305;p44"/>
          <p:cNvSpPr txBox="1"/>
          <p:nvPr/>
        </p:nvSpPr>
        <p:spPr>
          <a:xfrm>
            <a:off x="418400" y="3246225"/>
            <a:ext cx="21498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 = 4.18 J/g°C   </a:t>
            </a:r>
            <a:endParaRPr/>
          </a:p>
        </p:txBody>
      </p:sp>
      <p:sp>
        <p:nvSpPr>
          <p:cNvPr id="306" name="Google Shape;306;p44"/>
          <p:cNvSpPr txBox="1"/>
          <p:nvPr/>
        </p:nvSpPr>
        <p:spPr>
          <a:xfrm>
            <a:off x="425625" y="3909925"/>
            <a:ext cx="2424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ΔT = 28.4°C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07" name="Google Shape;307;p44"/>
          <p:cNvSpPr txBox="1"/>
          <p:nvPr/>
        </p:nvSpPr>
        <p:spPr>
          <a:xfrm>
            <a:off x="3240550" y="2654700"/>
            <a:ext cx="20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mCΔT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08" name="Google Shape;308;p44"/>
          <p:cNvSpPr txBox="1"/>
          <p:nvPr/>
        </p:nvSpPr>
        <p:spPr>
          <a:xfrm>
            <a:off x="3283825" y="3188475"/>
            <a:ext cx="52518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(50.o g)(4.18 J/g°C)(28.4°C)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  <p:sp>
        <p:nvSpPr>
          <p:cNvPr id="309" name="Google Shape;309;p44"/>
          <p:cNvSpPr txBox="1"/>
          <p:nvPr/>
        </p:nvSpPr>
        <p:spPr>
          <a:xfrm>
            <a:off x="3283825" y="3801675"/>
            <a:ext cx="23373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5935.6 J</a:t>
            </a:r>
            <a:endParaRPr/>
          </a:p>
        </p:txBody>
      </p:sp>
      <p:sp>
        <p:nvSpPr>
          <p:cNvPr id="310" name="Google Shape;310;p44"/>
          <p:cNvSpPr txBox="1"/>
          <p:nvPr/>
        </p:nvSpPr>
        <p:spPr>
          <a:xfrm>
            <a:off x="6198325" y="4126350"/>
            <a:ext cx="2337300" cy="613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5940 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2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Solving for mass</a:t>
            </a:r>
            <a:endParaRPr dirty="0"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97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700" dirty="0"/>
              <a:t>When 520. joules of heat energy are added to water at 20.0 °C, the water incrases to 30.0°C. What is the mass of the water?</a:t>
            </a:r>
            <a:r>
              <a:rPr lang="en" dirty="0"/>
              <a:t> </a:t>
            </a:r>
            <a:br>
              <a:rPr lang="en" dirty="0"/>
            </a:br>
            <a:endParaRPr dirty="0"/>
          </a:p>
        </p:txBody>
      </p:sp>
      <p:sp>
        <p:nvSpPr>
          <p:cNvPr id="317" name="Google Shape;317;p45"/>
          <p:cNvSpPr txBox="1"/>
          <p:nvPr/>
        </p:nvSpPr>
        <p:spPr>
          <a:xfrm>
            <a:off x="418425" y="2571750"/>
            <a:ext cx="20199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520. J</a:t>
            </a:r>
            <a:endParaRPr dirty="0"/>
          </a:p>
        </p:txBody>
      </p:sp>
      <p:sp>
        <p:nvSpPr>
          <p:cNvPr id="318" name="Google Shape;318;p45"/>
          <p:cNvSpPr txBox="1"/>
          <p:nvPr/>
        </p:nvSpPr>
        <p:spPr>
          <a:xfrm>
            <a:off x="411200" y="3578550"/>
            <a:ext cx="21498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 = 4.18 J/g°C   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418425" y="4140775"/>
            <a:ext cx="2424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ΔT = 10</a:t>
            </a:r>
            <a:r>
              <a:rPr lang="en" sz="3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 dirty="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  <p:sp>
        <p:nvSpPr>
          <p:cNvPr id="320" name="Google Shape;320;p45"/>
          <p:cNvSpPr txBox="1"/>
          <p:nvPr/>
        </p:nvSpPr>
        <p:spPr>
          <a:xfrm>
            <a:off x="3276625" y="2571750"/>
            <a:ext cx="20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mCΔT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1" name="Google Shape;321;p45"/>
          <p:cNvSpPr txBox="1"/>
          <p:nvPr/>
        </p:nvSpPr>
        <p:spPr>
          <a:xfrm>
            <a:off x="3276625" y="3023100"/>
            <a:ext cx="52518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520.J = (x)(4.18 J/g°C)(10)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  <p:sp>
        <p:nvSpPr>
          <p:cNvPr id="322" name="Google Shape;322;p45"/>
          <p:cNvSpPr txBox="1"/>
          <p:nvPr/>
        </p:nvSpPr>
        <p:spPr>
          <a:xfrm>
            <a:off x="411200" y="3080850"/>
            <a:ext cx="2337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? g </a:t>
            </a:r>
            <a:endParaRPr dirty="0"/>
          </a:p>
        </p:txBody>
      </p:sp>
      <p:sp>
        <p:nvSpPr>
          <p:cNvPr id="323" name="Google Shape;323;p45"/>
          <p:cNvSpPr txBox="1"/>
          <p:nvPr/>
        </p:nvSpPr>
        <p:spPr>
          <a:xfrm>
            <a:off x="3312438" y="3635771"/>
            <a:ext cx="3858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</a:t>
            </a: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12.4g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10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Recap: Counting Sig Figs</a:t>
            </a:r>
            <a:endParaRPr dirty="0"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1"/>
          </p:nvPr>
        </p:nvSpPr>
        <p:spPr>
          <a:xfrm>
            <a:off x="292200" y="1511400"/>
            <a:ext cx="8559600" cy="32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Start counting from LEFT to RIGHT at first NATURAL (non zero) number.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If decimal point is present then count any trailing zeros after the last natural (non zero) number.</a:t>
            </a:r>
            <a:endParaRPr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r>
              <a:rPr lang="en" dirty="0"/>
              <a:t>If decimal is not present don’t count trailing zeros after the last natural (non zero) number.</a:t>
            </a:r>
            <a:br>
              <a:rPr lang="en" dirty="0"/>
            </a:br>
            <a:endParaRPr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Solving for specific heat</a:t>
            </a:r>
            <a:endParaRPr dirty="0"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97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" sz="2400" dirty="0"/>
              <a:t>When 77J of heat are added to 10.0 grams of substance x at 20.0°C the final temperature is 25.0°C. What is the specific heat of substance X?</a:t>
            </a:r>
            <a:r>
              <a:rPr lang="en" sz="2800" dirty="0"/>
              <a:t> </a:t>
            </a:r>
            <a:r>
              <a:rPr lang="en" dirty="0"/>
              <a:t/>
            </a:r>
            <a:br>
              <a:rPr lang="en" dirty="0"/>
            </a:br>
            <a:endParaRPr dirty="0"/>
          </a:p>
        </p:txBody>
      </p:sp>
      <p:sp>
        <p:nvSpPr>
          <p:cNvPr id="317" name="Google Shape;317;p45"/>
          <p:cNvSpPr txBox="1"/>
          <p:nvPr/>
        </p:nvSpPr>
        <p:spPr>
          <a:xfrm>
            <a:off x="418425" y="2571750"/>
            <a:ext cx="20199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77. J</a:t>
            </a:r>
            <a:endParaRPr dirty="0"/>
          </a:p>
        </p:txBody>
      </p:sp>
      <p:sp>
        <p:nvSpPr>
          <p:cNvPr id="318" name="Google Shape;318;p45"/>
          <p:cNvSpPr txBox="1"/>
          <p:nvPr/>
        </p:nvSpPr>
        <p:spPr>
          <a:xfrm>
            <a:off x="411200" y="3578550"/>
            <a:ext cx="21498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 = 4.18 J/g°C   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418425" y="4140775"/>
            <a:ext cx="2424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ΔT = ?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0" name="Google Shape;320;p45"/>
          <p:cNvSpPr txBox="1"/>
          <p:nvPr/>
        </p:nvSpPr>
        <p:spPr>
          <a:xfrm>
            <a:off x="3276625" y="2571750"/>
            <a:ext cx="20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mCΔT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1" name="Google Shape;321;p45"/>
          <p:cNvSpPr txBox="1"/>
          <p:nvPr/>
        </p:nvSpPr>
        <p:spPr>
          <a:xfrm>
            <a:off x="3276625" y="3023100"/>
            <a:ext cx="52518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77J = (10.o g)(x)(5.0)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  <p:sp>
        <p:nvSpPr>
          <p:cNvPr id="322" name="Google Shape;322;p45"/>
          <p:cNvSpPr txBox="1"/>
          <p:nvPr/>
        </p:nvSpPr>
        <p:spPr>
          <a:xfrm>
            <a:off x="411200" y="3080850"/>
            <a:ext cx="2337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10.0 g </a:t>
            </a:r>
            <a:endParaRPr/>
          </a:p>
        </p:txBody>
      </p:sp>
      <p:sp>
        <p:nvSpPr>
          <p:cNvPr id="323" name="Google Shape;323;p45"/>
          <p:cNvSpPr txBox="1"/>
          <p:nvPr/>
        </p:nvSpPr>
        <p:spPr>
          <a:xfrm>
            <a:off x="3321475" y="3636300"/>
            <a:ext cx="3858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X</a:t>
            </a:r>
            <a: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1.5J/gC </a:t>
            </a:r>
            <a:br>
              <a:rPr lang="en" sz="3000" dirty="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411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5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Example: Solving for final temperature  </a:t>
            </a:r>
            <a:endParaRPr dirty="0"/>
          </a:p>
        </p:txBody>
      </p:sp>
      <p:sp>
        <p:nvSpPr>
          <p:cNvPr id="316" name="Google Shape;316;p45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974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700" dirty="0"/>
              <a:t>When 418. joules of heat energy are added to 10.0 grams of water at 20.0 °C, what will the final temperature of the water be?</a:t>
            </a:r>
            <a:r>
              <a:rPr lang="en" dirty="0"/>
              <a:t> </a:t>
            </a:r>
            <a:br>
              <a:rPr lang="en" dirty="0"/>
            </a:br>
            <a:endParaRPr dirty="0"/>
          </a:p>
        </p:txBody>
      </p:sp>
      <p:sp>
        <p:nvSpPr>
          <p:cNvPr id="317" name="Google Shape;317;p45"/>
          <p:cNvSpPr txBox="1"/>
          <p:nvPr/>
        </p:nvSpPr>
        <p:spPr>
          <a:xfrm>
            <a:off x="418425" y="2571750"/>
            <a:ext cx="20199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418. J</a:t>
            </a:r>
            <a:endParaRPr/>
          </a:p>
        </p:txBody>
      </p:sp>
      <p:sp>
        <p:nvSpPr>
          <p:cNvPr id="318" name="Google Shape;318;p45"/>
          <p:cNvSpPr txBox="1"/>
          <p:nvPr/>
        </p:nvSpPr>
        <p:spPr>
          <a:xfrm>
            <a:off x="411200" y="3578550"/>
            <a:ext cx="21498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c = 4.18 J/g°C   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418425" y="4140775"/>
            <a:ext cx="24240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ΔT = ?</a:t>
            </a:r>
            <a: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>
                <a:solidFill>
                  <a:schemeClr val="lt1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0" name="Google Shape;320;p45"/>
          <p:cNvSpPr txBox="1"/>
          <p:nvPr/>
        </p:nvSpPr>
        <p:spPr>
          <a:xfrm>
            <a:off x="3276625" y="2571750"/>
            <a:ext cx="20832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mCΔT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1" name="Google Shape;321;p45"/>
          <p:cNvSpPr txBox="1"/>
          <p:nvPr/>
        </p:nvSpPr>
        <p:spPr>
          <a:xfrm>
            <a:off x="3276625" y="3023100"/>
            <a:ext cx="52518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418.J = (10.o g)(4.18 J/g°C)(ΔT)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2" name="Google Shape;322;p45"/>
          <p:cNvSpPr txBox="1"/>
          <p:nvPr/>
        </p:nvSpPr>
        <p:spPr>
          <a:xfrm>
            <a:off x="411200" y="3080850"/>
            <a:ext cx="2337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10.0 g </a:t>
            </a:r>
            <a:endParaRPr/>
          </a:p>
        </p:txBody>
      </p:sp>
      <p:sp>
        <p:nvSpPr>
          <p:cNvPr id="323" name="Google Shape;323;p45"/>
          <p:cNvSpPr txBox="1"/>
          <p:nvPr/>
        </p:nvSpPr>
        <p:spPr>
          <a:xfrm>
            <a:off x="3341550" y="4155175"/>
            <a:ext cx="3858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Initial temp 20.0°C + 10.0°C = 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4" name="Google Shape;324;p45"/>
          <p:cNvSpPr txBox="1"/>
          <p:nvPr/>
        </p:nvSpPr>
        <p:spPr>
          <a:xfrm>
            <a:off x="3341550" y="3520800"/>
            <a:ext cx="26895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(ΔT) = 10.0°C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325" name="Google Shape;325;p45"/>
          <p:cNvSpPr txBox="1"/>
          <p:nvPr/>
        </p:nvSpPr>
        <p:spPr>
          <a:xfrm>
            <a:off x="7560150" y="4133550"/>
            <a:ext cx="1061700" cy="548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30.0°C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762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0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do we use Q=mcΔT</a:t>
            </a:r>
            <a:endParaRPr/>
          </a:p>
        </p:txBody>
      </p:sp>
      <p:sp>
        <p:nvSpPr>
          <p:cNvPr id="353" name="Google Shape;353;p50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Only where there is a a change in temp </a:t>
            </a:r>
            <a:r>
              <a:rPr lang="en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ΔT(</a:t>
            </a:r>
            <a:r>
              <a:rPr lang="en"/>
              <a:t>on the solid, liquid and gas only lines. </a:t>
            </a:r>
            <a:endParaRPr/>
          </a:p>
        </p:txBody>
      </p:sp>
      <p:pic>
        <p:nvPicPr>
          <p:cNvPr id="354" name="Google Shape;35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2775" y="2253276"/>
            <a:ext cx="3949525" cy="24850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50"/>
          <p:cNvSpPr/>
          <p:nvPr/>
        </p:nvSpPr>
        <p:spPr>
          <a:xfrm>
            <a:off x="5289950" y="4109175"/>
            <a:ext cx="456000" cy="430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0"/>
          <p:cNvSpPr/>
          <p:nvPr/>
        </p:nvSpPr>
        <p:spPr>
          <a:xfrm>
            <a:off x="6208349" y="2966775"/>
            <a:ext cx="1394700" cy="11424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0"/>
          <p:cNvSpPr/>
          <p:nvPr/>
        </p:nvSpPr>
        <p:spPr>
          <a:xfrm>
            <a:off x="8375950" y="2813700"/>
            <a:ext cx="402000" cy="459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931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1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of fusion</a:t>
            </a:r>
            <a:endParaRPr/>
          </a:p>
        </p:txBody>
      </p:sp>
      <p:sp>
        <p:nvSpPr>
          <p:cNvPr id="363" name="Google Shape;363;p51"/>
          <p:cNvSpPr txBox="1">
            <a:spLocks noGrp="1"/>
          </p:cNvSpPr>
          <p:nvPr>
            <p:ph type="body" idx="1"/>
          </p:nvPr>
        </p:nvSpPr>
        <p:spPr>
          <a:xfrm>
            <a:off x="311700" y="146822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Heat needed to change a substance from solid to liquid or liquid to solid.</a:t>
            </a:r>
            <a:br>
              <a:rPr lang="en"/>
            </a:br>
            <a:endParaRPr/>
          </a:p>
        </p:txBody>
      </p:sp>
      <p:pic>
        <p:nvPicPr>
          <p:cNvPr id="364" name="Google Shape;36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75" y="3267025"/>
            <a:ext cx="3361725" cy="13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200" y="2254325"/>
            <a:ext cx="34181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51"/>
          <p:cNvSpPr txBox="1"/>
          <p:nvPr/>
        </p:nvSpPr>
        <p:spPr>
          <a:xfrm>
            <a:off x="2313750" y="2420925"/>
            <a:ext cx="2804400" cy="490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FFFF"/>
                </a:solidFill>
              </a:rPr>
              <a:t>q=mH</a:t>
            </a:r>
            <a:r>
              <a:rPr lang="en" sz="4500" baseline="-25000">
                <a:solidFill>
                  <a:srgbClr val="FFFFFF"/>
                </a:solidFill>
              </a:rPr>
              <a:t>f  </a:t>
            </a:r>
            <a:r>
              <a:rPr lang="en" sz="2700">
                <a:solidFill>
                  <a:srgbClr val="FFFFFF"/>
                </a:solidFill>
              </a:rPr>
              <a:t>(table T)</a:t>
            </a:r>
            <a:endParaRPr sz="2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1"/>
          <p:cNvSpPr/>
          <p:nvPr/>
        </p:nvSpPr>
        <p:spPr>
          <a:xfrm>
            <a:off x="6131125" y="3870750"/>
            <a:ext cx="442500" cy="490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17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of Vaporization</a:t>
            </a:r>
            <a:endParaRPr/>
          </a:p>
        </p:txBody>
      </p:sp>
      <p:sp>
        <p:nvSpPr>
          <p:cNvPr id="373" name="Google Shape;373;p5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Heat needed to change a substance from liquid to gas or a gas to a liquid</a:t>
            </a:r>
            <a:br>
              <a:rPr lang="en"/>
            </a:br>
            <a:r>
              <a:rPr lang="en"/>
              <a:t>   </a:t>
            </a:r>
            <a:br>
              <a:rPr lang="en"/>
            </a:br>
            <a:endParaRPr/>
          </a:p>
        </p:txBody>
      </p:sp>
      <p:pic>
        <p:nvPicPr>
          <p:cNvPr id="374" name="Google Shape;37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575" y="3267025"/>
            <a:ext cx="3361725" cy="13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4200" y="2254325"/>
            <a:ext cx="3418100" cy="245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2"/>
          <p:cNvSpPr txBox="1"/>
          <p:nvPr/>
        </p:nvSpPr>
        <p:spPr>
          <a:xfrm>
            <a:off x="2489600" y="2430175"/>
            <a:ext cx="2804400" cy="642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q=mH</a:t>
            </a:r>
            <a:r>
              <a:rPr lang="en" sz="4500" baseline="-25000">
                <a:solidFill>
                  <a:srgbClr val="FFFFFF"/>
                </a:solidFill>
              </a:rPr>
              <a:t>v  </a:t>
            </a:r>
            <a:r>
              <a:rPr lang="en" sz="2700">
                <a:solidFill>
                  <a:srgbClr val="FFFFFF"/>
                </a:solidFill>
              </a:rPr>
              <a:t>(table T)</a:t>
            </a:r>
            <a:endParaRPr sz="27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2"/>
          <p:cNvSpPr/>
          <p:nvPr/>
        </p:nvSpPr>
        <p:spPr>
          <a:xfrm>
            <a:off x="7735025" y="3151800"/>
            <a:ext cx="695400" cy="490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08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3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attractive forces </a:t>
            </a:r>
            <a:endParaRPr baseline="-25000"/>
          </a:p>
        </p:txBody>
      </p:sp>
      <p:sp>
        <p:nvSpPr>
          <p:cNvPr id="383" name="Google Shape;383;p53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If the attractive force between particles is strong, the heats of vaporization and fusion is high (high melting/boiling point) </a:t>
            </a:r>
            <a:br>
              <a:rPr lang="en" dirty="0"/>
            </a:br>
            <a:endParaRPr dirty="0"/>
          </a:p>
        </p:txBody>
      </p:sp>
      <p:pic>
        <p:nvPicPr>
          <p:cNvPr id="384" name="Google Shape;38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6682" y="2626150"/>
            <a:ext cx="3857566" cy="2154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5270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Effects of attractive forces</a:t>
            </a:r>
            <a:endParaRPr/>
          </a:p>
        </p:txBody>
      </p:sp>
      <p:sp>
        <p:nvSpPr>
          <p:cNvPr id="390" name="Google Shape;390;p54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It takes more energy to go from liquid to solid (vaporizing) than solid to liquid (melting) because you have to “break the force of attraction”  </a:t>
            </a:r>
            <a:endParaRPr/>
          </a:p>
        </p:txBody>
      </p:sp>
      <p:pic>
        <p:nvPicPr>
          <p:cNvPr id="391" name="Google Shape;39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700" y="3302688"/>
            <a:ext cx="3361725" cy="13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4525" y="3078621"/>
            <a:ext cx="2267175" cy="16203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4"/>
          <p:cNvSpPr/>
          <p:nvPr/>
        </p:nvSpPr>
        <p:spPr>
          <a:xfrm>
            <a:off x="2956925" y="4111825"/>
            <a:ext cx="606300" cy="2652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175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Heat of Fusion </a:t>
            </a:r>
            <a:r>
              <a:rPr lang="en" dirty="0" smtClean="0"/>
              <a:t>Example</a:t>
            </a:r>
            <a:endParaRPr dirty="0"/>
          </a:p>
        </p:txBody>
      </p:sp>
      <p:sp>
        <p:nvSpPr>
          <p:cNvPr id="405" name="Google Shape;405;p56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0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many joules does it take to melt a 16.0 gram sample of water at 0°C? </a:t>
            </a:r>
            <a:br>
              <a:rPr lang="en"/>
            </a:br>
            <a:endParaRPr/>
          </a:p>
        </p:txBody>
      </p:sp>
      <p:sp>
        <p:nvSpPr>
          <p:cNvPr id="406" name="Google Shape;406;p56"/>
          <p:cNvSpPr txBox="1"/>
          <p:nvPr/>
        </p:nvSpPr>
        <p:spPr>
          <a:xfrm>
            <a:off x="416528" y="2571750"/>
            <a:ext cx="14895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?</a:t>
            </a:r>
            <a:endParaRPr/>
          </a:p>
        </p:txBody>
      </p:sp>
      <p:sp>
        <p:nvSpPr>
          <p:cNvPr id="407" name="Google Shape;407;p56"/>
          <p:cNvSpPr txBox="1"/>
          <p:nvPr/>
        </p:nvSpPr>
        <p:spPr>
          <a:xfrm>
            <a:off x="411200" y="3578550"/>
            <a:ext cx="22671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</a:t>
            </a:r>
            <a:r>
              <a:rPr lang="en" sz="3000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</a:t>
            </a: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334 J/g   </a:t>
            </a:r>
            <a:endParaRPr/>
          </a:p>
        </p:txBody>
      </p:sp>
      <p:sp>
        <p:nvSpPr>
          <p:cNvPr id="408" name="Google Shape;408;p56"/>
          <p:cNvSpPr txBox="1"/>
          <p:nvPr/>
        </p:nvSpPr>
        <p:spPr>
          <a:xfrm>
            <a:off x="2573925" y="2484850"/>
            <a:ext cx="15360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mH</a:t>
            </a:r>
            <a:r>
              <a:rPr lang="en" sz="3000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f</a:t>
            </a: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409" name="Google Shape;409;p56"/>
          <p:cNvSpPr txBox="1"/>
          <p:nvPr/>
        </p:nvSpPr>
        <p:spPr>
          <a:xfrm>
            <a:off x="2524097" y="3023100"/>
            <a:ext cx="38727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(16.0 g)(334 J/g)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410" name="Google Shape;410;p56"/>
          <p:cNvSpPr txBox="1"/>
          <p:nvPr/>
        </p:nvSpPr>
        <p:spPr>
          <a:xfrm>
            <a:off x="411200" y="3080850"/>
            <a:ext cx="17235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16.0 g </a:t>
            </a:r>
            <a:endParaRPr/>
          </a:p>
        </p:txBody>
      </p:sp>
      <p:sp>
        <p:nvSpPr>
          <p:cNvPr id="411" name="Google Shape;411;p56"/>
          <p:cNvSpPr txBox="1"/>
          <p:nvPr/>
        </p:nvSpPr>
        <p:spPr>
          <a:xfrm>
            <a:off x="2571976" y="3520800"/>
            <a:ext cx="21450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5344 J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412" name="Google Shape;412;p56"/>
          <p:cNvSpPr txBox="1"/>
          <p:nvPr/>
        </p:nvSpPr>
        <p:spPr>
          <a:xfrm>
            <a:off x="3285554" y="4134125"/>
            <a:ext cx="1202100" cy="5481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5340 J</a:t>
            </a:r>
            <a:endParaRPr/>
          </a:p>
        </p:txBody>
      </p:sp>
      <p:sp>
        <p:nvSpPr>
          <p:cNvPr id="413" name="Google Shape;413;p56"/>
          <p:cNvSpPr/>
          <p:nvPr/>
        </p:nvSpPr>
        <p:spPr>
          <a:xfrm>
            <a:off x="4819550" y="1556475"/>
            <a:ext cx="774300" cy="5481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6"/>
          <p:cNvSpPr/>
          <p:nvPr/>
        </p:nvSpPr>
        <p:spPr>
          <a:xfrm>
            <a:off x="1242700" y="2062150"/>
            <a:ext cx="1318200" cy="5481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6800" y="2970750"/>
            <a:ext cx="3185500" cy="1778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6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Heat of Vaporization </a:t>
            </a:r>
            <a:r>
              <a:rPr lang="en" dirty="0" smtClean="0"/>
              <a:t>Example</a:t>
            </a:r>
            <a:endParaRPr dirty="0"/>
          </a:p>
        </p:txBody>
      </p:sp>
      <p:sp>
        <p:nvSpPr>
          <p:cNvPr id="453" name="Google Shape;453;p59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8520600" cy="10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How many joules does it take to boil a 250. gram sample of water at 100</a:t>
            </a:r>
            <a:r>
              <a:rPr lang="en">
                <a:solidFill>
                  <a:schemeClr val="lt1"/>
                </a:solidFill>
              </a:rPr>
              <a:t>°</a:t>
            </a:r>
            <a:r>
              <a:rPr lang="en"/>
              <a:t>C? </a:t>
            </a:r>
            <a:br>
              <a:rPr lang="en"/>
            </a:br>
            <a:endParaRPr/>
          </a:p>
        </p:txBody>
      </p:sp>
      <p:sp>
        <p:nvSpPr>
          <p:cNvPr id="454" name="Google Shape;454;p59"/>
          <p:cNvSpPr txBox="1"/>
          <p:nvPr/>
        </p:nvSpPr>
        <p:spPr>
          <a:xfrm>
            <a:off x="418425" y="2571750"/>
            <a:ext cx="20199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?</a:t>
            </a:r>
            <a:endParaRPr/>
          </a:p>
        </p:txBody>
      </p:sp>
      <p:sp>
        <p:nvSpPr>
          <p:cNvPr id="455" name="Google Shape;455;p59"/>
          <p:cNvSpPr txBox="1"/>
          <p:nvPr/>
        </p:nvSpPr>
        <p:spPr>
          <a:xfrm>
            <a:off x="411200" y="3578550"/>
            <a:ext cx="2409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H</a:t>
            </a:r>
            <a:r>
              <a:rPr lang="en" sz="3000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v</a:t>
            </a: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 = 2260 J/g   </a:t>
            </a:r>
            <a:endParaRPr/>
          </a:p>
        </p:txBody>
      </p:sp>
      <p:sp>
        <p:nvSpPr>
          <p:cNvPr id="456" name="Google Shape;456;p59"/>
          <p:cNvSpPr txBox="1"/>
          <p:nvPr/>
        </p:nvSpPr>
        <p:spPr>
          <a:xfrm>
            <a:off x="2751625" y="2465809"/>
            <a:ext cx="20832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mH</a:t>
            </a:r>
            <a:r>
              <a:rPr lang="en" sz="3000" baseline="-25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v</a:t>
            </a: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/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457" name="Google Shape;457;p59"/>
          <p:cNvSpPr txBox="1"/>
          <p:nvPr/>
        </p:nvSpPr>
        <p:spPr>
          <a:xfrm>
            <a:off x="2684050" y="3006595"/>
            <a:ext cx="5251800" cy="6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(250. g)(2260 J/g)</a:t>
            </a:r>
            <a:b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</a:br>
            <a:endParaRPr/>
          </a:p>
        </p:txBody>
      </p:sp>
      <p:sp>
        <p:nvSpPr>
          <p:cNvPr id="458" name="Google Shape;458;p59"/>
          <p:cNvSpPr txBox="1"/>
          <p:nvPr/>
        </p:nvSpPr>
        <p:spPr>
          <a:xfrm>
            <a:off x="411200" y="3080850"/>
            <a:ext cx="2337300" cy="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m = 250. g </a:t>
            </a:r>
            <a:endParaRPr/>
          </a:p>
        </p:txBody>
      </p:sp>
      <p:sp>
        <p:nvSpPr>
          <p:cNvPr id="459" name="Google Shape;459;p59"/>
          <p:cNvSpPr txBox="1"/>
          <p:nvPr/>
        </p:nvSpPr>
        <p:spPr>
          <a:xfrm>
            <a:off x="2751625" y="3673925"/>
            <a:ext cx="2300100" cy="616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FF0000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 = 565,000 J</a:t>
            </a:r>
            <a:endParaRPr/>
          </a:p>
        </p:txBody>
      </p:sp>
      <p:pic>
        <p:nvPicPr>
          <p:cNvPr id="460" name="Google Shape;46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500" y="3168275"/>
            <a:ext cx="2831800" cy="1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9"/>
          <p:cNvSpPr/>
          <p:nvPr/>
        </p:nvSpPr>
        <p:spPr>
          <a:xfrm>
            <a:off x="4732650" y="1556475"/>
            <a:ext cx="671700" cy="5481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59"/>
          <p:cNvSpPr/>
          <p:nvPr/>
        </p:nvSpPr>
        <p:spPr>
          <a:xfrm>
            <a:off x="1242700" y="2062150"/>
            <a:ext cx="1318200" cy="5481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469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2"/>
          <p:cNvSpPr txBox="1">
            <a:spLocks noGrp="1"/>
          </p:cNvSpPr>
          <p:nvPr>
            <p:ph type="title"/>
          </p:nvPr>
        </p:nvSpPr>
        <p:spPr>
          <a:xfrm>
            <a:off x="987850" y="292850"/>
            <a:ext cx="6795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Heating Curve (</a:t>
            </a:r>
            <a:r>
              <a:rPr lang="en" i="1"/>
              <a:t>heat added over time)</a:t>
            </a:r>
            <a:endParaRPr i="1"/>
          </a:p>
        </p:txBody>
      </p:sp>
      <p:sp>
        <p:nvSpPr>
          <p:cNvPr id="498" name="Google Shape;498;p62"/>
          <p:cNvSpPr txBox="1">
            <a:spLocks noGrp="1"/>
          </p:cNvSpPr>
          <p:nvPr>
            <p:ph type="body" idx="1"/>
          </p:nvPr>
        </p:nvSpPr>
        <p:spPr>
          <a:xfrm>
            <a:off x="311700" y="1495975"/>
            <a:ext cx="39363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Vertical parts: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Temp inc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Avg kinetic energy inc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Potential energy constant</a:t>
            </a:r>
            <a:endParaRPr sz="2400"/>
          </a:p>
        </p:txBody>
      </p:sp>
      <p:pic>
        <p:nvPicPr>
          <p:cNvPr id="499" name="Google Shape;49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2174" y="3470400"/>
            <a:ext cx="3146175" cy="16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62"/>
          <p:cNvSpPr txBox="1">
            <a:spLocks noGrp="1"/>
          </p:cNvSpPr>
          <p:nvPr>
            <p:ph type="body" idx="1"/>
          </p:nvPr>
        </p:nvSpPr>
        <p:spPr>
          <a:xfrm>
            <a:off x="4720075" y="1495975"/>
            <a:ext cx="4169100" cy="32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Horizontal parts: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Temp remains same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Avg kinetic energy remains the same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Potential energy increases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6526511"/>
      </p:ext>
    </p:extLst>
  </p:cSld>
  <p:clrMapOvr>
    <a:masterClrMapping/>
  </p:clrMapOvr>
</p:sld>
</file>

<file path=ppt/theme/theme1.xml><?xml version="1.0" encoding="utf-8"?>
<a:theme xmlns:a="http://schemas.openxmlformats.org/drawingml/2006/main" name="flipped videos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9570</Words>
  <Application>Microsoft Office PowerPoint</Application>
  <PresentationFormat>On-screen Show (16:9)</PresentationFormat>
  <Paragraphs>1754</Paragraphs>
  <Slides>360</Slides>
  <Notes>359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360</vt:i4>
      </vt:variant>
    </vt:vector>
  </HeadingPairs>
  <TitlesOfParts>
    <vt:vector size="371" baseType="lpstr">
      <vt:lpstr>Shadows Into Light</vt:lpstr>
      <vt:lpstr>Arial</vt:lpstr>
      <vt:lpstr>Century Gothic</vt:lpstr>
      <vt:lpstr>Calibri</vt:lpstr>
      <vt:lpstr>Open Sans</vt:lpstr>
      <vt:lpstr>Book Antiqua</vt:lpstr>
      <vt:lpstr>Source Code Pro</vt:lpstr>
      <vt:lpstr>Comic Sans MS</vt:lpstr>
      <vt:lpstr>Walter Turncoat</vt:lpstr>
      <vt:lpstr>Merriweather Sans</vt:lpstr>
      <vt:lpstr>flipped videos</vt:lpstr>
      <vt:lpstr>Regents review</vt:lpstr>
      <vt:lpstr>Unit 1 PARTICLES AND MEASUREMENT</vt:lpstr>
      <vt:lpstr>Significant Figures</vt:lpstr>
      <vt:lpstr>Significant Figures</vt:lpstr>
      <vt:lpstr>Example 1</vt:lpstr>
      <vt:lpstr>Example 2</vt:lpstr>
      <vt:lpstr>Rules for Counting Sig Figs</vt:lpstr>
      <vt:lpstr>Rules for Counting Sig Figs</vt:lpstr>
      <vt:lpstr>Recap: Counting Sig Figs</vt:lpstr>
      <vt:lpstr>Examples</vt:lpstr>
      <vt:lpstr>What do I round my answer to?</vt:lpstr>
      <vt:lpstr>Adding &amp; Subtracting Sig Figs</vt:lpstr>
      <vt:lpstr>Examples</vt:lpstr>
      <vt:lpstr>Multiplying &amp; Dividing Sig Figs</vt:lpstr>
      <vt:lpstr>Examples</vt:lpstr>
      <vt:lpstr>Determining Accuracy</vt:lpstr>
      <vt:lpstr>Example 1</vt:lpstr>
      <vt:lpstr>Example 2</vt:lpstr>
      <vt:lpstr>Density definitions</vt:lpstr>
      <vt:lpstr>Measuring Volume</vt:lpstr>
      <vt:lpstr>Reading a Meniscus</vt:lpstr>
      <vt:lpstr>Measuring Volume of an Irregular Object</vt:lpstr>
      <vt:lpstr>Density</vt:lpstr>
      <vt:lpstr>Example:</vt:lpstr>
      <vt:lpstr>How to solve for m or v if density is not given</vt:lpstr>
      <vt:lpstr>How to solve for m or v if density is not given</vt:lpstr>
      <vt:lpstr>Temperature </vt:lpstr>
      <vt:lpstr>Temperature Scales</vt:lpstr>
      <vt:lpstr>Celsius Scale</vt:lpstr>
      <vt:lpstr>Celsius Scale</vt:lpstr>
      <vt:lpstr>Kelvin Scale</vt:lpstr>
      <vt:lpstr>Example:</vt:lpstr>
      <vt:lpstr>Example:</vt:lpstr>
      <vt:lpstr>The metric system</vt:lpstr>
      <vt:lpstr>Base Units</vt:lpstr>
      <vt:lpstr>Prefixes</vt:lpstr>
      <vt:lpstr>Label your table</vt:lpstr>
      <vt:lpstr>Rules</vt:lpstr>
      <vt:lpstr>Example 1</vt:lpstr>
      <vt:lpstr>Example 2</vt:lpstr>
      <vt:lpstr>Example 3</vt:lpstr>
      <vt:lpstr>Unit 2:  PARTICLES AND MOVEMENT </vt:lpstr>
      <vt:lpstr>Measuring Pressure of a gas</vt:lpstr>
      <vt:lpstr>Kinetic Molecular Theory of Gases: </vt:lpstr>
      <vt:lpstr>Assumptions of the KMT:</vt:lpstr>
      <vt:lpstr>Assumptions of the KMT:</vt:lpstr>
      <vt:lpstr>KMT</vt:lpstr>
      <vt:lpstr>Real Gases</vt:lpstr>
      <vt:lpstr>Gases behave most IDEALLY under conditions of:</vt:lpstr>
      <vt:lpstr>Gases deviate (stray) from ideal under conditions of: </vt:lpstr>
      <vt:lpstr>Summary of Ideal vs Real Gases</vt:lpstr>
      <vt:lpstr>Example: </vt:lpstr>
      <vt:lpstr>Gas Pressure</vt:lpstr>
      <vt:lpstr>Example:</vt:lpstr>
      <vt:lpstr>Combined Gas Law</vt:lpstr>
      <vt:lpstr>Important!!!!</vt:lpstr>
      <vt:lpstr>Example 1</vt:lpstr>
      <vt:lpstr>Example 2 </vt:lpstr>
      <vt:lpstr>Avogadro's Law</vt:lpstr>
      <vt:lpstr>Example: </vt:lpstr>
      <vt:lpstr>Graham’s Law of Diffusion</vt:lpstr>
      <vt:lpstr>Dalton’s Law of Partial Pressures</vt:lpstr>
      <vt:lpstr>Example:</vt:lpstr>
      <vt:lpstr>Example:</vt:lpstr>
      <vt:lpstr>Unit 3:  ENERGY AND STATES OF MATTER</vt:lpstr>
      <vt:lpstr>Systems and Surroundings</vt:lpstr>
      <vt:lpstr>Systems and Surroundings</vt:lpstr>
      <vt:lpstr>Types of energy</vt:lpstr>
      <vt:lpstr>What is heat?</vt:lpstr>
      <vt:lpstr>Example: </vt:lpstr>
      <vt:lpstr>Example: </vt:lpstr>
      <vt:lpstr>Temperature </vt:lpstr>
      <vt:lpstr>Example: </vt:lpstr>
      <vt:lpstr>Particle model of heat transfer</vt:lpstr>
      <vt:lpstr>Solids</vt:lpstr>
      <vt:lpstr>Liquids</vt:lpstr>
      <vt:lpstr>Gas</vt:lpstr>
      <vt:lpstr>“Force” holding particles together</vt:lpstr>
      <vt:lpstr>Phase Changes</vt:lpstr>
      <vt:lpstr>Endothermic</vt:lpstr>
      <vt:lpstr>Exothermic</vt:lpstr>
      <vt:lpstr>PowerPoint Presentation</vt:lpstr>
      <vt:lpstr>Calculating Heat of Reactions:</vt:lpstr>
      <vt:lpstr>The heat of the reaction q</vt:lpstr>
      <vt:lpstr>Specific heat</vt:lpstr>
      <vt:lpstr>Specific Heat of Water</vt:lpstr>
      <vt:lpstr>Calculating Heat</vt:lpstr>
      <vt:lpstr>Example 1</vt:lpstr>
      <vt:lpstr>Example: Solving for mass</vt:lpstr>
      <vt:lpstr>Example: Solving for specific heat</vt:lpstr>
      <vt:lpstr>Example: Solving for final temperature  </vt:lpstr>
      <vt:lpstr>When do we use Q=mcΔT</vt:lpstr>
      <vt:lpstr>Heat of fusion</vt:lpstr>
      <vt:lpstr>Heat of Vaporization</vt:lpstr>
      <vt:lpstr>Effects of attractive forces </vt:lpstr>
      <vt:lpstr>Effects of attractive forces</vt:lpstr>
      <vt:lpstr>Heat of Fusion Example</vt:lpstr>
      <vt:lpstr>Heat of Vaporization Example</vt:lpstr>
      <vt:lpstr>Heating Curve (heat added over time)</vt:lpstr>
      <vt:lpstr>Cooling Curve (heat removed over time)</vt:lpstr>
      <vt:lpstr>Remember the 3 P’s</vt:lpstr>
      <vt:lpstr>Unit 4: TYPES OF MATTER</vt:lpstr>
      <vt:lpstr>Matter</vt:lpstr>
      <vt:lpstr>What isn’t matter?</vt:lpstr>
      <vt:lpstr>Classification of Matter</vt:lpstr>
      <vt:lpstr>PUre Substances</vt:lpstr>
      <vt:lpstr>Elements</vt:lpstr>
      <vt:lpstr>Monoatomic Elements</vt:lpstr>
      <vt:lpstr>Diatomic Elements</vt:lpstr>
      <vt:lpstr>Memorize These!!!</vt:lpstr>
      <vt:lpstr>The 7 Diatomic Elements</vt:lpstr>
      <vt:lpstr>Compounds</vt:lpstr>
      <vt:lpstr>Elements</vt:lpstr>
      <vt:lpstr>PowerPoint Presentation</vt:lpstr>
      <vt:lpstr>Properties of Metals:</vt:lpstr>
      <vt:lpstr>Why are metals Malleable &amp; Ductile?</vt:lpstr>
      <vt:lpstr>Metal Alloys</vt:lpstr>
      <vt:lpstr>Properties of Metalloids</vt:lpstr>
      <vt:lpstr>Properties of Nonmetals</vt:lpstr>
      <vt:lpstr>Atom vs Molecule</vt:lpstr>
      <vt:lpstr>Compounds</vt:lpstr>
      <vt:lpstr>Ionic Substances</vt:lpstr>
      <vt:lpstr>Properties of Ionic Substances</vt:lpstr>
      <vt:lpstr>Covalent Substances</vt:lpstr>
      <vt:lpstr>Properties of Covalent Substance</vt:lpstr>
      <vt:lpstr>Properties of Covalent Substances</vt:lpstr>
      <vt:lpstr>Subscripts</vt:lpstr>
      <vt:lpstr>Coefficients</vt:lpstr>
      <vt:lpstr>Example</vt:lpstr>
      <vt:lpstr>Classification of Matter</vt:lpstr>
      <vt:lpstr>Mixture</vt:lpstr>
      <vt:lpstr>Homogeneous Mixture</vt:lpstr>
      <vt:lpstr>Heterogeneous Mixture</vt:lpstr>
      <vt:lpstr>Heterogeneous vs homogeneous</vt:lpstr>
      <vt:lpstr>Example: </vt:lpstr>
      <vt:lpstr>Symbols</vt:lpstr>
      <vt:lpstr>Example</vt:lpstr>
      <vt:lpstr>Separating Mixtures</vt:lpstr>
      <vt:lpstr>Filtration</vt:lpstr>
      <vt:lpstr>Evaporation</vt:lpstr>
      <vt:lpstr>Distillation </vt:lpstr>
      <vt:lpstr>Chromatography</vt:lpstr>
      <vt:lpstr>Example </vt:lpstr>
      <vt:lpstr>Physical Properties/Changes </vt:lpstr>
      <vt:lpstr>Physical Change</vt:lpstr>
      <vt:lpstr>Signs of a physical property/change</vt:lpstr>
      <vt:lpstr>Chemical properties/changes</vt:lpstr>
      <vt:lpstr>Chemical Change</vt:lpstr>
      <vt:lpstr>Signs of a chemical property/change</vt:lpstr>
      <vt:lpstr>Examples:</vt:lpstr>
      <vt:lpstr>Physical vs Chemical Change</vt:lpstr>
      <vt:lpstr>Unit 5:  ATTRACTIVE FORCES</vt:lpstr>
      <vt:lpstr>Dalton (1808)</vt:lpstr>
      <vt:lpstr>Thomson’s Model of the atom </vt:lpstr>
      <vt:lpstr>Cathode Ray Tube Experiments</vt:lpstr>
      <vt:lpstr>Determining Charge</vt:lpstr>
      <vt:lpstr>Thomson’s Conclusions</vt:lpstr>
      <vt:lpstr>Additional Conclusions</vt:lpstr>
      <vt:lpstr>J. J. Thomson’s Model (1897) </vt:lpstr>
      <vt:lpstr>When ionic compounds are dissolved</vt:lpstr>
      <vt:lpstr>Electrolytes</vt:lpstr>
      <vt:lpstr>Ionic Compounds</vt:lpstr>
      <vt:lpstr>Group 1 metals </vt:lpstr>
      <vt:lpstr>Group 2 metals</vt:lpstr>
      <vt:lpstr>Group 13 metals</vt:lpstr>
      <vt:lpstr>Group 15 nonmetals</vt:lpstr>
      <vt:lpstr>Group 16 nonmetals</vt:lpstr>
      <vt:lpstr>Group 17 nonmetals </vt:lpstr>
      <vt:lpstr>Group 18 non-metals</vt:lpstr>
      <vt:lpstr>Writing Chemical Formulas</vt:lpstr>
      <vt:lpstr>Example 1: </vt:lpstr>
      <vt:lpstr>Example 2: </vt:lpstr>
      <vt:lpstr>Example 3:</vt:lpstr>
      <vt:lpstr>Redox Reactions</vt:lpstr>
      <vt:lpstr>Oxidation States</vt:lpstr>
      <vt:lpstr>Rules for Oxidation Numbers</vt:lpstr>
      <vt:lpstr>Rules for Oxidation Numbers</vt:lpstr>
      <vt:lpstr>Rules for Oxidation Numbers</vt:lpstr>
      <vt:lpstr>Rules for Oxidation Numbers</vt:lpstr>
      <vt:lpstr>Redox Reactions</vt:lpstr>
      <vt:lpstr>Oxidation</vt:lpstr>
      <vt:lpstr>Oxidation</vt:lpstr>
      <vt:lpstr>Reduction</vt:lpstr>
      <vt:lpstr>Reduction</vt:lpstr>
      <vt:lpstr>Reduction</vt:lpstr>
      <vt:lpstr>Example</vt:lpstr>
      <vt:lpstr>LEO GER</vt:lpstr>
      <vt:lpstr>Example </vt:lpstr>
      <vt:lpstr>Identifying a Redox Reaction</vt:lpstr>
      <vt:lpstr>Redox Reactions have...</vt:lpstr>
      <vt:lpstr>Half reactions</vt:lpstr>
      <vt:lpstr>Half reaction: Reduction</vt:lpstr>
      <vt:lpstr>Half reaction: oxidation</vt:lpstr>
      <vt:lpstr>Example</vt:lpstr>
      <vt:lpstr>PowerPoint Presentation</vt:lpstr>
      <vt:lpstr>PowerPoint Presentation</vt:lpstr>
      <vt:lpstr>PowerPoint Presentation</vt:lpstr>
      <vt:lpstr>PowerPoint Presentation</vt:lpstr>
      <vt:lpstr>Example</vt:lpstr>
      <vt:lpstr>When are rxn’s Spontaneous</vt:lpstr>
      <vt:lpstr>When are rxn’s Not Spontaneous</vt:lpstr>
      <vt:lpstr>Example</vt:lpstr>
      <vt:lpstr>Unit 6 Subatomic particles </vt:lpstr>
      <vt:lpstr>Recall: J. J. Thomson (1897) </vt:lpstr>
      <vt:lpstr>Rutherford’s Gold Foil Experiment</vt:lpstr>
      <vt:lpstr>Rutherford’s Gold Foil Experiment</vt:lpstr>
      <vt:lpstr>PowerPoint Presentation</vt:lpstr>
      <vt:lpstr>Rutherford’s Gold Foil Experiment</vt:lpstr>
      <vt:lpstr>Rutherford’s Model of the atom</vt:lpstr>
      <vt:lpstr>Subatomic Particles</vt:lpstr>
      <vt:lpstr>Parts of the atom</vt:lpstr>
      <vt:lpstr>Parts of the atom</vt:lpstr>
      <vt:lpstr>Atomic Number</vt:lpstr>
      <vt:lpstr>Mass Number</vt:lpstr>
      <vt:lpstr>To Find: # of Protons</vt:lpstr>
      <vt:lpstr>To find the # of electrons</vt:lpstr>
      <vt:lpstr>To Find: # of neutrons</vt:lpstr>
      <vt:lpstr>Example</vt:lpstr>
      <vt:lpstr>Ions</vt:lpstr>
      <vt:lpstr>Cation</vt:lpstr>
      <vt:lpstr>Anion</vt:lpstr>
      <vt:lpstr>Example cation</vt:lpstr>
      <vt:lpstr>Example anion</vt:lpstr>
      <vt:lpstr>Nuclear Charge</vt:lpstr>
      <vt:lpstr>Example: </vt:lpstr>
      <vt:lpstr>Isotopes</vt:lpstr>
      <vt:lpstr>Isotope Symbols</vt:lpstr>
      <vt:lpstr>Common Isotopes of Hydrogen</vt:lpstr>
      <vt:lpstr>Example </vt:lpstr>
      <vt:lpstr>Example: </vt:lpstr>
      <vt:lpstr>Why is atomic mass not a whole #?</vt:lpstr>
      <vt:lpstr>Example of a general weighted avg</vt:lpstr>
      <vt:lpstr>Example 1</vt:lpstr>
      <vt:lpstr>Example 2</vt:lpstr>
      <vt:lpstr>Bohr’s Model of the atom</vt:lpstr>
      <vt:lpstr>Bohr Model of the Atom</vt:lpstr>
      <vt:lpstr>What Bohr Discovered</vt:lpstr>
      <vt:lpstr>Bohr’s Model of the Atom</vt:lpstr>
      <vt:lpstr>Bohr’s Model of the Atom</vt:lpstr>
      <vt:lpstr>Constructing Bohr Diagrams</vt:lpstr>
      <vt:lpstr>Example: Bohr Diagram of Mg</vt:lpstr>
      <vt:lpstr>Example: Mg+2</vt:lpstr>
      <vt:lpstr>Example: O-2</vt:lpstr>
      <vt:lpstr>Ground State</vt:lpstr>
      <vt:lpstr>Excited State</vt:lpstr>
      <vt:lpstr>Example: Possible Excited States of Na</vt:lpstr>
      <vt:lpstr>How to determine if configuration is ground or excited</vt:lpstr>
      <vt:lpstr>Example</vt:lpstr>
      <vt:lpstr>Absorption</vt:lpstr>
      <vt:lpstr>Emission</vt:lpstr>
      <vt:lpstr>Light Energy</vt:lpstr>
      <vt:lpstr>Bright Line Spectra</vt:lpstr>
      <vt:lpstr>Example: What gases make up the unknown?</vt:lpstr>
      <vt:lpstr>Lewis Dot Diagrams</vt:lpstr>
      <vt:lpstr>Steps for Drawing Lewis Dot Diagrams</vt:lpstr>
      <vt:lpstr>Example: Carbon Dot Diagram</vt:lpstr>
      <vt:lpstr>Example: Oxygen Dot Diagram</vt:lpstr>
      <vt:lpstr>Example: Aluminum Dot Diagram</vt:lpstr>
      <vt:lpstr>Lewis Dot Diagrams: Ions</vt:lpstr>
      <vt:lpstr>Example: Positive Ion</vt:lpstr>
      <vt:lpstr>Example: Negative Ion</vt:lpstr>
      <vt:lpstr>Example: Negative Ion</vt:lpstr>
      <vt:lpstr>Unit 7: PERIODICITY AND BONDING</vt:lpstr>
      <vt:lpstr>Mendeleev</vt:lpstr>
      <vt:lpstr>Periodic Law</vt:lpstr>
      <vt:lpstr>The Result….</vt:lpstr>
      <vt:lpstr>How is the Table Organized?</vt:lpstr>
      <vt:lpstr>PowerPoint Presentation</vt:lpstr>
      <vt:lpstr>PowerPoint Presentation</vt:lpstr>
      <vt:lpstr>Reactivity of Elements</vt:lpstr>
      <vt:lpstr>Octet Rule</vt:lpstr>
      <vt:lpstr>Example</vt:lpstr>
      <vt:lpstr>PowerPoint Presentation</vt:lpstr>
      <vt:lpstr>Group 1: Alkaline Metals</vt:lpstr>
      <vt:lpstr>Group 2: Alkaline Earth Metals</vt:lpstr>
      <vt:lpstr>Groups 3-12: Transition Metals</vt:lpstr>
      <vt:lpstr>Group 17: Halogens</vt:lpstr>
      <vt:lpstr>Group 18: Noble Gases</vt:lpstr>
      <vt:lpstr>Hydrogen</vt:lpstr>
      <vt:lpstr>Atomic Radius</vt:lpstr>
      <vt:lpstr>Across a Period</vt:lpstr>
      <vt:lpstr>PowerPoint Presentation</vt:lpstr>
      <vt:lpstr>Down a Group</vt:lpstr>
      <vt:lpstr>PowerPoint Presentation</vt:lpstr>
      <vt:lpstr>PowerPoint Presentation</vt:lpstr>
      <vt:lpstr>Why?</vt:lpstr>
      <vt:lpstr>Ion Size: Metals</vt:lpstr>
      <vt:lpstr>Ion Size: Nonmetals</vt:lpstr>
      <vt:lpstr>Atomic and Ionic Radius</vt:lpstr>
      <vt:lpstr>Ionization Energy</vt:lpstr>
      <vt:lpstr>Trends in Ionization Energy</vt:lpstr>
      <vt:lpstr>PowerPoint Presentation</vt:lpstr>
      <vt:lpstr>Trend in Ionization Energy</vt:lpstr>
      <vt:lpstr>PowerPoint Presentation</vt:lpstr>
      <vt:lpstr>Example: </vt:lpstr>
      <vt:lpstr>Electronegativity</vt:lpstr>
      <vt:lpstr>EN</vt:lpstr>
      <vt:lpstr>Trends in Electronegativity</vt:lpstr>
      <vt:lpstr>PowerPoint Presentation</vt:lpstr>
      <vt:lpstr>Trend in Electronegativity</vt:lpstr>
      <vt:lpstr>PowerPoint Presentation</vt:lpstr>
      <vt:lpstr>Example: </vt:lpstr>
      <vt:lpstr>PowerPoint Presentation</vt:lpstr>
      <vt:lpstr>Summary of Trends</vt:lpstr>
      <vt:lpstr>What is a bond? </vt:lpstr>
      <vt:lpstr>Attraction of protons to other electrons</vt:lpstr>
      <vt:lpstr>What occurs when atoms bond?</vt:lpstr>
      <vt:lpstr>Forming a Bond</vt:lpstr>
      <vt:lpstr>Breaking a Bond</vt:lpstr>
      <vt:lpstr>Recall: Three Types of Bonds</vt:lpstr>
      <vt:lpstr>Ionic Bond</vt:lpstr>
      <vt:lpstr>Properties of Ionic Compounds</vt:lpstr>
      <vt:lpstr>Electrolytes</vt:lpstr>
      <vt:lpstr>PowerPoint Presentation</vt:lpstr>
      <vt:lpstr>Covalent Bond</vt:lpstr>
      <vt:lpstr>Properties of Covalent Compounds</vt:lpstr>
      <vt:lpstr>Metallic Bonds</vt:lpstr>
      <vt:lpstr>Properties of Metallic bonds</vt:lpstr>
      <vt:lpstr>Recall </vt:lpstr>
      <vt:lpstr>Examples</vt:lpstr>
      <vt:lpstr>Lewis Dot Diagrams: Ionic Compounds</vt:lpstr>
      <vt:lpstr>Examples: Aluminum Oxide</vt:lpstr>
      <vt:lpstr>Forming a Covalent Bond</vt:lpstr>
      <vt:lpstr>Example: H2</vt:lpstr>
      <vt:lpstr>Example: Br2 </vt:lpstr>
      <vt:lpstr>Example: HBr </vt:lpstr>
      <vt:lpstr>Example: H2O </vt:lpstr>
      <vt:lpstr>Multiple Bonds</vt:lpstr>
      <vt:lpstr>How many electrons can be shared?</vt:lpstr>
      <vt:lpstr>Example: CO2</vt:lpstr>
      <vt:lpstr>Example: O2</vt:lpstr>
      <vt:lpstr>Example: O2 </vt:lpstr>
      <vt:lpstr>Non-Polar Covalent Bond</vt:lpstr>
      <vt:lpstr>Polar Covalent Bond</vt:lpstr>
      <vt:lpstr>Dipole</vt:lpstr>
      <vt:lpstr>Comparing Covalent &amp; Ionic Bonds</vt:lpstr>
      <vt:lpstr>How to determine the type of bond</vt:lpstr>
      <vt:lpstr>Example:</vt:lpstr>
      <vt:lpstr>Types of electrons pairs</vt:lpstr>
      <vt:lpstr>Polar vs Nonpolar Molecule </vt:lpstr>
      <vt:lpstr>Determining polarity of a molecule</vt:lpstr>
      <vt:lpstr>Determining polarity of a molecule</vt:lpstr>
      <vt:lpstr>Determining a Polar Molecule </vt:lpstr>
      <vt:lpstr>Determining a Nonpolar molecule</vt:lpstr>
      <vt:lpstr>Example:</vt:lpstr>
      <vt:lpstr>Example</vt:lpstr>
      <vt:lpstr>Shape of molecules caused by: VSEPR</vt:lpstr>
      <vt:lpstr>Linear</vt:lpstr>
      <vt:lpstr>Bent</vt:lpstr>
      <vt:lpstr>Pyramidal</vt:lpstr>
      <vt:lpstr>Tetrahedral</vt:lpstr>
      <vt:lpstr>Example: </vt:lpstr>
      <vt:lpstr>Example: </vt:lpstr>
      <vt:lpstr>What forces hold molecules together?</vt:lpstr>
      <vt:lpstr>Dispersion Forces</vt:lpstr>
      <vt:lpstr>Dipole-Dipole</vt:lpstr>
      <vt:lpstr>Hydrogen Bonding</vt:lpstr>
      <vt:lpstr>Hydrogen bonding</vt:lpstr>
      <vt:lpstr>IMF effects on Boiling Point </vt:lpstr>
      <vt:lpstr>Example: which has a higher m.p.?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Significant figures</dc:title>
  <dc:creator>Drury, Kristen</dc:creator>
  <cp:lastModifiedBy>Administrator</cp:lastModifiedBy>
  <cp:revision>20</cp:revision>
  <dcterms:modified xsi:type="dcterms:W3CDTF">2022-04-01T14:26:47Z</dcterms:modified>
</cp:coreProperties>
</file>