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542"/>
  </p:notesMasterIdLst>
  <p:sldIdLst>
    <p:sldId id="257" r:id="rId2"/>
    <p:sldId id="425" r:id="rId3"/>
    <p:sldId id="259" r:id="rId4"/>
    <p:sldId id="260" r:id="rId5"/>
    <p:sldId id="261" r:id="rId6"/>
    <p:sldId id="263" r:id="rId7"/>
    <p:sldId id="264" r:id="rId8"/>
    <p:sldId id="265" r:id="rId9"/>
    <p:sldId id="267" r:id="rId10"/>
    <p:sldId id="266" r:id="rId11"/>
    <p:sldId id="268" r:id="rId12"/>
    <p:sldId id="273" r:id="rId13"/>
    <p:sldId id="274" r:id="rId14"/>
    <p:sldId id="275" r:id="rId15"/>
    <p:sldId id="276" r:id="rId16"/>
    <p:sldId id="277" r:id="rId17"/>
    <p:sldId id="279" r:id="rId18"/>
    <p:sldId id="280" r:id="rId19"/>
    <p:sldId id="281" r:id="rId20"/>
    <p:sldId id="282" r:id="rId21"/>
    <p:sldId id="283" r:id="rId22"/>
    <p:sldId id="288" r:id="rId23"/>
    <p:sldId id="289" r:id="rId24"/>
    <p:sldId id="290" r:id="rId25"/>
    <p:sldId id="291" r:id="rId26"/>
    <p:sldId id="292" r:id="rId27"/>
    <p:sldId id="404" r:id="rId28"/>
    <p:sldId id="293" r:id="rId29"/>
    <p:sldId id="294" r:id="rId30"/>
    <p:sldId id="295" r:id="rId31"/>
    <p:sldId id="301" r:id="rId32"/>
    <p:sldId id="302" r:id="rId33"/>
    <p:sldId id="303" r:id="rId34"/>
    <p:sldId id="304" r:id="rId35"/>
    <p:sldId id="306" r:id="rId36"/>
    <p:sldId id="307" r:id="rId37"/>
    <p:sldId id="308" r:id="rId38"/>
    <p:sldId id="309" r:id="rId39"/>
    <p:sldId id="311" r:id="rId40"/>
    <p:sldId id="316" r:id="rId41"/>
    <p:sldId id="317" r:id="rId42"/>
    <p:sldId id="318" r:id="rId43"/>
    <p:sldId id="319" r:id="rId44"/>
    <p:sldId id="320" r:id="rId45"/>
    <p:sldId id="321" r:id="rId46"/>
    <p:sldId id="323" r:id="rId47"/>
    <p:sldId id="324" r:id="rId48"/>
    <p:sldId id="326" r:id="rId49"/>
    <p:sldId id="327" r:id="rId50"/>
    <p:sldId id="345" r:id="rId51"/>
    <p:sldId id="346" r:id="rId52"/>
    <p:sldId id="347" r:id="rId53"/>
    <p:sldId id="349" r:id="rId54"/>
    <p:sldId id="353" r:id="rId55"/>
    <p:sldId id="351" r:id="rId56"/>
    <p:sldId id="352" r:id="rId57"/>
    <p:sldId id="354" r:id="rId58"/>
    <p:sldId id="417" r:id="rId59"/>
    <p:sldId id="418" r:id="rId60"/>
    <p:sldId id="355" r:id="rId61"/>
    <p:sldId id="356" r:id="rId62"/>
    <p:sldId id="357" r:id="rId63"/>
    <p:sldId id="358" r:id="rId64"/>
    <p:sldId id="419" r:id="rId65"/>
    <p:sldId id="420" r:id="rId66"/>
    <p:sldId id="421" r:id="rId67"/>
    <p:sldId id="332" r:id="rId68"/>
    <p:sldId id="333" r:id="rId69"/>
    <p:sldId id="334" r:id="rId70"/>
    <p:sldId id="336" r:id="rId71"/>
    <p:sldId id="337" r:id="rId72"/>
    <p:sldId id="338" r:id="rId73"/>
    <p:sldId id="339" r:id="rId74"/>
    <p:sldId id="363" r:id="rId75"/>
    <p:sldId id="364" r:id="rId76"/>
    <p:sldId id="365" r:id="rId77"/>
    <p:sldId id="366" r:id="rId78"/>
    <p:sldId id="367" r:id="rId79"/>
    <p:sldId id="368" r:id="rId80"/>
    <p:sldId id="369" r:id="rId81"/>
    <p:sldId id="371" r:id="rId82"/>
    <p:sldId id="372" r:id="rId83"/>
    <p:sldId id="373" r:id="rId84"/>
    <p:sldId id="374" r:id="rId85"/>
    <p:sldId id="379" r:id="rId86"/>
    <p:sldId id="380" r:id="rId87"/>
    <p:sldId id="381" r:id="rId88"/>
    <p:sldId id="382" r:id="rId89"/>
    <p:sldId id="383" r:id="rId90"/>
    <p:sldId id="384" r:id="rId91"/>
    <p:sldId id="388" r:id="rId92"/>
    <p:sldId id="423" r:id="rId93"/>
    <p:sldId id="393" r:id="rId94"/>
    <p:sldId id="394" r:id="rId95"/>
    <p:sldId id="395" r:id="rId96"/>
    <p:sldId id="396" r:id="rId97"/>
    <p:sldId id="398" r:id="rId98"/>
    <p:sldId id="399" r:id="rId99"/>
    <p:sldId id="400" r:id="rId100"/>
    <p:sldId id="401" r:id="rId101"/>
    <p:sldId id="426" r:id="rId102"/>
    <p:sldId id="429" r:id="rId103"/>
    <p:sldId id="430" r:id="rId104"/>
    <p:sldId id="431"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448" r:id="rId119"/>
    <p:sldId id="449" r:id="rId120"/>
    <p:sldId id="450" r:id="rId121"/>
    <p:sldId id="451" r:id="rId122"/>
    <p:sldId id="452" r:id="rId123"/>
    <p:sldId id="453" r:id="rId124"/>
    <p:sldId id="454" r:id="rId125"/>
    <p:sldId id="455" r:id="rId126"/>
    <p:sldId id="456" r:id="rId127"/>
    <p:sldId id="457" r:id="rId128"/>
    <p:sldId id="458" r:id="rId129"/>
    <p:sldId id="459" r:id="rId130"/>
    <p:sldId id="463" r:id="rId131"/>
    <p:sldId id="464" r:id="rId132"/>
    <p:sldId id="465" r:id="rId133"/>
    <p:sldId id="466" r:id="rId134"/>
    <p:sldId id="467" r:id="rId135"/>
    <p:sldId id="468" r:id="rId136"/>
    <p:sldId id="469" r:id="rId137"/>
    <p:sldId id="470" r:id="rId138"/>
    <p:sldId id="471" r:id="rId139"/>
    <p:sldId id="472" r:id="rId140"/>
    <p:sldId id="473" r:id="rId141"/>
    <p:sldId id="474" r:id="rId142"/>
    <p:sldId id="477" r:id="rId143"/>
    <p:sldId id="481" r:id="rId144"/>
    <p:sldId id="482" r:id="rId145"/>
    <p:sldId id="483" r:id="rId146"/>
    <p:sldId id="484" r:id="rId147"/>
    <p:sldId id="485" r:id="rId148"/>
    <p:sldId id="486" r:id="rId149"/>
    <p:sldId id="487" r:id="rId150"/>
    <p:sldId id="491" r:id="rId151"/>
    <p:sldId id="492" r:id="rId152"/>
    <p:sldId id="493" r:id="rId153"/>
    <p:sldId id="494" r:id="rId154"/>
    <p:sldId id="495" r:id="rId155"/>
    <p:sldId id="496" r:id="rId156"/>
    <p:sldId id="497" r:id="rId157"/>
    <p:sldId id="498" r:id="rId158"/>
    <p:sldId id="499" r:id="rId159"/>
    <p:sldId id="500" r:id="rId160"/>
    <p:sldId id="501" r:id="rId161"/>
    <p:sldId id="502" r:id="rId162"/>
    <p:sldId id="503" r:id="rId163"/>
    <p:sldId id="504" r:id="rId164"/>
    <p:sldId id="505" r:id="rId165"/>
    <p:sldId id="506" r:id="rId166"/>
    <p:sldId id="507" r:id="rId167"/>
    <p:sldId id="508" r:id="rId168"/>
    <p:sldId id="509" r:id="rId169"/>
    <p:sldId id="510" r:id="rId170"/>
    <p:sldId id="511" r:id="rId171"/>
    <p:sldId id="512" r:id="rId172"/>
    <p:sldId id="513" r:id="rId173"/>
    <p:sldId id="514" r:id="rId174"/>
    <p:sldId id="515" r:id="rId175"/>
    <p:sldId id="519" r:id="rId176"/>
    <p:sldId id="520" r:id="rId177"/>
    <p:sldId id="521" r:id="rId178"/>
    <p:sldId id="522" r:id="rId179"/>
    <p:sldId id="523" r:id="rId180"/>
    <p:sldId id="524" r:id="rId181"/>
    <p:sldId id="525" r:id="rId182"/>
    <p:sldId id="526" r:id="rId183"/>
    <p:sldId id="527" r:id="rId184"/>
    <p:sldId id="528" r:id="rId185"/>
    <p:sldId id="529" r:id="rId186"/>
    <p:sldId id="530" r:id="rId187"/>
    <p:sldId id="531" r:id="rId188"/>
    <p:sldId id="532" r:id="rId189"/>
    <p:sldId id="533" r:id="rId190"/>
    <p:sldId id="534" r:id="rId191"/>
    <p:sldId id="535" r:id="rId192"/>
    <p:sldId id="541" r:id="rId193"/>
    <p:sldId id="542" r:id="rId194"/>
    <p:sldId id="543" r:id="rId195"/>
    <p:sldId id="544" r:id="rId196"/>
    <p:sldId id="545" r:id="rId197"/>
    <p:sldId id="546" r:id="rId198"/>
    <p:sldId id="547" r:id="rId199"/>
    <p:sldId id="548" r:id="rId200"/>
    <p:sldId id="549" r:id="rId201"/>
    <p:sldId id="550" r:id="rId202"/>
    <p:sldId id="551" r:id="rId203"/>
    <p:sldId id="552" r:id="rId204"/>
    <p:sldId id="553" r:id="rId205"/>
    <p:sldId id="554" r:id="rId206"/>
    <p:sldId id="558" r:id="rId207"/>
    <p:sldId id="559" r:id="rId208"/>
    <p:sldId id="560" r:id="rId209"/>
    <p:sldId id="561" r:id="rId210"/>
    <p:sldId id="562" r:id="rId211"/>
    <p:sldId id="563" r:id="rId212"/>
    <p:sldId id="564" r:id="rId213"/>
    <p:sldId id="565" r:id="rId214"/>
    <p:sldId id="566" r:id="rId215"/>
    <p:sldId id="567" r:id="rId216"/>
    <p:sldId id="568" r:id="rId217"/>
    <p:sldId id="569" r:id="rId218"/>
    <p:sldId id="570" r:id="rId219"/>
    <p:sldId id="571" r:id="rId220"/>
    <p:sldId id="572" r:id="rId221"/>
    <p:sldId id="573" r:id="rId222"/>
    <p:sldId id="574" r:id="rId223"/>
    <p:sldId id="575" r:id="rId224"/>
    <p:sldId id="579" r:id="rId225"/>
    <p:sldId id="580" r:id="rId226"/>
    <p:sldId id="581" r:id="rId227"/>
    <p:sldId id="582" r:id="rId228"/>
    <p:sldId id="583" r:id="rId229"/>
    <p:sldId id="584" r:id="rId230"/>
    <p:sldId id="585" r:id="rId231"/>
    <p:sldId id="589" r:id="rId232"/>
    <p:sldId id="590" r:id="rId233"/>
    <p:sldId id="591" r:id="rId234"/>
    <p:sldId id="592" r:id="rId235"/>
    <p:sldId id="593" r:id="rId236"/>
    <p:sldId id="594" r:id="rId237"/>
    <p:sldId id="595" r:id="rId238"/>
    <p:sldId id="596" r:id="rId239"/>
    <p:sldId id="597" r:id="rId240"/>
    <p:sldId id="598" r:id="rId241"/>
    <p:sldId id="599" r:id="rId242"/>
    <p:sldId id="600" r:id="rId243"/>
    <p:sldId id="601" r:id="rId244"/>
    <p:sldId id="605" r:id="rId245"/>
    <p:sldId id="606" r:id="rId246"/>
    <p:sldId id="607" r:id="rId247"/>
    <p:sldId id="608" r:id="rId248"/>
    <p:sldId id="609" r:id="rId249"/>
    <p:sldId id="610" r:id="rId250"/>
    <p:sldId id="611" r:id="rId251"/>
    <p:sldId id="612" r:id="rId252"/>
    <p:sldId id="616" r:id="rId253"/>
    <p:sldId id="617" r:id="rId254"/>
    <p:sldId id="618" r:id="rId255"/>
    <p:sldId id="619" r:id="rId256"/>
    <p:sldId id="620" r:id="rId257"/>
    <p:sldId id="621" r:id="rId258"/>
    <p:sldId id="622" r:id="rId259"/>
    <p:sldId id="623" r:id="rId260"/>
    <p:sldId id="627" r:id="rId261"/>
    <p:sldId id="628" r:id="rId262"/>
    <p:sldId id="629" r:id="rId263"/>
    <p:sldId id="630" r:id="rId264"/>
    <p:sldId id="631" r:id="rId265"/>
    <p:sldId id="632" r:id="rId266"/>
    <p:sldId id="633" r:id="rId267"/>
    <p:sldId id="634" r:id="rId268"/>
    <p:sldId id="635" r:id="rId269"/>
    <p:sldId id="636" r:id="rId270"/>
    <p:sldId id="643" r:id="rId271"/>
    <p:sldId id="646" r:id="rId272"/>
    <p:sldId id="647" r:id="rId273"/>
    <p:sldId id="648" r:id="rId274"/>
    <p:sldId id="649" r:id="rId275"/>
    <p:sldId id="650" r:id="rId276"/>
    <p:sldId id="651" r:id="rId277"/>
    <p:sldId id="652" r:id="rId278"/>
    <p:sldId id="653" r:id="rId279"/>
    <p:sldId id="654" r:id="rId280"/>
    <p:sldId id="655" r:id="rId281"/>
    <p:sldId id="656" r:id="rId282"/>
    <p:sldId id="696" r:id="rId283"/>
    <p:sldId id="697" r:id="rId284"/>
    <p:sldId id="698" r:id="rId285"/>
    <p:sldId id="699" r:id="rId286"/>
    <p:sldId id="700" r:id="rId287"/>
    <p:sldId id="701" r:id="rId288"/>
    <p:sldId id="702" r:id="rId289"/>
    <p:sldId id="706" r:id="rId290"/>
    <p:sldId id="707" r:id="rId291"/>
    <p:sldId id="708" r:id="rId292"/>
    <p:sldId id="709" r:id="rId293"/>
    <p:sldId id="710" r:id="rId294"/>
    <p:sldId id="711" r:id="rId295"/>
    <p:sldId id="712" r:id="rId296"/>
    <p:sldId id="713" r:id="rId297"/>
    <p:sldId id="714" r:id="rId298"/>
    <p:sldId id="718" r:id="rId299"/>
    <p:sldId id="719" r:id="rId300"/>
    <p:sldId id="720" r:id="rId301"/>
    <p:sldId id="721" r:id="rId302"/>
    <p:sldId id="722" r:id="rId303"/>
    <p:sldId id="723" r:id="rId304"/>
    <p:sldId id="724" r:id="rId305"/>
    <p:sldId id="725" r:id="rId306"/>
    <p:sldId id="726" r:id="rId307"/>
    <p:sldId id="727" r:id="rId308"/>
    <p:sldId id="728" r:id="rId309"/>
    <p:sldId id="729" r:id="rId310"/>
    <p:sldId id="730" r:id="rId311"/>
    <p:sldId id="731" r:id="rId312"/>
    <p:sldId id="732" r:id="rId313"/>
    <p:sldId id="736" r:id="rId314"/>
    <p:sldId id="737" r:id="rId315"/>
    <p:sldId id="738" r:id="rId316"/>
    <p:sldId id="739" r:id="rId317"/>
    <p:sldId id="740" r:id="rId318"/>
    <p:sldId id="741" r:id="rId319"/>
    <p:sldId id="742" r:id="rId320"/>
    <p:sldId id="743" r:id="rId321"/>
    <p:sldId id="758" r:id="rId322"/>
    <p:sldId id="759" r:id="rId323"/>
    <p:sldId id="760" r:id="rId324"/>
    <p:sldId id="761" r:id="rId325"/>
    <p:sldId id="762" r:id="rId326"/>
    <p:sldId id="763" r:id="rId327"/>
    <p:sldId id="764" r:id="rId328"/>
    <p:sldId id="765" r:id="rId329"/>
    <p:sldId id="766" r:id="rId330"/>
    <p:sldId id="767" r:id="rId331"/>
    <p:sldId id="768" r:id="rId332"/>
    <p:sldId id="769" r:id="rId333"/>
    <p:sldId id="770" r:id="rId334"/>
    <p:sldId id="771" r:id="rId335"/>
    <p:sldId id="772" r:id="rId336"/>
    <p:sldId id="773" r:id="rId337"/>
    <p:sldId id="774" r:id="rId338"/>
    <p:sldId id="775" r:id="rId339"/>
    <p:sldId id="776" r:id="rId340"/>
    <p:sldId id="777" r:id="rId341"/>
    <p:sldId id="778" r:id="rId342"/>
    <p:sldId id="789" r:id="rId343"/>
    <p:sldId id="792" r:id="rId344"/>
    <p:sldId id="793" r:id="rId345"/>
    <p:sldId id="794" r:id="rId346"/>
    <p:sldId id="795" r:id="rId347"/>
    <p:sldId id="796" r:id="rId348"/>
    <p:sldId id="797" r:id="rId349"/>
    <p:sldId id="798" r:id="rId350"/>
    <p:sldId id="799" r:id="rId351"/>
    <p:sldId id="800" r:id="rId352"/>
    <p:sldId id="801" r:id="rId353"/>
    <p:sldId id="802" r:id="rId354"/>
    <p:sldId id="803" r:id="rId355"/>
    <p:sldId id="804" r:id="rId356"/>
    <p:sldId id="805" r:id="rId357"/>
    <p:sldId id="806" r:id="rId358"/>
    <p:sldId id="807" r:id="rId359"/>
    <p:sldId id="811" r:id="rId360"/>
    <p:sldId id="812" r:id="rId361"/>
    <p:sldId id="813" r:id="rId362"/>
    <p:sldId id="814" r:id="rId363"/>
    <p:sldId id="815" r:id="rId364"/>
    <p:sldId id="816" r:id="rId365"/>
    <p:sldId id="817" r:id="rId366"/>
    <p:sldId id="818" r:id="rId367"/>
    <p:sldId id="819" r:id="rId368"/>
    <p:sldId id="820" r:id="rId369"/>
    <p:sldId id="824" r:id="rId370"/>
    <p:sldId id="825" r:id="rId371"/>
    <p:sldId id="826" r:id="rId372"/>
    <p:sldId id="827" r:id="rId373"/>
    <p:sldId id="828" r:id="rId374"/>
    <p:sldId id="829" r:id="rId375"/>
    <p:sldId id="836" r:id="rId376"/>
    <p:sldId id="837" r:id="rId377"/>
    <p:sldId id="838" r:id="rId378"/>
    <p:sldId id="839" r:id="rId379"/>
    <p:sldId id="840" r:id="rId380"/>
    <p:sldId id="841" r:id="rId381"/>
    <p:sldId id="842" r:id="rId382"/>
    <p:sldId id="845" r:id="rId383"/>
    <p:sldId id="846" r:id="rId384"/>
    <p:sldId id="869" r:id="rId385"/>
    <p:sldId id="870" r:id="rId386"/>
    <p:sldId id="871" r:id="rId387"/>
    <p:sldId id="872" r:id="rId388"/>
    <p:sldId id="873" r:id="rId389"/>
    <p:sldId id="874" r:id="rId390"/>
    <p:sldId id="878" r:id="rId391"/>
    <p:sldId id="879" r:id="rId392"/>
    <p:sldId id="880" r:id="rId393"/>
    <p:sldId id="881" r:id="rId394"/>
    <p:sldId id="882" r:id="rId395"/>
    <p:sldId id="883" r:id="rId396"/>
    <p:sldId id="884" r:id="rId397"/>
    <p:sldId id="885" r:id="rId398"/>
    <p:sldId id="886" r:id="rId399"/>
    <p:sldId id="887" r:id="rId400"/>
    <p:sldId id="888" r:id="rId401"/>
    <p:sldId id="889" r:id="rId402"/>
    <p:sldId id="890" r:id="rId403"/>
    <p:sldId id="891" r:id="rId404"/>
    <p:sldId id="900" r:id="rId405"/>
    <p:sldId id="903" r:id="rId406"/>
    <p:sldId id="904" r:id="rId407"/>
    <p:sldId id="905" r:id="rId408"/>
    <p:sldId id="906" r:id="rId409"/>
    <p:sldId id="907" r:id="rId410"/>
    <p:sldId id="908" r:id="rId411"/>
    <p:sldId id="909" r:id="rId412"/>
    <p:sldId id="910" r:id="rId413"/>
    <p:sldId id="911" r:id="rId414"/>
    <p:sldId id="912" r:id="rId415"/>
    <p:sldId id="913" r:id="rId416"/>
    <p:sldId id="914" r:id="rId417"/>
    <p:sldId id="915" r:id="rId418"/>
    <p:sldId id="916" r:id="rId419"/>
    <p:sldId id="917" r:id="rId420"/>
    <p:sldId id="918" r:id="rId421"/>
    <p:sldId id="919" r:id="rId422"/>
    <p:sldId id="920" r:id="rId423"/>
    <p:sldId id="921" r:id="rId424"/>
    <p:sldId id="922" r:id="rId425"/>
    <p:sldId id="923" r:id="rId426"/>
    <p:sldId id="924" r:id="rId427"/>
    <p:sldId id="925" r:id="rId428"/>
    <p:sldId id="926" r:id="rId429"/>
    <p:sldId id="927" r:id="rId430"/>
    <p:sldId id="928" r:id="rId431"/>
    <p:sldId id="929" r:id="rId432"/>
    <p:sldId id="930" r:id="rId433"/>
    <p:sldId id="931" r:id="rId434"/>
    <p:sldId id="932" r:id="rId435"/>
    <p:sldId id="933" r:id="rId436"/>
    <p:sldId id="934" r:id="rId437"/>
    <p:sldId id="935" r:id="rId438"/>
    <p:sldId id="939" r:id="rId439"/>
    <p:sldId id="940" r:id="rId440"/>
    <p:sldId id="941" r:id="rId441"/>
    <p:sldId id="942" r:id="rId442"/>
    <p:sldId id="943" r:id="rId443"/>
    <p:sldId id="944" r:id="rId444"/>
    <p:sldId id="945" r:id="rId445"/>
    <p:sldId id="946" r:id="rId446"/>
    <p:sldId id="947" r:id="rId447"/>
    <p:sldId id="948" r:id="rId448"/>
    <p:sldId id="949" r:id="rId449"/>
    <p:sldId id="950" r:id="rId450"/>
    <p:sldId id="951" r:id="rId451"/>
    <p:sldId id="952" r:id="rId452"/>
    <p:sldId id="953" r:id="rId453"/>
    <p:sldId id="957" r:id="rId454"/>
    <p:sldId id="958" r:id="rId455"/>
    <p:sldId id="959" r:id="rId456"/>
    <p:sldId id="960" r:id="rId457"/>
    <p:sldId id="961" r:id="rId458"/>
    <p:sldId id="962" r:id="rId459"/>
    <p:sldId id="963" r:id="rId460"/>
    <p:sldId id="964" r:id="rId461"/>
    <p:sldId id="965" r:id="rId462"/>
    <p:sldId id="966" r:id="rId463"/>
    <p:sldId id="967" r:id="rId464"/>
    <p:sldId id="968" r:id="rId465"/>
    <p:sldId id="969" r:id="rId466"/>
    <p:sldId id="970" r:id="rId467"/>
    <p:sldId id="974" r:id="rId468"/>
    <p:sldId id="975" r:id="rId469"/>
    <p:sldId id="976" r:id="rId470"/>
    <p:sldId id="977" r:id="rId471"/>
    <p:sldId id="978" r:id="rId472"/>
    <p:sldId id="979" r:id="rId473"/>
    <p:sldId id="980" r:id="rId474"/>
    <p:sldId id="982" r:id="rId475"/>
    <p:sldId id="995" r:id="rId476"/>
    <p:sldId id="996" r:id="rId477"/>
    <p:sldId id="997" r:id="rId478"/>
    <p:sldId id="998" r:id="rId479"/>
    <p:sldId id="999" r:id="rId480"/>
    <p:sldId id="1000" r:id="rId481"/>
    <p:sldId id="1001" r:id="rId482"/>
    <p:sldId id="1002" r:id="rId483"/>
    <p:sldId id="1003" r:id="rId484"/>
    <p:sldId id="1004" r:id="rId485"/>
    <p:sldId id="1006" r:id="rId486"/>
    <p:sldId id="1007" r:id="rId487"/>
    <p:sldId id="1008" r:id="rId488"/>
    <p:sldId id="1010" r:id="rId489"/>
    <p:sldId id="1011" r:id="rId490"/>
    <p:sldId id="1013" r:id="rId491"/>
    <p:sldId id="1014" r:id="rId492"/>
    <p:sldId id="1015" r:id="rId493"/>
    <p:sldId id="1016" r:id="rId494"/>
    <p:sldId id="1020" r:id="rId495"/>
    <p:sldId id="1021" r:id="rId496"/>
    <p:sldId id="1022" r:id="rId497"/>
    <p:sldId id="1023" r:id="rId498"/>
    <p:sldId id="1024" r:id="rId499"/>
    <p:sldId id="1025" r:id="rId500"/>
    <p:sldId id="1026" r:id="rId501"/>
    <p:sldId id="1027" r:id="rId502"/>
    <p:sldId id="1028" r:id="rId503"/>
    <p:sldId id="1031" r:id="rId504"/>
    <p:sldId id="1033" r:id="rId505"/>
    <p:sldId id="1035" r:id="rId506"/>
    <p:sldId id="1037" r:id="rId507"/>
    <p:sldId id="1043" r:id="rId508"/>
    <p:sldId id="1044" r:id="rId509"/>
    <p:sldId id="1045" r:id="rId510"/>
    <p:sldId id="1046" r:id="rId511"/>
    <p:sldId id="1047" r:id="rId512"/>
    <p:sldId id="1048" r:id="rId513"/>
    <p:sldId id="1049" r:id="rId514"/>
    <p:sldId id="1050" r:id="rId515"/>
    <p:sldId id="1051" r:id="rId516"/>
    <p:sldId id="1058" r:id="rId517"/>
    <p:sldId id="1059" r:id="rId518"/>
    <p:sldId id="1060" r:id="rId519"/>
    <p:sldId id="1061" r:id="rId520"/>
    <p:sldId id="1062" r:id="rId521"/>
    <p:sldId id="1063" r:id="rId522"/>
    <p:sldId id="1064" r:id="rId523"/>
    <p:sldId id="1068" r:id="rId524"/>
    <p:sldId id="1069" r:id="rId525"/>
    <p:sldId id="1070" r:id="rId526"/>
    <p:sldId id="1071" r:id="rId527"/>
    <p:sldId id="1072" r:id="rId528"/>
    <p:sldId id="1073" r:id="rId529"/>
    <p:sldId id="1074" r:id="rId530"/>
    <p:sldId id="1075" r:id="rId531"/>
    <p:sldId id="1076" r:id="rId532"/>
    <p:sldId id="1077" r:id="rId533"/>
    <p:sldId id="1078" r:id="rId534"/>
    <p:sldId id="1079" r:id="rId535"/>
    <p:sldId id="1080" r:id="rId536"/>
    <p:sldId id="1081" r:id="rId537"/>
    <p:sldId id="1082" r:id="rId538"/>
    <p:sldId id="1083" r:id="rId539"/>
    <p:sldId id="1084" r:id="rId540"/>
    <p:sldId id="1085" r:id="rId541"/>
  </p:sldIdLst>
  <p:sldSz cx="9144000" cy="5143500" type="screen16x9"/>
  <p:notesSz cx="6858000" cy="9144000"/>
  <p:embeddedFontLst>
    <p:embeddedFont>
      <p:font typeface="Walter Turncoat" panose="020B0604020202020204" charset="0"/>
      <p:regular r:id="rId543"/>
    </p:embeddedFont>
    <p:embeddedFont>
      <p:font typeface="Century Gothic" panose="020B0502020202020204" pitchFamily="34" charset="0"/>
      <p:regular r:id="rId544"/>
      <p:bold r:id="rId545"/>
      <p:italic r:id="rId546"/>
      <p:boldItalic r:id="rId547"/>
    </p:embeddedFont>
    <p:embeddedFont>
      <p:font typeface="Open Sans" panose="020B0606030504020204" pitchFamily="34" charset="0"/>
      <p:regular r:id="rId548"/>
      <p:bold r:id="rId549"/>
    </p:embeddedFont>
    <p:embeddedFont>
      <p:font typeface="Wingdings 2" panose="05020102010507070707" pitchFamily="18" charset="2"/>
      <p:regular r:id="rId550"/>
    </p:embeddedFont>
    <p:embeddedFont>
      <p:font typeface="Corbel" panose="020B0503020204020204" pitchFamily="34" charset="0"/>
      <p:regular r:id="rId551"/>
      <p:bold r:id="rId552"/>
      <p:italic r:id="rId553"/>
      <p:boldItalic r:id="rId554"/>
    </p:embeddedFont>
    <p:embeddedFont>
      <p:font typeface="Shadows Into Light" panose="020B0604020202020204" charset="0"/>
      <p:regular r:id="rId555"/>
    </p:embeddedFont>
    <p:embeddedFont>
      <p:font typeface="Tahoma" panose="020B0604030504040204" pitchFamily="34" charset="0"/>
      <p:regular r:id="rId556"/>
      <p:bold r:id="rId557"/>
    </p:embeddedFont>
    <p:embeddedFont>
      <p:font typeface="ＭＳ Ｐゴシック" panose="020B0600070205080204" pitchFamily="34" charset="-128"/>
      <p:regular r:id="rId558"/>
    </p:embeddedFont>
    <p:embeddedFont>
      <p:font typeface="Tw Cen MT" panose="020B0602020104020603" pitchFamily="34" charset="0"/>
      <p:regular r:id="rId559"/>
      <p:bold r:id="rId560"/>
      <p:italic r:id="rId561"/>
      <p:boldItalic r:id="rId5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sorterViewPr>
    <p:cViewPr>
      <p:scale>
        <a:sx n="100" d="100"/>
        <a:sy n="100" d="100"/>
      </p:scale>
      <p:origin x="0" y="-1308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notesMaster" Target="notesMasters/notesMaster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font" Target="fonts/font11.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viewProps" Target="viewProps.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font" Target="fonts/font2.fntdata"/><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font" Target="fonts/font13.fntdata"/><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tableStyles" Target="tableStyles.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font" Target="fonts/font4.fntdata"/><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557" Type="http://schemas.openxmlformats.org/officeDocument/2006/relationships/font" Target="fonts/font15.fntdata"/><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font" Target="fonts/font5.fntdata"/><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558" Type="http://schemas.openxmlformats.org/officeDocument/2006/relationships/font" Target="fonts/font16.fntdata"/><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font" Target="fonts/font6.fntdata"/><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font" Target="fonts/font17.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font" Target="fonts/font7.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font" Target="fonts/font18.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font" Target="fonts/font19.fntdata"/><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font" Target="fonts/font9.fntdata"/><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font" Target="fonts/font20.fntdata"/><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font" Target="fonts/font10.fntdata"/><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presProps" Target="pres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font" Target="fonts/font1.fntdata"/><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font" Target="fonts/font12.fntdata"/><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theme" Target="theme/theme1.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font" Target="fonts/font3.fntdata"/><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font" Target="fonts/font14.fntdata"/><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400d25849a_7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g400d25849a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2375cb88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2375cb88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4b4cca1f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4b4cca1f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94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4b4cca1f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4b4cca1f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1482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4b4cca1f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4b4cca1f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5629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4b4cca1f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4b4cca1f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6512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4b4cca1f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4b4cca1f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8909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4b4cca1f3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4b4cca1f3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2866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4b4cca1f3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4b4cca1f3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9632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4b4cca1f3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4b4cca1f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5375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b4cca1f3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b4cca1f3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8842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4b4cca1f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4b4cca1f3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53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2375cb88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2375cb88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4b4cca1f3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4b4cca1f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4284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b4cca1f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b4cca1f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9855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4b4cca1f3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4b4cca1f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9928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4b4cca1f3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4b4cca1f3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368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4b4cca1f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4b4cca1f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659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54b4cca1f3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54b4cca1f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7629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4b4cca1f3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4b4cca1f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0182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2b09e1f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2b09e1f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5666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4b4cca1f3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4b4cca1f3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3193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4b4cca1f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54b4cca1f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3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2375cb88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2375cb88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2b09e1fb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2b09e1fb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376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4b4cca1f3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4b4cca1f3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6344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4b4cca1f3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54b4cca1f3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6251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54b4cca1f3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54b4cca1f3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5551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4b4cca1f3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54b4cca1f3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5630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54b4cca1f3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54b4cca1f3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9084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b4cca1f3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b4cca1f3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437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54b4cca1f3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54b4cca1f3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53184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4b4cca1f3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54b4cca1f3_1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1397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b4cca1f3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b4cca1f3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89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df76ed2f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df76ed2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4b4cca1f3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54b4cca1f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84785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4b4cca1f3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4b4cca1f3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1222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54b4cca1f3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54b4cca1f3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59645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54b4cca1f3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54b4cca1f3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061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54b4cca1f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54b4cca1f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5545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4b4cca1f3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54b4cca1f3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278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b4cca1f3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b4cca1f3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8160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4b4cca1f3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54b4cca1f3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21098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54b4cca1f3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54b4cca1f3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3906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4b4cca1f3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54b4cca1f3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29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2375cb884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2375cb884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4b4cca1f3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54b4cca1f3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5298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54b4cca1f3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54b4cca1f3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01380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b4cca1f3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b4cca1f3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10337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b4cca1f3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b4cca1f3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158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54b4cca1f3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54b4cca1f3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4417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54b4cca1f3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54b4cca1f3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7631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54b4cca1f3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54b4cca1f3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12090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54b4cca1f3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54b4cca1f3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06243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54b4cca1f3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54b4cca1f3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7189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b4cca1f3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b4cca1f3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219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23d8755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423d8755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54b4cca1f3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54b4cca1f3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9531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54b4cca1f3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54b4cca1f3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74405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54b4cca1f3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54b4cca1f3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96362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54b4cca1f3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54b4cca1f3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7141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54b4cca1f3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54b4cca1f3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89289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54b4cca1f3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54b4cca1f3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5191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54b4cca1f3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54b4cca1f3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665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54b4cca1f3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54b4cca1f3_0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9217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54b4cca1f3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54b4cca1f3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9339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54b4cca1f3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54b4cca1f3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451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23d8755c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23d8755c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54b4cca1f3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54b4cca1f3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2603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54b4cca1f3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54b4cca1f3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87969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54b4cca1f3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54b4cca1f3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119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54b4cca1f3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54b4cca1f3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07105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0c40e468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0c40e468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0762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b4cca1f3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b4cca1f3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3445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54b4cca1f3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54b4cca1f3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00243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54b4cca1f3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54b4cca1f3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5250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50b3b637c3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50b3b637c3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6851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54b4cca1f3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54b4cca1f3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09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df76ed2f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bdf76ed2f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54b4cca1f3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54b4cca1f3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62275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54b4cca1f3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54b4cca1f3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55209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54b4cca1f3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54b4cca1f3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75161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54b4cca1f3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54b4cca1f3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1612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54b4cca1f3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54b4cca1f3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4257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50b3b637c3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50b3b637c3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05915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4b32a994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4b32a994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45847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b32a9943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b32a9943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6246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b32a9943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b32a9943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00653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b32a9943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b32a9943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64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23d8755c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23d8755c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b32a9943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b32a9943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63615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b32a9943e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b32a9943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19146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b32a9943e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b32a9943e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82767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b32a9943e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b32a9943e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46613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b32a9943e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b32a9943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6954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0AA922-DDDE-4C47-9E54-765A7F46744B}" type="slidenum">
              <a:rPr lang="en-US" altLang="en-US" sz="1200" smtClean="0"/>
              <a:pPr/>
              <a:t>208</a:t>
            </a:fld>
            <a:endParaRPr lang="en-US" altLang="en-US" sz="1200"/>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8901588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f501100f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f501100f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5068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f501100f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f501100f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72244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f501100f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f501100f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02270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f501100f9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f501100f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01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e6c75ed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e6c75ed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4f501100f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4f501100f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55737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f501100f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f501100f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84061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f501100f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f501100f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04680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f501100f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f501100f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91024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f501100f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f501100f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35108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f501100f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f501100f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479651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f501100f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f501100f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241897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f501100f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f501100f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32800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ee35a43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4ee35a43b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54548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ee35a43b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ee35a43b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91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400d25849a_7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g400d25849a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79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23d8755c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23d8755c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f501100f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f501100f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38715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3533FA-1B03-4D03-B4F6-3B17C50C63B9}" type="slidenum">
              <a:rPr lang="en-US" altLang="en-US" sz="1200" smtClean="0"/>
              <a:pPr/>
              <a:t>231</a:t>
            </a:fld>
            <a:endParaRPr lang="en-US" altLang="en-US" sz="1200"/>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8354959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D096C5-2618-48D9-BF7D-42F562F06DE3}" type="slidenum">
              <a:rPr lang="en-US" altLang="en-US" sz="1200" smtClean="0"/>
              <a:pPr/>
              <a:t>232</a:t>
            </a:fld>
            <a:endParaRPr lang="en-US" altLang="en-US" sz="1200"/>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211960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538BCC-8D64-440C-9C06-13876DD3B851}" type="slidenum">
              <a:rPr lang="en-US" altLang="en-US" sz="1200" smtClean="0"/>
              <a:pPr/>
              <a:t>233</a:t>
            </a:fld>
            <a:endParaRPr lang="en-US" altLang="en-US" sz="1200"/>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0844517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AA5554-5553-4B65-95B2-61B1687FA87C}" type="slidenum">
              <a:rPr lang="en-US" altLang="en-US" sz="1200" smtClean="0"/>
              <a:pPr/>
              <a:t>234</a:t>
            </a:fld>
            <a:endParaRPr lang="en-US" altLang="en-US" sz="1200"/>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985816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387D18-BC9E-4B1F-A90F-D60975711E18}" type="slidenum">
              <a:rPr lang="en-US" altLang="en-US" sz="1200" smtClean="0"/>
              <a:pPr/>
              <a:t>235</a:t>
            </a:fld>
            <a:endParaRPr lang="en-US" altLang="en-US" sz="1200"/>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1258544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f501100f9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4f501100f9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7803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4f501100f9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4f501100f9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859106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4f501100f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4f501100f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92196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4f501100f9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4f501100f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35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23d8755c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23d8755c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4f501100f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4f501100f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2825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3C7EDE-CACB-4BCD-AD98-94549A9A0740}" type="slidenum">
              <a:rPr lang="en-US" altLang="en-US" sz="1200" smtClean="0"/>
              <a:pPr/>
              <a:t>241</a:t>
            </a:fld>
            <a:endParaRPr lang="en-US" altLang="en-US" sz="1200"/>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8268258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98E56B-1C1E-4E0A-947F-3B7524389C36}" type="slidenum">
              <a:rPr lang="en-US" altLang="en-US" sz="1200" smtClean="0"/>
              <a:pPr/>
              <a:t>242</a:t>
            </a:fld>
            <a:endParaRPr lang="en-US" altLang="en-US" sz="1200"/>
          </a:p>
        </p:txBody>
      </p:sp>
      <p:sp>
        <p:nvSpPr>
          <p:cNvPr id="48131" name="Rectangle 2"/>
          <p:cNvSpPr>
            <a:spLocks noGrp="1" noRot="1" noChangeAspect="1" noChangeArrowheads="1" noTextEdit="1"/>
          </p:cNvSpPr>
          <p:nvPr>
            <p:ph type="sldImg"/>
          </p:nvPr>
        </p:nvSpPr>
        <p:spPr>
          <a:xfrm>
            <a:off x="381000" y="685800"/>
            <a:ext cx="6096000" cy="342900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25573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38E477-71F9-4A9A-B3E0-209FF55CA6EA}" type="slidenum">
              <a:rPr lang="en-US" altLang="en-US" sz="1200" smtClean="0"/>
              <a:pPr/>
              <a:t>243</a:t>
            </a:fld>
            <a:endParaRPr lang="en-US" altLang="en-US" sz="1200"/>
          </a:p>
        </p:txBody>
      </p:sp>
      <p:sp>
        <p:nvSpPr>
          <p:cNvPr id="50179" name="Rectangle 2"/>
          <p:cNvSpPr>
            <a:spLocks noGrp="1" noRot="1" noChangeAspect="1" noChangeArrowheads="1" noTextEdit="1"/>
          </p:cNvSpPr>
          <p:nvPr>
            <p:ph type="sldImg"/>
          </p:nvPr>
        </p:nvSpPr>
        <p:spPr>
          <a:xfrm>
            <a:off x="381000" y="685800"/>
            <a:ext cx="6096000" cy="34290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90277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1EC0443-A969-4548-82F2-B0C634E6B033}" type="slidenum">
              <a:rPr lang="en-US" altLang="en-US" sz="1200" smtClean="0"/>
              <a:pPr/>
              <a:t>244</a:t>
            </a:fld>
            <a:endParaRPr lang="en-US" altLang="en-US" sz="1200"/>
          </a:p>
        </p:txBody>
      </p:sp>
    </p:spTree>
    <p:extLst>
      <p:ext uri="{BB962C8B-B14F-4D97-AF65-F5344CB8AC3E}">
        <p14:creationId xmlns:p14="http://schemas.microsoft.com/office/powerpoint/2010/main" val="36865865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4986FA-FEE6-4E64-980B-A96ED7C4397B}" type="slidenum">
              <a:rPr lang="en-US" altLang="en-US" sz="1200" smtClean="0"/>
              <a:pPr/>
              <a:t>247</a:t>
            </a:fld>
            <a:endParaRPr lang="en-US" altLang="en-US" sz="1200"/>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8233850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4f501100f9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4f501100f9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29360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7A79CC-C83E-434A-BAE9-47F6C18B799F}" type="slidenum">
              <a:rPr lang="en-US" altLang="en-US" sz="1200" smtClean="0"/>
              <a:pPr/>
              <a:t>252</a:t>
            </a:fld>
            <a:endParaRPr lang="en-US" altLang="en-US" sz="1200"/>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976291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4f501100f9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4f501100f9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9380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1E806E-860E-458F-AAAF-A804EF120649}" type="slidenum">
              <a:rPr lang="en-US" altLang="en-US" sz="1200" smtClean="0"/>
              <a:pPr/>
              <a:t>256</a:t>
            </a:fld>
            <a:endParaRPr lang="en-US" altLang="en-US" sz="1200"/>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318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423d8755c7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423d8755c7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4f501100f9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4f501100f9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2142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4AF057-F454-4DBA-B68A-F04FA72FA4C3}" type="slidenum">
              <a:rPr lang="en-US" altLang="en-US" sz="1200" smtClean="0"/>
              <a:pPr/>
              <a:t>260</a:t>
            </a:fld>
            <a:endParaRPr lang="en-US" altLang="en-US" sz="12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39551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E1394B-10D0-4BEC-86D5-06A3B6BD6502}" type="slidenum">
              <a:rPr lang="en-US" altLang="en-US" sz="1200" smtClean="0"/>
              <a:pPr/>
              <a:t>261</a:t>
            </a:fld>
            <a:endParaRPr lang="en-US" altLang="en-US" sz="1200"/>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755074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4f501100f9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4f501100f9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0913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4f501100f9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4f501100f9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06523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4f501100f9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4f501100f9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27680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f501100f9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f501100f9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29157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4f501100f9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4f501100f9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45507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4fe7c79ae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4fe7c79ae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92199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4fe7c79ae6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4fe7c79ae6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7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423d8755c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423d8755c7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400d25849a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400d25849a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9808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0089f77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0089f77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15437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0089f778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0089f778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96944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0089f778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0089f778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11423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0089f778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0089f77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47193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0089f778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0089f778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37698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0089f77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0089f77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05507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0089f77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0089f77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9479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0089f778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0089f778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25091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0089f778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0089f778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476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23d8755c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23d8755c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0089f77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0089f77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53877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0089f778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0089f778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81167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0089f778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0089f778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47703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0089f77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0089f77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1657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089f778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089f778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39624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0089f7785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0089f778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0513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0089f7785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0089f7785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04206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0089f7785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0089f778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55365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0089f7785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0089f778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62926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0089f7785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0089f7785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259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eecf5fb2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eecf5fb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0089f778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0089f778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13392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0089f7785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0089f7785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36636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0089f7785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0089f7785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40202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0089f7785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0089f7785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61721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0089f7785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0089f7785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72361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50089f77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50089f77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24739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0089f778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0089f778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30133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0089f7785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0089f7785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36234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0089f7785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0089f7785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79086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0089f7785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0089f7785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761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beecf5fb2e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beecf5fb2e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0089f7785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0089f7785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4002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0089f7785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0089f7785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26835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50089f7785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50089f7785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82420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0089f7785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0089f7785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83905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0089f7785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0089f7785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71609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0089f7785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0089f7785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6988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BEB51AF-3DEB-493D-9765-16B0B3E48452}" type="slidenum">
              <a:rPr lang="en-US" altLang="en-US" sz="1200" smtClean="0"/>
              <a:pPr/>
              <a:t>322</a:t>
            </a:fld>
            <a:endParaRPr lang="en-US" altLang="en-US" sz="1200"/>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0523339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71D9105-0D5A-4F46-BBC5-E54E89CD766A}" type="slidenum">
              <a:rPr lang="en-US" altLang="en-US" sz="1200" smtClean="0"/>
              <a:pPr/>
              <a:t>323</a:t>
            </a:fld>
            <a:endParaRPr lang="en-US" altLang="en-US" sz="1200"/>
          </a:p>
        </p:txBody>
      </p:sp>
      <p:sp>
        <p:nvSpPr>
          <p:cNvPr id="97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5031303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0089f7785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0089f7785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72578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0089f7785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0089f7785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04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423d8755c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423d8755c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0089f7785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0089f7785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3681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0089f7785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0089f7785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93739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0089f7785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50089f7785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8266943"/>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0089f7785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0089f7785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368788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0089f7785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0089f7785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98862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0089f7785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0089f7785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39943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0089f7785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50089f7785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184564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50089f7785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50089f7785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018640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0089f7785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0089f7785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005783"/>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0089f7785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0089f7785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605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423d8755c7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423d8755c7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0089f7785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0089f7785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40517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0089f7785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0089f7785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434886"/>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0089f7785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50089f7785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13923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0089f7785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50089f7785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03398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0089f7785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50089f7785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32400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400d25849a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g400d25849a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2081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62f8ecbf6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62f8ecbf6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https://www.youtube.com/watch?v=4WillWjxRWw</a:t>
            </a:r>
            <a:endParaRPr/>
          </a:p>
        </p:txBody>
      </p:sp>
    </p:spTree>
    <p:extLst>
      <p:ext uri="{BB962C8B-B14F-4D97-AF65-F5344CB8AC3E}">
        <p14:creationId xmlns:p14="http://schemas.microsoft.com/office/powerpoint/2010/main" val="140828815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62f8ecbf6_1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62f8ecbf6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28435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62f8ecbf6_1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62f8ecbf6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93130"/>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62f8ecbf6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62f8ecbf6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109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423d8755c7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423d8755c7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62f8ecbf6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62f8ecbf6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71996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62f8ecbf6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62f8ecbf6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Hydroxide on Table E</a:t>
            </a:r>
            <a:endParaRPr/>
          </a:p>
        </p:txBody>
      </p:sp>
    </p:spTree>
    <p:extLst>
      <p:ext uri="{BB962C8B-B14F-4D97-AF65-F5344CB8AC3E}">
        <p14:creationId xmlns:p14="http://schemas.microsoft.com/office/powerpoint/2010/main" val="110780583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62f8ecbf6_1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62f8ecbf6_1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410587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62f8ecbf6_1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62f8ecbf6_1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nh3 in next lesson</a:t>
            </a:r>
            <a:endParaRPr/>
          </a:p>
        </p:txBody>
      </p:sp>
    </p:spTree>
    <p:extLst>
      <p:ext uri="{BB962C8B-B14F-4D97-AF65-F5344CB8AC3E}">
        <p14:creationId xmlns:p14="http://schemas.microsoft.com/office/powerpoint/2010/main" val="216028074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083152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62f8ecbf6_1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62f8ecbf6_1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60235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62f8ecbf6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62f8ecbf6_1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78286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Arrows are tracking proton movement</a:t>
            </a:r>
            <a:endParaRPr/>
          </a:p>
        </p:txBody>
      </p:sp>
    </p:spTree>
    <p:extLst>
      <p:ext uri="{BB962C8B-B14F-4D97-AF65-F5344CB8AC3E}">
        <p14:creationId xmlns:p14="http://schemas.microsoft.com/office/powerpoint/2010/main" val="263497641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75F0E2-2FFB-476D-A404-99842C42AB04}" type="slidenum">
              <a:rPr lang="en-US"/>
              <a:pPr/>
              <a:t>362</a:t>
            </a:fld>
            <a:endParaRPr lang="en-US"/>
          </a:p>
        </p:txBody>
      </p:sp>
      <p:sp>
        <p:nvSpPr>
          <p:cNvPr id="13314" name="Rectangle 2"/>
          <p:cNvSpPr>
            <a:spLocks noGrp="1" noRot="1" noChangeAspect="1" noChangeArrowheads="1" noTextEdit="1"/>
          </p:cNvSpPr>
          <p:nvPr>
            <p:ph type="sldImg"/>
          </p:nvPr>
        </p:nvSpPr>
        <p:spPr>
          <a:xfrm>
            <a:off x="381000" y="685800"/>
            <a:ext cx="6096000" cy="3429000"/>
          </a:xfrm>
          <a:ln/>
        </p:spPr>
      </p:sp>
      <p:sp>
        <p:nvSpPr>
          <p:cNvPr id="13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5131200"/>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A5208-F11D-450C-BFB5-6AD1807293A0}" type="slidenum">
              <a:rPr lang="en-US"/>
              <a:pPr/>
              <a:t>363</a:t>
            </a:fld>
            <a:endParaRPr lang="en-US"/>
          </a:p>
        </p:txBody>
      </p:sp>
      <p:sp>
        <p:nvSpPr>
          <p:cNvPr id="16386" name="Rectangle 2"/>
          <p:cNvSpPr>
            <a:spLocks noGrp="1" noRot="1" noChangeAspect="1" noChangeArrowheads="1" noTextEdit="1"/>
          </p:cNvSpPr>
          <p:nvPr>
            <p:ph type="sldImg"/>
          </p:nvPr>
        </p:nvSpPr>
        <p:spPr>
          <a:xfrm>
            <a:off x="381000" y="685800"/>
            <a:ext cx="6096000" cy="3429000"/>
          </a:xfrm>
          <a:ln/>
        </p:spPr>
      </p:sp>
      <p:sp>
        <p:nvSpPr>
          <p:cNvPr id="16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573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42375cb8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42375cb8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df76ed2f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bdf76ed2f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1968E8-4E02-4B53-9576-34DB41D9B156}" type="slidenum">
              <a:rPr lang="en-US"/>
              <a:pPr/>
              <a:t>364</a:t>
            </a:fld>
            <a:endParaRPr lang="en-US"/>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466140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62f8ecbf6_1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62f8ecbf6_1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208411"/>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6855331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E80B5-5823-4DF1-924D-ED9D6CD11A27}" type="slidenum">
              <a:rPr lang="en-US"/>
              <a:pPr/>
              <a:t>369</a:t>
            </a:fld>
            <a:endParaRPr lang="en-US"/>
          </a:p>
        </p:txBody>
      </p:sp>
      <p:sp>
        <p:nvSpPr>
          <p:cNvPr id="33794" name="Rectangle 2"/>
          <p:cNvSpPr>
            <a:spLocks noGrp="1" noRot="1" noChangeAspect="1" noChangeArrowheads="1" noTextEdit="1"/>
          </p:cNvSpPr>
          <p:nvPr>
            <p:ph type="sldImg"/>
          </p:nvPr>
        </p:nvSpPr>
        <p:spPr>
          <a:xfrm>
            <a:off x="381000" y="685800"/>
            <a:ext cx="6096000" cy="3429000"/>
          </a:xfrm>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685250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62f8ecbf6_1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62f8ecbf6_1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65438"/>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2f8ecbf6_1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62f8ecbf6_1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Collision theory- more particles more interactions</a:t>
            </a:r>
            <a:endParaRPr/>
          </a:p>
        </p:txBody>
      </p:sp>
    </p:spTree>
    <p:extLst>
      <p:ext uri="{BB962C8B-B14F-4D97-AF65-F5344CB8AC3E}">
        <p14:creationId xmlns:p14="http://schemas.microsoft.com/office/powerpoint/2010/main" val="354021109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62f8ecbf6_1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62f8ecbf6_1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Anything in a solution of water has a pH value</a:t>
            </a:r>
            <a:endParaRPr/>
          </a:p>
        </p:txBody>
      </p:sp>
    </p:spTree>
    <p:extLst>
      <p:ext uri="{BB962C8B-B14F-4D97-AF65-F5344CB8AC3E}">
        <p14:creationId xmlns:p14="http://schemas.microsoft.com/office/powerpoint/2010/main" val="995168942"/>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62f8ecbf6_1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562f8ecbf6_1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470770"/>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62f8ecbf6_1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62f8ecbf6_1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530185"/>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2f8ecbf6_1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62f8ecbf6_1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571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436519de6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436519de6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103A0C-684B-433F-8B38-2FE7D441DB50}" type="slidenum">
              <a:rPr lang="en-US"/>
              <a:pPr/>
              <a:t>379</a:t>
            </a:fld>
            <a:endParaRPr lang="en-US"/>
          </a:p>
        </p:txBody>
      </p:sp>
      <p:sp>
        <p:nvSpPr>
          <p:cNvPr id="45058" name="Rectangle 2"/>
          <p:cNvSpPr>
            <a:spLocks noGrp="1" noRot="1" noChangeAspect="1" noChangeArrowheads="1" noTextEdit="1"/>
          </p:cNvSpPr>
          <p:nvPr>
            <p:ph type="sldImg"/>
          </p:nvPr>
        </p:nvSpPr>
        <p:spPr>
          <a:xfrm>
            <a:off x="381000" y="685800"/>
            <a:ext cx="6096000" cy="3429000"/>
          </a:xfrm>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2983129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3A071-F037-4238-81A5-98A03D643F11}" type="slidenum">
              <a:rPr lang="en-US"/>
              <a:pPr/>
              <a:t>380</a:t>
            </a:fld>
            <a:endParaRPr lang="en-US"/>
          </a:p>
        </p:txBody>
      </p:sp>
      <p:sp>
        <p:nvSpPr>
          <p:cNvPr id="46082" name="Rectangle 2"/>
          <p:cNvSpPr>
            <a:spLocks noGrp="1" noRot="1" noChangeAspect="1" noChangeArrowheads="1" noTextEdit="1"/>
          </p:cNvSpPr>
          <p:nvPr>
            <p:ph type="sldImg"/>
          </p:nvPr>
        </p:nvSpPr>
        <p:spPr>
          <a:xfrm>
            <a:off x="381000" y="685800"/>
            <a:ext cx="6096000" cy="3429000"/>
          </a:xfrm>
          <a:ln/>
        </p:spPr>
      </p:sp>
      <p:sp>
        <p:nvSpPr>
          <p:cNvPr id="4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03682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62f8ecbf6_1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62f8ecbf6_1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382866"/>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62f8ecbf6_1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62f8ecbf6_1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Equilibrium shifts</a:t>
            </a:r>
            <a:endParaRPr/>
          </a:p>
        </p:txBody>
      </p:sp>
    </p:spTree>
    <p:extLst>
      <p:ext uri="{BB962C8B-B14F-4D97-AF65-F5344CB8AC3E}">
        <p14:creationId xmlns:p14="http://schemas.microsoft.com/office/powerpoint/2010/main" val="985525676"/>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62f8ecbf6_1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62f8ecbf6_1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7005"/>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62f8ecbf6_1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62f8ecbf6_1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Left hand number, left number. Right number, right color</a:t>
            </a:r>
            <a:endParaRPr/>
          </a:p>
          <a:p>
            <a:pPr marL="0" lvl="0" indent="0" algn="l" rtl="0">
              <a:spcBef>
                <a:spcPts val="0"/>
              </a:spcBef>
              <a:spcAft>
                <a:spcPts val="0"/>
              </a:spcAft>
              <a:buNone/>
            </a:pPr>
            <a:r>
              <a:rPr lang="en"/>
              <a:t>Pool pH strips- or indicators to test </a:t>
            </a:r>
            <a:endParaRPr/>
          </a:p>
        </p:txBody>
      </p:sp>
    </p:spTree>
    <p:extLst>
      <p:ext uri="{BB962C8B-B14F-4D97-AF65-F5344CB8AC3E}">
        <p14:creationId xmlns:p14="http://schemas.microsoft.com/office/powerpoint/2010/main" val="62116784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62f8ecbf6_1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62f8ecbf6_1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Tums = calcium carbonate</a:t>
            </a:r>
            <a:endParaRPr/>
          </a:p>
        </p:txBody>
      </p:sp>
    </p:spTree>
    <p:extLst>
      <p:ext uri="{BB962C8B-B14F-4D97-AF65-F5344CB8AC3E}">
        <p14:creationId xmlns:p14="http://schemas.microsoft.com/office/powerpoint/2010/main" val="134753724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62f8ecbf6_1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562f8ecbf6_1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955047"/>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62f8ecbf6_1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62f8ecbf6_1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995407"/>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62f8ecbf6_1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562f8ecbf6_1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784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36519de6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436519de6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62f8ecbf6_1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62f8ecbf6_1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264568"/>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62f8ecbf6_1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62f8ecbf6_1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17183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62f8ecbf6_1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62f8ecbf6_1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59060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62f8ecbf6_1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62f8ecbf6_1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499707"/>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62f8ecbf6_1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62f8ecbf6_1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333378"/>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62f8ecbf6_1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62f8ecbf6_1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355226"/>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62f8ecbf6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62f8ecbf6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18453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62f8ecbf6_1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62f8ecbf6_1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049832"/>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562f8ecbf6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562f8ecbf6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508508"/>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13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36519de6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36519de6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560ed5b6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560ed5b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31952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60ed5b67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60ed5b67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how do you know if there is a transfer of e-</a:t>
            </a:r>
            <a:endParaRPr/>
          </a:p>
        </p:txBody>
      </p:sp>
    </p:spTree>
    <p:extLst>
      <p:ext uri="{BB962C8B-B14F-4D97-AF65-F5344CB8AC3E}">
        <p14:creationId xmlns:p14="http://schemas.microsoft.com/office/powerpoint/2010/main" val="2809820474"/>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60ed5b67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60ed5b67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306790"/>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60ed5b67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60ed5b67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88084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15a62b446_1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a15a62b446_1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electronegative</a:t>
            </a:r>
            <a:endParaRPr/>
          </a:p>
        </p:txBody>
      </p:sp>
    </p:spTree>
    <p:extLst>
      <p:ext uri="{BB962C8B-B14F-4D97-AF65-F5344CB8AC3E}">
        <p14:creationId xmlns:p14="http://schemas.microsoft.com/office/powerpoint/2010/main" val="2276802895"/>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60ed5b67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60ed5b67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18664"/>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60ed5b67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60ed5b67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641139"/>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60ed5b67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60ed5b67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out in</a:t>
            </a:r>
            <a:endParaRPr/>
          </a:p>
        </p:txBody>
      </p:sp>
    </p:spTree>
    <p:extLst>
      <p:ext uri="{BB962C8B-B14F-4D97-AF65-F5344CB8AC3E}">
        <p14:creationId xmlns:p14="http://schemas.microsoft.com/office/powerpoint/2010/main" val="1057544057"/>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60ed5b67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60ed5b67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998006"/>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60ed5b67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60ed5b67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9149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436519de6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436519de6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60ed5b67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60ed5b67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44906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60ed5b67d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60ed5b67d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48724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60ed5b67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60ed5b67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51390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60ed5b67d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60ed5b67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5780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60ed5b67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60ed5b67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287967"/>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60ed5b6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60ed5b6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1810999"/>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60ed5b67d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60ed5b67d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389922"/>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60ed5b67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60ed5b67d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295540"/>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60ed5b67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60ed5b67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70582"/>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60ed5b67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60ed5b67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311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436519de6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436519de6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60ed5b67d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60ed5b67d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865939"/>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60ed5b67d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60ed5b67d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9417871"/>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60ed5b67d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60ed5b67d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530749"/>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60ed5b67d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60ed5b67d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168697"/>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60ed5b67d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60ed5b67d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049870"/>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60ed5b67d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60ed5b67d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858091"/>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60ed5b67d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60ed5b67d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09939"/>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60ed5b67d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60ed5b67d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15095"/>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60ed5b67d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60ed5b67d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763170"/>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60ed5b67d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60ed5b67d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097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437109ba6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437109ba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60ed5b67d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60ed5b67d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02357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60ed5b67d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560ed5b67d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742320"/>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60ed5b67d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60ed5b67d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21668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60ed5b67d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60ed5b67d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24515"/>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a15a62b446_1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a15a62b446_1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009403"/>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a15a62b446_1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a15a62b446_1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627800"/>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560ed5b67d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560ed5b67d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73262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60ed5b67d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560ed5b67d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33440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60ed5b67d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60ed5b67d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74143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5a22480d3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5a22480d3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725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437109ba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437109ba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60ed5b67d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560ed5b67d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3439670"/>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560ed5b67d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560ed5b67d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53658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a22480d3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a22480d3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09732"/>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a22480d3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a22480d3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042964"/>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a22480d3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5a22480d3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449720"/>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a22480d36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a22480d36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05216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560ed5b67d_0_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560ed5b67d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32986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55a51b8b7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55a51b8b7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050698"/>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5a51b8b7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55a51b8b7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697306"/>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5a51b8b7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5a51b8b76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848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437109ba6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437109ba6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55a51b8b7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55a51b8b7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92155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a2f56bf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a2f56bf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463248"/>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5a51b8b7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55a51b8b7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323814"/>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55a51b8b7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55a51b8b7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2677464"/>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55a51b8b76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55a51b8b7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172767"/>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55a51b8b7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55a51b8b7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1141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55a51b8b76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55a51b8b7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588312"/>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5a51b8b76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5a51b8b7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286861"/>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55a51b8b76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55a51b8b76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748478"/>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55a51b8b76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55a51b8b76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591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bee5a69d6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bee5a69d6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1000"/>
              <a:t>Notice synthesis and decomposition are opposites. Also, combustion can have any carbon compound as a reactant.</a:t>
            </a:r>
            <a:endParaRPr sz="1000"/>
          </a:p>
          <a:p>
            <a:pPr marL="0" lvl="0" indent="0" algn="l" rtl="0">
              <a:spcBef>
                <a:spcPts val="0"/>
              </a:spcBef>
              <a:spcAft>
                <a:spcPts val="0"/>
              </a:spcAft>
              <a:buNone/>
            </a:pPr>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560ed5b67d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560ed5b67d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041736"/>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55a51b885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55a51b88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645508"/>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55a51b885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55a51b885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44862"/>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55a51b885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55a51b885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5049441"/>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5a2f56bfd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5a2f56bfd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208982"/>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400d25849a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g400d25849a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712524"/>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478</a:t>
            </a:fld>
            <a:endParaRPr lang="en-US"/>
          </a:p>
        </p:txBody>
      </p:sp>
    </p:spTree>
    <p:extLst>
      <p:ext uri="{BB962C8B-B14F-4D97-AF65-F5344CB8AC3E}">
        <p14:creationId xmlns:p14="http://schemas.microsoft.com/office/powerpoint/2010/main" val="1294698540"/>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480</a:t>
            </a:fld>
            <a:endParaRPr lang="en-US"/>
          </a:p>
        </p:txBody>
      </p:sp>
    </p:spTree>
    <p:extLst>
      <p:ext uri="{BB962C8B-B14F-4D97-AF65-F5344CB8AC3E}">
        <p14:creationId xmlns:p14="http://schemas.microsoft.com/office/powerpoint/2010/main" val="1084166027"/>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484</a:t>
            </a:fld>
            <a:endParaRPr lang="en-US"/>
          </a:p>
        </p:txBody>
      </p:sp>
    </p:spTree>
    <p:extLst>
      <p:ext uri="{BB962C8B-B14F-4D97-AF65-F5344CB8AC3E}">
        <p14:creationId xmlns:p14="http://schemas.microsoft.com/office/powerpoint/2010/main" val="405619084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487</a:t>
            </a:fld>
            <a:endParaRPr lang="en-US"/>
          </a:p>
        </p:txBody>
      </p:sp>
    </p:spTree>
    <p:extLst>
      <p:ext uri="{BB962C8B-B14F-4D97-AF65-F5344CB8AC3E}">
        <p14:creationId xmlns:p14="http://schemas.microsoft.com/office/powerpoint/2010/main" val="5030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42375cb88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42375cb88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ee5a69d6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ee5a69d6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6413D4-EAD9-40CA-9A27-2D08F1CEBE08}" type="slidenum">
              <a:rPr lang="en-US" smtClean="0"/>
              <a:pPr>
                <a:defRPr/>
              </a:pPr>
              <a:t>489</a:t>
            </a:fld>
            <a:endParaRPr lang="en-US"/>
          </a:p>
        </p:txBody>
      </p:sp>
    </p:spTree>
    <p:extLst>
      <p:ext uri="{BB962C8B-B14F-4D97-AF65-F5344CB8AC3E}">
        <p14:creationId xmlns:p14="http://schemas.microsoft.com/office/powerpoint/2010/main" val="251970204"/>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493</a:t>
            </a:fld>
            <a:endParaRPr lang="en-US"/>
          </a:p>
        </p:txBody>
      </p:sp>
    </p:spTree>
    <p:extLst>
      <p:ext uri="{BB962C8B-B14F-4D97-AF65-F5344CB8AC3E}">
        <p14:creationId xmlns:p14="http://schemas.microsoft.com/office/powerpoint/2010/main" val="268011165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500</a:t>
            </a:fld>
            <a:endParaRPr lang="en-US"/>
          </a:p>
        </p:txBody>
      </p:sp>
    </p:spTree>
    <p:extLst>
      <p:ext uri="{BB962C8B-B14F-4D97-AF65-F5344CB8AC3E}">
        <p14:creationId xmlns:p14="http://schemas.microsoft.com/office/powerpoint/2010/main" val="73819102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503</a:t>
            </a:fld>
            <a:endParaRPr lang="en-US"/>
          </a:p>
        </p:txBody>
      </p:sp>
    </p:spTree>
    <p:extLst>
      <p:ext uri="{BB962C8B-B14F-4D97-AF65-F5344CB8AC3E}">
        <p14:creationId xmlns:p14="http://schemas.microsoft.com/office/powerpoint/2010/main" val="1643760358"/>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505</a:t>
            </a:fld>
            <a:endParaRPr lang="en-US"/>
          </a:p>
        </p:txBody>
      </p:sp>
    </p:spTree>
    <p:extLst>
      <p:ext uri="{BB962C8B-B14F-4D97-AF65-F5344CB8AC3E}">
        <p14:creationId xmlns:p14="http://schemas.microsoft.com/office/powerpoint/2010/main" val="1197530085"/>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506</a:t>
            </a:fld>
            <a:endParaRPr lang="en-US"/>
          </a:p>
        </p:txBody>
      </p:sp>
    </p:spTree>
    <p:extLst>
      <p:ext uri="{BB962C8B-B14F-4D97-AF65-F5344CB8AC3E}">
        <p14:creationId xmlns:p14="http://schemas.microsoft.com/office/powerpoint/2010/main" val="325089413"/>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509</a:t>
            </a:fld>
            <a:endParaRPr lang="en-US"/>
          </a:p>
        </p:txBody>
      </p:sp>
    </p:spTree>
    <p:extLst>
      <p:ext uri="{BB962C8B-B14F-4D97-AF65-F5344CB8AC3E}">
        <p14:creationId xmlns:p14="http://schemas.microsoft.com/office/powerpoint/2010/main" val="275551523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510</a:t>
            </a:fld>
            <a:endParaRPr lang="en-US"/>
          </a:p>
        </p:txBody>
      </p:sp>
    </p:spTree>
    <p:extLst>
      <p:ext uri="{BB962C8B-B14F-4D97-AF65-F5344CB8AC3E}">
        <p14:creationId xmlns:p14="http://schemas.microsoft.com/office/powerpoint/2010/main" val="882316666"/>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CB80DE-8362-4929-8D1C-A81E788BB5AD}" type="slidenum">
              <a:rPr lang="en-US" smtClean="0"/>
              <a:pPr/>
              <a:t>519</a:t>
            </a:fld>
            <a:endParaRPr lang="en-US"/>
          </a:p>
        </p:txBody>
      </p:sp>
    </p:spTree>
    <p:extLst>
      <p:ext uri="{BB962C8B-B14F-4D97-AF65-F5344CB8AC3E}">
        <p14:creationId xmlns:p14="http://schemas.microsoft.com/office/powerpoint/2010/main" val="1602383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bee5a69d6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bee5a69d6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bee5a69d6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bee5a69d6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bee5a69d6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bee5a69d6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bee5a69d6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bee5a69d6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bee5a69d6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bee5a69d6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bee5a69d6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bee5a69d6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ee5a69d6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ee5a69d6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bee5a69d6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bee5a69d6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439cdc56b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439cdc56b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2375cb8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2375cb8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439cdc56b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439cdc56b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439cdc56b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439cdc56b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439cdc56b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439cdc56b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439cdc56b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439cdc56b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439cdc56b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439cdc56b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439cdc56b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439cdc56b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439cdc56b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439cdc56b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439cdc56b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439cdc56b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439cdc56b3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439cdc56b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439cdc56b3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439cdc56b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2375cb88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2375cb88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439cdc56b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439cdc56b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43728d3ca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43728d3ca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43728d3ca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43728d3ca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43728d3cac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43728d3cac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43728d3ca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43728d3ca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43728d3cac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43728d3cac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43728d3cac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43728d3cac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43728d3cac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43728d3ca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bdf76ed2f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bdf76ed2f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43a09f68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43a09f68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2375cb88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2375cb88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43a09f68b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43a09f68b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43a09f68b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43a09f68b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43a09f68b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43a09f68b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43a09f68b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43a09f68b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43a09f68b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43a09f68b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43a09f68b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43a09f68b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43a09f68b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43a09f68b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43a821626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3" name="Google Shape;1453;g43a821626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43aa45a5c4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43aa45a5c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43a821626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43a821626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2375cb88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42375cb88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43a821626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43a821626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43a821626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43a821626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43a821626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9" name="Google Shape;1549;g43a821626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be4ef175c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be4ef175c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43a821626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43a821626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43a821626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43a821626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43aa45a5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43aa45a5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43aa45a5c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43aa45a5c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3aa45a5c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7" name="Google Shape;1747;g43aa45a5c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43aa45a5c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43aa45a5c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2375cb88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42375cb88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43aa45a5c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43aa45a5c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43aa45a5c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6" name="Google Shape;1786;g43aa45a5c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43aa45a5c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43aa45a5c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43aa45a5c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43aa45a5c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400d25849a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g400d25849a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6368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54b4cca1f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54b4cca1f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3966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4b4cca1f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4b4cca1f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45201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4b4cca1f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4b4cca1f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4880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4b4cca1f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4b4cca1f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35908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4b4cca1f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4b4cca1f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52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p:cSld name="CUSTOM_1">
    <p:spTree>
      <p:nvGrpSpPr>
        <p:cNvPr id="1" name="Shape 18"/>
        <p:cNvGrpSpPr/>
        <p:nvPr/>
      </p:nvGrpSpPr>
      <p:grpSpPr>
        <a:xfrm>
          <a:off x="0" y="0"/>
          <a:ext cx="0" cy="0"/>
          <a:chOff x="0" y="0"/>
          <a:chExt cx="0" cy="0"/>
        </a:xfrm>
      </p:grpSpPr>
      <p:sp>
        <p:nvSpPr>
          <p:cNvPr id="20" name="Google Shape;20;p2"/>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1pPr>
            <a:lvl2pPr lvl="1"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2pPr>
            <a:lvl3pPr lvl="2"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3pPr>
            <a:lvl4pPr lvl="3"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4pPr>
            <a:lvl5pPr lvl="4"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5pPr>
            <a:lvl6pPr lvl="5"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6pPr>
            <a:lvl7pPr lvl="6"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7pPr>
            <a:lvl8pPr lvl="7"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8pPr>
            <a:lvl9pPr lvl="8"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0861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4686300"/>
            <a:ext cx="1905000" cy="3429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pPr>
              <a:defRPr/>
            </a:pPr>
            <a:fld id="{1CC61714-BA3D-49DD-97FB-2C9AC84571FB}" type="slidenum">
              <a:rPr lang="en-US" altLang="en-US"/>
              <a:pPr>
                <a:defRPr/>
              </a:pPr>
              <a:t>‹#›</a:t>
            </a:fld>
            <a:endParaRPr lang="en-US" altLang="en-US"/>
          </a:p>
        </p:txBody>
      </p:sp>
    </p:spTree>
    <p:extLst>
      <p:ext uri="{BB962C8B-B14F-4D97-AF65-F5344CB8AC3E}">
        <p14:creationId xmlns:p14="http://schemas.microsoft.com/office/powerpoint/2010/main" val="344449468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2" descr="drury[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142020"/>
            <a:ext cx="969174" cy="100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1213" y="0"/>
            <a:ext cx="1322787" cy="1213164"/>
          </a:xfrm>
          <a:prstGeom prst="rect">
            <a:avLst/>
          </a:prstGeom>
        </p:spPr>
      </p:pic>
    </p:spTree>
    <p:extLst>
      <p:ext uri="{BB962C8B-B14F-4D97-AF65-F5344CB8AC3E}">
        <p14:creationId xmlns:p14="http://schemas.microsoft.com/office/powerpoint/2010/main" val="1221526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352426" y="1097280"/>
            <a:ext cx="768096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pPr>
              <a:defRPr/>
            </a:pPr>
            <a:endParaRPr lang="en-US"/>
          </a:p>
        </p:txBody>
      </p:sp>
      <p:sp>
        <p:nvSpPr>
          <p:cNvPr id="6" name="Slide Number Placeholder 18"/>
          <p:cNvSpPr>
            <a:spLocks noGrp="1"/>
          </p:cNvSpPr>
          <p:nvPr>
            <p:ph type="sldNum" sz="quarter" idx="15"/>
          </p:nvPr>
        </p:nvSpPr>
        <p:spPr/>
        <p:txBody>
          <a:bodyPr/>
          <a:lstStyle>
            <a:lvl1pPr>
              <a:defRPr/>
            </a:lvl1pPr>
          </a:lstStyle>
          <a:p>
            <a:pPr>
              <a:defRPr/>
            </a:pPr>
            <a:fld id="{CDA8076E-0CE9-4491-8EBB-3930F6915D6A}" type="slidenum">
              <a:rPr lang="en-US" altLang="en-US"/>
              <a:pPr>
                <a:defRPr/>
              </a:pPr>
              <a:t>‹#›</a:t>
            </a:fld>
            <a:endParaRPr lang="en-US" altLang="en-US"/>
          </a:p>
        </p:txBody>
      </p:sp>
      <p:sp>
        <p:nvSpPr>
          <p:cNvPr id="7" name="Footer Placeholder 20"/>
          <p:cNvSpPr>
            <a:spLocks noGrp="1"/>
          </p:cNvSpPr>
          <p:nvPr>
            <p:ph type="ftr" sz="quarter" idx="16"/>
          </p:nvPr>
        </p:nvSpPr>
        <p:spPr/>
        <p:txBody>
          <a:bodyPr/>
          <a:lstStyle>
            <a:lvl1pPr>
              <a:defRPr/>
            </a:lvl1pPr>
          </a:lstStyle>
          <a:p>
            <a:pPr>
              <a:defRPr/>
            </a:pP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1213" y="0"/>
            <a:ext cx="1322787" cy="1213164"/>
          </a:xfrm>
          <a:prstGeom prst="rect">
            <a:avLst/>
          </a:prstGeom>
        </p:spPr>
      </p:pic>
    </p:spTree>
    <p:extLst>
      <p:ext uri="{BB962C8B-B14F-4D97-AF65-F5344CB8AC3E}">
        <p14:creationId xmlns:p14="http://schemas.microsoft.com/office/powerpoint/2010/main" val="341973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144000" cy="857250"/>
          </a:xfrm>
        </p:spPr>
        <p:txBody>
          <a:bodyPr/>
          <a:lstStyle/>
          <a:p>
            <a:r>
              <a:rPr lang="en-US"/>
              <a:t>Click to edit Master title style</a:t>
            </a:r>
          </a:p>
        </p:txBody>
      </p:sp>
      <p:sp>
        <p:nvSpPr>
          <p:cNvPr id="3" name="Content Placeholder 2"/>
          <p:cNvSpPr>
            <a:spLocks noGrp="1"/>
          </p:cNvSpPr>
          <p:nvPr>
            <p:ph sz="quarter" idx="1"/>
          </p:nvPr>
        </p:nvSpPr>
        <p:spPr>
          <a:xfrm>
            <a:off x="6858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C85073D-22EE-434C-9BEC-0E603D162DD4}" type="slidenum">
              <a:rPr lang="en-US" altLang="en-US"/>
              <a:pPr>
                <a:defRPr/>
              </a:pPr>
              <a:t>‹#›</a:t>
            </a:fld>
            <a:endParaRPr lang="en-US" alt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1213" y="0"/>
            <a:ext cx="1322787" cy="1213164"/>
          </a:xfrm>
          <a:prstGeom prst="rect">
            <a:avLst/>
          </a:prstGeom>
        </p:spPr>
      </p:pic>
    </p:spTree>
    <p:extLst>
      <p:ext uri="{BB962C8B-B14F-4D97-AF65-F5344CB8AC3E}">
        <p14:creationId xmlns:p14="http://schemas.microsoft.com/office/powerpoint/2010/main" val="312263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1">
  <p:cSld name="CUSTOM_1_1">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1pPr>
            <a:lvl2pPr lvl="1"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2pPr>
            <a:lvl3pPr lvl="2"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3pPr>
            <a:lvl4pPr lvl="3"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4pPr>
            <a:lvl5pPr lvl="4"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5pPr>
            <a:lvl6pPr lvl="5"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6pPr>
            <a:lvl7pPr lvl="6"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7pPr>
            <a:lvl8pPr lvl="7"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8pPr>
            <a:lvl9pPr lvl="8" algn="ctr" rtl="0">
              <a:spcBef>
                <a:spcPts val="0"/>
              </a:spcBef>
              <a:spcAft>
                <a:spcPts val="0"/>
              </a:spcAft>
              <a:buClr>
                <a:srgbClr val="FFFFFF"/>
              </a:buClr>
              <a:buSzPts val="4000"/>
              <a:buFont typeface="Walter Turncoat"/>
              <a:buNone/>
              <a:defRPr sz="4000">
                <a:solidFill>
                  <a:srgbClr val="FFFFFF"/>
                </a:solidFill>
                <a:latin typeface="Walter Turncoat"/>
                <a:ea typeface="Walter Turncoat"/>
                <a:cs typeface="Walter Turncoat"/>
                <a:sym typeface="Walter Turncoa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lvl1pPr lvl="0">
              <a:spcBef>
                <a:spcPts val="0"/>
              </a:spcBef>
              <a:spcAft>
                <a:spcPts val="0"/>
              </a:spcAft>
              <a:buSzPts val="3600"/>
              <a:buFont typeface="Shadows Into Light"/>
              <a:buNone/>
              <a:defRPr sz="3600">
                <a:latin typeface="Shadows Into Light"/>
                <a:ea typeface="Shadows Into Light"/>
                <a:cs typeface="Shadows Into Light"/>
                <a:sym typeface="Shadows Into Light"/>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1pPr>
            <a:lvl2pPr marL="914400" lvl="1"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2pPr>
            <a:lvl3pPr marL="1371600" lvl="2"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3pPr>
            <a:lvl4pPr marL="1828800" lvl="3"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4pPr>
            <a:lvl5pPr marL="2286000" lvl="4"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5pPr>
            <a:lvl6pPr marL="2743200" lvl="5"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6pPr>
            <a:lvl7pPr marL="3200400" lvl="6"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7pPr>
            <a:lvl8pPr marL="3657600" lvl="7" indent="-317500" rtl="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8pPr>
            <a:lvl9pPr marL="4114800" lvl="8" indent="-317500" rtl="0">
              <a:lnSpc>
                <a:spcPct val="115000"/>
              </a:lnSpc>
              <a:spcBef>
                <a:spcPts val="1600"/>
              </a:spcBef>
              <a:spcAft>
                <a:spcPts val="160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2">
  <p:cSld name="CUSTOM_2">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987850" y="261000"/>
            <a:ext cx="6890400" cy="8010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lang="en-US"/>
              <a:t>Click to edit Master title style</a:t>
            </a:r>
          </a:p>
        </p:txBody>
      </p:sp>
      <p:sp>
        <p:nvSpPr>
          <p:cNvPr id="8" name="Content Placeholder 7"/>
          <p:cNvSpPr>
            <a:spLocks noGrp="1"/>
          </p:cNvSpPr>
          <p:nvPr>
            <p:ph sz="quarter" idx="1"/>
          </p:nvPr>
        </p:nvSpPr>
        <p:spPr>
          <a:xfrm>
            <a:off x="612648" y="1200150"/>
            <a:ext cx="81534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0099DB9E-0DB9-44B0-8B00-721FC9357EAF}" type="datetimeFigureOut">
              <a:rPr lang="en-US" altLang="en-US"/>
              <a:pPr>
                <a:defRPr/>
              </a:pPr>
              <a:t>4/4/2022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019A55F6-38F7-4AF9-9CCB-4F7A09A5978A}" type="slidenum">
              <a:rPr lang="en-US" altLang="en-US"/>
              <a:pPr/>
              <a:t>‹#›</a:t>
            </a:fld>
            <a:endParaRPr lang="en-US" altLang="en-US"/>
          </a:p>
        </p:txBody>
      </p:sp>
    </p:spTree>
    <p:extLst>
      <p:ext uri="{BB962C8B-B14F-4D97-AF65-F5344CB8AC3E}">
        <p14:creationId xmlns:p14="http://schemas.microsoft.com/office/powerpoint/2010/main" val="121541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192175"/>
            <a:ext cx="38862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0EDF247D-BFCE-4DBD-9BDA-A88A13BFF9A5}" type="datetimeFigureOut">
              <a:rPr lang="en-US" altLang="en-US"/>
              <a:pPr>
                <a:defRPr/>
              </a:pPr>
              <a:t>4/4/2022</a:t>
            </a:fld>
            <a:endParaRPr lang="en-US" altLang="en-US"/>
          </a:p>
        </p:txBody>
      </p:sp>
      <p:sp>
        <p:nvSpPr>
          <p:cNvPr id="6" name="Slide Number Placeholder 9"/>
          <p:cNvSpPr>
            <a:spLocks noGrp="1"/>
          </p:cNvSpPr>
          <p:nvPr>
            <p:ph type="sldNum" sz="quarter" idx="11"/>
          </p:nvPr>
        </p:nvSpPr>
        <p:spPr/>
        <p:txBody>
          <a:bodyPr/>
          <a:lstStyle>
            <a:lvl1pPr>
              <a:defRPr/>
            </a:lvl1pPr>
          </a:lstStyle>
          <a:p>
            <a:fld id="{54B10B38-F712-4226-B4A0-388D8B4D327D}" type="slidenum">
              <a:rPr lang="en-US" altLang="en-US"/>
              <a:pPr/>
              <a:t>‹#›</a:t>
            </a:fld>
            <a:endParaRPr lang="en-US" alt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93899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308610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4686300"/>
            <a:ext cx="1905000" cy="3429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pPr>
              <a:defRPr/>
            </a:pPr>
            <a:fld id="{224932CA-9450-4BDF-B1E1-5721AE8D7A0E}" type="slidenum">
              <a:rPr lang="en-US" altLang="en-US"/>
              <a:pPr>
                <a:defRPr/>
              </a:pPr>
              <a:t>‹#›</a:t>
            </a:fld>
            <a:endParaRPr lang="en-US" altLang="en-US"/>
          </a:p>
        </p:txBody>
      </p:sp>
    </p:spTree>
    <p:extLst>
      <p:ext uri="{BB962C8B-B14F-4D97-AF65-F5344CB8AC3E}">
        <p14:creationId xmlns:p14="http://schemas.microsoft.com/office/powerpoint/2010/main" val="168781615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4686300"/>
            <a:ext cx="1905000" cy="3429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pPr>
              <a:defRPr/>
            </a:pPr>
            <a:fld id="{C2B12D1F-DBDF-4864-979D-EAAB4202E5F6}" type="slidenum">
              <a:rPr lang="en-US" altLang="en-US"/>
              <a:pPr>
                <a:defRPr/>
              </a:pPr>
              <a:t>‹#›</a:t>
            </a:fld>
            <a:endParaRPr lang="en-US" altLang="en-US"/>
          </a:p>
        </p:txBody>
      </p:sp>
    </p:spTree>
    <p:extLst>
      <p:ext uri="{BB962C8B-B14F-4D97-AF65-F5344CB8AC3E}">
        <p14:creationId xmlns:p14="http://schemas.microsoft.com/office/powerpoint/2010/main" val="35625667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857250"/>
          </a:xfr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4686300"/>
            <a:ext cx="1905000" cy="3429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pPr>
              <a:defRPr/>
            </a:pPr>
            <a:fld id="{CE0650E6-D32F-401C-9B9D-EA824FF3DC45}" type="slidenum">
              <a:rPr lang="en-US" altLang="en-US"/>
              <a:pPr>
                <a:defRPr/>
              </a:pPr>
              <a:t>‹#›</a:t>
            </a:fld>
            <a:endParaRPr lang="en-US" altLang="en-US"/>
          </a:p>
        </p:txBody>
      </p:sp>
    </p:spTree>
    <p:extLst>
      <p:ext uri="{BB962C8B-B14F-4D97-AF65-F5344CB8AC3E}">
        <p14:creationId xmlns:p14="http://schemas.microsoft.com/office/powerpoint/2010/main" val="24257645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87850" y="261000"/>
            <a:ext cx="68904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4200"/>
              <a:buFont typeface="Shadows Into Light"/>
              <a:buNone/>
              <a:defRPr sz="4200" b="1">
                <a:latin typeface="Shadows Into Light"/>
                <a:ea typeface="Shadows Into Light"/>
                <a:cs typeface="Shadows Into Light"/>
                <a:sym typeface="Shadows Into Light"/>
              </a:defRPr>
            </a:lvl1pPr>
            <a:lvl2pPr lvl="1">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2pPr>
            <a:lvl3pPr lvl="2">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3pPr>
            <a:lvl4pPr lvl="3">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4pPr>
            <a:lvl5pPr lvl="4">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5pPr>
            <a:lvl6pPr lvl="5">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6pPr>
            <a:lvl7pPr lvl="6">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7pPr>
            <a:lvl8pPr lvl="7">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8pPr>
            <a:lvl9pPr lvl="8">
              <a:spcBef>
                <a:spcPts val="0"/>
              </a:spcBef>
              <a:spcAft>
                <a:spcPts val="0"/>
              </a:spcAft>
              <a:buClr>
                <a:srgbClr val="FFFFFF"/>
              </a:buClr>
              <a:buSzPts val="4200"/>
              <a:buFont typeface="Shadows Into Light"/>
              <a:buNone/>
              <a:defRPr sz="4200" b="1">
                <a:solidFill>
                  <a:srgbClr val="FFFFFF"/>
                </a:solidFill>
                <a:latin typeface="Shadows Into Light"/>
                <a:ea typeface="Shadows Into Light"/>
                <a:cs typeface="Shadows Into Light"/>
                <a:sym typeface="Shadows Into Light"/>
              </a:defRPr>
            </a:lvl9pPr>
          </a:lstStyle>
          <a:p>
            <a:endParaRPr/>
          </a:p>
        </p:txBody>
      </p:sp>
      <p:pic>
        <p:nvPicPr>
          <p:cNvPr id="7" name="Google Shape;7;p1"/>
          <p:cNvPicPr preferRelativeResize="0"/>
          <p:nvPr/>
        </p:nvPicPr>
        <p:blipFill rotWithShape="1">
          <a:blip r:embed="rId15">
            <a:alphaModFix/>
          </a:blip>
          <a:srcRect l="34568" t="18555" r="32306" b="16314"/>
          <a:stretch/>
        </p:blipFill>
        <p:spPr>
          <a:xfrm>
            <a:off x="90725" y="0"/>
            <a:ext cx="897128" cy="1323026"/>
          </a:xfrm>
          <a:prstGeom prst="rect">
            <a:avLst/>
          </a:prstGeom>
          <a:noFill/>
          <a:ln>
            <a:noFill/>
          </a:ln>
        </p:spPr>
      </p:pic>
      <p:pic>
        <p:nvPicPr>
          <p:cNvPr id="8" name="Google Shape;8;p1"/>
          <p:cNvPicPr preferRelativeResize="0"/>
          <p:nvPr/>
        </p:nvPicPr>
        <p:blipFill>
          <a:blip r:embed="rId16">
            <a:alphaModFix/>
          </a:blip>
          <a:stretch>
            <a:fillRect/>
          </a:stretch>
        </p:blipFill>
        <p:spPr>
          <a:xfrm>
            <a:off x="0" y="1254475"/>
            <a:ext cx="9143999" cy="3889025"/>
          </a:xfrm>
          <a:prstGeom prst="rect">
            <a:avLst/>
          </a:prstGeom>
          <a:noFill/>
          <a:ln>
            <a:noFill/>
          </a:ln>
        </p:spPr>
      </p:pic>
      <p:sp>
        <p:nvSpPr>
          <p:cNvPr id="9" name="Google Shape;9;p1"/>
          <p:cNvSpPr txBox="1">
            <a:spLocks noGrp="1"/>
          </p:cNvSpPr>
          <p:nvPr>
            <p:ph type="body" idx="1"/>
          </p:nvPr>
        </p:nvSpPr>
        <p:spPr>
          <a:xfrm>
            <a:off x="311700" y="1495975"/>
            <a:ext cx="8520600" cy="3284400"/>
          </a:xfrm>
          <a:prstGeom prst="rect">
            <a:avLst/>
          </a:prstGeom>
          <a:noFill/>
          <a:ln>
            <a:noFill/>
          </a:ln>
        </p:spPr>
        <p:txBody>
          <a:bodyPr spcFirstLastPara="1" wrap="square" lIns="91425" tIns="91425" rIns="91425" bIns="91425" anchor="t" anchorCtr="0">
            <a:noAutofit/>
          </a:bodyPr>
          <a:lstStyle>
            <a:lvl1pPr marL="457200" lvl="0" indent="-457200">
              <a:lnSpc>
                <a:spcPct val="115000"/>
              </a:lnSpc>
              <a:spcBef>
                <a:spcPts val="0"/>
              </a:spcBef>
              <a:spcAft>
                <a:spcPts val="0"/>
              </a:spcAft>
              <a:buClr>
                <a:srgbClr val="FFFFFF"/>
              </a:buClr>
              <a:buSzPts val="3600"/>
              <a:buFont typeface="Shadows Into Light"/>
              <a:buChar char="●"/>
              <a:defRPr sz="3600">
                <a:solidFill>
                  <a:srgbClr val="FFFFFF"/>
                </a:solidFill>
                <a:latin typeface="Shadows Into Light"/>
                <a:ea typeface="Shadows Into Light"/>
                <a:cs typeface="Shadows Into Light"/>
                <a:sym typeface="Shadows Into Light"/>
              </a:defRPr>
            </a:lvl1pPr>
            <a:lvl2pPr marL="914400" lvl="1" indent="-317500">
              <a:lnSpc>
                <a:spcPct val="115000"/>
              </a:lnSpc>
              <a:spcBef>
                <a:spcPts val="1600"/>
              </a:spcBef>
              <a:spcAft>
                <a:spcPts val="0"/>
              </a:spcAft>
              <a:buClr>
                <a:srgbClr val="FFFFFF"/>
              </a:buClr>
              <a:buSzPts val="1400"/>
              <a:buFont typeface="Shadows Into Light"/>
              <a:buChar char="○"/>
              <a:defRPr sz="3000">
                <a:solidFill>
                  <a:srgbClr val="FFFFFF"/>
                </a:solidFill>
                <a:latin typeface="Shadows Into Light"/>
                <a:ea typeface="Shadows Into Light"/>
                <a:cs typeface="Shadows Into Light"/>
                <a:sym typeface="Shadows Into Light"/>
              </a:defRPr>
            </a:lvl2pPr>
            <a:lvl3pPr marL="1371600" lvl="2"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3pPr>
            <a:lvl4pPr marL="1828800" lvl="3"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4pPr>
            <a:lvl5pPr marL="2286000" lvl="4"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5pPr>
            <a:lvl6pPr marL="2743200" lvl="5"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6pPr>
            <a:lvl7pPr marL="3200400" lvl="6"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7pPr>
            <a:lvl8pPr marL="3657600" lvl="7" indent="-317500">
              <a:lnSpc>
                <a:spcPct val="115000"/>
              </a:lnSpc>
              <a:spcBef>
                <a:spcPts val="1600"/>
              </a:spcBef>
              <a:spcAft>
                <a:spcPts val="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8pPr>
            <a:lvl9pPr marL="4114800" lvl="8" indent="-317500">
              <a:lnSpc>
                <a:spcPct val="115000"/>
              </a:lnSpc>
              <a:spcBef>
                <a:spcPts val="1600"/>
              </a:spcBef>
              <a:spcAft>
                <a:spcPts val="1600"/>
              </a:spcAft>
              <a:buClr>
                <a:srgbClr val="FFFFFF"/>
              </a:buClr>
              <a:buSzPts val="1400"/>
              <a:buFont typeface="Shadows Into Light"/>
              <a:buChar char="■"/>
              <a:defRPr>
                <a:solidFill>
                  <a:srgbClr val="FFFFFF"/>
                </a:solidFill>
                <a:latin typeface="Shadows Into Light"/>
                <a:ea typeface="Shadows Into Light"/>
                <a:cs typeface="Shadows Into Light"/>
                <a:sym typeface="Shadows Into Light"/>
              </a:defRPr>
            </a:lvl9pPr>
          </a:lstStyle>
          <a:p>
            <a:endParaRPr/>
          </a:p>
        </p:txBody>
      </p:sp>
      <p:pic>
        <p:nvPicPr>
          <p:cNvPr id="2" name="Picture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878250" y="0"/>
            <a:ext cx="1265749" cy="116085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7" r:id="rId6"/>
    <p:sldLayoutId id="2147483660" r:id="rId7"/>
    <p:sldLayoutId id="2147483661" r:id="rId8"/>
    <p:sldLayoutId id="2147483662" r:id="rId9"/>
    <p:sldLayoutId id="2147483663" r:id="rId10"/>
    <p:sldLayoutId id="2147483664" r:id="rId11"/>
    <p:sldLayoutId id="2147483665"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65.gif"/></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image" Target="../media/image72.png"/></Relationships>
</file>

<file path=ppt/slides/_rels/slide1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74.png"/><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1.png"/></Relationships>
</file>

<file path=ppt/slides/_rels/slide1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5.png"/></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10.png"/></Relationships>
</file>

<file path=ppt/slides/_rels/slide159.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9.xml"/><Relationship Id="rId1" Type="http://schemas.openxmlformats.org/officeDocument/2006/relationships/slideLayout" Target="../slideLayouts/slideLayout3.xml"/><Relationship Id="rId5" Type="http://schemas.openxmlformats.org/officeDocument/2006/relationships/image" Target="../media/image115.jpg"/><Relationship Id="rId4" Type="http://schemas.openxmlformats.org/officeDocument/2006/relationships/image" Target="../media/image114.png"/></Relationships>
</file>

<file path=ppt/slides/_rels/slide1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4.png"/></Relationships>
</file>

<file path=ppt/slides/_rels/slide1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1.xml"/><Relationship Id="rId1" Type="http://schemas.openxmlformats.org/officeDocument/2006/relationships/slideLayout" Target="../slideLayouts/slideLayout3.xml"/><Relationship Id="rId5" Type="http://schemas.openxmlformats.org/officeDocument/2006/relationships/image" Target="../media/image120.jpg"/><Relationship Id="rId4" Type="http://schemas.openxmlformats.org/officeDocument/2006/relationships/image" Target="../media/image119.png"/></Relationships>
</file>

<file path=ppt/slides/_rels/slide1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21.png"/></Relationships>
</file>

<file path=ppt/slides/_rels/slide16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125.jpg"/><Relationship Id="rId4" Type="http://schemas.openxmlformats.org/officeDocument/2006/relationships/image" Target="../media/image124.png"/></Relationships>
</file>

<file path=ppt/slides/_rels/slide1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26.png"/></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5.xml"/><Relationship Id="rId1" Type="http://schemas.openxmlformats.org/officeDocument/2006/relationships/slideLayout" Target="../slideLayouts/slideLayout3.xml"/><Relationship Id="rId5" Type="http://schemas.openxmlformats.org/officeDocument/2006/relationships/image" Target="../media/image129.jpeg"/><Relationship Id="rId4" Type="http://schemas.openxmlformats.org/officeDocument/2006/relationships/image" Target="../media/image128.png"/></Relationships>
</file>

<file path=ppt/slides/_rels/slide1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6.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27.png"/></Relationships>
</file>

<file path=ppt/slides/_rels/slide169.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17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35.png"/></Relationships>
</file>

<file path=ppt/slides/_rels/slide1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138.jpg"/><Relationship Id="rId4" Type="http://schemas.openxmlformats.org/officeDocument/2006/relationships/image" Target="../media/image137.png"/></Relationships>
</file>

<file path=ppt/slides/_rels/slide1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39.png"/></Relationships>
</file>

<file path=ppt/slides/_rels/slide1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1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1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48.gif"/></Relationships>
</file>

<file path=ppt/slides/_rels/slide18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5.xml"/><Relationship Id="rId4" Type="http://schemas.openxmlformats.org/officeDocument/2006/relationships/image" Target="../media/image151.jpg"/></Relationships>
</file>

<file path=ppt/slides/_rels/slide18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notesSlide" Target="../notesSlides/notesSlide172.xml"/><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60.gif"/></Relationships>
</file>

<file path=ppt/slides/_rels/slide189.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gif"/><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2.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2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3.xml"/><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20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www.yourdiscovery.com/video/speed-of-life-basilisk-lizard/" TargetMode="Externa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18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7.xml"/><Relationship Id="rId1" Type="http://schemas.openxmlformats.org/officeDocument/2006/relationships/slideLayout" Target="../slideLayouts/slideLayout3.xml"/><Relationship Id="rId4" Type="http://schemas.openxmlformats.org/officeDocument/2006/relationships/image" Target="../media/image188.gif"/></Relationships>
</file>

<file path=ppt/slides/_rels/slide21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8.xml"/><Relationship Id="rId1" Type="http://schemas.openxmlformats.org/officeDocument/2006/relationships/slideLayout" Target="../slideLayouts/slideLayout3.xml"/><Relationship Id="rId4" Type="http://schemas.openxmlformats.org/officeDocument/2006/relationships/image" Target="../media/image190.gif"/></Relationships>
</file>

<file path=ppt/slides/_rels/slide21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21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5.xml"/><Relationship Id="rId4" Type="http://schemas.openxmlformats.org/officeDocument/2006/relationships/image" Target="../media/image198.png"/></Relationships>
</file>

<file path=ppt/slides/_rels/slide21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9.xml"/><Relationship Id="rId1" Type="http://schemas.openxmlformats.org/officeDocument/2006/relationships/slideLayout" Target="../slideLayouts/slideLayout3.xml"/><Relationship Id="rId4" Type="http://schemas.openxmlformats.org/officeDocument/2006/relationships/image" Target="../media/image203.png"/></Relationships>
</file>

<file path=ppt/slides/_rels/slide21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02.xml"/><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3.xml"/><Relationship Id="rId1" Type="http://schemas.openxmlformats.org/officeDocument/2006/relationships/slideLayout" Target="../slideLayouts/slideLayout9.xml"/></Relationships>
</file>

<file path=ppt/slides/_rels/slide23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3" Type="http://schemas.openxmlformats.org/officeDocument/2006/relationships/hyperlink" Target="http://www.teachertube.com/viewVideo.php?video_id=86887" TargetMode="External"/><Relationship Id="rId2" Type="http://schemas.openxmlformats.org/officeDocument/2006/relationships/notesSlide" Target="../notesSlides/notesSlide205.xml"/><Relationship Id="rId1" Type="http://schemas.openxmlformats.org/officeDocument/2006/relationships/slideLayout" Target="../slideLayouts/slideLayout10.xml"/><Relationship Id="rId4" Type="http://schemas.openxmlformats.org/officeDocument/2006/relationships/image" Target="../media/image213.jpeg"/></Relationships>
</file>

<file path=ppt/slides/_rels/slide23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217.png"/></Relationships>
</file>

<file path=ppt/slides/_rels/slide24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1.xml"/><Relationship Id="rId1" Type="http://schemas.openxmlformats.org/officeDocument/2006/relationships/slideLayout" Target="../slideLayouts/slideLayout9.xml"/></Relationships>
</file>

<file path=ppt/slides/_rels/slide24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12.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3.xml"/><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4.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8.xml"/></Relationships>
</file>

<file path=ppt/slides/_rels/slide24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9.xml"/><Relationship Id="rId1" Type="http://schemas.openxmlformats.org/officeDocument/2006/relationships/slideLayout" Target="../slideLayouts/slideLayout5.xml"/><Relationship Id="rId4" Type="http://schemas.openxmlformats.org/officeDocument/2006/relationships/image" Target="../media/image228.jpeg"/></Relationships>
</file>

<file path=ppt/slides/_rels/slide257.xml.rels><?xml version="1.0" encoding="UTF-8" standalone="yes"?>
<Relationships xmlns="http://schemas.openxmlformats.org/package/2006/relationships"><Relationship Id="rId2" Type="http://schemas.openxmlformats.org/officeDocument/2006/relationships/image" Target="../media/image229.gif"/><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23.xml"/><Relationship Id="rId1" Type="http://schemas.openxmlformats.org/officeDocument/2006/relationships/slideLayout" Target="../slideLayouts/slideLayout3.xml"/><Relationship Id="rId4" Type="http://schemas.openxmlformats.org/officeDocument/2006/relationships/image" Target="../media/image233.jpeg"/></Relationships>
</file>

<file path=ppt/slides/_rels/slide26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24.xml"/><Relationship Id="rId1" Type="http://schemas.openxmlformats.org/officeDocument/2006/relationships/slideLayout" Target="../slideLayouts/slideLayout3.xml"/><Relationship Id="rId4" Type="http://schemas.openxmlformats.org/officeDocument/2006/relationships/image" Target="../media/image235.jpeg"/></Relationships>
</file>

<file path=ppt/slides/_rels/slide26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37.xml"/><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3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4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6.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28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40.xml"/><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46.xml"/><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4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49.xml"/><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50.xml"/><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51.xml"/><Relationship Id="rId1" Type="http://schemas.openxmlformats.org/officeDocument/2006/relationships/slideLayout" Target="../slideLayouts/slideLayout3.xml"/><Relationship Id="rId5" Type="http://schemas.openxmlformats.org/officeDocument/2006/relationships/image" Target="../media/image258.png"/><Relationship Id="rId4" Type="http://schemas.openxmlformats.org/officeDocument/2006/relationships/image" Target="../media/image257.png"/></Relationships>
</file>

<file path=ppt/slides/_rels/slide29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52.xml"/><Relationship Id="rId1" Type="http://schemas.openxmlformats.org/officeDocument/2006/relationships/slideLayout" Target="../slideLayouts/slideLayout3.xml"/><Relationship Id="rId4" Type="http://schemas.openxmlformats.org/officeDocument/2006/relationships/image" Target="../media/image258.png"/></Relationships>
</file>

<file path=ppt/slides/_rels/slide29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53.xml"/><Relationship Id="rId1" Type="http://schemas.openxmlformats.org/officeDocument/2006/relationships/slideLayout" Target="../slideLayouts/slideLayout3.xml"/><Relationship Id="rId4" Type="http://schemas.openxmlformats.org/officeDocument/2006/relationships/image" Target="../media/image258.png"/></Relationships>
</file>

<file path=ppt/slides/_rels/slide29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54.xml"/><Relationship Id="rId1" Type="http://schemas.openxmlformats.org/officeDocument/2006/relationships/slideLayout" Target="../slideLayouts/slideLayout3.xml"/><Relationship Id="rId4" Type="http://schemas.openxmlformats.org/officeDocument/2006/relationships/image" Target="../media/image258.png"/></Relationships>
</file>

<file path=ppt/slides/_rels/slide29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55.xml"/><Relationship Id="rId1" Type="http://schemas.openxmlformats.org/officeDocument/2006/relationships/slideLayout" Target="../slideLayouts/slideLayout3.xml"/><Relationship Id="rId4" Type="http://schemas.openxmlformats.org/officeDocument/2006/relationships/image" Target="../media/image258.png"/></Relationships>
</file>

<file path=ppt/slides/_rels/slide29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56.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8.xml"/></Relationships>
</file>

<file path=ppt/slides/_rels/slide299.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57.xml"/><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9.xml"/></Relationships>
</file>

<file path=ppt/slides/_rels/slide305.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8.xml"/></Relationships>
</file>

<file path=ppt/slides/_rels/slide306.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9.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58.xml"/><Relationship Id="rId1" Type="http://schemas.openxmlformats.org/officeDocument/2006/relationships/slideLayout" Target="../slideLayouts/slideLayout3.xml"/><Relationship Id="rId4" Type="http://schemas.openxmlformats.org/officeDocument/2006/relationships/image" Target="../media/image271.png"/></Relationships>
</file>

<file path=ppt/slides/_rels/slide3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59.xml"/><Relationship Id="rId1" Type="http://schemas.openxmlformats.org/officeDocument/2006/relationships/slideLayout" Target="../slideLayouts/slideLayout3.xml"/><Relationship Id="rId5" Type="http://schemas.openxmlformats.org/officeDocument/2006/relationships/image" Target="../media/image272.gif"/><Relationship Id="rId4" Type="http://schemas.openxmlformats.org/officeDocument/2006/relationships/image" Target="../media/image271.png"/></Relationships>
</file>

<file path=ppt/slides/_rels/slide31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60.xml"/><Relationship Id="rId1" Type="http://schemas.openxmlformats.org/officeDocument/2006/relationships/slideLayout" Target="../slideLayouts/slideLayout3.xml"/><Relationship Id="rId5" Type="http://schemas.openxmlformats.org/officeDocument/2006/relationships/image" Target="../media/image271.png"/><Relationship Id="rId4" Type="http://schemas.openxmlformats.org/officeDocument/2006/relationships/image" Target="../media/image270.png"/></Relationships>
</file>

<file path=ppt/slides/_rels/slide3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61.xml"/><Relationship Id="rId1" Type="http://schemas.openxmlformats.org/officeDocument/2006/relationships/slideLayout" Target="../slideLayouts/slideLayout3.xml"/><Relationship Id="rId5" Type="http://schemas.openxmlformats.org/officeDocument/2006/relationships/image" Target="../media/image273.png"/><Relationship Id="rId4" Type="http://schemas.openxmlformats.org/officeDocument/2006/relationships/image" Target="../media/image271.png"/></Relationships>
</file>

<file path=ppt/slides/_rels/slide3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62.xml"/><Relationship Id="rId1" Type="http://schemas.openxmlformats.org/officeDocument/2006/relationships/slideLayout" Target="../slideLayouts/slideLayout3.xml"/><Relationship Id="rId5" Type="http://schemas.openxmlformats.org/officeDocument/2006/relationships/image" Target="../media/image274.png"/><Relationship Id="rId4" Type="http://schemas.openxmlformats.org/officeDocument/2006/relationships/image" Target="../media/image271.png"/></Relationships>
</file>

<file path=ppt/slides/_rels/slide31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65.xml"/><Relationship Id="rId1" Type="http://schemas.openxmlformats.org/officeDocument/2006/relationships/slideLayout" Target="../slideLayouts/slideLayout3.xml"/><Relationship Id="rId5" Type="http://schemas.openxmlformats.org/officeDocument/2006/relationships/image" Target="../media/image271.png"/><Relationship Id="rId4" Type="http://schemas.openxmlformats.org/officeDocument/2006/relationships/image" Target="../media/image270.png"/></Relationships>
</file>

<file path=ppt/slides/_rels/slide32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jpeg"/><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32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68.xml"/><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9.xml"/><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70.xml"/><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71.xml"/><Relationship Id="rId1" Type="http://schemas.openxmlformats.org/officeDocument/2006/relationships/slideLayout" Target="../slideLayouts/slideLayout3.xml"/></Relationships>
</file>

<file path=ppt/slides/_rels/slide328.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3.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3.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3.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3.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xml"/></Relationships>
</file>

<file path=ppt/slides/_rels/slide338.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81.xml"/><Relationship Id="rId1" Type="http://schemas.openxmlformats.org/officeDocument/2006/relationships/slideLayout" Target="../slideLayouts/slideLayout3.xml"/></Relationships>
</file>

<file path=ppt/slides/_rels/slide33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8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3.xml"/></Relationships>
</file>

<file path=ppt/slides/_rels/slide34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84.xml"/><Relationship Id="rId1" Type="http://schemas.openxmlformats.org/officeDocument/2006/relationships/slideLayout" Target="../slideLayouts/slideLayout3.xml"/><Relationship Id="rId4" Type="http://schemas.openxmlformats.org/officeDocument/2006/relationships/image" Target="../media/image289.png"/></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86.xml"/><Relationship Id="rId1" Type="http://schemas.openxmlformats.org/officeDocument/2006/relationships/slideLayout" Target="../slideLayouts/slideLayout3.xml"/></Relationships>
</file>

<file path=ppt/slides/_rels/slide344.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3.xml"/></Relationships>
</file>

<file path=ppt/slides/_rels/slide345.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287.xml"/><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88.xml"/><Relationship Id="rId1" Type="http://schemas.openxmlformats.org/officeDocument/2006/relationships/slideLayout" Target="../slideLayouts/slideLayout3.xml"/></Relationships>
</file>

<file path=ppt/slides/_rels/slide347.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3.xml"/></Relationships>
</file>

<file path=ppt/slides/_rels/slide348.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289.xml"/><Relationship Id="rId1" Type="http://schemas.openxmlformats.org/officeDocument/2006/relationships/slideLayout" Target="../slideLayouts/slideLayout3.xml"/><Relationship Id="rId5" Type="http://schemas.openxmlformats.org/officeDocument/2006/relationships/image" Target="../media/image296.jpg"/><Relationship Id="rId4" Type="http://schemas.openxmlformats.org/officeDocument/2006/relationships/image" Target="../media/image295.jpg"/></Relationships>
</file>

<file path=ppt/slides/_rels/slide349.xml.rels><?xml version="1.0" encoding="UTF-8" standalone="yes"?>
<Relationships xmlns="http://schemas.openxmlformats.org/package/2006/relationships"><Relationship Id="rId2" Type="http://schemas.openxmlformats.org/officeDocument/2006/relationships/image" Target="../media/image297.g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90.xml"/><Relationship Id="rId1" Type="http://schemas.openxmlformats.org/officeDocument/2006/relationships/slideLayout" Target="../slideLayouts/slideLayout3.xml"/></Relationships>
</file>

<file path=ppt/slides/_rels/slide35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91.xml"/><Relationship Id="rId1" Type="http://schemas.openxmlformats.org/officeDocument/2006/relationships/slideLayout" Target="../slideLayouts/slideLayout3.xml"/></Relationships>
</file>

<file path=ppt/slides/_rels/slide352.xml.rels><?xml version="1.0" encoding="UTF-8" standalone="yes"?>
<Relationships xmlns="http://schemas.openxmlformats.org/package/2006/relationships"><Relationship Id="rId3" Type="http://schemas.openxmlformats.org/officeDocument/2006/relationships/image" Target="../media/image294.jpg"/><Relationship Id="rId2" Type="http://schemas.openxmlformats.org/officeDocument/2006/relationships/notesSlide" Target="../notesSlides/notesSlide292.xml"/><Relationship Id="rId1" Type="http://schemas.openxmlformats.org/officeDocument/2006/relationships/slideLayout" Target="../slideLayouts/slideLayout3.xml"/><Relationship Id="rId5" Type="http://schemas.openxmlformats.org/officeDocument/2006/relationships/image" Target="../media/image301.jpg"/><Relationship Id="rId4" Type="http://schemas.openxmlformats.org/officeDocument/2006/relationships/image" Target="../media/image300.jpg"/></Relationships>
</file>

<file path=ppt/slides/_rels/slide35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93.xml"/><Relationship Id="rId1" Type="http://schemas.openxmlformats.org/officeDocument/2006/relationships/slideLayout" Target="../slideLayouts/slideLayout3.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2" Type="http://schemas.openxmlformats.org/officeDocument/2006/relationships/image" Target="../media/image303.gif"/><Relationship Id="rId1" Type="http://schemas.openxmlformats.org/officeDocument/2006/relationships/slideLayout" Target="../slideLayouts/slideLayout3.xml"/></Relationships>
</file>

<file path=ppt/slides/_rels/slide356.xml.rels><?xml version="1.0" encoding="UTF-8" standalone="yes"?>
<Relationships xmlns="http://schemas.openxmlformats.org/package/2006/relationships"><Relationship Id="rId2" Type="http://schemas.openxmlformats.org/officeDocument/2006/relationships/image" Target="../media/image304.gif"/><Relationship Id="rId1" Type="http://schemas.openxmlformats.org/officeDocument/2006/relationships/slideLayout" Target="../slideLayouts/slideLayout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8.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png"/><Relationship Id="rId1" Type="http://schemas.openxmlformats.org/officeDocument/2006/relationships/slideLayout" Target="../slideLayouts/slideLayout3.xml"/></Relationships>
</file>

<file path=ppt/slides/_rels/slide35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9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5.xml"/></Relationships>
</file>

<file path=ppt/slides/_rels/slide363.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99.xml"/><Relationship Id="rId1" Type="http://schemas.openxmlformats.org/officeDocument/2006/relationships/slideLayout" Target="../slideLayouts/slideLayout9.xml"/></Relationships>
</file>

<file path=ppt/slides/_rels/slide36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301.xml"/><Relationship Id="rId1" Type="http://schemas.openxmlformats.org/officeDocument/2006/relationships/slideLayout" Target="../slideLayouts/slideLayout3.xml"/></Relationships>
</file>

<file path=ppt/slides/_rels/slide36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302.xml"/><Relationship Id="rId1" Type="http://schemas.openxmlformats.org/officeDocument/2006/relationships/slideLayout" Target="../slideLayouts/slideLayout3.xml"/><Relationship Id="rId4" Type="http://schemas.openxmlformats.org/officeDocument/2006/relationships/image" Target="../media/image311.png"/></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0.xml.rels><?xml version="1.0" encoding="UTF-8" standalone="yes"?>
<Relationships xmlns="http://schemas.openxmlformats.org/package/2006/relationships"><Relationship Id="rId3" Type="http://schemas.openxmlformats.org/officeDocument/2006/relationships/image" Target="../media/image312.jpg"/><Relationship Id="rId2" Type="http://schemas.openxmlformats.org/officeDocument/2006/relationships/notesSlide" Target="../notesSlides/notesSlide304.xml"/><Relationship Id="rId1" Type="http://schemas.openxmlformats.org/officeDocument/2006/relationships/slideLayout" Target="../slideLayouts/slideLayout3.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2.xml.rels><?xml version="1.0" encoding="UTF-8" standalone="yes"?>
<Relationships xmlns="http://schemas.openxmlformats.org/package/2006/relationships"><Relationship Id="rId3" Type="http://schemas.openxmlformats.org/officeDocument/2006/relationships/image" Target="../media/image313.gif"/><Relationship Id="rId2" Type="http://schemas.openxmlformats.org/officeDocument/2006/relationships/image" Target="../media/image297.gif"/><Relationship Id="rId1" Type="http://schemas.openxmlformats.org/officeDocument/2006/relationships/slideLayout" Target="../slideLayouts/slideLayout3.xml"/></Relationships>
</file>

<file path=ppt/slides/_rels/slide373.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305.xml"/><Relationship Id="rId1" Type="http://schemas.openxmlformats.org/officeDocument/2006/relationships/slideLayout" Target="../slideLayouts/slideLayout3.xml"/></Relationships>
</file>

<file path=ppt/slides/_rels/slide374.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5.xml"/><Relationship Id="rId5" Type="http://schemas.openxmlformats.org/officeDocument/2006/relationships/image" Target="../media/image317.jpeg"/><Relationship Id="rId4" Type="http://schemas.openxmlformats.org/officeDocument/2006/relationships/image" Target="../media/image316.jpeg"/></Relationships>
</file>

<file path=ppt/slides/_rels/slide375.xml.rels><?xml version="1.0" encoding="UTF-8" standalone="yes"?>
<Relationships xmlns="http://schemas.openxmlformats.org/package/2006/relationships"><Relationship Id="rId3" Type="http://schemas.openxmlformats.org/officeDocument/2006/relationships/image" Target="../media/image318.jpg"/><Relationship Id="rId2" Type="http://schemas.openxmlformats.org/officeDocument/2006/relationships/notesSlide" Target="../notesSlides/notesSlide306.xml"/><Relationship Id="rId1" Type="http://schemas.openxmlformats.org/officeDocument/2006/relationships/slideLayout" Target="../slideLayouts/slideLayout3.xml"/></Relationships>
</file>

<file path=ppt/slides/_rels/slide376.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notesSlide" Target="../notesSlides/notesSlide307.xml"/><Relationship Id="rId1" Type="http://schemas.openxmlformats.org/officeDocument/2006/relationships/slideLayout" Target="../slideLayouts/slideLayout3.xml"/></Relationships>
</file>

<file path=ppt/slides/_rels/slide377.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308.xml"/><Relationship Id="rId1" Type="http://schemas.openxmlformats.org/officeDocument/2006/relationships/slideLayout" Target="../slideLayouts/slideLayout3.xml"/></Relationships>
</file>

<file path=ppt/slides/_rels/slide378.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309.xml"/><Relationship Id="rId1" Type="http://schemas.openxmlformats.org/officeDocument/2006/relationships/slideLayout" Target="../slideLayouts/slideLayout3.xml"/></Relationships>
</file>

<file path=ppt/slides/_rels/slide379.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1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0.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311.xml"/><Relationship Id="rId1" Type="http://schemas.openxmlformats.org/officeDocument/2006/relationships/slideLayout" Target="../slideLayouts/slideLayout8.xml"/></Relationships>
</file>

<file path=ppt/slides/_rels/slide3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3.jpeg"/><Relationship Id="rId1" Type="http://schemas.openxmlformats.org/officeDocument/2006/relationships/slideLayout" Target="../slideLayouts/slideLayout8.xml"/></Relationships>
</file>

<file path=ppt/slides/_rels/slide382.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5.xml"/></Relationships>
</file>

<file path=ppt/slides/_rels/slide38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5.xml"/></Relationships>
</file>

<file path=ppt/slides/_rels/slide384.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notesSlide" Target="../notesSlides/notesSlide312.xml"/><Relationship Id="rId1" Type="http://schemas.openxmlformats.org/officeDocument/2006/relationships/slideLayout" Target="../slideLayouts/slideLayout3.xml"/></Relationships>
</file>

<file path=ppt/slides/_rels/slide38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13.xml"/><Relationship Id="rId1" Type="http://schemas.openxmlformats.org/officeDocument/2006/relationships/slideLayout" Target="../slideLayouts/slideLayout3.xml"/></Relationships>
</file>

<file path=ppt/slides/_rels/slide386.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3.xml"/></Relationships>
</file>

<file path=ppt/slides/_rels/slide38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jpeg"/><Relationship Id="rId1" Type="http://schemas.openxmlformats.org/officeDocument/2006/relationships/slideLayout" Target="../slideLayouts/slideLayout3.xml"/></Relationships>
</file>

<file path=ppt/slides/_rels/slide38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14.xml"/><Relationship Id="rId1" Type="http://schemas.openxmlformats.org/officeDocument/2006/relationships/slideLayout" Target="../slideLayouts/slideLayout3.xml"/></Relationships>
</file>

<file path=ppt/slides/_rels/slide38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0.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notesSlide" Target="../notesSlides/notesSlide316.xml"/><Relationship Id="rId1" Type="http://schemas.openxmlformats.org/officeDocument/2006/relationships/slideLayout" Target="../slideLayouts/slideLayout3.xml"/><Relationship Id="rId4" Type="http://schemas.openxmlformats.org/officeDocument/2006/relationships/image" Target="../media/image332.jpg"/></Relationships>
</file>

<file path=ppt/slides/_rels/slide39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17.xml"/><Relationship Id="rId1" Type="http://schemas.openxmlformats.org/officeDocument/2006/relationships/slideLayout" Target="../slideLayouts/slideLayout3.xml"/></Relationships>
</file>

<file path=ppt/slides/_rels/slide39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18.xml"/><Relationship Id="rId1" Type="http://schemas.openxmlformats.org/officeDocument/2006/relationships/slideLayout" Target="../slideLayouts/slideLayout3.xml"/></Relationships>
</file>

<file path=ppt/slides/_rels/slide393.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319.xml"/><Relationship Id="rId1" Type="http://schemas.openxmlformats.org/officeDocument/2006/relationships/slideLayout" Target="../slideLayouts/slideLayout3.xml"/></Relationships>
</file>

<file path=ppt/slides/_rels/slide39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320.xml"/><Relationship Id="rId1" Type="http://schemas.openxmlformats.org/officeDocument/2006/relationships/slideLayout" Target="../slideLayouts/slideLayout3.xml"/></Relationships>
</file>

<file path=ppt/slides/_rels/slide395.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11.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3.xml"/></Relationships>
</file>

<file path=ppt/slides/_rels/slide397.xml.rels><?xml version="1.0" encoding="UTF-8" standalone="yes"?>
<Relationships xmlns="http://schemas.openxmlformats.org/package/2006/relationships"><Relationship Id="rId3" Type="http://schemas.openxmlformats.org/officeDocument/2006/relationships/image" Target="../media/image337.gif"/><Relationship Id="rId2" Type="http://schemas.openxmlformats.org/officeDocument/2006/relationships/notesSlide" Target="../notesSlides/notesSlide322.xml"/><Relationship Id="rId1" Type="http://schemas.openxmlformats.org/officeDocument/2006/relationships/slideLayout" Target="../slideLayouts/slideLayout3.xml"/></Relationships>
</file>

<file path=ppt/slides/_rels/slide398.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323.xml"/><Relationship Id="rId1" Type="http://schemas.openxmlformats.org/officeDocument/2006/relationships/slideLayout" Target="../slideLayouts/slideLayout3.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3.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3.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3.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3.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405.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notesSlide" Target="../notesSlides/notesSlide330.xml"/><Relationship Id="rId1" Type="http://schemas.openxmlformats.org/officeDocument/2006/relationships/slideLayout" Target="../slideLayouts/slideLayout3.xml"/><Relationship Id="rId6" Type="http://schemas.openxmlformats.org/officeDocument/2006/relationships/image" Target="../media/image342.png"/><Relationship Id="rId5" Type="http://schemas.openxmlformats.org/officeDocument/2006/relationships/image" Target="../media/image341.jpg"/><Relationship Id="rId4" Type="http://schemas.openxmlformats.org/officeDocument/2006/relationships/image" Target="../media/image340.jpg"/></Relationships>
</file>

<file path=ppt/slides/_rels/slide406.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331.xml"/><Relationship Id="rId1" Type="http://schemas.openxmlformats.org/officeDocument/2006/relationships/slideLayout" Target="../slideLayouts/slideLayout3.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3.xml"/></Relationships>
</file>

<file path=ppt/slides/_rels/slide40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33.xml"/><Relationship Id="rId1" Type="http://schemas.openxmlformats.org/officeDocument/2006/relationships/slideLayout" Target="../slideLayouts/slideLayout3.xml"/></Relationships>
</file>

<file path=ppt/slides/_rels/slide409.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334.xml"/><Relationship Id="rId1" Type="http://schemas.openxmlformats.org/officeDocument/2006/relationships/slideLayout" Target="../slideLayouts/slideLayout3.xml"/><Relationship Id="rId4" Type="http://schemas.openxmlformats.org/officeDocument/2006/relationships/image" Target="../media/image3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3.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3.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3.xml"/></Relationships>
</file>

<file path=ppt/slides/_rels/slide41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338.xml"/><Relationship Id="rId1" Type="http://schemas.openxmlformats.org/officeDocument/2006/relationships/slideLayout" Target="../slideLayouts/slideLayout3.xml"/><Relationship Id="rId5" Type="http://schemas.openxmlformats.org/officeDocument/2006/relationships/image" Target="../media/image349.png"/><Relationship Id="rId4" Type="http://schemas.openxmlformats.org/officeDocument/2006/relationships/image" Target="../media/image348.png"/></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3.xml"/></Relationships>
</file>

<file path=ppt/slides/_rels/slide41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340.xml"/><Relationship Id="rId1" Type="http://schemas.openxmlformats.org/officeDocument/2006/relationships/slideLayout" Target="../slideLayouts/slideLayout3.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3.xml"/></Relationships>
</file>

<file path=ppt/slides/_rels/slide417.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5.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3.xml"/></Relationships>
</file>

<file path=ppt/slides/_rels/slide419.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34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3.xml"/></Relationships>
</file>

<file path=ppt/slides/_rels/slide42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345.xml"/><Relationship Id="rId1" Type="http://schemas.openxmlformats.org/officeDocument/2006/relationships/slideLayout" Target="../slideLayouts/slideLayout3.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3.xml"/></Relationships>
</file>

<file path=ppt/slides/_rels/slide42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347.xml"/><Relationship Id="rId1" Type="http://schemas.openxmlformats.org/officeDocument/2006/relationships/slideLayout" Target="../slideLayouts/slideLayout3.xml"/></Relationships>
</file>

<file path=ppt/slides/_rels/slide424.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348.xml"/><Relationship Id="rId1" Type="http://schemas.openxmlformats.org/officeDocument/2006/relationships/slideLayout" Target="../slideLayouts/slideLayout3.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3.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3.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3.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3.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0.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4.xml"/><Relationship Id="rId1" Type="http://schemas.openxmlformats.org/officeDocument/2006/relationships/slideLayout" Target="../slideLayouts/slideLayout3.xml"/></Relationships>
</file>

<file path=ppt/slides/_rels/slide43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5.xml"/><Relationship Id="rId1" Type="http://schemas.openxmlformats.org/officeDocument/2006/relationships/slideLayout" Target="../slideLayouts/slideLayout3.xml"/></Relationships>
</file>

<file path=ppt/slides/_rels/slide43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6.xml"/><Relationship Id="rId1" Type="http://schemas.openxmlformats.org/officeDocument/2006/relationships/slideLayout" Target="../slideLayouts/slideLayout3.xml"/></Relationships>
</file>

<file path=ppt/slides/_rels/slide43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7.xml"/><Relationship Id="rId1" Type="http://schemas.openxmlformats.org/officeDocument/2006/relationships/slideLayout" Target="../slideLayouts/slideLayout3.xml"/></Relationships>
</file>

<file path=ppt/slides/_rels/slide434.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8.xml"/><Relationship Id="rId1" Type="http://schemas.openxmlformats.org/officeDocument/2006/relationships/slideLayout" Target="../slideLayouts/slideLayout3.xml"/></Relationships>
</file>

<file path=ppt/slides/_rels/slide43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59.xml"/><Relationship Id="rId1" Type="http://schemas.openxmlformats.org/officeDocument/2006/relationships/slideLayout" Target="../slideLayouts/slideLayout3.xml"/></Relationships>
</file>

<file path=ppt/slides/_rels/slide436.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60.xml"/><Relationship Id="rId1" Type="http://schemas.openxmlformats.org/officeDocument/2006/relationships/slideLayout" Target="../slideLayouts/slideLayout3.xml"/></Relationships>
</file>

<file path=ppt/slides/_rels/slide437.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61.xml"/><Relationship Id="rId1" Type="http://schemas.openxmlformats.org/officeDocument/2006/relationships/slideLayout" Target="../slideLayouts/slideLayout3.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3.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3.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3.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3.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3.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3.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3.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3.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3.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3.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3.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3.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3.xml"/></Relationships>
</file>

<file path=ppt/slides/_rels/slide453.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377.xml"/><Relationship Id="rId1" Type="http://schemas.openxmlformats.org/officeDocument/2006/relationships/slideLayout" Target="../slideLayouts/slideLayout3.xml"/></Relationships>
</file>

<file path=ppt/slides/_rels/slide45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378.xml"/><Relationship Id="rId1" Type="http://schemas.openxmlformats.org/officeDocument/2006/relationships/slideLayout" Target="../slideLayouts/slideLayout3.xml"/><Relationship Id="rId4" Type="http://schemas.openxmlformats.org/officeDocument/2006/relationships/image" Target="../media/image359.png"/></Relationships>
</file>

<file path=ppt/slides/_rels/slide455.xml.rels><?xml version="1.0" encoding="UTF-8" standalone="yes"?>
<Relationships xmlns="http://schemas.openxmlformats.org/package/2006/relationships"><Relationship Id="rId3" Type="http://schemas.openxmlformats.org/officeDocument/2006/relationships/image" Target="../media/image360.gif"/><Relationship Id="rId2" Type="http://schemas.openxmlformats.org/officeDocument/2006/relationships/notesSlide" Target="../notesSlides/notesSlide379.xml"/><Relationship Id="rId1" Type="http://schemas.openxmlformats.org/officeDocument/2006/relationships/slideLayout" Target="../slideLayouts/slideLayout3.xml"/></Relationships>
</file>

<file path=ppt/slides/_rels/slide456.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8.xml"/></Relationships>
</file>

<file path=ppt/slides/_rels/slide457.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80.xml"/><Relationship Id="rId1" Type="http://schemas.openxmlformats.org/officeDocument/2006/relationships/slideLayout" Target="../slideLayouts/slideLayout3.xml"/><Relationship Id="rId4" Type="http://schemas.openxmlformats.org/officeDocument/2006/relationships/image" Target="../media/image360.gif"/></Relationships>
</file>

<file path=ppt/slides/_rels/slide458.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381.xml"/><Relationship Id="rId1" Type="http://schemas.openxmlformats.org/officeDocument/2006/relationships/slideLayout" Target="../slideLayouts/slideLayout3.xml"/></Relationships>
</file>

<file path=ppt/slides/_rels/slide459.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38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0.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383.xml"/><Relationship Id="rId1" Type="http://schemas.openxmlformats.org/officeDocument/2006/relationships/slideLayout" Target="../slideLayouts/slideLayout3.xml"/></Relationships>
</file>

<file path=ppt/slides/_rels/slide461.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84.xml"/><Relationship Id="rId1" Type="http://schemas.openxmlformats.org/officeDocument/2006/relationships/slideLayout" Target="../slideLayouts/slideLayout3.xml"/><Relationship Id="rId4" Type="http://schemas.openxmlformats.org/officeDocument/2006/relationships/image" Target="../media/image364.png"/></Relationships>
</file>

<file path=ppt/slides/_rels/slide462.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385.xml"/><Relationship Id="rId1" Type="http://schemas.openxmlformats.org/officeDocument/2006/relationships/slideLayout" Target="../slideLayouts/slideLayout3.xml"/></Relationships>
</file>

<file path=ppt/slides/_rels/slide463.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386.xml"/><Relationship Id="rId1" Type="http://schemas.openxmlformats.org/officeDocument/2006/relationships/slideLayout" Target="../slideLayouts/slideLayout3.xml"/></Relationships>
</file>

<file path=ppt/slides/_rels/slide464.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387.xml"/><Relationship Id="rId1" Type="http://schemas.openxmlformats.org/officeDocument/2006/relationships/slideLayout" Target="../slideLayouts/slideLayout3.xml"/></Relationships>
</file>

<file path=ppt/slides/_rels/slide465.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88.xml"/><Relationship Id="rId1" Type="http://schemas.openxmlformats.org/officeDocument/2006/relationships/slideLayout" Target="../slideLayouts/slideLayout3.xml"/><Relationship Id="rId4" Type="http://schemas.openxmlformats.org/officeDocument/2006/relationships/image" Target="../media/image367.png"/></Relationships>
</file>

<file path=ppt/slides/_rels/slide466.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389.xml"/><Relationship Id="rId1" Type="http://schemas.openxmlformats.org/officeDocument/2006/relationships/slideLayout" Target="../slideLayouts/slideLayout3.xml"/><Relationship Id="rId4" Type="http://schemas.openxmlformats.org/officeDocument/2006/relationships/image" Target="../media/image368.png"/></Relationships>
</file>

<file path=ppt/slides/_rels/slide467.xml.rels><?xml version="1.0" encoding="UTF-8" standalone="yes"?>
<Relationships xmlns="http://schemas.openxmlformats.org/package/2006/relationships"><Relationship Id="rId3" Type="http://schemas.openxmlformats.org/officeDocument/2006/relationships/image" Target="../media/image369.jpg"/><Relationship Id="rId2" Type="http://schemas.openxmlformats.org/officeDocument/2006/relationships/notesSlide" Target="../notesSlides/notesSlide390.xml"/><Relationship Id="rId1" Type="http://schemas.openxmlformats.org/officeDocument/2006/relationships/slideLayout" Target="../slideLayouts/slideLayout3.xml"/></Relationships>
</file>

<file path=ppt/slides/_rels/slide46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91.xml"/><Relationship Id="rId1" Type="http://schemas.openxmlformats.org/officeDocument/2006/relationships/slideLayout" Target="../slideLayouts/slideLayout3.xml"/><Relationship Id="rId4" Type="http://schemas.openxmlformats.org/officeDocument/2006/relationships/image" Target="../media/image371.jpg"/></Relationships>
</file>

<file path=ppt/slides/_rels/slide469.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39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0.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393.xml"/><Relationship Id="rId1" Type="http://schemas.openxmlformats.org/officeDocument/2006/relationships/slideLayout" Target="../slideLayouts/slideLayout3.xml"/></Relationships>
</file>

<file path=ppt/slides/_rels/slide471.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6.xml"/></Relationships>
</file>

<file path=ppt/slides/_rels/slide472.xml.rels><?xml version="1.0" encoding="UTF-8" standalone="yes"?>
<Relationships xmlns="http://schemas.openxmlformats.org/package/2006/relationships"><Relationship Id="rId2" Type="http://schemas.openxmlformats.org/officeDocument/2006/relationships/image" Target="../media/image374.jpg"/><Relationship Id="rId1" Type="http://schemas.openxmlformats.org/officeDocument/2006/relationships/slideLayout" Target="../slideLayouts/slideLayout6.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3.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1.xml"/></Relationships>
</file>

<file path=ppt/slides/_rels/slide475.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5.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7.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5.xml"/></Relationships>
</file>

<file path=ppt/slides/_rels/slide478.xml.rels><?xml version="1.0" encoding="UTF-8" standalone="yes"?>
<Relationships xmlns="http://schemas.openxmlformats.org/package/2006/relationships"><Relationship Id="rId3" Type="http://schemas.openxmlformats.org/officeDocument/2006/relationships/image" Target="../media/image377.emf"/><Relationship Id="rId2" Type="http://schemas.openxmlformats.org/officeDocument/2006/relationships/notesSlide" Target="../notesSlides/notesSlide396.xml"/><Relationship Id="rId1" Type="http://schemas.openxmlformats.org/officeDocument/2006/relationships/slideLayout" Target="../slideLayouts/slideLayout5.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0.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notesSlide" Target="../notesSlides/notesSlide397.xml"/><Relationship Id="rId1" Type="http://schemas.openxmlformats.org/officeDocument/2006/relationships/slideLayout" Target="../slideLayouts/slideLayout5.xml"/></Relationships>
</file>

<file path=ppt/slides/_rels/slide481.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6.xml"/></Relationships>
</file>

<file path=ppt/slides/_rels/slide48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483.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5.xml"/></Relationships>
</file>

<file path=ppt/slides/_rels/slide485.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6.xml"/></Relationships>
</file>

<file path=ppt/slides/_rels/slide486.xml.rels><?xml version="1.0" encoding="UTF-8" standalone="yes"?>
<Relationships xmlns="http://schemas.openxmlformats.org/package/2006/relationships"><Relationship Id="rId2" Type="http://schemas.openxmlformats.org/officeDocument/2006/relationships/image" Target="../media/image381.png"/><Relationship Id="rId1" Type="http://schemas.openxmlformats.org/officeDocument/2006/relationships/slideLayout" Target="../slideLayouts/slideLayout6.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5.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1.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5.xml"/></Relationships>
</file>

<file path=ppt/slides/_rels/slide492.xml.rels><?xml version="1.0" encoding="UTF-8" standalone="yes"?>
<Relationships xmlns="http://schemas.openxmlformats.org/package/2006/relationships"><Relationship Id="rId2" Type="http://schemas.openxmlformats.org/officeDocument/2006/relationships/image" Target="../media/image377.emf"/><Relationship Id="rId1" Type="http://schemas.openxmlformats.org/officeDocument/2006/relationships/slideLayout" Target="../slideLayouts/slideLayout6.xml"/></Relationships>
</file>

<file path=ppt/slides/_rels/slide493.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401.xml"/><Relationship Id="rId1" Type="http://schemas.openxmlformats.org/officeDocument/2006/relationships/slideLayout" Target="../slideLayouts/slideLayout5.xml"/></Relationships>
</file>

<file path=ppt/slides/_rels/slide494.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png"/><Relationship Id="rId1" Type="http://schemas.openxmlformats.org/officeDocument/2006/relationships/slideLayout" Target="../slideLayouts/slideLayout6.xml"/></Relationships>
</file>

<file path=ppt/slides/_rels/slide495.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5.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8.xml.rels><?xml version="1.0" encoding="UTF-8" standalone="yes"?>
<Relationships xmlns="http://schemas.openxmlformats.org/package/2006/relationships"><Relationship Id="rId2" Type="http://schemas.openxmlformats.org/officeDocument/2006/relationships/image" Target="../media/image387.gif"/><Relationship Id="rId1" Type="http://schemas.openxmlformats.org/officeDocument/2006/relationships/slideLayout" Target="../slideLayouts/slideLayout5.xml"/></Relationships>
</file>

<file path=ppt/slides/_rels/slide499.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00.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402.xml"/><Relationship Id="rId1" Type="http://schemas.openxmlformats.org/officeDocument/2006/relationships/slideLayout" Target="../slideLayouts/slideLayout5.xml"/></Relationships>
</file>

<file path=ppt/slides/_rels/slide501.xml.rels><?xml version="1.0" encoding="UTF-8" standalone="yes"?>
<Relationships xmlns="http://schemas.openxmlformats.org/package/2006/relationships"><Relationship Id="rId2" Type="http://schemas.openxmlformats.org/officeDocument/2006/relationships/image" Target="../media/image390.jpeg"/><Relationship Id="rId1" Type="http://schemas.openxmlformats.org/officeDocument/2006/relationships/slideLayout" Target="../slideLayouts/slideLayout5.xml"/></Relationships>
</file>

<file path=ppt/slides/_rels/slide502.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5.xml"/></Relationships>
</file>

<file path=ppt/slides/_rels/slide503.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403.xml"/><Relationship Id="rId1" Type="http://schemas.openxmlformats.org/officeDocument/2006/relationships/slideLayout" Target="../slideLayouts/slideLayout5.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5.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5.xml"/></Relationships>
</file>

<file path=ppt/slides/_rels/slide507.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5.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406.xml"/><Relationship Id="rId1" Type="http://schemas.openxmlformats.org/officeDocument/2006/relationships/slideLayout" Target="../slideLayouts/slideLayout6.xml"/><Relationship Id="rId4" Type="http://schemas.openxmlformats.org/officeDocument/2006/relationships/image" Target="../media/image39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5.xml"/></Relationships>
</file>

<file path=ppt/slides/_rels/slide511.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5.xml"/></Relationships>
</file>

<file path=ppt/slides/_rels/slide512.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5.xml"/></Relationships>
</file>

<file path=ppt/slides/_rels/slide513.xml.rels><?xml version="1.0" encoding="UTF-8" standalone="yes"?>
<Relationships xmlns="http://schemas.openxmlformats.org/package/2006/relationships"><Relationship Id="rId2" Type="http://schemas.openxmlformats.org/officeDocument/2006/relationships/image" Target="../media/image398.jpeg"/><Relationship Id="rId1" Type="http://schemas.openxmlformats.org/officeDocument/2006/relationships/slideLayout" Target="../slideLayouts/slideLayout5.xml"/></Relationships>
</file>

<file path=ppt/slides/_rels/slide514.xml.rels><?xml version="1.0" encoding="UTF-8" standalone="yes"?>
<Relationships xmlns="http://schemas.openxmlformats.org/package/2006/relationships"><Relationship Id="rId2" Type="http://schemas.openxmlformats.org/officeDocument/2006/relationships/image" Target="../media/image399.jpeg"/><Relationship Id="rId1" Type="http://schemas.openxmlformats.org/officeDocument/2006/relationships/slideLayout" Target="../slideLayouts/slideLayout5.xml"/></Relationships>
</file>

<file path=ppt/slides/_rels/slide515.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6.xml"/></Relationships>
</file>

<file path=ppt/slides/_rels/slide516.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image" Target="../media/image402.png"/><Relationship Id="rId1" Type="http://schemas.openxmlformats.org/officeDocument/2006/relationships/slideLayout" Target="../slideLayouts/slideLayout5.xml"/></Relationships>
</file>

<file path=ppt/slides/_rels/slide517.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5.xml"/></Relationships>
</file>

<file path=ppt/slides/_rels/slide518.xml.rels><?xml version="1.0" encoding="UTF-8" standalone="yes"?>
<Relationships xmlns="http://schemas.openxmlformats.org/package/2006/relationships"><Relationship Id="rId2" Type="http://schemas.openxmlformats.org/officeDocument/2006/relationships/image" Target="../media/image406.jpeg"/><Relationship Id="rId1" Type="http://schemas.openxmlformats.org/officeDocument/2006/relationships/slideLayout" Target="../slideLayouts/slideLayout6.xml"/></Relationships>
</file>

<file path=ppt/slides/_rels/slide519.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40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2.xml.rels><?xml version="1.0" encoding="UTF-8" standalone="yes"?>
<Relationships xmlns="http://schemas.openxmlformats.org/package/2006/relationships"><Relationship Id="rId2" Type="http://schemas.openxmlformats.org/officeDocument/2006/relationships/image" Target="../media/image408.gif"/><Relationship Id="rId1" Type="http://schemas.openxmlformats.org/officeDocument/2006/relationships/slideLayout" Target="../slideLayouts/slideLayout5.xml"/></Relationships>
</file>

<file path=ppt/slides/_rels/slide523.xml.rels><?xml version="1.0" encoding="UTF-8" standalone="yes"?>
<Relationships xmlns="http://schemas.openxmlformats.org/package/2006/relationships"><Relationship Id="rId2" Type="http://schemas.openxmlformats.org/officeDocument/2006/relationships/image" Target="../media/image409.jpeg"/><Relationship Id="rId1" Type="http://schemas.openxmlformats.org/officeDocument/2006/relationships/slideLayout" Target="../slideLayouts/slideLayout5.xml"/></Relationships>
</file>

<file path=ppt/slides/_rels/slide524.xml.rels><?xml version="1.0" encoding="UTF-8" standalone="yes"?>
<Relationships xmlns="http://schemas.openxmlformats.org/package/2006/relationships"><Relationship Id="rId2" Type="http://schemas.openxmlformats.org/officeDocument/2006/relationships/image" Target="../media/image410.gif"/><Relationship Id="rId1" Type="http://schemas.openxmlformats.org/officeDocument/2006/relationships/slideLayout" Target="../slideLayouts/slideLayout5.xml"/></Relationships>
</file>

<file path=ppt/slides/_rels/slide525.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5.xml"/></Relationships>
</file>

<file path=ppt/slides/_rels/slide526.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5.xml"/></Relationships>
</file>

<file path=ppt/slides/_rels/slide527.xml.rels><?xml version="1.0" encoding="UTF-8" standalone="yes"?>
<Relationships xmlns="http://schemas.openxmlformats.org/package/2006/relationships"><Relationship Id="rId2" Type="http://schemas.openxmlformats.org/officeDocument/2006/relationships/image" Target="../media/image413.jpeg"/><Relationship Id="rId1" Type="http://schemas.openxmlformats.org/officeDocument/2006/relationships/slideLayout" Target="../slideLayouts/slideLayout5.xml"/></Relationships>
</file>

<file path=ppt/slides/_rels/slide528.xml.rels><?xml version="1.0" encoding="UTF-8" standalone="yes"?>
<Relationships xmlns="http://schemas.openxmlformats.org/package/2006/relationships"><Relationship Id="rId2" Type="http://schemas.openxmlformats.org/officeDocument/2006/relationships/image" Target="../media/image414.gif"/><Relationship Id="rId1" Type="http://schemas.openxmlformats.org/officeDocument/2006/relationships/slideLayout" Target="../slideLayouts/slideLayout5.xml"/></Relationships>
</file>

<file path=ppt/slides/_rels/slide529.xml.rels><?xml version="1.0" encoding="UTF-8" standalone="yes"?>
<Relationships xmlns="http://schemas.openxmlformats.org/package/2006/relationships"><Relationship Id="rId2" Type="http://schemas.openxmlformats.org/officeDocument/2006/relationships/image" Target="../media/image41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0.xml.rels><?xml version="1.0" encoding="UTF-8" standalone="yes"?>
<Relationships xmlns="http://schemas.openxmlformats.org/package/2006/relationships"><Relationship Id="rId2" Type="http://schemas.openxmlformats.org/officeDocument/2006/relationships/image" Target="../media/image416.jpeg"/><Relationship Id="rId1" Type="http://schemas.openxmlformats.org/officeDocument/2006/relationships/slideLayout" Target="../slideLayouts/slideLayout5.xml"/></Relationships>
</file>

<file path=ppt/slides/_rels/slide531.xml.rels><?xml version="1.0" encoding="UTF-8" standalone="yes"?>
<Relationships xmlns="http://schemas.openxmlformats.org/package/2006/relationships"><Relationship Id="rId2" Type="http://schemas.openxmlformats.org/officeDocument/2006/relationships/image" Target="../media/image417.jpg"/><Relationship Id="rId1" Type="http://schemas.openxmlformats.org/officeDocument/2006/relationships/slideLayout" Target="../slideLayouts/slideLayout5.xml"/></Relationships>
</file>

<file path=ppt/slides/_rels/slide532.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18.png"/><Relationship Id="rId1" Type="http://schemas.openxmlformats.org/officeDocument/2006/relationships/slideLayout" Target="../slideLayouts/slideLayout5.xml"/><Relationship Id="rId4" Type="http://schemas.openxmlformats.org/officeDocument/2006/relationships/image" Target="../media/image420.jpeg"/></Relationships>
</file>

<file path=ppt/slides/_rels/slide533.xml.rels><?xml version="1.0" encoding="UTF-8" standalone="yes"?>
<Relationships xmlns="http://schemas.openxmlformats.org/package/2006/relationships"><Relationship Id="rId2" Type="http://schemas.openxmlformats.org/officeDocument/2006/relationships/image" Target="../media/image421.jpeg"/><Relationship Id="rId1" Type="http://schemas.openxmlformats.org/officeDocument/2006/relationships/slideLayout" Target="../slideLayouts/slideLayout6.xml"/></Relationships>
</file>

<file path=ppt/slides/_rels/slide534.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6.xml"/></Relationships>
</file>

<file path=ppt/slides/_rels/slide535.xml.rels><?xml version="1.0" encoding="UTF-8" standalone="yes"?>
<Relationships xmlns="http://schemas.openxmlformats.org/package/2006/relationships"><Relationship Id="rId2" Type="http://schemas.openxmlformats.org/officeDocument/2006/relationships/image" Target="../media/image424.jpeg"/><Relationship Id="rId1" Type="http://schemas.openxmlformats.org/officeDocument/2006/relationships/slideLayout" Target="../slideLayouts/slideLayout6.xml"/></Relationships>
</file>

<file path=ppt/slides/_rels/slide536.xml.rels><?xml version="1.0" encoding="UTF-8" standalone="yes"?>
<Relationships xmlns="http://schemas.openxmlformats.org/package/2006/relationships"><Relationship Id="rId2" Type="http://schemas.openxmlformats.org/officeDocument/2006/relationships/image" Target="../media/image425.jpeg"/><Relationship Id="rId1" Type="http://schemas.openxmlformats.org/officeDocument/2006/relationships/slideLayout" Target="../slideLayouts/slideLayout6.xml"/></Relationships>
</file>

<file path=ppt/slides/_rels/slide537.xml.rels><?xml version="1.0" encoding="UTF-8" standalone="yes"?>
<Relationships xmlns="http://schemas.openxmlformats.org/package/2006/relationships"><Relationship Id="rId2" Type="http://schemas.openxmlformats.org/officeDocument/2006/relationships/image" Target="../media/image426.jpeg"/><Relationship Id="rId1" Type="http://schemas.openxmlformats.org/officeDocument/2006/relationships/slideLayout" Target="../slideLayouts/slideLayout6.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9.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540.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hyperlink" Target="http://images.google.com/imgres?imgurl=http://www.yorktown.k12.in.us/yhs/teachers/clucas/Mass%20of%20Mole%201_edited.JPG&amp;imgrefurl=http://www.yorktown.k12.in.us/yhs/teachers/clucas/emolesandstoichiometry.htm&amp;usg=__EXrgU9GGhFXnLCK01TDL1qUOFHc=&amp;h=298&amp;w=375&amp;sz=38&amp;hl=en&amp;start=27&amp;um=1&amp;tbnid=d0hkUdTQfIu6QM:&amp;tbnh=97&amp;tbnw=122&amp;prev=/images?q=mole+mass&amp;ndsp=20&amp;hl=en&amp;sa=N&amp;start=20&amp;um=1"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9"/>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en" dirty="0" smtClean="0"/>
              <a:t>Regents Review part 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Calculating Molar Mass (gfm)</a:t>
            </a:r>
            <a:endParaRPr/>
          </a:p>
        </p:txBody>
      </p:sp>
      <p:sp>
        <p:nvSpPr>
          <p:cNvPr id="196" name="Google Shape;196;p18"/>
          <p:cNvSpPr txBox="1">
            <a:spLocks noGrp="1"/>
          </p:cNvSpPr>
          <p:nvPr>
            <p:ph type="body" idx="1"/>
          </p:nvPr>
        </p:nvSpPr>
        <p:spPr>
          <a:xfrm>
            <a:off x="311700" y="1536250"/>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Count the atoms in the compound</a:t>
            </a:r>
            <a:endParaRPr/>
          </a:p>
          <a:p>
            <a:pPr marL="457200" lvl="0" indent="-457200" algn="l" rtl="0">
              <a:spcBef>
                <a:spcPts val="0"/>
              </a:spcBef>
              <a:spcAft>
                <a:spcPts val="0"/>
              </a:spcAft>
              <a:buSzPts val="3600"/>
              <a:buAutoNum type="arabicPeriod"/>
            </a:pPr>
            <a:r>
              <a:rPr lang="en"/>
              <a:t>Look up mass of each atom on periodic table</a:t>
            </a:r>
            <a:endParaRPr/>
          </a:p>
          <a:p>
            <a:pPr marL="457200" lvl="0" indent="-457200" algn="l" rtl="0">
              <a:spcBef>
                <a:spcPts val="0"/>
              </a:spcBef>
              <a:spcAft>
                <a:spcPts val="0"/>
              </a:spcAft>
              <a:buSzPts val="3600"/>
              <a:buAutoNum type="arabicPeriod"/>
            </a:pPr>
            <a:r>
              <a:rPr lang="en"/>
              <a:t>Multiply mass by the # of atoms of each element</a:t>
            </a:r>
            <a:endParaRPr/>
          </a:p>
          <a:p>
            <a:pPr marL="457200" lvl="0" indent="-457200" algn="l" rtl="0">
              <a:spcBef>
                <a:spcPts val="0"/>
              </a:spcBef>
              <a:spcAft>
                <a:spcPts val="0"/>
              </a:spcAft>
              <a:buSzPts val="3600"/>
              <a:buAutoNum type="arabicPeriod"/>
            </a:pPr>
            <a:r>
              <a:rPr lang="en"/>
              <a:t>Add up the total mass </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15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809" name="Google Shape;1809;p15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Write the formula for Calcium                           phosphate</a:t>
            </a:r>
            <a:endParaRPr sz="3000"/>
          </a:p>
          <a:p>
            <a:pPr marL="0" lvl="0" indent="0" algn="l" rtl="0">
              <a:spcBef>
                <a:spcPts val="1600"/>
              </a:spcBef>
              <a:spcAft>
                <a:spcPts val="1600"/>
              </a:spcAft>
              <a:buNone/>
            </a:pPr>
            <a:r>
              <a:rPr lang="en"/>
              <a:t>    Ca</a:t>
            </a:r>
            <a:r>
              <a:rPr lang="en" baseline="30000"/>
              <a:t>+2 </a:t>
            </a:r>
            <a:r>
              <a:rPr lang="en"/>
              <a:t>PO</a:t>
            </a:r>
            <a:r>
              <a:rPr lang="en" baseline="-25000"/>
              <a:t>4</a:t>
            </a:r>
            <a:r>
              <a:rPr lang="en" baseline="30000"/>
              <a:t>-3</a:t>
            </a:r>
            <a:r>
              <a:rPr lang="en"/>
              <a:t>  →  </a:t>
            </a:r>
            <a:endParaRPr/>
          </a:p>
        </p:txBody>
      </p:sp>
      <p:pic>
        <p:nvPicPr>
          <p:cNvPr id="1810" name="Google Shape;1810;p153"/>
          <p:cNvPicPr preferRelativeResize="0"/>
          <p:nvPr/>
        </p:nvPicPr>
        <p:blipFill>
          <a:blip r:embed="rId3">
            <a:alphaModFix/>
          </a:blip>
          <a:stretch>
            <a:fillRect/>
          </a:stretch>
        </p:blipFill>
        <p:spPr>
          <a:xfrm>
            <a:off x="5916969" y="1495978"/>
            <a:ext cx="2968177" cy="3284400"/>
          </a:xfrm>
          <a:prstGeom prst="rect">
            <a:avLst/>
          </a:prstGeom>
          <a:noFill/>
          <a:ln>
            <a:noFill/>
          </a:ln>
        </p:spPr>
      </p:pic>
      <p:sp>
        <p:nvSpPr>
          <p:cNvPr id="1811" name="Google Shape;1811;p153"/>
          <p:cNvSpPr txBox="1"/>
          <p:nvPr/>
        </p:nvSpPr>
        <p:spPr>
          <a:xfrm>
            <a:off x="898549" y="3491425"/>
            <a:ext cx="10914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3(+2)</a:t>
            </a:r>
            <a:endParaRPr sz="3000" baseline="-25000"/>
          </a:p>
        </p:txBody>
      </p:sp>
      <p:sp>
        <p:nvSpPr>
          <p:cNvPr id="1812" name="Google Shape;1812;p153"/>
          <p:cNvSpPr txBox="1"/>
          <p:nvPr/>
        </p:nvSpPr>
        <p:spPr>
          <a:xfrm>
            <a:off x="1863004" y="3491425"/>
            <a:ext cx="19638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2(-3) = 0</a:t>
            </a:r>
            <a:endParaRPr sz="3000" baseline="-25000"/>
          </a:p>
        </p:txBody>
      </p:sp>
      <p:sp>
        <p:nvSpPr>
          <p:cNvPr id="1813" name="Google Shape;1813;p153"/>
          <p:cNvSpPr txBox="1"/>
          <p:nvPr/>
        </p:nvSpPr>
        <p:spPr>
          <a:xfrm>
            <a:off x="3884525" y="2711450"/>
            <a:ext cx="2076900" cy="58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Ca</a:t>
            </a:r>
            <a:r>
              <a:rPr lang="en" sz="3600" baseline="-25000">
                <a:solidFill>
                  <a:schemeClr val="lt1"/>
                </a:solidFill>
                <a:latin typeface="Shadows Into Light"/>
                <a:ea typeface="Shadows Into Light"/>
                <a:cs typeface="Shadows Into Light"/>
                <a:sym typeface="Shadows Into Light"/>
              </a:rPr>
              <a:t>3</a:t>
            </a:r>
            <a:r>
              <a:rPr lang="en" sz="3600">
                <a:solidFill>
                  <a:schemeClr val="lt1"/>
                </a:solidFill>
                <a:latin typeface="Shadows Into Light"/>
                <a:ea typeface="Shadows Into Light"/>
                <a:cs typeface="Shadows Into Light"/>
                <a:sym typeface="Shadows Into Light"/>
              </a:rPr>
              <a:t>(PO</a:t>
            </a:r>
            <a:r>
              <a:rPr lang="en" sz="3600" baseline="-25000">
                <a:solidFill>
                  <a:schemeClr val="lt1"/>
                </a:solidFill>
                <a:latin typeface="Shadows Into Light"/>
                <a:ea typeface="Shadows Into Light"/>
                <a:cs typeface="Shadows Into Light"/>
                <a:sym typeface="Shadows Into Light"/>
              </a:rPr>
              <a:t>4</a:t>
            </a:r>
            <a:r>
              <a:rPr lang="en" sz="3600">
                <a:solidFill>
                  <a:schemeClr val="lt1"/>
                </a:solidFill>
                <a:latin typeface="Shadows Into Light"/>
                <a:ea typeface="Shadows Into Light"/>
                <a:cs typeface="Shadows Into Light"/>
                <a:sym typeface="Shadows Into Light"/>
              </a:rPr>
              <a:t>)</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 </a:t>
            </a:r>
            <a:endParaRPr/>
          </a:p>
        </p:txBody>
      </p:sp>
      <p:grpSp>
        <p:nvGrpSpPr>
          <p:cNvPr id="1814" name="Google Shape;1814;p153"/>
          <p:cNvGrpSpPr/>
          <p:nvPr/>
        </p:nvGrpSpPr>
        <p:grpSpPr>
          <a:xfrm>
            <a:off x="4382200" y="2180838"/>
            <a:ext cx="501300" cy="461263"/>
            <a:chOff x="4672325" y="2110488"/>
            <a:chExt cx="501300" cy="461263"/>
          </a:xfrm>
        </p:grpSpPr>
        <p:grpSp>
          <p:nvGrpSpPr>
            <p:cNvPr id="1815" name="Google Shape;1815;p153"/>
            <p:cNvGrpSpPr/>
            <p:nvPr/>
          </p:nvGrpSpPr>
          <p:grpSpPr>
            <a:xfrm>
              <a:off x="4672325" y="2268900"/>
              <a:ext cx="501300" cy="302850"/>
              <a:chOff x="6973275" y="2348088"/>
              <a:chExt cx="501300" cy="302850"/>
            </a:xfrm>
          </p:grpSpPr>
          <p:sp>
            <p:nvSpPr>
              <p:cNvPr id="1816" name="Google Shape;1816;p153"/>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53"/>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53"/>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53"/>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0" name="Google Shape;1820;p153"/>
            <p:cNvSpPr/>
            <p:nvPr/>
          </p:nvSpPr>
          <p:spPr>
            <a:xfrm>
              <a:off x="4839425" y="21104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153"/>
          <p:cNvGrpSpPr/>
          <p:nvPr/>
        </p:nvGrpSpPr>
        <p:grpSpPr>
          <a:xfrm>
            <a:off x="4991800" y="2180838"/>
            <a:ext cx="501300" cy="461263"/>
            <a:chOff x="4672325" y="2110488"/>
            <a:chExt cx="501300" cy="461263"/>
          </a:xfrm>
        </p:grpSpPr>
        <p:grpSp>
          <p:nvGrpSpPr>
            <p:cNvPr id="1822" name="Google Shape;1822;p153"/>
            <p:cNvGrpSpPr/>
            <p:nvPr/>
          </p:nvGrpSpPr>
          <p:grpSpPr>
            <a:xfrm>
              <a:off x="4672325" y="2268900"/>
              <a:ext cx="501300" cy="302850"/>
              <a:chOff x="6973275" y="2348088"/>
              <a:chExt cx="501300" cy="302850"/>
            </a:xfrm>
          </p:grpSpPr>
          <p:sp>
            <p:nvSpPr>
              <p:cNvPr id="1823" name="Google Shape;1823;p153"/>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53"/>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53"/>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53"/>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7" name="Google Shape;1827;p153"/>
            <p:cNvSpPr/>
            <p:nvPr/>
          </p:nvSpPr>
          <p:spPr>
            <a:xfrm>
              <a:off x="4839425" y="21104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8" name="Google Shape;1828;p153"/>
          <p:cNvSpPr/>
          <p:nvPr/>
        </p:nvSpPr>
        <p:spPr>
          <a:xfrm>
            <a:off x="4316350" y="2081775"/>
            <a:ext cx="633000" cy="659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53"/>
          <p:cNvSpPr/>
          <p:nvPr/>
        </p:nvSpPr>
        <p:spPr>
          <a:xfrm>
            <a:off x="4949350" y="2081775"/>
            <a:ext cx="633000" cy="6594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1"/>
                                        </p:tgtEl>
                                        <p:attrNameLst>
                                          <p:attrName>style.visibility</p:attrName>
                                        </p:attrNameLst>
                                      </p:cBhvr>
                                      <p:to>
                                        <p:strVal val="visible"/>
                                      </p:to>
                                    </p:set>
                                    <p:animEffect transition="in" filter="fade">
                                      <p:cBhvr>
                                        <p:cTn id="7" dur="1000"/>
                                        <p:tgtEl>
                                          <p:spTgt spid="1811"/>
                                        </p:tgtEl>
                                      </p:cBhvr>
                                    </p:animEffect>
                                  </p:childTnLst>
                                </p:cTn>
                              </p:par>
                              <p:par>
                                <p:cTn id="8" presetID="10" presetClass="entr" presetSubtype="0" fill="hold" nodeType="withEffect">
                                  <p:stCondLst>
                                    <p:cond delay="0"/>
                                  </p:stCondLst>
                                  <p:childTnLst>
                                    <p:set>
                                      <p:cBhvr>
                                        <p:cTn id="9" dur="1" fill="hold">
                                          <p:stCondLst>
                                            <p:cond delay="0"/>
                                          </p:stCondLst>
                                        </p:cTn>
                                        <p:tgtEl>
                                          <p:spTgt spid="1812"/>
                                        </p:tgtEl>
                                        <p:attrNameLst>
                                          <p:attrName>style.visibility</p:attrName>
                                        </p:attrNameLst>
                                      </p:cBhvr>
                                      <p:to>
                                        <p:strVal val="visible"/>
                                      </p:to>
                                    </p:set>
                                    <p:animEffect transition="in" filter="fade">
                                      <p:cBhvr>
                                        <p:cTn id="10" dur="1000"/>
                                        <p:tgtEl>
                                          <p:spTgt spid="18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3"/>
                                        </p:tgtEl>
                                        <p:attrNameLst>
                                          <p:attrName>style.visibility</p:attrName>
                                        </p:attrNameLst>
                                      </p:cBhvr>
                                      <p:to>
                                        <p:strVal val="visible"/>
                                      </p:to>
                                    </p:set>
                                    <p:animEffect transition="in" filter="fade">
                                      <p:cBhvr>
                                        <p:cTn id="15" dur="1000"/>
                                        <p:tgtEl>
                                          <p:spTgt spid="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7"/>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Unit 9: </a:t>
            </a:r>
            <a:br>
              <a:rPr lang="en" dirty="0" smtClean="0"/>
            </a:br>
            <a:r>
              <a:rPr lang="en" dirty="0" smtClean="0"/>
              <a:t>ORGANIC </a:t>
            </a:r>
            <a:r>
              <a:rPr lang="en" dirty="0"/>
              <a:t>CHEMISTRY</a:t>
            </a:r>
            <a:endParaRPr dirty="0"/>
          </a:p>
        </p:txBody>
      </p:sp>
    </p:spTree>
    <p:extLst>
      <p:ext uri="{BB962C8B-B14F-4D97-AF65-F5344CB8AC3E}">
        <p14:creationId xmlns:p14="http://schemas.microsoft.com/office/powerpoint/2010/main" val="42207150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Organic Chemistry</a:t>
            </a:r>
            <a:endParaRPr/>
          </a:p>
        </p:txBody>
      </p:sp>
      <p:sp>
        <p:nvSpPr>
          <p:cNvPr id="57" name="Google Shape;57;p1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Organic Compound: Contains CARBON </a:t>
            </a:r>
          </a:p>
          <a:p>
            <a:pPr marL="0" lvl="0" indent="0" algn="l" rtl="0">
              <a:spcBef>
                <a:spcPts val="0"/>
              </a:spcBef>
              <a:spcAft>
                <a:spcPts val="1600"/>
              </a:spcAft>
              <a:buNone/>
            </a:pPr>
            <a:r>
              <a:rPr lang="en" sz="2400" dirty="0"/>
              <a:t>Hydrocarbon: Conatins CARBON and HYDROGEN</a:t>
            </a:r>
            <a:br>
              <a:rPr lang="en" sz="2400" dirty="0"/>
            </a:br>
            <a:r>
              <a:rPr lang="en" sz="2400" dirty="0"/>
              <a:t/>
            </a:r>
            <a:br>
              <a:rPr lang="en" sz="2400" dirty="0"/>
            </a:br>
            <a:r>
              <a:rPr lang="en" sz="2400" dirty="0"/>
              <a:t>Major sources of organic compounds are:</a:t>
            </a:r>
            <a:br>
              <a:rPr lang="en" sz="2400" dirty="0"/>
            </a:br>
            <a:r>
              <a:rPr lang="en" sz="2400" dirty="0"/>
              <a:t> petroleum, coal, wood, plants, &amp; animals</a:t>
            </a:r>
            <a:r>
              <a:rPr lang="en" dirty="0"/>
              <a:t/>
            </a:r>
            <a:br>
              <a:rPr lang="en" dirty="0"/>
            </a:br>
            <a:endParaRPr dirty="0"/>
          </a:p>
        </p:txBody>
      </p:sp>
      <p:pic>
        <p:nvPicPr>
          <p:cNvPr id="58" name="Google Shape;58;p10"/>
          <p:cNvPicPr preferRelativeResize="0"/>
          <p:nvPr/>
        </p:nvPicPr>
        <p:blipFill>
          <a:blip r:embed="rId3">
            <a:alphaModFix/>
          </a:blip>
          <a:stretch>
            <a:fillRect/>
          </a:stretch>
        </p:blipFill>
        <p:spPr>
          <a:xfrm>
            <a:off x="6152875" y="3352675"/>
            <a:ext cx="2590800" cy="1314450"/>
          </a:xfrm>
          <a:prstGeom prst="rect">
            <a:avLst/>
          </a:prstGeom>
          <a:noFill/>
          <a:ln>
            <a:noFill/>
          </a:ln>
        </p:spPr>
      </p:pic>
    </p:spTree>
    <p:extLst>
      <p:ext uri="{BB962C8B-B14F-4D97-AF65-F5344CB8AC3E}">
        <p14:creationId xmlns:p14="http://schemas.microsoft.com/office/powerpoint/2010/main" val="18412999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Properties of Carbon</a:t>
            </a:r>
            <a:endParaRPr/>
          </a:p>
        </p:txBody>
      </p:sp>
      <p:sp>
        <p:nvSpPr>
          <p:cNvPr id="69" name="Google Shape;69;p1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Carbon has 4 valence electrons therefore it will bond four times to achieve an octet</a:t>
            </a:r>
            <a:r>
              <a:rPr lang="en" dirty="0"/>
              <a:t>.</a:t>
            </a:r>
            <a:br>
              <a:rPr lang="en" dirty="0"/>
            </a:br>
            <a:endParaRPr dirty="0"/>
          </a:p>
        </p:txBody>
      </p:sp>
      <p:pic>
        <p:nvPicPr>
          <p:cNvPr id="70" name="Google Shape;70;p12"/>
          <p:cNvPicPr preferRelativeResize="0"/>
          <p:nvPr/>
        </p:nvPicPr>
        <p:blipFill>
          <a:blip r:embed="rId3">
            <a:alphaModFix/>
          </a:blip>
          <a:stretch>
            <a:fillRect/>
          </a:stretch>
        </p:blipFill>
        <p:spPr>
          <a:xfrm>
            <a:off x="3165547" y="2347112"/>
            <a:ext cx="2139784" cy="2143407"/>
          </a:xfrm>
          <a:prstGeom prst="rect">
            <a:avLst/>
          </a:prstGeom>
          <a:noFill/>
          <a:ln>
            <a:noFill/>
          </a:ln>
        </p:spPr>
      </p:pic>
      <p:pic>
        <p:nvPicPr>
          <p:cNvPr id="71" name="Google Shape;71;p12"/>
          <p:cNvPicPr preferRelativeResize="0"/>
          <p:nvPr/>
        </p:nvPicPr>
        <p:blipFill>
          <a:blip r:embed="rId4">
            <a:alphaModFix/>
          </a:blip>
          <a:stretch>
            <a:fillRect/>
          </a:stretch>
        </p:blipFill>
        <p:spPr>
          <a:xfrm>
            <a:off x="5568378" y="2313915"/>
            <a:ext cx="2525420" cy="2176604"/>
          </a:xfrm>
          <a:prstGeom prst="rect">
            <a:avLst/>
          </a:prstGeom>
          <a:noFill/>
          <a:ln>
            <a:noFill/>
          </a:ln>
        </p:spPr>
      </p:pic>
    </p:spTree>
    <p:extLst>
      <p:ext uri="{BB962C8B-B14F-4D97-AF65-F5344CB8AC3E}">
        <p14:creationId xmlns:p14="http://schemas.microsoft.com/office/powerpoint/2010/main" val="2323430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Properties of Organic Compounds</a:t>
            </a:r>
            <a:endParaRPr dirty="0"/>
          </a:p>
        </p:txBody>
      </p:sp>
      <p:sp>
        <p:nvSpPr>
          <p:cNvPr id="77" name="Google Shape;77;p13"/>
          <p:cNvSpPr txBox="1">
            <a:spLocks noGrp="1"/>
          </p:cNvSpPr>
          <p:nvPr>
            <p:ph type="body" idx="1"/>
          </p:nvPr>
        </p:nvSpPr>
        <p:spPr>
          <a:xfrm>
            <a:off x="311699" y="1495975"/>
            <a:ext cx="5600213"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2400" dirty="0"/>
              <a:t>Generally NONPOLAR</a:t>
            </a:r>
            <a:endParaRPr sz="2400" dirty="0"/>
          </a:p>
          <a:p>
            <a:pPr marL="914400" lvl="1" indent="-317500" algn="l" rtl="0">
              <a:spcBef>
                <a:spcPts val="0"/>
              </a:spcBef>
              <a:spcAft>
                <a:spcPts val="0"/>
              </a:spcAft>
              <a:buSzPts val="1400"/>
              <a:buAutoNum type="alphaLcPeriod"/>
            </a:pPr>
            <a:r>
              <a:rPr lang="en" sz="2400" dirty="0"/>
              <a:t>INSOLUBLE in Water (like dissolves like)</a:t>
            </a:r>
            <a:endParaRPr sz="2400" dirty="0"/>
          </a:p>
          <a:p>
            <a:pPr marL="914400" lvl="1" indent="-317500" algn="l" rtl="0">
              <a:spcBef>
                <a:spcPts val="0"/>
              </a:spcBef>
              <a:spcAft>
                <a:spcPts val="0"/>
              </a:spcAft>
              <a:buSzPts val="1400"/>
              <a:buAutoNum type="alphaLcPeriod"/>
            </a:pPr>
            <a:r>
              <a:rPr lang="en" sz="2400" dirty="0"/>
              <a:t>SOLUBLE in Nonpolar substances</a:t>
            </a:r>
            <a:endParaRPr sz="2400" dirty="0"/>
          </a:p>
          <a:p>
            <a:pPr marL="457200" lvl="0" indent="-419100" algn="l" rtl="0">
              <a:spcBef>
                <a:spcPts val="0"/>
              </a:spcBef>
              <a:spcAft>
                <a:spcPts val="0"/>
              </a:spcAft>
              <a:buSzPts val="3000"/>
              <a:buAutoNum type="arabicPeriod"/>
            </a:pPr>
            <a:r>
              <a:rPr lang="en" sz="2400" dirty="0"/>
              <a:t>POOR Conductors of Electricity (non electrolytes) because they do not form ions </a:t>
            </a:r>
          </a:p>
          <a:p>
            <a:pPr marL="457200" lvl="0" indent="-419100" algn="l" rtl="0">
              <a:spcBef>
                <a:spcPts val="0"/>
              </a:spcBef>
              <a:spcAft>
                <a:spcPts val="0"/>
              </a:spcAft>
              <a:buSzPts val="3000"/>
              <a:buAutoNum type="arabicPeriod"/>
            </a:pPr>
            <a:r>
              <a:rPr lang="en" sz="2400" dirty="0"/>
              <a:t>React slowly due to covalent bonds. </a:t>
            </a:r>
            <a:br>
              <a:rPr lang="en" sz="2400" dirty="0"/>
            </a:br>
            <a:endParaRPr sz="2400" dirty="0"/>
          </a:p>
        </p:txBody>
      </p:sp>
      <p:pic>
        <p:nvPicPr>
          <p:cNvPr id="78" name="Google Shape;78;p13"/>
          <p:cNvPicPr preferRelativeResize="0"/>
          <p:nvPr/>
        </p:nvPicPr>
        <p:blipFill>
          <a:blip r:embed="rId3">
            <a:alphaModFix/>
          </a:blip>
          <a:stretch>
            <a:fillRect/>
          </a:stretch>
        </p:blipFill>
        <p:spPr>
          <a:xfrm>
            <a:off x="6602994" y="1631776"/>
            <a:ext cx="1805445" cy="2777261"/>
          </a:xfrm>
          <a:prstGeom prst="rect">
            <a:avLst/>
          </a:prstGeom>
          <a:noFill/>
          <a:ln>
            <a:noFill/>
          </a:ln>
        </p:spPr>
      </p:pic>
    </p:spTree>
    <p:extLst>
      <p:ext uri="{BB962C8B-B14F-4D97-AF65-F5344CB8AC3E}">
        <p14:creationId xmlns:p14="http://schemas.microsoft.com/office/powerpoint/2010/main" val="4620555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lvl="0"/>
            <a:r>
              <a:rPr lang="en" dirty="0"/>
              <a:t>Properties of Organic Compounds</a:t>
            </a:r>
            <a:endParaRPr dirty="0"/>
          </a:p>
        </p:txBody>
      </p:sp>
      <p:sp>
        <p:nvSpPr>
          <p:cNvPr id="84" name="Google Shape;84;p14"/>
          <p:cNvSpPr txBox="1">
            <a:spLocks noGrp="1"/>
          </p:cNvSpPr>
          <p:nvPr>
            <p:ph type="body" idx="1"/>
          </p:nvPr>
        </p:nvSpPr>
        <p:spPr>
          <a:xfrm>
            <a:off x="311700" y="1495975"/>
            <a:ext cx="3916268"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4. Have LOW melting points due to WEAK INTERMOLECULAR FORCES of attraction</a:t>
            </a:r>
            <a:endParaRPr sz="2400" dirty="0"/>
          </a:p>
          <a:p>
            <a:pPr marL="0" lvl="0" indent="0" algn="l" rtl="0">
              <a:spcBef>
                <a:spcPts val="1600"/>
              </a:spcBef>
              <a:spcAft>
                <a:spcPts val="0"/>
              </a:spcAft>
              <a:buNone/>
            </a:pPr>
            <a:endParaRPr sz="2400" dirty="0"/>
          </a:p>
          <a:p>
            <a:pPr marL="0" lvl="0" indent="0" algn="l" rtl="0">
              <a:spcBef>
                <a:spcPts val="1600"/>
              </a:spcBef>
              <a:spcAft>
                <a:spcPts val="1600"/>
              </a:spcAft>
              <a:buNone/>
            </a:pPr>
            <a:r>
              <a:rPr lang="en" sz="2400" dirty="0"/>
              <a:t>5. Combustible (flammable)</a:t>
            </a:r>
            <a:endParaRPr sz="2400" dirty="0"/>
          </a:p>
        </p:txBody>
      </p:sp>
      <p:pic>
        <p:nvPicPr>
          <p:cNvPr id="85" name="Google Shape;85;p14"/>
          <p:cNvPicPr preferRelativeResize="0"/>
          <p:nvPr/>
        </p:nvPicPr>
        <p:blipFill>
          <a:blip r:embed="rId3">
            <a:alphaModFix/>
          </a:blip>
          <a:stretch>
            <a:fillRect/>
          </a:stretch>
        </p:blipFill>
        <p:spPr>
          <a:xfrm>
            <a:off x="4501938" y="1643387"/>
            <a:ext cx="2976223" cy="1117920"/>
          </a:xfrm>
          <a:prstGeom prst="rect">
            <a:avLst/>
          </a:prstGeom>
          <a:noFill/>
          <a:ln>
            <a:noFill/>
          </a:ln>
        </p:spPr>
      </p:pic>
      <p:pic>
        <p:nvPicPr>
          <p:cNvPr id="86" name="Google Shape;86;p14"/>
          <p:cNvPicPr preferRelativeResize="0"/>
          <p:nvPr/>
        </p:nvPicPr>
        <p:blipFill>
          <a:blip r:embed="rId4">
            <a:alphaModFix/>
          </a:blip>
          <a:stretch>
            <a:fillRect/>
          </a:stretch>
        </p:blipFill>
        <p:spPr>
          <a:xfrm>
            <a:off x="4780754" y="3138175"/>
            <a:ext cx="2461125" cy="1476675"/>
          </a:xfrm>
          <a:prstGeom prst="rect">
            <a:avLst/>
          </a:prstGeom>
          <a:noFill/>
          <a:ln>
            <a:noFill/>
          </a:ln>
        </p:spPr>
      </p:pic>
    </p:spTree>
    <p:extLst>
      <p:ext uri="{BB962C8B-B14F-4D97-AF65-F5344CB8AC3E}">
        <p14:creationId xmlns:p14="http://schemas.microsoft.com/office/powerpoint/2010/main" val="1745386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Hydrocarbons</a:t>
            </a:r>
            <a:endParaRPr/>
          </a:p>
        </p:txBody>
      </p:sp>
      <p:sp>
        <p:nvSpPr>
          <p:cNvPr id="98" name="Google Shape;98;p1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000000"/>
              </a:buClr>
              <a:buSzPts val="1100"/>
              <a:buFont typeface="Arial"/>
              <a:buNone/>
            </a:pPr>
            <a:r>
              <a:rPr lang="en" sz="3200">
                <a:solidFill>
                  <a:srgbClr val="FFFFFF"/>
                </a:solidFill>
              </a:rPr>
              <a:t>Organic compounds that </a:t>
            </a:r>
            <a:r>
              <a:rPr lang="en" sz="3200" b="1" u="sng">
                <a:solidFill>
                  <a:srgbClr val="FFFFFF"/>
                </a:solidFill>
              </a:rPr>
              <a:t>ONLY</a:t>
            </a:r>
            <a:r>
              <a:rPr lang="en" sz="3200">
                <a:solidFill>
                  <a:srgbClr val="FFFFFF"/>
                </a:solidFill>
              </a:rPr>
              <a:t> contain </a:t>
            </a:r>
            <a:r>
              <a:rPr lang="en" sz="3200" b="1">
                <a:solidFill>
                  <a:srgbClr val="FFFFFF"/>
                </a:solidFill>
              </a:rPr>
              <a:t>CARBON </a:t>
            </a:r>
            <a:r>
              <a:rPr lang="en" sz="3200">
                <a:solidFill>
                  <a:srgbClr val="FFFFFF"/>
                </a:solidFill>
              </a:rPr>
              <a:t>and</a:t>
            </a:r>
            <a:r>
              <a:rPr lang="en" sz="3200" b="1">
                <a:solidFill>
                  <a:srgbClr val="FFFFFF"/>
                </a:solidFill>
              </a:rPr>
              <a:t> HYDROGEN</a:t>
            </a:r>
            <a:endParaRPr sz="3200" b="1">
              <a:solidFill>
                <a:srgbClr val="FFFFFF"/>
              </a:solidFill>
            </a:endParaRPr>
          </a:p>
          <a:p>
            <a:pPr marL="0" lvl="0" indent="0" algn="l" rtl="0">
              <a:spcBef>
                <a:spcPts val="0"/>
              </a:spcBef>
              <a:spcAft>
                <a:spcPts val="1600"/>
              </a:spcAft>
              <a:buNone/>
            </a:pPr>
            <a:endParaRPr/>
          </a:p>
        </p:txBody>
      </p:sp>
      <p:pic>
        <p:nvPicPr>
          <p:cNvPr id="99" name="Google Shape;99;p16"/>
          <p:cNvPicPr preferRelativeResize="0"/>
          <p:nvPr/>
        </p:nvPicPr>
        <p:blipFill>
          <a:blip r:embed="rId3">
            <a:alphaModFix/>
          </a:blip>
          <a:stretch>
            <a:fillRect/>
          </a:stretch>
        </p:blipFill>
        <p:spPr>
          <a:xfrm>
            <a:off x="3031025" y="2377275"/>
            <a:ext cx="5124300" cy="2224375"/>
          </a:xfrm>
          <a:prstGeom prst="rect">
            <a:avLst/>
          </a:prstGeom>
          <a:noFill/>
          <a:ln>
            <a:noFill/>
          </a:ln>
        </p:spPr>
      </p:pic>
    </p:spTree>
    <p:extLst>
      <p:ext uri="{BB962C8B-B14F-4D97-AF65-F5344CB8AC3E}">
        <p14:creationId xmlns:p14="http://schemas.microsoft.com/office/powerpoint/2010/main" val="2877363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Organic molecules</a:t>
            </a:r>
          </a:p>
        </p:txBody>
      </p:sp>
      <p:sp>
        <p:nvSpPr>
          <p:cNvPr id="3" name="Content Placeholder 2"/>
          <p:cNvSpPr>
            <a:spLocks noGrp="1"/>
          </p:cNvSpPr>
          <p:nvPr>
            <p:ph sz="quarter" idx="1"/>
          </p:nvPr>
        </p:nvSpPr>
        <p:spPr>
          <a:xfrm>
            <a:off x="149381" y="1399327"/>
            <a:ext cx="8532891" cy="3655314"/>
          </a:xfrm>
        </p:spPr>
        <p:txBody>
          <a:bodyPr/>
          <a:lstStyle/>
          <a:p>
            <a:pPr marL="139700" indent="0">
              <a:buNone/>
            </a:pPr>
            <a:r>
              <a:rPr lang="en-US" dirty="0"/>
              <a:t>Sometimes double and triple bond will be needed to fulfill all octets.</a:t>
            </a:r>
          </a:p>
          <a:p>
            <a:pPr marL="139700" indent="0">
              <a:buNone/>
            </a:pPr>
            <a:endParaRPr lang="en-US" dirty="0"/>
          </a:p>
          <a:p>
            <a:r>
              <a:rPr lang="en-US" dirty="0"/>
              <a:t>A double bond shares four electrons.</a:t>
            </a:r>
          </a:p>
          <a:p>
            <a:r>
              <a:rPr lang="en-US" dirty="0"/>
              <a:t>A triple bond shares six electrons.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8973" y="2089975"/>
            <a:ext cx="1034351" cy="96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2341728"/>
            <a:ext cx="1885950" cy="40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87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Organic Molecules</a:t>
            </a:r>
          </a:p>
        </p:txBody>
      </p:sp>
      <p:sp>
        <p:nvSpPr>
          <p:cNvPr id="3" name="Content Placeholder 2"/>
          <p:cNvSpPr>
            <a:spLocks noGrp="1"/>
          </p:cNvSpPr>
          <p:nvPr>
            <p:ph sz="quarter" idx="1"/>
          </p:nvPr>
        </p:nvSpPr>
        <p:spPr>
          <a:xfrm>
            <a:off x="410649" y="1488186"/>
            <a:ext cx="8235409" cy="3655314"/>
          </a:xfrm>
        </p:spPr>
        <p:txBody>
          <a:bodyPr/>
          <a:lstStyle/>
          <a:p>
            <a:r>
              <a:rPr lang="en-US" sz="2400" dirty="0"/>
              <a:t>All single bonded hydrocarbons are in the same family known as alk</a:t>
            </a:r>
            <a:r>
              <a:rPr lang="en-US" sz="2400" dirty="0">
                <a:solidFill>
                  <a:srgbClr val="FF0000"/>
                </a:solidFill>
              </a:rPr>
              <a:t>a</a:t>
            </a:r>
            <a:r>
              <a:rPr lang="en-US" sz="2400" dirty="0"/>
              <a:t>nes.</a:t>
            </a:r>
          </a:p>
          <a:p>
            <a:r>
              <a:rPr lang="en-US" sz="2400" dirty="0"/>
              <a:t>All double bonded hydrocarbons are in the same family known as alk</a:t>
            </a:r>
            <a:r>
              <a:rPr lang="en-US" sz="2400" dirty="0">
                <a:solidFill>
                  <a:srgbClr val="FF0000"/>
                </a:solidFill>
              </a:rPr>
              <a:t>e</a:t>
            </a:r>
            <a:r>
              <a:rPr lang="en-US" sz="2400" dirty="0"/>
              <a:t>nes.</a:t>
            </a:r>
          </a:p>
          <a:p>
            <a:r>
              <a:rPr lang="en-US" sz="2400" dirty="0"/>
              <a:t>All triple bonded hydrocarbons are in the same family known as alk</a:t>
            </a:r>
            <a:r>
              <a:rPr lang="en-US" sz="2400" dirty="0">
                <a:solidFill>
                  <a:srgbClr val="FF0000"/>
                </a:solidFill>
              </a:rPr>
              <a:t>y</a:t>
            </a:r>
            <a:r>
              <a:rPr lang="en-US" sz="2400" dirty="0"/>
              <a:t>nes.</a:t>
            </a:r>
          </a:p>
          <a:p>
            <a:r>
              <a:rPr lang="en-US" sz="2400" dirty="0"/>
              <a:t>Refer to table Q</a:t>
            </a:r>
          </a:p>
          <a:p>
            <a:endParaRPr lang="en-US" dirty="0"/>
          </a:p>
        </p:txBody>
      </p:sp>
    </p:spTree>
    <p:extLst>
      <p:ext uri="{BB962C8B-B14F-4D97-AF65-F5344CB8AC3E}">
        <p14:creationId xmlns:p14="http://schemas.microsoft.com/office/powerpoint/2010/main" val="296150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Homologous Series</a:t>
            </a:r>
            <a:endParaRPr/>
          </a:p>
        </p:txBody>
      </p:sp>
      <p:sp>
        <p:nvSpPr>
          <p:cNvPr id="105" name="Google Shape;105;p17"/>
          <p:cNvSpPr txBox="1">
            <a:spLocks noGrp="1"/>
          </p:cNvSpPr>
          <p:nvPr>
            <p:ph type="body" idx="1"/>
          </p:nvPr>
        </p:nvSpPr>
        <p:spPr>
          <a:xfrm>
            <a:off x="311700" y="1495975"/>
            <a:ext cx="8270985"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000000"/>
              </a:buClr>
              <a:buSzPts val="1100"/>
              <a:buFont typeface="Arial"/>
              <a:buNone/>
            </a:pPr>
            <a:r>
              <a:rPr lang="en" sz="2400" dirty="0">
                <a:solidFill>
                  <a:srgbClr val="FFFFFF"/>
                </a:solidFill>
              </a:rPr>
              <a:t>Group of organic compounds with similar properties and structures</a:t>
            </a:r>
            <a:endParaRPr sz="2400" dirty="0">
              <a:solidFill>
                <a:srgbClr val="FFFFFF"/>
              </a:solidFill>
            </a:endParaRPr>
          </a:p>
          <a:p>
            <a:pPr marL="0" lvl="0" indent="0" algn="l" rtl="0">
              <a:spcBef>
                <a:spcPts val="800"/>
              </a:spcBef>
              <a:spcAft>
                <a:spcPts val="0"/>
              </a:spcAft>
              <a:buClr>
                <a:srgbClr val="000000"/>
              </a:buClr>
              <a:buSzPts val="1100"/>
              <a:buFont typeface="Arial"/>
              <a:buNone/>
            </a:pPr>
            <a:r>
              <a:rPr lang="en" sz="2400" dirty="0">
                <a:solidFill>
                  <a:srgbClr val="FFFFFF"/>
                </a:solidFill>
              </a:rPr>
              <a:t>TABLE Q gives the general formula and examples (name and structure)</a:t>
            </a:r>
            <a:endParaRPr sz="2400" dirty="0">
              <a:solidFill>
                <a:srgbClr val="FFFFFF"/>
              </a:solidFill>
            </a:endParaRPr>
          </a:p>
          <a:p>
            <a:pPr marL="0" lvl="0" indent="0" algn="l" rtl="0">
              <a:spcBef>
                <a:spcPts val="0"/>
              </a:spcBef>
              <a:spcAft>
                <a:spcPts val="1600"/>
              </a:spcAft>
              <a:buNone/>
            </a:pPr>
            <a:endParaRPr dirty="0">
              <a:solidFill>
                <a:srgbClr val="FFFFFF"/>
              </a:solidFill>
            </a:endParaRPr>
          </a:p>
        </p:txBody>
      </p:sp>
      <p:pic>
        <p:nvPicPr>
          <p:cNvPr id="106" name="Google Shape;106;p17"/>
          <p:cNvPicPr preferRelativeResize="0"/>
          <p:nvPr/>
        </p:nvPicPr>
        <p:blipFill>
          <a:blip r:embed="rId3">
            <a:alphaModFix/>
          </a:blip>
          <a:stretch>
            <a:fillRect/>
          </a:stretch>
        </p:blipFill>
        <p:spPr>
          <a:xfrm>
            <a:off x="1681916" y="-153909"/>
            <a:ext cx="6820111" cy="5143501"/>
          </a:xfrm>
          <a:prstGeom prst="rect">
            <a:avLst/>
          </a:prstGeom>
          <a:noFill/>
          <a:ln>
            <a:noFill/>
          </a:ln>
        </p:spPr>
      </p:pic>
    </p:spTree>
    <p:extLst>
      <p:ext uri="{BB962C8B-B14F-4D97-AF65-F5344CB8AC3E}">
        <p14:creationId xmlns:p14="http://schemas.microsoft.com/office/powerpoint/2010/main" val="41419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Molar Mass Examples: compounds</a:t>
            </a:r>
            <a:endParaRPr/>
          </a:p>
        </p:txBody>
      </p:sp>
      <p:sp>
        <p:nvSpPr>
          <p:cNvPr id="211" name="Google Shape;211;p2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is the molar mass of water?</a:t>
            </a:r>
            <a:br>
              <a:rPr lang="en"/>
            </a:br>
            <a:r>
              <a:rPr lang="en"/>
              <a:t/>
            </a:r>
            <a:br>
              <a:rPr lang="en"/>
            </a:br>
            <a:r>
              <a:rPr lang="en"/>
              <a:t>What is the gram-formula-mass of calcium chloride?</a:t>
            </a:r>
            <a:br>
              <a:rPr lang="en"/>
            </a:br>
            <a:r>
              <a:rPr lang="en"/>
              <a:t/>
            </a:r>
            <a:br>
              <a:rPr lang="en"/>
            </a:br>
            <a:endParaRPr/>
          </a:p>
        </p:txBody>
      </p:sp>
      <p:sp>
        <p:nvSpPr>
          <p:cNvPr id="212" name="Google Shape;212;p20"/>
          <p:cNvSpPr txBox="1"/>
          <p:nvPr/>
        </p:nvSpPr>
        <p:spPr>
          <a:xfrm>
            <a:off x="396150" y="2081225"/>
            <a:ext cx="64530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H</a:t>
            </a:r>
            <a:r>
              <a:rPr lang="en" sz="3000" baseline="-25000">
                <a:solidFill>
                  <a:srgbClr val="FF0000"/>
                </a:solidFill>
                <a:latin typeface="Shadows Into Light"/>
                <a:ea typeface="Shadows Into Light"/>
                <a:cs typeface="Shadows Into Light"/>
                <a:sym typeface="Shadows Into Light"/>
              </a:rPr>
              <a:t>2</a:t>
            </a:r>
            <a:r>
              <a:rPr lang="en" sz="3000">
                <a:solidFill>
                  <a:srgbClr val="FF0000"/>
                </a:solidFill>
                <a:latin typeface="Shadows Into Light"/>
                <a:ea typeface="Shadows Into Light"/>
                <a:cs typeface="Shadows Into Light"/>
                <a:sym typeface="Shadows Into Light"/>
              </a:rPr>
              <a:t>O = 2(1.0) + 16.0 = 18.0g/mol</a:t>
            </a:r>
            <a:r>
              <a:rPr lang="en"/>
              <a:t/>
            </a:r>
            <a:br>
              <a:rPr lang="en"/>
            </a:br>
            <a:endParaRPr/>
          </a:p>
        </p:txBody>
      </p:sp>
      <p:sp>
        <p:nvSpPr>
          <p:cNvPr id="213" name="Google Shape;213;p20"/>
          <p:cNvSpPr txBox="1"/>
          <p:nvPr/>
        </p:nvSpPr>
        <p:spPr>
          <a:xfrm>
            <a:off x="396150" y="3955000"/>
            <a:ext cx="83517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CaCl</a:t>
            </a:r>
            <a:r>
              <a:rPr lang="en" sz="3000" baseline="-25000">
                <a:solidFill>
                  <a:srgbClr val="FF0000"/>
                </a:solidFill>
                <a:latin typeface="Shadows Into Light"/>
                <a:ea typeface="Shadows Into Light"/>
                <a:cs typeface="Shadows Into Light"/>
                <a:sym typeface="Shadows Into Light"/>
              </a:rPr>
              <a:t>2</a:t>
            </a:r>
            <a:r>
              <a:rPr lang="en" sz="3000">
                <a:solidFill>
                  <a:srgbClr val="FF0000"/>
                </a:solidFill>
                <a:latin typeface="Shadows Into Light"/>
                <a:ea typeface="Shadows Into Light"/>
                <a:cs typeface="Shadows Into Light"/>
                <a:sym typeface="Shadows Into Light"/>
              </a:rPr>
              <a:t> = 40.1 + 2(35.5) = 111.1 g/mol</a:t>
            </a:r>
            <a:r>
              <a:rPr lang="en"/>
              <a:t/>
            </a:r>
            <a:br>
              <a:rPr lang="en"/>
            </a:br>
            <a:endParaRPr/>
          </a:p>
        </p:txBody>
      </p:sp>
      <p:pic>
        <p:nvPicPr>
          <p:cNvPr id="214" name="Google Shape;214;p20"/>
          <p:cNvPicPr preferRelativeResize="0"/>
          <p:nvPr/>
        </p:nvPicPr>
        <p:blipFill>
          <a:blip r:embed="rId3">
            <a:alphaModFix/>
          </a:blip>
          <a:stretch>
            <a:fillRect/>
          </a:stretch>
        </p:blipFill>
        <p:spPr>
          <a:xfrm>
            <a:off x="7743725" y="3716025"/>
            <a:ext cx="1055450" cy="1055450"/>
          </a:xfrm>
          <a:prstGeom prst="rect">
            <a:avLst/>
          </a:prstGeom>
          <a:noFill/>
          <a:ln>
            <a:noFill/>
          </a:ln>
        </p:spPr>
      </p:pic>
      <p:pic>
        <p:nvPicPr>
          <p:cNvPr id="215" name="Google Shape;215;p20"/>
          <p:cNvPicPr preferRelativeResize="0"/>
          <p:nvPr/>
        </p:nvPicPr>
        <p:blipFill>
          <a:blip r:embed="rId4">
            <a:alphaModFix/>
          </a:blip>
          <a:stretch>
            <a:fillRect/>
          </a:stretch>
        </p:blipFill>
        <p:spPr>
          <a:xfrm>
            <a:off x="6522600" y="3716025"/>
            <a:ext cx="1055450" cy="1055450"/>
          </a:xfrm>
          <a:prstGeom prst="rect">
            <a:avLst/>
          </a:prstGeom>
          <a:noFill/>
          <a:ln>
            <a:noFill/>
          </a:ln>
        </p:spPr>
      </p:pic>
      <p:pic>
        <p:nvPicPr>
          <p:cNvPr id="216" name="Google Shape;216;p20"/>
          <p:cNvPicPr preferRelativeResize="0"/>
          <p:nvPr/>
        </p:nvPicPr>
        <p:blipFill>
          <a:blip r:embed="rId5">
            <a:alphaModFix/>
          </a:blip>
          <a:stretch>
            <a:fillRect/>
          </a:stretch>
        </p:blipFill>
        <p:spPr>
          <a:xfrm>
            <a:off x="6522600" y="1560363"/>
            <a:ext cx="1055450" cy="1055450"/>
          </a:xfrm>
          <a:prstGeom prst="rect">
            <a:avLst/>
          </a:prstGeom>
          <a:noFill/>
          <a:ln>
            <a:noFill/>
          </a:ln>
        </p:spPr>
      </p:pic>
      <p:pic>
        <p:nvPicPr>
          <p:cNvPr id="217" name="Google Shape;217;p20"/>
          <p:cNvPicPr preferRelativeResize="0"/>
          <p:nvPr/>
        </p:nvPicPr>
        <p:blipFill>
          <a:blip r:embed="rId6">
            <a:alphaModFix/>
          </a:blip>
          <a:stretch>
            <a:fillRect/>
          </a:stretch>
        </p:blipFill>
        <p:spPr>
          <a:xfrm>
            <a:off x="7743725" y="1560375"/>
            <a:ext cx="1055450" cy="1055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Prefixes</a:t>
            </a:r>
            <a:endParaRPr dirty="0"/>
          </a:p>
        </p:txBody>
      </p:sp>
      <p:sp>
        <p:nvSpPr>
          <p:cNvPr id="118" name="Google Shape;118;p19"/>
          <p:cNvSpPr txBox="1">
            <a:spLocks noGrp="1"/>
          </p:cNvSpPr>
          <p:nvPr>
            <p:ph type="body" idx="1"/>
          </p:nvPr>
        </p:nvSpPr>
        <p:spPr>
          <a:xfrm>
            <a:off x="311700" y="1495975"/>
            <a:ext cx="449569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dirty="0">
                <a:solidFill>
                  <a:srgbClr val="FFFFFF"/>
                </a:solidFill>
              </a:rPr>
              <a:t>Table P shows prefixes to determine how many Carbon atoms a compound has.</a:t>
            </a:r>
            <a:endParaRPr sz="2400" dirty="0">
              <a:solidFill>
                <a:srgbClr val="FFFFFF"/>
              </a:solidFill>
            </a:endParaRPr>
          </a:p>
          <a:p>
            <a:pPr marL="0" lvl="0" indent="0" algn="l" rtl="0">
              <a:spcBef>
                <a:spcPts val="0"/>
              </a:spcBef>
              <a:spcAft>
                <a:spcPts val="1600"/>
              </a:spcAft>
              <a:buNone/>
            </a:pPr>
            <a:endParaRPr sz="2800" dirty="0">
              <a:solidFill>
                <a:srgbClr val="FFFFFF"/>
              </a:solidFill>
            </a:endParaRPr>
          </a:p>
        </p:txBody>
      </p:sp>
      <p:pic>
        <p:nvPicPr>
          <p:cNvPr id="119" name="Google Shape;119;p19"/>
          <p:cNvPicPr preferRelativeResize="0"/>
          <p:nvPr/>
        </p:nvPicPr>
        <p:blipFill>
          <a:blip r:embed="rId3">
            <a:alphaModFix/>
          </a:blip>
          <a:stretch>
            <a:fillRect/>
          </a:stretch>
        </p:blipFill>
        <p:spPr>
          <a:xfrm>
            <a:off x="5037424" y="1192037"/>
            <a:ext cx="2993000" cy="3892275"/>
          </a:xfrm>
          <a:prstGeom prst="rect">
            <a:avLst/>
          </a:prstGeom>
          <a:noFill/>
          <a:ln>
            <a:noFill/>
          </a:ln>
        </p:spPr>
      </p:pic>
    </p:spTree>
    <p:extLst>
      <p:ext uri="{BB962C8B-B14F-4D97-AF65-F5344CB8AC3E}">
        <p14:creationId xmlns:p14="http://schemas.microsoft.com/office/powerpoint/2010/main" val="25698473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010100" y="26523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Example: Give the prefix for the following:</a:t>
            </a:r>
            <a:endParaRPr sz="3200" dirty="0"/>
          </a:p>
        </p:txBody>
      </p:sp>
      <p:sp>
        <p:nvSpPr>
          <p:cNvPr id="125" name="Google Shape;125;p20"/>
          <p:cNvSpPr txBox="1">
            <a:spLocks noGrp="1"/>
          </p:cNvSpPr>
          <p:nvPr>
            <p:ph type="body" idx="1"/>
          </p:nvPr>
        </p:nvSpPr>
        <p:spPr>
          <a:xfrm>
            <a:off x="384900" y="1555162"/>
            <a:ext cx="1396800" cy="328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2</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3</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4</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5</a:t>
            </a:r>
            <a:r>
              <a:rPr lang="en" sz="3200" dirty="0">
                <a:solidFill>
                  <a:srgbClr val="FFFFFF"/>
                </a:solidFill>
              </a:rPr>
              <a:t>H</a:t>
            </a:r>
            <a:r>
              <a:rPr lang="en" sz="5300" baseline="-25000" dirty="0">
                <a:solidFill>
                  <a:srgbClr val="FFFFFF"/>
                </a:solidFill>
              </a:rPr>
              <a:t>12</a:t>
            </a:r>
            <a:endParaRPr sz="5300" baseline="-25000" dirty="0">
              <a:solidFill>
                <a:srgbClr val="FFFFFF"/>
              </a:solidFill>
            </a:endParaRPr>
          </a:p>
          <a:p>
            <a:pPr marL="0" lvl="0" indent="0" algn="l" rtl="0">
              <a:spcBef>
                <a:spcPts val="0"/>
              </a:spcBef>
              <a:spcAft>
                <a:spcPts val="1600"/>
              </a:spcAft>
              <a:buNone/>
            </a:pPr>
            <a:endParaRPr dirty="0">
              <a:solidFill>
                <a:srgbClr val="FFFFFF"/>
              </a:solidFill>
            </a:endParaRPr>
          </a:p>
        </p:txBody>
      </p:sp>
      <p:sp>
        <p:nvSpPr>
          <p:cNvPr id="126" name="Google Shape;126;p20"/>
          <p:cNvSpPr txBox="1"/>
          <p:nvPr/>
        </p:nvSpPr>
        <p:spPr>
          <a:xfrm>
            <a:off x="2717825" y="1534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rgbClr val="FFFFFF"/>
                </a:solidFill>
                <a:latin typeface="Shadows Into Light"/>
                <a:ea typeface="Shadows Into Light"/>
                <a:cs typeface="Shadows Into Light"/>
                <a:sym typeface="Shadows Into Light"/>
              </a:rPr>
              <a:t>C</a:t>
            </a:r>
            <a:r>
              <a:rPr lang="en" sz="5300" baseline="-25000" dirty="0">
                <a:solidFill>
                  <a:srgbClr val="FFFFFF"/>
                </a:solidFill>
                <a:latin typeface="Shadows Into Light"/>
                <a:ea typeface="Shadows Into Light"/>
                <a:cs typeface="Shadows Into Light"/>
                <a:sym typeface="Shadows Into Light"/>
              </a:rPr>
              <a:t>6</a:t>
            </a:r>
            <a:r>
              <a:rPr lang="en" sz="3200" dirty="0">
                <a:solidFill>
                  <a:srgbClr val="FFFFFF"/>
                </a:solidFill>
                <a:latin typeface="Shadows Into Light"/>
                <a:ea typeface="Shadows Into Light"/>
                <a:cs typeface="Shadows Into Light"/>
                <a:sym typeface="Shadows Into Light"/>
              </a:rPr>
              <a:t>H</a:t>
            </a:r>
            <a:r>
              <a:rPr lang="en" sz="5300" baseline="-25000" dirty="0">
                <a:solidFill>
                  <a:srgbClr val="FFFFFF"/>
                </a:solidFill>
                <a:latin typeface="Shadows Into Light"/>
                <a:ea typeface="Shadows Into Light"/>
                <a:cs typeface="Shadows Into Light"/>
                <a:sym typeface="Shadows Into Light"/>
              </a:rPr>
              <a:t>12</a:t>
            </a:r>
            <a:endParaRPr sz="5300" baseline="-25000" dirty="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r>
              <a:rPr lang="en" sz="3200" dirty="0">
                <a:solidFill>
                  <a:srgbClr val="FFFFFF"/>
                </a:solidFill>
                <a:latin typeface="Shadows Into Light"/>
                <a:ea typeface="Shadows Into Light"/>
                <a:cs typeface="Shadows Into Light"/>
                <a:sym typeface="Shadows Into Light"/>
              </a:rPr>
              <a:t>C</a:t>
            </a:r>
            <a:r>
              <a:rPr lang="en" sz="5300" baseline="-25000" dirty="0">
                <a:solidFill>
                  <a:srgbClr val="FFFFFF"/>
                </a:solidFill>
                <a:latin typeface="Shadows Into Light"/>
                <a:ea typeface="Shadows Into Light"/>
                <a:cs typeface="Shadows Into Light"/>
                <a:sym typeface="Shadows Into Light"/>
              </a:rPr>
              <a:t>7</a:t>
            </a:r>
            <a:r>
              <a:rPr lang="en" sz="3200" dirty="0">
                <a:solidFill>
                  <a:srgbClr val="FFFFFF"/>
                </a:solidFill>
                <a:latin typeface="Shadows Into Light"/>
                <a:ea typeface="Shadows Into Light"/>
                <a:cs typeface="Shadows Into Light"/>
                <a:sym typeface="Shadows Into Light"/>
              </a:rPr>
              <a:t>H</a:t>
            </a:r>
            <a:r>
              <a:rPr lang="en" sz="5300" baseline="-25000" dirty="0">
                <a:solidFill>
                  <a:srgbClr val="FFFFFF"/>
                </a:solidFill>
                <a:latin typeface="Shadows Into Light"/>
                <a:ea typeface="Shadows Into Light"/>
                <a:cs typeface="Shadows Into Light"/>
                <a:sym typeface="Shadows Into Light"/>
              </a:rPr>
              <a:t>14</a:t>
            </a:r>
            <a:endParaRPr sz="5300" baseline="-25000" dirty="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r>
              <a:rPr lang="en" sz="3200" dirty="0">
                <a:solidFill>
                  <a:srgbClr val="FFFFFF"/>
                </a:solidFill>
                <a:latin typeface="Shadows Into Light"/>
                <a:ea typeface="Shadows Into Light"/>
                <a:cs typeface="Shadows Into Light"/>
                <a:sym typeface="Shadows Into Light"/>
              </a:rPr>
              <a:t>C</a:t>
            </a:r>
            <a:r>
              <a:rPr lang="en" sz="5300" baseline="-25000" dirty="0">
                <a:solidFill>
                  <a:srgbClr val="FFFFFF"/>
                </a:solidFill>
                <a:latin typeface="Shadows Into Light"/>
                <a:ea typeface="Shadows Into Light"/>
                <a:cs typeface="Shadows Into Light"/>
                <a:sym typeface="Shadows Into Light"/>
              </a:rPr>
              <a:t>8</a:t>
            </a:r>
            <a:r>
              <a:rPr lang="en" sz="3200" dirty="0">
                <a:solidFill>
                  <a:srgbClr val="FFFFFF"/>
                </a:solidFill>
                <a:latin typeface="Shadows Into Light"/>
                <a:ea typeface="Shadows Into Light"/>
                <a:cs typeface="Shadows Into Light"/>
                <a:sym typeface="Shadows Into Light"/>
              </a:rPr>
              <a:t>H</a:t>
            </a:r>
            <a:r>
              <a:rPr lang="en" sz="5300" baseline="-25000" dirty="0">
                <a:solidFill>
                  <a:srgbClr val="FFFFFF"/>
                </a:solidFill>
                <a:latin typeface="Shadows Into Light"/>
                <a:ea typeface="Shadows Into Light"/>
                <a:cs typeface="Shadows Into Light"/>
                <a:sym typeface="Shadows Into Light"/>
              </a:rPr>
              <a:t>18</a:t>
            </a:r>
            <a:endParaRPr sz="5300" baseline="-25000" dirty="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r>
              <a:rPr lang="en" sz="3200" dirty="0">
                <a:solidFill>
                  <a:srgbClr val="FFFFFF"/>
                </a:solidFill>
                <a:latin typeface="Shadows Into Light"/>
                <a:ea typeface="Shadows Into Light"/>
                <a:cs typeface="Shadows Into Light"/>
                <a:sym typeface="Shadows Into Light"/>
              </a:rPr>
              <a:t>C</a:t>
            </a:r>
            <a:r>
              <a:rPr lang="en" sz="5300" baseline="-25000" dirty="0">
                <a:solidFill>
                  <a:srgbClr val="FFFFFF"/>
                </a:solidFill>
                <a:latin typeface="Shadows Into Light"/>
                <a:ea typeface="Shadows Into Light"/>
                <a:cs typeface="Shadows Into Light"/>
                <a:sym typeface="Shadows Into Light"/>
              </a:rPr>
              <a:t>9</a:t>
            </a:r>
            <a:r>
              <a:rPr lang="en" sz="3200" dirty="0">
                <a:solidFill>
                  <a:srgbClr val="FFFFFF"/>
                </a:solidFill>
                <a:latin typeface="Shadows Into Light"/>
                <a:ea typeface="Shadows Into Light"/>
                <a:cs typeface="Shadows Into Light"/>
                <a:sym typeface="Shadows Into Light"/>
              </a:rPr>
              <a:t>H</a:t>
            </a:r>
            <a:r>
              <a:rPr lang="en" sz="5300" baseline="-25000" dirty="0">
                <a:solidFill>
                  <a:srgbClr val="FFFFFF"/>
                </a:solidFill>
                <a:latin typeface="Shadows Into Light"/>
                <a:ea typeface="Shadows Into Light"/>
                <a:cs typeface="Shadows Into Light"/>
                <a:sym typeface="Shadows Into Light"/>
              </a:rPr>
              <a:t>16</a:t>
            </a:r>
            <a:endParaRPr sz="5300" baseline="-25000" dirty="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sz="5300" baseline="-25000" dirty="0">
              <a:solidFill>
                <a:srgbClr val="FFFFFF"/>
              </a:solidFill>
              <a:latin typeface="Shadows Into Light"/>
              <a:ea typeface="Shadows Into Light"/>
              <a:cs typeface="Shadows Into Light"/>
              <a:sym typeface="Shadows Into Light"/>
            </a:endParaRPr>
          </a:p>
        </p:txBody>
      </p:sp>
      <p:pic>
        <p:nvPicPr>
          <p:cNvPr id="127" name="Google Shape;127;p20"/>
          <p:cNvPicPr preferRelativeResize="0"/>
          <p:nvPr/>
        </p:nvPicPr>
        <p:blipFill>
          <a:blip r:embed="rId3">
            <a:alphaModFix/>
          </a:blip>
          <a:stretch>
            <a:fillRect/>
          </a:stretch>
        </p:blipFill>
        <p:spPr>
          <a:xfrm>
            <a:off x="5402349" y="1251224"/>
            <a:ext cx="2993000" cy="3892275"/>
          </a:xfrm>
          <a:prstGeom prst="rect">
            <a:avLst/>
          </a:prstGeom>
          <a:noFill/>
          <a:ln>
            <a:noFill/>
          </a:ln>
        </p:spPr>
      </p:pic>
      <p:sp>
        <p:nvSpPr>
          <p:cNvPr id="128" name="Google Shape;128;p20"/>
          <p:cNvSpPr txBox="1"/>
          <p:nvPr/>
        </p:nvSpPr>
        <p:spPr>
          <a:xfrm>
            <a:off x="1395275" y="1555425"/>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eth</a:t>
            </a:r>
            <a:endParaRPr sz="3000" dirty="0">
              <a:solidFill>
                <a:srgbClr val="FF0000"/>
              </a:solidFill>
              <a:latin typeface="Shadows Into Light"/>
              <a:ea typeface="Shadows Into Light"/>
              <a:cs typeface="Shadows Into Light"/>
              <a:sym typeface="Shadows Into Light"/>
            </a:endParaRPr>
          </a:p>
        </p:txBody>
      </p:sp>
      <p:sp>
        <p:nvSpPr>
          <p:cNvPr id="129" name="Google Shape;129;p20"/>
          <p:cNvSpPr txBox="1"/>
          <p:nvPr/>
        </p:nvSpPr>
        <p:spPr>
          <a:xfrm>
            <a:off x="1395275" y="2095021"/>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prop</a:t>
            </a:r>
            <a:endParaRPr sz="3000" dirty="0">
              <a:solidFill>
                <a:srgbClr val="FF0000"/>
              </a:solidFill>
              <a:latin typeface="Shadows Into Light"/>
              <a:ea typeface="Shadows Into Light"/>
              <a:cs typeface="Shadows Into Light"/>
              <a:sym typeface="Shadows Into Light"/>
            </a:endParaRPr>
          </a:p>
        </p:txBody>
      </p:sp>
      <p:sp>
        <p:nvSpPr>
          <p:cNvPr id="130" name="Google Shape;130;p20"/>
          <p:cNvSpPr txBox="1"/>
          <p:nvPr/>
        </p:nvSpPr>
        <p:spPr>
          <a:xfrm>
            <a:off x="1395275" y="2745650"/>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but</a:t>
            </a:r>
            <a:endParaRPr sz="3000" dirty="0">
              <a:solidFill>
                <a:srgbClr val="FF0000"/>
              </a:solidFill>
              <a:latin typeface="Shadows Into Light"/>
              <a:ea typeface="Shadows Into Light"/>
              <a:cs typeface="Shadows Into Light"/>
              <a:sym typeface="Shadows Into Light"/>
            </a:endParaRPr>
          </a:p>
        </p:txBody>
      </p:sp>
      <p:sp>
        <p:nvSpPr>
          <p:cNvPr id="131" name="Google Shape;131;p20"/>
          <p:cNvSpPr txBox="1"/>
          <p:nvPr/>
        </p:nvSpPr>
        <p:spPr>
          <a:xfrm>
            <a:off x="1404275" y="3323150"/>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pent</a:t>
            </a:r>
            <a:endParaRPr sz="3000">
              <a:solidFill>
                <a:srgbClr val="FF0000"/>
              </a:solidFill>
              <a:latin typeface="Shadows Into Light"/>
              <a:ea typeface="Shadows Into Light"/>
              <a:cs typeface="Shadows Into Light"/>
              <a:sym typeface="Shadows Into Light"/>
            </a:endParaRPr>
          </a:p>
        </p:txBody>
      </p:sp>
      <p:sp>
        <p:nvSpPr>
          <p:cNvPr id="132" name="Google Shape;132;p20"/>
          <p:cNvSpPr txBox="1"/>
          <p:nvPr/>
        </p:nvSpPr>
        <p:spPr>
          <a:xfrm>
            <a:off x="3951612" y="1589265"/>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hex</a:t>
            </a:r>
            <a:endParaRPr sz="3000" dirty="0">
              <a:solidFill>
                <a:srgbClr val="FF0000"/>
              </a:solidFill>
              <a:latin typeface="Shadows Into Light"/>
              <a:ea typeface="Shadows Into Light"/>
              <a:cs typeface="Shadows Into Light"/>
              <a:sym typeface="Shadows Into Light"/>
            </a:endParaRPr>
          </a:p>
        </p:txBody>
      </p:sp>
      <p:sp>
        <p:nvSpPr>
          <p:cNvPr id="133" name="Google Shape;133;p20"/>
          <p:cNvSpPr txBox="1"/>
          <p:nvPr/>
        </p:nvSpPr>
        <p:spPr>
          <a:xfrm>
            <a:off x="3950624" y="2166765"/>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hept</a:t>
            </a:r>
            <a:endParaRPr sz="3000" dirty="0">
              <a:solidFill>
                <a:srgbClr val="FF0000"/>
              </a:solidFill>
              <a:latin typeface="Shadows Into Light"/>
              <a:ea typeface="Shadows Into Light"/>
              <a:cs typeface="Shadows Into Light"/>
              <a:sym typeface="Shadows Into Light"/>
            </a:endParaRPr>
          </a:p>
        </p:txBody>
      </p:sp>
      <p:sp>
        <p:nvSpPr>
          <p:cNvPr id="134" name="Google Shape;134;p20"/>
          <p:cNvSpPr txBox="1"/>
          <p:nvPr/>
        </p:nvSpPr>
        <p:spPr>
          <a:xfrm>
            <a:off x="4074532" y="2799130"/>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oct</a:t>
            </a:r>
            <a:endParaRPr sz="3000" dirty="0">
              <a:solidFill>
                <a:srgbClr val="FF0000"/>
              </a:solidFill>
              <a:latin typeface="Shadows Into Light"/>
              <a:ea typeface="Shadows Into Light"/>
              <a:cs typeface="Shadows Into Light"/>
              <a:sym typeface="Shadows Into Light"/>
            </a:endParaRPr>
          </a:p>
        </p:txBody>
      </p:sp>
      <p:sp>
        <p:nvSpPr>
          <p:cNvPr id="135" name="Google Shape;135;p20"/>
          <p:cNvSpPr txBox="1"/>
          <p:nvPr/>
        </p:nvSpPr>
        <p:spPr>
          <a:xfrm>
            <a:off x="4044850" y="3350582"/>
            <a:ext cx="16212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non</a:t>
            </a:r>
            <a:endParaRPr sz="3000" dirty="0">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52628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fade">
                                      <p:cBhvr>
                                        <p:cTn id="17" dur="10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1000"/>
                                        <p:tgtEl>
                                          <p:spTgt spid="1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1000"/>
                                        <p:tgtEl>
                                          <p:spTgt spid="1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
                                        </p:tgtEl>
                                        <p:attrNameLst>
                                          <p:attrName>style.visibility</p:attrName>
                                        </p:attrNameLst>
                                      </p:cBhvr>
                                      <p:to>
                                        <p:strVal val="visible"/>
                                      </p:to>
                                    </p:set>
                                    <p:animEffect transition="in" filter="fade">
                                      <p:cBhvr>
                                        <p:cTn id="32" dur="1000"/>
                                        <p:tgtEl>
                                          <p:spTgt spid="1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fade">
                                      <p:cBhvr>
                                        <p:cTn id="37" dur="1000"/>
                                        <p:tgtEl>
                                          <p:spTgt spid="1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fade">
                                      <p:cBhvr>
                                        <p:cTn id="42"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Hydrocarbons</a:t>
            </a:r>
            <a:endParaRPr/>
          </a:p>
        </p:txBody>
      </p:sp>
      <p:sp>
        <p:nvSpPr>
          <p:cNvPr id="141" name="Google Shape;141;p21"/>
          <p:cNvSpPr txBox="1">
            <a:spLocks noGrp="1"/>
          </p:cNvSpPr>
          <p:nvPr>
            <p:ph type="body" idx="1"/>
          </p:nvPr>
        </p:nvSpPr>
        <p:spPr>
          <a:xfrm>
            <a:off x="311700" y="1495975"/>
            <a:ext cx="5319555"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000000"/>
              </a:buClr>
              <a:buSzPts val="1100"/>
              <a:buFont typeface="Arial"/>
              <a:buNone/>
            </a:pPr>
            <a:r>
              <a:rPr lang="en" sz="3200" dirty="0">
                <a:solidFill>
                  <a:srgbClr val="FFFFFF"/>
                </a:solidFill>
              </a:rPr>
              <a:t>Putting P and Q together we can name simple hydrocarbons:</a:t>
            </a:r>
            <a:endParaRPr sz="3200" dirty="0">
              <a:solidFill>
                <a:srgbClr val="FFFFFF"/>
              </a:solidFill>
            </a:endParaRPr>
          </a:p>
          <a:p>
            <a:pPr marL="0" lvl="0" indent="0" algn="l" rtl="0">
              <a:spcBef>
                <a:spcPts val="0"/>
              </a:spcBef>
              <a:spcAft>
                <a:spcPts val="1600"/>
              </a:spcAft>
              <a:buNone/>
            </a:pPr>
            <a:endParaRPr dirty="0"/>
          </a:p>
        </p:txBody>
      </p:sp>
      <p:pic>
        <p:nvPicPr>
          <p:cNvPr id="142" name="Google Shape;142;p21"/>
          <p:cNvPicPr preferRelativeResize="0"/>
          <p:nvPr/>
        </p:nvPicPr>
        <p:blipFill>
          <a:blip r:embed="rId3">
            <a:alphaModFix/>
          </a:blip>
          <a:stretch>
            <a:fillRect/>
          </a:stretch>
        </p:blipFill>
        <p:spPr>
          <a:xfrm>
            <a:off x="585802" y="2890050"/>
            <a:ext cx="1106225" cy="1149325"/>
          </a:xfrm>
          <a:prstGeom prst="rect">
            <a:avLst/>
          </a:prstGeom>
          <a:noFill/>
          <a:ln>
            <a:noFill/>
          </a:ln>
        </p:spPr>
      </p:pic>
      <p:pic>
        <p:nvPicPr>
          <p:cNvPr id="143" name="Google Shape;143;p21"/>
          <p:cNvPicPr preferRelativeResize="0"/>
          <p:nvPr/>
        </p:nvPicPr>
        <p:blipFill>
          <a:blip r:embed="rId4">
            <a:alphaModFix/>
          </a:blip>
          <a:stretch>
            <a:fillRect/>
          </a:stretch>
        </p:blipFill>
        <p:spPr>
          <a:xfrm>
            <a:off x="2559346" y="2890050"/>
            <a:ext cx="1228350" cy="1149333"/>
          </a:xfrm>
          <a:prstGeom prst="rect">
            <a:avLst/>
          </a:prstGeom>
          <a:noFill/>
          <a:ln>
            <a:noFill/>
          </a:ln>
        </p:spPr>
      </p:pic>
      <p:pic>
        <p:nvPicPr>
          <p:cNvPr id="144" name="Google Shape;144;p21"/>
          <p:cNvPicPr preferRelativeResize="0"/>
          <p:nvPr/>
        </p:nvPicPr>
        <p:blipFill>
          <a:blip r:embed="rId5">
            <a:alphaModFix/>
          </a:blip>
          <a:stretch>
            <a:fillRect/>
          </a:stretch>
        </p:blipFill>
        <p:spPr>
          <a:xfrm>
            <a:off x="5634219" y="1251225"/>
            <a:ext cx="2993000" cy="3892275"/>
          </a:xfrm>
          <a:prstGeom prst="rect">
            <a:avLst/>
          </a:prstGeom>
          <a:noFill/>
          <a:ln>
            <a:noFill/>
          </a:ln>
        </p:spPr>
      </p:pic>
      <p:pic>
        <p:nvPicPr>
          <p:cNvPr id="145" name="Google Shape;145;p21"/>
          <p:cNvPicPr preferRelativeResize="0"/>
          <p:nvPr/>
        </p:nvPicPr>
        <p:blipFill>
          <a:blip r:embed="rId6">
            <a:alphaModFix/>
          </a:blip>
          <a:stretch>
            <a:fillRect/>
          </a:stretch>
        </p:blipFill>
        <p:spPr>
          <a:xfrm>
            <a:off x="4385800" y="1316724"/>
            <a:ext cx="4630925" cy="3492300"/>
          </a:xfrm>
          <a:prstGeom prst="rect">
            <a:avLst/>
          </a:prstGeom>
          <a:noFill/>
          <a:ln>
            <a:noFill/>
          </a:ln>
        </p:spPr>
      </p:pic>
      <p:sp>
        <p:nvSpPr>
          <p:cNvPr id="146" name="Google Shape;146;p21"/>
          <p:cNvSpPr txBox="1"/>
          <p:nvPr/>
        </p:nvSpPr>
        <p:spPr>
          <a:xfrm>
            <a:off x="386000"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meth</a:t>
            </a:r>
            <a:endParaRPr sz="3000">
              <a:solidFill>
                <a:srgbClr val="FF0000"/>
              </a:solidFill>
              <a:latin typeface="Shadows Into Light"/>
              <a:ea typeface="Shadows Into Light"/>
              <a:cs typeface="Shadows Into Light"/>
              <a:sym typeface="Shadows Into Light"/>
            </a:endParaRPr>
          </a:p>
        </p:txBody>
      </p:sp>
      <p:sp>
        <p:nvSpPr>
          <p:cNvPr id="147" name="Google Shape;147;p21"/>
          <p:cNvSpPr txBox="1"/>
          <p:nvPr/>
        </p:nvSpPr>
        <p:spPr>
          <a:xfrm>
            <a:off x="2541600"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eth</a:t>
            </a:r>
            <a:endParaRPr sz="3000">
              <a:solidFill>
                <a:srgbClr val="FF0000"/>
              </a:solidFill>
              <a:latin typeface="Shadows Into Light"/>
              <a:ea typeface="Shadows Into Light"/>
              <a:cs typeface="Shadows Into Light"/>
              <a:sym typeface="Shadows Into Light"/>
            </a:endParaRPr>
          </a:p>
        </p:txBody>
      </p:sp>
      <p:sp>
        <p:nvSpPr>
          <p:cNvPr id="148" name="Google Shape;148;p21"/>
          <p:cNvSpPr txBox="1"/>
          <p:nvPr/>
        </p:nvSpPr>
        <p:spPr>
          <a:xfrm>
            <a:off x="1092225"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ane</a:t>
            </a:r>
            <a:endParaRPr sz="3000">
              <a:solidFill>
                <a:srgbClr val="00FFFF"/>
              </a:solidFill>
              <a:latin typeface="Shadows Into Light"/>
              <a:ea typeface="Shadows Into Light"/>
              <a:cs typeface="Shadows Into Light"/>
              <a:sym typeface="Shadows Into Light"/>
            </a:endParaRPr>
          </a:p>
        </p:txBody>
      </p:sp>
      <p:sp>
        <p:nvSpPr>
          <p:cNvPr id="149" name="Google Shape;149;p21"/>
          <p:cNvSpPr txBox="1"/>
          <p:nvPr/>
        </p:nvSpPr>
        <p:spPr>
          <a:xfrm>
            <a:off x="3035725"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ene</a:t>
            </a:r>
            <a:endParaRPr sz="3000">
              <a:solidFill>
                <a:srgbClr val="00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96888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1000"/>
                                        <p:tgtEl>
                                          <p:spTgt spid="1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fade">
                                      <p:cBhvr>
                                        <p:cTn id="22" dur="1000"/>
                                        <p:tgtEl>
                                          <p:spTgt spid="1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
                                        </p:tgtEl>
                                        <p:attrNameLst>
                                          <p:attrName>style.visibility</p:attrName>
                                        </p:attrNameLst>
                                      </p:cBhvr>
                                      <p:to>
                                        <p:strVal val="visible"/>
                                      </p:to>
                                    </p:set>
                                    <p:animEffect transition="in" filter="fade">
                                      <p:cBhvr>
                                        <p:cTn id="27" dur="1000"/>
                                        <p:tgtEl>
                                          <p:spTgt spid="1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gtEl>
                                        <p:attrNameLst>
                                          <p:attrName>style.visibility</p:attrName>
                                        </p:attrNameLst>
                                      </p:cBhvr>
                                      <p:to>
                                        <p:strVal val="visible"/>
                                      </p:to>
                                    </p:set>
                                    <p:animEffect transition="in" filter="fade">
                                      <p:cBhvr>
                                        <p:cTn id="32"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Hydrocarbons</a:t>
            </a:r>
            <a:endParaRPr/>
          </a:p>
        </p:txBody>
      </p:sp>
      <p:sp>
        <p:nvSpPr>
          <p:cNvPr id="155" name="Google Shape;155;p22"/>
          <p:cNvSpPr txBox="1">
            <a:spLocks noGrp="1"/>
          </p:cNvSpPr>
          <p:nvPr>
            <p:ph type="body" idx="1"/>
          </p:nvPr>
        </p:nvSpPr>
        <p:spPr>
          <a:xfrm>
            <a:off x="311700" y="1495975"/>
            <a:ext cx="4260299"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sz="3200" dirty="0">
                <a:solidFill>
                  <a:srgbClr val="FFFFFF"/>
                </a:solidFill>
              </a:rPr>
              <a:t>Putting P and Q together we can name simple hydrocarbons:</a:t>
            </a:r>
            <a:endParaRPr sz="3200" dirty="0">
              <a:solidFill>
                <a:srgbClr val="FFFFFF"/>
              </a:solidFill>
            </a:endParaRPr>
          </a:p>
          <a:p>
            <a:pPr marL="0" lvl="0" indent="0" algn="l" rtl="0">
              <a:spcBef>
                <a:spcPts val="0"/>
              </a:spcBef>
              <a:spcAft>
                <a:spcPts val="1600"/>
              </a:spcAft>
              <a:buNone/>
            </a:pPr>
            <a:endParaRPr dirty="0"/>
          </a:p>
        </p:txBody>
      </p:sp>
      <p:pic>
        <p:nvPicPr>
          <p:cNvPr id="156" name="Google Shape;156;p22"/>
          <p:cNvPicPr preferRelativeResize="0"/>
          <p:nvPr/>
        </p:nvPicPr>
        <p:blipFill>
          <a:blip r:embed="rId3">
            <a:alphaModFix/>
          </a:blip>
          <a:stretch>
            <a:fillRect/>
          </a:stretch>
        </p:blipFill>
        <p:spPr>
          <a:xfrm>
            <a:off x="5278149" y="1251225"/>
            <a:ext cx="2993000" cy="3892275"/>
          </a:xfrm>
          <a:prstGeom prst="rect">
            <a:avLst/>
          </a:prstGeom>
          <a:noFill/>
          <a:ln>
            <a:noFill/>
          </a:ln>
        </p:spPr>
      </p:pic>
      <p:pic>
        <p:nvPicPr>
          <p:cNvPr id="157" name="Google Shape;157;p22"/>
          <p:cNvPicPr preferRelativeResize="0"/>
          <p:nvPr/>
        </p:nvPicPr>
        <p:blipFill>
          <a:blip r:embed="rId4">
            <a:alphaModFix/>
          </a:blip>
          <a:stretch>
            <a:fillRect/>
          </a:stretch>
        </p:blipFill>
        <p:spPr>
          <a:xfrm>
            <a:off x="4571999" y="1451213"/>
            <a:ext cx="4630925" cy="3492300"/>
          </a:xfrm>
          <a:prstGeom prst="rect">
            <a:avLst/>
          </a:prstGeom>
          <a:noFill/>
          <a:ln>
            <a:noFill/>
          </a:ln>
        </p:spPr>
      </p:pic>
      <p:sp>
        <p:nvSpPr>
          <p:cNvPr id="158" name="Google Shape;158;p22"/>
          <p:cNvSpPr txBox="1"/>
          <p:nvPr/>
        </p:nvSpPr>
        <p:spPr>
          <a:xfrm>
            <a:off x="589175" y="4039375"/>
            <a:ext cx="848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eth</a:t>
            </a:r>
            <a:endParaRPr sz="3000">
              <a:solidFill>
                <a:srgbClr val="FF0000"/>
              </a:solidFill>
              <a:latin typeface="Shadows Into Light"/>
              <a:ea typeface="Shadows Into Light"/>
              <a:cs typeface="Shadows Into Light"/>
              <a:sym typeface="Shadows Into Light"/>
            </a:endParaRPr>
          </a:p>
        </p:txBody>
      </p:sp>
      <p:sp>
        <p:nvSpPr>
          <p:cNvPr id="159" name="Google Shape;159;p22"/>
          <p:cNvSpPr txBox="1"/>
          <p:nvPr/>
        </p:nvSpPr>
        <p:spPr>
          <a:xfrm>
            <a:off x="2541600"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but</a:t>
            </a:r>
            <a:endParaRPr sz="3000">
              <a:solidFill>
                <a:srgbClr val="FF0000"/>
              </a:solidFill>
              <a:latin typeface="Shadows Into Light"/>
              <a:ea typeface="Shadows Into Light"/>
              <a:cs typeface="Shadows Into Light"/>
              <a:sym typeface="Shadows Into Light"/>
            </a:endParaRPr>
          </a:p>
        </p:txBody>
      </p:sp>
      <p:sp>
        <p:nvSpPr>
          <p:cNvPr id="160" name="Google Shape;160;p22"/>
          <p:cNvSpPr txBox="1"/>
          <p:nvPr/>
        </p:nvSpPr>
        <p:spPr>
          <a:xfrm>
            <a:off x="1092225" y="4039375"/>
            <a:ext cx="10515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yne</a:t>
            </a:r>
            <a:endParaRPr sz="3000">
              <a:solidFill>
                <a:srgbClr val="00FFFF"/>
              </a:solidFill>
              <a:latin typeface="Shadows Into Light"/>
              <a:ea typeface="Shadows Into Light"/>
              <a:cs typeface="Shadows Into Light"/>
              <a:sym typeface="Shadows Into Light"/>
            </a:endParaRPr>
          </a:p>
        </p:txBody>
      </p:sp>
      <p:sp>
        <p:nvSpPr>
          <p:cNvPr id="161" name="Google Shape;161;p22"/>
          <p:cNvSpPr txBox="1"/>
          <p:nvPr/>
        </p:nvSpPr>
        <p:spPr>
          <a:xfrm>
            <a:off x="2981225" y="4039375"/>
            <a:ext cx="11061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0FFFF"/>
                </a:solidFill>
                <a:latin typeface="Shadows Into Light"/>
                <a:ea typeface="Shadows Into Light"/>
                <a:cs typeface="Shadows Into Light"/>
                <a:sym typeface="Shadows Into Light"/>
              </a:rPr>
              <a:t>ane</a:t>
            </a:r>
            <a:endParaRPr sz="3000" dirty="0">
              <a:solidFill>
                <a:srgbClr val="00FFFF"/>
              </a:solidFill>
              <a:latin typeface="Shadows Into Light"/>
              <a:ea typeface="Shadows Into Light"/>
              <a:cs typeface="Shadows Into Light"/>
              <a:sym typeface="Shadows Into Light"/>
            </a:endParaRPr>
          </a:p>
        </p:txBody>
      </p:sp>
      <p:pic>
        <p:nvPicPr>
          <p:cNvPr id="162" name="Google Shape;162;p22"/>
          <p:cNvPicPr preferRelativeResize="0"/>
          <p:nvPr/>
        </p:nvPicPr>
        <p:blipFill>
          <a:blip r:embed="rId5">
            <a:alphaModFix/>
          </a:blip>
          <a:stretch>
            <a:fillRect/>
          </a:stretch>
        </p:blipFill>
        <p:spPr>
          <a:xfrm>
            <a:off x="459438" y="3496781"/>
            <a:ext cx="1832025" cy="396939"/>
          </a:xfrm>
          <a:prstGeom prst="rect">
            <a:avLst/>
          </a:prstGeom>
          <a:noFill/>
          <a:ln>
            <a:noFill/>
          </a:ln>
        </p:spPr>
      </p:pic>
      <p:pic>
        <p:nvPicPr>
          <p:cNvPr id="163" name="Google Shape;163;p22"/>
          <p:cNvPicPr preferRelativeResize="0"/>
          <p:nvPr/>
        </p:nvPicPr>
        <p:blipFill>
          <a:blip r:embed="rId6">
            <a:alphaModFix/>
          </a:blip>
          <a:stretch>
            <a:fillRect/>
          </a:stretch>
        </p:blipFill>
        <p:spPr>
          <a:xfrm>
            <a:off x="2653024" y="3057768"/>
            <a:ext cx="1730600" cy="878025"/>
          </a:xfrm>
          <a:prstGeom prst="rect">
            <a:avLst/>
          </a:prstGeom>
          <a:noFill/>
          <a:ln>
            <a:noFill/>
          </a:ln>
        </p:spPr>
      </p:pic>
    </p:spTree>
    <p:extLst>
      <p:ext uri="{BB962C8B-B14F-4D97-AF65-F5344CB8AC3E}">
        <p14:creationId xmlns:p14="http://schemas.microsoft.com/office/powerpoint/2010/main" val="26523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10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1000"/>
                                        <p:tgtEl>
                                          <p:spTgt spid="1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100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1000"/>
                                        <p:tgtEl>
                                          <p:spTgt spid="1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1"/>
                                        </p:tgtEl>
                                        <p:attrNameLst>
                                          <p:attrName>style.visibility</p:attrName>
                                        </p:attrNameLst>
                                      </p:cBhvr>
                                      <p:to>
                                        <p:strVal val="visible"/>
                                      </p:to>
                                    </p:set>
                                    <p:animEffect transition="in" filter="fade">
                                      <p:cBhvr>
                                        <p:cTn id="32"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Determining type of Hydrocarbon</a:t>
            </a:r>
            <a:endParaRPr/>
          </a:p>
        </p:txBody>
      </p:sp>
      <p:sp>
        <p:nvSpPr>
          <p:cNvPr id="175" name="Google Shape;175;p2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FFFFFF"/>
              </a:buClr>
              <a:buSzPts val="2400"/>
              <a:buAutoNum type="arabicPeriod"/>
            </a:pPr>
            <a:r>
              <a:rPr lang="en" sz="2400" dirty="0">
                <a:solidFill>
                  <a:srgbClr val="FFFFFF"/>
                </a:solidFill>
              </a:rPr>
              <a:t>Count up the number of carbons</a:t>
            </a:r>
            <a:endParaRPr sz="2400" dirty="0">
              <a:solidFill>
                <a:srgbClr val="FFFFFF"/>
              </a:solidFill>
            </a:endParaRPr>
          </a:p>
          <a:p>
            <a:pPr marL="457200" lvl="0" indent="-381000" algn="l" rtl="0">
              <a:spcBef>
                <a:spcPts val="0"/>
              </a:spcBef>
              <a:spcAft>
                <a:spcPts val="0"/>
              </a:spcAft>
              <a:buClr>
                <a:srgbClr val="FFFFFF"/>
              </a:buClr>
              <a:buSzPts val="2400"/>
              <a:buAutoNum type="arabicPeriod"/>
            </a:pPr>
            <a:r>
              <a:rPr lang="en" sz="2400" dirty="0">
                <a:solidFill>
                  <a:srgbClr val="FFFFFF"/>
                </a:solidFill>
              </a:rPr>
              <a:t>If the # of Hydrogen are </a:t>
            </a:r>
            <a:r>
              <a:rPr lang="en" sz="2400" b="1" dirty="0">
                <a:solidFill>
                  <a:srgbClr val="FFFFFF"/>
                </a:solidFill>
              </a:rPr>
              <a:t>double</a:t>
            </a:r>
            <a:r>
              <a:rPr lang="en" sz="2400" dirty="0">
                <a:solidFill>
                  <a:srgbClr val="FFFFFF"/>
                </a:solidFill>
              </a:rPr>
              <a:t> the </a:t>
            </a:r>
            <a:r>
              <a:rPr lang="en" sz="2400" b="1" dirty="0">
                <a:solidFill>
                  <a:srgbClr val="FFFFFF"/>
                </a:solidFill>
              </a:rPr>
              <a:t># of carbons </a:t>
            </a:r>
            <a:r>
              <a:rPr lang="en" sz="2400" dirty="0">
                <a:solidFill>
                  <a:srgbClr val="FFFFFF"/>
                </a:solidFill>
              </a:rPr>
              <a:t>its an </a:t>
            </a:r>
            <a:r>
              <a:rPr lang="en" sz="2400" b="1" dirty="0">
                <a:solidFill>
                  <a:srgbClr val="FFFFFF"/>
                </a:solidFill>
              </a:rPr>
              <a:t>alkene</a:t>
            </a:r>
            <a:endParaRPr sz="2400" b="1" dirty="0">
              <a:solidFill>
                <a:srgbClr val="FFFFFF"/>
              </a:solidFill>
            </a:endParaRPr>
          </a:p>
          <a:p>
            <a:pPr marL="457200" lvl="0" indent="-381000" algn="l" rtl="0">
              <a:spcBef>
                <a:spcPts val="0"/>
              </a:spcBef>
              <a:spcAft>
                <a:spcPts val="0"/>
              </a:spcAft>
              <a:buClr>
                <a:srgbClr val="FFFFFF"/>
              </a:buClr>
              <a:buSzPts val="2400"/>
              <a:buAutoNum type="arabicPeriod"/>
            </a:pPr>
            <a:r>
              <a:rPr lang="en" sz="2400" dirty="0">
                <a:solidFill>
                  <a:srgbClr val="FFFFFF"/>
                </a:solidFill>
              </a:rPr>
              <a:t>If </a:t>
            </a:r>
            <a:r>
              <a:rPr lang="en" sz="2400" b="1" dirty="0">
                <a:solidFill>
                  <a:srgbClr val="FFFFFF"/>
                </a:solidFill>
              </a:rPr>
              <a:t>more than double </a:t>
            </a:r>
            <a:r>
              <a:rPr lang="en" sz="2400" dirty="0">
                <a:solidFill>
                  <a:srgbClr val="FFFFFF"/>
                </a:solidFill>
              </a:rPr>
              <a:t>its an </a:t>
            </a:r>
            <a:r>
              <a:rPr lang="en" sz="2400" b="1" dirty="0">
                <a:solidFill>
                  <a:srgbClr val="FFFFFF"/>
                </a:solidFill>
              </a:rPr>
              <a:t>alkane</a:t>
            </a:r>
            <a:r>
              <a:rPr lang="en" sz="2400" dirty="0">
                <a:solidFill>
                  <a:srgbClr val="FFFFFF"/>
                </a:solidFill>
              </a:rPr>
              <a:t>, </a:t>
            </a:r>
            <a:r>
              <a:rPr lang="en" sz="2400" b="1" dirty="0">
                <a:solidFill>
                  <a:srgbClr val="FFFFFF"/>
                </a:solidFill>
              </a:rPr>
              <a:t>less than double </a:t>
            </a:r>
            <a:r>
              <a:rPr lang="en" sz="2400" dirty="0">
                <a:solidFill>
                  <a:srgbClr val="FFFFFF"/>
                </a:solidFill>
              </a:rPr>
              <a:t>its an </a:t>
            </a:r>
            <a:r>
              <a:rPr lang="en" sz="2400" b="1" dirty="0">
                <a:solidFill>
                  <a:srgbClr val="FFFFFF"/>
                </a:solidFill>
              </a:rPr>
              <a:t>alkyne</a:t>
            </a:r>
            <a:endParaRPr sz="2400" b="1" dirty="0">
              <a:solidFill>
                <a:srgbClr val="FFFFFF"/>
              </a:solidFill>
            </a:endParaRPr>
          </a:p>
          <a:p>
            <a:pPr marL="0" lvl="0" indent="0" algn="l" rtl="0">
              <a:spcBef>
                <a:spcPts val="0"/>
              </a:spcBef>
              <a:spcAft>
                <a:spcPts val="1600"/>
              </a:spcAft>
              <a:buNone/>
            </a:pPr>
            <a:endParaRPr dirty="0"/>
          </a:p>
        </p:txBody>
      </p:sp>
      <p:pic>
        <p:nvPicPr>
          <p:cNvPr id="176" name="Google Shape;176;p24"/>
          <p:cNvPicPr preferRelativeResize="0"/>
          <p:nvPr/>
        </p:nvPicPr>
        <p:blipFill>
          <a:blip r:embed="rId3">
            <a:alphaModFix/>
          </a:blip>
          <a:stretch>
            <a:fillRect/>
          </a:stretch>
        </p:blipFill>
        <p:spPr>
          <a:xfrm>
            <a:off x="5176105" y="2789244"/>
            <a:ext cx="3850200" cy="2209400"/>
          </a:xfrm>
          <a:prstGeom prst="rect">
            <a:avLst/>
          </a:prstGeom>
          <a:noFill/>
          <a:ln>
            <a:noFill/>
          </a:ln>
        </p:spPr>
      </p:pic>
      <p:sp>
        <p:nvSpPr>
          <p:cNvPr id="177" name="Google Shape;177;p24"/>
          <p:cNvSpPr txBox="1"/>
          <p:nvPr/>
        </p:nvSpPr>
        <p:spPr>
          <a:xfrm>
            <a:off x="836625" y="3016575"/>
            <a:ext cx="33936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rgbClr val="000000"/>
              </a:buClr>
              <a:buSzPts val="1100"/>
              <a:buFont typeface="Arial"/>
              <a:buNone/>
            </a:pPr>
            <a:r>
              <a:rPr lang="en" sz="2400" b="1">
                <a:solidFill>
                  <a:srgbClr val="FFFFFF"/>
                </a:solidFill>
                <a:latin typeface="Shadows Into Light"/>
                <a:ea typeface="Shadows Into Light"/>
                <a:cs typeface="Shadows Into Light"/>
                <a:sym typeface="Shadows Into Light"/>
              </a:rPr>
              <a:t>Example:   C</a:t>
            </a:r>
            <a:r>
              <a:rPr lang="en" sz="4000" b="1" baseline="-25000">
                <a:solidFill>
                  <a:srgbClr val="FFFFFF"/>
                </a:solidFill>
                <a:latin typeface="Shadows Into Light"/>
                <a:ea typeface="Shadows Into Light"/>
                <a:cs typeface="Shadows Into Light"/>
                <a:sym typeface="Shadows Into Light"/>
              </a:rPr>
              <a:t>5</a:t>
            </a:r>
            <a:r>
              <a:rPr lang="en" sz="2400" b="1">
                <a:solidFill>
                  <a:srgbClr val="FFFFFF"/>
                </a:solidFill>
                <a:latin typeface="Shadows Into Light"/>
                <a:ea typeface="Shadows Into Light"/>
                <a:cs typeface="Shadows Into Light"/>
                <a:sym typeface="Shadows Into Light"/>
              </a:rPr>
              <a:t>H</a:t>
            </a:r>
            <a:r>
              <a:rPr lang="en" sz="4000" b="1" baseline="-25000">
                <a:solidFill>
                  <a:srgbClr val="FFFFFF"/>
                </a:solidFill>
                <a:latin typeface="Shadows Into Light"/>
                <a:ea typeface="Shadows Into Light"/>
                <a:cs typeface="Shadows Into Light"/>
                <a:sym typeface="Shadows Into Light"/>
              </a:rPr>
              <a:t>12</a:t>
            </a:r>
            <a:endParaRPr sz="4000" b="1" baseline="-25000">
              <a:solidFill>
                <a:srgbClr val="FFFFFF"/>
              </a:solidFill>
              <a:latin typeface="Shadows Into Light"/>
              <a:ea typeface="Shadows Into Light"/>
              <a:cs typeface="Shadows Into Light"/>
              <a:sym typeface="Shadows Into Light"/>
            </a:endParaRPr>
          </a:p>
          <a:p>
            <a:pPr marL="0" lvl="0" indent="0" algn="l" rtl="0">
              <a:lnSpc>
                <a:spcPct val="115000"/>
              </a:lnSpc>
              <a:spcBef>
                <a:spcPts val="600"/>
              </a:spcBef>
              <a:spcAft>
                <a:spcPts val="0"/>
              </a:spcAft>
              <a:buClr>
                <a:srgbClr val="000000"/>
              </a:buClr>
              <a:buSzPts val="1100"/>
              <a:buFont typeface="Arial"/>
              <a:buNone/>
            </a:pPr>
            <a:r>
              <a:rPr lang="en" sz="2400">
                <a:solidFill>
                  <a:srgbClr val="FFFFFF"/>
                </a:solidFill>
                <a:latin typeface="Shadows Into Light"/>
                <a:ea typeface="Shadows Into Light"/>
                <a:cs typeface="Shadows Into Light"/>
                <a:sym typeface="Shadows Into Light"/>
              </a:rPr>
              <a:t>(12 is more than double</a:t>
            </a:r>
            <a:endParaRPr sz="2400">
              <a:solidFill>
                <a:srgbClr val="FFFFFF"/>
              </a:solidFill>
              <a:latin typeface="Shadows Into Light"/>
              <a:ea typeface="Shadows Into Light"/>
              <a:cs typeface="Shadows Into Light"/>
              <a:sym typeface="Shadows Into Light"/>
            </a:endParaRPr>
          </a:p>
          <a:p>
            <a:pPr marL="0" lvl="0" indent="0" algn="l" rtl="0">
              <a:lnSpc>
                <a:spcPct val="115000"/>
              </a:lnSpc>
              <a:spcBef>
                <a:spcPts val="600"/>
              </a:spcBef>
              <a:spcAft>
                <a:spcPts val="0"/>
              </a:spcAft>
              <a:buClr>
                <a:srgbClr val="000000"/>
              </a:buClr>
              <a:buSzPts val="1100"/>
              <a:buFont typeface="Arial"/>
              <a:buNone/>
            </a:pPr>
            <a:r>
              <a:rPr lang="en" sz="2400">
                <a:solidFill>
                  <a:srgbClr val="FFFFFF"/>
                </a:solidFill>
                <a:latin typeface="Shadows Into Light"/>
                <a:ea typeface="Shadows Into Light"/>
                <a:cs typeface="Shadows Into Light"/>
                <a:sym typeface="Shadows Into Light"/>
              </a:rPr>
              <a:t>  5 so its an alkane) </a:t>
            </a:r>
            <a:endParaRPr sz="24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937977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Naming Hydrocarbons</a:t>
            </a:r>
            <a:endParaRPr/>
          </a:p>
        </p:txBody>
      </p:sp>
      <p:sp>
        <p:nvSpPr>
          <p:cNvPr id="183" name="Google Shape;183;p25"/>
          <p:cNvSpPr txBox="1">
            <a:spLocks noGrp="1"/>
          </p:cNvSpPr>
          <p:nvPr>
            <p:ph type="body" idx="1"/>
          </p:nvPr>
        </p:nvSpPr>
        <p:spPr>
          <a:xfrm>
            <a:off x="364650" y="1503888"/>
            <a:ext cx="8520600" cy="328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200" dirty="0">
                <a:solidFill>
                  <a:srgbClr val="FFFFFF"/>
                </a:solidFill>
              </a:rPr>
              <a:t>C</a:t>
            </a:r>
            <a:r>
              <a:rPr lang="en" sz="5300" baseline="-25000" dirty="0">
                <a:solidFill>
                  <a:srgbClr val="FFFFFF"/>
                </a:solidFill>
              </a:rPr>
              <a:t>2</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5</a:t>
            </a:r>
            <a:r>
              <a:rPr lang="en" sz="3200" dirty="0">
                <a:solidFill>
                  <a:srgbClr val="FFFFFF"/>
                </a:solidFill>
              </a:rPr>
              <a:t>H</a:t>
            </a:r>
            <a:r>
              <a:rPr lang="en" sz="5300" baseline="-25000" dirty="0">
                <a:solidFill>
                  <a:srgbClr val="FFFFFF"/>
                </a:solidFill>
              </a:rPr>
              <a:t>12</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3</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lnSpc>
                <a:spcPct val="100000"/>
              </a:lnSpc>
              <a:spcBef>
                <a:spcPts val="0"/>
              </a:spcBef>
              <a:spcAft>
                <a:spcPts val="0"/>
              </a:spcAft>
              <a:buClr>
                <a:srgbClr val="000000"/>
              </a:buClr>
              <a:buSzPts val="1100"/>
              <a:buFont typeface="Arial"/>
              <a:buNone/>
            </a:pPr>
            <a:r>
              <a:rPr lang="en" sz="3200" dirty="0">
                <a:solidFill>
                  <a:srgbClr val="FFFFFF"/>
                </a:solidFill>
              </a:rPr>
              <a:t>C</a:t>
            </a:r>
            <a:r>
              <a:rPr lang="en" sz="5300" baseline="-25000" dirty="0">
                <a:solidFill>
                  <a:srgbClr val="FFFFFF"/>
                </a:solidFill>
              </a:rPr>
              <a:t>4</a:t>
            </a:r>
            <a:r>
              <a:rPr lang="en" sz="3200" dirty="0">
                <a:solidFill>
                  <a:srgbClr val="FFFFFF"/>
                </a:solidFill>
              </a:rPr>
              <a:t>H</a:t>
            </a:r>
            <a:r>
              <a:rPr lang="en" sz="5300" baseline="-25000" dirty="0">
                <a:solidFill>
                  <a:srgbClr val="FFFFFF"/>
                </a:solidFill>
              </a:rPr>
              <a:t>6</a:t>
            </a:r>
            <a:endParaRPr sz="5300" baseline="-25000" dirty="0">
              <a:solidFill>
                <a:srgbClr val="FFFFFF"/>
              </a:solidFill>
            </a:endParaRPr>
          </a:p>
          <a:p>
            <a:pPr marL="0" lvl="0" indent="0" algn="l" rtl="0">
              <a:spcBef>
                <a:spcPts val="0"/>
              </a:spcBef>
              <a:spcAft>
                <a:spcPts val="1600"/>
              </a:spcAft>
              <a:buNone/>
            </a:pPr>
            <a:endParaRPr dirty="0"/>
          </a:p>
        </p:txBody>
      </p:sp>
      <p:pic>
        <p:nvPicPr>
          <p:cNvPr id="184" name="Google Shape;184;p25"/>
          <p:cNvPicPr preferRelativeResize="0"/>
          <p:nvPr/>
        </p:nvPicPr>
        <p:blipFill>
          <a:blip r:embed="rId3">
            <a:alphaModFix/>
          </a:blip>
          <a:stretch>
            <a:fillRect/>
          </a:stretch>
        </p:blipFill>
        <p:spPr>
          <a:xfrm>
            <a:off x="5171175" y="1189773"/>
            <a:ext cx="2710200" cy="3849051"/>
          </a:xfrm>
          <a:prstGeom prst="rect">
            <a:avLst/>
          </a:prstGeom>
          <a:noFill/>
          <a:ln>
            <a:noFill/>
          </a:ln>
        </p:spPr>
      </p:pic>
      <p:pic>
        <p:nvPicPr>
          <p:cNvPr id="185" name="Google Shape;185;p25"/>
          <p:cNvPicPr preferRelativeResize="0"/>
          <p:nvPr/>
        </p:nvPicPr>
        <p:blipFill>
          <a:blip r:embed="rId4">
            <a:alphaModFix/>
          </a:blip>
          <a:stretch>
            <a:fillRect/>
          </a:stretch>
        </p:blipFill>
        <p:spPr>
          <a:xfrm>
            <a:off x="4372800" y="2316788"/>
            <a:ext cx="4306950" cy="2471500"/>
          </a:xfrm>
          <a:prstGeom prst="rect">
            <a:avLst/>
          </a:prstGeom>
          <a:noFill/>
          <a:ln>
            <a:noFill/>
          </a:ln>
        </p:spPr>
      </p:pic>
      <p:sp>
        <p:nvSpPr>
          <p:cNvPr id="186" name="Google Shape;186;p25"/>
          <p:cNvSpPr txBox="1"/>
          <p:nvPr/>
        </p:nvSpPr>
        <p:spPr>
          <a:xfrm>
            <a:off x="1404925" y="1512469"/>
            <a:ext cx="902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eth</a:t>
            </a:r>
            <a:endParaRPr sz="3000" dirty="0">
              <a:solidFill>
                <a:srgbClr val="FF0000"/>
              </a:solidFill>
              <a:latin typeface="Shadows Into Light"/>
              <a:ea typeface="Shadows Into Light"/>
              <a:cs typeface="Shadows Into Light"/>
              <a:sym typeface="Shadows Into Light"/>
            </a:endParaRPr>
          </a:p>
        </p:txBody>
      </p:sp>
      <p:sp>
        <p:nvSpPr>
          <p:cNvPr id="187" name="Google Shape;187;p25"/>
          <p:cNvSpPr txBox="1"/>
          <p:nvPr/>
        </p:nvSpPr>
        <p:spPr>
          <a:xfrm>
            <a:off x="1404925" y="2089963"/>
            <a:ext cx="902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pent</a:t>
            </a:r>
            <a:endParaRPr sz="3000" dirty="0">
              <a:solidFill>
                <a:srgbClr val="FF0000"/>
              </a:solidFill>
              <a:latin typeface="Shadows Into Light"/>
              <a:ea typeface="Shadows Into Light"/>
              <a:cs typeface="Shadows Into Light"/>
              <a:sym typeface="Shadows Into Light"/>
            </a:endParaRPr>
          </a:p>
        </p:txBody>
      </p:sp>
      <p:sp>
        <p:nvSpPr>
          <p:cNvPr id="188" name="Google Shape;188;p25"/>
          <p:cNvSpPr txBox="1"/>
          <p:nvPr/>
        </p:nvSpPr>
        <p:spPr>
          <a:xfrm>
            <a:off x="1404925" y="2656756"/>
            <a:ext cx="902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prop</a:t>
            </a:r>
            <a:endParaRPr sz="3000" dirty="0">
              <a:solidFill>
                <a:srgbClr val="FF0000"/>
              </a:solidFill>
              <a:latin typeface="Shadows Into Light"/>
              <a:ea typeface="Shadows Into Light"/>
              <a:cs typeface="Shadows Into Light"/>
              <a:sym typeface="Shadows Into Light"/>
            </a:endParaRPr>
          </a:p>
        </p:txBody>
      </p:sp>
      <p:sp>
        <p:nvSpPr>
          <p:cNvPr id="189" name="Google Shape;189;p25"/>
          <p:cNvSpPr txBox="1"/>
          <p:nvPr/>
        </p:nvSpPr>
        <p:spPr>
          <a:xfrm>
            <a:off x="1414313" y="3259981"/>
            <a:ext cx="902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but</a:t>
            </a:r>
            <a:endParaRPr sz="3000" dirty="0">
              <a:solidFill>
                <a:srgbClr val="FF0000"/>
              </a:solidFill>
              <a:latin typeface="Shadows Into Light"/>
              <a:ea typeface="Shadows Into Light"/>
              <a:cs typeface="Shadows Into Light"/>
              <a:sym typeface="Shadows Into Light"/>
            </a:endParaRPr>
          </a:p>
        </p:txBody>
      </p:sp>
      <p:sp>
        <p:nvSpPr>
          <p:cNvPr id="190" name="Google Shape;190;p25"/>
          <p:cNvSpPr txBox="1"/>
          <p:nvPr/>
        </p:nvSpPr>
        <p:spPr>
          <a:xfrm>
            <a:off x="1903176" y="1503888"/>
            <a:ext cx="11061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ane</a:t>
            </a:r>
            <a:endParaRPr sz="3000">
              <a:solidFill>
                <a:srgbClr val="00FFFF"/>
              </a:solidFill>
              <a:latin typeface="Shadows Into Light"/>
              <a:ea typeface="Shadows Into Light"/>
              <a:cs typeface="Shadows Into Light"/>
              <a:sym typeface="Shadows Into Light"/>
            </a:endParaRPr>
          </a:p>
        </p:txBody>
      </p:sp>
      <p:sp>
        <p:nvSpPr>
          <p:cNvPr id="191" name="Google Shape;191;p25"/>
          <p:cNvSpPr txBox="1"/>
          <p:nvPr/>
        </p:nvSpPr>
        <p:spPr>
          <a:xfrm>
            <a:off x="2088255" y="2070681"/>
            <a:ext cx="11061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0FFFF"/>
                </a:solidFill>
                <a:latin typeface="Shadows Into Light"/>
                <a:ea typeface="Shadows Into Light"/>
                <a:cs typeface="Shadows Into Light"/>
                <a:sym typeface="Shadows Into Light"/>
              </a:rPr>
              <a:t>ane</a:t>
            </a:r>
            <a:endParaRPr sz="3000" dirty="0">
              <a:solidFill>
                <a:srgbClr val="00FFFF"/>
              </a:solidFill>
              <a:latin typeface="Shadows Into Light"/>
              <a:ea typeface="Shadows Into Light"/>
              <a:cs typeface="Shadows Into Light"/>
              <a:sym typeface="Shadows Into Light"/>
            </a:endParaRPr>
          </a:p>
        </p:txBody>
      </p:sp>
      <p:sp>
        <p:nvSpPr>
          <p:cNvPr id="192" name="Google Shape;192;p25"/>
          <p:cNvSpPr txBox="1"/>
          <p:nvPr/>
        </p:nvSpPr>
        <p:spPr>
          <a:xfrm>
            <a:off x="2065725" y="2665331"/>
            <a:ext cx="11061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0FFFF"/>
                </a:solidFill>
                <a:latin typeface="Shadows Into Light"/>
                <a:ea typeface="Shadows Into Light"/>
                <a:cs typeface="Shadows Into Light"/>
                <a:sym typeface="Shadows Into Light"/>
              </a:rPr>
              <a:t>ene</a:t>
            </a:r>
            <a:endParaRPr sz="3000" dirty="0">
              <a:solidFill>
                <a:srgbClr val="00FFFF"/>
              </a:solidFill>
              <a:latin typeface="Shadows Into Light"/>
              <a:ea typeface="Shadows Into Light"/>
              <a:cs typeface="Shadows Into Light"/>
              <a:sym typeface="Shadows Into Light"/>
            </a:endParaRPr>
          </a:p>
        </p:txBody>
      </p:sp>
      <p:sp>
        <p:nvSpPr>
          <p:cNvPr id="193" name="Google Shape;193;p25"/>
          <p:cNvSpPr txBox="1"/>
          <p:nvPr/>
        </p:nvSpPr>
        <p:spPr>
          <a:xfrm>
            <a:off x="1915372" y="3223543"/>
            <a:ext cx="11061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00FFFF"/>
                </a:solidFill>
                <a:latin typeface="Shadows Into Light"/>
                <a:ea typeface="Shadows Into Light"/>
                <a:cs typeface="Shadows Into Light"/>
                <a:sym typeface="Shadows Into Light"/>
              </a:rPr>
              <a:t>yne</a:t>
            </a:r>
            <a:endParaRPr sz="3000" dirty="0">
              <a:solidFill>
                <a:srgbClr val="00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4453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10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1000"/>
                                        <p:tgtEl>
                                          <p:spTgt spid="1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fade">
                                      <p:cBhvr>
                                        <p:cTn id="22" dur="1000"/>
                                        <p:tgtEl>
                                          <p:spTgt spid="1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5"/>
                                        </p:tgtEl>
                                        <p:attrNameLst>
                                          <p:attrName>style.visibility</p:attrName>
                                        </p:attrNameLst>
                                      </p:cBhvr>
                                      <p:to>
                                        <p:strVal val="visible"/>
                                      </p:to>
                                    </p:set>
                                    <p:animEffect transition="in" filter="fade">
                                      <p:cBhvr>
                                        <p:cTn id="27" dur="1000"/>
                                        <p:tgtEl>
                                          <p:spTgt spid="1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0"/>
                                        </p:tgtEl>
                                        <p:attrNameLst>
                                          <p:attrName>style.visibility</p:attrName>
                                        </p:attrNameLst>
                                      </p:cBhvr>
                                      <p:to>
                                        <p:strVal val="visible"/>
                                      </p:to>
                                    </p:set>
                                    <p:animEffect transition="in" filter="fade">
                                      <p:cBhvr>
                                        <p:cTn id="32" dur="1000"/>
                                        <p:tgtEl>
                                          <p:spTgt spid="1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10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2"/>
                                        </p:tgtEl>
                                        <p:attrNameLst>
                                          <p:attrName>style.visibility</p:attrName>
                                        </p:attrNameLst>
                                      </p:cBhvr>
                                      <p:to>
                                        <p:strVal val="visible"/>
                                      </p:to>
                                    </p:set>
                                    <p:animEffect transition="in" filter="fade">
                                      <p:cBhvr>
                                        <p:cTn id="42" dur="1000"/>
                                        <p:tgtEl>
                                          <p:spTgt spid="1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Saturation</a:t>
            </a:r>
            <a:endParaRPr/>
          </a:p>
        </p:txBody>
      </p:sp>
      <p:sp>
        <p:nvSpPr>
          <p:cNvPr id="205" name="Google Shape;205;p2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Compounds like fats that are saturated have many hydrogen atoms. This requires </a:t>
            </a:r>
            <a:r>
              <a:rPr lang="en" sz="2400" b="1" u="sng" dirty="0">
                <a:solidFill>
                  <a:srgbClr val="FF0000"/>
                </a:solidFill>
              </a:rPr>
              <a:t>S</a:t>
            </a:r>
            <a:r>
              <a:rPr lang="en" sz="2400" b="1" u="sng" dirty="0"/>
              <a:t>ingle bonds</a:t>
            </a:r>
            <a:r>
              <a:rPr lang="en" sz="2400" dirty="0"/>
              <a:t>. Alkanes are </a:t>
            </a:r>
            <a:r>
              <a:rPr lang="en" sz="2400" b="1" u="sng" dirty="0">
                <a:solidFill>
                  <a:srgbClr val="FF0000"/>
                </a:solidFill>
              </a:rPr>
              <a:t>S</a:t>
            </a:r>
            <a:r>
              <a:rPr lang="en" sz="2400" b="1" u="sng" dirty="0"/>
              <a:t>aturated</a:t>
            </a:r>
            <a:r>
              <a:rPr lang="en" sz="2400" dirty="0"/>
              <a:t> with single bonds.</a:t>
            </a:r>
            <a:endParaRPr sz="2400" dirty="0"/>
          </a:p>
        </p:txBody>
      </p:sp>
      <p:pic>
        <p:nvPicPr>
          <p:cNvPr id="206" name="Google Shape;206;p27"/>
          <p:cNvPicPr preferRelativeResize="0"/>
          <p:nvPr/>
        </p:nvPicPr>
        <p:blipFill>
          <a:blip r:embed="rId3">
            <a:alphaModFix/>
          </a:blip>
          <a:stretch>
            <a:fillRect/>
          </a:stretch>
        </p:blipFill>
        <p:spPr>
          <a:xfrm>
            <a:off x="2478012" y="2377150"/>
            <a:ext cx="4187975" cy="2403225"/>
          </a:xfrm>
          <a:prstGeom prst="rect">
            <a:avLst/>
          </a:prstGeom>
          <a:noFill/>
          <a:ln>
            <a:noFill/>
          </a:ln>
        </p:spPr>
      </p:pic>
    </p:spTree>
    <p:extLst>
      <p:ext uri="{BB962C8B-B14F-4D97-AF65-F5344CB8AC3E}">
        <p14:creationId xmlns:p14="http://schemas.microsoft.com/office/powerpoint/2010/main" val="36226384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Saturation</a:t>
            </a:r>
            <a:endParaRPr/>
          </a:p>
        </p:txBody>
      </p:sp>
      <p:sp>
        <p:nvSpPr>
          <p:cNvPr id="212" name="Google Shape;212;p2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Compounds that are </a:t>
            </a:r>
            <a:r>
              <a:rPr lang="en" sz="2400" b="1" u="sng" dirty="0"/>
              <a:t>unsaturated</a:t>
            </a:r>
            <a:r>
              <a:rPr lang="en" sz="2400" dirty="0"/>
              <a:t> have </a:t>
            </a:r>
            <a:r>
              <a:rPr lang="en" sz="2400" b="1" u="sng" dirty="0"/>
              <a:t>double and triple bonds</a:t>
            </a:r>
            <a:r>
              <a:rPr lang="en" sz="2400" dirty="0"/>
              <a:t>, therefore, they have less hydrogen atoms. Alkenes and alkynes are unsaturated.</a:t>
            </a:r>
            <a:endParaRPr sz="2400" dirty="0"/>
          </a:p>
        </p:txBody>
      </p:sp>
      <p:pic>
        <p:nvPicPr>
          <p:cNvPr id="213" name="Google Shape;213;p28"/>
          <p:cNvPicPr preferRelativeResize="0"/>
          <p:nvPr/>
        </p:nvPicPr>
        <p:blipFill>
          <a:blip r:embed="rId3">
            <a:alphaModFix/>
          </a:blip>
          <a:stretch>
            <a:fillRect/>
          </a:stretch>
        </p:blipFill>
        <p:spPr>
          <a:xfrm>
            <a:off x="2521954" y="2394295"/>
            <a:ext cx="4306950" cy="2471500"/>
          </a:xfrm>
          <a:prstGeom prst="rect">
            <a:avLst/>
          </a:prstGeom>
          <a:noFill/>
          <a:ln>
            <a:noFill/>
          </a:ln>
        </p:spPr>
      </p:pic>
    </p:spTree>
    <p:extLst>
      <p:ext uri="{BB962C8B-B14F-4D97-AF65-F5344CB8AC3E}">
        <p14:creationId xmlns:p14="http://schemas.microsoft.com/office/powerpoint/2010/main" val="40777854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Formulas</a:t>
            </a:r>
            <a:endParaRPr/>
          </a:p>
        </p:txBody>
      </p:sp>
      <p:sp>
        <p:nvSpPr>
          <p:cNvPr id="241" name="Google Shape;241;p3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Clr>
                <a:srgbClr val="000000"/>
              </a:buClr>
              <a:buSzPts val="1100"/>
              <a:buFont typeface="Arial"/>
              <a:buNone/>
            </a:pPr>
            <a:r>
              <a:rPr lang="en" sz="2800" u="sng" dirty="0">
                <a:solidFill>
                  <a:srgbClr val="FFFFFF"/>
                </a:solidFill>
              </a:rPr>
              <a:t>Molecular Formula: </a:t>
            </a:r>
            <a:r>
              <a:rPr lang="en" sz="2800" dirty="0">
                <a:solidFill>
                  <a:srgbClr val="FFFFFF"/>
                </a:solidFill>
              </a:rPr>
              <a:t>shows the # OF ATOMS of each ELEMENT in a compound; least informative formula</a:t>
            </a:r>
            <a:endParaRPr sz="2800" dirty="0">
              <a:solidFill>
                <a:srgbClr val="FFFFFF"/>
              </a:solidFill>
            </a:endParaRPr>
          </a:p>
          <a:p>
            <a:pPr marL="0" lvl="0" indent="0" algn="l" rtl="0">
              <a:spcBef>
                <a:spcPts val="0"/>
              </a:spcBef>
              <a:spcAft>
                <a:spcPts val="1600"/>
              </a:spcAft>
              <a:buNone/>
            </a:pPr>
            <a:endParaRPr dirty="0">
              <a:solidFill>
                <a:srgbClr val="FFFFFF"/>
              </a:solidFill>
            </a:endParaRPr>
          </a:p>
        </p:txBody>
      </p:sp>
      <p:sp>
        <p:nvSpPr>
          <p:cNvPr id="242" name="Google Shape;242;p33"/>
          <p:cNvSpPr txBox="1"/>
          <p:nvPr/>
        </p:nvSpPr>
        <p:spPr>
          <a:xfrm>
            <a:off x="2875175" y="2717025"/>
            <a:ext cx="1845300" cy="169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3600" dirty="0">
                <a:solidFill>
                  <a:srgbClr val="FF0000"/>
                </a:solidFill>
                <a:latin typeface="Shadows Into Light" panose="020B0604020202020204" charset="0"/>
              </a:rPr>
              <a:t>C</a:t>
            </a:r>
            <a:r>
              <a:rPr lang="en" sz="6000" baseline="-25000" dirty="0">
                <a:solidFill>
                  <a:srgbClr val="FF0000"/>
                </a:solidFill>
                <a:latin typeface="Shadows Into Light" panose="020B0604020202020204" charset="0"/>
              </a:rPr>
              <a:t>2</a:t>
            </a:r>
            <a:r>
              <a:rPr lang="en" sz="3600" dirty="0">
                <a:solidFill>
                  <a:srgbClr val="FF0000"/>
                </a:solidFill>
                <a:latin typeface="Shadows Into Light" panose="020B0604020202020204" charset="0"/>
              </a:rPr>
              <a:t>H</a:t>
            </a:r>
            <a:r>
              <a:rPr lang="en" sz="6000" baseline="-25000" dirty="0">
                <a:solidFill>
                  <a:srgbClr val="FF0000"/>
                </a:solidFill>
                <a:latin typeface="Shadows Into Light" panose="020B0604020202020204" charset="0"/>
              </a:rPr>
              <a:t>6</a:t>
            </a:r>
            <a:endParaRPr sz="6000" baseline="-25000" dirty="0">
              <a:solidFill>
                <a:srgbClr val="FF0000"/>
              </a:solidFill>
              <a:latin typeface="Shadows Into Light" panose="020B0604020202020204" charset="0"/>
            </a:endParaRPr>
          </a:p>
        </p:txBody>
      </p:sp>
    </p:spTree>
    <p:extLst>
      <p:ext uri="{BB962C8B-B14F-4D97-AF65-F5344CB8AC3E}">
        <p14:creationId xmlns:p14="http://schemas.microsoft.com/office/powerpoint/2010/main" val="2508262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Formulas</a:t>
            </a:r>
            <a:endParaRPr/>
          </a:p>
        </p:txBody>
      </p:sp>
      <p:sp>
        <p:nvSpPr>
          <p:cNvPr id="248" name="Google Shape;248;p3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sz="2400" u="sng" dirty="0">
                <a:solidFill>
                  <a:srgbClr val="FFFFFF"/>
                </a:solidFill>
              </a:rPr>
              <a:t>Structural Formula</a:t>
            </a:r>
            <a:r>
              <a:rPr lang="en" sz="2400" dirty="0"/>
              <a:t>:</a:t>
            </a:r>
            <a:r>
              <a:rPr lang="en" sz="2400" dirty="0">
                <a:solidFill>
                  <a:srgbClr val="FFFFFF"/>
                </a:solidFill>
              </a:rPr>
              <a:t> diagram of the molecular structure of compound</a:t>
            </a:r>
            <a:endParaRPr sz="2400" dirty="0">
              <a:solidFill>
                <a:srgbClr val="FFFFFF"/>
              </a:solidFill>
            </a:endParaRPr>
          </a:p>
          <a:p>
            <a:pPr marL="0" lvl="0" indent="0" algn="l" rtl="0">
              <a:spcBef>
                <a:spcPts val="700"/>
              </a:spcBef>
              <a:spcAft>
                <a:spcPts val="0"/>
              </a:spcAft>
              <a:buClr>
                <a:srgbClr val="000000"/>
              </a:buClr>
              <a:buSzPts val="1100"/>
              <a:buFont typeface="Arial"/>
              <a:buNone/>
            </a:pPr>
            <a:endParaRPr lang="en-US" sz="2400" dirty="0">
              <a:solidFill>
                <a:srgbClr val="FFFFFF"/>
              </a:solidFill>
            </a:endParaRPr>
          </a:p>
          <a:p>
            <a:pPr marL="0" lvl="0" indent="0" algn="l" rtl="0">
              <a:spcBef>
                <a:spcPts val="700"/>
              </a:spcBef>
              <a:spcAft>
                <a:spcPts val="0"/>
              </a:spcAft>
              <a:buClr>
                <a:srgbClr val="000000"/>
              </a:buClr>
              <a:buSzPts val="1100"/>
              <a:buFont typeface="Arial"/>
              <a:buNone/>
            </a:pPr>
            <a:endParaRPr sz="2400" dirty="0">
              <a:solidFill>
                <a:srgbClr val="FFFFFF"/>
              </a:solidFill>
            </a:endParaRPr>
          </a:p>
          <a:p>
            <a:pPr marL="0" lvl="0" indent="0" algn="l" rtl="0">
              <a:spcBef>
                <a:spcPts val="700"/>
              </a:spcBef>
              <a:spcAft>
                <a:spcPts val="0"/>
              </a:spcAft>
              <a:buClr>
                <a:srgbClr val="000000"/>
              </a:buClr>
              <a:buSzPts val="1100"/>
              <a:buFont typeface="Arial"/>
              <a:buNone/>
            </a:pPr>
            <a:r>
              <a:rPr lang="en" sz="2400" u="sng" dirty="0">
                <a:solidFill>
                  <a:srgbClr val="FFFFFF"/>
                </a:solidFill>
              </a:rPr>
              <a:t>Condensed Structural Formula</a:t>
            </a:r>
            <a:r>
              <a:rPr lang="en" sz="2400" dirty="0"/>
              <a:t>:</a:t>
            </a:r>
            <a:r>
              <a:rPr lang="en" sz="2400" dirty="0">
                <a:solidFill>
                  <a:srgbClr val="FFFFFF"/>
                </a:solidFill>
              </a:rPr>
              <a:t> each carbon is written separately followed by atoms bonded to it</a:t>
            </a:r>
            <a:r>
              <a:rPr lang="en" sz="2400" dirty="0">
                <a:solidFill>
                  <a:srgbClr val="000000"/>
                </a:solidFill>
                <a:latin typeface="Arial"/>
                <a:ea typeface="Arial"/>
                <a:cs typeface="Arial"/>
                <a:sym typeface="Arial"/>
              </a:rPr>
              <a:t>.</a:t>
            </a:r>
            <a:endParaRPr sz="2400" dirty="0">
              <a:solidFill>
                <a:srgbClr val="000000"/>
              </a:solidFill>
              <a:latin typeface="Arial"/>
              <a:ea typeface="Arial"/>
              <a:cs typeface="Arial"/>
              <a:sym typeface="Arial"/>
            </a:endParaRPr>
          </a:p>
          <a:p>
            <a:pPr marL="0" lvl="0" indent="0" algn="l" rtl="0">
              <a:spcBef>
                <a:spcPts val="0"/>
              </a:spcBef>
              <a:spcAft>
                <a:spcPts val="1600"/>
              </a:spcAft>
              <a:buNone/>
            </a:pPr>
            <a:endParaRPr sz="2400" b="1" dirty="0">
              <a:solidFill>
                <a:srgbClr val="FFFFFF"/>
              </a:solidFill>
            </a:endParaRPr>
          </a:p>
        </p:txBody>
      </p:sp>
      <p:pic>
        <p:nvPicPr>
          <p:cNvPr id="249" name="Google Shape;249;p34"/>
          <p:cNvPicPr preferRelativeResize="0"/>
          <p:nvPr/>
        </p:nvPicPr>
        <p:blipFill>
          <a:blip r:embed="rId3">
            <a:alphaModFix/>
          </a:blip>
          <a:stretch>
            <a:fillRect/>
          </a:stretch>
        </p:blipFill>
        <p:spPr>
          <a:xfrm>
            <a:off x="3284732" y="2079422"/>
            <a:ext cx="1699575" cy="1213025"/>
          </a:xfrm>
          <a:prstGeom prst="rect">
            <a:avLst/>
          </a:prstGeom>
          <a:noFill/>
          <a:ln>
            <a:noFill/>
          </a:ln>
        </p:spPr>
      </p:pic>
      <p:sp>
        <p:nvSpPr>
          <p:cNvPr id="250" name="Google Shape;250;p34"/>
          <p:cNvSpPr txBox="1"/>
          <p:nvPr/>
        </p:nvSpPr>
        <p:spPr>
          <a:xfrm>
            <a:off x="3737405" y="3558944"/>
            <a:ext cx="2781000" cy="140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r>
              <a:rPr lang="en" sz="2400" dirty="0">
                <a:solidFill>
                  <a:srgbClr val="FF0000"/>
                </a:solidFill>
                <a:latin typeface="Shadows Into Light" panose="020B0604020202020204" charset="0"/>
              </a:rPr>
              <a:t>CH</a:t>
            </a:r>
            <a:r>
              <a:rPr lang="en" sz="2400" baseline="-25000" dirty="0">
                <a:solidFill>
                  <a:srgbClr val="FF0000"/>
                </a:solidFill>
                <a:latin typeface="Shadows Into Light" panose="020B0604020202020204" charset="0"/>
              </a:rPr>
              <a:t>3</a:t>
            </a:r>
            <a:r>
              <a:rPr lang="en" sz="2400" dirty="0">
                <a:solidFill>
                  <a:srgbClr val="FF0000"/>
                </a:solidFill>
                <a:latin typeface="Shadows Into Light" panose="020B0604020202020204" charset="0"/>
              </a:rPr>
              <a:t>CH</a:t>
            </a:r>
            <a:r>
              <a:rPr lang="en" sz="2400" baseline="-25000" dirty="0">
                <a:solidFill>
                  <a:srgbClr val="FF0000"/>
                </a:solidFill>
                <a:latin typeface="Shadows Into Light" panose="020B0604020202020204" charset="0"/>
              </a:rPr>
              <a:t>3</a:t>
            </a:r>
            <a:endParaRPr sz="2400" baseline="-25000" dirty="0">
              <a:solidFill>
                <a:srgbClr val="FF0000"/>
              </a:solidFill>
              <a:latin typeface="Shadows Into Light" panose="020B0604020202020204" charset="0"/>
            </a:endParaRPr>
          </a:p>
        </p:txBody>
      </p:sp>
    </p:spTree>
    <p:extLst>
      <p:ext uri="{BB962C8B-B14F-4D97-AF65-F5344CB8AC3E}">
        <p14:creationId xmlns:p14="http://schemas.microsoft.com/office/powerpoint/2010/main" val="4266442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Use MOLE FORMULA	from Table T</a:t>
            </a:r>
            <a:br>
              <a:rPr lang="en"/>
            </a:br>
            <a:r>
              <a:rPr lang="en"/>
              <a:t>Given mass is the mass in grams of the sample </a:t>
            </a:r>
            <a:br>
              <a:rPr lang="en"/>
            </a:br>
            <a:endParaRPr/>
          </a:p>
        </p:txBody>
      </p:sp>
      <p:sp>
        <p:nvSpPr>
          <p:cNvPr id="244" name="Google Shape;244;p2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 Conversions: grams to moles</a:t>
            </a:r>
            <a:endParaRPr/>
          </a:p>
        </p:txBody>
      </p:sp>
      <p:pic>
        <p:nvPicPr>
          <p:cNvPr id="245" name="Google Shape;245;p25"/>
          <p:cNvPicPr preferRelativeResize="0"/>
          <p:nvPr/>
        </p:nvPicPr>
        <p:blipFill>
          <a:blip r:embed="rId3">
            <a:alphaModFix/>
          </a:blip>
          <a:stretch>
            <a:fillRect/>
          </a:stretch>
        </p:blipFill>
        <p:spPr>
          <a:xfrm>
            <a:off x="1210463" y="3055625"/>
            <a:ext cx="6350676" cy="10055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Formulas for Methane</a:t>
            </a:r>
            <a:endParaRPr/>
          </a:p>
        </p:txBody>
      </p:sp>
      <p:sp>
        <p:nvSpPr>
          <p:cNvPr id="256" name="Google Shape;256;p35"/>
          <p:cNvSpPr txBox="1">
            <a:spLocks noGrp="1"/>
          </p:cNvSpPr>
          <p:nvPr>
            <p:ph type="body" idx="1"/>
          </p:nvPr>
        </p:nvSpPr>
        <p:spPr>
          <a:xfrm>
            <a:off x="311700" y="1495975"/>
            <a:ext cx="8520600" cy="2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a:t>
            </a:r>
            <a:endParaRPr baseline="-25000"/>
          </a:p>
          <a:p>
            <a:pPr marL="0" lvl="0" indent="0" algn="l" rtl="0">
              <a:spcBef>
                <a:spcPts val="1600"/>
              </a:spcBef>
              <a:spcAft>
                <a:spcPts val="0"/>
              </a:spcAft>
              <a:buNone/>
            </a:pPr>
            <a:r>
              <a:rPr lang="en"/>
              <a:t>Structural:</a:t>
            </a:r>
            <a:endParaRPr/>
          </a:p>
          <a:p>
            <a:pPr marL="0" lvl="0" indent="0" algn="l" rtl="0">
              <a:spcBef>
                <a:spcPts val="1600"/>
              </a:spcBef>
              <a:spcAft>
                <a:spcPts val="0"/>
              </a:spcAft>
              <a:buNone/>
            </a:pPr>
            <a:r>
              <a:rPr lang="en" baseline="-25000"/>
              <a:t/>
            </a:r>
            <a:br>
              <a:rPr lang="en" baseline="-25000"/>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baseline="-25000"/>
          </a:p>
        </p:txBody>
      </p:sp>
      <p:sp>
        <p:nvSpPr>
          <p:cNvPr id="257" name="Google Shape;257;p35"/>
          <p:cNvSpPr txBox="1"/>
          <p:nvPr/>
        </p:nvSpPr>
        <p:spPr>
          <a:xfrm>
            <a:off x="2132675" y="144662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4</a:t>
            </a:r>
            <a:endParaRPr sz="3000" baseline="-25000">
              <a:solidFill>
                <a:srgbClr val="FFFFFF"/>
              </a:solidFill>
              <a:latin typeface="Shadows Into Light"/>
              <a:ea typeface="Shadows Into Light"/>
              <a:cs typeface="Shadows Into Light"/>
              <a:sym typeface="Shadows Into Light"/>
            </a:endParaRPr>
          </a:p>
        </p:txBody>
      </p:sp>
      <p:sp>
        <p:nvSpPr>
          <p:cNvPr id="258" name="Google Shape;258;p35"/>
          <p:cNvSpPr txBox="1"/>
          <p:nvPr/>
        </p:nvSpPr>
        <p:spPr>
          <a:xfrm>
            <a:off x="2132675" y="3553750"/>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4</a:t>
            </a:r>
            <a:endParaRPr sz="3000" baseline="-25000">
              <a:solidFill>
                <a:srgbClr val="FFFFFF"/>
              </a:solidFill>
              <a:latin typeface="Shadows Into Light"/>
              <a:ea typeface="Shadows Into Light"/>
              <a:cs typeface="Shadows Into Light"/>
              <a:sym typeface="Shadows Into Light"/>
            </a:endParaRPr>
          </a:p>
        </p:txBody>
      </p:sp>
      <p:sp>
        <p:nvSpPr>
          <p:cNvPr id="259" name="Google Shape;259;p35"/>
          <p:cNvSpPr txBox="1"/>
          <p:nvPr/>
        </p:nvSpPr>
        <p:spPr>
          <a:xfrm>
            <a:off x="3608150" y="24845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260" name="Google Shape;260;p35"/>
          <p:cNvCxnSpPr/>
          <p:nvPr/>
        </p:nvCxnSpPr>
        <p:spPr>
          <a:xfrm>
            <a:off x="3949350" y="276097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261" name="Google Shape;261;p35"/>
          <p:cNvCxnSpPr/>
          <p:nvPr/>
        </p:nvCxnSpPr>
        <p:spPr>
          <a:xfrm rot="10800000">
            <a:off x="3810950" y="221197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262" name="Google Shape;262;p35"/>
          <p:cNvCxnSpPr/>
          <p:nvPr/>
        </p:nvCxnSpPr>
        <p:spPr>
          <a:xfrm rot="10800000">
            <a:off x="3810950" y="289747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263" name="Google Shape;263;p35"/>
          <p:cNvCxnSpPr/>
          <p:nvPr/>
        </p:nvCxnSpPr>
        <p:spPr>
          <a:xfrm>
            <a:off x="3302250" y="2760975"/>
            <a:ext cx="375000" cy="0"/>
          </a:xfrm>
          <a:prstGeom prst="straightConnector1">
            <a:avLst/>
          </a:prstGeom>
          <a:noFill/>
          <a:ln w="38100" cap="flat" cmpd="sng">
            <a:solidFill>
              <a:srgbClr val="FFFFFF"/>
            </a:solidFill>
            <a:prstDash val="solid"/>
            <a:round/>
            <a:headEnd type="none" w="med" len="med"/>
            <a:tailEnd type="none" w="med" len="med"/>
          </a:ln>
        </p:spPr>
      </p:cxnSp>
      <p:sp>
        <p:nvSpPr>
          <p:cNvPr id="264" name="Google Shape;264;p35"/>
          <p:cNvSpPr txBox="1"/>
          <p:nvPr/>
        </p:nvSpPr>
        <p:spPr>
          <a:xfrm>
            <a:off x="3608150" y="17359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65" name="Google Shape;265;p35"/>
          <p:cNvSpPr txBox="1"/>
          <p:nvPr/>
        </p:nvSpPr>
        <p:spPr>
          <a:xfrm>
            <a:off x="3608150" y="31760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66" name="Google Shape;266;p35"/>
          <p:cNvSpPr txBox="1"/>
          <p:nvPr/>
        </p:nvSpPr>
        <p:spPr>
          <a:xfrm>
            <a:off x="4254175" y="24845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67" name="Google Shape;267;p35"/>
          <p:cNvSpPr txBox="1"/>
          <p:nvPr/>
        </p:nvSpPr>
        <p:spPr>
          <a:xfrm>
            <a:off x="2962125" y="24845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Tree>
    <p:extLst>
      <p:ext uri="{BB962C8B-B14F-4D97-AF65-F5344CB8AC3E}">
        <p14:creationId xmlns:p14="http://schemas.microsoft.com/office/powerpoint/2010/main" val="48187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10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1000"/>
                                        <p:tgtEl>
                                          <p:spTgt spid="2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
                                        </p:tgtEl>
                                        <p:attrNameLst>
                                          <p:attrName>style.visibility</p:attrName>
                                        </p:attrNameLst>
                                      </p:cBhvr>
                                      <p:to>
                                        <p:strVal val="visible"/>
                                      </p:to>
                                    </p:set>
                                    <p:animEffect transition="in" filter="fade">
                                      <p:cBhvr>
                                        <p:cTn id="17" dur="1000"/>
                                        <p:tgtEl>
                                          <p:spTgt spid="261"/>
                                        </p:tgtEl>
                                      </p:cBhvr>
                                    </p:animEffect>
                                  </p:childTnLst>
                                </p:cTn>
                              </p:par>
                              <p:par>
                                <p:cTn id="18" presetID="10" presetClass="entr" presetSubtype="0" fill="hold" nodeType="withEffect">
                                  <p:stCondLst>
                                    <p:cond delay="0"/>
                                  </p:stCondLst>
                                  <p:childTnLst>
                                    <p:set>
                                      <p:cBhvr>
                                        <p:cTn id="19" dur="1" fill="hold">
                                          <p:stCondLst>
                                            <p:cond delay="0"/>
                                          </p:stCondLst>
                                        </p:cTn>
                                        <p:tgtEl>
                                          <p:spTgt spid="262"/>
                                        </p:tgtEl>
                                        <p:attrNameLst>
                                          <p:attrName>style.visibility</p:attrName>
                                        </p:attrNameLst>
                                      </p:cBhvr>
                                      <p:to>
                                        <p:strVal val="visible"/>
                                      </p:to>
                                    </p:set>
                                    <p:animEffect transition="in" filter="fade">
                                      <p:cBhvr>
                                        <p:cTn id="20" dur="1000"/>
                                        <p:tgtEl>
                                          <p:spTgt spid="262"/>
                                        </p:tgtEl>
                                      </p:cBhvr>
                                    </p:animEffect>
                                  </p:childTnLst>
                                </p:cTn>
                              </p:par>
                              <p:par>
                                <p:cTn id="21" presetID="10" presetClass="entr" presetSubtype="0" fill="hold" nodeType="withEffect">
                                  <p:stCondLst>
                                    <p:cond delay="0"/>
                                  </p:stCondLst>
                                  <p:childTnLst>
                                    <p:set>
                                      <p:cBhvr>
                                        <p:cTn id="22" dur="1" fill="hold">
                                          <p:stCondLst>
                                            <p:cond delay="0"/>
                                          </p:stCondLst>
                                        </p:cTn>
                                        <p:tgtEl>
                                          <p:spTgt spid="263"/>
                                        </p:tgtEl>
                                        <p:attrNameLst>
                                          <p:attrName>style.visibility</p:attrName>
                                        </p:attrNameLst>
                                      </p:cBhvr>
                                      <p:to>
                                        <p:strVal val="visible"/>
                                      </p:to>
                                    </p:set>
                                    <p:animEffect transition="in" filter="fade">
                                      <p:cBhvr>
                                        <p:cTn id="23" dur="1000"/>
                                        <p:tgtEl>
                                          <p:spTgt spid="263"/>
                                        </p:tgtEl>
                                      </p:cBhvr>
                                    </p:animEffect>
                                  </p:childTnLst>
                                </p:cTn>
                              </p:par>
                              <p:par>
                                <p:cTn id="24" presetID="10" presetClass="entr" presetSubtype="0" fill="hold" nodeType="withEffect">
                                  <p:stCondLst>
                                    <p:cond delay="0"/>
                                  </p:stCondLst>
                                  <p:childTnLst>
                                    <p:set>
                                      <p:cBhvr>
                                        <p:cTn id="25" dur="1" fill="hold">
                                          <p:stCondLst>
                                            <p:cond delay="0"/>
                                          </p:stCondLst>
                                        </p:cTn>
                                        <p:tgtEl>
                                          <p:spTgt spid="260"/>
                                        </p:tgtEl>
                                        <p:attrNameLst>
                                          <p:attrName>style.visibility</p:attrName>
                                        </p:attrNameLst>
                                      </p:cBhvr>
                                      <p:to>
                                        <p:strVal val="visible"/>
                                      </p:to>
                                    </p:set>
                                    <p:animEffect transition="in" filter="fade">
                                      <p:cBhvr>
                                        <p:cTn id="26" dur="1000"/>
                                        <p:tgtEl>
                                          <p:spTgt spid="2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4"/>
                                        </p:tgtEl>
                                        <p:attrNameLst>
                                          <p:attrName>style.visibility</p:attrName>
                                        </p:attrNameLst>
                                      </p:cBhvr>
                                      <p:to>
                                        <p:strVal val="visible"/>
                                      </p:to>
                                    </p:set>
                                    <p:animEffect transition="in" filter="fade">
                                      <p:cBhvr>
                                        <p:cTn id="31" dur="1000"/>
                                        <p:tgtEl>
                                          <p:spTgt spid="264"/>
                                        </p:tgtEl>
                                      </p:cBhvr>
                                    </p:animEffect>
                                  </p:childTnLst>
                                </p:cTn>
                              </p:par>
                              <p:par>
                                <p:cTn id="32" presetID="10" presetClass="entr" presetSubtype="0" fill="hold" nodeType="withEffect">
                                  <p:stCondLst>
                                    <p:cond delay="0"/>
                                  </p:stCondLst>
                                  <p:childTnLst>
                                    <p:set>
                                      <p:cBhvr>
                                        <p:cTn id="33" dur="1" fill="hold">
                                          <p:stCondLst>
                                            <p:cond delay="0"/>
                                          </p:stCondLst>
                                        </p:cTn>
                                        <p:tgtEl>
                                          <p:spTgt spid="266"/>
                                        </p:tgtEl>
                                        <p:attrNameLst>
                                          <p:attrName>style.visibility</p:attrName>
                                        </p:attrNameLst>
                                      </p:cBhvr>
                                      <p:to>
                                        <p:strVal val="visible"/>
                                      </p:to>
                                    </p:set>
                                    <p:animEffect transition="in" filter="fade">
                                      <p:cBhvr>
                                        <p:cTn id="34" dur="1000"/>
                                        <p:tgtEl>
                                          <p:spTgt spid="266"/>
                                        </p:tgtEl>
                                      </p:cBhvr>
                                    </p:animEffect>
                                  </p:childTnLst>
                                </p:cTn>
                              </p:par>
                              <p:par>
                                <p:cTn id="35" presetID="10" presetClass="entr" presetSubtype="0" fill="hold" nodeType="withEffect">
                                  <p:stCondLst>
                                    <p:cond delay="0"/>
                                  </p:stCondLst>
                                  <p:childTnLst>
                                    <p:set>
                                      <p:cBhvr>
                                        <p:cTn id="36" dur="1" fill="hold">
                                          <p:stCondLst>
                                            <p:cond delay="0"/>
                                          </p:stCondLst>
                                        </p:cTn>
                                        <p:tgtEl>
                                          <p:spTgt spid="267"/>
                                        </p:tgtEl>
                                        <p:attrNameLst>
                                          <p:attrName>style.visibility</p:attrName>
                                        </p:attrNameLst>
                                      </p:cBhvr>
                                      <p:to>
                                        <p:strVal val="visible"/>
                                      </p:to>
                                    </p:set>
                                    <p:animEffect transition="in" filter="fade">
                                      <p:cBhvr>
                                        <p:cTn id="37" dur="1000"/>
                                        <p:tgtEl>
                                          <p:spTgt spid="267"/>
                                        </p:tgtEl>
                                      </p:cBhvr>
                                    </p:animEffect>
                                  </p:childTnLst>
                                </p:cTn>
                              </p:par>
                              <p:par>
                                <p:cTn id="38" presetID="10" presetClass="entr" presetSubtype="0" fill="hold" nodeType="withEffect">
                                  <p:stCondLst>
                                    <p:cond delay="0"/>
                                  </p:stCondLst>
                                  <p:childTnLst>
                                    <p:set>
                                      <p:cBhvr>
                                        <p:cTn id="39" dur="1" fill="hold">
                                          <p:stCondLst>
                                            <p:cond delay="0"/>
                                          </p:stCondLst>
                                        </p:cTn>
                                        <p:tgtEl>
                                          <p:spTgt spid="265"/>
                                        </p:tgtEl>
                                        <p:attrNameLst>
                                          <p:attrName>style.visibility</p:attrName>
                                        </p:attrNameLst>
                                      </p:cBhvr>
                                      <p:to>
                                        <p:strVal val="visible"/>
                                      </p:to>
                                    </p:set>
                                    <p:animEffect transition="in" filter="fade">
                                      <p:cBhvr>
                                        <p:cTn id="40" dur="1000"/>
                                        <p:tgtEl>
                                          <p:spTgt spid="2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58"/>
                                        </p:tgtEl>
                                        <p:attrNameLst>
                                          <p:attrName>style.visibility</p:attrName>
                                        </p:attrNameLst>
                                      </p:cBhvr>
                                      <p:to>
                                        <p:strVal val="visible"/>
                                      </p:to>
                                    </p:set>
                                    <p:animEffect transition="in" filter="fade">
                                      <p:cBhvr>
                                        <p:cTn id="45"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Formulas for Ethane</a:t>
            </a:r>
            <a:endParaRPr/>
          </a:p>
        </p:txBody>
      </p:sp>
      <p:sp>
        <p:nvSpPr>
          <p:cNvPr id="273" name="Google Shape;273;p36"/>
          <p:cNvSpPr txBox="1">
            <a:spLocks noGrp="1"/>
          </p:cNvSpPr>
          <p:nvPr>
            <p:ph type="body" idx="1"/>
          </p:nvPr>
        </p:nvSpPr>
        <p:spPr>
          <a:xfrm>
            <a:off x="311700" y="1495975"/>
            <a:ext cx="8520600" cy="1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a:t>
            </a:r>
            <a:endParaRPr baseline="-25000"/>
          </a:p>
          <a:p>
            <a:pPr marL="0" lvl="0" indent="0" algn="l" rtl="0">
              <a:spcBef>
                <a:spcPts val="1600"/>
              </a:spcBef>
              <a:spcAft>
                <a:spcPts val="0"/>
              </a:spcAft>
              <a:buNone/>
            </a:pPr>
            <a:r>
              <a:rPr lang="en"/>
              <a:t>Structural:</a:t>
            </a:r>
            <a:endParaRPr/>
          </a:p>
          <a:p>
            <a:pPr marL="0" lvl="0" indent="0" algn="l" rtl="0">
              <a:spcBef>
                <a:spcPts val="1600"/>
              </a:spcBef>
              <a:spcAft>
                <a:spcPts val="0"/>
              </a:spcAft>
              <a:buNone/>
            </a:pPr>
            <a:r>
              <a:rPr lang="en" baseline="-25000"/>
              <a:t/>
            </a:r>
            <a:br>
              <a:rPr lang="en" baseline="-25000"/>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baseline="-25000"/>
          </a:p>
        </p:txBody>
      </p:sp>
      <p:sp>
        <p:nvSpPr>
          <p:cNvPr id="274" name="Google Shape;274;p36"/>
          <p:cNvSpPr txBox="1"/>
          <p:nvPr/>
        </p:nvSpPr>
        <p:spPr>
          <a:xfrm>
            <a:off x="2132675" y="3553750"/>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sp>
        <p:nvSpPr>
          <p:cNvPr id="275" name="Google Shape;275;p36"/>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6</a:t>
            </a:r>
            <a:endParaRPr sz="3000" baseline="-25000">
              <a:solidFill>
                <a:srgbClr val="FFFFFF"/>
              </a:solidFill>
              <a:latin typeface="Shadows Into Light"/>
              <a:ea typeface="Shadows Into Light"/>
              <a:cs typeface="Shadows Into Light"/>
              <a:sym typeface="Shadows Into Light"/>
            </a:endParaRPr>
          </a:p>
        </p:txBody>
      </p:sp>
      <p:sp>
        <p:nvSpPr>
          <p:cNvPr id="276" name="Google Shape;276;p36"/>
          <p:cNvSpPr txBox="1"/>
          <p:nvPr/>
        </p:nvSpPr>
        <p:spPr>
          <a:xfrm>
            <a:off x="3341575" y="24510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277" name="Google Shape;277;p36"/>
          <p:cNvSpPr txBox="1"/>
          <p:nvPr/>
        </p:nvSpPr>
        <p:spPr>
          <a:xfrm>
            <a:off x="3987600" y="24510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278" name="Google Shape;278;p36"/>
          <p:cNvCxnSpPr/>
          <p:nvPr/>
        </p:nvCxnSpPr>
        <p:spPr>
          <a:xfrm>
            <a:off x="3682775" y="27274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279" name="Google Shape;279;p36"/>
          <p:cNvCxnSpPr/>
          <p:nvPr/>
        </p:nvCxnSpPr>
        <p:spPr>
          <a:xfrm rot="10800000">
            <a:off x="3544375" y="217845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280" name="Google Shape;280;p36"/>
          <p:cNvCxnSpPr/>
          <p:nvPr/>
        </p:nvCxnSpPr>
        <p:spPr>
          <a:xfrm rot="10800000">
            <a:off x="3544375" y="286395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281" name="Google Shape;281;p36"/>
          <p:cNvCxnSpPr/>
          <p:nvPr/>
        </p:nvCxnSpPr>
        <p:spPr>
          <a:xfrm>
            <a:off x="3035675" y="27274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282" name="Google Shape;282;p36"/>
          <p:cNvCxnSpPr/>
          <p:nvPr/>
        </p:nvCxnSpPr>
        <p:spPr>
          <a:xfrm>
            <a:off x="4343000" y="27274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283" name="Google Shape;283;p36"/>
          <p:cNvCxnSpPr/>
          <p:nvPr/>
        </p:nvCxnSpPr>
        <p:spPr>
          <a:xfrm rot="10800000">
            <a:off x="4190400" y="217845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284" name="Google Shape;284;p36"/>
          <p:cNvCxnSpPr/>
          <p:nvPr/>
        </p:nvCxnSpPr>
        <p:spPr>
          <a:xfrm rot="10800000">
            <a:off x="4190400" y="2863950"/>
            <a:ext cx="4500" cy="393300"/>
          </a:xfrm>
          <a:prstGeom prst="straightConnector1">
            <a:avLst/>
          </a:prstGeom>
          <a:noFill/>
          <a:ln w="38100" cap="flat" cmpd="sng">
            <a:solidFill>
              <a:srgbClr val="FFFFFF"/>
            </a:solidFill>
            <a:prstDash val="solid"/>
            <a:round/>
            <a:headEnd type="none" w="med" len="med"/>
            <a:tailEnd type="none" w="med" len="med"/>
          </a:ln>
        </p:spPr>
      </p:cxnSp>
      <p:sp>
        <p:nvSpPr>
          <p:cNvPr id="285" name="Google Shape;285;p36"/>
          <p:cNvSpPr txBox="1"/>
          <p:nvPr/>
        </p:nvSpPr>
        <p:spPr>
          <a:xfrm>
            <a:off x="3341575" y="17024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86" name="Google Shape;286;p36"/>
          <p:cNvSpPr txBox="1"/>
          <p:nvPr/>
        </p:nvSpPr>
        <p:spPr>
          <a:xfrm>
            <a:off x="3987600" y="17024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87" name="Google Shape;287;p36"/>
          <p:cNvSpPr txBox="1"/>
          <p:nvPr/>
        </p:nvSpPr>
        <p:spPr>
          <a:xfrm>
            <a:off x="3987600" y="31425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88" name="Google Shape;288;p36"/>
          <p:cNvSpPr txBox="1"/>
          <p:nvPr/>
        </p:nvSpPr>
        <p:spPr>
          <a:xfrm>
            <a:off x="3341575" y="31425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89" name="Google Shape;289;p36"/>
          <p:cNvSpPr txBox="1"/>
          <p:nvPr/>
        </p:nvSpPr>
        <p:spPr>
          <a:xfrm>
            <a:off x="4718000" y="24510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290" name="Google Shape;290;p36"/>
          <p:cNvSpPr txBox="1"/>
          <p:nvPr/>
        </p:nvSpPr>
        <p:spPr>
          <a:xfrm>
            <a:off x="2695550" y="24510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Tree>
    <p:extLst>
      <p:ext uri="{BB962C8B-B14F-4D97-AF65-F5344CB8AC3E}">
        <p14:creationId xmlns:p14="http://schemas.microsoft.com/office/powerpoint/2010/main" val="349811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
                                        </p:tgtEl>
                                        <p:attrNameLst>
                                          <p:attrName>style.visibility</p:attrName>
                                        </p:attrNameLst>
                                      </p:cBhvr>
                                      <p:to>
                                        <p:strVal val="visible"/>
                                      </p:to>
                                    </p:set>
                                    <p:animEffect transition="in" filter="fade">
                                      <p:cBhvr>
                                        <p:cTn id="17" dur="1000"/>
                                        <p:tgtEl>
                                          <p:spTgt spid="2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gtEl>
                                        <p:attrNameLst>
                                          <p:attrName>style.visibility</p:attrName>
                                        </p:attrNameLst>
                                      </p:cBhvr>
                                      <p:to>
                                        <p:strVal val="visible"/>
                                      </p:to>
                                    </p:set>
                                    <p:animEffect transition="in" filter="fade">
                                      <p:cBhvr>
                                        <p:cTn id="22" dur="1000"/>
                                        <p:tgtEl>
                                          <p:spTgt spid="2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1000"/>
                                        <p:tgtEl>
                                          <p:spTgt spid="279"/>
                                        </p:tgtEl>
                                      </p:cBhvr>
                                    </p:animEffect>
                                  </p:childTnLst>
                                </p:cTn>
                              </p:par>
                              <p:par>
                                <p:cTn id="28" presetID="10" presetClass="entr" presetSubtype="0" fill="hold" nodeType="with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fade">
                                      <p:cBhvr>
                                        <p:cTn id="30" dur="1000"/>
                                        <p:tgtEl>
                                          <p:spTgt spid="280"/>
                                        </p:tgtEl>
                                      </p:cBhvr>
                                    </p:animEffect>
                                  </p:childTnLst>
                                </p:cTn>
                              </p:par>
                              <p:par>
                                <p:cTn id="31" presetID="10" presetClass="entr" presetSubtype="0" fill="hold" nodeType="withEffect">
                                  <p:stCondLst>
                                    <p:cond delay="0"/>
                                  </p:stCondLst>
                                  <p:childTnLst>
                                    <p:set>
                                      <p:cBhvr>
                                        <p:cTn id="32" dur="1" fill="hold">
                                          <p:stCondLst>
                                            <p:cond delay="0"/>
                                          </p:stCondLst>
                                        </p:cTn>
                                        <p:tgtEl>
                                          <p:spTgt spid="281"/>
                                        </p:tgtEl>
                                        <p:attrNameLst>
                                          <p:attrName>style.visibility</p:attrName>
                                        </p:attrNameLst>
                                      </p:cBhvr>
                                      <p:to>
                                        <p:strVal val="visible"/>
                                      </p:to>
                                    </p:set>
                                    <p:animEffect transition="in" filter="fade">
                                      <p:cBhvr>
                                        <p:cTn id="33" dur="1000"/>
                                        <p:tgtEl>
                                          <p:spTgt spid="281"/>
                                        </p:tgtEl>
                                      </p:cBhvr>
                                    </p:animEffect>
                                  </p:childTnLst>
                                </p:cTn>
                              </p:par>
                              <p:par>
                                <p:cTn id="34" presetID="10" presetClass="entr" presetSubtype="0" fill="hold" nodeType="withEffect">
                                  <p:stCondLst>
                                    <p:cond delay="0"/>
                                  </p:stCondLst>
                                  <p:childTnLst>
                                    <p:set>
                                      <p:cBhvr>
                                        <p:cTn id="35" dur="1" fill="hold">
                                          <p:stCondLst>
                                            <p:cond delay="0"/>
                                          </p:stCondLst>
                                        </p:cTn>
                                        <p:tgtEl>
                                          <p:spTgt spid="282"/>
                                        </p:tgtEl>
                                        <p:attrNameLst>
                                          <p:attrName>style.visibility</p:attrName>
                                        </p:attrNameLst>
                                      </p:cBhvr>
                                      <p:to>
                                        <p:strVal val="visible"/>
                                      </p:to>
                                    </p:set>
                                    <p:animEffect transition="in" filter="fade">
                                      <p:cBhvr>
                                        <p:cTn id="36" dur="1000"/>
                                        <p:tgtEl>
                                          <p:spTgt spid="282"/>
                                        </p:tgtEl>
                                      </p:cBhvr>
                                    </p:animEffect>
                                  </p:childTnLst>
                                </p:cTn>
                              </p:par>
                              <p:par>
                                <p:cTn id="37" presetID="10" presetClass="entr" presetSubtype="0" fill="hold" nodeType="withEffect">
                                  <p:stCondLst>
                                    <p:cond delay="0"/>
                                  </p:stCondLst>
                                  <p:childTnLst>
                                    <p:set>
                                      <p:cBhvr>
                                        <p:cTn id="38" dur="1" fill="hold">
                                          <p:stCondLst>
                                            <p:cond delay="0"/>
                                          </p:stCondLst>
                                        </p:cTn>
                                        <p:tgtEl>
                                          <p:spTgt spid="283"/>
                                        </p:tgtEl>
                                        <p:attrNameLst>
                                          <p:attrName>style.visibility</p:attrName>
                                        </p:attrNameLst>
                                      </p:cBhvr>
                                      <p:to>
                                        <p:strVal val="visible"/>
                                      </p:to>
                                    </p:set>
                                    <p:animEffect transition="in" filter="fade">
                                      <p:cBhvr>
                                        <p:cTn id="39" dur="1000"/>
                                        <p:tgtEl>
                                          <p:spTgt spid="283"/>
                                        </p:tgtEl>
                                      </p:cBhvr>
                                    </p:animEffect>
                                  </p:childTnLst>
                                </p:cTn>
                              </p:par>
                              <p:par>
                                <p:cTn id="40" presetID="10" presetClass="entr" presetSubtype="0" fill="hold" nodeType="withEffect">
                                  <p:stCondLst>
                                    <p:cond delay="0"/>
                                  </p:stCondLst>
                                  <p:childTnLst>
                                    <p:set>
                                      <p:cBhvr>
                                        <p:cTn id="41" dur="1" fill="hold">
                                          <p:stCondLst>
                                            <p:cond delay="0"/>
                                          </p:stCondLst>
                                        </p:cTn>
                                        <p:tgtEl>
                                          <p:spTgt spid="284"/>
                                        </p:tgtEl>
                                        <p:attrNameLst>
                                          <p:attrName>style.visibility</p:attrName>
                                        </p:attrNameLst>
                                      </p:cBhvr>
                                      <p:to>
                                        <p:strVal val="visible"/>
                                      </p:to>
                                    </p:set>
                                    <p:animEffect transition="in" filter="fade">
                                      <p:cBhvr>
                                        <p:cTn id="42" dur="1000"/>
                                        <p:tgtEl>
                                          <p:spTgt spid="2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5"/>
                                        </p:tgtEl>
                                        <p:attrNameLst>
                                          <p:attrName>style.visibility</p:attrName>
                                        </p:attrNameLst>
                                      </p:cBhvr>
                                      <p:to>
                                        <p:strVal val="visible"/>
                                      </p:to>
                                    </p:set>
                                    <p:animEffect transition="in" filter="fade">
                                      <p:cBhvr>
                                        <p:cTn id="47" dur="1000"/>
                                        <p:tgtEl>
                                          <p:spTgt spid="285"/>
                                        </p:tgtEl>
                                      </p:cBhvr>
                                    </p:animEffect>
                                  </p:childTnLst>
                                </p:cTn>
                              </p:par>
                              <p:par>
                                <p:cTn id="48" presetID="10" presetClass="entr" presetSubtype="0" fill="hold" nodeType="withEffect">
                                  <p:stCondLst>
                                    <p:cond delay="0"/>
                                  </p:stCondLst>
                                  <p:childTnLst>
                                    <p:set>
                                      <p:cBhvr>
                                        <p:cTn id="49" dur="1" fill="hold">
                                          <p:stCondLst>
                                            <p:cond delay="0"/>
                                          </p:stCondLst>
                                        </p:cTn>
                                        <p:tgtEl>
                                          <p:spTgt spid="286"/>
                                        </p:tgtEl>
                                        <p:attrNameLst>
                                          <p:attrName>style.visibility</p:attrName>
                                        </p:attrNameLst>
                                      </p:cBhvr>
                                      <p:to>
                                        <p:strVal val="visible"/>
                                      </p:to>
                                    </p:set>
                                    <p:animEffect transition="in" filter="fade">
                                      <p:cBhvr>
                                        <p:cTn id="50" dur="1000"/>
                                        <p:tgtEl>
                                          <p:spTgt spid="286"/>
                                        </p:tgtEl>
                                      </p:cBhvr>
                                    </p:animEffect>
                                  </p:childTnLst>
                                </p:cTn>
                              </p:par>
                              <p:par>
                                <p:cTn id="51" presetID="10" presetClass="entr" presetSubtype="0" fill="hold" nodeType="withEffect">
                                  <p:stCondLst>
                                    <p:cond delay="0"/>
                                  </p:stCondLst>
                                  <p:childTnLst>
                                    <p:set>
                                      <p:cBhvr>
                                        <p:cTn id="52" dur="1" fill="hold">
                                          <p:stCondLst>
                                            <p:cond delay="0"/>
                                          </p:stCondLst>
                                        </p:cTn>
                                        <p:tgtEl>
                                          <p:spTgt spid="287"/>
                                        </p:tgtEl>
                                        <p:attrNameLst>
                                          <p:attrName>style.visibility</p:attrName>
                                        </p:attrNameLst>
                                      </p:cBhvr>
                                      <p:to>
                                        <p:strVal val="visible"/>
                                      </p:to>
                                    </p:set>
                                    <p:animEffect transition="in" filter="fade">
                                      <p:cBhvr>
                                        <p:cTn id="53" dur="1000"/>
                                        <p:tgtEl>
                                          <p:spTgt spid="287"/>
                                        </p:tgtEl>
                                      </p:cBhvr>
                                    </p:animEffect>
                                  </p:childTnLst>
                                </p:cTn>
                              </p:par>
                              <p:par>
                                <p:cTn id="54" presetID="10" presetClass="entr" presetSubtype="0" fill="hold" nodeType="withEffect">
                                  <p:stCondLst>
                                    <p:cond delay="0"/>
                                  </p:stCondLst>
                                  <p:childTnLst>
                                    <p:set>
                                      <p:cBhvr>
                                        <p:cTn id="55" dur="1" fill="hold">
                                          <p:stCondLst>
                                            <p:cond delay="0"/>
                                          </p:stCondLst>
                                        </p:cTn>
                                        <p:tgtEl>
                                          <p:spTgt spid="288"/>
                                        </p:tgtEl>
                                        <p:attrNameLst>
                                          <p:attrName>style.visibility</p:attrName>
                                        </p:attrNameLst>
                                      </p:cBhvr>
                                      <p:to>
                                        <p:strVal val="visible"/>
                                      </p:to>
                                    </p:set>
                                    <p:animEffect transition="in" filter="fade">
                                      <p:cBhvr>
                                        <p:cTn id="56" dur="1000"/>
                                        <p:tgtEl>
                                          <p:spTgt spid="288"/>
                                        </p:tgtEl>
                                      </p:cBhvr>
                                    </p:animEffect>
                                  </p:childTnLst>
                                </p:cTn>
                              </p:par>
                              <p:par>
                                <p:cTn id="57" presetID="10" presetClass="entr" presetSubtype="0" fill="hold" nodeType="withEffect">
                                  <p:stCondLst>
                                    <p:cond delay="0"/>
                                  </p:stCondLst>
                                  <p:childTnLst>
                                    <p:set>
                                      <p:cBhvr>
                                        <p:cTn id="58" dur="1" fill="hold">
                                          <p:stCondLst>
                                            <p:cond delay="0"/>
                                          </p:stCondLst>
                                        </p:cTn>
                                        <p:tgtEl>
                                          <p:spTgt spid="289"/>
                                        </p:tgtEl>
                                        <p:attrNameLst>
                                          <p:attrName>style.visibility</p:attrName>
                                        </p:attrNameLst>
                                      </p:cBhvr>
                                      <p:to>
                                        <p:strVal val="visible"/>
                                      </p:to>
                                    </p:set>
                                    <p:animEffect transition="in" filter="fade">
                                      <p:cBhvr>
                                        <p:cTn id="59" dur="1000"/>
                                        <p:tgtEl>
                                          <p:spTgt spid="289"/>
                                        </p:tgtEl>
                                      </p:cBhvr>
                                    </p:animEffect>
                                  </p:childTnLst>
                                </p:cTn>
                              </p:par>
                              <p:par>
                                <p:cTn id="60" presetID="10" presetClass="entr" presetSubtype="0" fill="hold" nodeType="withEffect">
                                  <p:stCondLst>
                                    <p:cond delay="0"/>
                                  </p:stCondLst>
                                  <p:childTnLst>
                                    <p:set>
                                      <p:cBhvr>
                                        <p:cTn id="61" dur="1" fill="hold">
                                          <p:stCondLst>
                                            <p:cond delay="0"/>
                                          </p:stCondLst>
                                        </p:cTn>
                                        <p:tgtEl>
                                          <p:spTgt spid="290"/>
                                        </p:tgtEl>
                                        <p:attrNameLst>
                                          <p:attrName>style.visibility</p:attrName>
                                        </p:attrNameLst>
                                      </p:cBhvr>
                                      <p:to>
                                        <p:strVal val="visible"/>
                                      </p:to>
                                    </p:set>
                                    <p:animEffect transition="in" filter="fade">
                                      <p:cBhvr>
                                        <p:cTn id="62" dur="1000"/>
                                        <p:tgtEl>
                                          <p:spTgt spid="29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4"/>
                                        </p:tgtEl>
                                        <p:attrNameLst>
                                          <p:attrName>style.visibility</p:attrName>
                                        </p:attrNameLst>
                                      </p:cBhvr>
                                      <p:to>
                                        <p:strVal val="visible"/>
                                      </p:to>
                                    </p:set>
                                    <p:animEffect transition="in" filter="fade">
                                      <p:cBhvr>
                                        <p:cTn id="6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999625" y="9252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Drawing Structural Formulas of Alkenes</a:t>
            </a:r>
            <a:endParaRPr/>
          </a:p>
        </p:txBody>
      </p:sp>
      <p:sp>
        <p:nvSpPr>
          <p:cNvPr id="302" name="Google Shape;302;p38"/>
          <p:cNvSpPr txBox="1">
            <a:spLocks noGrp="1"/>
          </p:cNvSpPr>
          <p:nvPr>
            <p:ph type="body" idx="1"/>
          </p:nvPr>
        </p:nvSpPr>
        <p:spPr>
          <a:xfrm>
            <a:off x="311700" y="1413500"/>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Same as Alkanes except….</a:t>
            </a:r>
            <a:endParaRPr sz="2400" dirty="0"/>
          </a:p>
          <a:p>
            <a:pPr marL="457200" lvl="0" indent="-317500" algn="l" rtl="0">
              <a:spcBef>
                <a:spcPts val="1600"/>
              </a:spcBef>
              <a:spcAft>
                <a:spcPts val="0"/>
              </a:spcAft>
              <a:buSzPts val="1400"/>
              <a:buChar char="●"/>
            </a:pPr>
            <a:r>
              <a:rPr lang="en" sz="2400" dirty="0"/>
              <a:t>If there are more than 3 carbons you need to give the location of DOUBLE BOND</a:t>
            </a:r>
            <a:endParaRPr sz="2400" dirty="0"/>
          </a:p>
          <a:p>
            <a:pPr marL="457200" lvl="0" indent="-317500" algn="l" rtl="0">
              <a:spcBef>
                <a:spcPts val="0"/>
              </a:spcBef>
              <a:spcAft>
                <a:spcPts val="0"/>
              </a:spcAft>
              <a:buSzPts val="1400"/>
              <a:buChar char="●"/>
            </a:pPr>
            <a:r>
              <a:rPr lang="en" sz="2400" dirty="0"/>
              <a:t>Always START numbering the carbons at the end CLOSEST to the double bond to give the bond the lowest # (molecules can be read in either direction)</a:t>
            </a:r>
            <a:br>
              <a:rPr lang="en" sz="2400" dirty="0"/>
            </a:br>
            <a:endParaRPr sz="2400" dirty="0"/>
          </a:p>
        </p:txBody>
      </p:sp>
    </p:spTree>
    <p:extLst>
      <p:ext uri="{BB962C8B-B14F-4D97-AF65-F5344CB8AC3E}">
        <p14:creationId xmlns:p14="http://schemas.microsoft.com/office/powerpoint/2010/main" val="4219312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Ethene</a:t>
            </a:r>
            <a:endParaRPr/>
          </a:p>
        </p:txBody>
      </p:sp>
      <p:sp>
        <p:nvSpPr>
          <p:cNvPr id="308" name="Google Shape;308;p39"/>
          <p:cNvSpPr txBox="1">
            <a:spLocks noGrp="1"/>
          </p:cNvSpPr>
          <p:nvPr>
            <p:ph type="body" idx="1"/>
          </p:nvPr>
        </p:nvSpPr>
        <p:spPr>
          <a:xfrm>
            <a:off x="311700" y="1495975"/>
            <a:ext cx="8520600" cy="16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chemeClr val="lt1"/>
                </a:solidFill>
              </a:rPr>
              <a:t>Molecular: </a:t>
            </a:r>
            <a:endParaRPr baseline="-25000">
              <a:solidFill>
                <a:schemeClr val="lt1"/>
              </a:solidFill>
            </a:endParaRPr>
          </a:p>
          <a:p>
            <a:pPr marL="0" lvl="0" indent="0" algn="l" rtl="0">
              <a:spcBef>
                <a:spcPts val="1600"/>
              </a:spcBef>
              <a:spcAft>
                <a:spcPts val="0"/>
              </a:spcAft>
              <a:buClr>
                <a:srgbClr val="000000"/>
              </a:buClr>
              <a:buSzPts val="1100"/>
              <a:buFont typeface="Arial"/>
              <a:buNone/>
            </a:pPr>
            <a:r>
              <a:rPr lang="en">
                <a:solidFill>
                  <a:schemeClr val="lt1"/>
                </a:solidFill>
              </a:rPr>
              <a:t>Structural:</a:t>
            </a:r>
            <a:endParaRPr>
              <a:solidFill>
                <a:schemeClr val="lt1"/>
              </a:solidFill>
            </a:endParaRPr>
          </a:p>
          <a:p>
            <a:pPr marL="0" lvl="0" indent="0" algn="l" rtl="0">
              <a:spcBef>
                <a:spcPts val="1600"/>
              </a:spcBef>
              <a:spcAft>
                <a:spcPts val="0"/>
              </a:spcAft>
              <a:buClr>
                <a:srgbClr val="000000"/>
              </a:buClr>
              <a:buSzPts val="1100"/>
              <a:buFont typeface="Arial"/>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309" name="Google Shape;309;p39"/>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4</a:t>
            </a:r>
            <a:endParaRPr sz="3000" baseline="-25000">
              <a:solidFill>
                <a:srgbClr val="FFFFFF"/>
              </a:solidFill>
              <a:latin typeface="Shadows Into Light"/>
              <a:ea typeface="Shadows Into Light"/>
              <a:cs typeface="Shadows Into Light"/>
              <a:sym typeface="Shadows Into Light"/>
            </a:endParaRPr>
          </a:p>
        </p:txBody>
      </p:sp>
      <p:sp>
        <p:nvSpPr>
          <p:cNvPr id="310" name="Google Shape;310;p39"/>
          <p:cNvSpPr txBox="1"/>
          <p:nvPr/>
        </p:nvSpPr>
        <p:spPr>
          <a:xfrm>
            <a:off x="2101825" y="3533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2</a:t>
            </a:r>
            <a:endParaRPr sz="3000" baseline="-25000">
              <a:solidFill>
                <a:srgbClr val="FFFFFF"/>
              </a:solidFill>
              <a:latin typeface="Shadows Into Light"/>
              <a:ea typeface="Shadows Into Light"/>
              <a:cs typeface="Shadows Into Light"/>
              <a:sym typeface="Shadows Into Light"/>
            </a:endParaRPr>
          </a:p>
        </p:txBody>
      </p:sp>
      <p:sp>
        <p:nvSpPr>
          <p:cNvPr id="311" name="Google Shape;311;p39"/>
          <p:cNvSpPr txBox="1"/>
          <p:nvPr/>
        </p:nvSpPr>
        <p:spPr>
          <a:xfrm>
            <a:off x="3904300"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312" name="Google Shape;312;p39"/>
          <p:cNvSpPr txBox="1"/>
          <p:nvPr/>
        </p:nvSpPr>
        <p:spPr>
          <a:xfrm>
            <a:off x="45503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13" name="Google Shape;313;p39"/>
          <p:cNvCxnSpPr/>
          <p:nvPr/>
        </p:nvCxnSpPr>
        <p:spPr>
          <a:xfrm>
            <a:off x="4245500" y="266822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14" name="Google Shape;314;p39"/>
          <p:cNvCxnSpPr/>
          <p:nvPr/>
        </p:nvCxnSpPr>
        <p:spPr>
          <a:xfrm rot="10800000">
            <a:off x="4107100"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15" name="Google Shape;315;p39"/>
          <p:cNvCxnSpPr/>
          <p:nvPr/>
        </p:nvCxnSpPr>
        <p:spPr>
          <a:xfrm rot="10800000">
            <a:off x="4107100" y="28738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16" name="Google Shape;316;p39"/>
          <p:cNvCxnSpPr/>
          <p:nvPr/>
        </p:nvCxnSpPr>
        <p:spPr>
          <a:xfrm rot="10800000">
            <a:off x="4753125"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17" name="Google Shape;317;p39"/>
          <p:cNvCxnSpPr/>
          <p:nvPr/>
        </p:nvCxnSpPr>
        <p:spPr>
          <a:xfrm rot="10800000">
            <a:off x="4753125" y="28738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18" name="Google Shape;318;p39"/>
          <p:cNvSpPr txBox="1"/>
          <p:nvPr/>
        </p:nvSpPr>
        <p:spPr>
          <a:xfrm>
            <a:off x="3904300" y="1707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19" name="Google Shape;319;p39"/>
          <p:cNvSpPr txBox="1"/>
          <p:nvPr/>
        </p:nvSpPr>
        <p:spPr>
          <a:xfrm>
            <a:off x="4550325"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20" name="Google Shape;320;p39"/>
          <p:cNvSpPr txBox="1"/>
          <p:nvPr/>
        </p:nvSpPr>
        <p:spPr>
          <a:xfrm>
            <a:off x="4550325"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21" name="Google Shape;321;p39"/>
          <p:cNvSpPr txBox="1"/>
          <p:nvPr/>
        </p:nvSpPr>
        <p:spPr>
          <a:xfrm>
            <a:off x="390430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22" name="Google Shape;322;p39"/>
          <p:cNvCxnSpPr/>
          <p:nvPr/>
        </p:nvCxnSpPr>
        <p:spPr>
          <a:xfrm>
            <a:off x="4245500" y="2820600"/>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20735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gtEl>
                                        <p:attrNameLst>
                                          <p:attrName>style.visibility</p:attrName>
                                        </p:attrNameLst>
                                      </p:cBhvr>
                                      <p:to>
                                        <p:strVal val="visible"/>
                                      </p:to>
                                    </p:set>
                                    <p:animEffect transition="in" filter="fade">
                                      <p:cBhvr>
                                        <p:cTn id="17" dur="1000"/>
                                        <p:tgtEl>
                                          <p:spTgt spid="3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3"/>
                                        </p:tgtEl>
                                        <p:attrNameLst>
                                          <p:attrName>style.visibility</p:attrName>
                                        </p:attrNameLst>
                                      </p:cBhvr>
                                      <p:to>
                                        <p:strVal val="visible"/>
                                      </p:to>
                                    </p:set>
                                    <p:animEffect transition="in" filter="fade">
                                      <p:cBhvr>
                                        <p:cTn id="22" dur="1000"/>
                                        <p:tgtEl>
                                          <p:spTgt spid="313"/>
                                        </p:tgtEl>
                                      </p:cBhvr>
                                    </p:animEffect>
                                  </p:childTnLst>
                                </p:cTn>
                              </p:par>
                              <p:par>
                                <p:cTn id="23" presetID="10" presetClass="entr" presetSubtype="0" fill="hold" nodeType="withEffect">
                                  <p:stCondLst>
                                    <p:cond delay="0"/>
                                  </p:stCondLst>
                                  <p:childTnLst>
                                    <p:set>
                                      <p:cBhvr>
                                        <p:cTn id="24" dur="1" fill="hold">
                                          <p:stCondLst>
                                            <p:cond delay="0"/>
                                          </p:stCondLst>
                                        </p:cTn>
                                        <p:tgtEl>
                                          <p:spTgt spid="322"/>
                                        </p:tgtEl>
                                        <p:attrNameLst>
                                          <p:attrName>style.visibility</p:attrName>
                                        </p:attrNameLst>
                                      </p:cBhvr>
                                      <p:to>
                                        <p:strVal val="visible"/>
                                      </p:to>
                                    </p:set>
                                    <p:animEffect transition="in" filter="fade">
                                      <p:cBhvr>
                                        <p:cTn id="25" dur="1000"/>
                                        <p:tgtEl>
                                          <p:spTgt spid="3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4"/>
                                        </p:tgtEl>
                                        <p:attrNameLst>
                                          <p:attrName>style.visibility</p:attrName>
                                        </p:attrNameLst>
                                      </p:cBhvr>
                                      <p:to>
                                        <p:strVal val="visible"/>
                                      </p:to>
                                    </p:set>
                                    <p:animEffect transition="in" filter="fade">
                                      <p:cBhvr>
                                        <p:cTn id="30" dur="1000"/>
                                        <p:tgtEl>
                                          <p:spTgt spid="314"/>
                                        </p:tgtEl>
                                      </p:cBhvr>
                                    </p:animEffect>
                                  </p:childTnLst>
                                </p:cTn>
                              </p:par>
                              <p:par>
                                <p:cTn id="31" presetID="10" presetClass="entr" presetSubtype="0" fill="hold" nodeType="withEffect">
                                  <p:stCondLst>
                                    <p:cond delay="0"/>
                                  </p:stCondLst>
                                  <p:childTnLst>
                                    <p:set>
                                      <p:cBhvr>
                                        <p:cTn id="32" dur="1" fill="hold">
                                          <p:stCondLst>
                                            <p:cond delay="0"/>
                                          </p:stCondLst>
                                        </p:cTn>
                                        <p:tgtEl>
                                          <p:spTgt spid="315"/>
                                        </p:tgtEl>
                                        <p:attrNameLst>
                                          <p:attrName>style.visibility</p:attrName>
                                        </p:attrNameLst>
                                      </p:cBhvr>
                                      <p:to>
                                        <p:strVal val="visible"/>
                                      </p:to>
                                    </p:set>
                                    <p:animEffect transition="in" filter="fade">
                                      <p:cBhvr>
                                        <p:cTn id="33" dur="1000"/>
                                        <p:tgtEl>
                                          <p:spTgt spid="315"/>
                                        </p:tgtEl>
                                      </p:cBhvr>
                                    </p:animEffect>
                                  </p:childTnLst>
                                </p:cTn>
                              </p:par>
                              <p:par>
                                <p:cTn id="34" presetID="10" presetClass="entr" presetSubtype="0" fill="hold" nodeType="withEffect">
                                  <p:stCondLst>
                                    <p:cond delay="0"/>
                                  </p:stCondLst>
                                  <p:childTnLst>
                                    <p:set>
                                      <p:cBhvr>
                                        <p:cTn id="35" dur="1" fill="hold">
                                          <p:stCondLst>
                                            <p:cond delay="0"/>
                                          </p:stCondLst>
                                        </p:cTn>
                                        <p:tgtEl>
                                          <p:spTgt spid="316"/>
                                        </p:tgtEl>
                                        <p:attrNameLst>
                                          <p:attrName>style.visibility</p:attrName>
                                        </p:attrNameLst>
                                      </p:cBhvr>
                                      <p:to>
                                        <p:strVal val="visible"/>
                                      </p:to>
                                    </p:set>
                                    <p:animEffect transition="in" filter="fade">
                                      <p:cBhvr>
                                        <p:cTn id="36" dur="1000"/>
                                        <p:tgtEl>
                                          <p:spTgt spid="316"/>
                                        </p:tgtEl>
                                      </p:cBhvr>
                                    </p:animEffect>
                                  </p:childTnLst>
                                </p:cTn>
                              </p:par>
                              <p:par>
                                <p:cTn id="37" presetID="10" presetClass="entr" presetSubtype="0" fill="hold" nodeType="withEffect">
                                  <p:stCondLst>
                                    <p:cond delay="0"/>
                                  </p:stCondLst>
                                  <p:childTnLst>
                                    <p:set>
                                      <p:cBhvr>
                                        <p:cTn id="38" dur="1" fill="hold">
                                          <p:stCondLst>
                                            <p:cond delay="0"/>
                                          </p:stCondLst>
                                        </p:cTn>
                                        <p:tgtEl>
                                          <p:spTgt spid="317"/>
                                        </p:tgtEl>
                                        <p:attrNameLst>
                                          <p:attrName>style.visibility</p:attrName>
                                        </p:attrNameLst>
                                      </p:cBhvr>
                                      <p:to>
                                        <p:strVal val="visible"/>
                                      </p:to>
                                    </p:set>
                                    <p:animEffect transition="in" filter="fade">
                                      <p:cBhvr>
                                        <p:cTn id="39" dur="1000"/>
                                        <p:tgtEl>
                                          <p:spTgt spid="3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par>
                                <p:cTn id="45" presetID="10" presetClass="entr" presetSubtype="0" fill="hold" nodeType="withEffect">
                                  <p:stCondLst>
                                    <p:cond delay="0"/>
                                  </p:stCondLst>
                                  <p:childTnLst>
                                    <p:set>
                                      <p:cBhvr>
                                        <p:cTn id="46" dur="1" fill="hold">
                                          <p:stCondLst>
                                            <p:cond delay="0"/>
                                          </p:stCondLst>
                                        </p:cTn>
                                        <p:tgtEl>
                                          <p:spTgt spid="319"/>
                                        </p:tgtEl>
                                        <p:attrNameLst>
                                          <p:attrName>style.visibility</p:attrName>
                                        </p:attrNameLst>
                                      </p:cBhvr>
                                      <p:to>
                                        <p:strVal val="visible"/>
                                      </p:to>
                                    </p:set>
                                    <p:animEffect transition="in" filter="fade">
                                      <p:cBhvr>
                                        <p:cTn id="47" dur="1000"/>
                                        <p:tgtEl>
                                          <p:spTgt spid="319"/>
                                        </p:tgtEl>
                                      </p:cBhvr>
                                    </p:animEffect>
                                  </p:childTnLst>
                                </p:cTn>
                              </p:par>
                              <p:par>
                                <p:cTn id="48" presetID="10" presetClass="entr" presetSubtype="0" fill="hold" nodeType="withEffect">
                                  <p:stCondLst>
                                    <p:cond delay="0"/>
                                  </p:stCondLst>
                                  <p:childTnLst>
                                    <p:set>
                                      <p:cBhvr>
                                        <p:cTn id="49" dur="1" fill="hold">
                                          <p:stCondLst>
                                            <p:cond delay="0"/>
                                          </p:stCondLst>
                                        </p:cTn>
                                        <p:tgtEl>
                                          <p:spTgt spid="321"/>
                                        </p:tgtEl>
                                        <p:attrNameLst>
                                          <p:attrName>style.visibility</p:attrName>
                                        </p:attrNameLst>
                                      </p:cBhvr>
                                      <p:to>
                                        <p:strVal val="visible"/>
                                      </p:to>
                                    </p:set>
                                    <p:animEffect transition="in" filter="fade">
                                      <p:cBhvr>
                                        <p:cTn id="50" dur="1000"/>
                                        <p:tgtEl>
                                          <p:spTgt spid="321"/>
                                        </p:tgtEl>
                                      </p:cBhvr>
                                    </p:animEffect>
                                  </p:childTnLst>
                                </p:cTn>
                              </p:par>
                              <p:par>
                                <p:cTn id="51" presetID="10" presetClass="entr" presetSubtype="0" fill="hold" nodeType="withEffect">
                                  <p:stCondLst>
                                    <p:cond delay="0"/>
                                  </p:stCondLst>
                                  <p:childTnLst>
                                    <p:set>
                                      <p:cBhvr>
                                        <p:cTn id="52" dur="1" fill="hold">
                                          <p:stCondLst>
                                            <p:cond delay="0"/>
                                          </p:stCondLst>
                                        </p:cTn>
                                        <p:tgtEl>
                                          <p:spTgt spid="320"/>
                                        </p:tgtEl>
                                        <p:attrNameLst>
                                          <p:attrName>style.visibility</p:attrName>
                                        </p:attrNameLst>
                                      </p:cBhvr>
                                      <p:to>
                                        <p:strVal val="visible"/>
                                      </p:to>
                                    </p:set>
                                    <p:animEffect transition="in" filter="fade">
                                      <p:cBhvr>
                                        <p:cTn id="53" dur="1000"/>
                                        <p:tgtEl>
                                          <p:spTgt spid="3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10"/>
                                        </p:tgtEl>
                                        <p:attrNameLst>
                                          <p:attrName>style.visibility</p:attrName>
                                        </p:attrNameLst>
                                      </p:cBhvr>
                                      <p:to>
                                        <p:strVal val="visible"/>
                                      </p:to>
                                    </p:set>
                                    <p:animEffect transition="in" filter="fade">
                                      <p:cBhvr>
                                        <p:cTn id="58"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propene</a:t>
            </a:r>
            <a:endParaRPr/>
          </a:p>
        </p:txBody>
      </p:sp>
      <p:sp>
        <p:nvSpPr>
          <p:cNvPr id="328" name="Google Shape;328;p40"/>
          <p:cNvSpPr txBox="1">
            <a:spLocks noGrp="1"/>
          </p:cNvSpPr>
          <p:nvPr>
            <p:ph type="body" idx="1"/>
          </p:nvPr>
        </p:nvSpPr>
        <p:spPr>
          <a:xfrm>
            <a:off x="311700" y="1495975"/>
            <a:ext cx="8520600" cy="1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Molecular: </a:t>
            </a:r>
            <a:endParaRPr baseline="-25000">
              <a:solidFill>
                <a:schemeClr val="lt1"/>
              </a:solidFill>
            </a:endParaRPr>
          </a:p>
          <a:p>
            <a:pPr marL="0" lvl="0" indent="0" algn="l" rtl="0">
              <a:spcBef>
                <a:spcPts val="1600"/>
              </a:spcBef>
              <a:spcAft>
                <a:spcPts val="0"/>
              </a:spcAft>
              <a:buNone/>
            </a:pPr>
            <a:r>
              <a:rPr lang="en">
                <a:solidFill>
                  <a:schemeClr val="lt1"/>
                </a:solidFill>
              </a:rPr>
              <a:t>Structural:</a:t>
            </a:r>
            <a:endParaRPr>
              <a:solidFill>
                <a:schemeClr val="lt1"/>
              </a:solidFill>
            </a:endParaRPr>
          </a:p>
          <a:p>
            <a:pPr marL="0" lvl="0" indent="0" algn="l" rtl="0">
              <a:spcBef>
                <a:spcPts val="1600"/>
              </a:spcBef>
              <a:spcAft>
                <a:spcPts val="0"/>
              </a:spcAft>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329" name="Google Shape;329;p40"/>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3</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6</a:t>
            </a:r>
            <a:endParaRPr sz="3000" baseline="-25000">
              <a:solidFill>
                <a:srgbClr val="FFFFFF"/>
              </a:solidFill>
              <a:latin typeface="Shadows Into Light"/>
              <a:ea typeface="Shadows Into Light"/>
              <a:cs typeface="Shadows Into Light"/>
              <a:sym typeface="Shadows Into Light"/>
            </a:endParaRPr>
          </a:p>
        </p:txBody>
      </p:sp>
      <p:sp>
        <p:nvSpPr>
          <p:cNvPr id="330" name="Google Shape;330;p40"/>
          <p:cNvSpPr txBox="1"/>
          <p:nvPr/>
        </p:nvSpPr>
        <p:spPr>
          <a:xfrm>
            <a:off x="2101825" y="3533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CHCH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sp>
        <p:nvSpPr>
          <p:cNvPr id="331" name="Google Shape;331;p40"/>
          <p:cNvSpPr txBox="1"/>
          <p:nvPr/>
        </p:nvSpPr>
        <p:spPr>
          <a:xfrm>
            <a:off x="3904300"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332" name="Google Shape;332;p40"/>
          <p:cNvSpPr txBox="1"/>
          <p:nvPr/>
        </p:nvSpPr>
        <p:spPr>
          <a:xfrm>
            <a:off x="45503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33" name="Google Shape;333;p40"/>
          <p:cNvCxnSpPr/>
          <p:nvPr/>
        </p:nvCxnSpPr>
        <p:spPr>
          <a:xfrm>
            <a:off x="4245500" y="266822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34" name="Google Shape;334;p40"/>
          <p:cNvCxnSpPr/>
          <p:nvPr/>
        </p:nvCxnSpPr>
        <p:spPr>
          <a:xfrm rot="10800000">
            <a:off x="4107100"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35" name="Google Shape;335;p40"/>
          <p:cNvCxnSpPr/>
          <p:nvPr/>
        </p:nvCxnSpPr>
        <p:spPr>
          <a:xfrm rot="10800000">
            <a:off x="4107100" y="28738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36" name="Google Shape;336;p40"/>
          <p:cNvCxnSpPr/>
          <p:nvPr/>
        </p:nvCxnSpPr>
        <p:spPr>
          <a:xfrm rot="10800000">
            <a:off x="4753125"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37" name="Google Shape;337;p40"/>
          <p:cNvCxnSpPr/>
          <p:nvPr/>
        </p:nvCxnSpPr>
        <p:spPr>
          <a:xfrm rot="10800000">
            <a:off x="5424450" y="28738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38" name="Google Shape;338;p40"/>
          <p:cNvSpPr txBox="1"/>
          <p:nvPr/>
        </p:nvSpPr>
        <p:spPr>
          <a:xfrm>
            <a:off x="3904300"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39" name="Google Shape;339;p40"/>
          <p:cNvSpPr txBox="1"/>
          <p:nvPr/>
        </p:nvSpPr>
        <p:spPr>
          <a:xfrm>
            <a:off x="4550325"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40" name="Google Shape;340;p40"/>
          <p:cNvSpPr txBox="1"/>
          <p:nvPr/>
        </p:nvSpPr>
        <p:spPr>
          <a:xfrm>
            <a:off x="390430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41" name="Google Shape;341;p40"/>
          <p:cNvCxnSpPr/>
          <p:nvPr/>
        </p:nvCxnSpPr>
        <p:spPr>
          <a:xfrm>
            <a:off x="4245500" y="2820600"/>
            <a:ext cx="375000" cy="0"/>
          </a:xfrm>
          <a:prstGeom prst="straightConnector1">
            <a:avLst/>
          </a:prstGeom>
          <a:noFill/>
          <a:ln w="38100" cap="flat" cmpd="sng">
            <a:solidFill>
              <a:srgbClr val="FFFFFF"/>
            </a:solidFill>
            <a:prstDash val="solid"/>
            <a:round/>
            <a:headEnd type="none" w="med" len="med"/>
            <a:tailEnd type="none" w="med" len="med"/>
          </a:ln>
        </p:spPr>
      </p:cxnSp>
      <p:sp>
        <p:nvSpPr>
          <p:cNvPr id="342" name="Google Shape;342;p40"/>
          <p:cNvSpPr txBox="1"/>
          <p:nvPr/>
        </p:nvSpPr>
        <p:spPr>
          <a:xfrm>
            <a:off x="52412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43" name="Google Shape;343;p40"/>
          <p:cNvCxnSpPr/>
          <p:nvPr/>
        </p:nvCxnSpPr>
        <p:spPr>
          <a:xfrm>
            <a:off x="4925475" y="273732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44" name="Google Shape;344;p40"/>
          <p:cNvCxnSpPr/>
          <p:nvPr/>
        </p:nvCxnSpPr>
        <p:spPr>
          <a:xfrm rot="10800000">
            <a:off x="5424450" y="21883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45" name="Google Shape;345;p40"/>
          <p:cNvSpPr txBox="1"/>
          <p:nvPr/>
        </p:nvSpPr>
        <p:spPr>
          <a:xfrm>
            <a:off x="5196350" y="1707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46" name="Google Shape;346;p40"/>
          <p:cNvSpPr txBox="1"/>
          <p:nvPr/>
        </p:nvSpPr>
        <p:spPr>
          <a:xfrm>
            <a:off x="519635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47" name="Google Shape;347;p40"/>
          <p:cNvSpPr txBox="1"/>
          <p:nvPr/>
        </p:nvSpPr>
        <p:spPr>
          <a:xfrm>
            <a:off x="6013350"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48" name="Google Shape;348;p40"/>
          <p:cNvCxnSpPr/>
          <p:nvPr/>
        </p:nvCxnSpPr>
        <p:spPr>
          <a:xfrm>
            <a:off x="5638338" y="2737325"/>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40572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gtEl>
                                        <p:attrNameLst>
                                          <p:attrName>style.visibility</p:attrName>
                                        </p:attrNameLst>
                                      </p:cBhvr>
                                      <p:to>
                                        <p:strVal val="visible"/>
                                      </p:to>
                                    </p:set>
                                    <p:animEffect transition="in" filter="fade">
                                      <p:cBhvr>
                                        <p:cTn id="12" dur="1000"/>
                                        <p:tgtEl>
                                          <p:spTgt spid="3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2"/>
                                        </p:tgtEl>
                                        <p:attrNameLst>
                                          <p:attrName>style.visibility</p:attrName>
                                        </p:attrNameLst>
                                      </p:cBhvr>
                                      <p:to>
                                        <p:strVal val="visible"/>
                                      </p:to>
                                    </p:set>
                                    <p:animEffect transition="in" filter="fade">
                                      <p:cBhvr>
                                        <p:cTn id="22" dur="1000"/>
                                        <p:tgtEl>
                                          <p:spTgt spid="3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
                                        </p:tgtEl>
                                        <p:attrNameLst>
                                          <p:attrName>style.visibility</p:attrName>
                                        </p:attrNameLst>
                                      </p:cBhvr>
                                      <p:to>
                                        <p:strVal val="visible"/>
                                      </p:to>
                                    </p:set>
                                    <p:animEffect transition="in" filter="fade">
                                      <p:cBhvr>
                                        <p:cTn id="27" dur="1000"/>
                                        <p:tgtEl>
                                          <p:spTgt spid="333"/>
                                        </p:tgtEl>
                                      </p:cBhvr>
                                    </p:animEffect>
                                  </p:childTnLst>
                                </p:cTn>
                              </p:par>
                              <p:par>
                                <p:cTn id="28" presetID="10" presetClass="entr" presetSubtype="0" fill="hold" nodeType="withEffect">
                                  <p:stCondLst>
                                    <p:cond delay="0"/>
                                  </p:stCondLst>
                                  <p:childTnLst>
                                    <p:set>
                                      <p:cBhvr>
                                        <p:cTn id="29" dur="1" fill="hold">
                                          <p:stCondLst>
                                            <p:cond delay="0"/>
                                          </p:stCondLst>
                                        </p:cTn>
                                        <p:tgtEl>
                                          <p:spTgt spid="341"/>
                                        </p:tgtEl>
                                        <p:attrNameLst>
                                          <p:attrName>style.visibility</p:attrName>
                                        </p:attrNameLst>
                                      </p:cBhvr>
                                      <p:to>
                                        <p:strVal val="visible"/>
                                      </p:to>
                                    </p:set>
                                    <p:animEffect transition="in" filter="fade">
                                      <p:cBhvr>
                                        <p:cTn id="30" dur="1000"/>
                                        <p:tgtEl>
                                          <p:spTgt spid="3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3"/>
                                        </p:tgtEl>
                                        <p:attrNameLst>
                                          <p:attrName>style.visibility</p:attrName>
                                        </p:attrNameLst>
                                      </p:cBhvr>
                                      <p:to>
                                        <p:strVal val="visible"/>
                                      </p:to>
                                    </p:set>
                                    <p:animEffect transition="in" filter="fade">
                                      <p:cBhvr>
                                        <p:cTn id="35" dur="1000"/>
                                        <p:tgtEl>
                                          <p:spTgt spid="3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4"/>
                                        </p:tgtEl>
                                        <p:attrNameLst>
                                          <p:attrName>style.visibility</p:attrName>
                                        </p:attrNameLst>
                                      </p:cBhvr>
                                      <p:to>
                                        <p:strVal val="visible"/>
                                      </p:to>
                                    </p:set>
                                    <p:animEffect transition="in" filter="fade">
                                      <p:cBhvr>
                                        <p:cTn id="40" dur="1000"/>
                                        <p:tgtEl>
                                          <p:spTgt spid="334"/>
                                        </p:tgtEl>
                                      </p:cBhvr>
                                    </p:animEffect>
                                  </p:childTnLst>
                                </p:cTn>
                              </p:par>
                              <p:par>
                                <p:cTn id="41" presetID="10" presetClass="entr" presetSubtype="0" fill="hold" nodeType="withEffect">
                                  <p:stCondLst>
                                    <p:cond delay="0"/>
                                  </p:stCondLst>
                                  <p:childTnLst>
                                    <p:set>
                                      <p:cBhvr>
                                        <p:cTn id="42" dur="1" fill="hold">
                                          <p:stCondLst>
                                            <p:cond delay="0"/>
                                          </p:stCondLst>
                                        </p:cTn>
                                        <p:tgtEl>
                                          <p:spTgt spid="335"/>
                                        </p:tgtEl>
                                        <p:attrNameLst>
                                          <p:attrName>style.visibility</p:attrName>
                                        </p:attrNameLst>
                                      </p:cBhvr>
                                      <p:to>
                                        <p:strVal val="visible"/>
                                      </p:to>
                                    </p:set>
                                    <p:animEffect transition="in" filter="fade">
                                      <p:cBhvr>
                                        <p:cTn id="43" dur="1000"/>
                                        <p:tgtEl>
                                          <p:spTgt spid="3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6"/>
                                        </p:tgtEl>
                                        <p:attrNameLst>
                                          <p:attrName>style.visibility</p:attrName>
                                        </p:attrNameLst>
                                      </p:cBhvr>
                                      <p:to>
                                        <p:strVal val="visible"/>
                                      </p:to>
                                    </p:set>
                                    <p:animEffect transition="in" filter="fade">
                                      <p:cBhvr>
                                        <p:cTn id="48" dur="1000"/>
                                        <p:tgtEl>
                                          <p:spTgt spid="3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4"/>
                                        </p:tgtEl>
                                        <p:attrNameLst>
                                          <p:attrName>style.visibility</p:attrName>
                                        </p:attrNameLst>
                                      </p:cBhvr>
                                      <p:to>
                                        <p:strVal val="visible"/>
                                      </p:to>
                                    </p:set>
                                    <p:animEffect transition="in" filter="fade">
                                      <p:cBhvr>
                                        <p:cTn id="53" dur="1000"/>
                                        <p:tgtEl>
                                          <p:spTgt spid="344"/>
                                        </p:tgtEl>
                                      </p:cBhvr>
                                    </p:animEffect>
                                  </p:childTnLst>
                                </p:cTn>
                              </p:par>
                              <p:par>
                                <p:cTn id="54" presetID="10" presetClass="entr" presetSubtype="0" fill="hold" nodeType="withEffect">
                                  <p:stCondLst>
                                    <p:cond delay="0"/>
                                  </p:stCondLst>
                                  <p:childTnLst>
                                    <p:set>
                                      <p:cBhvr>
                                        <p:cTn id="55" dur="1" fill="hold">
                                          <p:stCondLst>
                                            <p:cond delay="0"/>
                                          </p:stCondLst>
                                        </p:cTn>
                                        <p:tgtEl>
                                          <p:spTgt spid="348"/>
                                        </p:tgtEl>
                                        <p:attrNameLst>
                                          <p:attrName>style.visibility</p:attrName>
                                        </p:attrNameLst>
                                      </p:cBhvr>
                                      <p:to>
                                        <p:strVal val="visible"/>
                                      </p:to>
                                    </p:set>
                                    <p:animEffect transition="in" filter="fade">
                                      <p:cBhvr>
                                        <p:cTn id="56" dur="1000"/>
                                        <p:tgtEl>
                                          <p:spTgt spid="348"/>
                                        </p:tgtEl>
                                      </p:cBhvr>
                                    </p:animEffect>
                                  </p:childTnLst>
                                </p:cTn>
                              </p:par>
                              <p:par>
                                <p:cTn id="57" presetID="10" presetClass="entr" presetSubtype="0" fill="hold" nodeType="withEffect">
                                  <p:stCondLst>
                                    <p:cond delay="0"/>
                                  </p:stCondLst>
                                  <p:childTnLst>
                                    <p:set>
                                      <p:cBhvr>
                                        <p:cTn id="58" dur="1" fill="hold">
                                          <p:stCondLst>
                                            <p:cond delay="0"/>
                                          </p:stCondLst>
                                        </p:cTn>
                                        <p:tgtEl>
                                          <p:spTgt spid="337"/>
                                        </p:tgtEl>
                                        <p:attrNameLst>
                                          <p:attrName>style.visibility</p:attrName>
                                        </p:attrNameLst>
                                      </p:cBhvr>
                                      <p:to>
                                        <p:strVal val="visible"/>
                                      </p:to>
                                    </p:set>
                                    <p:animEffect transition="in" filter="fade">
                                      <p:cBhvr>
                                        <p:cTn id="59" dur="1000"/>
                                        <p:tgtEl>
                                          <p:spTgt spid="3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8"/>
                                        </p:tgtEl>
                                        <p:attrNameLst>
                                          <p:attrName>style.visibility</p:attrName>
                                        </p:attrNameLst>
                                      </p:cBhvr>
                                      <p:to>
                                        <p:strVal val="visible"/>
                                      </p:to>
                                    </p:set>
                                    <p:animEffect transition="in" filter="fade">
                                      <p:cBhvr>
                                        <p:cTn id="64" dur="1000"/>
                                        <p:tgtEl>
                                          <p:spTgt spid="338"/>
                                        </p:tgtEl>
                                      </p:cBhvr>
                                    </p:animEffect>
                                  </p:childTnLst>
                                </p:cTn>
                              </p:par>
                              <p:par>
                                <p:cTn id="65" presetID="10" presetClass="entr" presetSubtype="0" fill="hold" nodeType="withEffect">
                                  <p:stCondLst>
                                    <p:cond delay="0"/>
                                  </p:stCondLst>
                                  <p:childTnLst>
                                    <p:set>
                                      <p:cBhvr>
                                        <p:cTn id="66" dur="1" fill="hold">
                                          <p:stCondLst>
                                            <p:cond delay="0"/>
                                          </p:stCondLst>
                                        </p:cTn>
                                        <p:tgtEl>
                                          <p:spTgt spid="339"/>
                                        </p:tgtEl>
                                        <p:attrNameLst>
                                          <p:attrName>style.visibility</p:attrName>
                                        </p:attrNameLst>
                                      </p:cBhvr>
                                      <p:to>
                                        <p:strVal val="visible"/>
                                      </p:to>
                                    </p:set>
                                    <p:animEffect transition="in" filter="fade">
                                      <p:cBhvr>
                                        <p:cTn id="67" dur="1000"/>
                                        <p:tgtEl>
                                          <p:spTgt spid="339"/>
                                        </p:tgtEl>
                                      </p:cBhvr>
                                    </p:animEffect>
                                  </p:childTnLst>
                                </p:cTn>
                              </p:par>
                              <p:par>
                                <p:cTn id="68" presetID="10" presetClass="entr" presetSubtype="0" fill="hold" nodeType="withEffect">
                                  <p:stCondLst>
                                    <p:cond delay="0"/>
                                  </p:stCondLst>
                                  <p:childTnLst>
                                    <p:set>
                                      <p:cBhvr>
                                        <p:cTn id="69" dur="1" fill="hold">
                                          <p:stCondLst>
                                            <p:cond delay="0"/>
                                          </p:stCondLst>
                                        </p:cTn>
                                        <p:tgtEl>
                                          <p:spTgt spid="340"/>
                                        </p:tgtEl>
                                        <p:attrNameLst>
                                          <p:attrName>style.visibility</p:attrName>
                                        </p:attrNameLst>
                                      </p:cBhvr>
                                      <p:to>
                                        <p:strVal val="visible"/>
                                      </p:to>
                                    </p:set>
                                    <p:animEffect transition="in" filter="fade">
                                      <p:cBhvr>
                                        <p:cTn id="70" dur="1000"/>
                                        <p:tgtEl>
                                          <p:spTgt spid="340"/>
                                        </p:tgtEl>
                                      </p:cBhvr>
                                    </p:animEffect>
                                  </p:childTnLst>
                                </p:cTn>
                              </p:par>
                              <p:par>
                                <p:cTn id="71" presetID="10" presetClass="entr" presetSubtype="0" fill="hold" nodeType="withEffect">
                                  <p:stCondLst>
                                    <p:cond delay="0"/>
                                  </p:stCondLst>
                                  <p:childTnLst>
                                    <p:set>
                                      <p:cBhvr>
                                        <p:cTn id="72" dur="1" fill="hold">
                                          <p:stCondLst>
                                            <p:cond delay="0"/>
                                          </p:stCondLst>
                                        </p:cTn>
                                        <p:tgtEl>
                                          <p:spTgt spid="345"/>
                                        </p:tgtEl>
                                        <p:attrNameLst>
                                          <p:attrName>style.visibility</p:attrName>
                                        </p:attrNameLst>
                                      </p:cBhvr>
                                      <p:to>
                                        <p:strVal val="visible"/>
                                      </p:to>
                                    </p:set>
                                    <p:animEffect transition="in" filter="fade">
                                      <p:cBhvr>
                                        <p:cTn id="73" dur="1000"/>
                                        <p:tgtEl>
                                          <p:spTgt spid="345"/>
                                        </p:tgtEl>
                                      </p:cBhvr>
                                    </p:animEffect>
                                  </p:childTnLst>
                                </p:cTn>
                              </p:par>
                              <p:par>
                                <p:cTn id="74" presetID="10" presetClass="entr" presetSubtype="0" fill="hold" nodeType="withEffect">
                                  <p:stCondLst>
                                    <p:cond delay="0"/>
                                  </p:stCondLst>
                                  <p:childTnLst>
                                    <p:set>
                                      <p:cBhvr>
                                        <p:cTn id="75" dur="1" fill="hold">
                                          <p:stCondLst>
                                            <p:cond delay="0"/>
                                          </p:stCondLst>
                                        </p:cTn>
                                        <p:tgtEl>
                                          <p:spTgt spid="346"/>
                                        </p:tgtEl>
                                        <p:attrNameLst>
                                          <p:attrName>style.visibility</p:attrName>
                                        </p:attrNameLst>
                                      </p:cBhvr>
                                      <p:to>
                                        <p:strVal val="visible"/>
                                      </p:to>
                                    </p:set>
                                    <p:animEffect transition="in" filter="fade">
                                      <p:cBhvr>
                                        <p:cTn id="76" dur="1000"/>
                                        <p:tgtEl>
                                          <p:spTgt spid="346"/>
                                        </p:tgtEl>
                                      </p:cBhvr>
                                    </p:animEffect>
                                  </p:childTnLst>
                                </p:cTn>
                              </p:par>
                              <p:par>
                                <p:cTn id="77" presetID="10" presetClass="entr" presetSubtype="0" fill="hold" nodeType="withEffect">
                                  <p:stCondLst>
                                    <p:cond delay="0"/>
                                  </p:stCondLst>
                                  <p:childTnLst>
                                    <p:set>
                                      <p:cBhvr>
                                        <p:cTn id="78" dur="1" fill="hold">
                                          <p:stCondLst>
                                            <p:cond delay="0"/>
                                          </p:stCondLst>
                                        </p:cTn>
                                        <p:tgtEl>
                                          <p:spTgt spid="347"/>
                                        </p:tgtEl>
                                        <p:attrNameLst>
                                          <p:attrName>style.visibility</p:attrName>
                                        </p:attrNameLst>
                                      </p:cBhvr>
                                      <p:to>
                                        <p:strVal val="visible"/>
                                      </p:to>
                                    </p:set>
                                    <p:animEffect transition="in" filter="fade">
                                      <p:cBhvr>
                                        <p:cTn id="79" dur="1000"/>
                                        <p:tgtEl>
                                          <p:spTgt spid="34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30"/>
                                        </p:tgtEl>
                                        <p:attrNameLst>
                                          <p:attrName>style.visibility</p:attrName>
                                        </p:attrNameLst>
                                      </p:cBhvr>
                                      <p:to>
                                        <p:strVal val="visible"/>
                                      </p:to>
                                    </p:set>
                                    <p:animEffect transition="in" filter="fade">
                                      <p:cBhvr>
                                        <p:cTn id="84"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1-butene</a:t>
            </a:r>
            <a:endParaRPr/>
          </a:p>
        </p:txBody>
      </p:sp>
      <p:sp>
        <p:nvSpPr>
          <p:cNvPr id="354" name="Google Shape;354;p41"/>
          <p:cNvSpPr txBox="1">
            <a:spLocks noGrp="1"/>
          </p:cNvSpPr>
          <p:nvPr>
            <p:ph type="body" idx="1"/>
          </p:nvPr>
        </p:nvSpPr>
        <p:spPr>
          <a:xfrm>
            <a:off x="311700" y="1495975"/>
            <a:ext cx="8520600" cy="2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Molecular: </a:t>
            </a:r>
            <a:endParaRPr baseline="-25000">
              <a:solidFill>
                <a:schemeClr val="lt1"/>
              </a:solidFill>
            </a:endParaRPr>
          </a:p>
          <a:p>
            <a:pPr marL="0" lvl="0" indent="0" algn="l" rtl="0">
              <a:spcBef>
                <a:spcPts val="1600"/>
              </a:spcBef>
              <a:spcAft>
                <a:spcPts val="0"/>
              </a:spcAft>
              <a:buNone/>
            </a:pPr>
            <a:r>
              <a:rPr lang="en">
                <a:solidFill>
                  <a:schemeClr val="lt1"/>
                </a:solidFill>
              </a:rPr>
              <a:t>Structural:</a:t>
            </a:r>
            <a:endParaRPr>
              <a:solidFill>
                <a:schemeClr val="lt1"/>
              </a:solidFill>
            </a:endParaRPr>
          </a:p>
          <a:p>
            <a:pPr marL="0" lvl="0" indent="0" algn="l" rtl="0">
              <a:spcBef>
                <a:spcPts val="1600"/>
              </a:spcBef>
              <a:spcAft>
                <a:spcPts val="0"/>
              </a:spcAft>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355" name="Google Shape;355;p41"/>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8</a:t>
            </a:r>
            <a:endParaRPr sz="3000" baseline="-25000">
              <a:solidFill>
                <a:srgbClr val="FFFFFF"/>
              </a:solidFill>
              <a:latin typeface="Shadows Into Light"/>
              <a:ea typeface="Shadows Into Light"/>
              <a:cs typeface="Shadows Into Light"/>
              <a:sym typeface="Shadows Into Light"/>
            </a:endParaRPr>
          </a:p>
        </p:txBody>
      </p:sp>
      <p:sp>
        <p:nvSpPr>
          <p:cNvPr id="356" name="Google Shape;356;p41"/>
          <p:cNvSpPr txBox="1"/>
          <p:nvPr/>
        </p:nvSpPr>
        <p:spPr>
          <a:xfrm>
            <a:off x="2101825" y="3533975"/>
            <a:ext cx="2232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CHCH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sp>
        <p:nvSpPr>
          <p:cNvPr id="357" name="Google Shape;357;p41"/>
          <p:cNvSpPr txBox="1"/>
          <p:nvPr/>
        </p:nvSpPr>
        <p:spPr>
          <a:xfrm>
            <a:off x="3904300"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358" name="Google Shape;358;p41"/>
          <p:cNvSpPr txBox="1"/>
          <p:nvPr/>
        </p:nvSpPr>
        <p:spPr>
          <a:xfrm>
            <a:off x="45503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59" name="Google Shape;359;p41"/>
          <p:cNvCxnSpPr/>
          <p:nvPr/>
        </p:nvCxnSpPr>
        <p:spPr>
          <a:xfrm>
            <a:off x="4245500" y="266822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60" name="Google Shape;360;p41"/>
          <p:cNvCxnSpPr/>
          <p:nvPr/>
        </p:nvCxnSpPr>
        <p:spPr>
          <a:xfrm rot="10800000">
            <a:off x="4107100"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61" name="Google Shape;361;p41"/>
          <p:cNvCxnSpPr/>
          <p:nvPr/>
        </p:nvCxnSpPr>
        <p:spPr>
          <a:xfrm rot="10800000">
            <a:off x="4107100" y="28738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62" name="Google Shape;362;p41"/>
          <p:cNvCxnSpPr/>
          <p:nvPr/>
        </p:nvCxnSpPr>
        <p:spPr>
          <a:xfrm rot="10800000">
            <a:off x="4753125"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63" name="Google Shape;363;p41"/>
          <p:cNvCxnSpPr/>
          <p:nvPr/>
        </p:nvCxnSpPr>
        <p:spPr>
          <a:xfrm rot="10800000">
            <a:off x="5424450" y="28738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64" name="Google Shape;364;p41"/>
          <p:cNvSpPr txBox="1"/>
          <p:nvPr/>
        </p:nvSpPr>
        <p:spPr>
          <a:xfrm>
            <a:off x="3904300"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65" name="Google Shape;365;p41"/>
          <p:cNvSpPr txBox="1"/>
          <p:nvPr/>
        </p:nvSpPr>
        <p:spPr>
          <a:xfrm>
            <a:off x="4550325"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66" name="Google Shape;366;p41"/>
          <p:cNvSpPr txBox="1"/>
          <p:nvPr/>
        </p:nvSpPr>
        <p:spPr>
          <a:xfrm>
            <a:off x="390430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67" name="Google Shape;367;p41"/>
          <p:cNvCxnSpPr/>
          <p:nvPr/>
        </p:nvCxnSpPr>
        <p:spPr>
          <a:xfrm>
            <a:off x="4245500" y="2820600"/>
            <a:ext cx="375000" cy="0"/>
          </a:xfrm>
          <a:prstGeom prst="straightConnector1">
            <a:avLst/>
          </a:prstGeom>
          <a:noFill/>
          <a:ln w="38100" cap="flat" cmpd="sng">
            <a:solidFill>
              <a:srgbClr val="FFFFFF"/>
            </a:solidFill>
            <a:prstDash val="solid"/>
            <a:round/>
            <a:headEnd type="none" w="med" len="med"/>
            <a:tailEnd type="none" w="med" len="med"/>
          </a:ln>
        </p:spPr>
      </p:cxnSp>
      <p:sp>
        <p:nvSpPr>
          <p:cNvPr id="368" name="Google Shape;368;p41"/>
          <p:cNvSpPr txBox="1"/>
          <p:nvPr/>
        </p:nvSpPr>
        <p:spPr>
          <a:xfrm>
            <a:off x="52412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69" name="Google Shape;369;p41"/>
          <p:cNvCxnSpPr/>
          <p:nvPr/>
        </p:nvCxnSpPr>
        <p:spPr>
          <a:xfrm>
            <a:off x="4915600" y="27683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70" name="Google Shape;370;p41"/>
          <p:cNvCxnSpPr/>
          <p:nvPr/>
        </p:nvCxnSpPr>
        <p:spPr>
          <a:xfrm rot="10800000">
            <a:off x="5424450" y="21883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71" name="Google Shape;371;p41"/>
          <p:cNvSpPr txBox="1"/>
          <p:nvPr/>
        </p:nvSpPr>
        <p:spPr>
          <a:xfrm>
            <a:off x="5196350" y="1707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72" name="Google Shape;372;p41"/>
          <p:cNvSpPr txBox="1"/>
          <p:nvPr/>
        </p:nvSpPr>
        <p:spPr>
          <a:xfrm>
            <a:off x="519635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73" name="Google Shape;373;p41"/>
          <p:cNvCxnSpPr/>
          <p:nvPr/>
        </p:nvCxnSpPr>
        <p:spPr>
          <a:xfrm rot="10800000">
            <a:off x="6107550" y="2904788"/>
            <a:ext cx="4500" cy="393300"/>
          </a:xfrm>
          <a:prstGeom prst="straightConnector1">
            <a:avLst/>
          </a:prstGeom>
          <a:noFill/>
          <a:ln w="38100" cap="flat" cmpd="sng">
            <a:solidFill>
              <a:srgbClr val="FFFFFF"/>
            </a:solidFill>
            <a:prstDash val="solid"/>
            <a:round/>
            <a:headEnd type="none" w="med" len="med"/>
            <a:tailEnd type="none" w="med" len="med"/>
          </a:ln>
        </p:spPr>
      </p:cxnSp>
      <p:sp>
        <p:nvSpPr>
          <p:cNvPr id="374" name="Google Shape;374;p41"/>
          <p:cNvSpPr txBox="1"/>
          <p:nvPr/>
        </p:nvSpPr>
        <p:spPr>
          <a:xfrm>
            <a:off x="5924325" y="249183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75" name="Google Shape;375;p41"/>
          <p:cNvCxnSpPr/>
          <p:nvPr/>
        </p:nvCxnSpPr>
        <p:spPr>
          <a:xfrm>
            <a:off x="5608575" y="2768288"/>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76" name="Google Shape;376;p41"/>
          <p:cNvCxnSpPr/>
          <p:nvPr/>
        </p:nvCxnSpPr>
        <p:spPr>
          <a:xfrm rot="10800000">
            <a:off x="6107550" y="2219288"/>
            <a:ext cx="4500" cy="393300"/>
          </a:xfrm>
          <a:prstGeom prst="straightConnector1">
            <a:avLst/>
          </a:prstGeom>
          <a:noFill/>
          <a:ln w="38100" cap="flat" cmpd="sng">
            <a:solidFill>
              <a:srgbClr val="FFFFFF"/>
            </a:solidFill>
            <a:prstDash val="solid"/>
            <a:round/>
            <a:headEnd type="none" w="med" len="med"/>
            <a:tailEnd type="none" w="med" len="med"/>
          </a:ln>
        </p:spPr>
      </p:cxnSp>
      <p:sp>
        <p:nvSpPr>
          <p:cNvPr id="377" name="Google Shape;377;p41"/>
          <p:cNvSpPr txBox="1"/>
          <p:nvPr/>
        </p:nvSpPr>
        <p:spPr>
          <a:xfrm>
            <a:off x="5879450" y="17383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78" name="Google Shape;378;p41"/>
          <p:cNvSpPr txBox="1"/>
          <p:nvPr/>
        </p:nvSpPr>
        <p:spPr>
          <a:xfrm>
            <a:off x="5879450" y="3183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79" name="Google Shape;379;p41"/>
          <p:cNvSpPr txBox="1"/>
          <p:nvPr/>
        </p:nvSpPr>
        <p:spPr>
          <a:xfrm>
            <a:off x="6696450" y="249183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80" name="Google Shape;380;p41"/>
          <p:cNvCxnSpPr/>
          <p:nvPr/>
        </p:nvCxnSpPr>
        <p:spPr>
          <a:xfrm>
            <a:off x="6321438" y="2768288"/>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127383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animEffect transition="in" filter="fade">
                                      <p:cBhvr>
                                        <p:cTn id="12" dur="1000"/>
                                        <p:tgtEl>
                                          <p:spTgt spid="357"/>
                                        </p:tgtEl>
                                      </p:cBhvr>
                                    </p:animEffect>
                                  </p:childTnLst>
                                </p:cTn>
                              </p:par>
                              <p:par>
                                <p:cTn id="13" presetID="10" presetClass="entr" presetSubtype="0" fill="hold" nodeType="withEffect">
                                  <p:stCondLst>
                                    <p:cond delay="0"/>
                                  </p:stCondLst>
                                  <p:childTnLst>
                                    <p:set>
                                      <p:cBhvr>
                                        <p:cTn id="14" dur="1" fill="hold">
                                          <p:stCondLst>
                                            <p:cond delay="0"/>
                                          </p:stCondLst>
                                        </p:cTn>
                                        <p:tgtEl>
                                          <p:spTgt spid="358"/>
                                        </p:tgtEl>
                                        <p:attrNameLst>
                                          <p:attrName>style.visibility</p:attrName>
                                        </p:attrNameLst>
                                      </p:cBhvr>
                                      <p:to>
                                        <p:strVal val="visible"/>
                                      </p:to>
                                    </p:set>
                                    <p:animEffect transition="in" filter="fade">
                                      <p:cBhvr>
                                        <p:cTn id="15" dur="1000"/>
                                        <p:tgtEl>
                                          <p:spTgt spid="358"/>
                                        </p:tgtEl>
                                      </p:cBhvr>
                                    </p:animEffect>
                                  </p:childTnLst>
                                </p:cTn>
                              </p:par>
                              <p:par>
                                <p:cTn id="16" presetID="10" presetClass="entr" presetSubtype="0" fill="hold" nodeType="withEffect">
                                  <p:stCondLst>
                                    <p:cond delay="0"/>
                                  </p:stCondLst>
                                  <p:childTnLst>
                                    <p:set>
                                      <p:cBhvr>
                                        <p:cTn id="17" dur="1" fill="hold">
                                          <p:stCondLst>
                                            <p:cond delay="0"/>
                                          </p:stCondLst>
                                        </p:cTn>
                                        <p:tgtEl>
                                          <p:spTgt spid="368"/>
                                        </p:tgtEl>
                                        <p:attrNameLst>
                                          <p:attrName>style.visibility</p:attrName>
                                        </p:attrNameLst>
                                      </p:cBhvr>
                                      <p:to>
                                        <p:strVal val="visible"/>
                                      </p:to>
                                    </p:set>
                                    <p:animEffect transition="in" filter="fade">
                                      <p:cBhvr>
                                        <p:cTn id="18" dur="1000"/>
                                        <p:tgtEl>
                                          <p:spTgt spid="368"/>
                                        </p:tgtEl>
                                      </p:cBhvr>
                                    </p:animEffect>
                                  </p:childTnLst>
                                </p:cTn>
                              </p:par>
                              <p:par>
                                <p:cTn id="19" presetID="10" presetClass="entr" presetSubtype="0" fill="hold"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fade">
                                      <p:cBhvr>
                                        <p:cTn id="21" dur="1000"/>
                                        <p:tgtEl>
                                          <p:spTgt spid="3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9"/>
                                        </p:tgtEl>
                                        <p:attrNameLst>
                                          <p:attrName>style.visibility</p:attrName>
                                        </p:attrNameLst>
                                      </p:cBhvr>
                                      <p:to>
                                        <p:strVal val="visible"/>
                                      </p:to>
                                    </p:set>
                                    <p:animEffect transition="in" filter="fade">
                                      <p:cBhvr>
                                        <p:cTn id="26" dur="1000"/>
                                        <p:tgtEl>
                                          <p:spTgt spid="359"/>
                                        </p:tgtEl>
                                      </p:cBhvr>
                                    </p:animEffect>
                                  </p:childTnLst>
                                </p:cTn>
                              </p:par>
                              <p:par>
                                <p:cTn id="27" presetID="10" presetClass="entr" presetSubtype="0" fill="hold" nodeType="withEffect">
                                  <p:stCondLst>
                                    <p:cond delay="0"/>
                                  </p:stCondLst>
                                  <p:childTnLst>
                                    <p:set>
                                      <p:cBhvr>
                                        <p:cTn id="28" dur="1" fill="hold">
                                          <p:stCondLst>
                                            <p:cond delay="0"/>
                                          </p:stCondLst>
                                        </p:cTn>
                                        <p:tgtEl>
                                          <p:spTgt spid="367"/>
                                        </p:tgtEl>
                                        <p:attrNameLst>
                                          <p:attrName>style.visibility</p:attrName>
                                        </p:attrNameLst>
                                      </p:cBhvr>
                                      <p:to>
                                        <p:strVal val="visible"/>
                                      </p:to>
                                    </p:set>
                                    <p:animEffect transition="in" filter="fade">
                                      <p:cBhvr>
                                        <p:cTn id="29" dur="1000"/>
                                        <p:tgtEl>
                                          <p:spTgt spid="3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9"/>
                                        </p:tgtEl>
                                        <p:attrNameLst>
                                          <p:attrName>style.visibility</p:attrName>
                                        </p:attrNameLst>
                                      </p:cBhvr>
                                      <p:to>
                                        <p:strVal val="visible"/>
                                      </p:to>
                                    </p:set>
                                    <p:animEffect transition="in" filter="fade">
                                      <p:cBhvr>
                                        <p:cTn id="34" dur="1000"/>
                                        <p:tgtEl>
                                          <p:spTgt spid="369"/>
                                        </p:tgtEl>
                                      </p:cBhvr>
                                    </p:animEffect>
                                  </p:childTnLst>
                                </p:cTn>
                              </p:par>
                              <p:par>
                                <p:cTn id="35" presetID="10" presetClass="entr" presetSubtype="0" fill="hold" nodeType="withEffect">
                                  <p:stCondLst>
                                    <p:cond delay="0"/>
                                  </p:stCondLst>
                                  <p:childTnLst>
                                    <p:set>
                                      <p:cBhvr>
                                        <p:cTn id="36" dur="1" fill="hold">
                                          <p:stCondLst>
                                            <p:cond delay="0"/>
                                          </p:stCondLst>
                                        </p:cTn>
                                        <p:tgtEl>
                                          <p:spTgt spid="375"/>
                                        </p:tgtEl>
                                        <p:attrNameLst>
                                          <p:attrName>style.visibility</p:attrName>
                                        </p:attrNameLst>
                                      </p:cBhvr>
                                      <p:to>
                                        <p:strVal val="visible"/>
                                      </p:to>
                                    </p:set>
                                    <p:animEffect transition="in" filter="fade">
                                      <p:cBhvr>
                                        <p:cTn id="37" dur="1000"/>
                                        <p:tgtEl>
                                          <p:spTgt spid="3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0"/>
                                        </p:tgtEl>
                                        <p:attrNameLst>
                                          <p:attrName>style.visibility</p:attrName>
                                        </p:attrNameLst>
                                      </p:cBhvr>
                                      <p:to>
                                        <p:strVal val="visible"/>
                                      </p:to>
                                    </p:set>
                                    <p:animEffect transition="in" filter="fade">
                                      <p:cBhvr>
                                        <p:cTn id="42" dur="1000"/>
                                        <p:tgtEl>
                                          <p:spTgt spid="360"/>
                                        </p:tgtEl>
                                      </p:cBhvr>
                                    </p:animEffect>
                                  </p:childTnLst>
                                </p:cTn>
                              </p:par>
                              <p:par>
                                <p:cTn id="43" presetID="10" presetClass="entr" presetSubtype="0" fill="hold" nodeType="withEffect">
                                  <p:stCondLst>
                                    <p:cond delay="0"/>
                                  </p:stCondLst>
                                  <p:childTnLst>
                                    <p:set>
                                      <p:cBhvr>
                                        <p:cTn id="44" dur="1" fill="hold">
                                          <p:stCondLst>
                                            <p:cond delay="0"/>
                                          </p:stCondLst>
                                        </p:cTn>
                                        <p:tgtEl>
                                          <p:spTgt spid="361"/>
                                        </p:tgtEl>
                                        <p:attrNameLst>
                                          <p:attrName>style.visibility</p:attrName>
                                        </p:attrNameLst>
                                      </p:cBhvr>
                                      <p:to>
                                        <p:strVal val="visible"/>
                                      </p:to>
                                    </p:set>
                                    <p:animEffect transition="in" filter="fade">
                                      <p:cBhvr>
                                        <p:cTn id="45" dur="1000"/>
                                        <p:tgtEl>
                                          <p:spTgt spid="36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62"/>
                                        </p:tgtEl>
                                        <p:attrNameLst>
                                          <p:attrName>style.visibility</p:attrName>
                                        </p:attrNameLst>
                                      </p:cBhvr>
                                      <p:to>
                                        <p:strVal val="visible"/>
                                      </p:to>
                                    </p:set>
                                    <p:animEffect transition="in" filter="fade">
                                      <p:cBhvr>
                                        <p:cTn id="50" dur="1000"/>
                                        <p:tgtEl>
                                          <p:spTgt spid="36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0"/>
                                        </p:tgtEl>
                                        <p:attrNameLst>
                                          <p:attrName>style.visibility</p:attrName>
                                        </p:attrNameLst>
                                      </p:cBhvr>
                                      <p:to>
                                        <p:strVal val="visible"/>
                                      </p:to>
                                    </p:set>
                                    <p:animEffect transition="in" filter="fade">
                                      <p:cBhvr>
                                        <p:cTn id="55" dur="1000"/>
                                        <p:tgtEl>
                                          <p:spTgt spid="370"/>
                                        </p:tgtEl>
                                      </p:cBhvr>
                                    </p:animEffect>
                                  </p:childTnLst>
                                </p:cTn>
                              </p:par>
                              <p:par>
                                <p:cTn id="56" presetID="10" presetClass="entr" presetSubtype="0" fill="hold" nodeType="withEffect">
                                  <p:stCondLst>
                                    <p:cond delay="0"/>
                                  </p:stCondLst>
                                  <p:childTnLst>
                                    <p:set>
                                      <p:cBhvr>
                                        <p:cTn id="57" dur="1" fill="hold">
                                          <p:stCondLst>
                                            <p:cond delay="0"/>
                                          </p:stCondLst>
                                        </p:cTn>
                                        <p:tgtEl>
                                          <p:spTgt spid="363"/>
                                        </p:tgtEl>
                                        <p:attrNameLst>
                                          <p:attrName>style.visibility</p:attrName>
                                        </p:attrNameLst>
                                      </p:cBhvr>
                                      <p:to>
                                        <p:strVal val="visible"/>
                                      </p:to>
                                    </p:set>
                                    <p:animEffect transition="in" filter="fade">
                                      <p:cBhvr>
                                        <p:cTn id="58" dur="1000"/>
                                        <p:tgtEl>
                                          <p:spTgt spid="36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73"/>
                                        </p:tgtEl>
                                        <p:attrNameLst>
                                          <p:attrName>style.visibility</p:attrName>
                                        </p:attrNameLst>
                                      </p:cBhvr>
                                      <p:to>
                                        <p:strVal val="visible"/>
                                      </p:to>
                                    </p:set>
                                    <p:animEffect transition="in" filter="fade">
                                      <p:cBhvr>
                                        <p:cTn id="63" dur="1000"/>
                                        <p:tgtEl>
                                          <p:spTgt spid="373"/>
                                        </p:tgtEl>
                                      </p:cBhvr>
                                    </p:animEffect>
                                  </p:childTnLst>
                                </p:cTn>
                              </p:par>
                              <p:par>
                                <p:cTn id="64" presetID="10" presetClass="entr" presetSubtype="0" fill="hold" nodeType="withEffect">
                                  <p:stCondLst>
                                    <p:cond delay="0"/>
                                  </p:stCondLst>
                                  <p:childTnLst>
                                    <p:set>
                                      <p:cBhvr>
                                        <p:cTn id="65" dur="1" fill="hold">
                                          <p:stCondLst>
                                            <p:cond delay="0"/>
                                          </p:stCondLst>
                                        </p:cTn>
                                        <p:tgtEl>
                                          <p:spTgt spid="376"/>
                                        </p:tgtEl>
                                        <p:attrNameLst>
                                          <p:attrName>style.visibility</p:attrName>
                                        </p:attrNameLst>
                                      </p:cBhvr>
                                      <p:to>
                                        <p:strVal val="visible"/>
                                      </p:to>
                                    </p:set>
                                    <p:animEffect transition="in" filter="fade">
                                      <p:cBhvr>
                                        <p:cTn id="66" dur="1000"/>
                                        <p:tgtEl>
                                          <p:spTgt spid="376"/>
                                        </p:tgtEl>
                                      </p:cBhvr>
                                    </p:animEffect>
                                  </p:childTnLst>
                                </p:cTn>
                              </p:par>
                              <p:par>
                                <p:cTn id="67" presetID="10" presetClass="entr" presetSubtype="0" fill="hold" nodeType="withEffect">
                                  <p:stCondLst>
                                    <p:cond delay="0"/>
                                  </p:stCondLst>
                                  <p:childTnLst>
                                    <p:set>
                                      <p:cBhvr>
                                        <p:cTn id="68" dur="1" fill="hold">
                                          <p:stCondLst>
                                            <p:cond delay="0"/>
                                          </p:stCondLst>
                                        </p:cTn>
                                        <p:tgtEl>
                                          <p:spTgt spid="380"/>
                                        </p:tgtEl>
                                        <p:attrNameLst>
                                          <p:attrName>style.visibility</p:attrName>
                                        </p:attrNameLst>
                                      </p:cBhvr>
                                      <p:to>
                                        <p:strVal val="visible"/>
                                      </p:to>
                                    </p:set>
                                    <p:animEffect transition="in" filter="fade">
                                      <p:cBhvr>
                                        <p:cTn id="69" dur="1000"/>
                                        <p:tgtEl>
                                          <p:spTgt spid="38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64"/>
                                        </p:tgtEl>
                                        <p:attrNameLst>
                                          <p:attrName>style.visibility</p:attrName>
                                        </p:attrNameLst>
                                      </p:cBhvr>
                                      <p:to>
                                        <p:strVal val="visible"/>
                                      </p:to>
                                    </p:set>
                                    <p:animEffect transition="in" filter="fade">
                                      <p:cBhvr>
                                        <p:cTn id="74" dur="1000"/>
                                        <p:tgtEl>
                                          <p:spTgt spid="364"/>
                                        </p:tgtEl>
                                      </p:cBhvr>
                                    </p:animEffect>
                                  </p:childTnLst>
                                </p:cTn>
                              </p:par>
                              <p:par>
                                <p:cTn id="75" presetID="10" presetClass="entr" presetSubtype="0" fill="hold" nodeType="withEffect">
                                  <p:stCondLst>
                                    <p:cond delay="0"/>
                                  </p:stCondLst>
                                  <p:childTnLst>
                                    <p:set>
                                      <p:cBhvr>
                                        <p:cTn id="76" dur="1" fill="hold">
                                          <p:stCondLst>
                                            <p:cond delay="0"/>
                                          </p:stCondLst>
                                        </p:cTn>
                                        <p:tgtEl>
                                          <p:spTgt spid="366"/>
                                        </p:tgtEl>
                                        <p:attrNameLst>
                                          <p:attrName>style.visibility</p:attrName>
                                        </p:attrNameLst>
                                      </p:cBhvr>
                                      <p:to>
                                        <p:strVal val="visible"/>
                                      </p:to>
                                    </p:set>
                                    <p:animEffect transition="in" filter="fade">
                                      <p:cBhvr>
                                        <p:cTn id="77" dur="1000"/>
                                        <p:tgtEl>
                                          <p:spTgt spid="3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65"/>
                                        </p:tgtEl>
                                        <p:attrNameLst>
                                          <p:attrName>style.visibility</p:attrName>
                                        </p:attrNameLst>
                                      </p:cBhvr>
                                      <p:to>
                                        <p:strVal val="visible"/>
                                      </p:to>
                                    </p:set>
                                    <p:animEffect transition="in" filter="fade">
                                      <p:cBhvr>
                                        <p:cTn id="82" dur="1000"/>
                                        <p:tgtEl>
                                          <p:spTgt spid="36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71"/>
                                        </p:tgtEl>
                                        <p:attrNameLst>
                                          <p:attrName>style.visibility</p:attrName>
                                        </p:attrNameLst>
                                      </p:cBhvr>
                                      <p:to>
                                        <p:strVal val="visible"/>
                                      </p:to>
                                    </p:set>
                                    <p:animEffect transition="in" filter="fade">
                                      <p:cBhvr>
                                        <p:cTn id="87" dur="1000"/>
                                        <p:tgtEl>
                                          <p:spTgt spid="371"/>
                                        </p:tgtEl>
                                      </p:cBhvr>
                                    </p:animEffect>
                                  </p:childTnLst>
                                </p:cTn>
                              </p:par>
                              <p:par>
                                <p:cTn id="88" presetID="10" presetClass="entr" presetSubtype="0" fill="hold" nodeType="withEffect">
                                  <p:stCondLst>
                                    <p:cond delay="0"/>
                                  </p:stCondLst>
                                  <p:childTnLst>
                                    <p:set>
                                      <p:cBhvr>
                                        <p:cTn id="89" dur="1" fill="hold">
                                          <p:stCondLst>
                                            <p:cond delay="0"/>
                                          </p:stCondLst>
                                        </p:cTn>
                                        <p:tgtEl>
                                          <p:spTgt spid="372"/>
                                        </p:tgtEl>
                                        <p:attrNameLst>
                                          <p:attrName>style.visibility</p:attrName>
                                        </p:attrNameLst>
                                      </p:cBhvr>
                                      <p:to>
                                        <p:strVal val="visible"/>
                                      </p:to>
                                    </p:set>
                                    <p:animEffect transition="in" filter="fade">
                                      <p:cBhvr>
                                        <p:cTn id="90" dur="1000"/>
                                        <p:tgtEl>
                                          <p:spTgt spid="37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77"/>
                                        </p:tgtEl>
                                        <p:attrNameLst>
                                          <p:attrName>style.visibility</p:attrName>
                                        </p:attrNameLst>
                                      </p:cBhvr>
                                      <p:to>
                                        <p:strVal val="visible"/>
                                      </p:to>
                                    </p:set>
                                    <p:animEffect transition="in" filter="fade">
                                      <p:cBhvr>
                                        <p:cTn id="95" dur="1000"/>
                                        <p:tgtEl>
                                          <p:spTgt spid="377"/>
                                        </p:tgtEl>
                                      </p:cBhvr>
                                    </p:animEffect>
                                  </p:childTnLst>
                                </p:cTn>
                              </p:par>
                              <p:par>
                                <p:cTn id="96" presetID="10" presetClass="entr" presetSubtype="0" fill="hold" nodeType="withEffect">
                                  <p:stCondLst>
                                    <p:cond delay="0"/>
                                  </p:stCondLst>
                                  <p:childTnLst>
                                    <p:set>
                                      <p:cBhvr>
                                        <p:cTn id="97" dur="1" fill="hold">
                                          <p:stCondLst>
                                            <p:cond delay="0"/>
                                          </p:stCondLst>
                                        </p:cTn>
                                        <p:tgtEl>
                                          <p:spTgt spid="378"/>
                                        </p:tgtEl>
                                        <p:attrNameLst>
                                          <p:attrName>style.visibility</p:attrName>
                                        </p:attrNameLst>
                                      </p:cBhvr>
                                      <p:to>
                                        <p:strVal val="visible"/>
                                      </p:to>
                                    </p:set>
                                    <p:animEffect transition="in" filter="fade">
                                      <p:cBhvr>
                                        <p:cTn id="98" dur="1000"/>
                                        <p:tgtEl>
                                          <p:spTgt spid="378"/>
                                        </p:tgtEl>
                                      </p:cBhvr>
                                    </p:animEffect>
                                  </p:childTnLst>
                                </p:cTn>
                              </p:par>
                              <p:par>
                                <p:cTn id="99" presetID="10" presetClass="entr" presetSubtype="0" fill="hold" nodeType="withEffect">
                                  <p:stCondLst>
                                    <p:cond delay="0"/>
                                  </p:stCondLst>
                                  <p:childTnLst>
                                    <p:set>
                                      <p:cBhvr>
                                        <p:cTn id="100" dur="1" fill="hold">
                                          <p:stCondLst>
                                            <p:cond delay="0"/>
                                          </p:stCondLst>
                                        </p:cTn>
                                        <p:tgtEl>
                                          <p:spTgt spid="379"/>
                                        </p:tgtEl>
                                        <p:attrNameLst>
                                          <p:attrName>style.visibility</p:attrName>
                                        </p:attrNameLst>
                                      </p:cBhvr>
                                      <p:to>
                                        <p:strVal val="visible"/>
                                      </p:to>
                                    </p:set>
                                    <p:animEffect transition="in" filter="fade">
                                      <p:cBhvr>
                                        <p:cTn id="101" dur="1000"/>
                                        <p:tgtEl>
                                          <p:spTgt spid="37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56"/>
                                        </p:tgtEl>
                                        <p:attrNameLst>
                                          <p:attrName>style.visibility</p:attrName>
                                        </p:attrNameLst>
                                      </p:cBhvr>
                                      <p:to>
                                        <p:strVal val="visible"/>
                                      </p:to>
                                    </p:set>
                                    <p:animEffect transition="in" filter="fade">
                                      <p:cBhvr>
                                        <p:cTn id="106"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2-butene</a:t>
            </a:r>
            <a:endParaRPr/>
          </a:p>
        </p:txBody>
      </p:sp>
      <p:sp>
        <p:nvSpPr>
          <p:cNvPr id="386" name="Google Shape;386;p4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Molecular: </a:t>
            </a:r>
            <a:endParaRPr baseline="-25000">
              <a:solidFill>
                <a:schemeClr val="lt1"/>
              </a:solidFill>
            </a:endParaRPr>
          </a:p>
          <a:p>
            <a:pPr marL="0" lvl="0" indent="0" algn="l" rtl="0">
              <a:spcBef>
                <a:spcPts val="1600"/>
              </a:spcBef>
              <a:spcAft>
                <a:spcPts val="0"/>
              </a:spcAft>
              <a:buNone/>
            </a:pPr>
            <a:r>
              <a:rPr lang="en">
                <a:solidFill>
                  <a:schemeClr val="lt1"/>
                </a:solidFill>
              </a:rPr>
              <a:t>Structural:</a:t>
            </a:r>
            <a:endParaRPr>
              <a:solidFill>
                <a:schemeClr val="lt1"/>
              </a:solidFill>
            </a:endParaRPr>
          </a:p>
          <a:p>
            <a:pPr marL="0" lvl="0" indent="0" algn="l" rtl="0">
              <a:spcBef>
                <a:spcPts val="1600"/>
              </a:spcBef>
              <a:spcAft>
                <a:spcPts val="0"/>
              </a:spcAft>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387" name="Google Shape;387;p42"/>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8</a:t>
            </a:r>
            <a:endParaRPr sz="3000" baseline="-25000">
              <a:solidFill>
                <a:srgbClr val="FFFFFF"/>
              </a:solidFill>
              <a:latin typeface="Shadows Into Light"/>
              <a:ea typeface="Shadows Into Light"/>
              <a:cs typeface="Shadows Into Light"/>
              <a:sym typeface="Shadows Into Light"/>
            </a:endParaRPr>
          </a:p>
        </p:txBody>
      </p:sp>
      <p:sp>
        <p:nvSpPr>
          <p:cNvPr id="388" name="Google Shape;388;p42"/>
          <p:cNvSpPr txBox="1"/>
          <p:nvPr/>
        </p:nvSpPr>
        <p:spPr>
          <a:xfrm>
            <a:off x="2101825" y="3533975"/>
            <a:ext cx="2232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r>
              <a:rPr lang="en" sz="3000">
                <a:solidFill>
                  <a:srgbClr val="FFFFFF"/>
                </a:solidFill>
                <a:latin typeface="Shadows Into Light"/>
                <a:ea typeface="Shadows Into Light"/>
                <a:cs typeface="Shadows Into Light"/>
                <a:sym typeface="Shadows Into Light"/>
              </a:rPr>
              <a:t>CHCHCH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sp>
        <p:nvSpPr>
          <p:cNvPr id="389" name="Google Shape;389;p42"/>
          <p:cNvSpPr txBox="1"/>
          <p:nvPr/>
        </p:nvSpPr>
        <p:spPr>
          <a:xfrm>
            <a:off x="3904300"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390" name="Google Shape;390;p42"/>
          <p:cNvSpPr txBox="1"/>
          <p:nvPr/>
        </p:nvSpPr>
        <p:spPr>
          <a:xfrm>
            <a:off x="45503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391" name="Google Shape;391;p42"/>
          <p:cNvCxnSpPr/>
          <p:nvPr/>
        </p:nvCxnSpPr>
        <p:spPr>
          <a:xfrm>
            <a:off x="4915600" y="26718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392" name="Google Shape;392;p42"/>
          <p:cNvCxnSpPr/>
          <p:nvPr/>
        </p:nvCxnSpPr>
        <p:spPr>
          <a:xfrm rot="10800000">
            <a:off x="4107100" y="21883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93" name="Google Shape;393;p42"/>
          <p:cNvCxnSpPr/>
          <p:nvPr/>
        </p:nvCxnSpPr>
        <p:spPr>
          <a:xfrm rot="10800000">
            <a:off x="4107100" y="2873825"/>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394" name="Google Shape;394;p42"/>
          <p:cNvCxnSpPr/>
          <p:nvPr/>
        </p:nvCxnSpPr>
        <p:spPr>
          <a:xfrm rot="10800000">
            <a:off x="4753125" y="21883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395" name="Google Shape;395;p42"/>
          <p:cNvSpPr txBox="1"/>
          <p:nvPr/>
        </p:nvSpPr>
        <p:spPr>
          <a:xfrm>
            <a:off x="3904300"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96" name="Google Shape;396;p42"/>
          <p:cNvSpPr txBox="1"/>
          <p:nvPr/>
        </p:nvSpPr>
        <p:spPr>
          <a:xfrm>
            <a:off x="4550325" y="17123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397" name="Google Shape;397;p42"/>
          <p:cNvSpPr txBox="1"/>
          <p:nvPr/>
        </p:nvSpPr>
        <p:spPr>
          <a:xfrm>
            <a:off x="3904300" y="31524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398" name="Google Shape;398;p42"/>
          <p:cNvCxnSpPr/>
          <p:nvPr/>
        </p:nvCxnSpPr>
        <p:spPr>
          <a:xfrm>
            <a:off x="4245500" y="2768300"/>
            <a:ext cx="375000" cy="0"/>
          </a:xfrm>
          <a:prstGeom prst="straightConnector1">
            <a:avLst/>
          </a:prstGeom>
          <a:noFill/>
          <a:ln w="38100" cap="flat" cmpd="sng">
            <a:solidFill>
              <a:srgbClr val="FFFFFF"/>
            </a:solidFill>
            <a:prstDash val="solid"/>
            <a:round/>
            <a:headEnd type="none" w="med" len="med"/>
            <a:tailEnd type="none" w="med" len="med"/>
          </a:ln>
        </p:spPr>
      </p:cxnSp>
      <p:sp>
        <p:nvSpPr>
          <p:cNvPr id="399" name="Google Shape;399;p42"/>
          <p:cNvSpPr txBox="1"/>
          <p:nvPr/>
        </p:nvSpPr>
        <p:spPr>
          <a:xfrm>
            <a:off x="5241225" y="24608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00" name="Google Shape;400;p42"/>
          <p:cNvCxnSpPr/>
          <p:nvPr/>
        </p:nvCxnSpPr>
        <p:spPr>
          <a:xfrm>
            <a:off x="4915600" y="28206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01" name="Google Shape;401;p42"/>
          <p:cNvCxnSpPr/>
          <p:nvPr/>
        </p:nvCxnSpPr>
        <p:spPr>
          <a:xfrm rot="10800000">
            <a:off x="5424450" y="2188325"/>
            <a:ext cx="4500" cy="393300"/>
          </a:xfrm>
          <a:prstGeom prst="straightConnector1">
            <a:avLst/>
          </a:prstGeom>
          <a:noFill/>
          <a:ln w="38100" cap="flat" cmpd="sng">
            <a:solidFill>
              <a:srgbClr val="FFFFFF"/>
            </a:solidFill>
            <a:prstDash val="solid"/>
            <a:round/>
            <a:headEnd type="none" w="med" len="med"/>
            <a:tailEnd type="none" w="med" len="med"/>
          </a:ln>
        </p:spPr>
      </p:cxnSp>
      <p:sp>
        <p:nvSpPr>
          <p:cNvPr id="402" name="Google Shape;402;p42"/>
          <p:cNvSpPr txBox="1"/>
          <p:nvPr/>
        </p:nvSpPr>
        <p:spPr>
          <a:xfrm>
            <a:off x="5196350" y="1707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03" name="Google Shape;403;p42"/>
          <p:cNvCxnSpPr/>
          <p:nvPr/>
        </p:nvCxnSpPr>
        <p:spPr>
          <a:xfrm rot="10800000">
            <a:off x="6107550" y="2904788"/>
            <a:ext cx="4500" cy="393300"/>
          </a:xfrm>
          <a:prstGeom prst="straightConnector1">
            <a:avLst/>
          </a:prstGeom>
          <a:noFill/>
          <a:ln w="38100" cap="flat" cmpd="sng">
            <a:solidFill>
              <a:srgbClr val="FFFFFF"/>
            </a:solidFill>
            <a:prstDash val="solid"/>
            <a:round/>
            <a:headEnd type="none" w="med" len="med"/>
            <a:tailEnd type="none" w="med" len="med"/>
          </a:ln>
        </p:spPr>
      </p:cxnSp>
      <p:sp>
        <p:nvSpPr>
          <p:cNvPr id="404" name="Google Shape;404;p42"/>
          <p:cNvSpPr txBox="1"/>
          <p:nvPr/>
        </p:nvSpPr>
        <p:spPr>
          <a:xfrm>
            <a:off x="5924325" y="249183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05" name="Google Shape;405;p42"/>
          <p:cNvCxnSpPr/>
          <p:nvPr/>
        </p:nvCxnSpPr>
        <p:spPr>
          <a:xfrm>
            <a:off x="5608575" y="2768288"/>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06" name="Google Shape;406;p42"/>
          <p:cNvCxnSpPr/>
          <p:nvPr/>
        </p:nvCxnSpPr>
        <p:spPr>
          <a:xfrm rot="10800000">
            <a:off x="6107550" y="2219288"/>
            <a:ext cx="4500" cy="393300"/>
          </a:xfrm>
          <a:prstGeom prst="straightConnector1">
            <a:avLst/>
          </a:prstGeom>
          <a:noFill/>
          <a:ln w="38100" cap="flat" cmpd="sng">
            <a:solidFill>
              <a:srgbClr val="FFFFFF"/>
            </a:solidFill>
            <a:prstDash val="solid"/>
            <a:round/>
            <a:headEnd type="none" w="med" len="med"/>
            <a:tailEnd type="none" w="med" len="med"/>
          </a:ln>
        </p:spPr>
      </p:cxnSp>
      <p:sp>
        <p:nvSpPr>
          <p:cNvPr id="407" name="Google Shape;407;p42"/>
          <p:cNvSpPr txBox="1"/>
          <p:nvPr/>
        </p:nvSpPr>
        <p:spPr>
          <a:xfrm>
            <a:off x="5879450" y="17383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08" name="Google Shape;408;p42"/>
          <p:cNvSpPr txBox="1"/>
          <p:nvPr/>
        </p:nvSpPr>
        <p:spPr>
          <a:xfrm>
            <a:off x="5879450" y="318338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09" name="Google Shape;409;p42"/>
          <p:cNvSpPr txBox="1"/>
          <p:nvPr/>
        </p:nvSpPr>
        <p:spPr>
          <a:xfrm>
            <a:off x="6696450" y="2491838"/>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10" name="Google Shape;410;p42"/>
          <p:cNvCxnSpPr/>
          <p:nvPr/>
        </p:nvCxnSpPr>
        <p:spPr>
          <a:xfrm>
            <a:off x="6321438" y="2768288"/>
            <a:ext cx="375000" cy="0"/>
          </a:xfrm>
          <a:prstGeom prst="straightConnector1">
            <a:avLst/>
          </a:prstGeom>
          <a:noFill/>
          <a:ln w="38100" cap="flat" cmpd="sng">
            <a:solidFill>
              <a:srgbClr val="FFFFFF"/>
            </a:solidFill>
            <a:prstDash val="solid"/>
            <a:round/>
            <a:headEnd type="none" w="med" len="med"/>
            <a:tailEnd type="none" w="med" len="med"/>
          </a:ln>
        </p:spPr>
      </p:cxnSp>
      <p:sp>
        <p:nvSpPr>
          <p:cNvPr id="411" name="Google Shape;411;p42"/>
          <p:cNvSpPr txBox="1"/>
          <p:nvPr/>
        </p:nvSpPr>
        <p:spPr>
          <a:xfrm>
            <a:off x="3145175" y="251496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12" name="Google Shape;412;p42"/>
          <p:cNvCxnSpPr/>
          <p:nvPr/>
        </p:nvCxnSpPr>
        <p:spPr>
          <a:xfrm>
            <a:off x="3529288" y="2768288"/>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4287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
                                        </p:tgtEl>
                                        <p:attrNameLst>
                                          <p:attrName>style.visibility</p:attrName>
                                        </p:attrNameLst>
                                      </p:cBhvr>
                                      <p:to>
                                        <p:strVal val="visible"/>
                                      </p:to>
                                    </p:set>
                                    <p:animEffect transition="in" filter="fade">
                                      <p:cBhvr>
                                        <p:cTn id="12" dur="1000"/>
                                        <p:tgtEl>
                                          <p:spTgt spid="389"/>
                                        </p:tgtEl>
                                      </p:cBhvr>
                                    </p:animEffect>
                                  </p:childTnLst>
                                </p:cTn>
                              </p:par>
                              <p:par>
                                <p:cTn id="13" presetID="10" presetClass="entr" presetSubtype="0" fill="hold" nodeType="withEffect">
                                  <p:stCondLst>
                                    <p:cond delay="0"/>
                                  </p:stCondLst>
                                  <p:childTnLst>
                                    <p:set>
                                      <p:cBhvr>
                                        <p:cTn id="14" dur="1" fill="hold">
                                          <p:stCondLst>
                                            <p:cond delay="0"/>
                                          </p:stCondLst>
                                        </p:cTn>
                                        <p:tgtEl>
                                          <p:spTgt spid="390"/>
                                        </p:tgtEl>
                                        <p:attrNameLst>
                                          <p:attrName>style.visibility</p:attrName>
                                        </p:attrNameLst>
                                      </p:cBhvr>
                                      <p:to>
                                        <p:strVal val="visible"/>
                                      </p:to>
                                    </p:set>
                                    <p:animEffect transition="in" filter="fade">
                                      <p:cBhvr>
                                        <p:cTn id="15" dur="1000"/>
                                        <p:tgtEl>
                                          <p:spTgt spid="390"/>
                                        </p:tgtEl>
                                      </p:cBhvr>
                                    </p:animEffect>
                                  </p:childTnLst>
                                </p:cTn>
                              </p:par>
                              <p:par>
                                <p:cTn id="16" presetID="10" presetClass="entr" presetSubtype="0" fill="hold" nodeType="withEffect">
                                  <p:stCondLst>
                                    <p:cond delay="0"/>
                                  </p:stCondLst>
                                  <p:childTnLst>
                                    <p:set>
                                      <p:cBhvr>
                                        <p:cTn id="17" dur="1" fill="hold">
                                          <p:stCondLst>
                                            <p:cond delay="0"/>
                                          </p:stCondLst>
                                        </p:cTn>
                                        <p:tgtEl>
                                          <p:spTgt spid="399"/>
                                        </p:tgtEl>
                                        <p:attrNameLst>
                                          <p:attrName>style.visibility</p:attrName>
                                        </p:attrNameLst>
                                      </p:cBhvr>
                                      <p:to>
                                        <p:strVal val="visible"/>
                                      </p:to>
                                    </p:set>
                                    <p:animEffect transition="in" filter="fade">
                                      <p:cBhvr>
                                        <p:cTn id="18" dur="1000"/>
                                        <p:tgtEl>
                                          <p:spTgt spid="399"/>
                                        </p:tgtEl>
                                      </p:cBhvr>
                                    </p:animEffect>
                                  </p:childTnLst>
                                </p:cTn>
                              </p:par>
                              <p:par>
                                <p:cTn id="19" presetID="10"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1"/>
                                        </p:tgtEl>
                                        <p:attrNameLst>
                                          <p:attrName>style.visibility</p:attrName>
                                        </p:attrNameLst>
                                      </p:cBhvr>
                                      <p:to>
                                        <p:strVal val="visible"/>
                                      </p:to>
                                    </p:set>
                                    <p:animEffect transition="in" filter="fade">
                                      <p:cBhvr>
                                        <p:cTn id="26" dur="1000"/>
                                        <p:tgtEl>
                                          <p:spTgt spid="391"/>
                                        </p:tgtEl>
                                      </p:cBhvr>
                                    </p:animEffect>
                                  </p:childTnLst>
                                </p:cTn>
                              </p:par>
                              <p:par>
                                <p:cTn id="27" presetID="10" presetClass="entr" presetSubtype="0" fill="hold" nodeType="withEffect">
                                  <p:stCondLst>
                                    <p:cond delay="0"/>
                                  </p:stCondLst>
                                  <p:childTnLst>
                                    <p:set>
                                      <p:cBhvr>
                                        <p:cTn id="28" dur="1" fill="hold">
                                          <p:stCondLst>
                                            <p:cond delay="0"/>
                                          </p:stCondLst>
                                        </p:cTn>
                                        <p:tgtEl>
                                          <p:spTgt spid="400"/>
                                        </p:tgtEl>
                                        <p:attrNameLst>
                                          <p:attrName>style.visibility</p:attrName>
                                        </p:attrNameLst>
                                      </p:cBhvr>
                                      <p:to>
                                        <p:strVal val="visible"/>
                                      </p:to>
                                    </p:set>
                                    <p:animEffect transition="in" filter="fade">
                                      <p:cBhvr>
                                        <p:cTn id="29" dur="1000"/>
                                        <p:tgtEl>
                                          <p:spTgt spid="40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8"/>
                                        </p:tgtEl>
                                        <p:attrNameLst>
                                          <p:attrName>style.visibility</p:attrName>
                                        </p:attrNameLst>
                                      </p:cBhvr>
                                      <p:to>
                                        <p:strVal val="visible"/>
                                      </p:to>
                                    </p:set>
                                    <p:animEffect transition="in" filter="fade">
                                      <p:cBhvr>
                                        <p:cTn id="34" dur="1000"/>
                                        <p:tgtEl>
                                          <p:spTgt spid="398"/>
                                        </p:tgtEl>
                                      </p:cBhvr>
                                    </p:animEffect>
                                  </p:childTnLst>
                                </p:cTn>
                              </p:par>
                              <p:par>
                                <p:cTn id="35" presetID="10" presetClass="entr" presetSubtype="0" fill="hold" nodeType="withEffect">
                                  <p:stCondLst>
                                    <p:cond delay="0"/>
                                  </p:stCondLst>
                                  <p:childTnLst>
                                    <p:set>
                                      <p:cBhvr>
                                        <p:cTn id="36" dur="1" fill="hold">
                                          <p:stCondLst>
                                            <p:cond delay="0"/>
                                          </p:stCondLst>
                                        </p:cTn>
                                        <p:tgtEl>
                                          <p:spTgt spid="405"/>
                                        </p:tgtEl>
                                        <p:attrNameLst>
                                          <p:attrName>style.visibility</p:attrName>
                                        </p:attrNameLst>
                                      </p:cBhvr>
                                      <p:to>
                                        <p:strVal val="visible"/>
                                      </p:to>
                                    </p:set>
                                    <p:animEffect transition="in" filter="fade">
                                      <p:cBhvr>
                                        <p:cTn id="37" dur="1000"/>
                                        <p:tgtEl>
                                          <p:spTgt spid="4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2"/>
                                        </p:tgtEl>
                                        <p:attrNameLst>
                                          <p:attrName>style.visibility</p:attrName>
                                        </p:attrNameLst>
                                      </p:cBhvr>
                                      <p:to>
                                        <p:strVal val="visible"/>
                                      </p:to>
                                    </p:set>
                                    <p:animEffect transition="in" filter="fade">
                                      <p:cBhvr>
                                        <p:cTn id="42" dur="1000"/>
                                        <p:tgtEl>
                                          <p:spTgt spid="392"/>
                                        </p:tgtEl>
                                      </p:cBhvr>
                                    </p:animEffect>
                                  </p:childTnLst>
                                </p:cTn>
                              </p:par>
                              <p:par>
                                <p:cTn id="43" presetID="10" presetClass="entr" presetSubtype="0" fill="hold" nodeType="withEffect">
                                  <p:stCondLst>
                                    <p:cond delay="0"/>
                                  </p:stCondLst>
                                  <p:childTnLst>
                                    <p:set>
                                      <p:cBhvr>
                                        <p:cTn id="44" dur="1" fill="hold">
                                          <p:stCondLst>
                                            <p:cond delay="0"/>
                                          </p:stCondLst>
                                        </p:cTn>
                                        <p:tgtEl>
                                          <p:spTgt spid="412"/>
                                        </p:tgtEl>
                                        <p:attrNameLst>
                                          <p:attrName>style.visibility</p:attrName>
                                        </p:attrNameLst>
                                      </p:cBhvr>
                                      <p:to>
                                        <p:strVal val="visible"/>
                                      </p:to>
                                    </p:set>
                                    <p:animEffect transition="in" filter="fade">
                                      <p:cBhvr>
                                        <p:cTn id="45" dur="1000"/>
                                        <p:tgtEl>
                                          <p:spTgt spid="412"/>
                                        </p:tgtEl>
                                      </p:cBhvr>
                                    </p:animEffect>
                                  </p:childTnLst>
                                </p:cTn>
                              </p:par>
                              <p:par>
                                <p:cTn id="46" presetID="10" presetClass="entr" presetSubtype="0" fill="hold" nodeType="withEffect">
                                  <p:stCondLst>
                                    <p:cond delay="0"/>
                                  </p:stCondLst>
                                  <p:childTnLst>
                                    <p:set>
                                      <p:cBhvr>
                                        <p:cTn id="47" dur="1" fill="hold">
                                          <p:stCondLst>
                                            <p:cond delay="0"/>
                                          </p:stCondLst>
                                        </p:cTn>
                                        <p:tgtEl>
                                          <p:spTgt spid="393"/>
                                        </p:tgtEl>
                                        <p:attrNameLst>
                                          <p:attrName>style.visibility</p:attrName>
                                        </p:attrNameLst>
                                      </p:cBhvr>
                                      <p:to>
                                        <p:strVal val="visible"/>
                                      </p:to>
                                    </p:set>
                                    <p:animEffect transition="in" filter="fade">
                                      <p:cBhvr>
                                        <p:cTn id="48" dur="1000"/>
                                        <p:tgtEl>
                                          <p:spTgt spid="39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4"/>
                                        </p:tgtEl>
                                        <p:attrNameLst>
                                          <p:attrName>style.visibility</p:attrName>
                                        </p:attrNameLst>
                                      </p:cBhvr>
                                      <p:to>
                                        <p:strVal val="visible"/>
                                      </p:to>
                                    </p:set>
                                    <p:animEffect transition="in" filter="fade">
                                      <p:cBhvr>
                                        <p:cTn id="53" dur="1000"/>
                                        <p:tgtEl>
                                          <p:spTgt spid="39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1"/>
                                        </p:tgtEl>
                                        <p:attrNameLst>
                                          <p:attrName>style.visibility</p:attrName>
                                        </p:attrNameLst>
                                      </p:cBhvr>
                                      <p:to>
                                        <p:strVal val="visible"/>
                                      </p:to>
                                    </p:set>
                                    <p:animEffect transition="in" filter="fade">
                                      <p:cBhvr>
                                        <p:cTn id="58" dur="1000"/>
                                        <p:tgtEl>
                                          <p:spTgt spid="40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3"/>
                                        </p:tgtEl>
                                        <p:attrNameLst>
                                          <p:attrName>style.visibility</p:attrName>
                                        </p:attrNameLst>
                                      </p:cBhvr>
                                      <p:to>
                                        <p:strVal val="visible"/>
                                      </p:to>
                                    </p:set>
                                    <p:animEffect transition="in" filter="fade">
                                      <p:cBhvr>
                                        <p:cTn id="63" dur="1000"/>
                                        <p:tgtEl>
                                          <p:spTgt spid="403"/>
                                        </p:tgtEl>
                                      </p:cBhvr>
                                    </p:animEffect>
                                  </p:childTnLst>
                                </p:cTn>
                              </p:par>
                              <p:par>
                                <p:cTn id="64" presetID="10" presetClass="entr" presetSubtype="0" fill="hold" nodeType="withEffect">
                                  <p:stCondLst>
                                    <p:cond delay="0"/>
                                  </p:stCondLst>
                                  <p:childTnLst>
                                    <p:set>
                                      <p:cBhvr>
                                        <p:cTn id="65" dur="1" fill="hold">
                                          <p:stCondLst>
                                            <p:cond delay="0"/>
                                          </p:stCondLst>
                                        </p:cTn>
                                        <p:tgtEl>
                                          <p:spTgt spid="406"/>
                                        </p:tgtEl>
                                        <p:attrNameLst>
                                          <p:attrName>style.visibility</p:attrName>
                                        </p:attrNameLst>
                                      </p:cBhvr>
                                      <p:to>
                                        <p:strVal val="visible"/>
                                      </p:to>
                                    </p:set>
                                    <p:animEffect transition="in" filter="fade">
                                      <p:cBhvr>
                                        <p:cTn id="66" dur="1000"/>
                                        <p:tgtEl>
                                          <p:spTgt spid="406"/>
                                        </p:tgtEl>
                                      </p:cBhvr>
                                    </p:animEffect>
                                  </p:childTnLst>
                                </p:cTn>
                              </p:par>
                              <p:par>
                                <p:cTn id="67" presetID="10" presetClass="entr" presetSubtype="0" fill="hold" nodeType="withEffect">
                                  <p:stCondLst>
                                    <p:cond delay="0"/>
                                  </p:stCondLst>
                                  <p:childTnLst>
                                    <p:set>
                                      <p:cBhvr>
                                        <p:cTn id="68" dur="1" fill="hold">
                                          <p:stCondLst>
                                            <p:cond delay="0"/>
                                          </p:stCondLst>
                                        </p:cTn>
                                        <p:tgtEl>
                                          <p:spTgt spid="410"/>
                                        </p:tgtEl>
                                        <p:attrNameLst>
                                          <p:attrName>style.visibility</p:attrName>
                                        </p:attrNameLst>
                                      </p:cBhvr>
                                      <p:to>
                                        <p:strVal val="visible"/>
                                      </p:to>
                                    </p:set>
                                    <p:animEffect transition="in" filter="fade">
                                      <p:cBhvr>
                                        <p:cTn id="69" dur="1000"/>
                                        <p:tgtEl>
                                          <p:spTgt spid="41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95"/>
                                        </p:tgtEl>
                                        <p:attrNameLst>
                                          <p:attrName>style.visibility</p:attrName>
                                        </p:attrNameLst>
                                      </p:cBhvr>
                                      <p:to>
                                        <p:strVal val="visible"/>
                                      </p:to>
                                    </p:set>
                                    <p:animEffect transition="in" filter="fade">
                                      <p:cBhvr>
                                        <p:cTn id="74" dur="1000"/>
                                        <p:tgtEl>
                                          <p:spTgt spid="395"/>
                                        </p:tgtEl>
                                      </p:cBhvr>
                                    </p:animEffect>
                                  </p:childTnLst>
                                </p:cTn>
                              </p:par>
                              <p:par>
                                <p:cTn id="75" presetID="10" presetClass="entr" presetSubtype="0" fill="hold" nodeType="withEffect">
                                  <p:stCondLst>
                                    <p:cond delay="0"/>
                                  </p:stCondLst>
                                  <p:childTnLst>
                                    <p:set>
                                      <p:cBhvr>
                                        <p:cTn id="76" dur="1" fill="hold">
                                          <p:stCondLst>
                                            <p:cond delay="0"/>
                                          </p:stCondLst>
                                        </p:cTn>
                                        <p:tgtEl>
                                          <p:spTgt spid="411"/>
                                        </p:tgtEl>
                                        <p:attrNameLst>
                                          <p:attrName>style.visibility</p:attrName>
                                        </p:attrNameLst>
                                      </p:cBhvr>
                                      <p:to>
                                        <p:strVal val="visible"/>
                                      </p:to>
                                    </p:set>
                                    <p:animEffect transition="in" filter="fade">
                                      <p:cBhvr>
                                        <p:cTn id="77" dur="1000"/>
                                        <p:tgtEl>
                                          <p:spTgt spid="411"/>
                                        </p:tgtEl>
                                      </p:cBhvr>
                                    </p:animEffect>
                                  </p:childTnLst>
                                </p:cTn>
                              </p:par>
                              <p:par>
                                <p:cTn id="78" presetID="10" presetClass="entr" presetSubtype="0" fill="hold" nodeType="withEffect">
                                  <p:stCondLst>
                                    <p:cond delay="0"/>
                                  </p:stCondLst>
                                  <p:childTnLst>
                                    <p:set>
                                      <p:cBhvr>
                                        <p:cTn id="79" dur="1" fill="hold">
                                          <p:stCondLst>
                                            <p:cond delay="0"/>
                                          </p:stCondLst>
                                        </p:cTn>
                                        <p:tgtEl>
                                          <p:spTgt spid="397"/>
                                        </p:tgtEl>
                                        <p:attrNameLst>
                                          <p:attrName>style.visibility</p:attrName>
                                        </p:attrNameLst>
                                      </p:cBhvr>
                                      <p:to>
                                        <p:strVal val="visible"/>
                                      </p:to>
                                    </p:set>
                                    <p:animEffect transition="in" filter="fade">
                                      <p:cBhvr>
                                        <p:cTn id="80" dur="1000"/>
                                        <p:tgtEl>
                                          <p:spTgt spid="39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96"/>
                                        </p:tgtEl>
                                        <p:attrNameLst>
                                          <p:attrName>style.visibility</p:attrName>
                                        </p:attrNameLst>
                                      </p:cBhvr>
                                      <p:to>
                                        <p:strVal val="visible"/>
                                      </p:to>
                                    </p:set>
                                    <p:animEffect transition="in" filter="fade">
                                      <p:cBhvr>
                                        <p:cTn id="85" dur="1000"/>
                                        <p:tgtEl>
                                          <p:spTgt spid="39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02"/>
                                        </p:tgtEl>
                                        <p:attrNameLst>
                                          <p:attrName>style.visibility</p:attrName>
                                        </p:attrNameLst>
                                      </p:cBhvr>
                                      <p:to>
                                        <p:strVal val="visible"/>
                                      </p:to>
                                    </p:set>
                                    <p:animEffect transition="in" filter="fade">
                                      <p:cBhvr>
                                        <p:cTn id="90" dur="1000"/>
                                        <p:tgtEl>
                                          <p:spTgt spid="40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07"/>
                                        </p:tgtEl>
                                        <p:attrNameLst>
                                          <p:attrName>style.visibility</p:attrName>
                                        </p:attrNameLst>
                                      </p:cBhvr>
                                      <p:to>
                                        <p:strVal val="visible"/>
                                      </p:to>
                                    </p:set>
                                    <p:animEffect transition="in" filter="fade">
                                      <p:cBhvr>
                                        <p:cTn id="95" dur="1000"/>
                                        <p:tgtEl>
                                          <p:spTgt spid="407"/>
                                        </p:tgtEl>
                                      </p:cBhvr>
                                    </p:animEffect>
                                  </p:childTnLst>
                                </p:cTn>
                              </p:par>
                              <p:par>
                                <p:cTn id="96" presetID="10" presetClass="entr" presetSubtype="0" fill="hold" nodeType="withEffect">
                                  <p:stCondLst>
                                    <p:cond delay="0"/>
                                  </p:stCondLst>
                                  <p:childTnLst>
                                    <p:set>
                                      <p:cBhvr>
                                        <p:cTn id="97" dur="1" fill="hold">
                                          <p:stCondLst>
                                            <p:cond delay="0"/>
                                          </p:stCondLst>
                                        </p:cTn>
                                        <p:tgtEl>
                                          <p:spTgt spid="408"/>
                                        </p:tgtEl>
                                        <p:attrNameLst>
                                          <p:attrName>style.visibility</p:attrName>
                                        </p:attrNameLst>
                                      </p:cBhvr>
                                      <p:to>
                                        <p:strVal val="visible"/>
                                      </p:to>
                                    </p:set>
                                    <p:animEffect transition="in" filter="fade">
                                      <p:cBhvr>
                                        <p:cTn id="98" dur="1000"/>
                                        <p:tgtEl>
                                          <p:spTgt spid="408"/>
                                        </p:tgtEl>
                                      </p:cBhvr>
                                    </p:animEffect>
                                  </p:childTnLst>
                                </p:cTn>
                              </p:par>
                              <p:par>
                                <p:cTn id="99" presetID="10" presetClass="entr" presetSubtype="0" fill="hold" nodeType="withEffect">
                                  <p:stCondLst>
                                    <p:cond delay="0"/>
                                  </p:stCondLst>
                                  <p:childTnLst>
                                    <p:set>
                                      <p:cBhvr>
                                        <p:cTn id="100" dur="1" fill="hold">
                                          <p:stCondLst>
                                            <p:cond delay="0"/>
                                          </p:stCondLst>
                                        </p:cTn>
                                        <p:tgtEl>
                                          <p:spTgt spid="409"/>
                                        </p:tgtEl>
                                        <p:attrNameLst>
                                          <p:attrName>style.visibility</p:attrName>
                                        </p:attrNameLst>
                                      </p:cBhvr>
                                      <p:to>
                                        <p:strVal val="visible"/>
                                      </p:to>
                                    </p:set>
                                    <p:animEffect transition="in" filter="fade">
                                      <p:cBhvr>
                                        <p:cTn id="101" dur="1000"/>
                                        <p:tgtEl>
                                          <p:spTgt spid="40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88"/>
                                        </p:tgtEl>
                                        <p:attrNameLst>
                                          <p:attrName>style.visibility</p:attrName>
                                        </p:attrNameLst>
                                      </p:cBhvr>
                                      <p:to>
                                        <p:strVal val="visible"/>
                                      </p:to>
                                    </p:set>
                                    <p:animEffect transition="in" filter="fade">
                                      <p:cBhvr>
                                        <p:cTn id="106" dur="1000"/>
                                        <p:tgtEl>
                                          <p:spTgt spid="38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88"/>
                                        </p:tgtEl>
                                        <p:attrNameLst>
                                          <p:attrName>style.visibility</p:attrName>
                                        </p:attrNameLst>
                                      </p:cBhvr>
                                      <p:to>
                                        <p:strVal val="visible"/>
                                      </p:to>
                                    </p:set>
                                    <p:animEffect transition="in" filter="fade">
                                      <p:cBhvr>
                                        <p:cTn id="111"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Drawing Structural Formulas of Alkynes</a:t>
            </a:r>
            <a:endParaRPr/>
          </a:p>
        </p:txBody>
      </p:sp>
      <p:sp>
        <p:nvSpPr>
          <p:cNvPr id="424" name="Google Shape;424;p4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Same as alkenes except you add a TRIPLE BOND</a:t>
            </a:r>
            <a:br>
              <a:rPr lang="en" sz="2400" dirty="0"/>
            </a:br>
            <a:endParaRPr sz="2400" dirty="0"/>
          </a:p>
        </p:txBody>
      </p:sp>
    </p:spTree>
    <p:extLst>
      <p:ext uri="{BB962C8B-B14F-4D97-AF65-F5344CB8AC3E}">
        <p14:creationId xmlns:p14="http://schemas.microsoft.com/office/powerpoint/2010/main" val="12148605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1-butyne</a:t>
            </a:r>
            <a:endParaRPr/>
          </a:p>
        </p:txBody>
      </p:sp>
      <p:sp>
        <p:nvSpPr>
          <p:cNvPr id="430" name="Google Shape;430;p45"/>
          <p:cNvSpPr txBox="1">
            <a:spLocks noGrp="1"/>
          </p:cNvSpPr>
          <p:nvPr>
            <p:ph type="body" idx="1"/>
          </p:nvPr>
        </p:nvSpPr>
        <p:spPr>
          <a:xfrm>
            <a:off x="311700" y="1495975"/>
            <a:ext cx="8520600" cy="18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Molecular: </a:t>
            </a:r>
            <a:endParaRPr baseline="-25000">
              <a:solidFill>
                <a:schemeClr val="lt1"/>
              </a:solidFill>
            </a:endParaRPr>
          </a:p>
          <a:p>
            <a:pPr marL="0" lvl="0" indent="0" algn="l" rtl="0">
              <a:spcBef>
                <a:spcPts val="1600"/>
              </a:spcBef>
              <a:spcAft>
                <a:spcPts val="0"/>
              </a:spcAft>
              <a:buNone/>
            </a:pPr>
            <a:r>
              <a:rPr lang="en">
                <a:solidFill>
                  <a:schemeClr val="lt1"/>
                </a:solidFill>
              </a:rPr>
              <a:t>Structural:</a:t>
            </a:r>
            <a:endParaRPr>
              <a:solidFill>
                <a:schemeClr val="lt1"/>
              </a:solidFill>
            </a:endParaRPr>
          </a:p>
          <a:p>
            <a:pPr marL="0" lvl="0" indent="0" algn="l" rtl="0">
              <a:spcBef>
                <a:spcPts val="1600"/>
              </a:spcBef>
              <a:spcAft>
                <a:spcPts val="0"/>
              </a:spcAft>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431" name="Google Shape;431;p45"/>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6</a:t>
            </a:r>
            <a:endParaRPr sz="3000" baseline="-25000">
              <a:solidFill>
                <a:srgbClr val="FFFFFF"/>
              </a:solidFill>
              <a:latin typeface="Shadows Into Light"/>
              <a:ea typeface="Shadows Into Light"/>
              <a:cs typeface="Shadows Into Light"/>
              <a:sym typeface="Shadows Into Light"/>
            </a:endParaRPr>
          </a:p>
        </p:txBody>
      </p:sp>
      <p:sp>
        <p:nvSpPr>
          <p:cNvPr id="432" name="Google Shape;432;p45"/>
          <p:cNvSpPr txBox="1"/>
          <p:nvPr/>
        </p:nvSpPr>
        <p:spPr>
          <a:xfrm>
            <a:off x="2101825" y="3533975"/>
            <a:ext cx="2232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CHCCH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sp>
        <p:nvSpPr>
          <p:cNvPr id="433" name="Google Shape;433;p45"/>
          <p:cNvSpPr txBox="1"/>
          <p:nvPr/>
        </p:nvSpPr>
        <p:spPr>
          <a:xfrm>
            <a:off x="3410675" y="2401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434" name="Google Shape;434;p45"/>
          <p:cNvSpPr txBox="1"/>
          <p:nvPr/>
        </p:nvSpPr>
        <p:spPr>
          <a:xfrm>
            <a:off x="4056700" y="2401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35" name="Google Shape;435;p45"/>
          <p:cNvCxnSpPr/>
          <p:nvPr/>
        </p:nvCxnSpPr>
        <p:spPr>
          <a:xfrm>
            <a:off x="3751875" y="25979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36" name="Google Shape;436;p45"/>
          <p:cNvCxnSpPr/>
          <p:nvPr/>
        </p:nvCxnSpPr>
        <p:spPr>
          <a:xfrm rot="10800000">
            <a:off x="4930825" y="2814600"/>
            <a:ext cx="4500" cy="393300"/>
          </a:xfrm>
          <a:prstGeom prst="straightConnector1">
            <a:avLst/>
          </a:prstGeom>
          <a:noFill/>
          <a:ln w="38100" cap="flat" cmpd="sng">
            <a:solidFill>
              <a:srgbClr val="FFFFFF"/>
            </a:solidFill>
            <a:prstDash val="solid"/>
            <a:round/>
            <a:headEnd type="none" w="med" len="med"/>
            <a:tailEnd type="none" w="med" len="med"/>
          </a:ln>
        </p:spPr>
      </p:cxnSp>
      <p:sp>
        <p:nvSpPr>
          <p:cNvPr id="437" name="Google Shape;437;p45"/>
          <p:cNvSpPr txBox="1"/>
          <p:nvPr/>
        </p:nvSpPr>
        <p:spPr>
          <a:xfrm>
            <a:off x="2764650" y="2401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38" name="Google Shape;438;p45"/>
          <p:cNvCxnSpPr/>
          <p:nvPr/>
        </p:nvCxnSpPr>
        <p:spPr>
          <a:xfrm>
            <a:off x="3751875" y="2709075"/>
            <a:ext cx="375000" cy="0"/>
          </a:xfrm>
          <a:prstGeom prst="straightConnector1">
            <a:avLst/>
          </a:prstGeom>
          <a:noFill/>
          <a:ln w="38100" cap="flat" cmpd="sng">
            <a:solidFill>
              <a:srgbClr val="FFFFFF"/>
            </a:solidFill>
            <a:prstDash val="solid"/>
            <a:round/>
            <a:headEnd type="none" w="med" len="med"/>
            <a:tailEnd type="none" w="med" len="med"/>
          </a:ln>
        </p:spPr>
      </p:cxnSp>
      <p:sp>
        <p:nvSpPr>
          <p:cNvPr id="439" name="Google Shape;439;p45"/>
          <p:cNvSpPr txBox="1"/>
          <p:nvPr/>
        </p:nvSpPr>
        <p:spPr>
          <a:xfrm>
            <a:off x="4747600" y="2401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40" name="Google Shape;440;p45"/>
          <p:cNvCxnSpPr/>
          <p:nvPr/>
        </p:nvCxnSpPr>
        <p:spPr>
          <a:xfrm>
            <a:off x="4421975" y="270907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41" name="Google Shape;441;p45"/>
          <p:cNvCxnSpPr/>
          <p:nvPr/>
        </p:nvCxnSpPr>
        <p:spPr>
          <a:xfrm rot="10800000">
            <a:off x="4930825" y="2129100"/>
            <a:ext cx="4500" cy="393300"/>
          </a:xfrm>
          <a:prstGeom prst="straightConnector1">
            <a:avLst/>
          </a:prstGeom>
          <a:noFill/>
          <a:ln w="38100" cap="flat" cmpd="sng">
            <a:solidFill>
              <a:srgbClr val="FFFFFF"/>
            </a:solidFill>
            <a:prstDash val="solid"/>
            <a:round/>
            <a:headEnd type="none" w="med" len="med"/>
            <a:tailEnd type="none" w="med" len="med"/>
          </a:ln>
        </p:spPr>
      </p:cxnSp>
      <p:sp>
        <p:nvSpPr>
          <p:cNvPr id="442" name="Google Shape;442;p45"/>
          <p:cNvSpPr txBox="1"/>
          <p:nvPr/>
        </p:nvSpPr>
        <p:spPr>
          <a:xfrm>
            <a:off x="4702725" y="164816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43" name="Google Shape;443;p45"/>
          <p:cNvSpPr txBox="1"/>
          <p:nvPr/>
        </p:nvSpPr>
        <p:spPr>
          <a:xfrm>
            <a:off x="4702725" y="30932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44" name="Google Shape;444;p45"/>
          <p:cNvCxnSpPr/>
          <p:nvPr/>
        </p:nvCxnSpPr>
        <p:spPr>
          <a:xfrm rot="10800000">
            <a:off x="5613925" y="2845563"/>
            <a:ext cx="4500" cy="393300"/>
          </a:xfrm>
          <a:prstGeom prst="straightConnector1">
            <a:avLst/>
          </a:prstGeom>
          <a:noFill/>
          <a:ln w="38100" cap="flat" cmpd="sng">
            <a:solidFill>
              <a:srgbClr val="FFFFFF"/>
            </a:solidFill>
            <a:prstDash val="solid"/>
            <a:round/>
            <a:headEnd type="none" w="med" len="med"/>
            <a:tailEnd type="none" w="med" len="med"/>
          </a:ln>
        </p:spPr>
      </p:cxnSp>
      <p:sp>
        <p:nvSpPr>
          <p:cNvPr id="445" name="Google Shape;445;p45"/>
          <p:cNvSpPr txBox="1"/>
          <p:nvPr/>
        </p:nvSpPr>
        <p:spPr>
          <a:xfrm>
            <a:off x="5430700" y="243261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46" name="Google Shape;446;p45"/>
          <p:cNvCxnSpPr/>
          <p:nvPr/>
        </p:nvCxnSpPr>
        <p:spPr>
          <a:xfrm>
            <a:off x="5114950" y="2709063"/>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47" name="Google Shape;447;p45"/>
          <p:cNvCxnSpPr/>
          <p:nvPr/>
        </p:nvCxnSpPr>
        <p:spPr>
          <a:xfrm rot="10800000">
            <a:off x="5613925" y="2160063"/>
            <a:ext cx="4500" cy="393300"/>
          </a:xfrm>
          <a:prstGeom prst="straightConnector1">
            <a:avLst/>
          </a:prstGeom>
          <a:noFill/>
          <a:ln w="38100" cap="flat" cmpd="sng">
            <a:solidFill>
              <a:srgbClr val="FFFFFF"/>
            </a:solidFill>
            <a:prstDash val="solid"/>
            <a:round/>
            <a:headEnd type="none" w="med" len="med"/>
            <a:tailEnd type="none" w="med" len="med"/>
          </a:ln>
        </p:spPr>
      </p:cxnSp>
      <p:sp>
        <p:nvSpPr>
          <p:cNvPr id="448" name="Google Shape;448;p45"/>
          <p:cNvSpPr txBox="1"/>
          <p:nvPr/>
        </p:nvSpPr>
        <p:spPr>
          <a:xfrm>
            <a:off x="5385825" y="16791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49" name="Google Shape;449;p45"/>
          <p:cNvSpPr txBox="1"/>
          <p:nvPr/>
        </p:nvSpPr>
        <p:spPr>
          <a:xfrm>
            <a:off x="5385825" y="312416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50" name="Google Shape;450;p45"/>
          <p:cNvSpPr txBox="1"/>
          <p:nvPr/>
        </p:nvSpPr>
        <p:spPr>
          <a:xfrm>
            <a:off x="6202825" y="243261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51" name="Google Shape;451;p45"/>
          <p:cNvCxnSpPr/>
          <p:nvPr/>
        </p:nvCxnSpPr>
        <p:spPr>
          <a:xfrm>
            <a:off x="5827813" y="2709063"/>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52" name="Google Shape;452;p45"/>
          <p:cNvCxnSpPr/>
          <p:nvPr/>
        </p:nvCxnSpPr>
        <p:spPr>
          <a:xfrm>
            <a:off x="3751875" y="28146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53" name="Google Shape;453;p45"/>
          <p:cNvCxnSpPr/>
          <p:nvPr/>
        </p:nvCxnSpPr>
        <p:spPr>
          <a:xfrm>
            <a:off x="3117213" y="2678088"/>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391361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
                                        </p:tgtEl>
                                        <p:attrNameLst>
                                          <p:attrName>style.visibility</p:attrName>
                                        </p:attrNameLst>
                                      </p:cBhvr>
                                      <p:to>
                                        <p:strVal val="visible"/>
                                      </p:to>
                                    </p:set>
                                    <p:animEffect transition="in" filter="fade">
                                      <p:cBhvr>
                                        <p:cTn id="12" dur="1000"/>
                                        <p:tgtEl>
                                          <p:spTgt spid="433"/>
                                        </p:tgtEl>
                                      </p:cBhvr>
                                    </p:animEffect>
                                  </p:childTnLst>
                                </p:cTn>
                              </p:par>
                              <p:par>
                                <p:cTn id="13" presetID="10" presetClass="entr" presetSubtype="0" fill="hold" nodeType="withEffect">
                                  <p:stCondLst>
                                    <p:cond delay="0"/>
                                  </p:stCondLst>
                                  <p:childTnLst>
                                    <p:set>
                                      <p:cBhvr>
                                        <p:cTn id="14" dur="1" fill="hold">
                                          <p:stCondLst>
                                            <p:cond delay="0"/>
                                          </p:stCondLst>
                                        </p:cTn>
                                        <p:tgtEl>
                                          <p:spTgt spid="434"/>
                                        </p:tgtEl>
                                        <p:attrNameLst>
                                          <p:attrName>style.visibility</p:attrName>
                                        </p:attrNameLst>
                                      </p:cBhvr>
                                      <p:to>
                                        <p:strVal val="visible"/>
                                      </p:to>
                                    </p:set>
                                    <p:animEffect transition="in" filter="fade">
                                      <p:cBhvr>
                                        <p:cTn id="15" dur="1000"/>
                                        <p:tgtEl>
                                          <p:spTgt spid="434"/>
                                        </p:tgtEl>
                                      </p:cBhvr>
                                    </p:animEffect>
                                  </p:childTnLst>
                                </p:cTn>
                              </p:par>
                              <p:par>
                                <p:cTn id="16" presetID="10" presetClass="entr" presetSubtype="0" fill="hold" nodeType="with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1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45"/>
                                        </p:tgtEl>
                                        <p:attrNameLst>
                                          <p:attrName>style.visibility</p:attrName>
                                        </p:attrNameLst>
                                      </p:cBhvr>
                                      <p:to>
                                        <p:strVal val="visible"/>
                                      </p:to>
                                    </p:set>
                                    <p:animEffect transition="in" filter="fade">
                                      <p:cBhvr>
                                        <p:cTn id="21" dur="1000"/>
                                        <p:tgtEl>
                                          <p:spTgt spid="4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5"/>
                                        </p:tgtEl>
                                        <p:attrNameLst>
                                          <p:attrName>style.visibility</p:attrName>
                                        </p:attrNameLst>
                                      </p:cBhvr>
                                      <p:to>
                                        <p:strVal val="visible"/>
                                      </p:to>
                                    </p:set>
                                    <p:animEffect transition="in" filter="fade">
                                      <p:cBhvr>
                                        <p:cTn id="26" dur="1000"/>
                                        <p:tgtEl>
                                          <p:spTgt spid="435"/>
                                        </p:tgtEl>
                                      </p:cBhvr>
                                    </p:animEffect>
                                  </p:childTnLst>
                                </p:cTn>
                              </p:par>
                              <p:par>
                                <p:cTn id="27" presetID="10" presetClass="entr" presetSubtype="0" fill="hold" nodeType="withEffect">
                                  <p:stCondLst>
                                    <p:cond delay="0"/>
                                  </p:stCondLst>
                                  <p:childTnLst>
                                    <p:set>
                                      <p:cBhvr>
                                        <p:cTn id="28" dur="1" fill="hold">
                                          <p:stCondLst>
                                            <p:cond delay="0"/>
                                          </p:stCondLst>
                                        </p:cTn>
                                        <p:tgtEl>
                                          <p:spTgt spid="438"/>
                                        </p:tgtEl>
                                        <p:attrNameLst>
                                          <p:attrName>style.visibility</p:attrName>
                                        </p:attrNameLst>
                                      </p:cBhvr>
                                      <p:to>
                                        <p:strVal val="visible"/>
                                      </p:to>
                                    </p:set>
                                    <p:animEffect transition="in" filter="fade">
                                      <p:cBhvr>
                                        <p:cTn id="29" dur="1000"/>
                                        <p:tgtEl>
                                          <p:spTgt spid="438"/>
                                        </p:tgtEl>
                                      </p:cBhvr>
                                    </p:animEffect>
                                  </p:childTnLst>
                                </p:cTn>
                              </p:par>
                              <p:par>
                                <p:cTn id="30" presetID="10" presetClass="entr" presetSubtype="0" fill="hold" nodeType="withEffect">
                                  <p:stCondLst>
                                    <p:cond delay="0"/>
                                  </p:stCondLst>
                                  <p:childTnLst>
                                    <p:set>
                                      <p:cBhvr>
                                        <p:cTn id="31" dur="1" fill="hold">
                                          <p:stCondLst>
                                            <p:cond delay="0"/>
                                          </p:stCondLst>
                                        </p:cTn>
                                        <p:tgtEl>
                                          <p:spTgt spid="452"/>
                                        </p:tgtEl>
                                        <p:attrNameLst>
                                          <p:attrName>style.visibility</p:attrName>
                                        </p:attrNameLst>
                                      </p:cBhvr>
                                      <p:to>
                                        <p:strVal val="visible"/>
                                      </p:to>
                                    </p:set>
                                    <p:animEffect transition="in" filter="fade">
                                      <p:cBhvr>
                                        <p:cTn id="32" dur="1000"/>
                                        <p:tgtEl>
                                          <p:spTgt spid="4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0"/>
                                        </p:tgtEl>
                                        <p:attrNameLst>
                                          <p:attrName>style.visibility</p:attrName>
                                        </p:attrNameLst>
                                      </p:cBhvr>
                                      <p:to>
                                        <p:strVal val="visible"/>
                                      </p:to>
                                    </p:set>
                                    <p:animEffect transition="in" filter="fade">
                                      <p:cBhvr>
                                        <p:cTn id="37" dur="1000"/>
                                        <p:tgtEl>
                                          <p:spTgt spid="440"/>
                                        </p:tgtEl>
                                      </p:cBhvr>
                                    </p:animEffect>
                                  </p:childTnLst>
                                </p:cTn>
                              </p:par>
                              <p:par>
                                <p:cTn id="38" presetID="10" presetClass="entr" presetSubtype="0" fill="hold" nodeType="withEffect">
                                  <p:stCondLst>
                                    <p:cond delay="0"/>
                                  </p:stCondLst>
                                  <p:childTnLst>
                                    <p:set>
                                      <p:cBhvr>
                                        <p:cTn id="39" dur="1" fill="hold">
                                          <p:stCondLst>
                                            <p:cond delay="0"/>
                                          </p:stCondLst>
                                        </p:cTn>
                                        <p:tgtEl>
                                          <p:spTgt spid="446"/>
                                        </p:tgtEl>
                                        <p:attrNameLst>
                                          <p:attrName>style.visibility</p:attrName>
                                        </p:attrNameLst>
                                      </p:cBhvr>
                                      <p:to>
                                        <p:strVal val="visible"/>
                                      </p:to>
                                    </p:set>
                                    <p:animEffect transition="in" filter="fade">
                                      <p:cBhvr>
                                        <p:cTn id="40" dur="1000"/>
                                        <p:tgtEl>
                                          <p:spTgt spid="4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3"/>
                                        </p:tgtEl>
                                        <p:attrNameLst>
                                          <p:attrName>style.visibility</p:attrName>
                                        </p:attrNameLst>
                                      </p:cBhvr>
                                      <p:to>
                                        <p:strVal val="visible"/>
                                      </p:to>
                                    </p:set>
                                    <p:animEffect transition="in" filter="fade">
                                      <p:cBhvr>
                                        <p:cTn id="45" dur="1000"/>
                                        <p:tgtEl>
                                          <p:spTgt spid="45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1"/>
                                        </p:tgtEl>
                                        <p:attrNameLst>
                                          <p:attrName>style.visibility</p:attrName>
                                        </p:attrNameLst>
                                      </p:cBhvr>
                                      <p:to>
                                        <p:strVal val="visible"/>
                                      </p:to>
                                    </p:set>
                                    <p:animEffect transition="in" filter="fade">
                                      <p:cBhvr>
                                        <p:cTn id="50" dur="1000"/>
                                        <p:tgtEl>
                                          <p:spTgt spid="441"/>
                                        </p:tgtEl>
                                      </p:cBhvr>
                                    </p:animEffect>
                                  </p:childTnLst>
                                </p:cTn>
                              </p:par>
                              <p:par>
                                <p:cTn id="51" presetID="10" presetClass="entr" presetSubtype="0" fill="hold" nodeType="withEffect">
                                  <p:stCondLst>
                                    <p:cond delay="0"/>
                                  </p:stCondLst>
                                  <p:childTnLst>
                                    <p:set>
                                      <p:cBhvr>
                                        <p:cTn id="52" dur="1" fill="hold">
                                          <p:stCondLst>
                                            <p:cond delay="0"/>
                                          </p:stCondLst>
                                        </p:cTn>
                                        <p:tgtEl>
                                          <p:spTgt spid="436"/>
                                        </p:tgtEl>
                                        <p:attrNameLst>
                                          <p:attrName>style.visibility</p:attrName>
                                        </p:attrNameLst>
                                      </p:cBhvr>
                                      <p:to>
                                        <p:strVal val="visible"/>
                                      </p:to>
                                    </p:set>
                                    <p:animEffect transition="in" filter="fade">
                                      <p:cBhvr>
                                        <p:cTn id="53" dur="1000"/>
                                        <p:tgtEl>
                                          <p:spTgt spid="4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44"/>
                                        </p:tgtEl>
                                        <p:attrNameLst>
                                          <p:attrName>style.visibility</p:attrName>
                                        </p:attrNameLst>
                                      </p:cBhvr>
                                      <p:to>
                                        <p:strVal val="visible"/>
                                      </p:to>
                                    </p:set>
                                    <p:animEffect transition="in" filter="fade">
                                      <p:cBhvr>
                                        <p:cTn id="58" dur="1000"/>
                                        <p:tgtEl>
                                          <p:spTgt spid="444"/>
                                        </p:tgtEl>
                                      </p:cBhvr>
                                    </p:animEffect>
                                  </p:childTnLst>
                                </p:cTn>
                              </p:par>
                              <p:par>
                                <p:cTn id="59" presetID="10" presetClass="entr" presetSubtype="0" fill="hold" nodeType="withEffect">
                                  <p:stCondLst>
                                    <p:cond delay="0"/>
                                  </p:stCondLst>
                                  <p:childTnLst>
                                    <p:set>
                                      <p:cBhvr>
                                        <p:cTn id="60" dur="1" fill="hold">
                                          <p:stCondLst>
                                            <p:cond delay="0"/>
                                          </p:stCondLst>
                                        </p:cTn>
                                        <p:tgtEl>
                                          <p:spTgt spid="447"/>
                                        </p:tgtEl>
                                        <p:attrNameLst>
                                          <p:attrName>style.visibility</p:attrName>
                                        </p:attrNameLst>
                                      </p:cBhvr>
                                      <p:to>
                                        <p:strVal val="visible"/>
                                      </p:to>
                                    </p:set>
                                    <p:animEffect transition="in" filter="fade">
                                      <p:cBhvr>
                                        <p:cTn id="61" dur="1000"/>
                                        <p:tgtEl>
                                          <p:spTgt spid="447"/>
                                        </p:tgtEl>
                                      </p:cBhvr>
                                    </p:animEffect>
                                  </p:childTnLst>
                                </p:cTn>
                              </p:par>
                              <p:par>
                                <p:cTn id="62" presetID="10" presetClass="entr" presetSubtype="0" fill="hold" nodeType="withEffect">
                                  <p:stCondLst>
                                    <p:cond delay="0"/>
                                  </p:stCondLst>
                                  <p:childTnLst>
                                    <p:set>
                                      <p:cBhvr>
                                        <p:cTn id="63" dur="1" fill="hold">
                                          <p:stCondLst>
                                            <p:cond delay="0"/>
                                          </p:stCondLst>
                                        </p:cTn>
                                        <p:tgtEl>
                                          <p:spTgt spid="451"/>
                                        </p:tgtEl>
                                        <p:attrNameLst>
                                          <p:attrName>style.visibility</p:attrName>
                                        </p:attrNameLst>
                                      </p:cBhvr>
                                      <p:to>
                                        <p:strVal val="visible"/>
                                      </p:to>
                                    </p:set>
                                    <p:animEffect transition="in" filter="fade">
                                      <p:cBhvr>
                                        <p:cTn id="64" dur="1000"/>
                                        <p:tgtEl>
                                          <p:spTgt spid="45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37"/>
                                        </p:tgtEl>
                                        <p:attrNameLst>
                                          <p:attrName>style.visibility</p:attrName>
                                        </p:attrNameLst>
                                      </p:cBhvr>
                                      <p:to>
                                        <p:strVal val="visible"/>
                                      </p:to>
                                    </p:set>
                                    <p:animEffect transition="in" filter="fade">
                                      <p:cBhvr>
                                        <p:cTn id="69" dur="1000"/>
                                        <p:tgtEl>
                                          <p:spTgt spid="4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42"/>
                                        </p:tgtEl>
                                        <p:attrNameLst>
                                          <p:attrName>style.visibility</p:attrName>
                                        </p:attrNameLst>
                                      </p:cBhvr>
                                      <p:to>
                                        <p:strVal val="visible"/>
                                      </p:to>
                                    </p:set>
                                    <p:animEffect transition="in" filter="fade">
                                      <p:cBhvr>
                                        <p:cTn id="74" dur="1000"/>
                                        <p:tgtEl>
                                          <p:spTgt spid="442"/>
                                        </p:tgtEl>
                                      </p:cBhvr>
                                    </p:animEffect>
                                  </p:childTnLst>
                                </p:cTn>
                              </p:par>
                              <p:par>
                                <p:cTn id="75" presetID="10" presetClass="entr" presetSubtype="0" fill="hold" nodeType="withEffect">
                                  <p:stCondLst>
                                    <p:cond delay="0"/>
                                  </p:stCondLst>
                                  <p:childTnLst>
                                    <p:set>
                                      <p:cBhvr>
                                        <p:cTn id="76" dur="1" fill="hold">
                                          <p:stCondLst>
                                            <p:cond delay="0"/>
                                          </p:stCondLst>
                                        </p:cTn>
                                        <p:tgtEl>
                                          <p:spTgt spid="443"/>
                                        </p:tgtEl>
                                        <p:attrNameLst>
                                          <p:attrName>style.visibility</p:attrName>
                                        </p:attrNameLst>
                                      </p:cBhvr>
                                      <p:to>
                                        <p:strVal val="visible"/>
                                      </p:to>
                                    </p:set>
                                    <p:animEffect transition="in" filter="fade">
                                      <p:cBhvr>
                                        <p:cTn id="77" dur="1000"/>
                                        <p:tgtEl>
                                          <p:spTgt spid="44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48"/>
                                        </p:tgtEl>
                                        <p:attrNameLst>
                                          <p:attrName>style.visibility</p:attrName>
                                        </p:attrNameLst>
                                      </p:cBhvr>
                                      <p:to>
                                        <p:strVal val="visible"/>
                                      </p:to>
                                    </p:set>
                                    <p:animEffect transition="in" filter="fade">
                                      <p:cBhvr>
                                        <p:cTn id="82" dur="1000"/>
                                        <p:tgtEl>
                                          <p:spTgt spid="448"/>
                                        </p:tgtEl>
                                      </p:cBhvr>
                                    </p:animEffect>
                                  </p:childTnLst>
                                </p:cTn>
                              </p:par>
                              <p:par>
                                <p:cTn id="83" presetID="10" presetClass="entr" presetSubtype="0" fill="hold" nodeType="withEffect">
                                  <p:stCondLst>
                                    <p:cond delay="0"/>
                                  </p:stCondLst>
                                  <p:childTnLst>
                                    <p:set>
                                      <p:cBhvr>
                                        <p:cTn id="84" dur="1" fill="hold">
                                          <p:stCondLst>
                                            <p:cond delay="0"/>
                                          </p:stCondLst>
                                        </p:cTn>
                                        <p:tgtEl>
                                          <p:spTgt spid="449"/>
                                        </p:tgtEl>
                                        <p:attrNameLst>
                                          <p:attrName>style.visibility</p:attrName>
                                        </p:attrNameLst>
                                      </p:cBhvr>
                                      <p:to>
                                        <p:strVal val="visible"/>
                                      </p:to>
                                    </p:set>
                                    <p:animEffect transition="in" filter="fade">
                                      <p:cBhvr>
                                        <p:cTn id="85" dur="1000"/>
                                        <p:tgtEl>
                                          <p:spTgt spid="449"/>
                                        </p:tgtEl>
                                      </p:cBhvr>
                                    </p:animEffect>
                                  </p:childTnLst>
                                </p:cTn>
                              </p:par>
                              <p:par>
                                <p:cTn id="86" presetID="10" presetClass="entr" presetSubtype="0" fill="hold" nodeType="withEffect">
                                  <p:stCondLst>
                                    <p:cond delay="0"/>
                                  </p:stCondLst>
                                  <p:childTnLst>
                                    <p:set>
                                      <p:cBhvr>
                                        <p:cTn id="87" dur="1" fill="hold">
                                          <p:stCondLst>
                                            <p:cond delay="0"/>
                                          </p:stCondLst>
                                        </p:cTn>
                                        <p:tgtEl>
                                          <p:spTgt spid="450"/>
                                        </p:tgtEl>
                                        <p:attrNameLst>
                                          <p:attrName>style.visibility</p:attrName>
                                        </p:attrNameLst>
                                      </p:cBhvr>
                                      <p:to>
                                        <p:strVal val="visible"/>
                                      </p:to>
                                    </p:set>
                                    <p:animEffect transition="in" filter="fade">
                                      <p:cBhvr>
                                        <p:cTn id="88" dur="1000"/>
                                        <p:tgtEl>
                                          <p:spTgt spid="45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32"/>
                                        </p:tgtEl>
                                        <p:attrNameLst>
                                          <p:attrName>style.visibility</p:attrName>
                                        </p:attrNameLst>
                                      </p:cBhvr>
                                      <p:to>
                                        <p:strVal val="visible"/>
                                      </p:to>
                                    </p:set>
                                    <p:animEffect transition="in" filter="fade">
                                      <p:cBhvr>
                                        <p:cTn id="93"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2-butyne</a:t>
            </a:r>
            <a:endParaRPr/>
          </a:p>
        </p:txBody>
      </p:sp>
      <p:sp>
        <p:nvSpPr>
          <p:cNvPr id="459" name="Google Shape;459;p4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Molecular: </a:t>
            </a:r>
            <a:endParaRPr baseline="-25000">
              <a:solidFill>
                <a:schemeClr val="lt1"/>
              </a:solidFill>
            </a:endParaRPr>
          </a:p>
          <a:p>
            <a:pPr marL="0" lvl="0" indent="0" algn="l" rtl="0">
              <a:spcBef>
                <a:spcPts val="1600"/>
              </a:spcBef>
              <a:spcAft>
                <a:spcPts val="0"/>
              </a:spcAft>
              <a:buNone/>
            </a:pPr>
            <a:r>
              <a:rPr lang="en">
                <a:solidFill>
                  <a:schemeClr val="lt1"/>
                </a:solidFill>
              </a:rPr>
              <a:t>Structural:</a:t>
            </a:r>
            <a:endParaRPr>
              <a:solidFill>
                <a:schemeClr val="lt1"/>
              </a:solidFill>
            </a:endParaRPr>
          </a:p>
          <a:p>
            <a:pPr marL="0" lvl="0" indent="0" algn="l" rtl="0">
              <a:spcBef>
                <a:spcPts val="1600"/>
              </a:spcBef>
              <a:spcAft>
                <a:spcPts val="0"/>
              </a:spcAft>
              <a:buNone/>
            </a:pPr>
            <a:r>
              <a:rPr lang="en" baseline="-25000">
                <a:solidFill>
                  <a:schemeClr val="lt1"/>
                </a:solidFill>
              </a:rPr>
              <a:t/>
            </a:r>
            <a:br>
              <a:rPr lang="en" baseline="-25000">
                <a:solidFill>
                  <a:schemeClr val="lt1"/>
                </a:solidFill>
              </a:rPr>
            </a:br>
            <a:r>
              <a:rPr lang="en" sz="3200">
                <a:solidFill>
                  <a:srgbClr val="FFFFFF"/>
                </a:solidFill>
              </a:rPr>
              <a:t>Condensed: </a:t>
            </a:r>
            <a:endParaRPr sz="5300" baseline="-25000">
              <a:solidFill>
                <a:srgbClr val="FFFFFF"/>
              </a:solidFill>
            </a:endParaRPr>
          </a:p>
          <a:p>
            <a:pPr marL="0" lvl="0" indent="0" algn="l" rtl="0">
              <a:spcBef>
                <a:spcPts val="1600"/>
              </a:spcBef>
              <a:spcAft>
                <a:spcPts val="1600"/>
              </a:spcAft>
              <a:buNone/>
            </a:pPr>
            <a:endParaRPr/>
          </a:p>
        </p:txBody>
      </p:sp>
      <p:sp>
        <p:nvSpPr>
          <p:cNvPr id="460" name="Google Shape;460;p46"/>
          <p:cNvSpPr txBox="1"/>
          <p:nvPr/>
        </p:nvSpPr>
        <p:spPr>
          <a:xfrm>
            <a:off x="1860575" y="1495975"/>
            <a:ext cx="15501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6</a:t>
            </a:r>
            <a:endParaRPr sz="3000" baseline="-25000">
              <a:solidFill>
                <a:srgbClr val="FFFFFF"/>
              </a:solidFill>
              <a:latin typeface="Shadows Into Light"/>
              <a:ea typeface="Shadows Into Light"/>
              <a:cs typeface="Shadows Into Light"/>
              <a:sym typeface="Shadows Into Light"/>
            </a:endParaRPr>
          </a:p>
        </p:txBody>
      </p:sp>
      <p:sp>
        <p:nvSpPr>
          <p:cNvPr id="461" name="Google Shape;461;p46"/>
          <p:cNvSpPr txBox="1"/>
          <p:nvPr/>
        </p:nvSpPr>
        <p:spPr>
          <a:xfrm>
            <a:off x="2101825" y="3533975"/>
            <a:ext cx="22323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CH</a:t>
            </a:r>
            <a:r>
              <a:rPr lang="en" sz="3000" baseline="-25000">
                <a:solidFill>
                  <a:srgbClr val="FFFFFF"/>
                </a:solidFill>
                <a:latin typeface="Shadows Into Light"/>
                <a:ea typeface="Shadows Into Light"/>
                <a:cs typeface="Shadows Into Light"/>
                <a:sym typeface="Shadows Into Light"/>
              </a:rPr>
              <a:t>3</a:t>
            </a:r>
            <a:r>
              <a:rPr lang="en" sz="3000">
                <a:solidFill>
                  <a:srgbClr val="FFFFFF"/>
                </a:solidFill>
                <a:latin typeface="Shadows Into Light"/>
                <a:ea typeface="Shadows Into Light"/>
                <a:cs typeface="Shadows Into Light"/>
                <a:sym typeface="Shadows Into Light"/>
              </a:rPr>
              <a:t>CCCH</a:t>
            </a:r>
            <a:r>
              <a:rPr lang="en" sz="3000" baseline="-25000">
                <a:solidFill>
                  <a:srgbClr val="FFFFFF"/>
                </a:solidFill>
                <a:latin typeface="Shadows Into Light"/>
                <a:ea typeface="Shadows Into Light"/>
                <a:cs typeface="Shadows Into Light"/>
                <a:sym typeface="Shadows Into Light"/>
              </a:rPr>
              <a:t>3</a:t>
            </a:r>
            <a:endParaRPr sz="3000" baseline="-25000">
              <a:solidFill>
                <a:srgbClr val="FFFFFF"/>
              </a:solidFill>
              <a:latin typeface="Shadows Into Light"/>
              <a:ea typeface="Shadows Into Light"/>
              <a:cs typeface="Shadows Into Light"/>
              <a:sym typeface="Shadows Into Light"/>
            </a:endParaRPr>
          </a:p>
        </p:txBody>
      </p:sp>
      <p:pic>
        <p:nvPicPr>
          <p:cNvPr id="462" name="Google Shape;462;p46"/>
          <p:cNvPicPr preferRelativeResize="0"/>
          <p:nvPr/>
        </p:nvPicPr>
        <p:blipFill>
          <a:blip r:embed="rId3">
            <a:alphaModFix/>
          </a:blip>
          <a:stretch>
            <a:fillRect/>
          </a:stretch>
        </p:blipFill>
        <p:spPr>
          <a:xfrm>
            <a:off x="6723275" y="3671475"/>
            <a:ext cx="2009350" cy="1017400"/>
          </a:xfrm>
          <a:prstGeom prst="rect">
            <a:avLst/>
          </a:prstGeom>
          <a:noFill/>
          <a:ln>
            <a:noFill/>
          </a:ln>
        </p:spPr>
      </p:pic>
      <p:sp>
        <p:nvSpPr>
          <p:cNvPr id="463" name="Google Shape;463;p46"/>
          <p:cNvSpPr txBox="1"/>
          <p:nvPr/>
        </p:nvSpPr>
        <p:spPr>
          <a:xfrm>
            <a:off x="4056700" y="23960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464" name="Google Shape;464;p46"/>
          <p:cNvSpPr txBox="1"/>
          <p:nvPr/>
        </p:nvSpPr>
        <p:spPr>
          <a:xfrm>
            <a:off x="4702725" y="23960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65" name="Google Shape;465;p46"/>
          <p:cNvCxnSpPr/>
          <p:nvPr/>
        </p:nvCxnSpPr>
        <p:spPr>
          <a:xfrm>
            <a:off x="4384500" y="270347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66" name="Google Shape;466;p46"/>
          <p:cNvCxnSpPr/>
          <p:nvPr/>
        </p:nvCxnSpPr>
        <p:spPr>
          <a:xfrm rot="10800000">
            <a:off x="4253950" y="2839975"/>
            <a:ext cx="4500" cy="393300"/>
          </a:xfrm>
          <a:prstGeom prst="straightConnector1">
            <a:avLst/>
          </a:prstGeom>
          <a:noFill/>
          <a:ln w="38100" cap="flat" cmpd="sng">
            <a:solidFill>
              <a:srgbClr val="FFFFFF"/>
            </a:solidFill>
            <a:prstDash val="solid"/>
            <a:round/>
            <a:headEnd type="none" w="med" len="med"/>
            <a:tailEnd type="none" w="med" len="med"/>
          </a:ln>
        </p:spPr>
      </p:cxnSp>
      <p:sp>
        <p:nvSpPr>
          <p:cNvPr id="467" name="Google Shape;467;p46"/>
          <p:cNvSpPr txBox="1"/>
          <p:nvPr/>
        </p:nvSpPr>
        <p:spPr>
          <a:xfrm>
            <a:off x="3410675" y="23960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68" name="Google Shape;468;p46"/>
          <p:cNvCxnSpPr/>
          <p:nvPr/>
        </p:nvCxnSpPr>
        <p:spPr>
          <a:xfrm>
            <a:off x="5068000" y="2792325"/>
            <a:ext cx="375000" cy="0"/>
          </a:xfrm>
          <a:prstGeom prst="straightConnector1">
            <a:avLst/>
          </a:prstGeom>
          <a:noFill/>
          <a:ln w="38100" cap="flat" cmpd="sng">
            <a:solidFill>
              <a:srgbClr val="FFFFFF"/>
            </a:solidFill>
            <a:prstDash val="solid"/>
            <a:round/>
            <a:headEnd type="none" w="med" len="med"/>
            <a:tailEnd type="none" w="med" len="med"/>
          </a:ln>
        </p:spPr>
      </p:cxnSp>
      <p:sp>
        <p:nvSpPr>
          <p:cNvPr id="469" name="Google Shape;469;p46"/>
          <p:cNvSpPr txBox="1"/>
          <p:nvPr/>
        </p:nvSpPr>
        <p:spPr>
          <a:xfrm>
            <a:off x="5393625" y="23960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70" name="Google Shape;470;p46"/>
          <p:cNvCxnSpPr/>
          <p:nvPr/>
        </p:nvCxnSpPr>
        <p:spPr>
          <a:xfrm>
            <a:off x="5068000" y="2703475"/>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71" name="Google Shape;471;p46"/>
          <p:cNvCxnSpPr/>
          <p:nvPr/>
        </p:nvCxnSpPr>
        <p:spPr>
          <a:xfrm rot="10800000">
            <a:off x="4253950" y="2117263"/>
            <a:ext cx="4500" cy="393300"/>
          </a:xfrm>
          <a:prstGeom prst="straightConnector1">
            <a:avLst/>
          </a:prstGeom>
          <a:noFill/>
          <a:ln w="38100" cap="flat" cmpd="sng">
            <a:solidFill>
              <a:srgbClr val="FFFFFF"/>
            </a:solidFill>
            <a:prstDash val="solid"/>
            <a:round/>
            <a:headEnd type="none" w="med" len="med"/>
            <a:tailEnd type="none" w="med" len="med"/>
          </a:ln>
        </p:spPr>
      </p:cxnSp>
      <p:sp>
        <p:nvSpPr>
          <p:cNvPr id="472" name="Google Shape;472;p46"/>
          <p:cNvSpPr txBox="1"/>
          <p:nvPr/>
        </p:nvSpPr>
        <p:spPr>
          <a:xfrm>
            <a:off x="4056700" y="16749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73" name="Google Shape;473;p46"/>
          <p:cNvSpPr txBox="1"/>
          <p:nvPr/>
        </p:nvSpPr>
        <p:spPr>
          <a:xfrm>
            <a:off x="4056700" y="311857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74" name="Google Shape;474;p46"/>
          <p:cNvCxnSpPr/>
          <p:nvPr/>
        </p:nvCxnSpPr>
        <p:spPr>
          <a:xfrm rot="10800000">
            <a:off x="6259950" y="2839963"/>
            <a:ext cx="4500" cy="393300"/>
          </a:xfrm>
          <a:prstGeom prst="straightConnector1">
            <a:avLst/>
          </a:prstGeom>
          <a:noFill/>
          <a:ln w="38100" cap="flat" cmpd="sng">
            <a:solidFill>
              <a:srgbClr val="FFFFFF"/>
            </a:solidFill>
            <a:prstDash val="solid"/>
            <a:round/>
            <a:headEnd type="none" w="med" len="med"/>
            <a:tailEnd type="none" w="med" len="med"/>
          </a:ln>
        </p:spPr>
      </p:cxnSp>
      <p:sp>
        <p:nvSpPr>
          <p:cNvPr id="475" name="Google Shape;475;p46"/>
          <p:cNvSpPr txBox="1"/>
          <p:nvPr/>
        </p:nvSpPr>
        <p:spPr>
          <a:xfrm>
            <a:off x="6076725" y="242701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476" name="Google Shape;476;p46"/>
          <p:cNvCxnSpPr/>
          <p:nvPr/>
        </p:nvCxnSpPr>
        <p:spPr>
          <a:xfrm>
            <a:off x="5760975" y="2703463"/>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77" name="Google Shape;477;p46"/>
          <p:cNvCxnSpPr/>
          <p:nvPr/>
        </p:nvCxnSpPr>
        <p:spPr>
          <a:xfrm rot="10800000">
            <a:off x="6259950" y="2154463"/>
            <a:ext cx="4500" cy="393300"/>
          </a:xfrm>
          <a:prstGeom prst="straightConnector1">
            <a:avLst/>
          </a:prstGeom>
          <a:noFill/>
          <a:ln w="38100" cap="flat" cmpd="sng">
            <a:solidFill>
              <a:srgbClr val="FFFFFF"/>
            </a:solidFill>
            <a:prstDash val="solid"/>
            <a:round/>
            <a:headEnd type="none" w="med" len="med"/>
            <a:tailEnd type="none" w="med" len="med"/>
          </a:ln>
        </p:spPr>
      </p:cxnSp>
      <p:sp>
        <p:nvSpPr>
          <p:cNvPr id="478" name="Google Shape;478;p46"/>
          <p:cNvSpPr txBox="1"/>
          <p:nvPr/>
        </p:nvSpPr>
        <p:spPr>
          <a:xfrm>
            <a:off x="6031850" y="1673525"/>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79" name="Google Shape;479;p46"/>
          <p:cNvSpPr txBox="1"/>
          <p:nvPr/>
        </p:nvSpPr>
        <p:spPr>
          <a:xfrm>
            <a:off x="6031850" y="311856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480" name="Google Shape;480;p46"/>
          <p:cNvSpPr txBox="1"/>
          <p:nvPr/>
        </p:nvSpPr>
        <p:spPr>
          <a:xfrm>
            <a:off x="6848850" y="2427013"/>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481" name="Google Shape;481;p46"/>
          <p:cNvCxnSpPr/>
          <p:nvPr/>
        </p:nvCxnSpPr>
        <p:spPr>
          <a:xfrm>
            <a:off x="6473838" y="2703463"/>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82" name="Google Shape;482;p46"/>
          <p:cNvCxnSpPr/>
          <p:nvPr/>
        </p:nvCxnSpPr>
        <p:spPr>
          <a:xfrm>
            <a:off x="5068000" y="259235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483" name="Google Shape;483;p46"/>
          <p:cNvCxnSpPr/>
          <p:nvPr/>
        </p:nvCxnSpPr>
        <p:spPr>
          <a:xfrm>
            <a:off x="3753363" y="2703463"/>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15187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3"/>
                                        </p:tgtEl>
                                        <p:attrNameLst>
                                          <p:attrName>style.visibility</p:attrName>
                                        </p:attrNameLst>
                                      </p:cBhvr>
                                      <p:to>
                                        <p:strVal val="visible"/>
                                      </p:to>
                                    </p:set>
                                    <p:animEffect transition="in" filter="fade">
                                      <p:cBhvr>
                                        <p:cTn id="12" dur="1000"/>
                                        <p:tgtEl>
                                          <p:spTgt spid="463"/>
                                        </p:tgtEl>
                                      </p:cBhvr>
                                    </p:animEffect>
                                  </p:childTnLst>
                                </p:cTn>
                              </p:par>
                              <p:par>
                                <p:cTn id="13" presetID="10" presetClass="entr" presetSubtype="0" fill="hold" nodeType="withEffect">
                                  <p:stCondLst>
                                    <p:cond delay="0"/>
                                  </p:stCondLst>
                                  <p:childTnLst>
                                    <p:set>
                                      <p:cBhvr>
                                        <p:cTn id="14" dur="1" fill="hold">
                                          <p:stCondLst>
                                            <p:cond delay="0"/>
                                          </p:stCondLst>
                                        </p:cTn>
                                        <p:tgtEl>
                                          <p:spTgt spid="464"/>
                                        </p:tgtEl>
                                        <p:attrNameLst>
                                          <p:attrName>style.visibility</p:attrName>
                                        </p:attrNameLst>
                                      </p:cBhvr>
                                      <p:to>
                                        <p:strVal val="visible"/>
                                      </p:to>
                                    </p:set>
                                    <p:animEffect transition="in" filter="fade">
                                      <p:cBhvr>
                                        <p:cTn id="15" dur="1000"/>
                                        <p:tgtEl>
                                          <p:spTgt spid="464"/>
                                        </p:tgtEl>
                                      </p:cBhvr>
                                    </p:animEffect>
                                  </p:childTnLst>
                                </p:cTn>
                              </p:par>
                              <p:par>
                                <p:cTn id="16" presetID="10" presetClass="entr" presetSubtype="0" fill="hold" nodeType="withEffect">
                                  <p:stCondLst>
                                    <p:cond delay="0"/>
                                  </p:stCondLst>
                                  <p:childTnLst>
                                    <p:set>
                                      <p:cBhvr>
                                        <p:cTn id="17" dur="1" fill="hold">
                                          <p:stCondLst>
                                            <p:cond delay="0"/>
                                          </p:stCondLst>
                                        </p:cTn>
                                        <p:tgtEl>
                                          <p:spTgt spid="469"/>
                                        </p:tgtEl>
                                        <p:attrNameLst>
                                          <p:attrName>style.visibility</p:attrName>
                                        </p:attrNameLst>
                                      </p:cBhvr>
                                      <p:to>
                                        <p:strVal val="visible"/>
                                      </p:to>
                                    </p:set>
                                    <p:animEffect transition="in" filter="fade">
                                      <p:cBhvr>
                                        <p:cTn id="18" dur="1000"/>
                                        <p:tgtEl>
                                          <p:spTgt spid="469"/>
                                        </p:tgtEl>
                                      </p:cBhvr>
                                    </p:animEffect>
                                  </p:childTnLst>
                                </p:cTn>
                              </p:par>
                              <p:par>
                                <p:cTn id="19" presetID="10" presetClass="entr" presetSubtype="0" fill="hold" nodeType="withEffect">
                                  <p:stCondLst>
                                    <p:cond delay="0"/>
                                  </p:stCondLst>
                                  <p:childTnLst>
                                    <p:set>
                                      <p:cBhvr>
                                        <p:cTn id="20" dur="1" fill="hold">
                                          <p:stCondLst>
                                            <p:cond delay="0"/>
                                          </p:stCondLst>
                                        </p:cTn>
                                        <p:tgtEl>
                                          <p:spTgt spid="475"/>
                                        </p:tgtEl>
                                        <p:attrNameLst>
                                          <p:attrName>style.visibility</p:attrName>
                                        </p:attrNameLst>
                                      </p:cBhvr>
                                      <p:to>
                                        <p:strVal val="visible"/>
                                      </p:to>
                                    </p:set>
                                    <p:animEffect transition="in" filter="fade">
                                      <p:cBhvr>
                                        <p:cTn id="21" dur="1000"/>
                                        <p:tgtEl>
                                          <p:spTgt spid="4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0"/>
                                        </p:tgtEl>
                                        <p:attrNameLst>
                                          <p:attrName>style.visibility</p:attrName>
                                        </p:attrNameLst>
                                      </p:cBhvr>
                                      <p:to>
                                        <p:strVal val="visible"/>
                                      </p:to>
                                    </p:set>
                                    <p:animEffect transition="in" filter="fade">
                                      <p:cBhvr>
                                        <p:cTn id="26" dur="1000"/>
                                        <p:tgtEl>
                                          <p:spTgt spid="470"/>
                                        </p:tgtEl>
                                      </p:cBhvr>
                                    </p:animEffect>
                                  </p:childTnLst>
                                </p:cTn>
                              </p:par>
                              <p:par>
                                <p:cTn id="27" presetID="10" presetClass="entr" presetSubtype="0" fill="hold" nodeType="withEffect">
                                  <p:stCondLst>
                                    <p:cond delay="0"/>
                                  </p:stCondLst>
                                  <p:childTnLst>
                                    <p:set>
                                      <p:cBhvr>
                                        <p:cTn id="28" dur="1" fill="hold">
                                          <p:stCondLst>
                                            <p:cond delay="0"/>
                                          </p:stCondLst>
                                        </p:cTn>
                                        <p:tgtEl>
                                          <p:spTgt spid="482"/>
                                        </p:tgtEl>
                                        <p:attrNameLst>
                                          <p:attrName>style.visibility</p:attrName>
                                        </p:attrNameLst>
                                      </p:cBhvr>
                                      <p:to>
                                        <p:strVal val="visible"/>
                                      </p:to>
                                    </p:set>
                                    <p:animEffect transition="in" filter="fade">
                                      <p:cBhvr>
                                        <p:cTn id="29" dur="1000"/>
                                        <p:tgtEl>
                                          <p:spTgt spid="482"/>
                                        </p:tgtEl>
                                      </p:cBhvr>
                                    </p:animEffect>
                                  </p:childTnLst>
                                </p:cTn>
                              </p:par>
                              <p:par>
                                <p:cTn id="30" presetID="10" presetClass="entr" presetSubtype="0" fill="hold" nodeType="withEffect">
                                  <p:stCondLst>
                                    <p:cond delay="0"/>
                                  </p:stCondLst>
                                  <p:childTnLst>
                                    <p:set>
                                      <p:cBhvr>
                                        <p:cTn id="31" dur="1" fill="hold">
                                          <p:stCondLst>
                                            <p:cond delay="0"/>
                                          </p:stCondLst>
                                        </p:cTn>
                                        <p:tgtEl>
                                          <p:spTgt spid="468"/>
                                        </p:tgtEl>
                                        <p:attrNameLst>
                                          <p:attrName>style.visibility</p:attrName>
                                        </p:attrNameLst>
                                      </p:cBhvr>
                                      <p:to>
                                        <p:strVal val="visible"/>
                                      </p:to>
                                    </p:set>
                                    <p:animEffect transition="in" filter="fade">
                                      <p:cBhvr>
                                        <p:cTn id="32" dur="1000"/>
                                        <p:tgtEl>
                                          <p:spTgt spid="4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5"/>
                                        </p:tgtEl>
                                        <p:attrNameLst>
                                          <p:attrName>style.visibility</p:attrName>
                                        </p:attrNameLst>
                                      </p:cBhvr>
                                      <p:to>
                                        <p:strVal val="visible"/>
                                      </p:to>
                                    </p:set>
                                    <p:animEffect transition="in" filter="fade">
                                      <p:cBhvr>
                                        <p:cTn id="37" dur="1000"/>
                                        <p:tgtEl>
                                          <p:spTgt spid="465"/>
                                        </p:tgtEl>
                                      </p:cBhvr>
                                    </p:animEffect>
                                  </p:childTnLst>
                                </p:cTn>
                              </p:par>
                              <p:par>
                                <p:cTn id="38" presetID="10" presetClass="entr" presetSubtype="0" fill="hold" nodeType="withEffect">
                                  <p:stCondLst>
                                    <p:cond delay="0"/>
                                  </p:stCondLst>
                                  <p:childTnLst>
                                    <p:set>
                                      <p:cBhvr>
                                        <p:cTn id="39" dur="1" fill="hold">
                                          <p:stCondLst>
                                            <p:cond delay="0"/>
                                          </p:stCondLst>
                                        </p:cTn>
                                        <p:tgtEl>
                                          <p:spTgt spid="476"/>
                                        </p:tgtEl>
                                        <p:attrNameLst>
                                          <p:attrName>style.visibility</p:attrName>
                                        </p:attrNameLst>
                                      </p:cBhvr>
                                      <p:to>
                                        <p:strVal val="visible"/>
                                      </p:to>
                                    </p:set>
                                    <p:animEffect transition="in" filter="fade">
                                      <p:cBhvr>
                                        <p:cTn id="40" dur="1000"/>
                                        <p:tgtEl>
                                          <p:spTgt spid="4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71"/>
                                        </p:tgtEl>
                                        <p:attrNameLst>
                                          <p:attrName>style.visibility</p:attrName>
                                        </p:attrNameLst>
                                      </p:cBhvr>
                                      <p:to>
                                        <p:strVal val="visible"/>
                                      </p:to>
                                    </p:set>
                                    <p:animEffect transition="in" filter="fade">
                                      <p:cBhvr>
                                        <p:cTn id="45" dur="1000"/>
                                        <p:tgtEl>
                                          <p:spTgt spid="471"/>
                                        </p:tgtEl>
                                      </p:cBhvr>
                                    </p:animEffect>
                                  </p:childTnLst>
                                </p:cTn>
                              </p:par>
                              <p:par>
                                <p:cTn id="46" presetID="10" presetClass="entr" presetSubtype="0" fill="hold" nodeType="withEffect">
                                  <p:stCondLst>
                                    <p:cond delay="0"/>
                                  </p:stCondLst>
                                  <p:childTnLst>
                                    <p:set>
                                      <p:cBhvr>
                                        <p:cTn id="47" dur="1" fill="hold">
                                          <p:stCondLst>
                                            <p:cond delay="0"/>
                                          </p:stCondLst>
                                        </p:cTn>
                                        <p:tgtEl>
                                          <p:spTgt spid="483"/>
                                        </p:tgtEl>
                                        <p:attrNameLst>
                                          <p:attrName>style.visibility</p:attrName>
                                        </p:attrNameLst>
                                      </p:cBhvr>
                                      <p:to>
                                        <p:strVal val="visible"/>
                                      </p:to>
                                    </p:set>
                                    <p:animEffect transition="in" filter="fade">
                                      <p:cBhvr>
                                        <p:cTn id="48" dur="1000"/>
                                        <p:tgtEl>
                                          <p:spTgt spid="483"/>
                                        </p:tgtEl>
                                      </p:cBhvr>
                                    </p:animEffect>
                                  </p:childTnLst>
                                </p:cTn>
                              </p:par>
                              <p:par>
                                <p:cTn id="49" presetID="10" presetClass="entr" presetSubtype="0" fill="hold" nodeType="withEffect">
                                  <p:stCondLst>
                                    <p:cond delay="0"/>
                                  </p:stCondLst>
                                  <p:childTnLst>
                                    <p:set>
                                      <p:cBhvr>
                                        <p:cTn id="50" dur="1" fill="hold">
                                          <p:stCondLst>
                                            <p:cond delay="0"/>
                                          </p:stCondLst>
                                        </p:cTn>
                                        <p:tgtEl>
                                          <p:spTgt spid="466"/>
                                        </p:tgtEl>
                                        <p:attrNameLst>
                                          <p:attrName>style.visibility</p:attrName>
                                        </p:attrNameLst>
                                      </p:cBhvr>
                                      <p:to>
                                        <p:strVal val="visible"/>
                                      </p:to>
                                    </p:set>
                                    <p:animEffect transition="in" filter="fade">
                                      <p:cBhvr>
                                        <p:cTn id="51" dur="1000"/>
                                        <p:tgtEl>
                                          <p:spTgt spid="46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74"/>
                                        </p:tgtEl>
                                        <p:attrNameLst>
                                          <p:attrName>style.visibility</p:attrName>
                                        </p:attrNameLst>
                                      </p:cBhvr>
                                      <p:to>
                                        <p:strVal val="visible"/>
                                      </p:to>
                                    </p:set>
                                    <p:animEffect transition="in" filter="fade">
                                      <p:cBhvr>
                                        <p:cTn id="56" dur="1000"/>
                                        <p:tgtEl>
                                          <p:spTgt spid="474"/>
                                        </p:tgtEl>
                                      </p:cBhvr>
                                    </p:animEffect>
                                  </p:childTnLst>
                                </p:cTn>
                              </p:par>
                              <p:par>
                                <p:cTn id="57" presetID="10" presetClass="entr" presetSubtype="0" fill="hold" nodeType="withEffect">
                                  <p:stCondLst>
                                    <p:cond delay="0"/>
                                  </p:stCondLst>
                                  <p:childTnLst>
                                    <p:set>
                                      <p:cBhvr>
                                        <p:cTn id="58" dur="1" fill="hold">
                                          <p:stCondLst>
                                            <p:cond delay="0"/>
                                          </p:stCondLst>
                                        </p:cTn>
                                        <p:tgtEl>
                                          <p:spTgt spid="477"/>
                                        </p:tgtEl>
                                        <p:attrNameLst>
                                          <p:attrName>style.visibility</p:attrName>
                                        </p:attrNameLst>
                                      </p:cBhvr>
                                      <p:to>
                                        <p:strVal val="visible"/>
                                      </p:to>
                                    </p:set>
                                    <p:animEffect transition="in" filter="fade">
                                      <p:cBhvr>
                                        <p:cTn id="59" dur="1000"/>
                                        <p:tgtEl>
                                          <p:spTgt spid="477"/>
                                        </p:tgtEl>
                                      </p:cBhvr>
                                    </p:animEffect>
                                  </p:childTnLst>
                                </p:cTn>
                              </p:par>
                              <p:par>
                                <p:cTn id="60" presetID="10" presetClass="entr" presetSubtype="0" fill="hold" nodeType="withEffect">
                                  <p:stCondLst>
                                    <p:cond delay="0"/>
                                  </p:stCondLst>
                                  <p:childTnLst>
                                    <p:set>
                                      <p:cBhvr>
                                        <p:cTn id="61" dur="1" fill="hold">
                                          <p:stCondLst>
                                            <p:cond delay="0"/>
                                          </p:stCondLst>
                                        </p:cTn>
                                        <p:tgtEl>
                                          <p:spTgt spid="481"/>
                                        </p:tgtEl>
                                        <p:attrNameLst>
                                          <p:attrName>style.visibility</p:attrName>
                                        </p:attrNameLst>
                                      </p:cBhvr>
                                      <p:to>
                                        <p:strVal val="visible"/>
                                      </p:to>
                                    </p:set>
                                    <p:animEffect transition="in" filter="fade">
                                      <p:cBhvr>
                                        <p:cTn id="62" dur="1000"/>
                                        <p:tgtEl>
                                          <p:spTgt spid="4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7"/>
                                        </p:tgtEl>
                                        <p:attrNameLst>
                                          <p:attrName>style.visibility</p:attrName>
                                        </p:attrNameLst>
                                      </p:cBhvr>
                                      <p:to>
                                        <p:strVal val="visible"/>
                                      </p:to>
                                    </p:set>
                                    <p:animEffect transition="in" filter="fade">
                                      <p:cBhvr>
                                        <p:cTn id="67" dur="1000"/>
                                        <p:tgtEl>
                                          <p:spTgt spid="467"/>
                                        </p:tgtEl>
                                      </p:cBhvr>
                                    </p:animEffect>
                                  </p:childTnLst>
                                </p:cTn>
                              </p:par>
                              <p:par>
                                <p:cTn id="68" presetID="10" presetClass="entr" presetSubtype="0" fill="hold" nodeType="withEffect">
                                  <p:stCondLst>
                                    <p:cond delay="0"/>
                                  </p:stCondLst>
                                  <p:childTnLst>
                                    <p:set>
                                      <p:cBhvr>
                                        <p:cTn id="69" dur="1" fill="hold">
                                          <p:stCondLst>
                                            <p:cond delay="0"/>
                                          </p:stCondLst>
                                        </p:cTn>
                                        <p:tgtEl>
                                          <p:spTgt spid="472"/>
                                        </p:tgtEl>
                                        <p:attrNameLst>
                                          <p:attrName>style.visibility</p:attrName>
                                        </p:attrNameLst>
                                      </p:cBhvr>
                                      <p:to>
                                        <p:strVal val="visible"/>
                                      </p:to>
                                    </p:set>
                                    <p:animEffect transition="in" filter="fade">
                                      <p:cBhvr>
                                        <p:cTn id="70" dur="1000"/>
                                        <p:tgtEl>
                                          <p:spTgt spid="472"/>
                                        </p:tgtEl>
                                      </p:cBhvr>
                                    </p:animEffect>
                                  </p:childTnLst>
                                </p:cTn>
                              </p:par>
                              <p:par>
                                <p:cTn id="71" presetID="10" presetClass="entr" presetSubtype="0" fill="hold" nodeType="withEffect">
                                  <p:stCondLst>
                                    <p:cond delay="0"/>
                                  </p:stCondLst>
                                  <p:childTnLst>
                                    <p:set>
                                      <p:cBhvr>
                                        <p:cTn id="72" dur="1" fill="hold">
                                          <p:stCondLst>
                                            <p:cond delay="0"/>
                                          </p:stCondLst>
                                        </p:cTn>
                                        <p:tgtEl>
                                          <p:spTgt spid="473"/>
                                        </p:tgtEl>
                                        <p:attrNameLst>
                                          <p:attrName>style.visibility</p:attrName>
                                        </p:attrNameLst>
                                      </p:cBhvr>
                                      <p:to>
                                        <p:strVal val="visible"/>
                                      </p:to>
                                    </p:set>
                                    <p:animEffect transition="in" filter="fade">
                                      <p:cBhvr>
                                        <p:cTn id="73" dur="1000"/>
                                        <p:tgtEl>
                                          <p:spTgt spid="47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78"/>
                                        </p:tgtEl>
                                        <p:attrNameLst>
                                          <p:attrName>style.visibility</p:attrName>
                                        </p:attrNameLst>
                                      </p:cBhvr>
                                      <p:to>
                                        <p:strVal val="visible"/>
                                      </p:to>
                                    </p:set>
                                    <p:animEffect transition="in" filter="fade">
                                      <p:cBhvr>
                                        <p:cTn id="78" dur="1000"/>
                                        <p:tgtEl>
                                          <p:spTgt spid="478"/>
                                        </p:tgtEl>
                                      </p:cBhvr>
                                    </p:animEffect>
                                  </p:childTnLst>
                                </p:cTn>
                              </p:par>
                              <p:par>
                                <p:cTn id="79" presetID="10" presetClass="entr" presetSubtype="0" fill="hold" nodeType="withEffect">
                                  <p:stCondLst>
                                    <p:cond delay="0"/>
                                  </p:stCondLst>
                                  <p:childTnLst>
                                    <p:set>
                                      <p:cBhvr>
                                        <p:cTn id="80" dur="1" fill="hold">
                                          <p:stCondLst>
                                            <p:cond delay="0"/>
                                          </p:stCondLst>
                                        </p:cTn>
                                        <p:tgtEl>
                                          <p:spTgt spid="479"/>
                                        </p:tgtEl>
                                        <p:attrNameLst>
                                          <p:attrName>style.visibility</p:attrName>
                                        </p:attrNameLst>
                                      </p:cBhvr>
                                      <p:to>
                                        <p:strVal val="visible"/>
                                      </p:to>
                                    </p:set>
                                    <p:animEffect transition="in" filter="fade">
                                      <p:cBhvr>
                                        <p:cTn id="81" dur="1000"/>
                                        <p:tgtEl>
                                          <p:spTgt spid="479"/>
                                        </p:tgtEl>
                                      </p:cBhvr>
                                    </p:animEffect>
                                  </p:childTnLst>
                                </p:cTn>
                              </p:par>
                              <p:par>
                                <p:cTn id="82" presetID="10" presetClass="entr" presetSubtype="0" fill="hold" nodeType="withEffect">
                                  <p:stCondLst>
                                    <p:cond delay="0"/>
                                  </p:stCondLst>
                                  <p:childTnLst>
                                    <p:set>
                                      <p:cBhvr>
                                        <p:cTn id="83" dur="1" fill="hold">
                                          <p:stCondLst>
                                            <p:cond delay="0"/>
                                          </p:stCondLst>
                                        </p:cTn>
                                        <p:tgtEl>
                                          <p:spTgt spid="480"/>
                                        </p:tgtEl>
                                        <p:attrNameLst>
                                          <p:attrName>style.visibility</p:attrName>
                                        </p:attrNameLst>
                                      </p:cBhvr>
                                      <p:to>
                                        <p:strVal val="visible"/>
                                      </p:to>
                                    </p:set>
                                    <p:animEffect transition="in" filter="fade">
                                      <p:cBhvr>
                                        <p:cTn id="84" dur="1000"/>
                                        <p:tgtEl>
                                          <p:spTgt spid="48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61"/>
                                        </p:tgtEl>
                                        <p:attrNameLst>
                                          <p:attrName>style.visibility</p:attrName>
                                        </p:attrNameLst>
                                      </p:cBhvr>
                                      <p:to>
                                        <p:strVal val="visible"/>
                                      </p:to>
                                    </p:set>
                                    <p:animEffect transition="in" filter="fade">
                                      <p:cBhvr>
                                        <p:cTn id="89" dur="1000"/>
                                        <p:tgtEl>
                                          <p:spTgt spid="46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62"/>
                                        </p:tgtEl>
                                        <p:attrNameLst>
                                          <p:attrName>style.visibility</p:attrName>
                                        </p:attrNameLst>
                                      </p:cBhvr>
                                      <p:to>
                                        <p:strVal val="visible"/>
                                      </p:to>
                                    </p:set>
                                    <p:animEffect transition="in" filter="fade">
                                      <p:cBhvr>
                                        <p:cTn id="94" dur="1000"/>
                                        <p:tgtEl>
                                          <p:spTgt spid="462"/>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62"/>
                                        </p:tgtEl>
                                        <p:attrNameLst>
                                          <p:attrName>style.visibility</p:attrName>
                                        </p:attrNameLst>
                                      </p:cBhvr>
                                      <p:to>
                                        <p:strVal val="visible"/>
                                      </p:to>
                                    </p:set>
                                    <p:animEffect transition="in" filter="fade">
                                      <p:cBhvr>
                                        <p:cTn id="99"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it...</a:t>
            </a:r>
            <a:endParaRPr/>
          </a:p>
        </p:txBody>
      </p:sp>
      <p:sp>
        <p:nvSpPr>
          <p:cNvPr id="251" name="Google Shape;251;p2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If 1 mole of carbon is 12.o grams, how many moles would 24.o grams be?  </a:t>
            </a:r>
            <a:endParaRPr/>
          </a:p>
        </p:txBody>
      </p:sp>
      <p:pic>
        <p:nvPicPr>
          <p:cNvPr id="252" name="Google Shape;252;p26"/>
          <p:cNvPicPr preferRelativeResize="0"/>
          <p:nvPr/>
        </p:nvPicPr>
        <p:blipFill>
          <a:blip r:embed="rId3">
            <a:alphaModFix/>
          </a:blip>
          <a:stretch>
            <a:fillRect/>
          </a:stretch>
        </p:blipFill>
        <p:spPr>
          <a:xfrm>
            <a:off x="7783750" y="3675150"/>
            <a:ext cx="1055450" cy="1063268"/>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Branched Hydrocarbons</a:t>
            </a:r>
            <a:endParaRPr dirty="0"/>
          </a:p>
        </p:txBody>
      </p:sp>
      <p:sp>
        <p:nvSpPr>
          <p:cNvPr id="511" name="Google Shape;511;p5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12" name="Google Shape;512;p51"/>
          <p:cNvPicPr preferRelativeResize="0"/>
          <p:nvPr/>
        </p:nvPicPr>
        <p:blipFill rotWithShape="1">
          <a:blip r:embed="rId3">
            <a:alphaModFix/>
          </a:blip>
          <a:srcRect/>
          <a:stretch/>
        </p:blipFill>
        <p:spPr>
          <a:xfrm>
            <a:off x="236932" y="1495972"/>
            <a:ext cx="5083219" cy="1850300"/>
          </a:xfrm>
          <a:prstGeom prst="rect">
            <a:avLst/>
          </a:prstGeom>
          <a:noFill/>
          <a:ln>
            <a:noFill/>
          </a:ln>
        </p:spPr>
      </p:pic>
      <p:sp>
        <p:nvSpPr>
          <p:cNvPr id="513" name="Google Shape;513;p51"/>
          <p:cNvSpPr/>
          <p:nvPr/>
        </p:nvSpPr>
        <p:spPr>
          <a:xfrm>
            <a:off x="3829675" y="3412350"/>
            <a:ext cx="5072400" cy="134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51"/>
          <p:cNvPicPr preferRelativeResize="0"/>
          <p:nvPr/>
        </p:nvPicPr>
        <p:blipFill rotWithShape="1">
          <a:blip r:embed="rId4">
            <a:alphaModFix/>
          </a:blip>
          <a:srcRect/>
          <a:stretch/>
        </p:blipFill>
        <p:spPr>
          <a:xfrm>
            <a:off x="4271699" y="3496900"/>
            <a:ext cx="4411952" cy="1257350"/>
          </a:xfrm>
          <a:prstGeom prst="rect">
            <a:avLst/>
          </a:prstGeom>
          <a:noFill/>
          <a:ln>
            <a:noFill/>
          </a:ln>
        </p:spPr>
      </p:pic>
    </p:spTree>
    <p:extLst>
      <p:ext uri="{BB962C8B-B14F-4D97-AF65-F5344CB8AC3E}">
        <p14:creationId xmlns:p14="http://schemas.microsoft.com/office/powerpoint/2010/main" val="23006967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Branched Alkanes</a:t>
            </a:r>
            <a:endParaRPr/>
          </a:p>
        </p:txBody>
      </p:sp>
      <p:sp>
        <p:nvSpPr>
          <p:cNvPr id="520" name="Google Shape;520;p5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571500" lvl="0" indent="-457200" algn="l" rtl="0">
              <a:lnSpc>
                <a:spcPct val="100000"/>
              </a:lnSpc>
              <a:spcBef>
                <a:spcPts val="0"/>
              </a:spcBef>
              <a:spcAft>
                <a:spcPts val="0"/>
              </a:spcAft>
              <a:buClr>
                <a:srgbClr val="FFFFFF"/>
              </a:buClr>
              <a:buSzPts val="3200"/>
              <a:buFont typeface="Arial"/>
              <a:buChar char="•"/>
            </a:pPr>
            <a:r>
              <a:rPr lang="en" sz="2400" dirty="0">
                <a:solidFill>
                  <a:srgbClr val="FFFFFF"/>
                </a:solidFill>
              </a:rPr>
              <a:t>When naming branched alkanes, </a:t>
            </a:r>
            <a:r>
              <a:rPr lang="en" sz="2400" b="1" dirty="0">
                <a:solidFill>
                  <a:srgbClr val="FFFFFF"/>
                </a:solidFill>
              </a:rPr>
              <a:t>name the longest chain of CARBONS </a:t>
            </a:r>
            <a:r>
              <a:rPr lang="en" sz="2400" dirty="0">
                <a:solidFill>
                  <a:srgbClr val="FFFFFF"/>
                </a:solidFill>
              </a:rPr>
              <a:t>and use that as the ‘last name.’</a:t>
            </a:r>
            <a:endParaRPr sz="2400" dirty="0">
              <a:solidFill>
                <a:srgbClr val="FFFFFF"/>
              </a:solidFill>
            </a:endParaRPr>
          </a:p>
          <a:p>
            <a:pPr marL="571500" lvl="0" indent="-457200" algn="l" rtl="0">
              <a:lnSpc>
                <a:spcPct val="100000"/>
              </a:lnSpc>
              <a:spcBef>
                <a:spcPts val="0"/>
              </a:spcBef>
              <a:spcAft>
                <a:spcPts val="0"/>
              </a:spcAft>
              <a:buClr>
                <a:srgbClr val="FFFFFF"/>
              </a:buClr>
              <a:buSzPts val="3200"/>
              <a:buFont typeface="Arial"/>
              <a:buChar char="•"/>
            </a:pPr>
            <a:r>
              <a:rPr lang="en" sz="2400" dirty="0">
                <a:solidFill>
                  <a:srgbClr val="FFFFFF"/>
                </a:solidFill>
              </a:rPr>
              <a:t>Name the shorter chains (</a:t>
            </a:r>
            <a:r>
              <a:rPr lang="en" sz="2400" b="1" dirty="0">
                <a:solidFill>
                  <a:srgbClr val="FFFFFF"/>
                </a:solidFill>
              </a:rPr>
              <a:t>ALKYL GROUP)</a:t>
            </a:r>
            <a:r>
              <a:rPr lang="en" sz="2400" dirty="0">
                <a:solidFill>
                  <a:srgbClr val="FFFFFF"/>
                </a:solidFill>
              </a:rPr>
              <a:t>, specifying the position of each branch. </a:t>
            </a:r>
            <a:endParaRPr sz="2400" dirty="0">
              <a:solidFill>
                <a:srgbClr val="FFFFFF"/>
              </a:solidFill>
            </a:endParaRPr>
          </a:p>
          <a:p>
            <a:pPr marL="571500" lvl="0" indent="-457200" algn="l" rtl="0">
              <a:lnSpc>
                <a:spcPct val="100000"/>
              </a:lnSpc>
              <a:spcBef>
                <a:spcPts val="0"/>
              </a:spcBef>
              <a:spcAft>
                <a:spcPts val="0"/>
              </a:spcAft>
              <a:buClr>
                <a:srgbClr val="FFFFFF"/>
              </a:buClr>
              <a:buSzPts val="3200"/>
              <a:buFont typeface="Arial"/>
              <a:buChar char="•"/>
            </a:pPr>
            <a:r>
              <a:rPr lang="en" sz="2400" dirty="0">
                <a:solidFill>
                  <a:srgbClr val="FFFFFF"/>
                </a:solidFill>
              </a:rPr>
              <a:t>Make sure that your branches are numbered as low as possible.</a:t>
            </a:r>
            <a:endParaRPr sz="2400" dirty="0">
              <a:solidFill>
                <a:srgbClr val="FFFFFF"/>
              </a:solidFill>
            </a:endParaRPr>
          </a:p>
          <a:p>
            <a:pPr marL="571500" lvl="0" indent="0" algn="l" rtl="0">
              <a:lnSpc>
                <a:spcPct val="100000"/>
              </a:lnSpc>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7129862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Locate the Parent Chain of C’s</a:t>
            </a:r>
            <a:endParaRPr/>
          </a:p>
        </p:txBody>
      </p:sp>
      <p:pic>
        <p:nvPicPr>
          <p:cNvPr id="527" name="Google Shape;527;p53"/>
          <p:cNvPicPr preferRelativeResize="0"/>
          <p:nvPr/>
        </p:nvPicPr>
        <p:blipFill rotWithShape="1">
          <a:blip r:embed="rId3">
            <a:alphaModFix/>
          </a:blip>
          <a:srcRect/>
          <a:stretch/>
        </p:blipFill>
        <p:spPr>
          <a:xfrm>
            <a:off x="652000" y="1720600"/>
            <a:ext cx="7467600" cy="2086500"/>
          </a:xfrm>
          <a:prstGeom prst="rect">
            <a:avLst/>
          </a:prstGeom>
          <a:noFill/>
          <a:ln>
            <a:noFill/>
          </a:ln>
        </p:spPr>
      </p:pic>
      <p:sp>
        <p:nvSpPr>
          <p:cNvPr id="528" name="Google Shape;528;p53"/>
          <p:cNvSpPr txBox="1"/>
          <p:nvPr/>
        </p:nvSpPr>
        <p:spPr>
          <a:xfrm>
            <a:off x="1969425" y="3954125"/>
            <a:ext cx="4599900" cy="134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Shadows Into Light" panose="020B0604020202020204" charset="0"/>
              </a:rPr>
              <a:t>These are all just butane!!!</a:t>
            </a:r>
            <a:endParaRPr sz="2400" dirty="0">
              <a:solidFill>
                <a:schemeClr val="bg1"/>
              </a:solidFill>
              <a:latin typeface="Shadows Into Light" panose="020B0604020202020204" charset="0"/>
            </a:endParaRPr>
          </a:p>
        </p:txBody>
      </p:sp>
    </p:spTree>
    <p:extLst>
      <p:ext uri="{BB962C8B-B14F-4D97-AF65-F5344CB8AC3E}">
        <p14:creationId xmlns:p14="http://schemas.microsoft.com/office/powerpoint/2010/main" val="32003944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ALKYL GROUPS (BRANCHES)</a:t>
            </a:r>
            <a:br>
              <a:rPr lang="en"/>
            </a:br>
            <a:endParaRPr/>
          </a:p>
        </p:txBody>
      </p:sp>
      <p:sp>
        <p:nvSpPr>
          <p:cNvPr id="534" name="Google Shape;534;p5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571500" lvl="0" indent="-457200" algn="l" rtl="0">
              <a:lnSpc>
                <a:spcPct val="100000"/>
              </a:lnSpc>
              <a:spcBef>
                <a:spcPts val="0"/>
              </a:spcBef>
              <a:spcAft>
                <a:spcPts val="0"/>
              </a:spcAft>
              <a:buClr>
                <a:srgbClr val="FFFFFF"/>
              </a:buClr>
              <a:buSzPts val="2960"/>
              <a:buFont typeface="Shadows Into Light"/>
              <a:buChar char="•"/>
            </a:pPr>
            <a:r>
              <a:rPr lang="en" sz="2400" dirty="0">
                <a:solidFill>
                  <a:srgbClr val="FFFFFF"/>
                </a:solidFill>
              </a:rPr>
              <a:t>Count # of carbons in alkyl group (branch)</a:t>
            </a:r>
            <a:endParaRPr sz="2400" dirty="0">
              <a:solidFill>
                <a:srgbClr val="FFFFFF"/>
              </a:solidFill>
            </a:endParaRPr>
          </a:p>
          <a:p>
            <a:pPr marL="571500" lvl="0" indent="-457200" algn="l" rtl="0">
              <a:lnSpc>
                <a:spcPct val="100000"/>
              </a:lnSpc>
              <a:spcBef>
                <a:spcPts val="592"/>
              </a:spcBef>
              <a:spcAft>
                <a:spcPts val="0"/>
              </a:spcAft>
              <a:buClr>
                <a:srgbClr val="FFFFFF"/>
              </a:buClr>
              <a:buSzPts val="2960"/>
              <a:buFont typeface="Shadows Into Light"/>
              <a:buChar char="•"/>
            </a:pPr>
            <a:r>
              <a:rPr lang="en" sz="2400" dirty="0">
                <a:solidFill>
                  <a:srgbClr val="FFFFFF"/>
                </a:solidFill>
              </a:rPr>
              <a:t>Use prefix (TABLE P)</a:t>
            </a:r>
            <a:endParaRPr sz="2400" dirty="0">
              <a:solidFill>
                <a:srgbClr val="FFFFFF"/>
              </a:solidFill>
            </a:endParaRPr>
          </a:p>
          <a:p>
            <a:pPr marL="571500" lvl="0" indent="-457200" algn="l" rtl="0">
              <a:lnSpc>
                <a:spcPct val="100000"/>
              </a:lnSpc>
              <a:spcBef>
                <a:spcPts val="592"/>
              </a:spcBef>
              <a:spcAft>
                <a:spcPts val="0"/>
              </a:spcAft>
              <a:buClr>
                <a:srgbClr val="FFFFFF"/>
              </a:buClr>
              <a:buSzPts val="2960"/>
              <a:buFont typeface="Shadows Into Light"/>
              <a:buChar char="•"/>
            </a:pPr>
            <a:r>
              <a:rPr lang="en" sz="2400" dirty="0">
                <a:solidFill>
                  <a:srgbClr val="FFFFFF"/>
                </a:solidFill>
              </a:rPr>
              <a:t>Add Suffix “yl” to prefix</a:t>
            </a:r>
            <a:endParaRPr sz="2400" dirty="0">
              <a:solidFill>
                <a:srgbClr val="FFFFFF"/>
              </a:solidFill>
            </a:endParaRPr>
          </a:p>
          <a:p>
            <a:pPr marL="571500" lvl="0" indent="-269240" algn="l" rtl="0">
              <a:lnSpc>
                <a:spcPct val="100000"/>
              </a:lnSpc>
              <a:spcBef>
                <a:spcPts val="592"/>
              </a:spcBef>
              <a:spcAft>
                <a:spcPts val="0"/>
              </a:spcAft>
              <a:buClr>
                <a:srgbClr val="000000"/>
              </a:buClr>
              <a:buSzPts val="2960"/>
              <a:buFont typeface="Arial"/>
              <a:buNone/>
            </a:pPr>
            <a:endParaRPr sz="2400" dirty="0">
              <a:solidFill>
                <a:srgbClr val="FFFFFF"/>
              </a:solidFill>
            </a:endParaRPr>
          </a:p>
          <a:p>
            <a:pPr marL="571500" lvl="0" indent="-457200" algn="l" rtl="0">
              <a:lnSpc>
                <a:spcPct val="100000"/>
              </a:lnSpc>
              <a:spcBef>
                <a:spcPts val="592"/>
              </a:spcBef>
              <a:spcAft>
                <a:spcPts val="0"/>
              </a:spcAft>
              <a:buClr>
                <a:srgbClr val="000000"/>
              </a:buClr>
              <a:buSzPts val="2960"/>
              <a:buFont typeface="Arial"/>
              <a:buNone/>
            </a:pPr>
            <a:r>
              <a:rPr lang="en" sz="2400" dirty="0">
                <a:solidFill>
                  <a:srgbClr val="FFFFFF"/>
                </a:solidFill>
              </a:rPr>
              <a:t>   Ex. –CH</a:t>
            </a:r>
            <a:r>
              <a:rPr lang="en" sz="2400" baseline="-25000" dirty="0">
                <a:solidFill>
                  <a:srgbClr val="FFFFFF"/>
                </a:solidFill>
              </a:rPr>
              <a:t>3 </a:t>
            </a:r>
            <a:r>
              <a:rPr lang="en" sz="2400" dirty="0">
                <a:solidFill>
                  <a:srgbClr val="FFFFFF"/>
                </a:solidFill>
              </a:rPr>
              <a:t>  (Methyl)</a:t>
            </a:r>
            <a:endParaRPr sz="2400" baseline="-25000" dirty="0">
              <a:solidFill>
                <a:srgbClr val="FFFFFF"/>
              </a:solidFill>
            </a:endParaRPr>
          </a:p>
          <a:p>
            <a:pPr marL="0" lvl="0" indent="0" algn="l" rtl="0">
              <a:spcBef>
                <a:spcPts val="0"/>
              </a:spcBef>
              <a:spcAft>
                <a:spcPts val="1600"/>
              </a:spcAft>
              <a:buNone/>
            </a:pPr>
            <a:endParaRPr dirty="0">
              <a:solidFill>
                <a:srgbClr val="FFFFFF"/>
              </a:solidFill>
            </a:endParaRPr>
          </a:p>
        </p:txBody>
      </p:sp>
      <p:pic>
        <p:nvPicPr>
          <p:cNvPr id="535" name="Google Shape;535;p54"/>
          <p:cNvPicPr preferRelativeResize="0"/>
          <p:nvPr/>
        </p:nvPicPr>
        <p:blipFill rotWithShape="1">
          <a:blip r:embed="rId3">
            <a:alphaModFix/>
          </a:blip>
          <a:srcRect/>
          <a:stretch/>
        </p:blipFill>
        <p:spPr>
          <a:xfrm>
            <a:off x="6768875" y="1495975"/>
            <a:ext cx="2029750" cy="3149075"/>
          </a:xfrm>
          <a:prstGeom prst="rect">
            <a:avLst/>
          </a:prstGeom>
          <a:noFill/>
          <a:ln>
            <a:noFill/>
          </a:ln>
        </p:spPr>
      </p:pic>
    </p:spTree>
    <p:extLst>
      <p:ext uri="{BB962C8B-B14F-4D97-AF65-F5344CB8AC3E}">
        <p14:creationId xmlns:p14="http://schemas.microsoft.com/office/powerpoint/2010/main" val="34725667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541" name="Google Shape;541;p5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42" name="Google Shape;542;p55"/>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5"/>
          <p:cNvSpPr txBox="1"/>
          <p:nvPr/>
        </p:nvSpPr>
        <p:spPr>
          <a:xfrm>
            <a:off x="0" y="1588925"/>
            <a:ext cx="9144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dirty="0">
                <a:solidFill>
                  <a:srgbClr val="000000"/>
                </a:solidFill>
                <a:latin typeface="Arial"/>
                <a:ea typeface="Arial"/>
                <a:cs typeface="Arial"/>
                <a:sym typeface="Arial"/>
              </a:rPr>
              <a:t>CH</a:t>
            </a:r>
            <a:r>
              <a:rPr lang="en" sz="2400" dirty="0">
                <a:solidFill>
                  <a:srgbClr val="000000"/>
                </a:solidFill>
                <a:latin typeface="Arial"/>
                <a:ea typeface="Arial"/>
                <a:cs typeface="Arial"/>
                <a:sym typeface="Arial"/>
              </a:rPr>
              <a:t>3 </a:t>
            </a:r>
            <a:r>
              <a:rPr lang="en" sz="4000" dirty="0">
                <a:solidFill>
                  <a:srgbClr val="000000"/>
                </a:solidFill>
                <a:latin typeface="Arial"/>
                <a:ea typeface="Arial"/>
                <a:cs typeface="Arial"/>
                <a:sym typeface="Arial"/>
              </a:rPr>
              <a:t>- CH</a:t>
            </a:r>
            <a:r>
              <a:rPr lang="en" sz="2400" dirty="0">
                <a:solidFill>
                  <a:srgbClr val="000000"/>
                </a:solidFill>
                <a:latin typeface="Arial"/>
                <a:ea typeface="Arial"/>
                <a:cs typeface="Arial"/>
                <a:sym typeface="Arial"/>
              </a:rPr>
              <a:t>2 </a:t>
            </a:r>
            <a:r>
              <a:rPr lang="en" sz="4000" dirty="0">
                <a:solidFill>
                  <a:srgbClr val="000000"/>
                </a:solidFill>
                <a:latin typeface="Arial"/>
                <a:ea typeface="Arial"/>
                <a:cs typeface="Arial"/>
                <a:sym typeface="Arial"/>
              </a:rPr>
              <a:t>- CH</a:t>
            </a:r>
            <a:r>
              <a:rPr lang="en" sz="2400" dirty="0">
                <a:solidFill>
                  <a:srgbClr val="000000"/>
                </a:solidFill>
                <a:latin typeface="Arial"/>
                <a:ea typeface="Arial"/>
                <a:cs typeface="Arial"/>
                <a:sym typeface="Arial"/>
              </a:rPr>
              <a:t>2 </a:t>
            </a:r>
            <a:r>
              <a:rPr lang="en" sz="4000" dirty="0">
                <a:solidFill>
                  <a:srgbClr val="000000"/>
                </a:solidFill>
                <a:latin typeface="Arial"/>
                <a:ea typeface="Arial"/>
                <a:cs typeface="Arial"/>
                <a:sym typeface="Arial"/>
              </a:rPr>
              <a:t>– CH – CH</a:t>
            </a:r>
            <a:r>
              <a:rPr lang="en" sz="4000" baseline="-25000" dirty="0">
                <a:solidFill>
                  <a:srgbClr val="000000"/>
                </a:solidFill>
                <a:latin typeface="Arial"/>
                <a:ea typeface="Arial"/>
                <a:cs typeface="Arial"/>
                <a:sym typeface="Arial"/>
              </a:rPr>
              <a:t>2</a:t>
            </a:r>
            <a:r>
              <a:rPr lang="en" sz="4000" dirty="0">
                <a:solidFill>
                  <a:srgbClr val="000000"/>
                </a:solidFill>
                <a:latin typeface="Arial"/>
                <a:ea typeface="Arial"/>
                <a:cs typeface="Arial"/>
                <a:sym typeface="Arial"/>
              </a:rPr>
              <a:t> – CH - CH</a:t>
            </a:r>
            <a:r>
              <a:rPr lang="en" sz="2400" dirty="0">
                <a:solidFill>
                  <a:srgbClr val="000000"/>
                </a:solidFill>
                <a:latin typeface="Arial"/>
                <a:ea typeface="Arial"/>
                <a:cs typeface="Arial"/>
                <a:sym typeface="Arial"/>
              </a:rPr>
              <a:t>3</a:t>
            </a:r>
            <a:endParaRPr dirty="0"/>
          </a:p>
        </p:txBody>
      </p:sp>
      <p:sp>
        <p:nvSpPr>
          <p:cNvPr id="544" name="Google Shape;544;p55"/>
          <p:cNvSpPr txBox="1"/>
          <p:nvPr/>
        </p:nvSpPr>
        <p:spPr>
          <a:xfrm>
            <a:off x="4038600" y="2503325"/>
            <a:ext cx="11430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dirty="0">
                <a:solidFill>
                  <a:srgbClr val="000000"/>
                </a:solidFill>
                <a:latin typeface="Arial"/>
                <a:ea typeface="Arial"/>
                <a:cs typeface="Arial"/>
                <a:sym typeface="Arial"/>
              </a:rPr>
              <a:t>CH</a:t>
            </a:r>
            <a:r>
              <a:rPr lang="en" sz="2400" dirty="0">
                <a:solidFill>
                  <a:srgbClr val="000000"/>
                </a:solidFill>
                <a:latin typeface="Arial"/>
                <a:ea typeface="Arial"/>
                <a:cs typeface="Arial"/>
                <a:sym typeface="Arial"/>
              </a:rPr>
              <a:t>2</a:t>
            </a:r>
            <a:endParaRPr dirty="0"/>
          </a:p>
        </p:txBody>
      </p:sp>
      <p:sp>
        <p:nvSpPr>
          <p:cNvPr id="545" name="Google Shape;545;p55"/>
          <p:cNvSpPr/>
          <p:nvPr/>
        </p:nvSpPr>
        <p:spPr>
          <a:xfrm>
            <a:off x="6858000" y="2503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sp>
        <p:nvSpPr>
          <p:cNvPr id="546" name="Google Shape;546;p55"/>
          <p:cNvSpPr/>
          <p:nvPr/>
        </p:nvSpPr>
        <p:spPr>
          <a:xfrm>
            <a:off x="4114800" y="3265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dirty="0">
                <a:solidFill>
                  <a:srgbClr val="000000"/>
                </a:solidFill>
                <a:latin typeface="Arial"/>
                <a:ea typeface="Arial"/>
                <a:cs typeface="Arial"/>
                <a:sym typeface="Arial"/>
              </a:rPr>
              <a:t>CH</a:t>
            </a:r>
            <a:r>
              <a:rPr lang="en" sz="2400" dirty="0">
                <a:solidFill>
                  <a:srgbClr val="000000"/>
                </a:solidFill>
                <a:latin typeface="Arial"/>
                <a:ea typeface="Arial"/>
                <a:cs typeface="Arial"/>
                <a:sym typeface="Arial"/>
              </a:rPr>
              <a:t>3</a:t>
            </a:r>
            <a:endParaRPr dirty="0"/>
          </a:p>
        </p:txBody>
      </p:sp>
      <p:cxnSp>
        <p:nvCxnSpPr>
          <p:cNvPr id="547" name="Google Shape;547;p55"/>
          <p:cNvCxnSpPr/>
          <p:nvPr/>
        </p:nvCxnSpPr>
        <p:spPr>
          <a:xfrm>
            <a:off x="43434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48" name="Google Shape;548;p55"/>
          <p:cNvCxnSpPr/>
          <p:nvPr/>
        </p:nvCxnSpPr>
        <p:spPr>
          <a:xfrm>
            <a:off x="70866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49" name="Google Shape;549;p55"/>
          <p:cNvCxnSpPr/>
          <p:nvPr/>
        </p:nvCxnSpPr>
        <p:spPr>
          <a:xfrm>
            <a:off x="4343400" y="3112925"/>
            <a:ext cx="0" cy="304800"/>
          </a:xfrm>
          <a:prstGeom prst="straightConnector1">
            <a:avLst/>
          </a:prstGeom>
          <a:noFill/>
          <a:ln w="38100" cap="flat" cmpd="sng">
            <a:solidFill>
              <a:srgbClr val="000000"/>
            </a:solidFill>
            <a:prstDash val="solid"/>
            <a:round/>
            <a:headEnd type="none" w="med" len="med"/>
            <a:tailEnd type="none" w="med" len="med"/>
          </a:ln>
        </p:spPr>
      </p:cxnSp>
      <p:sp>
        <p:nvSpPr>
          <p:cNvPr id="550" name="Google Shape;550;p55"/>
          <p:cNvSpPr txBox="1"/>
          <p:nvPr/>
        </p:nvSpPr>
        <p:spPr>
          <a:xfrm>
            <a:off x="10801" y="3835050"/>
            <a:ext cx="9133199"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dirty="0">
                <a:solidFill>
                  <a:srgbClr val="FF00FF"/>
                </a:solidFill>
                <a:latin typeface="Shadows Into Light" panose="020B0604020202020204" charset="0"/>
                <a:sym typeface="Arial"/>
              </a:rPr>
              <a:t>Step 1</a:t>
            </a:r>
            <a:r>
              <a:rPr lang="en" sz="2800" dirty="0">
                <a:solidFill>
                  <a:srgbClr val="000000"/>
                </a:solidFill>
                <a:latin typeface="Shadows Into Light" panose="020B0604020202020204" charset="0"/>
                <a:sym typeface="Arial"/>
              </a:rPr>
              <a:t>: Find the longest continuous chain of carbons (parent chain)</a:t>
            </a:r>
            <a:endParaRPr sz="2800" b="1" dirty="0">
              <a:solidFill>
                <a:srgbClr val="000000"/>
              </a:solidFill>
              <a:latin typeface="Shadows Into Light" panose="020B0604020202020204" charset="0"/>
              <a:sym typeface="Arial"/>
            </a:endParaRPr>
          </a:p>
        </p:txBody>
      </p:sp>
      <p:sp>
        <p:nvSpPr>
          <p:cNvPr id="551" name="Google Shape;551;p55"/>
          <p:cNvSpPr txBox="1"/>
          <p:nvPr/>
        </p:nvSpPr>
        <p:spPr>
          <a:xfrm>
            <a:off x="86550" y="4388612"/>
            <a:ext cx="91440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0000"/>
                </a:solidFill>
                <a:latin typeface="Shadows Into Light" panose="020B0604020202020204" charset="0"/>
                <a:sym typeface="Arial"/>
              </a:rPr>
              <a:t>There are </a:t>
            </a:r>
            <a:r>
              <a:rPr lang="en" sz="2400" dirty="0">
                <a:solidFill>
                  <a:srgbClr val="00B050"/>
                </a:solidFill>
                <a:latin typeface="Shadows Into Light" panose="020B0604020202020204" charset="0"/>
                <a:sym typeface="Arial"/>
              </a:rPr>
              <a:t>7</a:t>
            </a:r>
            <a:r>
              <a:rPr lang="en" sz="2400" dirty="0">
                <a:solidFill>
                  <a:srgbClr val="000000"/>
                </a:solidFill>
                <a:latin typeface="Shadows Into Light" panose="020B0604020202020204" charset="0"/>
                <a:sym typeface="Arial"/>
              </a:rPr>
              <a:t> continuous carbons, so the parent chain is</a:t>
            </a:r>
            <a:endParaRPr sz="2400" dirty="0">
              <a:solidFill>
                <a:srgbClr val="FFFF00"/>
              </a:solidFill>
              <a:latin typeface="Shadows Into Light" panose="020B0604020202020204" charset="0"/>
              <a:sym typeface="Arial"/>
            </a:endParaRPr>
          </a:p>
        </p:txBody>
      </p:sp>
      <p:sp>
        <p:nvSpPr>
          <p:cNvPr id="552" name="Google Shape;552;p55"/>
          <p:cNvSpPr txBox="1"/>
          <p:nvPr/>
        </p:nvSpPr>
        <p:spPr>
          <a:xfrm>
            <a:off x="6709050" y="4359450"/>
            <a:ext cx="2590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B050"/>
                </a:solidFill>
                <a:latin typeface="Shadows Into Light" panose="020B0604020202020204" charset="0"/>
                <a:sym typeface="Arial"/>
              </a:rPr>
              <a:t>heptane</a:t>
            </a:r>
            <a:endParaRPr sz="2400" dirty="0">
              <a:solidFill>
                <a:srgbClr val="000000"/>
              </a:solidFill>
              <a:latin typeface="Shadows Into Light" panose="020B0604020202020204" charset="0"/>
              <a:sym typeface="Arial"/>
            </a:endParaRPr>
          </a:p>
        </p:txBody>
      </p:sp>
      <p:sp>
        <p:nvSpPr>
          <p:cNvPr id="553" name="Google Shape;553;p55"/>
          <p:cNvSpPr/>
          <p:nvPr/>
        </p:nvSpPr>
        <p:spPr>
          <a:xfrm>
            <a:off x="4650" y="1528325"/>
            <a:ext cx="9210900" cy="829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10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10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50"/>
                                        </p:tgtEl>
                                      </p:cBhvr>
                                    </p:animEffect>
                                    <p:set>
                                      <p:cBhvr>
                                        <p:cTn id="17" dur="1" fill="hold">
                                          <p:stCondLst>
                                            <p:cond delay="1000"/>
                                          </p:stCondLst>
                                        </p:cTn>
                                        <p:tgtEl>
                                          <p:spTgt spid="5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1"/>
                                        </p:tgtEl>
                                        <p:attrNameLst>
                                          <p:attrName>style.visibility</p:attrName>
                                        </p:attrNameLst>
                                      </p:cBhvr>
                                      <p:to>
                                        <p:strVal val="visible"/>
                                      </p:to>
                                    </p:set>
                                    <p:animEffect transition="in" filter="fade">
                                      <p:cBhvr>
                                        <p:cTn id="22" dur="1000"/>
                                        <p:tgtEl>
                                          <p:spTgt spid="551"/>
                                        </p:tgtEl>
                                      </p:cBhvr>
                                    </p:animEffect>
                                  </p:childTnLst>
                                </p:cTn>
                              </p:par>
                              <p:par>
                                <p:cTn id="23" presetID="10" presetClass="entr" presetSubtype="0" fill="hold" nodeType="withEffect">
                                  <p:stCondLst>
                                    <p:cond delay="0"/>
                                  </p:stCondLst>
                                  <p:childTnLst>
                                    <p:set>
                                      <p:cBhvr>
                                        <p:cTn id="24" dur="1" fill="hold">
                                          <p:stCondLst>
                                            <p:cond delay="0"/>
                                          </p:stCondLst>
                                        </p:cTn>
                                        <p:tgtEl>
                                          <p:spTgt spid="552"/>
                                        </p:tgtEl>
                                        <p:attrNameLst>
                                          <p:attrName>style.visibility</p:attrName>
                                        </p:attrNameLst>
                                      </p:cBhvr>
                                      <p:to>
                                        <p:strVal val="visible"/>
                                      </p:to>
                                    </p:set>
                                    <p:animEffect transition="in" filter="fade">
                                      <p:cBhvr>
                                        <p:cTn id="25"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559" name="Google Shape;559;p5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60" name="Google Shape;560;p56"/>
          <p:cNvSpPr/>
          <p:nvPr/>
        </p:nvSpPr>
        <p:spPr>
          <a:xfrm>
            <a:off x="0" y="1252625"/>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6"/>
          <p:cNvSpPr txBox="1"/>
          <p:nvPr/>
        </p:nvSpPr>
        <p:spPr>
          <a:xfrm>
            <a:off x="0" y="1588925"/>
            <a:ext cx="9144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 – CH</a:t>
            </a:r>
            <a:r>
              <a:rPr lang="en" sz="4000" baseline="-25000">
                <a:solidFill>
                  <a:srgbClr val="000000"/>
                </a:solidFill>
                <a:latin typeface="Arial"/>
                <a:ea typeface="Arial"/>
                <a:cs typeface="Arial"/>
                <a:sym typeface="Arial"/>
              </a:rPr>
              <a:t>2</a:t>
            </a:r>
            <a:r>
              <a:rPr lang="en" sz="4000">
                <a:solidFill>
                  <a:srgbClr val="000000"/>
                </a:solidFill>
                <a:latin typeface="Arial"/>
                <a:ea typeface="Arial"/>
                <a:cs typeface="Arial"/>
                <a:sym typeface="Arial"/>
              </a:rPr>
              <a:t> – CH - CH</a:t>
            </a:r>
            <a:r>
              <a:rPr lang="en" sz="2400">
                <a:solidFill>
                  <a:srgbClr val="000000"/>
                </a:solidFill>
                <a:latin typeface="Arial"/>
                <a:ea typeface="Arial"/>
                <a:cs typeface="Arial"/>
                <a:sym typeface="Arial"/>
              </a:rPr>
              <a:t>3</a:t>
            </a:r>
            <a:endParaRPr/>
          </a:p>
        </p:txBody>
      </p:sp>
      <p:sp>
        <p:nvSpPr>
          <p:cNvPr id="562" name="Google Shape;562;p56"/>
          <p:cNvSpPr txBox="1"/>
          <p:nvPr/>
        </p:nvSpPr>
        <p:spPr>
          <a:xfrm>
            <a:off x="4038600" y="2503325"/>
            <a:ext cx="11430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2</a:t>
            </a:r>
            <a:endParaRPr/>
          </a:p>
        </p:txBody>
      </p:sp>
      <p:sp>
        <p:nvSpPr>
          <p:cNvPr id="563" name="Google Shape;563;p56"/>
          <p:cNvSpPr/>
          <p:nvPr/>
        </p:nvSpPr>
        <p:spPr>
          <a:xfrm>
            <a:off x="6858000" y="2503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sp>
        <p:nvSpPr>
          <p:cNvPr id="564" name="Google Shape;564;p56"/>
          <p:cNvSpPr/>
          <p:nvPr/>
        </p:nvSpPr>
        <p:spPr>
          <a:xfrm>
            <a:off x="4114800" y="3265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cxnSp>
        <p:nvCxnSpPr>
          <p:cNvPr id="565" name="Google Shape;565;p56"/>
          <p:cNvCxnSpPr/>
          <p:nvPr/>
        </p:nvCxnSpPr>
        <p:spPr>
          <a:xfrm>
            <a:off x="43434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66" name="Google Shape;566;p56"/>
          <p:cNvCxnSpPr/>
          <p:nvPr/>
        </p:nvCxnSpPr>
        <p:spPr>
          <a:xfrm>
            <a:off x="70866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67" name="Google Shape;567;p56"/>
          <p:cNvCxnSpPr/>
          <p:nvPr/>
        </p:nvCxnSpPr>
        <p:spPr>
          <a:xfrm>
            <a:off x="4343400" y="3112925"/>
            <a:ext cx="0" cy="304800"/>
          </a:xfrm>
          <a:prstGeom prst="straightConnector1">
            <a:avLst/>
          </a:prstGeom>
          <a:noFill/>
          <a:ln w="38100" cap="flat" cmpd="sng">
            <a:solidFill>
              <a:srgbClr val="000000"/>
            </a:solidFill>
            <a:prstDash val="solid"/>
            <a:round/>
            <a:headEnd type="none" w="med" len="med"/>
            <a:tailEnd type="none" w="med" len="med"/>
          </a:ln>
        </p:spPr>
      </p:cxnSp>
      <p:sp>
        <p:nvSpPr>
          <p:cNvPr id="568" name="Google Shape;568;p56"/>
          <p:cNvSpPr txBox="1"/>
          <p:nvPr/>
        </p:nvSpPr>
        <p:spPr>
          <a:xfrm>
            <a:off x="0" y="3715325"/>
            <a:ext cx="9144000" cy="1825200"/>
          </a:xfrm>
          <a:prstGeom prst="rect">
            <a:avLst/>
          </a:prstGeom>
          <a:noFill/>
          <a:ln>
            <a:noFill/>
          </a:ln>
        </p:spPr>
        <p:txBody>
          <a:bodyPr spcFirstLastPara="1" wrap="square" lIns="91425" tIns="91425" rIns="91425" bIns="91425" anchor="t" anchorCtr="0">
            <a:noAutofit/>
          </a:bodyPr>
          <a:lstStyle/>
          <a:p>
            <a:pPr marL="571500" lvl="0" indent="-457200" algn="l" rtl="0">
              <a:spcBef>
                <a:spcPts val="0"/>
              </a:spcBef>
              <a:spcAft>
                <a:spcPts val="0"/>
              </a:spcAft>
              <a:buNone/>
            </a:pPr>
            <a:r>
              <a:rPr lang="en" sz="2400" dirty="0">
                <a:solidFill>
                  <a:srgbClr val="FF00FF"/>
                </a:solidFill>
                <a:latin typeface="Shadows Into Light" panose="020B0604020202020204" charset="0"/>
                <a:ea typeface="Century Gothic"/>
                <a:cs typeface="Century Gothic"/>
                <a:sym typeface="Century Gothic"/>
              </a:rPr>
              <a:t>Step 2</a:t>
            </a:r>
            <a:r>
              <a:rPr lang="en" sz="2400" dirty="0">
                <a:latin typeface="Shadows Into Light" panose="020B0604020202020204" charset="0"/>
                <a:ea typeface="Century Gothic"/>
                <a:cs typeface="Century Gothic"/>
                <a:sym typeface="Century Gothic"/>
              </a:rPr>
              <a:t>: Number the carbons in parent chain starting with the end that will give the </a:t>
            </a:r>
            <a:r>
              <a:rPr lang="en" sz="2400" dirty="0">
                <a:solidFill>
                  <a:srgbClr val="CCCC00"/>
                </a:solidFill>
                <a:latin typeface="Shadows Into Light" panose="020B0604020202020204" charset="0"/>
                <a:ea typeface="Century Gothic"/>
                <a:cs typeface="Century Gothic"/>
                <a:sym typeface="Century Gothic"/>
              </a:rPr>
              <a:t>attached groups</a:t>
            </a:r>
            <a:r>
              <a:rPr lang="en" sz="2400" dirty="0">
                <a:latin typeface="Shadows Into Light" panose="020B0604020202020204" charset="0"/>
                <a:ea typeface="Century Gothic"/>
                <a:cs typeface="Century Gothic"/>
                <a:sym typeface="Century Gothic"/>
              </a:rPr>
              <a:t> the smallest #.</a:t>
            </a:r>
            <a:endParaRPr sz="2400" dirty="0">
              <a:latin typeface="Shadows Into Light" panose="020B0604020202020204" charset="0"/>
              <a:ea typeface="Century Gothic"/>
              <a:cs typeface="Century Gothic"/>
              <a:sym typeface="Century Gothic"/>
            </a:endParaRPr>
          </a:p>
        </p:txBody>
      </p:sp>
      <p:sp>
        <p:nvSpPr>
          <p:cNvPr id="569" name="Google Shape;569;p56"/>
          <p:cNvSpPr txBox="1"/>
          <p:nvPr/>
        </p:nvSpPr>
        <p:spPr>
          <a:xfrm>
            <a:off x="0" y="4548475"/>
            <a:ext cx="8915400" cy="681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0000"/>
                </a:solidFill>
                <a:latin typeface="Shadows Into Light" panose="020B0604020202020204" charset="0"/>
                <a:sym typeface="Arial"/>
              </a:rPr>
              <a:t>The chain is numbered from </a:t>
            </a:r>
            <a:r>
              <a:rPr lang="en" sz="2400" dirty="0">
                <a:solidFill>
                  <a:srgbClr val="00B050"/>
                </a:solidFill>
                <a:latin typeface="Shadows Into Light" panose="020B0604020202020204" charset="0"/>
                <a:sym typeface="Arial"/>
              </a:rPr>
              <a:t>right</a:t>
            </a:r>
            <a:r>
              <a:rPr lang="en" sz="2400" dirty="0">
                <a:solidFill>
                  <a:srgbClr val="FFFF00"/>
                </a:solidFill>
                <a:latin typeface="Shadows Into Light" panose="020B0604020202020204" charset="0"/>
                <a:sym typeface="Arial"/>
              </a:rPr>
              <a:t> </a:t>
            </a:r>
            <a:r>
              <a:rPr lang="en" sz="2400" dirty="0">
                <a:solidFill>
                  <a:srgbClr val="000000"/>
                </a:solidFill>
                <a:latin typeface="Shadows Into Light" panose="020B0604020202020204" charset="0"/>
                <a:sym typeface="Arial"/>
              </a:rPr>
              <a:t>to </a:t>
            </a:r>
            <a:r>
              <a:rPr lang="en" sz="2400" dirty="0">
                <a:solidFill>
                  <a:srgbClr val="00B050"/>
                </a:solidFill>
                <a:latin typeface="Shadows Into Light" panose="020B0604020202020204" charset="0"/>
                <a:sym typeface="Arial"/>
              </a:rPr>
              <a:t>left</a:t>
            </a:r>
            <a:r>
              <a:rPr lang="en" sz="2400" dirty="0">
                <a:solidFill>
                  <a:srgbClr val="000000"/>
                </a:solidFill>
                <a:latin typeface="Shadows Into Light" panose="020B0604020202020204" charset="0"/>
                <a:sym typeface="Arial"/>
              </a:rPr>
              <a:t> giving the attached groups the lowest #</a:t>
            </a:r>
            <a:endParaRPr sz="2400" dirty="0">
              <a:solidFill>
                <a:srgbClr val="000000"/>
              </a:solidFill>
              <a:latin typeface="Shadows Into Light" panose="020B0604020202020204" charset="0"/>
              <a:sym typeface="Arial"/>
            </a:endParaRPr>
          </a:p>
        </p:txBody>
      </p:sp>
      <p:sp>
        <p:nvSpPr>
          <p:cNvPr id="570" name="Google Shape;570;p56"/>
          <p:cNvSpPr txBox="1"/>
          <p:nvPr/>
        </p:nvSpPr>
        <p:spPr>
          <a:xfrm>
            <a:off x="813502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571" name="Google Shape;571;p56"/>
          <p:cNvSpPr txBox="1"/>
          <p:nvPr/>
        </p:nvSpPr>
        <p:spPr>
          <a:xfrm>
            <a:off x="69151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572" name="Google Shape;572;p56"/>
          <p:cNvSpPr txBox="1"/>
          <p:nvPr/>
        </p:nvSpPr>
        <p:spPr>
          <a:xfrm>
            <a:off x="54879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573" name="Google Shape;573;p56"/>
          <p:cNvSpPr txBox="1"/>
          <p:nvPr/>
        </p:nvSpPr>
        <p:spPr>
          <a:xfrm>
            <a:off x="4179300"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574" name="Google Shape;574;p56"/>
          <p:cNvSpPr txBox="1"/>
          <p:nvPr/>
        </p:nvSpPr>
        <p:spPr>
          <a:xfrm>
            <a:off x="2732375" y="1361063"/>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575" name="Google Shape;575;p56"/>
          <p:cNvSpPr txBox="1"/>
          <p:nvPr/>
        </p:nvSpPr>
        <p:spPr>
          <a:xfrm>
            <a:off x="1443425" y="13915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576" name="Google Shape;576;p56"/>
          <p:cNvSpPr txBox="1"/>
          <p:nvPr/>
        </p:nvSpPr>
        <p:spPr>
          <a:xfrm>
            <a:off x="154475"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7</a:t>
            </a:r>
            <a:endParaRPr b="1">
              <a:solidFill>
                <a:srgbClr val="FF0000"/>
              </a:solidFill>
            </a:endParaRPr>
          </a:p>
        </p:txBody>
      </p:sp>
    </p:spTree>
    <p:extLst>
      <p:ext uri="{BB962C8B-B14F-4D97-AF65-F5344CB8AC3E}">
        <p14:creationId xmlns:p14="http://schemas.microsoft.com/office/powerpoint/2010/main" val="14409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0"/>
                                        </p:tgtEl>
                                        <p:attrNameLst>
                                          <p:attrName>style.visibility</p:attrName>
                                        </p:attrNameLst>
                                      </p:cBhvr>
                                      <p:to>
                                        <p:strVal val="visible"/>
                                      </p:to>
                                    </p:set>
                                    <p:animEffect transition="in" filter="fade">
                                      <p:cBhvr>
                                        <p:cTn id="12" dur="900"/>
                                        <p:tgtEl>
                                          <p:spTgt spid="570"/>
                                        </p:tgtEl>
                                      </p:cBhvr>
                                    </p:animEffect>
                                  </p:childTnLst>
                                </p:cTn>
                              </p:par>
                              <p:par>
                                <p:cTn id="13" presetID="10" presetClass="entr" presetSubtype="0" fill="hold" nodeType="withEffect">
                                  <p:stCondLst>
                                    <p:cond delay="0"/>
                                  </p:stCondLst>
                                  <p:childTnLst>
                                    <p:set>
                                      <p:cBhvr>
                                        <p:cTn id="14" dur="1" fill="hold">
                                          <p:stCondLst>
                                            <p:cond delay="0"/>
                                          </p:stCondLst>
                                        </p:cTn>
                                        <p:tgtEl>
                                          <p:spTgt spid="571"/>
                                        </p:tgtEl>
                                        <p:attrNameLst>
                                          <p:attrName>style.visibility</p:attrName>
                                        </p:attrNameLst>
                                      </p:cBhvr>
                                      <p:to>
                                        <p:strVal val="visible"/>
                                      </p:to>
                                    </p:set>
                                    <p:animEffect transition="in" filter="fade">
                                      <p:cBhvr>
                                        <p:cTn id="15" dur="1000"/>
                                        <p:tgtEl>
                                          <p:spTgt spid="571"/>
                                        </p:tgtEl>
                                      </p:cBhvr>
                                    </p:animEffect>
                                  </p:childTnLst>
                                </p:cTn>
                              </p:par>
                              <p:par>
                                <p:cTn id="16" presetID="10" presetClass="entr" presetSubtype="0" fill="hold" nodeType="withEffect">
                                  <p:stCondLst>
                                    <p:cond delay="0"/>
                                  </p:stCondLst>
                                  <p:childTnLst>
                                    <p:set>
                                      <p:cBhvr>
                                        <p:cTn id="17" dur="1" fill="hold">
                                          <p:stCondLst>
                                            <p:cond delay="0"/>
                                          </p:stCondLst>
                                        </p:cTn>
                                        <p:tgtEl>
                                          <p:spTgt spid="572"/>
                                        </p:tgtEl>
                                        <p:attrNameLst>
                                          <p:attrName>style.visibility</p:attrName>
                                        </p:attrNameLst>
                                      </p:cBhvr>
                                      <p:to>
                                        <p:strVal val="visible"/>
                                      </p:to>
                                    </p:set>
                                    <p:animEffect transition="in" filter="fade">
                                      <p:cBhvr>
                                        <p:cTn id="18" dur="1000"/>
                                        <p:tgtEl>
                                          <p:spTgt spid="572"/>
                                        </p:tgtEl>
                                      </p:cBhvr>
                                    </p:animEffect>
                                  </p:childTnLst>
                                </p:cTn>
                              </p:par>
                              <p:par>
                                <p:cTn id="19" presetID="10" presetClass="entr" presetSubtype="0" fill="hold" nodeType="withEffect">
                                  <p:stCondLst>
                                    <p:cond delay="0"/>
                                  </p:stCondLst>
                                  <p:childTnLst>
                                    <p:set>
                                      <p:cBhvr>
                                        <p:cTn id="20" dur="1" fill="hold">
                                          <p:stCondLst>
                                            <p:cond delay="0"/>
                                          </p:stCondLst>
                                        </p:cTn>
                                        <p:tgtEl>
                                          <p:spTgt spid="573"/>
                                        </p:tgtEl>
                                        <p:attrNameLst>
                                          <p:attrName>style.visibility</p:attrName>
                                        </p:attrNameLst>
                                      </p:cBhvr>
                                      <p:to>
                                        <p:strVal val="visible"/>
                                      </p:to>
                                    </p:set>
                                    <p:animEffect transition="in" filter="fade">
                                      <p:cBhvr>
                                        <p:cTn id="21" dur="1000"/>
                                        <p:tgtEl>
                                          <p:spTgt spid="573"/>
                                        </p:tgtEl>
                                      </p:cBhvr>
                                    </p:animEffect>
                                  </p:childTnLst>
                                </p:cTn>
                              </p:par>
                              <p:par>
                                <p:cTn id="22" presetID="10" presetClass="entr" presetSubtype="0" fill="hold" nodeType="withEffect">
                                  <p:stCondLst>
                                    <p:cond delay="0"/>
                                  </p:stCondLst>
                                  <p:childTnLst>
                                    <p:set>
                                      <p:cBhvr>
                                        <p:cTn id="23" dur="1" fill="hold">
                                          <p:stCondLst>
                                            <p:cond delay="0"/>
                                          </p:stCondLst>
                                        </p:cTn>
                                        <p:tgtEl>
                                          <p:spTgt spid="574"/>
                                        </p:tgtEl>
                                        <p:attrNameLst>
                                          <p:attrName>style.visibility</p:attrName>
                                        </p:attrNameLst>
                                      </p:cBhvr>
                                      <p:to>
                                        <p:strVal val="visible"/>
                                      </p:to>
                                    </p:set>
                                    <p:animEffect transition="in" filter="fade">
                                      <p:cBhvr>
                                        <p:cTn id="24" dur="1000"/>
                                        <p:tgtEl>
                                          <p:spTgt spid="574"/>
                                        </p:tgtEl>
                                      </p:cBhvr>
                                    </p:animEffect>
                                  </p:childTnLst>
                                </p:cTn>
                              </p:par>
                              <p:par>
                                <p:cTn id="25" presetID="10" presetClass="entr" presetSubtype="0" fill="hold" nodeType="withEffect">
                                  <p:stCondLst>
                                    <p:cond delay="0"/>
                                  </p:stCondLst>
                                  <p:childTnLst>
                                    <p:set>
                                      <p:cBhvr>
                                        <p:cTn id="26" dur="1" fill="hold">
                                          <p:stCondLst>
                                            <p:cond delay="0"/>
                                          </p:stCondLst>
                                        </p:cTn>
                                        <p:tgtEl>
                                          <p:spTgt spid="575"/>
                                        </p:tgtEl>
                                        <p:attrNameLst>
                                          <p:attrName>style.visibility</p:attrName>
                                        </p:attrNameLst>
                                      </p:cBhvr>
                                      <p:to>
                                        <p:strVal val="visible"/>
                                      </p:to>
                                    </p:set>
                                    <p:animEffect transition="in" filter="fade">
                                      <p:cBhvr>
                                        <p:cTn id="27" dur="1000"/>
                                        <p:tgtEl>
                                          <p:spTgt spid="575"/>
                                        </p:tgtEl>
                                      </p:cBhvr>
                                    </p:animEffect>
                                  </p:childTnLst>
                                </p:cTn>
                              </p:par>
                              <p:par>
                                <p:cTn id="28" presetID="10" presetClass="entr" presetSubtype="0" fill="hold" nodeType="withEffect">
                                  <p:stCondLst>
                                    <p:cond delay="0"/>
                                  </p:stCondLst>
                                  <p:childTnLst>
                                    <p:set>
                                      <p:cBhvr>
                                        <p:cTn id="29" dur="1" fill="hold">
                                          <p:stCondLst>
                                            <p:cond delay="0"/>
                                          </p:stCondLst>
                                        </p:cTn>
                                        <p:tgtEl>
                                          <p:spTgt spid="576"/>
                                        </p:tgtEl>
                                        <p:attrNameLst>
                                          <p:attrName>style.visibility</p:attrName>
                                        </p:attrNameLst>
                                      </p:cBhvr>
                                      <p:to>
                                        <p:strVal val="visible"/>
                                      </p:to>
                                    </p:set>
                                    <p:animEffect transition="in" filter="fade">
                                      <p:cBhvr>
                                        <p:cTn id="30" dur="1000"/>
                                        <p:tgtEl>
                                          <p:spTgt spid="5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568"/>
                                        </p:tgtEl>
                                      </p:cBhvr>
                                    </p:animEffect>
                                    <p:set>
                                      <p:cBhvr>
                                        <p:cTn id="35" dur="1" fill="hold">
                                          <p:stCondLst>
                                            <p:cond delay="1000"/>
                                          </p:stCondLst>
                                        </p:cTn>
                                        <p:tgtEl>
                                          <p:spTgt spid="56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69"/>
                                        </p:tgtEl>
                                        <p:attrNameLst>
                                          <p:attrName>style.visibility</p:attrName>
                                        </p:attrNameLst>
                                      </p:cBhvr>
                                      <p:to>
                                        <p:strVal val="visible"/>
                                      </p:to>
                                    </p:set>
                                    <p:animEffect transition="in" filter="fade">
                                      <p:cBhvr>
                                        <p:cTn id="40" dur="10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582" name="Google Shape;582;p5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83" name="Google Shape;583;p57"/>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7"/>
          <p:cNvSpPr txBox="1"/>
          <p:nvPr/>
        </p:nvSpPr>
        <p:spPr>
          <a:xfrm>
            <a:off x="0" y="1239950"/>
            <a:ext cx="9144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 – CH</a:t>
            </a:r>
            <a:r>
              <a:rPr lang="en" sz="4000" baseline="-25000">
                <a:solidFill>
                  <a:srgbClr val="000000"/>
                </a:solidFill>
                <a:latin typeface="Arial"/>
                <a:ea typeface="Arial"/>
                <a:cs typeface="Arial"/>
                <a:sym typeface="Arial"/>
              </a:rPr>
              <a:t>2</a:t>
            </a:r>
            <a:r>
              <a:rPr lang="en" sz="4000">
                <a:solidFill>
                  <a:srgbClr val="000000"/>
                </a:solidFill>
                <a:latin typeface="Arial"/>
                <a:ea typeface="Arial"/>
                <a:cs typeface="Arial"/>
                <a:sym typeface="Arial"/>
              </a:rPr>
              <a:t> – CH - CH</a:t>
            </a:r>
            <a:r>
              <a:rPr lang="en" sz="2400">
                <a:solidFill>
                  <a:srgbClr val="000000"/>
                </a:solidFill>
                <a:latin typeface="Arial"/>
                <a:ea typeface="Arial"/>
                <a:cs typeface="Arial"/>
                <a:sym typeface="Arial"/>
              </a:rPr>
              <a:t>3</a:t>
            </a:r>
            <a:endParaRPr/>
          </a:p>
        </p:txBody>
      </p:sp>
      <p:sp>
        <p:nvSpPr>
          <p:cNvPr id="585" name="Google Shape;585;p57"/>
          <p:cNvSpPr txBox="1"/>
          <p:nvPr/>
        </p:nvSpPr>
        <p:spPr>
          <a:xfrm>
            <a:off x="3990225" y="2057900"/>
            <a:ext cx="11430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2</a:t>
            </a:r>
            <a:endParaRPr/>
          </a:p>
        </p:txBody>
      </p:sp>
      <p:sp>
        <p:nvSpPr>
          <p:cNvPr id="586" name="Google Shape;586;p57"/>
          <p:cNvSpPr/>
          <p:nvPr/>
        </p:nvSpPr>
        <p:spPr>
          <a:xfrm>
            <a:off x="6858000" y="21131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sp>
        <p:nvSpPr>
          <p:cNvPr id="587" name="Google Shape;587;p57"/>
          <p:cNvSpPr/>
          <p:nvPr/>
        </p:nvSpPr>
        <p:spPr>
          <a:xfrm>
            <a:off x="4066425" y="2819900"/>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cxnSp>
        <p:nvCxnSpPr>
          <p:cNvPr id="588" name="Google Shape;588;p57"/>
          <p:cNvCxnSpPr/>
          <p:nvPr/>
        </p:nvCxnSpPr>
        <p:spPr>
          <a:xfrm>
            <a:off x="4295025" y="1829300"/>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89" name="Google Shape;589;p57"/>
          <p:cNvCxnSpPr/>
          <p:nvPr/>
        </p:nvCxnSpPr>
        <p:spPr>
          <a:xfrm>
            <a:off x="7086600" y="1844250"/>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590" name="Google Shape;590;p57"/>
          <p:cNvCxnSpPr/>
          <p:nvPr/>
        </p:nvCxnSpPr>
        <p:spPr>
          <a:xfrm>
            <a:off x="4295025" y="2667500"/>
            <a:ext cx="0" cy="304800"/>
          </a:xfrm>
          <a:prstGeom prst="straightConnector1">
            <a:avLst/>
          </a:prstGeom>
          <a:noFill/>
          <a:ln w="38100" cap="flat" cmpd="sng">
            <a:solidFill>
              <a:srgbClr val="000000"/>
            </a:solidFill>
            <a:prstDash val="solid"/>
            <a:round/>
            <a:headEnd type="none" w="med" len="med"/>
            <a:tailEnd type="none" w="med" len="med"/>
          </a:ln>
        </p:spPr>
      </p:cxnSp>
      <p:sp>
        <p:nvSpPr>
          <p:cNvPr id="591" name="Google Shape;591;p57"/>
          <p:cNvSpPr txBox="1"/>
          <p:nvPr/>
        </p:nvSpPr>
        <p:spPr>
          <a:xfrm>
            <a:off x="38175" y="3600325"/>
            <a:ext cx="9144000" cy="1210200"/>
          </a:xfrm>
          <a:prstGeom prst="rect">
            <a:avLst/>
          </a:prstGeom>
          <a:noFill/>
          <a:ln>
            <a:noFill/>
          </a:ln>
        </p:spPr>
        <p:txBody>
          <a:bodyPr spcFirstLastPara="1" wrap="square" lIns="91425" tIns="91425" rIns="91425" bIns="91425" anchor="t" anchorCtr="0">
            <a:noAutofit/>
          </a:bodyPr>
          <a:lstStyle/>
          <a:p>
            <a:pPr marL="571500" lvl="0" indent="-457200" algn="l" rtl="0">
              <a:lnSpc>
                <a:spcPct val="90000"/>
              </a:lnSpc>
              <a:spcBef>
                <a:spcPts val="0"/>
              </a:spcBef>
              <a:spcAft>
                <a:spcPts val="0"/>
              </a:spcAft>
              <a:buNone/>
            </a:pPr>
            <a:r>
              <a:rPr lang="en" sz="2400" dirty="0">
                <a:solidFill>
                  <a:srgbClr val="FF00FF"/>
                </a:solidFill>
                <a:latin typeface="Shadows Into Light" panose="020B0604020202020204" charset="0"/>
                <a:ea typeface="Century Gothic"/>
                <a:cs typeface="Century Gothic"/>
                <a:sym typeface="Century Gothic"/>
              </a:rPr>
              <a:t>Step 3</a:t>
            </a:r>
            <a:r>
              <a:rPr lang="en" sz="2400" dirty="0">
                <a:latin typeface="Shadows Into Light" panose="020B0604020202020204" charset="0"/>
                <a:ea typeface="Century Gothic"/>
                <a:cs typeface="Century Gothic"/>
                <a:sym typeface="Century Gothic"/>
              </a:rPr>
              <a:t> : Add numbers to the names of the groups to identify their positions on the chain.</a:t>
            </a:r>
            <a:endParaRPr sz="2400" dirty="0">
              <a:latin typeface="Shadows Into Light" panose="020B0604020202020204" charset="0"/>
              <a:ea typeface="Century Gothic"/>
              <a:cs typeface="Century Gothic"/>
              <a:sym typeface="Century Gothic"/>
            </a:endParaRPr>
          </a:p>
        </p:txBody>
      </p:sp>
      <p:sp>
        <p:nvSpPr>
          <p:cNvPr id="592" name="Google Shape;592;p57"/>
          <p:cNvSpPr txBox="1"/>
          <p:nvPr/>
        </p:nvSpPr>
        <p:spPr>
          <a:xfrm>
            <a:off x="528067" y="4779200"/>
            <a:ext cx="68580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0000"/>
                </a:solidFill>
                <a:latin typeface="Shadows Into Light" panose="020B0604020202020204" charset="0"/>
                <a:sym typeface="Arial"/>
              </a:rPr>
              <a:t>In this example the positions are:</a:t>
            </a:r>
            <a:endParaRPr sz="1200" dirty="0">
              <a:latin typeface="Shadows Into Light" panose="020B0604020202020204" charset="0"/>
            </a:endParaRPr>
          </a:p>
        </p:txBody>
      </p:sp>
      <p:sp>
        <p:nvSpPr>
          <p:cNvPr id="593" name="Google Shape;593;p57"/>
          <p:cNvSpPr txBox="1"/>
          <p:nvPr/>
        </p:nvSpPr>
        <p:spPr>
          <a:xfrm>
            <a:off x="5395864" y="4649075"/>
            <a:ext cx="6894107" cy="641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FF0000"/>
                </a:solidFill>
                <a:latin typeface="Shadows Into Light" panose="020B0604020202020204" charset="0"/>
                <a:sym typeface="Arial"/>
              </a:rPr>
              <a:t>- methyl</a:t>
            </a:r>
            <a:r>
              <a:rPr lang="en" sz="2400" dirty="0">
                <a:solidFill>
                  <a:srgbClr val="000000"/>
                </a:solidFill>
                <a:latin typeface="Shadows Into Light" panose="020B0604020202020204" charset="0"/>
                <a:sym typeface="Arial"/>
              </a:rPr>
              <a:t>    - </a:t>
            </a:r>
            <a:r>
              <a:rPr lang="en" sz="2400" dirty="0">
                <a:solidFill>
                  <a:srgbClr val="FF00FF"/>
                </a:solidFill>
                <a:latin typeface="Shadows Into Light" panose="020B0604020202020204" charset="0"/>
                <a:sym typeface="Arial"/>
              </a:rPr>
              <a:t>ethyl</a:t>
            </a:r>
            <a:endParaRPr sz="1050" dirty="0">
              <a:latin typeface="Shadows Into Light" panose="020B0604020202020204" charset="0"/>
            </a:endParaRPr>
          </a:p>
        </p:txBody>
      </p:sp>
      <p:sp>
        <p:nvSpPr>
          <p:cNvPr id="594" name="Google Shape;594;p57"/>
          <p:cNvSpPr txBox="1"/>
          <p:nvPr/>
        </p:nvSpPr>
        <p:spPr>
          <a:xfrm>
            <a:off x="5138895" y="4651580"/>
            <a:ext cx="381000" cy="641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FF0000"/>
                </a:solidFill>
                <a:latin typeface="Shadows Into Light" panose="020B0604020202020204" charset="0"/>
                <a:sym typeface="Arial"/>
              </a:rPr>
              <a:t>2</a:t>
            </a:r>
            <a:endParaRPr sz="1050" dirty="0">
              <a:latin typeface="Shadows Into Light" panose="020B0604020202020204" charset="0"/>
            </a:endParaRPr>
          </a:p>
        </p:txBody>
      </p:sp>
      <p:sp>
        <p:nvSpPr>
          <p:cNvPr id="595" name="Google Shape;595;p57"/>
          <p:cNvSpPr txBox="1"/>
          <p:nvPr/>
        </p:nvSpPr>
        <p:spPr>
          <a:xfrm>
            <a:off x="6705600" y="4672163"/>
            <a:ext cx="381000" cy="641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FF00FF"/>
                </a:solidFill>
                <a:latin typeface="Shadows Into Light" panose="020B0604020202020204" charset="0"/>
                <a:sym typeface="Arial"/>
              </a:rPr>
              <a:t>4</a:t>
            </a:r>
            <a:endParaRPr sz="1050" dirty="0">
              <a:latin typeface="Shadows Into Light" panose="020B0604020202020204" charset="0"/>
            </a:endParaRPr>
          </a:p>
        </p:txBody>
      </p:sp>
      <p:sp>
        <p:nvSpPr>
          <p:cNvPr id="596" name="Google Shape;596;p57"/>
          <p:cNvSpPr txBox="1"/>
          <p:nvPr/>
        </p:nvSpPr>
        <p:spPr>
          <a:xfrm>
            <a:off x="7786850" y="4616383"/>
            <a:ext cx="126715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B050"/>
                </a:solidFill>
                <a:latin typeface="Shadows Into Light" panose="020B0604020202020204" charset="0"/>
                <a:sym typeface="Arial"/>
              </a:rPr>
              <a:t>heptane</a:t>
            </a:r>
            <a:endParaRPr sz="1200" dirty="0">
              <a:solidFill>
                <a:srgbClr val="000000"/>
              </a:solidFill>
              <a:latin typeface="Shadows Into Light" panose="020B0604020202020204" charset="0"/>
              <a:sym typeface="Arial"/>
            </a:endParaRPr>
          </a:p>
        </p:txBody>
      </p:sp>
      <p:sp>
        <p:nvSpPr>
          <p:cNvPr id="597" name="Google Shape;597;p57"/>
          <p:cNvSpPr/>
          <p:nvPr/>
        </p:nvSpPr>
        <p:spPr>
          <a:xfrm>
            <a:off x="3574825" y="2103875"/>
            <a:ext cx="1757400" cy="1500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7"/>
          <p:cNvSpPr/>
          <p:nvPr/>
        </p:nvSpPr>
        <p:spPr>
          <a:xfrm>
            <a:off x="6505825" y="2149050"/>
            <a:ext cx="1565100" cy="1133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7"/>
          <p:cNvSpPr txBox="1"/>
          <p:nvPr/>
        </p:nvSpPr>
        <p:spPr>
          <a:xfrm>
            <a:off x="8161850" y="1093850"/>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600" name="Google Shape;600;p57"/>
          <p:cNvSpPr txBox="1"/>
          <p:nvPr/>
        </p:nvSpPr>
        <p:spPr>
          <a:xfrm>
            <a:off x="6942000" y="1093850"/>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601" name="Google Shape;601;p57"/>
          <p:cNvSpPr txBox="1"/>
          <p:nvPr/>
        </p:nvSpPr>
        <p:spPr>
          <a:xfrm>
            <a:off x="5514800" y="1093850"/>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602" name="Google Shape;602;p57"/>
          <p:cNvSpPr txBox="1"/>
          <p:nvPr/>
        </p:nvSpPr>
        <p:spPr>
          <a:xfrm>
            <a:off x="4206125" y="1093850"/>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603" name="Google Shape;603;p57"/>
          <p:cNvSpPr txBox="1"/>
          <p:nvPr/>
        </p:nvSpPr>
        <p:spPr>
          <a:xfrm>
            <a:off x="2759200" y="1093838"/>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604" name="Google Shape;604;p57"/>
          <p:cNvSpPr txBox="1"/>
          <p:nvPr/>
        </p:nvSpPr>
        <p:spPr>
          <a:xfrm>
            <a:off x="1470250" y="1124300"/>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605" name="Google Shape;605;p57"/>
          <p:cNvSpPr txBox="1"/>
          <p:nvPr/>
        </p:nvSpPr>
        <p:spPr>
          <a:xfrm>
            <a:off x="181300" y="1093850"/>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7</a:t>
            </a:r>
            <a:endParaRPr b="1">
              <a:solidFill>
                <a:srgbClr val="FF0000"/>
              </a:solidFill>
            </a:endParaRPr>
          </a:p>
        </p:txBody>
      </p:sp>
      <p:pic>
        <p:nvPicPr>
          <p:cNvPr id="606" name="Google Shape;606;p57"/>
          <p:cNvPicPr preferRelativeResize="0"/>
          <p:nvPr/>
        </p:nvPicPr>
        <p:blipFill rotWithShape="1">
          <a:blip r:embed="rId3">
            <a:alphaModFix/>
          </a:blip>
          <a:srcRect/>
          <a:stretch/>
        </p:blipFill>
        <p:spPr>
          <a:xfrm>
            <a:off x="-148322" y="2153325"/>
            <a:ext cx="2029750" cy="3149075"/>
          </a:xfrm>
          <a:prstGeom prst="rect">
            <a:avLst/>
          </a:prstGeom>
          <a:noFill/>
          <a:ln>
            <a:noFill/>
          </a:ln>
        </p:spPr>
      </p:pic>
    </p:spTree>
    <p:extLst>
      <p:ext uri="{BB962C8B-B14F-4D97-AF65-F5344CB8AC3E}">
        <p14:creationId xmlns:p14="http://schemas.microsoft.com/office/powerpoint/2010/main" val="9296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1000"/>
                                        <p:tgtEl>
                                          <p:spTgt spid="5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1000"/>
                                        <p:tgtEl>
                                          <p:spTgt spid="5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6"/>
                                        </p:tgtEl>
                                        <p:attrNameLst>
                                          <p:attrName>style.visibility</p:attrName>
                                        </p:attrNameLst>
                                      </p:cBhvr>
                                      <p:to>
                                        <p:strVal val="visible"/>
                                      </p:to>
                                    </p:set>
                                    <p:animEffect transition="in" filter="fade">
                                      <p:cBhvr>
                                        <p:cTn id="17" dur="1000"/>
                                        <p:tgtEl>
                                          <p:spTgt spid="6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06"/>
                                        </p:tgtEl>
                                      </p:cBhvr>
                                    </p:animEffect>
                                    <p:set>
                                      <p:cBhvr>
                                        <p:cTn id="22" dur="1" fill="hold">
                                          <p:stCondLst>
                                            <p:cond delay="1000"/>
                                          </p:stCondLst>
                                        </p:cTn>
                                        <p:tgtEl>
                                          <p:spTgt spid="60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3"/>
                                        </p:tgtEl>
                                        <p:attrNameLst>
                                          <p:attrName>style.visibility</p:attrName>
                                        </p:attrNameLst>
                                      </p:cBhvr>
                                      <p:to>
                                        <p:strVal val="visible"/>
                                      </p:to>
                                    </p:set>
                                    <p:animEffect transition="in" filter="fade">
                                      <p:cBhvr>
                                        <p:cTn id="27" dur="1000"/>
                                        <p:tgtEl>
                                          <p:spTgt spid="5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1"/>
                                        </p:tgtEl>
                                        <p:attrNameLst>
                                          <p:attrName>style.visibility</p:attrName>
                                        </p:attrNameLst>
                                      </p:cBhvr>
                                      <p:to>
                                        <p:strVal val="visible"/>
                                      </p:to>
                                    </p:set>
                                    <p:animEffect transition="in" filter="fade">
                                      <p:cBhvr>
                                        <p:cTn id="32" dur="1000"/>
                                        <p:tgtEl>
                                          <p:spTgt spid="5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591"/>
                                        </p:tgtEl>
                                      </p:cBhvr>
                                    </p:animEffect>
                                    <p:set>
                                      <p:cBhvr>
                                        <p:cTn id="37" dur="1" fill="hold">
                                          <p:stCondLst>
                                            <p:cond delay="1000"/>
                                          </p:stCondLst>
                                        </p:cTn>
                                        <p:tgtEl>
                                          <p:spTgt spid="59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2"/>
                                        </p:tgtEl>
                                        <p:attrNameLst>
                                          <p:attrName>style.visibility</p:attrName>
                                        </p:attrNameLst>
                                      </p:cBhvr>
                                      <p:to>
                                        <p:strVal val="visible"/>
                                      </p:to>
                                    </p:set>
                                    <p:animEffect transition="in" filter="fade">
                                      <p:cBhvr>
                                        <p:cTn id="42" dur="1000"/>
                                        <p:tgtEl>
                                          <p:spTgt spid="592"/>
                                        </p:tgtEl>
                                      </p:cBhvr>
                                    </p:animEffect>
                                  </p:childTnLst>
                                </p:cTn>
                              </p:par>
                              <p:par>
                                <p:cTn id="43" presetID="10" presetClass="entr" presetSubtype="0" fill="hold" nodeType="withEffect">
                                  <p:stCondLst>
                                    <p:cond delay="0"/>
                                  </p:stCondLst>
                                  <p:childTnLst>
                                    <p:set>
                                      <p:cBhvr>
                                        <p:cTn id="44" dur="1" fill="hold">
                                          <p:stCondLst>
                                            <p:cond delay="0"/>
                                          </p:stCondLst>
                                        </p:cTn>
                                        <p:tgtEl>
                                          <p:spTgt spid="594"/>
                                        </p:tgtEl>
                                        <p:attrNameLst>
                                          <p:attrName>style.visibility</p:attrName>
                                        </p:attrNameLst>
                                      </p:cBhvr>
                                      <p:to>
                                        <p:strVal val="visible"/>
                                      </p:to>
                                    </p:set>
                                    <p:animEffect transition="in" filter="fade">
                                      <p:cBhvr>
                                        <p:cTn id="45" dur="1000"/>
                                        <p:tgtEl>
                                          <p:spTgt spid="594"/>
                                        </p:tgtEl>
                                      </p:cBhvr>
                                    </p:animEffect>
                                  </p:childTnLst>
                                </p:cTn>
                              </p:par>
                              <p:par>
                                <p:cTn id="46" presetID="10" presetClass="entr" presetSubtype="0" fill="hold" nodeType="withEffect">
                                  <p:stCondLst>
                                    <p:cond delay="0"/>
                                  </p:stCondLst>
                                  <p:childTnLst>
                                    <p:set>
                                      <p:cBhvr>
                                        <p:cTn id="47" dur="1" fill="hold">
                                          <p:stCondLst>
                                            <p:cond delay="0"/>
                                          </p:stCondLst>
                                        </p:cTn>
                                        <p:tgtEl>
                                          <p:spTgt spid="595"/>
                                        </p:tgtEl>
                                        <p:attrNameLst>
                                          <p:attrName>style.visibility</p:attrName>
                                        </p:attrNameLst>
                                      </p:cBhvr>
                                      <p:to>
                                        <p:strVal val="visible"/>
                                      </p:to>
                                    </p:set>
                                    <p:animEffect transition="in" filter="fade">
                                      <p:cBhvr>
                                        <p:cTn id="48" dur="1000"/>
                                        <p:tgtEl>
                                          <p:spTgt spid="595"/>
                                        </p:tgtEl>
                                      </p:cBhvr>
                                    </p:animEffect>
                                  </p:childTnLst>
                                </p:cTn>
                              </p:par>
                              <p:par>
                                <p:cTn id="49" presetID="10" presetClass="entr" presetSubtype="0" fill="hold" nodeType="withEffect">
                                  <p:stCondLst>
                                    <p:cond delay="0"/>
                                  </p:stCondLst>
                                  <p:childTnLst>
                                    <p:set>
                                      <p:cBhvr>
                                        <p:cTn id="50" dur="1" fill="hold">
                                          <p:stCondLst>
                                            <p:cond delay="0"/>
                                          </p:stCondLst>
                                        </p:cTn>
                                        <p:tgtEl>
                                          <p:spTgt spid="596"/>
                                        </p:tgtEl>
                                        <p:attrNameLst>
                                          <p:attrName>style.visibility</p:attrName>
                                        </p:attrNameLst>
                                      </p:cBhvr>
                                      <p:to>
                                        <p:strVal val="visible"/>
                                      </p:to>
                                    </p:set>
                                    <p:animEffect transition="in" filter="fade">
                                      <p:cBhvr>
                                        <p:cTn id="51" dur="1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612" name="Google Shape;612;p5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13" name="Google Shape;613;p58"/>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8"/>
          <p:cNvSpPr txBox="1"/>
          <p:nvPr/>
        </p:nvSpPr>
        <p:spPr>
          <a:xfrm>
            <a:off x="0" y="1588925"/>
            <a:ext cx="9144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 – CH</a:t>
            </a:r>
            <a:r>
              <a:rPr lang="en" sz="4000" baseline="-25000">
                <a:solidFill>
                  <a:srgbClr val="000000"/>
                </a:solidFill>
                <a:latin typeface="Arial"/>
                <a:ea typeface="Arial"/>
                <a:cs typeface="Arial"/>
                <a:sym typeface="Arial"/>
              </a:rPr>
              <a:t>2</a:t>
            </a:r>
            <a:r>
              <a:rPr lang="en" sz="4000">
                <a:solidFill>
                  <a:srgbClr val="000000"/>
                </a:solidFill>
                <a:latin typeface="Arial"/>
                <a:ea typeface="Arial"/>
                <a:cs typeface="Arial"/>
                <a:sym typeface="Arial"/>
              </a:rPr>
              <a:t> – CH - CH</a:t>
            </a:r>
            <a:r>
              <a:rPr lang="en" sz="2400">
                <a:solidFill>
                  <a:srgbClr val="000000"/>
                </a:solidFill>
                <a:latin typeface="Arial"/>
                <a:ea typeface="Arial"/>
                <a:cs typeface="Arial"/>
                <a:sym typeface="Arial"/>
              </a:rPr>
              <a:t>3</a:t>
            </a:r>
            <a:endParaRPr/>
          </a:p>
        </p:txBody>
      </p:sp>
      <p:sp>
        <p:nvSpPr>
          <p:cNvPr id="615" name="Google Shape;615;p58"/>
          <p:cNvSpPr txBox="1"/>
          <p:nvPr/>
        </p:nvSpPr>
        <p:spPr>
          <a:xfrm>
            <a:off x="4038600" y="2503325"/>
            <a:ext cx="11430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2</a:t>
            </a:r>
            <a:endParaRPr/>
          </a:p>
        </p:txBody>
      </p:sp>
      <p:sp>
        <p:nvSpPr>
          <p:cNvPr id="616" name="Google Shape;616;p58"/>
          <p:cNvSpPr/>
          <p:nvPr/>
        </p:nvSpPr>
        <p:spPr>
          <a:xfrm>
            <a:off x="6858000" y="2503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sp>
        <p:nvSpPr>
          <p:cNvPr id="617" name="Google Shape;617;p58"/>
          <p:cNvSpPr/>
          <p:nvPr/>
        </p:nvSpPr>
        <p:spPr>
          <a:xfrm>
            <a:off x="4114800" y="3265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cxnSp>
        <p:nvCxnSpPr>
          <p:cNvPr id="618" name="Google Shape;618;p58"/>
          <p:cNvCxnSpPr/>
          <p:nvPr/>
        </p:nvCxnSpPr>
        <p:spPr>
          <a:xfrm>
            <a:off x="43434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619" name="Google Shape;619;p58"/>
          <p:cNvCxnSpPr/>
          <p:nvPr/>
        </p:nvCxnSpPr>
        <p:spPr>
          <a:xfrm>
            <a:off x="70866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620" name="Google Shape;620;p58"/>
          <p:cNvCxnSpPr/>
          <p:nvPr/>
        </p:nvCxnSpPr>
        <p:spPr>
          <a:xfrm>
            <a:off x="4343400" y="3112925"/>
            <a:ext cx="0" cy="304800"/>
          </a:xfrm>
          <a:prstGeom prst="straightConnector1">
            <a:avLst/>
          </a:prstGeom>
          <a:noFill/>
          <a:ln w="38100" cap="flat" cmpd="sng">
            <a:solidFill>
              <a:srgbClr val="000000"/>
            </a:solidFill>
            <a:prstDash val="solid"/>
            <a:round/>
            <a:headEnd type="none" w="med" len="med"/>
            <a:tailEnd type="none" w="med" len="med"/>
          </a:ln>
        </p:spPr>
      </p:cxnSp>
      <p:sp>
        <p:nvSpPr>
          <p:cNvPr id="621" name="Google Shape;621;p58"/>
          <p:cNvSpPr txBox="1"/>
          <p:nvPr/>
        </p:nvSpPr>
        <p:spPr>
          <a:xfrm>
            <a:off x="0" y="3843650"/>
            <a:ext cx="9144000" cy="15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FF"/>
                </a:solidFill>
                <a:latin typeface="Shadows Into Light" panose="020B0604020202020204" charset="0"/>
              </a:rPr>
              <a:t>Step 4</a:t>
            </a:r>
            <a:r>
              <a:rPr lang="en" sz="2400" dirty="0">
                <a:latin typeface="Shadows Into Light" panose="020B0604020202020204" charset="0"/>
              </a:rPr>
              <a:t>: List the alkyl groups in alphabetical order.</a:t>
            </a:r>
            <a:endParaRPr sz="2400" dirty="0">
              <a:latin typeface="Shadows Into Light" panose="020B0604020202020204" charset="0"/>
            </a:endParaRPr>
          </a:p>
        </p:txBody>
      </p:sp>
      <p:sp>
        <p:nvSpPr>
          <p:cNvPr id="622" name="Google Shape;622;p58"/>
          <p:cNvSpPr/>
          <p:nvPr/>
        </p:nvSpPr>
        <p:spPr>
          <a:xfrm>
            <a:off x="1671425" y="4497300"/>
            <a:ext cx="3886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FF00FF"/>
                </a:solidFill>
                <a:latin typeface="Shadows Into Light" panose="020B0604020202020204" charset="0"/>
                <a:sym typeface="Arial"/>
              </a:rPr>
              <a:t>4-ethyl    </a:t>
            </a:r>
            <a:r>
              <a:rPr lang="en" sz="2400" dirty="0">
                <a:solidFill>
                  <a:srgbClr val="FF0000"/>
                </a:solidFill>
                <a:latin typeface="Shadows Into Light" panose="020B0604020202020204" charset="0"/>
                <a:sym typeface="Arial"/>
              </a:rPr>
              <a:t>2-methyl </a:t>
            </a:r>
            <a:endParaRPr sz="1050" dirty="0">
              <a:latin typeface="Shadows Into Light" panose="020B0604020202020204" charset="0"/>
            </a:endParaRPr>
          </a:p>
        </p:txBody>
      </p:sp>
      <p:sp>
        <p:nvSpPr>
          <p:cNvPr id="623" name="Google Shape;623;p58"/>
          <p:cNvSpPr txBox="1"/>
          <p:nvPr/>
        </p:nvSpPr>
        <p:spPr>
          <a:xfrm>
            <a:off x="4426200" y="4484663"/>
            <a:ext cx="2590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B050"/>
                </a:solidFill>
                <a:latin typeface="Shadows Into Light" panose="020B0604020202020204" charset="0"/>
                <a:sym typeface="Arial"/>
              </a:rPr>
              <a:t>heptane</a:t>
            </a:r>
            <a:endParaRPr sz="1200" dirty="0">
              <a:solidFill>
                <a:srgbClr val="000000"/>
              </a:solidFill>
              <a:latin typeface="Shadows Into Light" panose="020B0604020202020204" charset="0"/>
              <a:sym typeface="Arial"/>
            </a:endParaRPr>
          </a:p>
        </p:txBody>
      </p:sp>
      <p:sp>
        <p:nvSpPr>
          <p:cNvPr id="624" name="Google Shape;624;p58"/>
          <p:cNvSpPr txBox="1"/>
          <p:nvPr/>
        </p:nvSpPr>
        <p:spPr>
          <a:xfrm>
            <a:off x="813502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625" name="Google Shape;625;p58"/>
          <p:cNvSpPr txBox="1"/>
          <p:nvPr/>
        </p:nvSpPr>
        <p:spPr>
          <a:xfrm>
            <a:off x="69151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626" name="Google Shape;626;p58"/>
          <p:cNvSpPr txBox="1"/>
          <p:nvPr/>
        </p:nvSpPr>
        <p:spPr>
          <a:xfrm>
            <a:off x="54879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627" name="Google Shape;627;p58"/>
          <p:cNvSpPr txBox="1"/>
          <p:nvPr/>
        </p:nvSpPr>
        <p:spPr>
          <a:xfrm>
            <a:off x="4179300"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628" name="Google Shape;628;p58"/>
          <p:cNvSpPr txBox="1"/>
          <p:nvPr/>
        </p:nvSpPr>
        <p:spPr>
          <a:xfrm>
            <a:off x="2732375" y="1361063"/>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629" name="Google Shape;629;p58"/>
          <p:cNvSpPr txBox="1"/>
          <p:nvPr/>
        </p:nvSpPr>
        <p:spPr>
          <a:xfrm>
            <a:off x="1443425" y="13915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630" name="Google Shape;630;p58"/>
          <p:cNvSpPr txBox="1"/>
          <p:nvPr/>
        </p:nvSpPr>
        <p:spPr>
          <a:xfrm>
            <a:off x="154475"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7</a:t>
            </a:r>
            <a:endParaRPr b="1">
              <a:solidFill>
                <a:srgbClr val="FF0000"/>
              </a:solidFill>
            </a:endParaRPr>
          </a:p>
        </p:txBody>
      </p:sp>
    </p:spTree>
    <p:extLst>
      <p:ext uri="{BB962C8B-B14F-4D97-AF65-F5344CB8AC3E}">
        <p14:creationId xmlns:p14="http://schemas.microsoft.com/office/powerpoint/2010/main" val="178135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fade">
                                      <p:cBhvr>
                                        <p:cTn id="7" dur="1000"/>
                                        <p:tgtEl>
                                          <p:spTgt spid="6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21"/>
                                        </p:tgtEl>
                                      </p:cBhvr>
                                    </p:animEffect>
                                    <p:set>
                                      <p:cBhvr>
                                        <p:cTn id="12" dur="1" fill="hold">
                                          <p:stCondLst>
                                            <p:cond delay="1000"/>
                                          </p:stCondLst>
                                        </p:cTn>
                                        <p:tgtEl>
                                          <p:spTgt spid="6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2"/>
                                        </p:tgtEl>
                                        <p:attrNameLst>
                                          <p:attrName>style.visibility</p:attrName>
                                        </p:attrNameLst>
                                      </p:cBhvr>
                                      <p:to>
                                        <p:strVal val="visible"/>
                                      </p:to>
                                    </p:set>
                                    <p:animEffect transition="in" filter="fade">
                                      <p:cBhvr>
                                        <p:cTn id="17" dur="1000"/>
                                        <p:tgtEl>
                                          <p:spTgt spid="622"/>
                                        </p:tgtEl>
                                      </p:cBhvr>
                                    </p:animEffect>
                                  </p:childTnLst>
                                </p:cTn>
                              </p:par>
                              <p:par>
                                <p:cTn id="18" presetID="10" presetClass="entr" presetSubtype="0" fill="hold" nodeType="withEffect">
                                  <p:stCondLst>
                                    <p:cond delay="0"/>
                                  </p:stCondLst>
                                  <p:childTnLst>
                                    <p:set>
                                      <p:cBhvr>
                                        <p:cTn id="19" dur="1" fill="hold">
                                          <p:stCondLst>
                                            <p:cond delay="0"/>
                                          </p:stCondLst>
                                        </p:cTn>
                                        <p:tgtEl>
                                          <p:spTgt spid="623"/>
                                        </p:tgtEl>
                                        <p:attrNameLst>
                                          <p:attrName>style.visibility</p:attrName>
                                        </p:attrNameLst>
                                      </p:cBhvr>
                                      <p:to>
                                        <p:strVal val="visible"/>
                                      </p:to>
                                    </p:set>
                                    <p:animEffect transition="in" filter="fade">
                                      <p:cBhvr>
                                        <p:cTn id="20" dur="10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636" name="Google Shape;636;p5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37" name="Google Shape;637;p59"/>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9"/>
          <p:cNvSpPr txBox="1"/>
          <p:nvPr/>
        </p:nvSpPr>
        <p:spPr>
          <a:xfrm>
            <a:off x="0" y="1588925"/>
            <a:ext cx="9144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a:t>
            </a:r>
            <a:r>
              <a:rPr lang="en" sz="2400">
                <a:solidFill>
                  <a:srgbClr val="000000"/>
                </a:solidFill>
                <a:latin typeface="Arial"/>
                <a:ea typeface="Arial"/>
                <a:cs typeface="Arial"/>
                <a:sym typeface="Arial"/>
              </a:rPr>
              <a:t>2 </a:t>
            </a:r>
            <a:r>
              <a:rPr lang="en" sz="4000">
                <a:solidFill>
                  <a:srgbClr val="000000"/>
                </a:solidFill>
                <a:latin typeface="Arial"/>
                <a:ea typeface="Arial"/>
                <a:cs typeface="Arial"/>
                <a:sym typeface="Arial"/>
              </a:rPr>
              <a:t>– CH – CH</a:t>
            </a:r>
            <a:r>
              <a:rPr lang="en" sz="4000" baseline="-25000">
                <a:solidFill>
                  <a:srgbClr val="000000"/>
                </a:solidFill>
                <a:latin typeface="Arial"/>
                <a:ea typeface="Arial"/>
                <a:cs typeface="Arial"/>
                <a:sym typeface="Arial"/>
              </a:rPr>
              <a:t>2</a:t>
            </a:r>
            <a:r>
              <a:rPr lang="en" sz="4000">
                <a:solidFill>
                  <a:srgbClr val="000000"/>
                </a:solidFill>
                <a:latin typeface="Arial"/>
                <a:ea typeface="Arial"/>
                <a:cs typeface="Arial"/>
                <a:sym typeface="Arial"/>
              </a:rPr>
              <a:t> – CH - CH</a:t>
            </a:r>
            <a:r>
              <a:rPr lang="en" sz="2400">
                <a:solidFill>
                  <a:srgbClr val="000000"/>
                </a:solidFill>
                <a:latin typeface="Arial"/>
                <a:ea typeface="Arial"/>
                <a:cs typeface="Arial"/>
                <a:sym typeface="Arial"/>
              </a:rPr>
              <a:t>3</a:t>
            </a:r>
            <a:endParaRPr/>
          </a:p>
        </p:txBody>
      </p:sp>
      <p:sp>
        <p:nvSpPr>
          <p:cNvPr id="639" name="Google Shape;639;p59"/>
          <p:cNvSpPr txBox="1"/>
          <p:nvPr/>
        </p:nvSpPr>
        <p:spPr>
          <a:xfrm>
            <a:off x="4038600" y="2503325"/>
            <a:ext cx="11430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2</a:t>
            </a:r>
            <a:endParaRPr/>
          </a:p>
        </p:txBody>
      </p:sp>
      <p:sp>
        <p:nvSpPr>
          <p:cNvPr id="640" name="Google Shape;640;p59"/>
          <p:cNvSpPr/>
          <p:nvPr/>
        </p:nvSpPr>
        <p:spPr>
          <a:xfrm>
            <a:off x="6858000" y="2503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sp>
        <p:nvSpPr>
          <p:cNvPr id="641" name="Google Shape;641;p59"/>
          <p:cNvSpPr/>
          <p:nvPr/>
        </p:nvSpPr>
        <p:spPr>
          <a:xfrm>
            <a:off x="4114800" y="3265325"/>
            <a:ext cx="1087500" cy="70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000000"/>
                </a:solidFill>
                <a:latin typeface="Arial"/>
                <a:ea typeface="Arial"/>
                <a:cs typeface="Arial"/>
                <a:sym typeface="Arial"/>
              </a:rPr>
              <a:t>CH</a:t>
            </a:r>
            <a:r>
              <a:rPr lang="en" sz="2400">
                <a:solidFill>
                  <a:srgbClr val="000000"/>
                </a:solidFill>
                <a:latin typeface="Arial"/>
                <a:ea typeface="Arial"/>
                <a:cs typeface="Arial"/>
                <a:sym typeface="Arial"/>
              </a:rPr>
              <a:t>3</a:t>
            </a:r>
            <a:endParaRPr/>
          </a:p>
        </p:txBody>
      </p:sp>
      <p:cxnSp>
        <p:nvCxnSpPr>
          <p:cNvPr id="642" name="Google Shape;642;p59"/>
          <p:cNvCxnSpPr/>
          <p:nvPr/>
        </p:nvCxnSpPr>
        <p:spPr>
          <a:xfrm>
            <a:off x="43434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643" name="Google Shape;643;p59"/>
          <p:cNvCxnSpPr/>
          <p:nvPr/>
        </p:nvCxnSpPr>
        <p:spPr>
          <a:xfrm>
            <a:off x="7086600" y="2274725"/>
            <a:ext cx="0" cy="304800"/>
          </a:xfrm>
          <a:prstGeom prst="straightConnector1">
            <a:avLst/>
          </a:prstGeom>
          <a:noFill/>
          <a:ln w="38100" cap="flat" cmpd="sng">
            <a:solidFill>
              <a:srgbClr val="000000"/>
            </a:solidFill>
            <a:prstDash val="solid"/>
            <a:round/>
            <a:headEnd type="none" w="med" len="med"/>
            <a:tailEnd type="none" w="med" len="med"/>
          </a:ln>
        </p:spPr>
      </p:cxnSp>
      <p:cxnSp>
        <p:nvCxnSpPr>
          <p:cNvPr id="644" name="Google Shape;644;p59"/>
          <p:cNvCxnSpPr/>
          <p:nvPr/>
        </p:nvCxnSpPr>
        <p:spPr>
          <a:xfrm>
            <a:off x="4343400" y="3112925"/>
            <a:ext cx="0" cy="304800"/>
          </a:xfrm>
          <a:prstGeom prst="straightConnector1">
            <a:avLst/>
          </a:prstGeom>
          <a:noFill/>
          <a:ln w="38100" cap="flat" cmpd="sng">
            <a:solidFill>
              <a:srgbClr val="000000"/>
            </a:solidFill>
            <a:prstDash val="solid"/>
            <a:round/>
            <a:headEnd type="none" w="med" len="med"/>
            <a:tailEnd type="none" w="med" len="med"/>
          </a:ln>
        </p:spPr>
      </p:cxnSp>
      <p:sp>
        <p:nvSpPr>
          <p:cNvPr id="645" name="Google Shape;645;p59"/>
          <p:cNvSpPr txBox="1"/>
          <p:nvPr/>
        </p:nvSpPr>
        <p:spPr>
          <a:xfrm>
            <a:off x="96679" y="3738425"/>
            <a:ext cx="9057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FF"/>
                </a:solidFill>
                <a:latin typeface="Shadows Into Light" panose="020B0604020202020204" charset="0"/>
              </a:rPr>
              <a:t>Step 5</a:t>
            </a:r>
            <a:r>
              <a:rPr lang="en" sz="2400" dirty="0">
                <a:latin typeface="Shadows Into Light" panose="020B0604020202020204" charset="0"/>
              </a:rPr>
              <a:t>: Use punctuation</a:t>
            </a:r>
            <a:endParaRPr sz="2400" dirty="0">
              <a:latin typeface="Shadows Into Light" panose="020B0604020202020204" charset="0"/>
            </a:endParaRPr>
          </a:p>
          <a:p>
            <a:pPr marL="571500" lvl="0" indent="-533400" algn="l" rtl="0">
              <a:spcBef>
                <a:spcPts val="0"/>
              </a:spcBef>
              <a:spcAft>
                <a:spcPts val="0"/>
              </a:spcAft>
              <a:buSzPts val="3000"/>
              <a:buChar char="•"/>
            </a:pPr>
            <a:r>
              <a:rPr lang="en" sz="2400" dirty="0">
                <a:latin typeface="Shadows Into Light" panose="020B0604020202020204" charset="0"/>
              </a:rPr>
              <a:t>Commas separate </a:t>
            </a:r>
            <a:r>
              <a:rPr lang="en" sz="2400" dirty="0">
                <a:solidFill>
                  <a:srgbClr val="00B050"/>
                </a:solidFill>
                <a:latin typeface="Shadows Into Light" panose="020B0604020202020204" charset="0"/>
              </a:rPr>
              <a:t>numbers</a:t>
            </a:r>
            <a:endParaRPr sz="2400" dirty="0">
              <a:latin typeface="Shadows Into Light" panose="020B0604020202020204" charset="0"/>
            </a:endParaRPr>
          </a:p>
          <a:p>
            <a:pPr marL="571500" lvl="0" indent="-533400" algn="l" rtl="0">
              <a:spcBef>
                <a:spcPts val="0"/>
              </a:spcBef>
              <a:spcAft>
                <a:spcPts val="0"/>
              </a:spcAft>
              <a:buSzPts val="3000"/>
              <a:buChar char="•"/>
            </a:pPr>
            <a:r>
              <a:rPr lang="en" sz="2400" dirty="0">
                <a:latin typeface="Shadows Into Light" panose="020B0604020202020204" charset="0"/>
              </a:rPr>
              <a:t>Hyphens separate numbers and </a:t>
            </a:r>
            <a:r>
              <a:rPr lang="en" sz="2400" dirty="0">
                <a:solidFill>
                  <a:srgbClr val="00B050"/>
                </a:solidFill>
                <a:latin typeface="Shadows Into Light" panose="020B0604020202020204" charset="0"/>
              </a:rPr>
              <a:t>words.</a:t>
            </a:r>
            <a:endParaRPr sz="2400" dirty="0">
              <a:solidFill>
                <a:srgbClr val="00B050"/>
              </a:solidFill>
              <a:latin typeface="Shadows Into Light" panose="020B0604020202020204" charset="0"/>
            </a:endParaRPr>
          </a:p>
        </p:txBody>
      </p:sp>
      <p:sp>
        <p:nvSpPr>
          <p:cNvPr id="647" name="Google Shape;647;p59"/>
          <p:cNvSpPr txBox="1"/>
          <p:nvPr/>
        </p:nvSpPr>
        <p:spPr>
          <a:xfrm>
            <a:off x="813502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648" name="Google Shape;648;p59"/>
          <p:cNvSpPr txBox="1"/>
          <p:nvPr/>
        </p:nvSpPr>
        <p:spPr>
          <a:xfrm>
            <a:off x="69151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649" name="Google Shape;649;p59"/>
          <p:cNvSpPr txBox="1"/>
          <p:nvPr/>
        </p:nvSpPr>
        <p:spPr>
          <a:xfrm>
            <a:off x="5487975" y="13610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650" name="Google Shape;650;p59"/>
          <p:cNvSpPr txBox="1"/>
          <p:nvPr/>
        </p:nvSpPr>
        <p:spPr>
          <a:xfrm>
            <a:off x="4179300"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651" name="Google Shape;651;p59"/>
          <p:cNvSpPr txBox="1"/>
          <p:nvPr/>
        </p:nvSpPr>
        <p:spPr>
          <a:xfrm>
            <a:off x="2732375" y="1361063"/>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652" name="Google Shape;652;p59"/>
          <p:cNvSpPr txBox="1"/>
          <p:nvPr/>
        </p:nvSpPr>
        <p:spPr>
          <a:xfrm>
            <a:off x="1443425" y="13915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653" name="Google Shape;653;p59"/>
          <p:cNvSpPr txBox="1"/>
          <p:nvPr/>
        </p:nvSpPr>
        <p:spPr>
          <a:xfrm>
            <a:off x="154475" y="13610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7</a:t>
            </a:r>
            <a:endParaRPr b="1">
              <a:solidFill>
                <a:srgbClr val="FF0000"/>
              </a:solidFill>
            </a:endParaRPr>
          </a:p>
        </p:txBody>
      </p:sp>
      <p:sp>
        <p:nvSpPr>
          <p:cNvPr id="21" name="Google Shape;622;p58"/>
          <p:cNvSpPr/>
          <p:nvPr/>
        </p:nvSpPr>
        <p:spPr>
          <a:xfrm>
            <a:off x="5734875" y="4088115"/>
            <a:ext cx="3886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FF00FF"/>
                </a:solidFill>
                <a:latin typeface="Shadows Into Light" panose="020B0604020202020204" charset="0"/>
                <a:sym typeface="Arial"/>
              </a:rPr>
              <a:t>4-ethyl, </a:t>
            </a:r>
            <a:r>
              <a:rPr lang="en" sz="2400" dirty="0">
                <a:solidFill>
                  <a:srgbClr val="FF0000"/>
                </a:solidFill>
                <a:latin typeface="Shadows Into Light" panose="020B0604020202020204" charset="0"/>
                <a:sym typeface="Arial"/>
              </a:rPr>
              <a:t>2-methyl</a:t>
            </a:r>
            <a:endParaRPr sz="1050" dirty="0">
              <a:latin typeface="Shadows Into Light" panose="020B0604020202020204" charset="0"/>
            </a:endParaRPr>
          </a:p>
        </p:txBody>
      </p:sp>
      <p:sp>
        <p:nvSpPr>
          <p:cNvPr id="22" name="Google Shape;623;p58"/>
          <p:cNvSpPr txBox="1"/>
          <p:nvPr/>
        </p:nvSpPr>
        <p:spPr>
          <a:xfrm>
            <a:off x="7783750" y="4088115"/>
            <a:ext cx="2590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dirty="0">
                <a:solidFill>
                  <a:srgbClr val="00B050"/>
                </a:solidFill>
                <a:latin typeface="Shadows Into Light" panose="020B0604020202020204" charset="0"/>
                <a:sym typeface="Arial"/>
              </a:rPr>
              <a:t>heptane</a:t>
            </a:r>
            <a:endParaRPr sz="1200" dirty="0">
              <a:solidFill>
                <a:srgbClr val="000000"/>
              </a:solidFill>
              <a:latin typeface="Shadows Into Light" panose="020B0604020202020204" charset="0"/>
              <a:sym typeface="Arial"/>
            </a:endParaRPr>
          </a:p>
        </p:txBody>
      </p:sp>
    </p:spTree>
    <p:extLst>
      <p:ext uri="{BB962C8B-B14F-4D97-AF65-F5344CB8AC3E}">
        <p14:creationId xmlns:p14="http://schemas.microsoft.com/office/powerpoint/2010/main" val="24356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1000"/>
                                        <p:tgtEl>
                                          <p:spTgt spid="6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45"/>
                                        </p:tgtEl>
                                      </p:cBhvr>
                                    </p:animEffect>
                                    <p:set>
                                      <p:cBhvr>
                                        <p:cTn id="12" dur="1" fill="hold">
                                          <p:stCondLst>
                                            <p:cond delay="1000"/>
                                          </p:stCondLst>
                                        </p:cTn>
                                        <p:tgtEl>
                                          <p:spTgt spid="6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659" name="Google Shape;659;p6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60" name="Google Shape;660;p60"/>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61" name="Google Shape;661;p60"/>
          <p:cNvPicPr preferRelativeResize="0"/>
          <p:nvPr/>
        </p:nvPicPr>
        <p:blipFill>
          <a:blip r:embed="rId3">
            <a:alphaModFix/>
          </a:blip>
          <a:stretch>
            <a:fillRect/>
          </a:stretch>
        </p:blipFill>
        <p:spPr>
          <a:xfrm>
            <a:off x="114300" y="1405138"/>
            <a:ext cx="8915400" cy="1838325"/>
          </a:xfrm>
          <a:prstGeom prst="rect">
            <a:avLst/>
          </a:prstGeom>
          <a:noFill/>
          <a:ln>
            <a:noFill/>
          </a:ln>
        </p:spPr>
      </p:pic>
      <p:sp>
        <p:nvSpPr>
          <p:cNvPr id="665" name="Google Shape;665;p60"/>
          <p:cNvSpPr txBox="1"/>
          <p:nvPr/>
        </p:nvSpPr>
        <p:spPr>
          <a:xfrm>
            <a:off x="7915550" y="27234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666" name="Google Shape;666;p60"/>
          <p:cNvSpPr txBox="1"/>
          <p:nvPr/>
        </p:nvSpPr>
        <p:spPr>
          <a:xfrm>
            <a:off x="6695700" y="27234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667" name="Google Shape;667;p60"/>
          <p:cNvSpPr txBox="1"/>
          <p:nvPr/>
        </p:nvSpPr>
        <p:spPr>
          <a:xfrm>
            <a:off x="5268500" y="27234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668" name="Google Shape;668;p60"/>
          <p:cNvSpPr txBox="1"/>
          <p:nvPr/>
        </p:nvSpPr>
        <p:spPr>
          <a:xfrm>
            <a:off x="3959825" y="27234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669" name="Google Shape;669;p60"/>
          <p:cNvSpPr txBox="1"/>
          <p:nvPr/>
        </p:nvSpPr>
        <p:spPr>
          <a:xfrm>
            <a:off x="2512900" y="2723463"/>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670" name="Google Shape;670;p60"/>
          <p:cNvSpPr txBox="1"/>
          <p:nvPr/>
        </p:nvSpPr>
        <p:spPr>
          <a:xfrm>
            <a:off x="1223950" y="27539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671" name="Google Shape;671;p60"/>
          <p:cNvSpPr/>
          <p:nvPr/>
        </p:nvSpPr>
        <p:spPr>
          <a:xfrm>
            <a:off x="580875" y="2229050"/>
            <a:ext cx="8596500" cy="829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0"/>
          <p:cNvSpPr/>
          <p:nvPr/>
        </p:nvSpPr>
        <p:spPr>
          <a:xfrm>
            <a:off x="3527975" y="1405150"/>
            <a:ext cx="1465500" cy="82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0"/>
          <p:cNvSpPr/>
          <p:nvPr/>
        </p:nvSpPr>
        <p:spPr>
          <a:xfrm>
            <a:off x="6086400" y="1405150"/>
            <a:ext cx="1465500" cy="82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80874" y="3267915"/>
            <a:ext cx="7856955" cy="461665"/>
          </a:xfrm>
          <a:prstGeom prst="rect">
            <a:avLst/>
          </a:prstGeom>
          <a:noFill/>
        </p:spPr>
        <p:txBody>
          <a:bodyPr wrap="square" rtlCol="0">
            <a:spAutoFit/>
          </a:bodyPr>
          <a:lstStyle/>
          <a:p>
            <a:r>
              <a:rPr lang="en-US" sz="2400" dirty="0">
                <a:latin typeface="Shadows Into Light" panose="020B0604020202020204" charset="0"/>
              </a:rPr>
              <a:t>Step 1: 6 carbons = hex with single bonds -</a:t>
            </a:r>
            <a:r>
              <a:rPr lang="en-US" sz="2400" dirty="0" err="1">
                <a:latin typeface="Shadows Into Light" panose="020B0604020202020204" charset="0"/>
              </a:rPr>
              <a:t>ane</a:t>
            </a:r>
            <a:endParaRPr lang="en-US" sz="2400" dirty="0">
              <a:latin typeface="Shadows Into Light" panose="020B0604020202020204" charset="0"/>
            </a:endParaRPr>
          </a:p>
        </p:txBody>
      </p:sp>
      <p:sp>
        <p:nvSpPr>
          <p:cNvPr id="19" name="TextBox 18"/>
          <p:cNvSpPr txBox="1"/>
          <p:nvPr/>
        </p:nvSpPr>
        <p:spPr>
          <a:xfrm>
            <a:off x="643522" y="3800748"/>
            <a:ext cx="7856955" cy="461665"/>
          </a:xfrm>
          <a:prstGeom prst="rect">
            <a:avLst/>
          </a:prstGeom>
          <a:noFill/>
        </p:spPr>
        <p:txBody>
          <a:bodyPr wrap="square" rtlCol="0">
            <a:spAutoFit/>
          </a:bodyPr>
          <a:lstStyle/>
          <a:p>
            <a:r>
              <a:rPr lang="en-US" sz="2400" dirty="0">
                <a:latin typeface="Shadows Into Light" panose="020B0604020202020204" charset="0"/>
              </a:rPr>
              <a:t>Step 2: number right to left</a:t>
            </a:r>
          </a:p>
        </p:txBody>
      </p:sp>
    </p:spTree>
    <p:extLst>
      <p:ext uri="{BB962C8B-B14F-4D97-AF65-F5344CB8AC3E}">
        <p14:creationId xmlns:p14="http://schemas.microsoft.com/office/powerpoint/2010/main" val="5418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1"/>
                                        </p:tgtEl>
                                        <p:attrNameLst>
                                          <p:attrName>style.visibility</p:attrName>
                                        </p:attrNameLst>
                                      </p:cBhvr>
                                      <p:to>
                                        <p:strVal val="visible"/>
                                      </p:to>
                                    </p:set>
                                    <p:animEffect transition="in" filter="fade">
                                      <p:cBhvr>
                                        <p:cTn id="7" dur="1000"/>
                                        <p:tgtEl>
                                          <p:spTgt spid="6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3"/>
                                        </p:tgtEl>
                                        <p:attrNameLst>
                                          <p:attrName>style.visibility</p:attrName>
                                        </p:attrNameLst>
                                      </p:cBhvr>
                                      <p:to>
                                        <p:strVal val="visible"/>
                                      </p:to>
                                    </p:set>
                                    <p:animEffect transition="in" filter="fade">
                                      <p:cBhvr>
                                        <p:cTn id="12" dur="1000"/>
                                        <p:tgtEl>
                                          <p:spTgt spid="6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1000"/>
                                        <p:tgtEl>
                                          <p:spTgt spid="6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5"/>
                                        </p:tgtEl>
                                        <p:attrNameLst>
                                          <p:attrName>style.visibility</p:attrName>
                                        </p:attrNameLst>
                                      </p:cBhvr>
                                      <p:to>
                                        <p:strVal val="visible"/>
                                      </p:to>
                                    </p:set>
                                    <p:animEffect transition="in" filter="fade">
                                      <p:cBhvr>
                                        <p:cTn id="22" dur="1000"/>
                                        <p:tgtEl>
                                          <p:spTgt spid="665"/>
                                        </p:tgtEl>
                                      </p:cBhvr>
                                    </p:animEffect>
                                  </p:childTnLst>
                                </p:cTn>
                              </p:par>
                              <p:par>
                                <p:cTn id="23" presetID="10" presetClass="entr" presetSubtype="0" fill="hold" nodeType="withEffect">
                                  <p:stCondLst>
                                    <p:cond delay="0"/>
                                  </p:stCondLst>
                                  <p:childTnLst>
                                    <p:set>
                                      <p:cBhvr>
                                        <p:cTn id="24" dur="1" fill="hold">
                                          <p:stCondLst>
                                            <p:cond delay="0"/>
                                          </p:stCondLst>
                                        </p:cTn>
                                        <p:tgtEl>
                                          <p:spTgt spid="666"/>
                                        </p:tgtEl>
                                        <p:attrNameLst>
                                          <p:attrName>style.visibility</p:attrName>
                                        </p:attrNameLst>
                                      </p:cBhvr>
                                      <p:to>
                                        <p:strVal val="visible"/>
                                      </p:to>
                                    </p:set>
                                    <p:animEffect transition="in" filter="fade">
                                      <p:cBhvr>
                                        <p:cTn id="25" dur="1000"/>
                                        <p:tgtEl>
                                          <p:spTgt spid="666"/>
                                        </p:tgtEl>
                                      </p:cBhvr>
                                    </p:animEffect>
                                  </p:childTnLst>
                                </p:cTn>
                              </p:par>
                              <p:par>
                                <p:cTn id="26" presetID="10" presetClass="entr" presetSubtype="0" fill="hold" nodeType="withEffect">
                                  <p:stCondLst>
                                    <p:cond delay="0"/>
                                  </p:stCondLst>
                                  <p:childTnLst>
                                    <p:set>
                                      <p:cBhvr>
                                        <p:cTn id="27" dur="1" fill="hold">
                                          <p:stCondLst>
                                            <p:cond delay="0"/>
                                          </p:stCondLst>
                                        </p:cTn>
                                        <p:tgtEl>
                                          <p:spTgt spid="667"/>
                                        </p:tgtEl>
                                        <p:attrNameLst>
                                          <p:attrName>style.visibility</p:attrName>
                                        </p:attrNameLst>
                                      </p:cBhvr>
                                      <p:to>
                                        <p:strVal val="visible"/>
                                      </p:to>
                                    </p:set>
                                    <p:animEffect transition="in" filter="fade">
                                      <p:cBhvr>
                                        <p:cTn id="28" dur="1000"/>
                                        <p:tgtEl>
                                          <p:spTgt spid="667"/>
                                        </p:tgtEl>
                                      </p:cBhvr>
                                    </p:animEffect>
                                  </p:childTnLst>
                                </p:cTn>
                              </p:par>
                              <p:par>
                                <p:cTn id="29" presetID="10" presetClass="entr" presetSubtype="0" fill="hold" nodeType="withEffect">
                                  <p:stCondLst>
                                    <p:cond delay="0"/>
                                  </p:stCondLst>
                                  <p:childTnLst>
                                    <p:set>
                                      <p:cBhvr>
                                        <p:cTn id="30" dur="1" fill="hold">
                                          <p:stCondLst>
                                            <p:cond delay="0"/>
                                          </p:stCondLst>
                                        </p:cTn>
                                        <p:tgtEl>
                                          <p:spTgt spid="668"/>
                                        </p:tgtEl>
                                        <p:attrNameLst>
                                          <p:attrName>style.visibility</p:attrName>
                                        </p:attrNameLst>
                                      </p:cBhvr>
                                      <p:to>
                                        <p:strVal val="visible"/>
                                      </p:to>
                                    </p:set>
                                    <p:animEffect transition="in" filter="fade">
                                      <p:cBhvr>
                                        <p:cTn id="31" dur="1000"/>
                                        <p:tgtEl>
                                          <p:spTgt spid="668"/>
                                        </p:tgtEl>
                                      </p:cBhvr>
                                    </p:animEffect>
                                  </p:childTnLst>
                                </p:cTn>
                              </p:par>
                              <p:par>
                                <p:cTn id="32" presetID="10" presetClass="entr" presetSubtype="0" fill="hold" nodeType="withEffect">
                                  <p:stCondLst>
                                    <p:cond delay="0"/>
                                  </p:stCondLst>
                                  <p:childTnLst>
                                    <p:set>
                                      <p:cBhvr>
                                        <p:cTn id="33" dur="1" fill="hold">
                                          <p:stCondLst>
                                            <p:cond delay="0"/>
                                          </p:stCondLst>
                                        </p:cTn>
                                        <p:tgtEl>
                                          <p:spTgt spid="669"/>
                                        </p:tgtEl>
                                        <p:attrNameLst>
                                          <p:attrName>style.visibility</p:attrName>
                                        </p:attrNameLst>
                                      </p:cBhvr>
                                      <p:to>
                                        <p:strVal val="visible"/>
                                      </p:to>
                                    </p:set>
                                    <p:animEffect transition="in" filter="fade">
                                      <p:cBhvr>
                                        <p:cTn id="34" dur="1000"/>
                                        <p:tgtEl>
                                          <p:spTgt spid="669"/>
                                        </p:tgtEl>
                                      </p:cBhvr>
                                    </p:animEffect>
                                  </p:childTnLst>
                                </p:cTn>
                              </p:par>
                              <p:par>
                                <p:cTn id="35" presetID="10" presetClass="entr" presetSubtype="0" fill="hold" nodeType="withEffect">
                                  <p:stCondLst>
                                    <p:cond delay="0"/>
                                  </p:stCondLst>
                                  <p:childTnLst>
                                    <p:set>
                                      <p:cBhvr>
                                        <p:cTn id="36" dur="1" fill="hold">
                                          <p:stCondLst>
                                            <p:cond delay="0"/>
                                          </p:stCondLst>
                                        </p:cTn>
                                        <p:tgtEl>
                                          <p:spTgt spid="670"/>
                                        </p:tgtEl>
                                        <p:attrNameLst>
                                          <p:attrName>style.visibility</p:attrName>
                                        </p:attrNameLst>
                                      </p:cBhvr>
                                      <p:to>
                                        <p:strVal val="visible"/>
                                      </p:to>
                                    </p:set>
                                    <p:animEffect transition="in" filter="fade">
                                      <p:cBhvr>
                                        <p:cTn id="37"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Converting from grams to moles</a:t>
            </a:r>
            <a:endParaRPr/>
          </a:p>
        </p:txBody>
      </p:sp>
      <p:sp>
        <p:nvSpPr>
          <p:cNvPr id="258" name="Google Shape;258;p2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Calculate the GFM for the compound. (round to nearest tenth)</a:t>
            </a:r>
            <a:endParaRPr/>
          </a:p>
          <a:p>
            <a:pPr marL="457200" lvl="0" indent="-457200" algn="l" rtl="0">
              <a:spcBef>
                <a:spcPts val="0"/>
              </a:spcBef>
              <a:spcAft>
                <a:spcPts val="0"/>
              </a:spcAft>
              <a:buSzPts val="3600"/>
              <a:buAutoNum type="arabicPeriod"/>
            </a:pPr>
            <a:r>
              <a:rPr lang="en"/>
              <a:t>Plug the given value and the GFM into the “mole calculations” formula and solve for the number of moles.</a:t>
            </a:r>
            <a:br>
              <a:rPr lang="en"/>
            </a:br>
            <a:r>
              <a:rPr lang="en"/>
              <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Branched Alkane</a:t>
            </a:r>
            <a:endParaRPr/>
          </a:p>
        </p:txBody>
      </p:sp>
      <p:sp>
        <p:nvSpPr>
          <p:cNvPr id="679" name="Google Shape;679;p6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680" name="Google Shape;680;p61"/>
          <p:cNvSpPr/>
          <p:nvPr/>
        </p:nvSpPr>
        <p:spPr>
          <a:xfrm>
            <a:off x="75" y="1210100"/>
            <a:ext cx="9144000" cy="4025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1" name="Google Shape;681;p61"/>
          <p:cNvPicPr preferRelativeResize="0"/>
          <p:nvPr/>
        </p:nvPicPr>
        <p:blipFill>
          <a:blip r:embed="rId3">
            <a:alphaModFix/>
          </a:blip>
          <a:stretch>
            <a:fillRect/>
          </a:stretch>
        </p:blipFill>
        <p:spPr>
          <a:xfrm>
            <a:off x="114300" y="1405138"/>
            <a:ext cx="8915400" cy="1838325"/>
          </a:xfrm>
          <a:prstGeom prst="rect">
            <a:avLst/>
          </a:prstGeom>
          <a:noFill/>
          <a:ln>
            <a:noFill/>
          </a:ln>
        </p:spPr>
      </p:pic>
      <p:pic>
        <p:nvPicPr>
          <p:cNvPr id="682" name="Google Shape;682;p61"/>
          <p:cNvPicPr preferRelativeResize="0"/>
          <p:nvPr/>
        </p:nvPicPr>
        <p:blipFill>
          <a:blip r:embed="rId4">
            <a:alphaModFix/>
          </a:blip>
          <a:stretch>
            <a:fillRect/>
          </a:stretch>
        </p:blipFill>
        <p:spPr>
          <a:xfrm>
            <a:off x="141795" y="3270632"/>
            <a:ext cx="3321050" cy="1901775"/>
          </a:xfrm>
          <a:prstGeom prst="rect">
            <a:avLst/>
          </a:prstGeom>
          <a:noFill/>
          <a:ln w="9525" cap="flat" cmpd="sng">
            <a:solidFill>
              <a:srgbClr val="000000"/>
            </a:solidFill>
            <a:prstDash val="solid"/>
            <a:round/>
            <a:headEnd type="none" w="sm" len="sm"/>
            <a:tailEnd type="none" w="sm" len="sm"/>
          </a:ln>
        </p:spPr>
      </p:pic>
      <p:sp>
        <p:nvSpPr>
          <p:cNvPr id="683" name="Google Shape;683;p61"/>
          <p:cNvSpPr txBox="1"/>
          <p:nvPr/>
        </p:nvSpPr>
        <p:spPr>
          <a:xfrm>
            <a:off x="4012513" y="3305924"/>
            <a:ext cx="4819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rPr>
              <a:t>Step 3:  </a:t>
            </a:r>
            <a:r>
              <a:rPr lang="en" sz="2400">
                <a:solidFill>
                  <a:srgbClr val="00B050"/>
                </a:solidFill>
                <a:latin typeface="Shadows Into Light" panose="020B0604020202020204" charset="0"/>
              </a:rPr>
              <a:t>2</a:t>
            </a:r>
            <a:r>
              <a:rPr lang="en" sz="2400">
                <a:latin typeface="Shadows Into Light" panose="020B0604020202020204" charset="0"/>
              </a:rPr>
              <a:t> methyl and </a:t>
            </a:r>
            <a:r>
              <a:rPr lang="en" sz="2400">
                <a:solidFill>
                  <a:srgbClr val="00B050"/>
                </a:solidFill>
                <a:latin typeface="Shadows Into Light" panose="020B0604020202020204" charset="0"/>
              </a:rPr>
              <a:t>4</a:t>
            </a:r>
            <a:r>
              <a:rPr lang="en" sz="2400">
                <a:latin typeface="Shadows Into Light" panose="020B0604020202020204" charset="0"/>
              </a:rPr>
              <a:t> methyl</a:t>
            </a:r>
            <a:endParaRPr sz="2400">
              <a:latin typeface="Shadows Into Light" panose="020B0604020202020204" charset="0"/>
            </a:endParaRPr>
          </a:p>
        </p:txBody>
      </p:sp>
      <p:cxnSp>
        <p:nvCxnSpPr>
          <p:cNvPr id="684" name="Google Shape;684;p61"/>
          <p:cNvCxnSpPr/>
          <p:nvPr/>
        </p:nvCxnSpPr>
        <p:spPr>
          <a:xfrm>
            <a:off x="5489225" y="3593900"/>
            <a:ext cx="3149400" cy="29700"/>
          </a:xfrm>
          <a:prstGeom prst="straightConnector1">
            <a:avLst/>
          </a:prstGeom>
          <a:noFill/>
          <a:ln w="28575" cap="flat" cmpd="sng">
            <a:solidFill>
              <a:srgbClr val="FF0000"/>
            </a:solidFill>
            <a:prstDash val="solid"/>
            <a:round/>
            <a:headEnd type="none" w="med" len="med"/>
            <a:tailEnd type="none" w="med" len="med"/>
          </a:ln>
        </p:spPr>
      </p:cxnSp>
      <p:sp>
        <p:nvSpPr>
          <p:cNvPr id="685" name="Google Shape;685;p61"/>
          <p:cNvSpPr txBox="1"/>
          <p:nvPr/>
        </p:nvSpPr>
        <p:spPr>
          <a:xfrm>
            <a:off x="5111850" y="3743024"/>
            <a:ext cx="19491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0B050"/>
                </a:solidFill>
                <a:latin typeface="Shadows Into Light" panose="020B0604020202020204" charset="0"/>
              </a:rPr>
              <a:t>2,4-dimethyl</a:t>
            </a:r>
            <a:endParaRPr sz="2400" dirty="0">
              <a:solidFill>
                <a:srgbClr val="00B050"/>
              </a:solidFill>
              <a:latin typeface="Shadows Into Light" panose="020B0604020202020204" charset="0"/>
            </a:endParaRPr>
          </a:p>
        </p:txBody>
      </p:sp>
      <p:sp>
        <p:nvSpPr>
          <p:cNvPr id="686" name="Google Shape;686;p61"/>
          <p:cNvSpPr txBox="1"/>
          <p:nvPr/>
        </p:nvSpPr>
        <p:spPr>
          <a:xfrm>
            <a:off x="4111200" y="4366238"/>
            <a:ext cx="4819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Shadows Into Light" panose="020B0604020202020204" charset="0"/>
              </a:rPr>
              <a:t>Step 5:  </a:t>
            </a:r>
            <a:r>
              <a:rPr lang="en" sz="2400" dirty="0">
                <a:solidFill>
                  <a:srgbClr val="00B050"/>
                </a:solidFill>
                <a:latin typeface="Shadows Into Light" panose="020B0604020202020204" charset="0"/>
              </a:rPr>
              <a:t>2,4-</a:t>
            </a:r>
            <a:r>
              <a:rPr lang="en" sz="2400" dirty="0">
                <a:latin typeface="Shadows Into Light" panose="020B0604020202020204" charset="0"/>
              </a:rPr>
              <a:t> </a:t>
            </a:r>
            <a:r>
              <a:rPr lang="en" sz="2400" dirty="0">
                <a:solidFill>
                  <a:srgbClr val="00B050"/>
                </a:solidFill>
                <a:latin typeface="Shadows Into Light" panose="020B0604020202020204" charset="0"/>
              </a:rPr>
              <a:t>dimethyl </a:t>
            </a:r>
            <a:r>
              <a:rPr lang="en" sz="2400" dirty="0">
                <a:solidFill>
                  <a:srgbClr val="FF0000"/>
                </a:solidFill>
                <a:latin typeface="Shadows Into Light" panose="020B0604020202020204" charset="0"/>
              </a:rPr>
              <a:t>hexane</a:t>
            </a:r>
            <a:r>
              <a:rPr lang="en" sz="2400" dirty="0">
                <a:solidFill>
                  <a:srgbClr val="00B050"/>
                </a:solidFill>
                <a:latin typeface="Shadows Into Light" panose="020B0604020202020204" charset="0"/>
              </a:rPr>
              <a:t> </a:t>
            </a:r>
            <a:endParaRPr sz="2400" dirty="0">
              <a:solidFill>
                <a:srgbClr val="00B050"/>
              </a:solidFill>
              <a:latin typeface="Shadows Into Light" panose="020B0604020202020204" charset="0"/>
            </a:endParaRPr>
          </a:p>
        </p:txBody>
      </p:sp>
      <p:sp>
        <p:nvSpPr>
          <p:cNvPr id="687" name="Google Shape;687;p61"/>
          <p:cNvSpPr txBox="1"/>
          <p:nvPr/>
        </p:nvSpPr>
        <p:spPr>
          <a:xfrm>
            <a:off x="7858600" y="28021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688" name="Google Shape;688;p61"/>
          <p:cNvSpPr txBox="1"/>
          <p:nvPr/>
        </p:nvSpPr>
        <p:spPr>
          <a:xfrm>
            <a:off x="6638750" y="28021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689" name="Google Shape;689;p61"/>
          <p:cNvSpPr txBox="1"/>
          <p:nvPr/>
        </p:nvSpPr>
        <p:spPr>
          <a:xfrm>
            <a:off x="5211550" y="280217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690" name="Google Shape;690;p61"/>
          <p:cNvSpPr txBox="1"/>
          <p:nvPr/>
        </p:nvSpPr>
        <p:spPr>
          <a:xfrm>
            <a:off x="3902875" y="280217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691" name="Google Shape;691;p61"/>
          <p:cNvSpPr txBox="1"/>
          <p:nvPr/>
        </p:nvSpPr>
        <p:spPr>
          <a:xfrm>
            <a:off x="2455950" y="2802163"/>
            <a:ext cx="2469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5</a:t>
            </a:r>
            <a:endParaRPr b="1">
              <a:solidFill>
                <a:srgbClr val="FF0000"/>
              </a:solidFill>
            </a:endParaRPr>
          </a:p>
        </p:txBody>
      </p:sp>
      <p:sp>
        <p:nvSpPr>
          <p:cNvPr id="692" name="Google Shape;692;p61"/>
          <p:cNvSpPr txBox="1"/>
          <p:nvPr/>
        </p:nvSpPr>
        <p:spPr>
          <a:xfrm>
            <a:off x="1167000" y="28326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6</a:t>
            </a:r>
            <a:endParaRPr b="1">
              <a:solidFill>
                <a:srgbClr val="FF0000"/>
              </a:solidFill>
            </a:endParaRPr>
          </a:p>
        </p:txBody>
      </p:sp>
      <p:sp>
        <p:nvSpPr>
          <p:cNvPr id="693" name="Google Shape;693;p61"/>
          <p:cNvSpPr/>
          <p:nvPr/>
        </p:nvSpPr>
        <p:spPr>
          <a:xfrm>
            <a:off x="3527975" y="1405150"/>
            <a:ext cx="1465500" cy="82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1"/>
          <p:cNvSpPr/>
          <p:nvPr/>
        </p:nvSpPr>
        <p:spPr>
          <a:xfrm>
            <a:off x="6086400" y="1405150"/>
            <a:ext cx="1465500" cy="82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30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1000"/>
                                        <p:tgtEl>
                                          <p:spTgt spid="6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2"/>
                                        </p:tgtEl>
                                        <p:attrNameLst>
                                          <p:attrName>style.visibility</p:attrName>
                                        </p:attrNameLst>
                                      </p:cBhvr>
                                      <p:to>
                                        <p:strVal val="visible"/>
                                      </p:to>
                                    </p:set>
                                    <p:animEffect transition="in" filter="fade">
                                      <p:cBhvr>
                                        <p:cTn id="12" dur="1000"/>
                                        <p:tgtEl>
                                          <p:spTgt spid="6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4"/>
                                        </p:tgtEl>
                                        <p:attrNameLst>
                                          <p:attrName>style.visibility</p:attrName>
                                        </p:attrNameLst>
                                      </p:cBhvr>
                                      <p:to>
                                        <p:strVal val="visible"/>
                                      </p:to>
                                    </p:set>
                                    <p:animEffect transition="in" filter="fade">
                                      <p:cBhvr>
                                        <p:cTn id="17" dur="1000"/>
                                        <p:tgtEl>
                                          <p:spTgt spid="6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5"/>
                                        </p:tgtEl>
                                        <p:attrNameLst>
                                          <p:attrName>style.visibility</p:attrName>
                                        </p:attrNameLst>
                                      </p:cBhvr>
                                      <p:to>
                                        <p:strVal val="visible"/>
                                      </p:to>
                                    </p:set>
                                    <p:animEffect transition="in" filter="fade">
                                      <p:cBhvr>
                                        <p:cTn id="22" dur="1000"/>
                                        <p:tgtEl>
                                          <p:spTgt spid="6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6"/>
                                        </p:tgtEl>
                                        <p:attrNameLst>
                                          <p:attrName>style.visibility</p:attrName>
                                        </p:attrNameLst>
                                      </p:cBhvr>
                                      <p:to>
                                        <p:strVal val="visible"/>
                                      </p:to>
                                    </p:set>
                                    <p:animEffect transition="in" filter="fade">
                                      <p:cBhvr>
                                        <p:cTn id="27" dur="10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pic>
        <p:nvPicPr>
          <p:cNvPr id="700" name="Google Shape;700;p62"/>
          <p:cNvPicPr preferRelativeResize="0"/>
          <p:nvPr/>
        </p:nvPicPr>
        <p:blipFill>
          <a:blip r:embed="rId3">
            <a:alphaModFix/>
          </a:blip>
          <a:stretch>
            <a:fillRect/>
          </a:stretch>
        </p:blipFill>
        <p:spPr>
          <a:xfrm>
            <a:off x="5597825" y="2004350"/>
            <a:ext cx="2927175" cy="2031125"/>
          </a:xfrm>
          <a:prstGeom prst="rect">
            <a:avLst/>
          </a:prstGeom>
          <a:noFill/>
          <a:ln>
            <a:noFill/>
          </a:ln>
        </p:spPr>
      </p:pic>
      <p:sp>
        <p:nvSpPr>
          <p:cNvPr id="701" name="Google Shape;701;p62"/>
          <p:cNvSpPr txBox="1"/>
          <p:nvPr/>
        </p:nvSpPr>
        <p:spPr>
          <a:xfrm>
            <a:off x="5925150" y="26738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702" name="Google Shape;702;p62"/>
          <p:cNvSpPr txBox="1"/>
          <p:nvPr/>
        </p:nvSpPr>
        <p:spPr>
          <a:xfrm>
            <a:off x="6520225" y="26738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703" name="Google Shape;703;p62"/>
          <p:cNvSpPr txBox="1"/>
          <p:nvPr/>
        </p:nvSpPr>
        <p:spPr>
          <a:xfrm>
            <a:off x="7115300" y="26738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3</a:t>
            </a:r>
            <a:endParaRPr b="1">
              <a:solidFill>
                <a:srgbClr val="FF0000"/>
              </a:solidFill>
            </a:endParaRPr>
          </a:p>
        </p:txBody>
      </p:sp>
      <p:sp>
        <p:nvSpPr>
          <p:cNvPr id="704" name="Google Shape;704;p62"/>
          <p:cNvSpPr txBox="1"/>
          <p:nvPr/>
        </p:nvSpPr>
        <p:spPr>
          <a:xfrm>
            <a:off x="7710375" y="2673825"/>
            <a:ext cx="2469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4</a:t>
            </a:r>
            <a:endParaRPr b="1">
              <a:solidFill>
                <a:srgbClr val="FF0000"/>
              </a:solidFill>
            </a:endParaRPr>
          </a:p>
        </p:txBody>
      </p:sp>
      <p:sp>
        <p:nvSpPr>
          <p:cNvPr id="705" name="Google Shape;705;p62"/>
          <p:cNvSpPr txBox="1"/>
          <p:nvPr/>
        </p:nvSpPr>
        <p:spPr>
          <a:xfrm>
            <a:off x="3277825" y="2245950"/>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Shadows Into Light"/>
                <a:ea typeface="Shadows Into Light"/>
                <a:cs typeface="Shadows Into Light"/>
                <a:sym typeface="Shadows Into Light"/>
              </a:rPr>
              <a:t>butane</a:t>
            </a:r>
            <a:endParaRPr sz="2800">
              <a:solidFill>
                <a:srgbClr val="FFFFFF"/>
              </a:solidFill>
              <a:latin typeface="Shadows Into Light"/>
              <a:ea typeface="Shadows Into Light"/>
              <a:cs typeface="Shadows Into Light"/>
              <a:sym typeface="Shadows Into Light"/>
            </a:endParaRPr>
          </a:p>
        </p:txBody>
      </p:sp>
      <p:sp>
        <p:nvSpPr>
          <p:cNvPr id="706" name="Google Shape;706;p62"/>
          <p:cNvSpPr txBox="1"/>
          <p:nvPr/>
        </p:nvSpPr>
        <p:spPr>
          <a:xfrm>
            <a:off x="2122650" y="2245950"/>
            <a:ext cx="13428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Shadows Into Light"/>
                <a:ea typeface="Shadows Into Light"/>
                <a:cs typeface="Shadows Into Light"/>
                <a:sym typeface="Shadows Into Light"/>
              </a:rPr>
              <a:t>dimethyl</a:t>
            </a:r>
            <a:endParaRPr sz="2800">
              <a:solidFill>
                <a:srgbClr val="FFFFFF"/>
              </a:solidFill>
              <a:latin typeface="Shadows Into Light"/>
              <a:ea typeface="Shadows Into Light"/>
              <a:cs typeface="Shadows Into Light"/>
              <a:sym typeface="Shadows Into Light"/>
            </a:endParaRPr>
          </a:p>
        </p:txBody>
      </p:sp>
      <p:sp>
        <p:nvSpPr>
          <p:cNvPr id="707" name="Google Shape;707;p62"/>
          <p:cNvSpPr/>
          <p:nvPr/>
        </p:nvSpPr>
        <p:spPr>
          <a:xfrm>
            <a:off x="6404125" y="2004350"/>
            <a:ext cx="770400" cy="74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2"/>
          <p:cNvSpPr/>
          <p:nvPr/>
        </p:nvSpPr>
        <p:spPr>
          <a:xfrm>
            <a:off x="6404125" y="3163750"/>
            <a:ext cx="770400" cy="74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2"/>
          <p:cNvSpPr txBox="1"/>
          <p:nvPr/>
        </p:nvSpPr>
        <p:spPr>
          <a:xfrm>
            <a:off x="1372450" y="2245950"/>
            <a:ext cx="9180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Shadows Into Light"/>
                <a:ea typeface="Shadows Into Light"/>
                <a:cs typeface="Shadows Into Light"/>
                <a:sym typeface="Shadows Into Light"/>
              </a:rPr>
              <a:t>2,2 -</a:t>
            </a:r>
            <a:endParaRPr sz="2800">
              <a:solidFill>
                <a:srgbClr val="FFFFFF"/>
              </a:solidFill>
              <a:latin typeface="Shadows Into Light"/>
              <a:ea typeface="Shadows Into Light"/>
              <a:cs typeface="Shadows Into Light"/>
              <a:sym typeface="Shadows Into Light"/>
            </a:endParaRPr>
          </a:p>
        </p:txBody>
      </p:sp>
      <p:sp>
        <p:nvSpPr>
          <p:cNvPr id="710" name="Google Shape;710;p62"/>
          <p:cNvSpPr/>
          <p:nvPr/>
        </p:nvSpPr>
        <p:spPr>
          <a:xfrm>
            <a:off x="5925150" y="2571750"/>
            <a:ext cx="2431800" cy="74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7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1000"/>
                                        <p:tgtEl>
                                          <p:spTgt spid="7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
                                        </p:tgtEl>
                                        <p:attrNameLst>
                                          <p:attrName>style.visibility</p:attrName>
                                        </p:attrNameLst>
                                      </p:cBhvr>
                                      <p:to>
                                        <p:strVal val="visible"/>
                                      </p:to>
                                    </p:set>
                                    <p:animEffect transition="in" filter="fade">
                                      <p:cBhvr>
                                        <p:cTn id="12" dur="1000"/>
                                        <p:tgtEl>
                                          <p:spTgt spid="7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1000"/>
                                        <p:tgtEl>
                                          <p:spTgt spid="7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08"/>
                                        </p:tgtEl>
                                        <p:attrNameLst>
                                          <p:attrName>style.visibility</p:attrName>
                                        </p:attrNameLst>
                                      </p:cBhvr>
                                      <p:to>
                                        <p:strVal val="visible"/>
                                      </p:to>
                                    </p:set>
                                    <p:animEffect transition="in" filter="fade">
                                      <p:cBhvr>
                                        <p:cTn id="22" dur="1000"/>
                                        <p:tgtEl>
                                          <p:spTgt spid="7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01"/>
                                        </p:tgtEl>
                                        <p:attrNameLst>
                                          <p:attrName>style.visibility</p:attrName>
                                        </p:attrNameLst>
                                      </p:cBhvr>
                                      <p:to>
                                        <p:strVal val="visible"/>
                                      </p:to>
                                    </p:set>
                                    <p:animEffect transition="in" filter="fade">
                                      <p:cBhvr>
                                        <p:cTn id="27" dur="1000"/>
                                        <p:tgtEl>
                                          <p:spTgt spid="7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02"/>
                                        </p:tgtEl>
                                        <p:attrNameLst>
                                          <p:attrName>style.visibility</p:attrName>
                                        </p:attrNameLst>
                                      </p:cBhvr>
                                      <p:to>
                                        <p:strVal val="visible"/>
                                      </p:to>
                                    </p:set>
                                    <p:animEffect transition="in" filter="fade">
                                      <p:cBhvr>
                                        <p:cTn id="32" dur="1000"/>
                                        <p:tgtEl>
                                          <p:spTgt spid="7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3"/>
                                        </p:tgtEl>
                                        <p:attrNameLst>
                                          <p:attrName>style.visibility</p:attrName>
                                        </p:attrNameLst>
                                      </p:cBhvr>
                                      <p:to>
                                        <p:strVal val="visible"/>
                                      </p:to>
                                    </p:set>
                                    <p:animEffect transition="in" filter="fade">
                                      <p:cBhvr>
                                        <p:cTn id="37" dur="1000"/>
                                        <p:tgtEl>
                                          <p:spTgt spid="7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04"/>
                                        </p:tgtEl>
                                        <p:attrNameLst>
                                          <p:attrName>style.visibility</p:attrName>
                                        </p:attrNameLst>
                                      </p:cBhvr>
                                      <p:to>
                                        <p:strVal val="visible"/>
                                      </p:to>
                                    </p:set>
                                    <p:animEffect transition="in" filter="fade">
                                      <p:cBhvr>
                                        <p:cTn id="42" dur="1000"/>
                                        <p:tgtEl>
                                          <p:spTgt spid="7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6"/>
                                        </p:tgtEl>
                                        <p:attrNameLst>
                                          <p:attrName>style.visibility</p:attrName>
                                        </p:attrNameLst>
                                      </p:cBhvr>
                                      <p:to>
                                        <p:strVal val="visible"/>
                                      </p:to>
                                    </p:set>
                                    <p:animEffect transition="in" filter="fade">
                                      <p:cBhvr>
                                        <p:cTn id="47" dur="1000"/>
                                        <p:tgtEl>
                                          <p:spTgt spid="7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09"/>
                                        </p:tgtEl>
                                        <p:attrNameLst>
                                          <p:attrName>style.visibility</p:attrName>
                                        </p:attrNameLst>
                                      </p:cBhvr>
                                      <p:to>
                                        <p:strVal val="visible"/>
                                      </p:to>
                                    </p:set>
                                    <p:animEffect transition="in" filter="fade">
                                      <p:cBhvr>
                                        <p:cTn id="52" dur="1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451" y="254889"/>
            <a:ext cx="5600700" cy="857250"/>
          </a:xfrm>
        </p:spPr>
        <p:txBody>
          <a:bodyPr/>
          <a:lstStyle/>
          <a:p>
            <a:r>
              <a:rPr lang="en-US" dirty="0">
                <a:solidFill>
                  <a:schemeClr val="accent1"/>
                </a:solidFill>
              </a:rPr>
              <a:t>Benzene</a:t>
            </a:r>
          </a:p>
        </p:txBody>
      </p:sp>
      <p:sp>
        <p:nvSpPr>
          <p:cNvPr id="3" name="Content Placeholder 2"/>
          <p:cNvSpPr>
            <a:spLocks noGrp="1"/>
          </p:cNvSpPr>
          <p:nvPr>
            <p:ph sz="quarter" idx="1"/>
          </p:nvPr>
        </p:nvSpPr>
        <p:spPr>
          <a:xfrm>
            <a:off x="272735" y="1488163"/>
            <a:ext cx="8545339" cy="4055364"/>
          </a:xfrm>
        </p:spPr>
        <p:txBody>
          <a:bodyPr/>
          <a:lstStyle/>
          <a:p>
            <a:r>
              <a:rPr lang="en-US" sz="2400" dirty="0"/>
              <a:t>An important aromatic hydrocarbon is benzene. </a:t>
            </a:r>
          </a:p>
          <a:p>
            <a:r>
              <a:rPr lang="en-US" sz="2400" dirty="0"/>
              <a:t>It has alternating double and single bonds.</a:t>
            </a:r>
          </a:p>
          <a:p>
            <a:r>
              <a:rPr lang="en-US" sz="2400" dirty="0"/>
              <a:t>It is very stable and gives off pleasant odors like cinnamon and vanilla. (“aroma”)</a:t>
            </a:r>
          </a:p>
          <a:p>
            <a:endParaRPr lang="en-US" sz="3200" dirty="0"/>
          </a:p>
        </p:txBody>
      </p:sp>
      <p:pic>
        <p:nvPicPr>
          <p:cNvPr id="1026" name="Picture 2" descr="Benzene | C6H6 | ChemSp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658" y="2969536"/>
            <a:ext cx="1639809" cy="1639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Benzene 71-43-2 | TCI EUROPE 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202" y="2887472"/>
            <a:ext cx="1721872" cy="172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097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Isomers of Alkanes</a:t>
            </a:r>
            <a:endParaRPr/>
          </a:p>
        </p:txBody>
      </p:sp>
      <p:sp>
        <p:nvSpPr>
          <p:cNvPr id="738" name="Google Shape;738;p6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000000"/>
              </a:buClr>
              <a:buSzPts val="1100"/>
              <a:buFont typeface="Arial"/>
              <a:buNone/>
            </a:pPr>
            <a:r>
              <a:rPr lang="en" sz="2400" dirty="0">
                <a:solidFill>
                  <a:srgbClr val="FFFFFF"/>
                </a:solidFill>
              </a:rPr>
              <a:t>Isomers have the </a:t>
            </a:r>
            <a:r>
              <a:rPr lang="en" sz="2400" b="1" dirty="0">
                <a:solidFill>
                  <a:srgbClr val="FFFFFF"/>
                </a:solidFill>
              </a:rPr>
              <a:t>same</a:t>
            </a:r>
            <a:r>
              <a:rPr lang="en" sz="2400" dirty="0">
                <a:solidFill>
                  <a:srgbClr val="FFFFFF"/>
                </a:solidFill>
              </a:rPr>
              <a:t> </a:t>
            </a:r>
            <a:r>
              <a:rPr lang="en" sz="2400" b="1" u="sng" dirty="0">
                <a:solidFill>
                  <a:srgbClr val="FFFFFF"/>
                </a:solidFill>
              </a:rPr>
              <a:t>molecular formula</a:t>
            </a:r>
            <a:r>
              <a:rPr lang="en" sz="2400" b="1" dirty="0">
                <a:solidFill>
                  <a:srgbClr val="FFFFFF"/>
                </a:solidFill>
              </a:rPr>
              <a:t> </a:t>
            </a:r>
            <a:r>
              <a:rPr lang="en" sz="2400" dirty="0">
                <a:solidFill>
                  <a:srgbClr val="FFFFFF"/>
                </a:solidFill>
              </a:rPr>
              <a:t>but rearranged in a </a:t>
            </a:r>
            <a:r>
              <a:rPr lang="en" sz="2400" b="1" u="sng" dirty="0">
                <a:solidFill>
                  <a:srgbClr val="FFFFFF"/>
                </a:solidFill>
              </a:rPr>
              <a:t>different structure</a:t>
            </a:r>
            <a:r>
              <a:rPr lang="en" sz="2400" b="1" dirty="0">
                <a:solidFill>
                  <a:srgbClr val="FFFFFF"/>
                </a:solidFill>
              </a:rPr>
              <a:t> </a:t>
            </a:r>
            <a:r>
              <a:rPr lang="en" sz="2400" dirty="0">
                <a:solidFill>
                  <a:srgbClr val="FFFFFF"/>
                </a:solidFill>
              </a:rPr>
              <a:t>with different properties.</a:t>
            </a:r>
            <a:endParaRPr sz="2400" dirty="0">
              <a:solidFill>
                <a:srgbClr val="FFFFFF"/>
              </a:solidFill>
            </a:endParaRPr>
          </a:p>
          <a:p>
            <a:pPr marL="0" lvl="0" indent="0" algn="l" rtl="0">
              <a:spcBef>
                <a:spcPts val="800"/>
              </a:spcBef>
              <a:spcAft>
                <a:spcPts val="0"/>
              </a:spcAft>
              <a:buClr>
                <a:srgbClr val="000000"/>
              </a:buClr>
              <a:buSzPts val="1100"/>
              <a:buFont typeface="Arial"/>
              <a:buNone/>
            </a:pPr>
            <a:r>
              <a:rPr lang="en" sz="2400" b="1" dirty="0">
                <a:solidFill>
                  <a:srgbClr val="FFFFFF"/>
                </a:solidFill>
              </a:rPr>
              <a:t>Example: </a:t>
            </a:r>
            <a:r>
              <a:rPr lang="en" sz="2400" dirty="0">
                <a:solidFill>
                  <a:srgbClr val="FFFFFF"/>
                </a:solidFill>
              </a:rPr>
              <a:t>Both C</a:t>
            </a:r>
            <a:r>
              <a:rPr lang="en" sz="2400" baseline="-25000" dirty="0">
                <a:solidFill>
                  <a:srgbClr val="FFFFFF"/>
                </a:solidFill>
              </a:rPr>
              <a:t>4</a:t>
            </a:r>
            <a:r>
              <a:rPr lang="en" sz="2400" dirty="0">
                <a:solidFill>
                  <a:srgbClr val="FFFFFF"/>
                </a:solidFill>
              </a:rPr>
              <a:t>H</a:t>
            </a:r>
            <a:r>
              <a:rPr lang="en" sz="2400" baseline="-25000" dirty="0">
                <a:solidFill>
                  <a:srgbClr val="FFFFFF"/>
                </a:solidFill>
              </a:rPr>
              <a:t>10</a:t>
            </a:r>
            <a:endParaRPr sz="2400" baseline="-25000" dirty="0">
              <a:solidFill>
                <a:srgbClr val="FFFFFF"/>
              </a:solidFill>
            </a:endParaRPr>
          </a:p>
          <a:p>
            <a:pPr marL="0" lvl="0" indent="0" algn="l" rtl="0">
              <a:spcBef>
                <a:spcPts val="0"/>
              </a:spcBef>
              <a:spcAft>
                <a:spcPts val="1600"/>
              </a:spcAft>
              <a:buNone/>
            </a:pPr>
            <a:endParaRPr dirty="0"/>
          </a:p>
        </p:txBody>
      </p:sp>
      <p:pic>
        <p:nvPicPr>
          <p:cNvPr id="739" name="Google Shape;739;p67"/>
          <p:cNvPicPr preferRelativeResize="0"/>
          <p:nvPr/>
        </p:nvPicPr>
        <p:blipFill>
          <a:blip r:embed="rId3">
            <a:alphaModFix/>
          </a:blip>
          <a:stretch>
            <a:fillRect/>
          </a:stretch>
        </p:blipFill>
        <p:spPr>
          <a:xfrm>
            <a:off x="3207140" y="2711537"/>
            <a:ext cx="1688650" cy="853275"/>
          </a:xfrm>
          <a:prstGeom prst="rect">
            <a:avLst/>
          </a:prstGeom>
          <a:noFill/>
          <a:ln>
            <a:noFill/>
          </a:ln>
        </p:spPr>
      </p:pic>
      <p:pic>
        <p:nvPicPr>
          <p:cNvPr id="740" name="Google Shape;740;p67"/>
          <p:cNvPicPr preferRelativeResize="0"/>
          <p:nvPr/>
        </p:nvPicPr>
        <p:blipFill>
          <a:blip r:embed="rId4">
            <a:alphaModFix/>
          </a:blip>
          <a:stretch>
            <a:fillRect/>
          </a:stretch>
        </p:blipFill>
        <p:spPr>
          <a:xfrm>
            <a:off x="6019720" y="2413488"/>
            <a:ext cx="1782325" cy="1763250"/>
          </a:xfrm>
          <a:prstGeom prst="rect">
            <a:avLst/>
          </a:prstGeom>
          <a:noFill/>
          <a:ln>
            <a:noFill/>
          </a:ln>
        </p:spPr>
      </p:pic>
      <p:pic>
        <p:nvPicPr>
          <p:cNvPr id="741" name="Google Shape;741;p67"/>
          <p:cNvPicPr preferRelativeResize="0"/>
          <p:nvPr/>
        </p:nvPicPr>
        <p:blipFill>
          <a:blip r:embed="rId5">
            <a:alphaModFix/>
          </a:blip>
          <a:stretch>
            <a:fillRect/>
          </a:stretch>
        </p:blipFill>
        <p:spPr>
          <a:xfrm>
            <a:off x="3207140" y="3645681"/>
            <a:ext cx="1782325" cy="386170"/>
          </a:xfrm>
          <a:prstGeom prst="rect">
            <a:avLst/>
          </a:prstGeom>
          <a:noFill/>
          <a:ln>
            <a:noFill/>
          </a:ln>
        </p:spPr>
      </p:pic>
      <p:pic>
        <p:nvPicPr>
          <p:cNvPr id="742" name="Google Shape;742;p67"/>
          <p:cNvPicPr preferRelativeResize="0"/>
          <p:nvPr/>
        </p:nvPicPr>
        <p:blipFill>
          <a:blip r:embed="rId6">
            <a:alphaModFix/>
          </a:blip>
          <a:stretch>
            <a:fillRect/>
          </a:stretch>
        </p:blipFill>
        <p:spPr>
          <a:xfrm>
            <a:off x="6019720" y="4285469"/>
            <a:ext cx="1782346" cy="386175"/>
          </a:xfrm>
          <a:prstGeom prst="rect">
            <a:avLst/>
          </a:prstGeom>
          <a:noFill/>
          <a:ln>
            <a:noFill/>
          </a:ln>
        </p:spPr>
      </p:pic>
    </p:spTree>
    <p:extLst>
      <p:ext uri="{BB962C8B-B14F-4D97-AF65-F5344CB8AC3E}">
        <p14:creationId xmlns:p14="http://schemas.microsoft.com/office/powerpoint/2010/main" val="13405783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Match the Isomers</a:t>
            </a:r>
            <a:endParaRPr/>
          </a:p>
        </p:txBody>
      </p:sp>
      <p:pic>
        <p:nvPicPr>
          <p:cNvPr id="748" name="Google Shape;748;p68"/>
          <p:cNvPicPr preferRelativeResize="0"/>
          <p:nvPr/>
        </p:nvPicPr>
        <p:blipFill>
          <a:blip r:embed="rId3">
            <a:alphaModFix/>
          </a:blip>
          <a:stretch>
            <a:fillRect/>
          </a:stretch>
        </p:blipFill>
        <p:spPr>
          <a:xfrm>
            <a:off x="2209575" y="1495975"/>
            <a:ext cx="4020874" cy="1340300"/>
          </a:xfrm>
          <a:prstGeom prst="rect">
            <a:avLst/>
          </a:prstGeom>
          <a:noFill/>
          <a:ln>
            <a:noFill/>
          </a:ln>
        </p:spPr>
      </p:pic>
      <p:pic>
        <p:nvPicPr>
          <p:cNvPr id="749" name="Google Shape;749;p68"/>
          <p:cNvPicPr preferRelativeResize="0"/>
          <p:nvPr/>
        </p:nvPicPr>
        <p:blipFill>
          <a:blip r:embed="rId4">
            <a:alphaModFix/>
          </a:blip>
          <a:stretch>
            <a:fillRect/>
          </a:stretch>
        </p:blipFill>
        <p:spPr>
          <a:xfrm>
            <a:off x="1586038" y="2829598"/>
            <a:ext cx="5599524" cy="2266875"/>
          </a:xfrm>
          <a:prstGeom prst="rect">
            <a:avLst/>
          </a:prstGeom>
          <a:noFill/>
          <a:ln>
            <a:noFill/>
          </a:ln>
        </p:spPr>
      </p:pic>
      <p:sp>
        <p:nvSpPr>
          <p:cNvPr id="750" name="Google Shape;750;p68"/>
          <p:cNvSpPr/>
          <p:nvPr/>
        </p:nvSpPr>
        <p:spPr>
          <a:xfrm>
            <a:off x="2112875" y="1479525"/>
            <a:ext cx="2329800" cy="1340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8"/>
          <p:cNvSpPr/>
          <p:nvPr/>
        </p:nvSpPr>
        <p:spPr>
          <a:xfrm>
            <a:off x="4572000" y="1424625"/>
            <a:ext cx="1658400" cy="1340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8"/>
          <p:cNvSpPr txBox="1"/>
          <p:nvPr/>
        </p:nvSpPr>
        <p:spPr>
          <a:xfrm>
            <a:off x="651775" y="1769025"/>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10</a:t>
            </a:r>
            <a:endParaRPr sz="3000" baseline="-25000">
              <a:solidFill>
                <a:srgbClr val="FFFFFF"/>
              </a:solidFill>
              <a:latin typeface="Shadows Into Light"/>
              <a:ea typeface="Shadows Into Light"/>
              <a:cs typeface="Shadows Into Light"/>
              <a:sym typeface="Shadows Into Light"/>
            </a:endParaRPr>
          </a:p>
        </p:txBody>
      </p:sp>
      <p:sp>
        <p:nvSpPr>
          <p:cNvPr id="753" name="Google Shape;753;p68"/>
          <p:cNvSpPr/>
          <p:nvPr/>
        </p:nvSpPr>
        <p:spPr>
          <a:xfrm>
            <a:off x="1586050" y="3205600"/>
            <a:ext cx="2329800" cy="13404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8"/>
          <p:cNvSpPr/>
          <p:nvPr/>
        </p:nvSpPr>
        <p:spPr>
          <a:xfrm>
            <a:off x="3821525" y="3238400"/>
            <a:ext cx="1658400" cy="17457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8"/>
          <p:cNvSpPr/>
          <p:nvPr/>
        </p:nvSpPr>
        <p:spPr>
          <a:xfrm>
            <a:off x="5642375" y="2819925"/>
            <a:ext cx="1658400" cy="21642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8"/>
          <p:cNvSpPr txBox="1"/>
          <p:nvPr/>
        </p:nvSpPr>
        <p:spPr>
          <a:xfrm>
            <a:off x="508000" y="3550000"/>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5</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12</a:t>
            </a:r>
            <a:endParaRPr sz="3000" baseline="-250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09537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1"/>
                                        </p:tgtEl>
                                        <p:attrNameLst>
                                          <p:attrName>style.visibility</p:attrName>
                                        </p:attrNameLst>
                                      </p:cBhvr>
                                      <p:to>
                                        <p:strVal val="visible"/>
                                      </p:to>
                                    </p:set>
                                    <p:animEffect transition="in" filter="fade">
                                      <p:cBhvr>
                                        <p:cTn id="12" dur="1000"/>
                                        <p:tgtEl>
                                          <p:spTgt spid="7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Effect transition="in" filter="fade">
                                      <p:cBhvr>
                                        <p:cTn id="17" dur="1000"/>
                                        <p:tgtEl>
                                          <p:spTgt spid="7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3"/>
                                        </p:tgtEl>
                                        <p:attrNameLst>
                                          <p:attrName>style.visibility</p:attrName>
                                        </p:attrNameLst>
                                      </p:cBhvr>
                                      <p:to>
                                        <p:strVal val="visible"/>
                                      </p:to>
                                    </p:set>
                                    <p:animEffect transition="in" filter="fade">
                                      <p:cBhvr>
                                        <p:cTn id="22" dur="1000"/>
                                        <p:tgtEl>
                                          <p:spTgt spid="7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4"/>
                                        </p:tgtEl>
                                        <p:attrNameLst>
                                          <p:attrName>style.visibility</p:attrName>
                                        </p:attrNameLst>
                                      </p:cBhvr>
                                      <p:to>
                                        <p:strVal val="visible"/>
                                      </p:to>
                                    </p:set>
                                    <p:animEffect transition="in" filter="fade">
                                      <p:cBhvr>
                                        <p:cTn id="27" dur="1000"/>
                                        <p:tgtEl>
                                          <p:spTgt spid="7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5"/>
                                        </p:tgtEl>
                                        <p:attrNameLst>
                                          <p:attrName>style.visibility</p:attrName>
                                        </p:attrNameLst>
                                      </p:cBhvr>
                                      <p:to>
                                        <p:strVal val="visible"/>
                                      </p:to>
                                    </p:set>
                                    <p:animEffect transition="in" filter="fade">
                                      <p:cBhvr>
                                        <p:cTn id="32" dur="1000"/>
                                        <p:tgtEl>
                                          <p:spTgt spid="7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6"/>
                                        </p:tgtEl>
                                        <p:attrNameLst>
                                          <p:attrName>style.visibility</p:attrName>
                                        </p:attrNameLst>
                                      </p:cBhvr>
                                      <p:to>
                                        <p:strVal val="visible"/>
                                      </p:to>
                                    </p:set>
                                    <p:animEffect transition="in" filter="fade">
                                      <p:cBhvr>
                                        <p:cTn id="37" dur="10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7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Drawing an Isomer of An Alkane</a:t>
            </a:r>
            <a:endParaRPr/>
          </a:p>
        </p:txBody>
      </p:sp>
      <p:sp>
        <p:nvSpPr>
          <p:cNvPr id="768" name="Google Shape;768;p7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800"/>
              </a:spcBef>
              <a:spcAft>
                <a:spcPts val="0"/>
              </a:spcAft>
              <a:buClr>
                <a:srgbClr val="FFFFFF"/>
              </a:buClr>
              <a:buSzPts val="3000"/>
              <a:buChar char="●"/>
            </a:pPr>
            <a:r>
              <a:rPr lang="en" sz="2400" dirty="0">
                <a:solidFill>
                  <a:srgbClr val="FFFFFF"/>
                </a:solidFill>
              </a:rPr>
              <a:t>Use same molecular formula</a:t>
            </a:r>
            <a:endParaRPr sz="2400" dirty="0">
              <a:solidFill>
                <a:srgbClr val="FFFFFF"/>
              </a:solidFill>
            </a:endParaRPr>
          </a:p>
          <a:p>
            <a:pPr marL="457200" lvl="0" indent="-419100" algn="l" rtl="0">
              <a:spcBef>
                <a:spcPts val="0"/>
              </a:spcBef>
              <a:spcAft>
                <a:spcPts val="0"/>
              </a:spcAft>
              <a:buClr>
                <a:srgbClr val="FFFFFF"/>
              </a:buClr>
              <a:buSzPts val="3000"/>
              <a:buChar char="●"/>
            </a:pPr>
            <a:r>
              <a:rPr lang="en" sz="2400" dirty="0">
                <a:solidFill>
                  <a:srgbClr val="FFFFFF"/>
                </a:solidFill>
              </a:rPr>
              <a:t>Draw a different structural formula</a:t>
            </a:r>
            <a:endParaRPr sz="2400" dirty="0">
              <a:solidFill>
                <a:srgbClr val="FFFFFF"/>
              </a:solidFill>
            </a:endParaRPr>
          </a:p>
          <a:p>
            <a:pPr marL="914400" lvl="1" indent="-317500" algn="l" rtl="0">
              <a:spcBef>
                <a:spcPts val="0"/>
              </a:spcBef>
              <a:spcAft>
                <a:spcPts val="0"/>
              </a:spcAft>
              <a:buClr>
                <a:srgbClr val="FFFFFF"/>
              </a:buClr>
              <a:buSzPts val="1400"/>
              <a:buChar char="○"/>
            </a:pPr>
            <a:r>
              <a:rPr lang="en" sz="2400" dirty="0">
                <a:solidFill>
                  <a:srgbClr val="FFFFFF"/>
                </a:solidFill>
              </a:rPr>
              <a:t>(if name of compound is different but it has the same molecular formula it is an isomer)</a:t>
            </a:r>
            <a:endParaRPr sz="2400" dirty="0">
              <a:solidFill>
                <a:srgbClr val="FFFFFF"/>
              </a:solidFill>
            </a:endParaRPr>
          </a:p>
          <a:p>
            <a:pPr marL="0" lvl="0" indent="0" algn="l" rtl="0">
              <a:spcBef>
                <a:spcPts val="0"/>
              </a:spcBef>
              <a:spcAft>
                <a:spcPts val="1600"/>
              </a:spcAft>
              <a:buNone/>
            </a:pPr>
            <a:endParaRPr sz="2400" dirty="0">
              <a:solidFill>
                <a:srgbClr val="FFFFFF"/>
              </a:solidFill>
            </a:endParaRPr>
          </a:p>
        </p:txBody>
      </p:sp>
    </p:spTree>
    <p:extLst>
      <p:ext uri="{BB962C8B-B14F-4D97-AF65-F5344CB8AC3E}">
        <p14:creationId xmlns:p14="http://schemas.microsoft.com/office/powerpoint/2010/main" val="20989597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Isomer of hexane  </a:t>
            </a:r>
            <a:endParaRPr/>
          </a:p>
        </p:txBody>
      </p:sp>
      <p:pic>
        <p:nvPicPr>
          <p:cNvPr id="775" name="Google Shape;775;p71"/>
          <p:cNvPicPr preferRelativeResize="0"/>
          <p:nvPr/>
        </p:nvPicPr>
        <p:blipFill>
          <a:blip r:embed="rId3">
            <a:alphaModFix/>
          </a:blip>
          <a:stretch>
            <a:fillRect/>
          </a:stretch>
        </p:blipFill>
        <p:spPr>
          <a:xfrm>
            <a:off x="422158" y="2160558"/>
            <a:ext cx="3470549" cy="1367850"/>
          </a:xfrm>
          <a:prstGeom prst="rect">
            <a:avLst/>
          </a:prstGeom>
          <a:noFill/>
          <a:ln>
            <a:noFill/>
          </a:ln>
        </p:spPr>
      </p:pic>
      <p:pic>
        <p:nvPicPr>
          <p:cNvPr id="776" name="Google Shape;776;p71"/>
          <p:cNvPicPr preferRelativeResize="0"/>
          <p:nvPr/>
        </p:nvPicPr>
        <p:blipFill>
          <a:blip r:embed="rId4">
            <a:alphaModFix/>
          </a:blip>
          <a:stretch>
            <a:fillRect/>
          </a:stretch>
        </p:blipFill>
        <p:spPr>
          <a:xfrm>
            <a:off x="4681200" y="2767450"/>
            <a:ext cx="3658250" cy="1426100"/>
          </a:xfrm>
          <a:prstGeom prst="rect">
            <a:avLst/>
          </a:prstGeom>
          <a:noFill/>
          <a:ln>
            <a:noFill/>
          </a:ln>
        </p:spPr>
      </p:pic>
      <p:sp>
        <p:nvSpPr>
          <p:cNvPr id="777" name="Google Shape;777;p71"/>
          <p:cNvSpPr txBox="1"/>
          <p:nvPr/>
        </p:nvSpPr>
        <p:spPr>
          <a:xfrm>
            <a:off x="4681200" y="1713725"/>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6</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14</a:t>
            </a:r>
            <a:endParaRPr sz="3000" baseline="-250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1598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animEffect transition="in" filter="fade">
                                      <p:cBhvr>
                                        <p:cTn id="7" dur="1000"/>
                                        <p:tgtEl>
                                          <p:spTgt spid="7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7"/>
                                        </p:tgtEl>
                                        <p:attrNameLst>
                                          <p:attrName>style.visibility</p:attrName>
                                        </p:attrNameLst>
                                      </p:cBhvr>
                                      <p:to>
                                        <p:strVal val="visible"/>
                                      </p:to>
                                    </p:set>
                                    <p:animEffect transition="in" filter="fade">
                                      <p:cBhvr>
                                        <p:cTn id="12" dur="1000"/>
                                        <p:tgtEl>
                                          <p:spTgt spid="7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animEffect transition="in" filter="fade">
                                      <p:cBhvr>
                                        <p:cTn id="17" dur="10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Isomers of Alkenes/Alkynes</a:t>
            </a:r>
            <a:endParaRPr/>
          </a:p>
        </p:txBody>
      </p:sp>
      <p:sp>
        <p:nvSpPr>
          <p:cNvPr id="789" name="Google Shape;789;p7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Double or Triple bond in different locations</a:t>
            </a:r>
            <a:br>
              <a:rPr lang="en" sz="2400" dirty="0"/>
            </a:br>
            <a:r>
              <a:rPr lang="en" sz="2400" dirty="0"/>
              <a:t>Example: Isomers of butene</a:t>
            </a:r>
            <a:r>
              <a:rPr lang="en" dirty="0"/>
              <a:t/>
            </a:r>
            <a:br>
              <a:rPr lang="en" dirty="0"/>
            </a:br>
            <a:endParaRPr dirty="0"/>
          </a:p>
        </p:txBody>
      </p:sp>
      <p:pic>
        <p:nvPicPr>
          <p:cNvPr id="790" name="Google Shape;790;p73"/>
          <p:cNvPicPr preferRelativeResize="0"/>
          <p:nvPr/>
        </p:nvPicPr>
        <p:blipFill>
          <a:blip r:embed="rId3">
            <a:alphaModFix/>
          </a:blip>
          <a:stretch>
            <a:fillRect/>
          </a:stretch>
        </p:blipFill>
        <p:spPr>
          <a:xfrm>
            <a:off x="1072788" y="2847250"/>
            <a:ext cx="6810375" cy="1752600"/>
          </a:xfrm>
          <a:prstGeom prst="rect">
            <a:avLst/>
          </a:prstGeom>
          <a:noFill/>
          <a:ln>
            <a:noFill/>
          </a:ln>
        </p:spPr>
      </p:pic>
      <p:sp>
        <p:nvSpPr>
          <p:cNvPr id="791" name="Google Shape;791;p73"/>
          <p:cNvSpPr txBox="1"/>
          <p:nvPr/>
        </p:nvSpPr>
        <p:spPr>
          <a:xfrm>
            <a:off x="6320003" y="2015125"/>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C</a:t>
            </a:r>
            <a:r>
              <a:rPr lang="en" sz="3000" baseline="-25000" dirty="0">
                <a:solidFill>
                  <a:srgbClr val="FFFFFF"/>
                </a:solidFill>
                <a:latin typeface="Shadows Into Light"/>
                <a:ea typeface="Shadows Into Light"/>
                <a:cs typeface="Shadows Into Light"/>
                <a:sym typeface="Shadows Into Light"/>
              </a:rPr>
              <a:t>4</a:t>
            </a:r>
            <a:r>
              <a:rPr lang="en" sz="3000" dirty="0">
                <a:solidFill>
                  <a:srgbClr val="FFFFFF"/>
                </a:solidFill>
                <a:latin typeface="Shadows Into Light"/>
                <a:ea typeface="Shadows Into Light"/>
                <a:cs typeface="Shadows Into Light"/>
                <a:sym typeface="Shadows Into Light"/>
              </a:rPr>
              <a:t>H</a:t>
            </a:r>
            <a:r>
              <a:rPr lang="en" sz="3000" baseline="-25000" dirty="0">
                <a:solidFill>
                  <a:srgbClr val="FFFFFF"/>
                </a:solidFill>
                <a:latin typeface="Shadows Into Light"/>
                <a:ea typeface="Shadows Into Light"/>
                <a:cs typeface="Shadows Into Light"/>
                <a:sym typeface="Shadows Into Light"/>
              </a:rPr>
              <a:t>8</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8765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4"/>
          <p:cNvSpPr txBox="1">
            <a:spLocks noGrp="1"/>
          </p:cNvSpPr>
          <p:nvPr>
            <p:ph type="title"/>
          </p:nvPr>
        </p:nvSpPr>
        <p:spPr>
          <a:xfrm>
            <a:off x="987850" y="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Drawing an isomer of an alkene/alkyne</a:t>
            </a:r>
            <a:endParaRPr/>
          </a:p>
        </p:txBody>
      </p:sp>
      <p:sp>
        <p:nvSpPr>
          <p:cNvPr id="797" name="Google Shape;797;p7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Use same molecular formula</a:t>
            </a:r>
            <a:endParaRPr sz="2400" dirty="0"/>
          </a:p>
          <a:p>
            <a:pPr marL="457200" lvl="0" indent="-317500" algn="l" rtl="0">
              <a:spcBef>
                <a:spcPts val="0"/>
              </a:spcBef>
              <a:spcAft>
                <a:spcPts val="0"/>
              </a:spcAft>
              <a:buSzPts val="1400"/>
              <a:buChar char="●"/>
            </a:pPr>
            <a:r>
              <a:rPr lang="en" sz="2400" dirty="0"/>
              <a:t>Move the location of the double or triple bond</a:t>
            </a:r>
            <a:br>
              <a:rPr lang="en" sz="2400" dirty="0"/>
            </a:br>
            <a:endParaRPr sz="2400" dirty="0"/>
          </a:p>
          <a:p>
            <a:pPr marL="0" lvl="0" indent="0" algn="l" rtl="0">
              <a:spcBef>
                <a:spcPts val="1600"/>
              </a:spcBef>
              <a:spcAft>
                <a:spcPts val="1600"/>
              </a:spcAft>
              <a:buNone/>
            </a:pPr>
            <a:r>
              <a:rPr lang="en" sz="2400" dirty="0"/>
              <a:t>****Be careful not to move it into the same position.  Remember you can read compounds left to right or right to left. </a:t>
            </a:r>
            <a:br>
              <a:rPr lang="en" sz="2400" dirty="0"/>
            </a:br>
            <a:endParaRPr sz="2400" dirty="0"/>
          </a:p>
        </p:txBody>
      </p:sp>
    </p:spTree>
    <p:extLst>
      <p:ext uri="{BB962C8B-B14F-4D97-AF65-F5344CB8AC3E}">
        <p14:creationId xmlns:p14="http://schemas.microsoft.com/office/powerpoint/2010/main" val="377638198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5"/>
          <p:cNvSpPr txBox="1">
            <a:spLocks noGrp="1"/>
          </p:cNvSpPr>
          <p:nvPr>
            <p:ph type="title"/>
          </p:nvPr>
        </p:nvSpPr>
        <p:spPr>
          <a:xfrm>
            <a:off x="987850" y="292850"/>
            <a:ext cx="69927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Draw an isomer of 1-pentene</a:t>
            </a:r>
            <a:endParaRPr/>
          </a:p>
        </p:txBody>
      </p:sp>
      <p:pic>
        <p:nvPicPr>
          <p:cNvPr id="803" name="Google Shape;803;p75"/>
          <p:cNvPicPr preferRelativeResize="0"/>
          <p:nvPr/>
        </p:nvPicPr>
        <p:blipFill>
          <a:blip r:embed="rId3">
            <a:alphaModFix/>
          </a:blip>
          <a:stretch>
            <a:fillRect/>
          </a:stretch>
        </p:blipFill>
        <p:spPr>
          <a:xfrm>
            <a:off x="594650" y="1621950"/>
            <a:ext cx="2643900" cy="1467300"/>
          </a:xfrm>
          <a:prstGeom prst="rect">
            <a:avLst/>
          </a:prstGeom>
          <a:noFill/>
          <a:ln>
            <a:noFill/>
          </a:ln>
        </p:spPr>
      </p:pic>
      <p:sp>
        <p:nvSpPr>
          <p:cNvPr id="804" name="Google Shape;804;p75"/>
          <p:cNvSpPr txBox="1"/>
          <p:nvPr/>
        </p:nvSpPr>
        <p:spPr>
          <a:xfrm>
            <a:off x="4962575" y="1920150"/>
            <a:ext cx="1214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C</a:t>
            </a:r>
            <a:r>
              <a:rPr lang="en" sz="3000" baseline="-25000">
                <a:solidFill>
                  <a:srgbClr val="FFFFFF"/>
                </a:solidFill>
                <a:latin typeface="Shadows Into Light"/>
                <a:ea typeface="Shadows Into Light"/>
                <a:cs typeface="Shadows Into Light"/>
                <a:sym typeface="Shadows Into Light"/>
              </a:rPr>
              <a:t>5</a:t>
            </a:r>
            <a:r>
              <a:rPr lang="en" sz="3000">
                <a:solidFill>
                  <a:srgbClr val="FFFFFF"/>
                </a:solidFill>
                <a:latin typeface="Shadows Into Light"/>
                <a:ea typeface="Shadows Into Light"/>
                <a:cs typeface="Shadows Into Light"/>
                <a:sym typeface="Shadows Into Light"/>
              </a:rPr>
              <a:t>H</a:t>
            </a:r>
            <a:r>
              <a:rPr lang="en" sz="3000" baseline="-25000">
                <a:solidFill>
                  <a:srgbClr val="FFFFFF"/>
                </a:solidFill>
                <a:latin typeface="Shadows Into Light"/>
                <a:ea typeface="Shadows Into Light"/>
                <a:cs typeface="Shadows Into Light"/>
                <a:sym typeface="Shadows Into Light"/>
              </a:rPr>
              <a:t>12</a:t>
            </a:r>
            <a:endParaRPr sz="3000" baseline="-25000">
              <a:solidFill>
                <a:srgbClr val="FFFFFF"/>
              </a:solidFill>
              <a:latin typeface="Shadows Into Light"/>
              <a:ea typeface="Shadows Into Light"/>
              <a:cs typeface="Shadows Into Light"/>
              <a:sym typeface="Shadows Into Light"/>
            </a:endParaRPr>
          </a:p>
        </p:txBody>
      </p:sp>
      <p:pic>
        <p:nvPicPr>
          <p:cNvPr id="805" name="Google Shape;805;p75"/>
          <p:cNvPicPr preferRelativeResize="0"/>
          <p:nvPr/>
        </p:nvPicPr>
        <p:blipFill>
          <a:blip r:embed="rId4">
            <a:alphaModFix/>
          </a:blip>
          <a:stretch>
            <a:fillRect/>
          </a:stretch>
        </p:blipFill>
        <p:spPr>
          <a:xfrm>
            <a:off x="4247825" y="3089250"/>
            <a:ext cx="2643900" cy="1471388"/>
          </a:xfrm>
          <a:prstGeom prst="rect">
            <a:avLst/>
          </a:prstGeom>
          <a:noFill/>
          <a:ln>
            <a:noFill/>
          </a:ln>
        </p:spPr>
      </p:pic>
    </p:spTree>
    <p:extLst>
      <p:ext uri="{BB962C8B-B14F-4D97-AF65-F5344CB8AC3E}">
        <p14:creationId xmlns:p14="http://schemas.microsoft.com/office/powerpoint/2010/main" val="311152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5"/>
                                        </p:tgtEl>
                                        <p:attrNameLst>
                                          <p:attrName>style.visibility</p:attrName>
                                        </p:attrNameLst>
                                      </p:cBhvr>
                                      <p:to>
                                        <p:strVal val="visible"/>
                                      </p:to>
                                    </p:set>
                                    <p:animEffect transition="in" filter="fade">
                                      <p:cBhvr>
                                        <p:cTn id="12" dur="10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1: </a:t>
            </a:r>
            <a:endParaRPr/>
          </a:p>
        </p:txBody>
      </p:sp>
      <p:sp>
        <p:nvSpPr>
          <p:cNvPr id="264" name="Google Shape;264;p2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many moles are in 39.0 grams of LiF?</a:t>
            </a:r>
            <a:br>
              <a:rPr lang="en"/>
            </a:br>
            <a:r>
              <a:rPr lang="en"/>
              <a:t> </a:t>
            </a:r>
            <a:r>
              <a:rPr lang="en" sz="3000"/>
              <a:t>  </a:t>
            </a:r>
            <a:endParaRPr sz="3000"/>
          </a:p>
          <a:p>
            <a:pPr marL="0" lvl="0" indent="0" algn="l" rtl="0">
              <a:spcBef>
                <a:spcPts val="1600"/>
              </a:spcBef>
              <a:spcAft>
                <a:spcPts val="1600"/>
              </a:spcAft>
              <a:buNone/>
            </a:pPr>
            <a:r>
              <a:rPr lang="en" sz="3000"/>
              <a:t>     </a:t>
            </a:r>
            <a:r>
              <a:rPr lang="en"/>
              <a:t/>
            </a:r>
            <a:br>
              <a:rPr lang="en"/>
            </a:br>
            <a:endParaRPr/>
          </a:p>
        </p:txBody>
      </p:sp>
      <p:cxnSp>
        <p:nvCxnSpPr>
          <p:cNvPr id="265" name="Google Shape;265;p28"/>
          <p:cNvCxnSpPr/>
          <p:nvPr/>
        </p:nvCxnSpPr>
        <p:spPr>
          <a:xfrm rot="10800000" flipH="1">
            <a:off x="654900" y="3435225"/>
            <a:ext cx="2273700" cy="12300"/>
          </a:xfrm>
          <a:prstGeom prst="straightConnector1">
            <a:avLst/>
          </a:prstGeom>
          <a:noFill/>
          <a:ln w="38100" cap="flat" cmpd="sng">
            <a:solidFill>
              <a:srgbClr val="FFFFFF"/>
            </a:solidFill>
            <a:prstDash val="solid"/>
            <a:round/>
            <a:headEnd type="none" w="med" len="med"/>
            <a:tailEnd type="none" w="med" len="med"/>
          </a:ln>
        </p:spPr>
      </p:cxnSp>
      <p:sp>
        <p:nvSpPr>
          <p:cNvPr id="266" name="Google Shape;266;p28"/>
          <p:cNvSpPr txBox="1"/>
          <p:nvPr/>
        </p:nvSpPr>
        <p:spPr>
          <a:xfrm>
            <a:off x="3608225" y="2236575"/>
            <a:ext cx="3311700" cy="11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mol =  39.0 g</a:t>
            </a:r>
            <a:br>
              <a:rPr lang="en" sz="3000">
                <a:solidFill>
                  <a:srgbClr val="FFFFFF"/>
                </a:solidFill>
                <a:latin typeface="Shadows Into Light"/>
                <a:ea typeface="Shadows Into Light"/>
                <a:cs typeface="Shadows Into Light"/>
                <a:sym typeface="Shadows Into Light"/>
              </a:rPr>
            </a:br>
            <a:r>
              <a:rPr lang="en" sz="3000">
                <a:solidFill>
                  <a:srgbClr val="FFFFFF"/>
                </a:solidFill>
                <a:latin typeface="Shadows Into Light"/>
                <a:ea typeface="Shadows Into Light"/>
                <a:cs typeface="Shadows Into Light"/>
                <a:sym typeface="Shadows Into Light"/>
              </a:rPr>
              <a:t>      25.9 g/mol</a:t>
            </a:r>
            <a:r>
              <a:rPr lang="en" sz="3000"/>
              <a:t/>
            </a:r>
            <a:br>
              <a:rPr lang="en" sz="3000"/>
            </a:br>
            <a:endParaRPr sz="3000"/>
          </a:p>
        </p:txBody>
      </p:sp>
      <p:cxnSp>
        <p:nvCxnSpPr>
          <p:cNvPr id="267" name="Google Shape;267;p28"/>
          <p:cNvCxnSpPr/>
          <p:nvPr/>
        </p:nvCxnSpPr>
        <p:spPr>
          <a:xfrm>
            <a:off x="4572000" y="2798775"/>
            <a:ext cx="1540500" cy="0"/>
          </a:xfrm>
          <a:prstGeom prst="straightConnector1">
            <a:avLst/>
          </a:prstGeom>
          <a:noFill/>
          <a:ln w="38100" cap="flat" cmpd="sng">
            <a:solidFill>
              <a:srgbClr val="FFFFFF"/>
            </a:solidFill>
            <a:prstDash val="solid"/>
            <a:round/>
            <a:headEnd type="none" w="med" len="med"/>
            <a:tailEnd type="none" w="med" len="med"/>
          </a:ln>
        </p:spPr>
      </p:cxnSp>
      <p:sp>
        <p:nvSpPr>
          <p:cNvPr id="268" name="Google Shape;268;p28"/>
          <p:cNvSpPr txBox="1"/>
          <p:nvPr/>
        </p:nvSpPr>
        <p:spPr>
          <a:xfrm>
            <a:off x="4269275" y="3474425"/>
            <a:ext cx="1989600" cy="6303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FFFFFF"/>
                </a:solidFill>
                <a:latin typeface="Shadows Into Light"/>
                <a:ea typeface="Shadows Into Light"/>
                <a:cs typeface="Shadows Into Light"/>
                <a:sym typeface="Shadows Into Light"/>
              </a:rPr>
              <a:t>=  1.51 mol</a:t>
            </a:r>
            <a:endParaRPr sz="36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269" name="Google Shape;269;p28"/>
          <p:cNvCxnSpPr/>
          <p:nvPr/>
        </p:nvCxnSpPr>
        <p:spPr>
          <a:xfrm flipH="1">
            <a:off x="5363125" y="2236575"/>
            <a:ext cx="358200" cy="729000"/>
          </a:xfrm>
          <a:prstGeom prst="straightConnector1">
            <a:avLst/>
          </a:prstGeom>
          <a:noFill/>
          <a:ln w="38100" cap="flat" cmpd="sng">
            <a:solidFill>
              <a:srgbClr val="FF0000"/>
            </a:solidFill>
            <a:prstDash val="solid"/>
            <a:round/>
            <a:headEnd type="none" w="med" len="med"/>
            <a:tailEnd type="none" w="med" len="med"/>
          </a:ln>
        </p:spPr>
      </p:cxnSp>
      <p:cxnSp>
        <p:nvCxnSpPr>
          <p:cNvPr id="270" name="Google Shape;270;p28"/>
          <p:cNvCxnSpPr/>
          <p:nvPr/>
        </p:nvCxnSpPr>
        <p:spPr>
          <a:xfrm flipH="1">
            <a:off x="5437125" y="2706225"/>
            <a:ext cx="358200" cy="729000"/>
          </a:xfrm>
          <a:prstGeom prst="straightConnector1">
            <a:avLst/>
          </a:prstGeom>
          <a:noFill/>
          <a:ln w="38100" cap="flat" cmpd="sng">
            <a:solidFill>
              <a:srgbClr val="FF0000"/>
            </a:solidFill>
            <a:prstDash val="solid"/>
            <a:round/>
            <a:headEnd type="none" w="med" len="med"/>
            <a:tailEnd type="none" w="med" len="med"/>
          </a:ln>
        </p:spPr>
      </p:cxnSp>
      <p:pic>
        <p:nvPicPr>
          <p:cNvPr id="271" name="Google Shape;271;p28"/>
          <p:cNvPicPr preferRelativeResize="0"/>
          <p:nvPr/>
        </p:nvPicPr>
        <p:blipFill>
          <a:blip r:embed="rId3">
            <a:alphaModFix/>
          </a:blip>
          <a:stretch>
            <a:fillRect/>
          </a:stretch>
        </p:blipFill>
        <p:spPr>
          <a:xfrm>
            <a:off x="2011989" y="4303175"/>
            <a:ext cx="4604211" cy="729000"/>
          </a:xfrm>
          <a:prstGeom prst="rect">
            <a:avLst/>
          </a:prstGeom>
          <a:noFill/>
          <a:ln>
            <a:noFill/>
          </a:ln>
        </p:spPr>
      </p:pic>
      <p:pic>
        <p:nvPicPr>
          <p:cNvPr id="272" name="Google Shape;272;p28"/>
          <p:cNvPicPr preferRelativeResize="0"/>
          <p:nvPr/>
        </p:nvPicPr>
        <p:blipFill>
          <a:blip r:embed="rId4">
            <a:alphaModFix/>
          </a:blip>
          <a:stretch>
            <a:fillRect/>
          </a:stretch>
        </p:blipFill>
        <p:spPr>
          <a:xfrm>
            <a:off x="7575938" y="2236575"/>
            <a:ext cx="1112688" cy="1124400"/>
          </a:xfrm>
          <a:prstGeom prst="rect">
            <a:avLst/>
          </a:prstGeom>
          <a:noFill/>
          <a:ln>
            <a:noFill/>
          </a:ln>
        </p:spPr>
      </p:pic>
      <p:pic>
        <p:nvPicPr>
          <p:cNvPr id="273" name="Google Shape;273;p28"/>
          <p:cNvPicPr preferRelativeResize="0"/>
          <p:nvPr/>
        </p:nvPicPr>
        <p:blipFill>
          <a:blip r:embed="rId5">
            <a:alphaModFix/>
          </a:blip>
          <a:stretch>
            <a:fillRect/>
          </a:stretch>
        </p:blipFill>
        <p:spPr>
          <a:xfrm>
            <a:off x="7575949" y="3528727"/>
            <a:ext cx="1112675" cy="1112648"/>
          </a:xfrm>
          <a:prstGeom prst="rect">
            <a:avLst/>
          </a:prstGeom>
          <a:noFill/>
          <a:ln>
            <a:noFill/>
          </a:ln>
        </p:spPr>
      </p:pic>
      <p:sp>
        <p:nvSpPr>
          <p:cNvPr id="274" name="Google Shape;274;p28"/>
          <p:cNvSpPr txBox="1"/>
          <p:nvPr/>
        </p:nvSpPr>
        <p:spPr>
          <a:xfrm>
            <a:off x="1115350" y="3474425"/>
            <a:ext cx="2273700" cy="35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25.9g/mol</a:t>
            </a:r>
            <a:endParaRPr/>
          </a:p>
        </p:txBody>
      </p:sp>
      <p:sp>
        <p:nvSpPr>
          <p:cNvPr id="275" name="Google Shape;275;p28"/>
          <p:cNvSpPr txBox="1"/>
          <p:nvPr/>
        </p:nvSpPr>
        <p:spPr>
          <a:xfrm>
            <a:off x="769225" y="2383363"/>
            <a:ext cx="1749900" cy="63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Li = 6.9g</a:t>
            </a:r>
            <a:br>
              <a:rPr lang="en" sz="3000">
                <a:solidFill>
                  <a:schemeClr val="lt1"/>
                </a:solidFill>
                <a:latin typeface="Shadows Into Light"/>
                <a:ea typeface="Shadows Into Light"/>
                <a:cs typeface="Shadows Into Light"/>
                <a:sym typeface="Shadows Into Light"/>
              </a:rPr>
            </a:br>
            <a:endParaRPr/>
          </a:p>
        </p:txBody>
      </p:sp>
      <p:sp>
        <p:nvSpPr>
          <p:cNvPr id="276" name="Google Shape;276;p28"/>
          <p:cNvSpPr txBox="1"/>
          <p:nvPr/>
        </p:nvSpPr>
        <p:spPr>
          <a:xfrm>
            <a:off x="849450" y="2814675"/>
            <a:ext cx="1884600" cy="51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F = 19.0g</a:t>
            </a:r>
            <a:br>
              <a:rPr lang="en" sz="3000">
                <a:solidFill>
                  <a:schemeClr val="lt1"/>
                </a:solidFill>
                <a:latin typeface="Shadows Into Light"/>
                <a:ea typeface="Shadows Into Light"/>
                <a:cs typeface="Shadows Into Light"/>
                <a:sym typeface="Shadows Into Light"/>
              </a:rPr>
            </a:br>
            <a:endParaRPr/>
          </a:p>
        </p:txBody>
      </p:sp>
      <p:sp>
        <p:nvSpPr>
          <p:cNvPr id="277" name="Google Shape;277;p28"/>
          <p:cNvSpPr txBox="1"/>
          <p:nvPr/>
        </p:nvSpPr>
        <p:spPr>
          <a:xfrm>
            <a:off x="311700" y="2921875"/>
            <a:ext cx="435900" cy="43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par>
                                <p:cTn id="13" presetID="10"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1000"/>
                                        <p:tgtEl>
                                          <p:spTgt spid="277"/>
                                        </p:tgtEl>
                                      </p:cBhvr>
                                    </p:animEffect>
                                  </p:childTnLst>
                                </p:cTn>
                              </p:par>
                              <p:par>
                                <p:cTn id="16" presetID="10" presetClass="entr" presetSubtype="0" fill="hold" nodeType="withEffect">
                                  <p:stCondLst>
                                    <p:cond delay="0"/>
                                  </p:stCondLst>
                                  <p:childTnLst>
                                    <p:set>
                                      <p:cBhvr>
                                        <p:cTn id="17" dur="1" fill="hold">
                                          <p:stCondLst>
                                            <p:cond delay="0"/>
                                          </p:stCondLst>
                                        </p:cTn>
                                        <p:tgtEl>
                                          <p:spTgt spid="265"/>
                                        </p:tgtEl>
                                        <p:attrNameLst>
                                          <p:attrName>style.visibility</p:attrName>
                                        </p:attrNameLst>
                                      </p:cBhvr>
                                      <p:to>
                                        <p:strVal val="visible"/>
                                      </p:to>
                                    </p:set>
                                    <p:animEffect transition="in" filter="fade">
                                      <p:cBhvr>
                                        <p:cTn id="18" dur="1000"/>
                                        <p:tgtEl>
                                          <p:spTgt spid="2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4"/>
                                        </p:tgtEl>
                                        <p:attrNameLst>
                                          <p:attrName>style.visibility</p:attrName>
                                        </p:attrNameLst>
                                      </p:cBhvr>
                                      <p:to>
                                        <p:strVal val="visible"/>
                                      </p:to>
                                    </p:set>
                                    <p:animEffect transition="in" filter="fade">
                                      <p:cBhvr>
                                        <p:cTn id="23" dur="1000"/>
                                        <p:tgtEl>
                                          <p:spTgt spid="2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6"/>
                                        </p:tgtEl>
                                        <p:attrNameLst>
                                          <p:attrName>style.visibility</p:attrName>
                                        </p:attrNameLst>
                                      </p:cBhvr>
                                      <p:to>
                                        <p:strVal val="visible"/>
                                      </p:to>
                                    </p:set>
                                    <p:animEffect transition="in" filter="fade">
                                      <p:cBhvr>
                                        <p:cTn id="28" dur="1000"/>
                                        <p:tgtEl>
                                          <p:spTgt spid="2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9"/>
                                        </p:tgtEl>
                                        <p:attrNameLst>
                                          <p:attrName>style.visibility</p:attrName>
                                        </p:attrNameLst>
                                      </p:cBhvr>
                                      <p:to>
                                        <p:strVal val="visible"/>
                                      </p:to>
                                    </p:set>
                                    <p:animEffect transition="in" filter="fade">
                                      <p:cBhvr>
                                        <p:cTn id="33" dur="1000"/>
                                        <p:tgtEl>
                                          <p:spTgt spid="269"/>
                                        </p:tgtEl>
                                      </p:cBhvr>
                                    </p:animEffect>
                                  </p:childTnLst>
                                </p:cTn>
                              </p:par>
                              <p:par>
                                <p:cTn id="34" presetID="10" presetClass="entr" presetSubtype="0" fill="hold" nodeType="withEffect">
                                  <p:stCondLst>
                                    <p:cond delay="0"/>
                                  </p:stCondLst>
                                  <p:childTnLst>
                                    <p:set>
                                      <p:cBhvr>
                                        <p:cTn id="35" dur="1" fill="hold">
                                          <p:stCondLst>
                                            <p:cond delay="0"/>
                                          </p:stCondLst>
                                        </p:cTn>
                                        <p:tgtEl>
                                          <p:spTgt spid="270"/>
                                        </p:tgtEl>
                                        <p:attrNameLst>
                                          <p:attrName>style.visibility</p:attrName>
                                        </p:attrNameLst>
                                      </p:cBhvr>
                                      <p:to>
                                        <p:strVal val="visible"/>
                                      </p:to>
                                    </p:set>
                                    <p:animEffect transition="in" filter="fade">
                                      <p:cBhvr>
                                        <p:cTn id="36" dur="1000"/>
                                        <p:tgtEl>
                                          <p:spTgt spid="27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8"/>
                                        </p:tgtEl>
                                        <p:attrNameLst>
                                          <p:attrName>style.visibility</p:attrName>
                                        </p:attrNameLst>
                                      </p:cBhvr>
                                      <p:to>
                                        <p:strVal val="visible"/>
                                      </p:to>
                                    </p:set>
                                    <p:animEffect transition="in" filter="fade">
                                      <p:cBhvr>
                                        <p:cTn id="41"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4" name="Google Shape;834;p80"/>
          <p:cNvPicPr preferRelativeResize="0"/>
          <p:nvPr/>
        </p:nvPicPr>
        <p:blipFill>
          <a:blip r:embed="rId3">
            <a:alphaModFix/>
          </a:blip>
          <a:stretch>
            <a:fillRect/>
          </a:stretch>
        </p:blipFill>
        <p:spPr>
          <a:xfrm>
            <a:off x="1514755" y="72005"/>
            <a:ext cx="6035835" cy="4988882"/>
          </a:xfrm>
          <a:prstGeom prst="rect">
            <a:avLst/>
          </a:prstGeom>
          <a:noFill/>
          <a:ln>
            <a:noFill/>
          </a:ln>
        </p:spPr>
      </p:pic>
    </p:spTree>
    <p:extLst>
      <p:ext uri="{BB962C8B-B14F-4D97-AF65-F5344CB8AC3E}">
        <p14:creationId xmlns:p14="http://schemas.microsoft.com/office/powerpoint/2010/main" val="13113555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81"/>
          <p:cNvSpPr txBox="1">
            <a:spLocks noGrp="1"/>
          </p:cNvSpPr>
          <p:nvPr>
            <p:ph type="title"/>
          </p:nvPr>
        </p:nvSpPr>
        <p:spPr>
          <a:xfrm>
            <a:off x="1034850" y="-1"/>
            <a:ext cx="6795900" cy="13761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Name or Draw substituted Hydrocarbons use Table R:</a:t>
            </a:r>
            <a:endParaRPr dirty="0"/>
          </a:p>
        </p:txBody>
      </p:sp>
      <p:sp>
        <p:nvSpPr>
          <p:cNvPr id="840" name="Google Shape;840;p8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Use the example given in table R and compare to your problem.  </a:t>
            </a:r>
            <a:endParaRPr sz="2400" dirty="0"/>
          </a:p>
          <a:p>
            <a:pPr marL="457200" lvl="0" indent="-317500" algn="l" rtl="0">
              <a:spcBef>
                <a:spcPts val="0"/>
              </a:spcBef>
              <a:spcAft>
                <a:spcPts val="0"/>
              </a:spcAft>
              <a:buSzPts val="1400"/>
              <a:buChar char="●"/>
            </a:pPr>
            <a:r>
              <a:rPr lang="en" sz="2400" dirty="0"/>
              <a:t>Locate the class of compound and see how it is named or drawn in the example:</a:t>
            </a:r>
            <a:endParaRPr sz="2400" dirty="0"/>
          </a:p>
          <a:p>
            <a:pPr marL="457200" lvl="0" indent="-317500" algn="l" rtl="0">
              <a:spcBef>
                <a:spcPts val="0"/>
              </a:spcBef>
              <a:spcAft>
                <a:spcPts val="0"/>
              </a:spcAft>
              <a:buSzPts val="1400"/>
              <a:buChar char="●"/>
            </a:pPr>
            <a:r>
              <a:rPr lang="en" sz="2400" dirty="0"/>
              <a:t>Use it as a model to draw or name your problem</a:t>
            </a:r>
            <a:br>
              <a:rPr lang="en" sz="2400" dirty="0"/>
            </a:br>
            <a:endParaRPr sz="2400" dirty="0"/>
          </a:p>
        </p:txBody>
      </p:sp>
    </p:spTree>
    <p:extLst>
      <p:ext uri="{BB962C8B-B14F-4D97-AF65-F5344CB8AC3E}">
        <p14:creationId xmlns:p14="http://schemas.microsoft.com/office/powerpoint/2010/main" val="16774035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8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Halides</a:t>
            </a:r>
            <a:endParaRPr dirty="0"/>
          </a:p>
        </p:txBody>
      </p:sp>
      <p:sp>
        <p:nvSpPr>
          <p:cNvPr id="846" name="Google Shape;846;p8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2400" dirty="0"/>
              <a:t>Have one or more of the halogens as a branched group. </a:t>
            </a:r>
            <a:endParaRPr sz="2400" dirty="0"/>
          </a:p>
          <a:p>
            <a:pPr marL="457200" lvl="0" indent="-342900" algn="l" rtl="0">
              <a:spcBef>
                <a:spcPts val="0"/>
              </a:spcBef>
              <a:spcAft>
                <a:spcPts val="0"/>
              </a:spcAft>
              <a:buSzPts val="1800"/>
              <a:buChar char="●"/>
            </a:pPr>
            <a:r>
              <a:rPr lang="en" sz="2400" dirty="0"/>
              <a:t>Name chain</a:t>
            </a:r>
            <a:endParaRPr sz="2400" dirty="0"/>
          </a:p>
          <a:p>
            <a:pPr marL="457200" lvl="0" indent="-342900" algn="l" rtl="0">
              <a:spcBef>
                <a:spcPts val="0"/>
              </a:spcBef>
              <a:spcAft>
                <a:spcPts val="0"/>
              </a:spcAft>
              <a:buSzPts val="1800"/>
              <a:buChar char="●"/>
            </a:pPr>
            <a:r>
              <a:rPr lang="en" sz="2400" dirty="0"/>
              <a:t>Add halogen prefix</a:t>
            </a:r>
            <a:endParaRPr sz="2400" dirty="0"/>
          </a:p>
          <a:p>
            <a:pPr marL="457200" lvl="0" indent="-342900" algn="l" rtl="0">
              <a:spcBef>
                <a:spcPts val="0"/>
              </a:spcBef>
              <a:spcAft>
                <a:spcPts val="0"/>
              </a:spcAft>
              <a:buSzPts val="1800"/>
              <a:buChar char="●"/>
            </a:pPr>
            <a:r>
              <a:rPr lang="en" sz="2400" dirty="0"/>
              <a:t># location of halogen</a:t>
            </a:r>
            <a:br>
              <a:rPr lang="en" sz="2400" dirty="0"/>
            </a:br>
            <a:endParaRPr sz="2400" dirty="0"/>
          </a:p>
        </p:txBody>
      </p:sp>
      <p:pic>
        <p:nvPicPr>
          <p:cNvPr id="847" name="Google Shape;847;p82"/>
          <p:cNvPicPr preferRelativeResize="0"/>
          <p:nvPr/>
        </p:nvPicPr>
        <p:blipFill>
          <a:blip r:embed="rId3">
            <a:alphaModFix/>
          </a:blip>
          <a:stretch>
            <a:fillRect/>
          </a:stretch>
        </p:blipFill>
        <p:spPr>
          <a:xfrm>
            <a:off x="4046763" y="2289050"/>
            <a:ext cx="1990725" cy="1200150"/>
          </a:xfrm>
          <a:prstGeom prst="rect">
            <a:avLst/>
          </a:prstGeom>
          <a:noFill/>
          <a:ln>
            <a:noFill/>
          </a:ln>
        </p:spPr>
      </p:pic>
      <p:pic>
        <p:nvPicPr>
          <p:cNvPr id="848" name="Google Shape;848;p82"/>
          <p:cNvPicPr preferRelativeResize="0"/>
          <p:nvPr/>
        </p:nvPicPr>
        <p:blipFill>
          <a:blip r:embed="rId4">
            <a:alphaModFix/>
          </a:blip>
          <a:stretch>
            <a:fillRect/>
          </a:stretch>
        </p:blipFill>
        <p:spPr>
          <a:xfrm>
            <a:off x="956800" y="3557850"/>
            <a:ext cx="6858000" cy="1200150"/>
          </a:xfrm>
          <a:prstGeom prst="rect">
            <a:avLst/>
          </a:prstGeom>
          <a:noFill/>
          <a:ln>
            <a:noFill/>
          </a:ln>
        </p:spPr>
      </p:pic>
      <p:sp>
        <p:nvSpPr>
          <p:cNvPr id="849" name="Google Shape;849;p82"/>
          <p:cNvSpPr txBox="1"/>
          <p:nvPr/>
        </p:nvSpPr>
        <p:spPr>
          <a:xfrm>
            <a:off x="5687982" y="37389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0000"/>
                </a:solidFill>
              </a:rPr>
              <a:t>1</a:t>
            </a:r>
            <a:endParaRPr b="1" dirty="0">
              <a:solidFill>
                <a:srgbClr val="FF0000"/>
              </a:solidFill>
            </a:endParaRPr>
          </a:p>
        </p:txBody>
      </p:sp>
      <p:sp>
        <p:nvSpPr>
          <p:cNvPr id="850" name="Google Shape;850;p82"/>
          <p:cNvSpPr txBox="1"/>
          <p:nvPr/>
        </p:nvSpPr>
        <p:spPr>
          <a:xfrm>
            <a:off x="6073282" y="3759416"/>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
        <p:nvSpPr>
          <p:cNvPr id="851" name="Google Shape;851;p82"/>
          <p:cNvSpPr txBox="1"/>
          <p:nvPr/>
        </p:nvSpPr>
        <p:spPr>
          <a:xfrm>
            <a:off x="6718382" y="3761800"/>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0000"/>
                </a:solidFill>
              </a:rPr>
              <a:t>3</a:t>
            </a:r>
            <a:endParaRPr b="1" dirty="0">
              <a:solidFill>
                <a:srgbClr val="FF0000"/>
              </a:solidFill>
            </a:endParaRPr>
          </a:p>
        </p:txBody>
      </p:sp>
      <p:sp>
        <p:nvSpPr>
          <p:cNvPr id="852" name="Google Shape;852;p82"/>
          <p:cNvSpPr/>
          <p:nvPr/>
        </p:nvSpPr>
        <p:spPr>
          <a:xfrm>
            <a:off x="4669538" y="2138075"/>
            <a:ext cx="7452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09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2"/>
                                        </p:tgtEl>
                                        <p:attrNameLst>
                                          <p:attrName>style.visibility</p:attrName>
                                        </p:attrNameLst>
                                      </p:cBhvr>
                                      <p:to>
                                        <p:strVal val="visible"/>
                                      </p:to>
                                    </p:set>
                                    <p:animEffect transition="in" filter="fade">
                                      <p:cBhvr>
                                        <p:cTn id="7" dur="1000"/>
                                        <p:tgtEl>
                                          <p:spTgt spid="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8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858" name="Google Shape;858;p8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59" name="Google Shape;859;p83"/>
          <p:cNvPicPr preferRelativeResize="0"/>
          <p:nvPr/>
        </p:nvPicPr>
        <p:blipFill>
          <a:blip r:embed="rId3">
            <a:alphaModFix/>
          </a:blip>
          <a:stretch>
            <a:fillRect/>
          </a:stretch>
        </p:blipFill>
        <p:spPr>
          <a:xfrm>
            <a:off x="377025" y="1563175"/>
            <a:ext cx="2835025" cy="1598175"/>
          </a:xfrm>
          <a:prstGeom prst="rect">
            <a:avLst/>
          </a:prstGeom>
          <a:noFill/>
          <a:ln>
            <a:noFill/>
          </a:ln>
        </p:spPr>
      </p:pic>
      <p:pic>
        <p:nvPicPr>
          <p:cNvPr id="860" name="Google Shape;860;p83"/>
          <p:cNvPicPr preferRelativeResize="0"/>
          <p:nvPr/>
        </p:nvPicPr>
        <p:blipFill>
          <a:blip r:embed="rId4">
            <a:alphaModFix/>
          </a:blip>
          <a:stretch>
            <a:fillRect/>
          </a:stretch>
        </p:blipFill>
        <p:spPr>
          <a:xfrm>
            <a:off x="862092" y="3921675"/>
            <a:ext cx="6858000" cy="1200150"/>
          </a:xfrm>
          <a:prstGeom prst="rect">
            <a:avLst/>
          </a:prstGeom>
          <a:noFill/>
          <a:ln>
            <a:noFill/>
          </a:ln>
        </p:spPr>
      </p:pic>
      <p:pic>
        <p:nvPicPr>
          <p:cNvPr id="861" name="Google Shape;861;p83"/>
          <p:cNvPicPr preferRelativeResize="0"/>
          <p:nvPr/>
        </p:nvPicPr>
        <p:blipFill>
          <a:blip r:embed="rId5">
            <a:alphaModFix/>
          </a:blip>
          <a:stretch>
            <a:fillRect/>
          </a:stretch>
        </p:blipFill>
        <p:spPr>
          <a:xfrm>
            <a:off x="5542000" y="0"/>
            <a:ext cx="2286000" cy="3543300"/>
          </a:xfrm>
          <a:prstGeom prst="rect">
            <a:avLst/>
          </a:prstGeom>
          <a:noFill/>
          <a:ln>
            <a:noFill/>
          </a:ln>
        </p:spPr>
      </p:pic>
      <p:sp>
        <p:nvSpPr>
          <p:cNvPr id="862" name="Google Shape;862;p83"/>
          <p:cNvSpPr/>
          <p:nvPr/>
        </p:nvSpPr>
        <p:spPr>
          <a:xfrm>
            <a:off x="1421938" y="1599825"/>
            <a:ext cx="7452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3"/>
          <p:cNvSpPr/>
          <p:nvPr/>
        </p:nvSpPr>
        <p:spPr>
          <a:xfrm>
            <a:off x="2319938" y="3870150"/>
            <a:ext cx="15378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3"/>
          <p:cNvSpPr txBox="1"/>
          <p:nvPr/>
        </p:nvSpPr>
        <p:spPr>
          <a:xfrm>
            <a:off x="2641650" y="3161350"/>
            <a:ext cx="38607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2-fluoropropane</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4708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2"/>
                                        </p:tgtEl>
                                        <p:attrNameLst>
                                          <p:attrName>style.visibility</p:attrName>
                                        </p:attrNameLst>
                                      </p:cBhvr>
                                      <p:to>
                                        <p:strVal val="visible"/>
                                      </p:to>
                                    </p:set>
                                    <p:animEffect transition="in" filter="fade">
                                      <p:cBhvr>
                                        <p:cTn id="7" dur="1000"/>
                                        <p:tgtEl>
                                          <p:spTgt spid="8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3"/>
                                        </p:tgtEl>
                                        <p:attrNameLst>
                                          <p:attrName>style.visibility</p:attrName>
                                        </p:attrNameLst>
                                      </p:cBhvr>
                                      <p:to>
                                        <p:strVal val="visible"/>
                                      </p:to>
                                    </p:set>
                                    <p:animEffect transition="in" filter="fade">
                                      <p:cBhvr>
                                        <p:cTn id="12" dur="1000"/>
                                        <p:tgtEl>
                                          <p:spTgt spid="8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4"/>
                                        </p:tgtEl>
                                        <p:attrNameLst>
                                          <p:attrName>style.visibility</p:attrName>
                                        </p:attrNameLst>
                                      </p:cBhvr>
                                      <p:to>
                                        <p:strVal val="visible"/>
                                      </p:to>
                                    </p:set>
                                    <p:animEffect transition="in" filter="fade">
                                      <p:cBhvr>
                                        <p:cTn id="17" dur="10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870" name="Google Shape;870;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If more than one of the same halogen use di, tri etc.</a:t>
            </a:r>
            <a:br>
              <a:rPr lang="en"/>
            </a:br>
            <a:endParaRPr/>
          </a:p>
        </p:txBody>
      </p:sp>
      <p:pic>
        <p:nvPicPr>
          <p:cNvPr id="871" name="Google Shape;871;p84"/>
          <p:cNvPicPr preferRelativeResize="0"/>
          <p:nvPr/>
        </p:nvPicPr>
        <p:blipFill>
          <a:blip r:embed="rId3">
            <a:alphaModFix/>
          </a:blip>
          <a:stretch>
            <a:fillRect/>
          </a:stretch>
        </p:blipFill>
        <p:spPr>
          <a:xfrm>
            <a:off x="409650" y="2096900"/>
            <a:ext cx="2095500" cy="1466850"/>
          </a:xfrm>
          <a:prstGeom prst="rect">
            <a:avLst/>
          </a:prstGeom>
          <a:noFill/>
          <a:ln>
            <a:noFill/>
          </a:ln>
        </p:spPr>
      </p:pic>
      <p:pic>
        <p:nvPicPr>
          <p:cNvPr id="872" name="Google Shape;872;p84"/>
          <p:cNvPicPr preferRelativeResize="0"/>
          <p:nvPr/>
        </p:nvPicPr>
        <p:blipFill>
          <a:blip r:embed="rId4">
            <a:alphaModFix/>
          </a:blip>
          <a:stretch>
            <a:fillRect/>
          </a:stretch>
        </p:blipFill>
        <p:spPr>
          <a:xfrm>
            <a:off x="2037675" y="3580225"/>
            <a:ext cx="6858000" cy="1200150"/>
          </a:xfrm>
          <a:prstGeom prst="rect">
            <a:avLst/>
          </a:prstGeom>
          <a:noFill/>
          <a:ln>
            <a:noFill/>
          </a:ln>
        </p:spPr>
      </p:pic>
      <p:sp>
        <p:nvSpPr>
          <p:cNvPr id="873" name="Google Shape;873;p84"/>
          <p:cNvSpPr txBox="1"/>
          <p:nvPr/>
        </p:nvSpPr>
        <p:spPr>
          <a:xfrm>
            <a:off x="3095475" y="2504525"/>
            <a:ext cx="38607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1,2- dibromoethane</a:t>
            </a:r>
            <a:endParaRPr sz="3000" baseline="-25000">
              <a:solidFill>
                <a:srgbClr val="FFFFFF"/>
              </a:solidFill>
              <a:latin typeface="Shadows Into Light"/>
              <a:ea typeface="Shadows Into Light"/>
              <a:cs typeface="Shadows Into Light"/>
              <a:sym typeface="Shadows Into Light"/>
            </a:endParaRPr>
          </a:p>
        </p:txBody>
      </p:sp>
      <p:sp>
        <p:nvSpPr>
          <p:cNvPr id="874" name="Google Shape;874;p84"/>
          <p:cNvSpPr txBox="1"/>
          <p:nvPr/>
        </p:nvSpPr>
        <p:spPr>
          <a:xfrm>
            <a:off x="1132950" y="25045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1</a:t>
            </a:r>
            <a:endParaRPr b="1">
              <a:solidFill>
                <a:srgbClr val="FF0000"/>
              </a:solidFill>
            </a:endParaRPr>
          </a:p>
        </p:txBody>
      </p:sp>
      <p:sp>
        <p:nvSpPr>
          <p:cNvPr id="875" name="Google Shape;875;p84"/>
          <p:cNvSpPr txBox="1"/>
          <p:nvPr/>
        </p:nvSpPr>
        <p:spPr>
          <a:xfrm>
            <a:off x="1488325" y="2504525"/>
            <a:ext cx="2469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2</a:t>
            </a:r>
            <a:endParaRPr b="1">
              <a:solidFill>
                <a:srgbClr val="FF0000"/>
              </a:solidFill>
            </a:endParaRPr>
          </a:p>
        </p:txBody>
      </p:sp>
    </p:spTree>
    <p:extLst>
      <p:ext uri="{BB962C8B-B14F-4D97-AF65-F5344CB8AC3E}">
        <p14:creationId xmlns:p14="http://schemas.microsoft.com/office/powerpoint/2010/main" val="165133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1000"/>
                                        <p:tgtEl>
                                          <p:spTgt spid="874"/>
                                        </p:tgtEl>
                                      </p:cBhvr>
                                    </p:animEffect>
                                  </p:childTnLst>
                                </p:cTn>
                              </p:par>
                              <p:par>
                                <p:cTn id="8" presetID="10" presetClass="entr" presetSubtype="0" fill="hold" nodeType="withEffect">
                                  <p:stCondLst>
                                    <p:cond delay="0"/>
                                  </p:stCondLst>
                                  <p:childTnLst>
                                    <p:set>
                                      <p:cBhvr>
                                        <p:cTn id="9" dur="1" fill="hold">
                                          <p:stCondLst>
                                            <p:cond delay="0"/>
                                          </p:stCondLst>
                                        </p:cTn>
                                        <p:tgtEl>
                                          <p:spTgt spid="875"/>
                                        </p:tgtEl>
                                        <p:attrNameLst>
                                          <p:attrName>style.visibility</p:attrName>
                                        </p:attrNameLst>
                                      </p:cBhvr>
                                      <p:to>
                                        <p:strVal val="visible"/>
                                      </p:to>
                                    </p:set>
                                    <p:animEffect transition="in" filter="fade">
                                      <p:cBhvr>
                                        <p:cTn id="10" dur="1000"/>
                                        <p:tgtEl>
                                          <p:spTgt spid="8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3"/>
                                        </p:tgtEl>
                                        <p:attrNameLst>
                                          <p:attrName>style.visibility</p:attrName>
                                        </p:attrNameLst>
                                      </p:cBhvr>
                                      <p:to>
                                        <p:strVal val="visible"/>
                                      </p:to>
                                    </p:set>
                                    <p:animEffect transition="in" filter="fade">
                                      <p:cBhvr>
                                        <p:cTn id="15" dur="10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Alcohol</a:t>
            </a:r>
            <a:endParaRPr/>
          </a:p>
        </p:txBody>
      </p:sp>
      <p:sp>
        <p:nvSpPr>
          <p:cNvPr id="881" name="Google Shape;881;p8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Functional group (OH)</a:t>
            </a:r>
            <a:endParaRPr sz="2400" dirty="0"/>
          </a:p>
          <a:p>
            <a:pPr marL="914400" lvl="1" indent="-317500" algn="l" rtl="0">
              <a:spcBef>
                <a:spcPts val="0"/>
              </a:spcBef>
              <a:spcAft>
                <a:spcPts val="0"/>
              </a:spcAft>
              <a:buSzPts val="1400"/>
              <a:buChar char="○"/>
            </a:pPr>
            <a:r>
              <a:rPr lang="en" sz="2400" dirty="0"/>
              <a:t>Name chain</a:t>
            </a:r>
            <a:endParaRPr sz="2400" dirty="0"/>
          </a:p>
          <a:p>
            <a:pPr marL="914400" lvl="1" indent="-317500" algn="l" rtl="0">
              <a:spcBef>
                <a:spcPts val="0"/>
              </a:spcBef>
              <a:spcAft>
                <a:spcPts val="0"/>
              </a:spcAft>
              <a:buSzPts val="1400"/>
              <a:buChar char="○"/>
            </a:pPr>
            <a:r>
              <a:rPr lang="en" sz="2400" dirty="0"/>
              <a:t>Suffix ol</a:t>
            </a:r>
            <a:endParaRPr sz="2400" dirty="0"/>
          </a:p>
          <a:p>
            <a:pPr marL="914400" lvl="1" indent="-317500" algn="l" rtl="0">
              <a:spcBef>
                <a:spcPts val="0"/>
              </a:spcBef>
              <a:spcAft>
                <a:spcPts val="0"/>
              </a:spcAft>
              <a:buSzPts val="1400"/>
              <a:buChar char="○"/>
            </a:pPr>
            <a:r>
              <a:rPr lang="en" sz="2400" dirty="0"/>
              <a:t># location of OH  </a:t>
            </a:r>
          </a:p>
          <a:p>
            <a:pPr marL="914400" lvl="1" indent="-317500" algn="l" rtl="0">
              <a:spcBef>
                <a:spcPts val="0"/>
              </a:spcBef>
              <a:spcAft>
                <a:spcPts val="0"/>
              </a:spcAft>
              <a:buSzPts val="1400"/>
              <a:buChar char="○"/>
            </a:pPr>
            <a:r>
              <a:rPr lang="en-US" sz="2400" dirty="0"/>
              <a:t>F</a:t>
            </a:r>
            <a:r>
              <a:rPr lang="en" sz="2400" dirty="0"/>
              <a:t>ammable</a:t>
            </a:r>
          </a:p>
          <a:p>
            <a:pPr marL="914400" lvl="1" indent="-317500" algn="l" rtl="0">
              <a:spcBef>
                <a:spcPts val="0"/>
              </a:spcBef>
              <a:spcAft>
                <a:spcPts val="0"/>
              </a:spcAft>
              <a:buSzPts val="1400"/>
              <a:buChar char="○"/>
            </a:pPr>
            <a:r>
              <a:rPr lang="en" sz="2400" dirty="0"/>
              <a:t>soluble</a:t>
            </a:r>
            <a:br>
              <a:rPr lang="en" sz="2400" dirty="0"/>
            </a:br>
            <a:endParaRPr sz="2400" dirty="0"/>
          </a:p>
        </p:txBody>
      </p:sp>
      <p:pic>
        <p:nvPicPr>
          <p:cNvPr id="882" name="Google Shape;882;p85"/>
          <p:cNvPicPr preferRelativeResize="0"/>
          <p:nvPr/>
        </p:nvPicPr>
        <p:blipFill>
          <a:blip r:embed="rId3">
            <a:alphaModFix/>
          </a:blip>
          <a:stretch>
            <a:fillRect/>
          </a:stretch>
        </p:blipFill>
        <p:spPr>
          <a:xfrm>
            <a:off x="3037963" y="3718075"/>
            <a:ext cx="5794325" cy="1062300"/>
          </a:xfrm>
          <a:prstGeom prst="rect">
            <a:avLst/>
          </a:prstGeom>
          <a:noFill/>
          <a:ln>
            <a:noFill/>
          </a:ln>
        </p:spPr>
      </p:pic>
      <p:pic>
        <p:nvPicPr>
          <p:cNvPr id="883" name="Google Shape;883;p85"/>
          <p:cNvPicPr preferRelativeResize="0"/>
          <p:nvPr/>
        </p:nvPicPr>
        <p:blipFill>
          <a:blip r:embed="rId4">
            <a:alphaModFix/>
          </a:blip>
          <a:stretch>
            <a:fillRect/>
          </a:stretch>
        </p:blipFill>
        <p:spPr>
          <a:xfrm>
            <a:off x="6117663" y="1546038"/>
            <a:ext cx="2714625" cy="1533525"/>
          </a:xfrm>
          <a:prstGeom prst="rect">
            <a:avLst/>
          </a:prstGeom>
          <a:noFill/>
          <a:ln>
            <a:noFill/>
          </a:ln>
        </p:spPr>
      </p:pic>
      <p:sp>
        <p:nvSpPr>
          <p:cNvPr id="884" name="Google Shape;884;p85"/>
          <p:cNvSpPr/>
          <p:nvPr/>
        </p:nvSpPr>
        <p:spPr>
          <a:xfrm>
            <a:off x="8087088" y="1999463"/>
            <a:ext cx="7452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1000"/>
                                        <p:tgtEl>
                                          <p:spTgt spid="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8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890" name="Google Shape;890;p8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91" name="Google Shape;891;p86"/>
          <p:cNvPicPr preferRelativeResize="0"/>
          <p:nvPr/>
        </p:nvPicPr>
        <p:blipFill>
          <a:blip r:embed="rId3">
            <a:alphaModFix/>
          </a:blip>
          <a:stretch>
            <a:fillRect/>
          </a:stretch>
        </p:blipFill>
        <p:spPr>
          <a:xfrm>
            <a:off x="400075" y="1591800"/>
            <a:ext cx="3219450" cy="1419225"/>
          </a:xfrm>
          <a:prstGeom prst="rect">
            <a:avLst/>
          </a:prstGeom>
          <a:noFill/>
          <a:ln>
            <a:noFill/>
          </a:ln>
        </p:spPr>
      </p:pic>
      <p:pic>
        <p:nvPicPr>
          <p:cNvPr id="892" name="Google Shape;892;p86"/>
          <p:cNvPicPr preferRelativeResize="0"/>
          <p:nvPr/>
        </p:nvPicPr>
        <p:blipFill>
          <a:blip r:embed="rId4">
            <a:alphaModFix/>
          </a:blip>
          <a:stretch>
            <a:fillRect/>
          </a:stretch>
        </p:blipFill>
        <p:spPr>
          <a:xfrm>
            <a:off x="3043628" y="3750463"/>
            <a:ext cx="5794325" cy="1062300"/>
          </a:xfrm>
          <a:prstGeom prst="rect">
            <a:avLst/>
          </a:prstGeom>
          <a:noFill/>
          <a:ln>
            <a:noFill/>
          </a:ln>
        </p:spPr>
      </p:pic>
      <p:pic>
        <p:nvPicPr>
          <p:cNvPr id="893" name="Google Shape;893;p86"/>
          <p:cNvPicPr preferRelativeResize="0"/>
          <p:nvPr/>
        </p:nvPicPr>
        <p:blipFill>
          <a:blip r:embed="rId5">
            <a:alphaModFix/>
          </a:blip>
          <a:stretch>
            <a:fillRect/>
          </a:stretch>
        </p:blipFill>
        <p:spPr>
          <a:xfrm>
            <a:off x="5388825" y="141525"/>
            <a:ext cx="2286000" cy="3543300"/>
          </a:xfrm>
          <a:prstGeom prst="rect">
            <a:avLst/>
          </a:prstGeom>
          <a:noFill/>
          <a:ln>
            <a:noFill/>
          </a:ln>
        </p:spPr>
      </p:pic>
      <p:sp>
        <p:nvSpPr>
          <p:cNvPr id="894" name="Google Shape;894;p86"/>
          <p:cNvSpPr/>
          <p:nvPr/>
        </p:nvSpPr>
        <p:spPr>
          <a:xfrm>
            <a:off x="2746153" y="1988075"/>
            <a:ext cx="9171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6"/>
          <p:cNvSpPr txBox="1"/>
          <p:nvPr/>
        </p:nvSpPr>
        <p:spPr>
          <a:xfrm>
            <a:off x="3019825" y="3131250"/>
            <a:ext cx="17889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1-butanol</a:t>
            </a:r>
            <a:endParaRPr sz="3000" baseline="-250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20753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5"/>
                                        </p:tgtEl>
                                        <p:attrNameLst>
                                          <p:attrName>style.visibility</p:attrName>
                                        </p:attrNameLst>
                                      </p:cBhvr>
                                      <p:to>
                                        <p:strVal val="visible"/>
                                      </p:to>
                                    </p:set>
                                    <p:animEffect transition="in" filter="fade">
                                      <p:cBhvr>
                                        <p:cTn id="12" dur="1000"/>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8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Ether</a:t>
            </a:r>
            <a:endParaRPr/>
          </a:p>
        </p:txBody>
      </p:sp>
      <p:sp>
        <p:nvSpPr>
          <p:cNvPr id="907" name="Google Shape;907;p8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Name each chain then place in alpha order (*this is an exception)</a:t>
            </a:r>
            <a:endParaRPr lang="en" dirty="0"/>
          </a:p>
          <a:p>
            <a:pPr marL="342900" indent="-342900"/>
            <a:r>
              <a:rPr lang="en" sz="2400" dirty="0"/>
              <a:t>suffix: -ether</a:t>
            </a:r>
          </a:p>
          <a:p>
            <a:pPr marL="342900" indent="-342900"/>
            <a:r>
              <a:rPr lang="en-US" sz="2400" dirty="0"/>
              <a:t>A</a:t>
            </a:r>
            <a:r>
              <a:rPr lang="en" sz="2400" dirty="0"/>
              <a:t>nestethic</a:t>
            </a:r>
          </a:p>
          <a:p>
            <a:pPr marL="342900" indent="-342900"/>
            <a:r>
              <a:rPr lang="en-US" sz="2400" dirty="0"/>
              <a:t>M</a:t>
            </a:r>
            <a:r>
              <a:rPr lang="en" sz="2400" dirty="0"/>
              <a:t>ostly soluble</a:t>
            </a:r>
            <a:r>
              <a:rPr lang="en" dirty="0"/>
              <a:t/>
            </a:r>
            <a:br>
              <a:rPr lang="en" dirty="0"/>
            </a:br>
            <a:endParaRPr dirty="0"/>
          </a:p>
        </p:txBody>
      </p:sp>
      <p:pic>
        <p:nvPicPr>
          <p:cNvPr id="908" name="Google Shape;908;p88"/>
          <p:cNvPicPr preferRelativeResize="0"/>
          <p:nvPr/>
        </p:nvPicPr>
        <p:blipFill>
          <a:blip r:embed="rId3">
            <a:alphaModFix/>
          </a:blip>
          <a:stretch>
            <a:fillRect/>
          </a:stretch>
        </p:blipFill>
        <p:spPr>
          <a:xfrm>
            <a:off x="6385050" y="2021550"/>
            <a:ext cx="2126825" cy="1407450"/>
          </a:xfrm>
          <a:prstGeom prst="rect">
            <a:avLst/>
          </a:prstGeom>
          <a:noFill/>
          <a:ln>
            <a:noFill/>
          </a:ln>
        </p:spPr>
      </p:pic>
      <p:pic>
        <p:nvPicPr>
          <p:cNvPr id="909" name="Google Shape;909;p88"/>
          <p:cNvPicPr preferRelativeResize="0"/>
          <p:nvPr/>
        </p:nvPicPr>
        <p:blipFill>
          <a:blip r:embed="rId4">
            <a:alphaModFix/>
          </a:blip>
          <a:stretch>
            <a:fillRect/>
          </a:stretch>
        </p:blipFill>
        <p:spPr>
          <a:xfrm>
            <a:off x="1495578" y="3659175"/>
            <a:ext cx="7474651" cy="1121200"/>
          </a:xfrm>
          <a:prstGeom prst="rect">
            <a:avLst/>
          </a:prstGeom>
          <a:noFill/>
          <a:ln>
            <a:noFill/>
          </a:ln>
        </p:spPr>
      </p:pic>
      <p:sp>
        <p:nvSpPr>
          <p:cNvPr id="910" name="Google Shape;910;p88"/>
          <p:cNvSpPr/>
          <p:nvPr/>
        </p:nvSpPr>
        <p:spPr>
          <a:xfrm>
            <a:off x="7013101" y="2278000"/>
            <a:ext cx="641100" cy="507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8"/>
          <p:cNvSpPr/>
          <p:nvPr/>
        </p:nvSpPr>
        <p:spPr>
          <a:xfrm>
            <a:off x="3275013" y="3906425"/>
            <a:ext cx="9171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8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fade">
                                      <p:cBhvr>
                                        <p:cTn id="7" dur="1000"/>
                                        <p:tgtEl>
                                          <p:spTgt spid="9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0"/>
                                        </p:tgtEl>
                                        <p:attrNameLst>
                                          <p:attrName>style.visibility</p:attrName>
                                        </p:attrNameLst>
                                      </p:cBhvr>
                                      <p:to>
                                        <p:strVal val="visible"/>
                                      </p:to>
                                    </p:set>
                                    <p:animEffect transition="in" filter="fade">
                                      <p:cBhvr>
                                        <p:cTn id="12" dur="1000"/>
                                        <p:tgtEl>
                                          <p:spTgt spid="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917" name="Google Shape;917;p8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18" name="Google Shape;918;p89"/>
          <p:cNvPicPr preferRelativeResize="0"/>
          <p:nvPr/>
        </p:nvPicPr>
        <p:blipFill>
          <a:blip r:embed="rId3">
            <a:alphaModFix/>
          </a:blip>
          <a:stretch>
            <a:fillRect/>
          </a:stretch>
        </p:blipFill>
        <p:spPr>
          <a:xfrm>
            <a:off x="1991762" y="3947849"/>
            <a:ext cx="6942253" cy="832525"/>
          </a:xfrm>
          <a:prstGeom prst="rect">
            <a:avLst/>
          </a:prstGeom>
          <a:noFill/>
          <a:ln>
            <a:noFill/>
          </a:ln>
        </p:spPr>
      </p:pic>
      <p:pic>
        <p:nvPicPr>
          <p:cNvPr id="919" name="Google Shape;919;p89"/>
          <p:cNvPicPr preferRelativeResize="0"/>
          <p:nvPr/>
        </p:nvPicPr>
        <p:blipFill>
          <a:blip r:embed="rId4">
            <a:alphaModFix/>
          </a:blip>
          <a:stretch>
            <a:fillRect/>
          </a:stretch>
        </p:blipFill>
        <p:spPr>
          <a:xfrm>
            <a:off x="376100" y="1624800"/>
            <a:ext cx="3467050" cy="1649850"/>
          </a:xfrm>
          <a:prstGeom prst="rect">
            <a:avLst/>
          </a:prstGeom>
          <a:noFill/>
          <a:ln>
            <a:noFill/>
          </a:ln>
        </p:spPr>
      </p:pic>
      <p:pic>
        <p:nvPicPr>
          <p:cNvPr id="920" name="Google Shape;920;p89"/>
          <p:cNvPicPr preferRelativeResize="0"/>
          <p:nvPr/>
        </p:nvPicPr>
        <p:blipFill>
          <a:blip r:embed="rId5">
            <a:alphaModFix/>
          </a:blip>
          <a:stretch>
            <a:fillRect/>
          </a:stretch>
        </p:blipFill>
        <p:spPr>
          <a:xfrm>
            <a:off x="5388825" y="69098"/>
            <a:ext cx="2286000" cy="3543300"/>
          </a:xfrm>
          <a:prstGeom prst="rect">
            <a:avLst/>
          </a:prstGeom>
          <a:noFill/>
          <a:ln>
            <a:noFill/>
          </a:ln>
        </p:spPr>
      </p:pic>
      <p:sp>
        <p:nvSpPr>
          <p:cNvPr id="921" name="Google Shape;921;p89"/>
          <p:cNvSpPr txBox="1"/>
          <p:nvPr/>
        </p:nvSpPr>
        <p:spPr>
          <a:xfrm>
            <a:off x="2382325" y="3296250"/>
            <a:ext cx="38607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dimethyl ether</a:t>
            </a:r>
            <a:endParaRPr sz="3000" baseline="-25000">
              <a:solidFill>
                <a:srgbClr val="FFFFFF"/>
              </a:solidFill>
              <a:latin typeface="Shadows Into Light"/>
              <a:ea typeface="Shadows Into Light"/>
              <a:cs typeface="Shadows Into Light"/>
              <a:sym typeface="Shadows Into Light"/>
            </a:endParaRPr>
          </a:p>
        </p:txBody>
      </p:sp>
      <p:sp>
        <p:nvSpPr>
          <p:cNvPr id="922" name="Google Shape;922;p89"/>
          <p:cNvSpPr/>
          <p:nvPr/>
        </p:nvSpPr>
        <p:spPr>
          <a:xfrm>
            <a:off x="1651078" y="2136375"/>
            <a:ext cx="917100" cy="626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60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
                                        </p:tgtEl>
                                        <p:attrNameLst>
                                          <p:attrName>style.visibility</p:attrName>
                                        </p:attrNameLst>
                                      </p:cBhvr>
                                      <p:to>
                                        <p:strVal val="visible"/>
                                      </p:to>
                                    </p:set>
                                    <p:animEffect transition="in" filter="fade">
                                      <p:cBhvr>
                                        <p:cTn id="7" dur="1000"/>
                                        <p:tgtEl>
                                          <p:spTgt spid="9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
                                        </p:tgtEl>
                                        <p:attrNameLst>
                                          <p:attrName>style.visibility</p:attrName>
                                        </p:attrNameLst>
                                      </p:cBhvr>
                                      <p:to>
                                        <p:strVal val="visible"/>
                                      </p:to>
                                    </p:set>
                                    <p:animEffect transition="in" filter="fade">
                                      <p:cBhvr>
                                        <p:cTn id="12" dur="1000"/>
                                        <p:tgtEl>
                                          <p:spTgt spid="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and ethers</a:t>
            </a:r>
          </a:p>
        </p:txBody>
      </p:sp>
      <p:sp>
        <p:nvSpPr>
          <p:cNvPr id="3" name="Text Placeholder 2"/>
          <p:cNvSpPr>
            <a:spLocks noGrp="1"/>
          </p:cNvSpPr>
          <p:nvPr>
            <p:ph type="body" idx="1"/>
          </p:nvPr>
        </p:nvSpPr>
        <p:spPr/>
        <p:txBody>
          <a:bodyPr/>
          <a:lstStyle/>
          <a:p>
            <a:pPr marL="139700" indent="0">
              <a:buNone/>
            </a:pPr>
            <a:r>
              <a:rPr lang="en-US" sz="2400" dirty="0"/>
              <a:t>Alcohols and ethers may be isomers if they have the same number of carbon atoms. </a:t>
            </a:r>
          </a:p>
          <a:p>
            <a:pPr marL="139700" indent="0">
              <a:buNone/>
            </a:pPr>
            <a:endParaRPr lang="en-US" sz="2400" dirty="0"/>
          </a:p>
        </p:txBody>
      </p:sp>
      <p:pic>
        <p:nvPicPr>
          <p:cNvPr id="4" name="Content Placeholder 5" descr="ether.jpg"/>
          <p:cNvPicPr>
            <a:picLocks noChangeAspect="1"/>
          </p:cNvPicPr>
          <p:nvPr/>
        </p:nvPicPr>
        <p:blipFill>
          <a:blip r:embed="rId2" cstate="print"/>
          <a:stretch>
            <a:fillRect/>
          </a:stretch>
        </p:blipFill>
        <p:spPr>
          <a:xfrm>
            <a:off x="6472473" y="2154724"/>
            <a:ext cx="2266233" cy="2463297"/>
          </a:xfrm>
          <a:prstGeom prst="rect">
            <a:avLst/>
          </a:prstGeom>
          <a:noFill/>
          <a:ln>
            <a:noFill/>
          </a:ln>
        </p:spPr>
      </p:pic>
      <p:pic>
        <p:nvPicPr>
          <p:cNvPr id="2052" name="Picture 4" descr="Isomer | Article about isomer by The Free Diction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350" y="2635328"/>
            <a:ext cx="47625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09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2: </a:t>
            </a:r>
            <a:endParaRPr/>
          </a:p>
        </p:txBody>
      </p:sp>
      <p:sp>
        <p:nvSpPr>
          <p:cNvPr id="283" name="Google Shape;283;p2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the number of moles of potassium chloride present in 148 g?</a:t>
            </a:r>
            <a:br>
              <a:rPr lang="en" sz="3000"/>
            </a:br>
            <a:r>
              <a:rPr lang="en" sz="3000"/>
              <a:t/>
            </a:r>
            <a:br>
              <a:rPr lang="en" sz="3000"/>
            </a:br>
            <a:r>
              <a:rPr lang="en" sz="3000"/>
              <a:t>  </a:t>
            </a:r>
            <a:endParaRPr sz="3000"/>
          </a:p>
          <a:p>
            <a:pPr marL="0" lvl="0" indent="0" algn="l" rtl="0">
              <a:spcBef>
                <a:spcPts val="1600"/>
              </a:spcBef>
              <a:spcAft>
                <a:spcPts val="1600"/>
              </a:spcAft>
              <a:buNone/>
            </a:pPr>
            <a:r>
              <a:rPr lang="en" sz="3000"/>
              <a:t/>
            </a:r>
            <a:br>
              <a:rPr lang="en" sz="3000"/>
            </a:br>
            <a:r>
              <a:rPr lang="en" sz="3000"/>
              <a:t>   </a:t>
            </a:r>
            <a:endParaRPr sz="3000"/>
          </a:p>
        </p:txBody>
      </p:sp>
      <p:cxnSp>
        <p:nvCxnSpPr>
          <p:cNvPr id="284" name="Google Shape;284;p29"/>
          <p:cNvCxnSpPr/>
          <p:nvPr/>
        </p:nvCxnSpPr>
        <p:spPr>
          <a:xfrm rot="10800000" flipH="1">
            <a:off x="444825" y="4201350"/>
            <a:ext cx="2273700" cy="12300"/>
          </a:xfrm>
          <a:prstGeom prst="straightConnector1">
            <a:avLst/>
          </a:prstGeom>
          <a:noFill/>
          <a:ln w="38100" cap="flat" cmpd="sng">
            <a:solidFill>
              <a:srgbClr val="FFFFFF"/>
            </a:solidFill>
            <a:prstDash val="solid"/>
            <a:round/>
            <a:headEnd type="none" w="med" len="med"/>
            <a:tailEnd type="none" w="med" len="med"/>
          </a:ln>
        </p:spPr>
      </p:cxnSp>
      <p:sp>
        <p:nvSpPr>
          <p:cNvPr id="285" name="Google Shape;285;p29"/>
          <p:cNvSpPr txBox="1"/>
          <p:nvPr/>
        </p:nvSpPr>
        <p:spPr>
          <a:xfrm>
            <a:off x="3286900" y="2767925"/>
            <a:ext cx="25332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mol = </a:t>
            </a:r>
            <a:r>
              <a:rPr lang="en" sz="3000" u="sng">
                <a:solidFill>
                  <a:srgbClr val="FFFFFF"/>
                </a:solidFill>
                <a:latin typeface="Shadows Into Light"/>
                <a:ea typeface="Shadows Into Light"/>
                <a:cs typeface="Shadows Into Light"/>
                <a:sym typeface="Shadows Into Light"/>
              </a:rPr>
              <a:t>148  g</a:t>
            </a:r>
            <a:endParaRPr sz="3000" u="sng">
              <a:solidFill>
                <a:srgbClr val="FFFFFF"/>
              </a:solidFill>
              <a:latin typeface="Shadows Into Light"/>
              <a:ea typeface="Shadows Into Light"/>
              <a:cs typeface="Shadows Into Light"/>
              <a:sym typeface="Shadows Into Light"/>
            </a:endParaRPr>
          </a:p>
          <a:p>
            <a:pPr marL="0" lvl="0" indent="0" algn="l" rtl="0">
              <a:lnSpc>
                <a:spcPct val="115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     74.6 g/mol</a:t>
            </a:r>
            <a:endParaRPr sz="30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286" name="Google Shape;286;p29"/>
          <p:cNvCxnSpPr/>
          <p:nvPr/>
        </p:nvCxnSpPr>
        <p:spPr>
          <a:xfrm flipH="1">
            <a:off x="4881225" y="2767925"/>
            <a:ext cx="358200" cy="729000"/>
          </a:xfrm>
          <a:prstGeom prst="straightConnector1">
            <a:avLst/>
          </a:prstGeom>
          <a:noFill/>
          <a:ln w="38100" cap="flat" cmpd="sng">
            <a:solidFill>
              <a:srgbClr val="FF0000"/>
            </a:solidFill>
            <a:prstDash val="solid"/>
            <a:round/>
            <a:headEnd type="none" w="med" len="med"/>
            <a:tailEnd type="none" w="med" len="med"/>
          </a:ln>
        </p:spPr>
      </p:cxnSp>
      <p:cxnSp>
        <p:nvCxnSpPr>
          <p:cNvPr id="287" name="Google Shape;287;p29"/>
          <p:cNvCxnSpPr/>
          <p:nvPr/>
        </p:nvCxnSpPr>
        <p:spPr>
          <a:xfrm flipH="1">
            <a:off x="4934750" y="3229250"/>
            <a:ext cx="358200" cy="729000"/>
          </a:xfrm>
          <a:prstGeom prst="straightConnector1">
            <a:avLst/>
          </a:prstGeom>
          <a:noFill/>
          <a:ln w="38100" cap="flat" cmpd="sng">
            <a:solidFill>
              <a:srgbClr val="FF0000"/>
            </a:solidFill>
            <a:prstDash val="solid"/>
            <a:round/>
            <a:headEnd type="none" w="med" len="med"/>
            <a:tailEnd type="none" w="med" len="med"/>
          </a:ln>
        </p:spPr>
      </p:cxnSp>
      <p:sp>
        <p:nvSpPr>
          <p:cNvPr id="288" name="Google Shape;288;p29"/>
          <p:cNvSpPr txBox="1"/>
          <p:nvPr/>
        </p:nvSpPr>
        <p:spPr>
          <a:xfrm>
            <a:off x="3818225" y="4139525"/>
            <a:ext cx="1532400" cy="506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1.98 mol</a:t>
            </a:r>
            <a:endParaRPr sz="3000">
              <a:solidFill>
                <a:srgbClr val="FFFFFF"/>
              </a:solidFill>
              <a:latin typeface="Shadows Into Light"/>
              <a:ea typeface="Shadows Into Light"/>
              <a:cs typeface="Shadows Into Light"/>
              <a:sym typeface="Shadows Into Light"/>
            </a:endParaRPr>
          </a:p>
        </p:txBody>
      </p:sp>
      <p:pic>
        <p:nvPicPr>
          <p:cNvPr id="289" name="Google Shape;289;p29"/>
          <p:cNvPicPr preferRelativeResize="0"/>
          <p:nvPr/>
        </p:nvPicPr>
        <p:blipFill>
          <a:blip r:embed="rId3">
            <a:alphaModFix/>
          </a:blip>
          <a:stretch>
            <a:fillRect/>
          </a:stretch>
        </p:blipFill>
        <p:spPr>
          <a:xfrm>
            <a:off x="7676675" y="2191275"/>
            <a:ext cx="895350" cy="914400"/>
          </a:xfrm>
          <a:prstGeom prst="rect">
            <a:avLst/>
          </a:prstGeom>
          <a:noFill/>
          <a:ln>
            <a:noFill/>
          </a:ln>
        </p:spPr>
      </p:pic>
      <p:pic>
        <p:nvPicPr>
          <p:cNvPr id="290" name="Google Shape;290;p29"/>
          <p:cNvPicPr preferRelativeResize="0"/>
          <p:nvPr/>
        </p:nvPicPr>
        <p:blipFill>
          <a:blip r:embed="rId4">
            <a:alphaModFix/>
          </a:blip>
          <a:stretch>
            <a:fillRect/>
          </a:stretch>
        </p:blipFill>
        <p:spPr>
          <a:xfrm>
            <a:off x="7667150" y="3496925"/>
            <a:ext cx="914400" cy="904875"/>
          </a:xfrm>
          <a:prstGeom prst="rect">
            <a:avLst/>
          </a:prstGeom>
          <a:noFill/>
          <a:ln>
            <a:noFill/>
          </a:ln>
        </p:spPr>
      </p:pic>
      <p:sp>
        <p:nvSpPr>
          <p:cNvPr id="291" name="Google Shape;291;p29"/>
          <p:cNvSpPr txBox="1"/>
          <p:nvPr/>
        </p:nvSpPr>
        <p:spPr>
          <a:xfrm>
            <a:off x="673050" y="4201350"/>
            <a:ext cx="20865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74.6 g/mol</a:t>
            </a:r>
            <a:br>
              <a:rPr lang="en" sz="3000">
                <a:solidFill>
                  <a:schemeClr val="lt1"/>
                </a:solidFill>
                <a:latin typeface="Shadows Into Light"/>
                <a:ea typeface="Shadows Into Light"/>
                <a:cs typeface="Shadows Into Light"/>
                <a:sym typeface="Shadows Into Light"/>
              </a:rPr>
            </a:br>
            <a:endParaRPr/>
          </a:p>
        </p:txBody>
      </p:sp>
      <p:sp>
        <p:nvSpPr>
          <p:cNvPr id="292" name="Google Shape;292;p29"/>
          <p:cNvSpPr txBox="1"/>
          <p:nvPr/>
        </p:nvSpPr>
        <p:spPr>
          <a:xfrm>
            <a:off x="644225" y="3028775"/>
            <a:ext cx="16923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K= 39.1g</a:t>
            </a:r>
            <a:br>
              <a:rPr lang="en" sz="3000">
                <a:solidFill>
                  <a:schemeClr val="lt1"/>
                </a:solidFill>
                <a:latin typeface="Shadows Into Light"/>
                <a:ea typeface="Shadows Into Light"/>
                <a:cs typeface="Shadows Into Light"/>
                <a:sym typeface="Shadows Into Light"/>
              </a:rPr>
            </a:br>
            <a:endParaRPr/>
          </a:p>
        </p:txBody>
      </p:sp>
      <p:sp>
        <p:nvSpPr>
          <p:cNvPr id="293" name="Google Shape;293;p29"/>
          <p:cNvSpPr txBox="1"/>
          <p:nvPr/>
        </p:nvSpPr>
        <p:spPr>
          <a:xfrm>
            <a:off x="644225" y="3496925"/>
            <a:ext cx="2002800" cy="46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Cl= 35.5 g</a:t>
            </a:r>
            <a:endParaRPr/>
          </a:p>
        </p:txBody>
      </p:sp>
      <p:sp>
        <p:nvSpPr>
          <p:cNvPr id="294" name="Google Shape;294;p29"/>
          <p:cNvSpPr txBox="1"/>
          <p:nvPr/>
        </p:nvSpPr>
        <p:spPr>
          <a:xfrm>
            <a:off x="311700" y="3666500"/>
            <a:ext cx="567300" cy="4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fade">
                                      <p:cBhvr>
                                        <p:cTn id="12" dur="1000"/>
                                        <p:tgtEl>
                                          <p:spTgt spid="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
                                        </p:tgtEl>
                                        <p:attrNameLst>
                                          <p:attrName>style.visibility</p:attrName>
                                        </p:attrNameLst>
                                      </p:cBhvr>
                                      <p:to>
                                        <p:strVal val="visible"/>
                                      </p:to>
                                    </p:set>
                                    <p:animEffect transition="in" filter="fade">
                                      <p:cBhvr>
                                        <p:cTn id="17" dur="1000"/>
                                        <p:tgtEl>
                                          <p:spTgt spid="284"/>
                                        </p:tgtEl>
                                      </p:cBhvr>
                                    </p:animEffect>
                                  </p:childTnLst>
                                </p:cTn>
                              </p:par>
                              <p:par>
                                <p:cTn id="18" presetID="10" presetClass="entr" presetSubtype="0" fill="hold" nodeType="with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fade">
                                      <p:cBhvr>
                                        <p:cTn id="20" dur="1000"/>
                                        <p:tgtEl>
                                          <p:spTgt spid="2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1"/>
                                        </p:tgtEl>
                                        <p:attrNameLst>
                                          <p:attrName>style.visibility</p:attrName>
                                        </p:attrNameLst>
                                      </p:cBhvr>
                                      <p:to>
                                        <p:strVal val="visible"/>
                                      </p:to>
                                    </p:set>
                                    <p:animEffect transition="in" filter="fade">
                                      <p:cBhvr>
                                        <p:cTn id="25" dur="1000"/>
                                        <p:tgtEl>
                                          <p:spTgt spid="2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5"/>
                                        </p:tgtEl>
                                        <p:attrNameLst>
                                          <p:attrName>style.visibility</p:attrName>
                                        </p:attrNameLst>
                                      </p:cBhvr>
                                      <p:to>
                                        <p:strVal val="visible"/>
                                      </p:to>
                                    </p:set>
                                    <p:animEffect transition="in" filter="fade">
                                      <p:cBhvr>
                                        <p:cTn id="30" dur="1000"/>
                                        <p:tgtEl>
                                          <p:spTgt spid="28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6"/>
                                        </p:tgtEl>
                                        <p:attrNameLst>
                                          <p:attrName>style.visibility</p:attrName>
                                        </p:attrNameLst>
                                      </p:cBhvr>
                                      <p:to>
                                        <p:strVal val="visible"/>
                                      </p:to>
                                    </p:set>
                                    <p:animEffect transition="in" filter="fade">
                                      <p:cBhvr>
                                        <p:cTn id="35" dur="1000"/>
                                        <p:tgtEl>
                                          <p:spTgt spid="286"/>
                                        </p:tgtEl>
                                      </p:cBhvr>
                                    </p:animEffect>
                                  </p:childTnLst>
                                </p:cTn>
                              </p:par>
                              <p:par>
                                <p:cTn id="36" presetID="10" presetClass="entr" presetSubtype="0" fill="hold" nodeType="withEffect">
                                  <p:stCondLst>
                                    <p:cond delay="0"/>
                                  </p:stCondLst>
                                  <p:childTnLst>
                                    <p:set>
                                      <p:cBhvr>
                                        <p:cTn id="37" dur="1" fill="hold">
                                          <p:stCondLst>
                                            <p:cond delay="0"/>
                                          </p:stCondLst>
                                        </p:cTn>
                                        <p:tgtEl>
                                          <p:spTgt spid="287"/>
                                        </p:tgtEl>
                                        <p:attrNameLst>
                                          <p:attrName>style.visibility</p:attrName>
                                        </p:attrNameLst>
                                      </p:cBhvr>
                                      <p:to>
                                        <p:strVal val="visible"/>
                                      </p:to>
                                    </p:set>
                                    <p:animEffect transition="in" filter="fade">
                                      <p:cBhvr>
                                        <p:cTn id="38" dur="1000"/>
                                        <p:tgtEl>
                                          <p:spTgt spid="28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8"/>
                                        </p:tgtEl>
                                        <p:attrNameLst>
                                          <p:attrName>style.visibility</p:attrName>
                                        </p:attrNameLst>
                                      </p:cBhvr>
                                      <p:to>
                                        <p:strVal val="visible"/>
                                      </p:to>
                                    </p:set>
                                    <p:animEffect transition="in" filter="fade">
                                      <p:cBhvr>
                                        <p:cTn id="43"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9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Aldehyde</a:t>
            </a:r>
            <a:endParaRPr/>
          </a:p>
        </p:txBody>
      </p:sp>
      <p:sp>
        <p:nvSpPr>
          <p:cNvPr id="928" name="Google Shape;928;p9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Name chain</a:t>
            </a:r>
          </a:p>
          <a:p>
            <a:pPr indent="-457200">
              <a:lnSpc>
                <a:spcPct val="100000"/>
              </a:lnSpc>
            </a:pPr>
            <a:r>
              <a:rPr lang="en" sz="2400" dirty="0"/>
              <a:t>Suffix: al</a:t>
            </a:r>
          </a:p>
          <a:p>
            <a:pPr indent="-457200">
              <a:lnSpc>
                <a:spcPct val="100000"/>
              </a:lnSpc>
            </a:pPr>
            <a:r>
              <a:rPr lang="en-US" sz="2400" dirty="0"/>
              <a:t>S</a:t>
            </a:r>
            <a:r>
              <a:rPr lang="en" sz="2400" dirty="0"/>
              <a:t>oluble</a:t>
            </a:r>
          </a:p>
          <a:p>
            <a:pPr indent="-457200">
              <a:lnSpc>
                <a:spcPct val="100000"/>
              </a:lnSpc>
            </a:pPr>
            <a:r>
              <a:rPr lang="en" sz="2400" dirty="0"/>
              <a:t>reactive</a:t>
            </a:r>
          </a:p>
          <a:p>
            <a:pPr marL="0" lvl="0" indent="0" algn="l" rtl="0">
              <a:spcBef>
                <a:spcPts val="0"/>
              </a:spcBef>
              <a:spcAft>
                <a:spcPts val="1600"/>
              </a:spcAft>
              <a:buNone/>
            </a:pPr>
            <a:r>
              <a:rPr lang="en" dirty="0"/>
              <a:t/>
            </a:r>
            <a:br>
              <a:rPr lang="en" dirty="0"/>
            </a:br>
            <a:endParaRPr dirty="0"/>
          </a:p>
        </p:txBody>
      </p:sp>
      <p:pic>
        <p:nvPicPr>
          <p:cNvPr id="929" name="Google Shape;929;p90"/>
          <p:cNvPicPr preferRelativeResize="0"/>
          <p:nvPr/>
        </p:nvPicPr>
        <p:blipFill>
          <a:blip r:embed="rId3">
            <a:alphaModFix/>
          </a:blip>
          <a:stretch>
            <a:fillRect/>
          </a:stretch>
        </p:blipFill>
        <p:spPr>
          <a:xfrm>
            <a:off x="2950072" y="1652200"/>
            <a:ext cx="2031100" cy="1394025"/>
          </a:xfrm>
          <a:prstGeom prst="rect">
            <a:avLst/>
          </a:prstGeom>
          <a:noFill/>
          <a:ln>
            <a:noFill/>
          </a:ln>
        </p:spPr>
      </p:pic>
      <p:pic>
        <p:nvPicPr>
          <p:cNvPr id="930" name="Google Shape;930;p90"/>
          <p:cNvPicPr preferRelativeResize="0"/>
          <p:nvPr/>
        </p:nvPicPr>
        <p:blipFill>
          <a:blip r:embed="rId4">
            <a:alphaModFix/>
          </a:blip>
          <a:stretch>
            <a:fillRect/>
          </a:stretch>
        </p:blipFill>
        <p:spPr>
          <a:xfrm>
            <a:off x="2405214" y="3782001"/>
            <a:ext cx="6452889" cy="998374"/>
          </a:xfrm>
          <a:prstGeom prst="rect">
            <a:avLst/>
          </a:prstGeom>
          <a:noFill/>
          <a:ln>
            <a:noFill/>
          </a:ln>
        </p:spPr>
      </p:pic>
      <p:sp>
        <p:nvSpPr>
          <p:cNvPr id="931" name="Google Shape;931;p90"/>
          <p:cNvSpPr/>
          <p:nvPr/>
        </p:nvSpPr>
        <p:spPr>
          <a:xfrm>
            <a:off x="3792100" y="3804126"/>
            <a:ext cx="1187400" cy="801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0"/>
          <p:cNvSpPr/>
          <p:nvPr/>
        </p:nvSpPr>
        <p:spPr>
          <a:xfrm>
            <a:off x="4195250" y="1816300"/>
            <a:ext cx="1187400" cy="120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350" y="1378724"/>
            <a:ext cx="1325279" cy="2082952"/>
          </a:xfrm>
          <a:prstGeom prst="rect">
            <a:avLst/>
          </a:prstGeom>
        </p:spPr>
      </p:pic>
    </p:spTree>
    <p:extLst>
      <p:ext uri="{BB962C8B-B14F-4D97-AF65-F5344CB8AC3E}">
        <p14:creationId xmlns:p14="http://schemas.microsoft.com/office/powerpoint/2010/main" val="22936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
                                        </p:tgtEl>
                                        <p:attrNameLst>
                                          <p:attrName>style.visibility</p:attrName>
                                        </p:attrNameLst>
                                      </p:cBhvr>
                                      <p:to>
                                        <p:strVal val="visible"/>
                                      </p:to>
                                    </p:set>
                                    <p:animEffect transition="in" filter="fade">
                                      <p:cBhvr>
                                        <p:cTn id="7" dur="1000"/>
                                        <p:tgtEl>
                                          <p:spTgt spid="9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2"/>
                                        </p:tgtEl>
                                        <p:attrNameLst>
                                          <p:attrName>style.visibility</p:attrName>
                                        </p:attrNameLst>
                                      </p:cBhvr>
                                      <p:to>
                                        <p:strVal val="visible"/>
                                      </p:to>
                                    </p:set>
                                    <p:animEffect transition="in" filter="fade">
                                      <p:cBhvr>
                                        <p:cTn id="12" dur="10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9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pic>
        <p:nvPicPr>
          <p:cNvPr id="939" name="Google Shape;939;p91"/>
          <p:cNvPicPr preferRelativeResize="0"/>
          <p:nvPr/>
        </p:nvPicPr>
        <p:blipFill>
          <a:blip r:embed="rId3">
            <a:alphaModFix/>
          </a:blip>
          <a:stretch>
            <a:fillRect/>
          </a:stretch>
        </p:blipFill>
        <p:spPr>
          <a:xfrm>
            <a:off x="451775" y="1607100"/>
            <a:ext cx="2857500" cy="1600200"/>
          </a:xfrm>
          <a:prstGeom prst="rect">
            <a:avLst/>
          </a:prstGeom>
          <a:noFill/>
          <a:ln>
            <a:noFill/>
          </a:ln>
        </p:spPr>
      </p:pic>
      <p:pic>
        <p:nvPicPr>
          <p:cNvPr id="940" name="Google Shape;940;p91"/>
          <p:cNvPicPr preferRelativeResize="0"/>
          <p:nvPr/>
        </p:nvPicPr>
        <p:blipFill>
          <a:blip r:embed="rId4">
            <a:alphaModFix/>
          </a:blip>
          <a:stretch>
            <a:fillRect/>
          </a:stretch>
        </p:blipFill>
        <p:spPr>
          <a:xfrm>
            <a:off x="2697932" y="3734600"/>
            <a:ext cx="6175255" cy="1083100"/>
          </a:xfrm>
          <a:prstGeom prst="rect">
            <a:avLst/>
          </a:prstGeom>
          <a:noFill/>
          <a:ln>
            <a:noFill/>
          </a:ln>
        </p:spPr>
      </p:pic>
      <p:pic>
        <p:nvPicPr>
          <p:cNvPr id="941" name="Google Shape;941;p91"/>
          <p:cNvPicPr preferRelativeResize="0"/>
          <p:nvPr/>
        </p:nvPicPr>
        <p:blipFill>
          <a:blip r:embed="rId5">
            <a:alphaModFix/>
          </a:blip>
          <a:stretch>
            <a:fillRect/>
          </a:stretch>
        </p:blipFill>
        <p:spPr>
          <a:xfrm>
            <a:off x="5294525" y="126638"/>
            <a:ext cx="2362200" cy="3667125"/>
          </a:xfrm>
          <a:prstGeom prst="rect">
            <a:avLst/>
          </a:prstGeom>
          <a:noFill/>
          <a:ln>
            <a:noFill/>
          </a:ln>
        </p:spPr>
      </p:pic>
      <p:sp>
        <p:nvSpPr>
          <p:cNvPr id="942" name="Google Shape;942;p91"/>
          <p:cNvSpPr/>
          <p:nvPr/>
        </p:nvSpPr>
        <p:spPr>
          <a:xfrm>
            <a:off x="2454375" y="1696325"/>
            <a:ext cx="1187400" cy="143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1"/>
          <p:cNvSpPr txBox="1"/>
          <p:nvPr/>
        </p:nvSpPr>
        <p:spPr>
          <a:xfrm>
            <a:off x="3435750" y="2845227"/>
            <a:ext cx="13998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butanal</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51577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1000"/>
                                        <p:tgtEl>
                                          <p:spTgt spid="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Ketone</a:t>
            </a:r>
            <a:endParaRPr/>
          </a:p>
        </p:txBody>
      </p:sp>
      <p:sp>
        <p:nvSpPr>
          <p:cNvPr id="949" name="Google Shape;949;p9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Name parent chain</a:t>
            </a:r>
            <a:endParaRPr sz="2400" dirty="0"/>
          </a:p>
          <a:p>
            <a:pPr marL="457200" lvl="0" indent="-317500" algn="l" rtl="0">
              <a:spcBef>
                <a:spcPts val="0"/>
              </a:spcBef>
              <a:spcAft>
                <a:spcPts val="0"/>
              </a:spcAft>
              <a:buSzPts val="1400"/>
              <a:buChar char="●"/>
            </a:pPr>
            <a:r>
              <a:rPr lang="en" sz="2400" dirty="0"/>
              <a:t>Suffix: -one</a:t>
            </a:r>
            <a:endParaRPr sz="2400" dirty="0"/>
          </a:p>
          <a:p>
            <a:pPr marL="457200" lvl="0" indent="-317500" algn="l" rtl="0">
              <a:spcBef>
                <a:spcPts val="0"/>
              </a:spcBef>
              <a:spcAft>
                <a:spcPts val="0"/>
              </a:spcAft>
              <a:buSzPts val="1400"/>
              <a:buChar char="●"/>
            </a:pPr>
            <a:r>
              <a:rPr lang="en" sz="2400" dirty="0"/>
              <a:t># location of functional group</a:t>
            </a:r>
            <a:r>
              <a:rPr lang="en" dirty="0"/>
              <a:t/>
            </a:r>
            <a:br>
              <a:rPr lang="en" dirty="0"/>
            </a:br>
            <a:endParaRPr dirty="0"/>
          </a:p>
        </p:txBody>
      </p:sp>
      <p:pic>
        <p:nvPicPr>
          <p:cNvPr id="950" name="Google Shape;950;p92"/>
          <p:cNvPicPr preferRelativeResize="0"/>
          <p:nvPr/>
        </p:nvPicPr>
        <p:blipFill>
          <a:blip r:embed="rId3">
            <a:alphaModFix/>
          </a:blip>
          <a:stretch>
            <a:fillRect/>
          </a:stretch>
        </p:blipFill>
        <p:spPr>
          <a:xfrm>
            <a:off x="5350938" y="1675913"/>
            <a:ext cx="2790825" cy="1133475"/>
          </a:xfrm>
          <a:prstGeom prst="rect">
            <a:avLst/>
          </a:prstGeom>
          <a:noFill/>
          <a:ln>
            <a:noFill/>
          </a:ln>
        </p:spPr>
      </p:pic>
      <p:pic>
        <p:nvPicPr>
          <p:cNvPr id="951" name="Google Shape;951;p92"/>
          <p:cNvPicPr preferRelativeResize="0"/>
          <p:nvPr/>
        </p:nvPicPr>
        <p:blipFill>
          <a:blip r:embed="rId4">
            <a:alphaModFix/>
          </a:blip>
          <a:stretch>
            <a:fillRect/>
          </a:stretch>
        </p:blipFill>
        <p:spPr>
          <a:xfrm>
            <a:off x="1807538" y="3658869"/>
            <a:ext cx="7086799" cy="1181125"/>
          </a:xfrm>
          <a:prstGeom prst="rect">
            <a:avLst/>
          </a:prstGeom>
          <a:noFill/>
          <a:ln>
            <a:noFill/>
          </a:ln>
        </p:spPr>
      </p:pic>
      <p:sp>
        <p:nvSpPr>
          <p:cNvPr id="952" name="Google Shape;952;p92"/>
          <p:cNvSpPr/>
          <p:nvPr/>
        </p:nvSpPr>
        <p:spPr>
          <a:xfrm>
            <a:off x="3447100" y="3706594"/>
            <a:ext cx="9387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2"/>
          <p:cNvSpPr/>
          <p:nvPr/>
        </p:nvSpPr>
        <p:spPr>
          <a:xfrm>
            <a:off x="6845050" y="1610450"/>
            <a:ext cx="686700" cy="1079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374" y="3135869"/>
            <a:ext cx="1435127" cy="1674315"/>
          </a:xfrm>
          <a:prstGeom prst="rect">
            <a:avLst/>
          </a:prstGeom>
          <a:noFill/>
          <a:ln>
            <a:noFill/>
          </a:ln>
        </p:spPr>
      </p:pic>
    </p:spTree>
    <p:extLst>
      <p:ext uri="{BB962C8B-B14F-4D97-AF65-F5344CB8AC3E}">
        <p14:creationId xmlns:p14="http://schemas.microsoft.com/office/powerpoint/2010/main" val="387451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2"/>
                                        </p:tgtEl>
                                        <p:attrNameLst>
                                          <p:attrName>style.visibility</p:attrName>
                                        </p:attrNameLst>
                                      </p:cBhvr>
                                      <p:to>
                                        <p:strVal val="visible"/>
                                      </p:to>
                                    </p:set>
                                    <p:animEffect transition="in" filter="fade">
                                      <p:cBhvr>
                                        <p:cTn id="7" dur="1000"/>
                                        <p:tgtEl>
                                          <p:spTgt spid="9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3"/>
                                        </p:tgtEl>
                                        <p:attrNameLst>
                                          <p:attrName>style.visibility</p:attrName>
                                        </p:attrNameLst>
                                      </p:cBhvr>
                                      <p:to>
                                        <p:strVal val="visible"/>
                                      </p:to>
                                    </p:set>
                                    <p:animEffect transition="in" filter="fade">
                                      <p:cBhvr>
                                        <p:cTn id="12" dur="1000"/>
                                        <p:tgtEl>
                                          <p:spTgt spid="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9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959" name="Google Shape;959;p9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960" name="Google Shape;960;p93"/>
          <p:cNvPicPr preferRelativeResize="0"/>
          <p:nvPr/>
        </p:nvPicPr>
        <p:blipFill>
          <a:blip r:embed="rId3">
            <a:alphaModFix/>
          </a:blip>
          <a:stretch>
            <a:fillRect/>
          </a:stretch>
        </p:blipFill>
        <p:spPr>
          <a:xfrm>
            <a:off x="2231050" y="3857675"/>
            <a:ext cx="6711542" cy="959801"/>
          </a:xfrm>
          <a:prstGeom prst="rect">
            <a:avLst/>
          </a:prstGeom>
          <a:noFill/>
          <a:ln>
            <a:noFill/>
          </a:ln>
        </p:spPr>
      </p:pic>
      <p:pic>
        <p:nvPicPr>
          <p:cNvPr id="961" name="Google Shape;961;p93"/>
          <p:cNvPicPr preferRelativeResize="0"/>
          <p:nvPr/>
        </p:nvPicPr>
        <p:blipFill>
          <a:blip r:embed="rId4">
            <a:alphaModFix/>
          </a:blip>
          <a:stretch>
            <a:fillRect/>
          </a:stretch>
        </p:blipFill>
        <p:spPr>
          <a:xfrm>
            <a:off x="369475" y="1624125"/>
            <a:ext cx="3162300" cy="1447800"/>
          </a:xfrm>
          <a:prstGeom prst="rect">
            <a:avLst/>
          </a:prstGeom>
          <a:noFill/>
          <a:ln>
            <a:noFill/>
          </a:ln>
        </p:spPr>
      </p:pic>
      <p:pic>
        <p:nvPicPr>
          <p:cNvPr id="962" name="Google Shape;962;p93"/>
          <p:cNvPicPr preferRelativeResize="0"/>
          <p:nvPr/>
        </p:nvPicPr>
        <p:blipFill>
          <a:blip r:embed="rId5">
            <a:alphaModFix/>
          </a:blip>
          <a:stretch>
            <a:fillRect/>
          </a:stretch>
        </p:blipFill>
        <p:spPr>
          <a:xfrm>
            <a:off x="5310200" y="0"/>
            <a:ext cx="2362200" cy="3667125"/>
          </a:xfrm>
          <a:prstGeom prst="rect">
            <a:avLst/>
          </a:prstGeom>
          <a:noFill/>
          <a:ln>
            <a:noFill/>
          </a:ln>
        </p:spPr>
      </p:pic>
      <p:sp>
        <p:nvSpPr>
          <p:cNvPr id="963" name="Google Shape;963;p93"/>
          <p:cNvSpPr/>
          <p:nvPr/>
        </p:nvSpPr>
        <p:spPr>
          <a:xfrm>
            <a:off x="1233325" y="1495975"/>
            <a:ext cx="9387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3"/>
          <p:cNvSpPr txBox="1"/>
          <p:nvPr/>
        </p:nvSpPr>
        <p:spPr>
          <a:xfrm>
            <a:off x="2231050" y="3262475"/>
            <a:ext cx="23409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2-butanone</a:t>
            </a:r>
            <a:endParaRPr sz="3000" baseline="-250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8873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000"/>
                                        <p:tgtEl>
                                          <p:spTgt spid="9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Aldehydes and ketones</a:t>
            </a:r>
          </a:p>
        </p:txBody>
      </p:sp>
      <p:sp>
        <p:nvSpPr>
          <p:cNvPr id="3" name="Text Placeholder 2"/>
          <p:cNvSpPr>
            <a:spLocks noGrp="1"/>
          </p:cNvSpPr>
          <p:nvPr>
            <p:ph type="body" idx="1"/>
          </p:nvPr>
        </p:nvSpPr>
        <p:spPr/>
        <p:txBody>
          <a:bodyPr/>
          <a:lstStyle/>
          <a:p>
            <a:pPr marL="139700" indent="0">
              <a:buNone/>
            </a:pPr>
            <a:r>
              <a:rPr lang="en-US" sz="2400" dirty="0"/>
              <a:t>Aldehydes and ketones may be isomers if they have the same number of carbon atoms. </a:t>
            </a:r>
          </a:p>
          <a:p>
            <a:pPr marL="139700" indent="0">
              <a:buNone/>
            </a:pPr>
            <a:endParaRPr lang="en-US" sz="2400" dirty="0"/>
          </a:p>
        </p:txBody>
      </p:sp>
      <p:pic>
        <p:nvPicPr>
          <p:cNvPr id="3076" name="Picture 4" descr="Aldehydes and ketones Chapter 15. The carbonyl group Aldehydes and ketones  are among the first examples of compounds that possess a C-O double bond  that. - ppt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15891" t="49341" r="21494" b="11753"/>
          <a:stretch/>
        </p:blipFill>
        <p:spPr bwMode="auto">
          <a:xfrm>
            <a:off x="2706985" y="2127565"/>
            <a:ext cx="4759668" cy="221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285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Organic acids</a:t>
            </a:r>
            <a:endParaRPr dirty="0"/>
          </a:p>
        </p:txBody>
      </p:sp>
      <p:sp>
        <p:nvSpPr>
          <p:cNvPr id="976" name="Google Shape;976;p9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Name parent chain</a:t>
            </a:r>
          </a:p>
          <a:p>
            <a:pPr indent="-457200">
              <a:lnSpc>
                <a:spcPct val="100000"/>
              </a:lnSpc>
            </a:pPr>
            <a:r>
              <a:rPr lang="en" sz="2400" dirty="0"/>
              <a:t>Drop ending and add -oic acid</a:t>
            </a:r>
          </a:p>
          <a:p>
            <a:pPr indent="-457200">
              <a:lnSpc>
                <a:spcPct val="100000"/>
              </a:lnSpc>
            </a:pPr>
            <a:r>
              <a:rPr lang="en-US" sz="2400" dirty="0"/>
              <a:t>Weak acids</a:t>
            </a:r>
            <a:r>
              <a:rPr lang="en" sz="2400" dirty="0"/>
              <a:t>, soluble, weak electrolytes</a:t>
            </a:r>
            <a:r>
              <a:rPr lang="en" dirty="0"/>
              <a:t/>
            </a:r>
            <a:br>
              <a:rPr lang="en" dirty="0"/>
            </a:br>
            <a:endParaRPr dirty="0"/>
          </a:p>
        </p:txBody>
      </p:sp>
      <p:pic>
        <p:nvPicPr>
          <p:cNvPr id="977" name="Google Shape;977;p95"/>
          <p:cNvPicPr preferRelativeResize="0"/>
          <p:nvPr/>
        </p:nvPicPr>
        <p:blipFill>
          <a:blip r:embed="rId3">
            <a:alphaModFix/>
          </a:blip>
          <a:stretch>
            <a:fillRect/>
          </a:stretch>
        </p:blipFill>
        <p:spPr>
          <a:xfrm>
            <a:off x="6464272" y="1555625"/>
            <a:ext cx="2270225" cy="1275575"/>
          </a:xfrm>
          <a:prstGeom prst="rect">
            <a:avLst/>
          </a:prstGeom>
          <a:noFill/>
          <a:ln>
            <a:noFill/>
          </a:ln>
        </p:spPr>
      </p:pic>
      <p:pic>
        <p:nvPicPr>
          <p:cNvPr id="978" name="Google Shape;978;p95"/>
          <p:cNvPicPr preferRelativeResize="0"/>
          <p:nvPr/>
        </p:nvPicPr>
        <p:blipFill>
          <a:blip r:embed="rId4">
            <a:alphaModFix/>
          </a:blip>
          <a:stretch>
            <a:fillRect/>
          </a:stretch>
        </p:blipFill>
        <p:spPr>
          <a:xfrm>
            <a:off x="2172832" y="3521798"/>
            <a:ext cx="6659468" cy="1256945"/>
          </a:xfrm>
          <a:prstGeom prst="rect">
            <a:avLst/>
          </a:prstGeom>
          <a:noFill/>
          <a:ln>
            <a:noFill/>
          </a:ln>
        </p:spPr>
      </p:pic>
      <p:sp>
        <p:nvSpPr>
          <p:cNvPr id="979" name="Google Shape;979;p95"/>
          <p:cNvSpPr/>
          <p:nvPr/>
        </p:nvSpPr>
        <p:spPr>
          <a:xfrm>
            <a:off x="3711100" y="3645343"/>
            <a:ext cx="13494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5"/>
          <p:cNvSpPr/>
          <p:nvPr/>
        </p:nvSpPr>
        <p:spPr>
          <a:xfrm>
            <a:off x="7653000" y="1626713"/>
            <a:ext cx="13494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90" y="3413264"/>
            <a:ext cx="1683190" cy="1365479"/>
          </a:xfrm>
          <a:prstGeom prst="rect">
            <a:avLst/>
          </a:prstGeom>
          <a:noFill/>
          <a:ln>
            <a:noFill/>
          </a:ln>
        </p:spPr>
      </p:pic>
    </p:spTree>
    <p:extLst>
      <p:ext uri="{BB962C8B-B14F-4D97-AF65-F5344CB8AC3E}">
        <p14:creationId xmlns:p14="http://schemas.microsoft.com/office/powerpoint/2010/main" val="133932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1000"/>
                                        <p:tgtEl>
                                          <p:spTgt spid="9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0"/>
                                        </p:tgtEl>
                                        <p:attrNameLst>
                                          <p:attrName>style.visibility</p:attrName>
                                        </p:attrNameLst>
                                      </p:cBhvr>
                                      <p:to>
                                        <p:strVal val="visible"/>
                                      </p:to>
                                    </p:set>
                                    <p:animEffect transition="in" filter="fade">
                                      <p:cBhvr>
                                        <p:cTn id="12"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9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986" name="Google Shape;986;p9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87" name="Google Shape;987;p96"/>
          <p:cNvPicPr preferRelativeResize="0"/>
          <p:nvPr/>
        </p:nvPicPr>
        <p:blipFill>
          <a:blip r:embed="rId3">
            <a:alphaModFix/>
          </a:blip>
          <a:stretch>
            <a:fillRect/>
          </a:stretch>
        </p:blipFill>
        <p:spPr>
          <a:xfrm>
            <a:off x="1697975" y="3789103"/>
            <a:ext cx="7238224" cy="1074247"/>
          </a:xfrm>
          <a:prstGeom prst="rect">
            <a:avLst/>
          </a:prstGeom>
          <a:noFill/>
          <a:ln>
            <a:noFill/>
          </a:ln>
        </p:spPr>
      </p:pic>
      <p:pic>
        <p:nvPicPr>
          <p:cNvPr id="988" name="Google Shape;988;p96"/>
          <p:cNvPicPr preferRelativeResize="0"/>
          <p:nvPr/>
        </p:nvPicPr>
        <p:blipFill>
          <a:blip r:embed="rId4">
            <a:alphaModFix/>
          </a:blip>
          <a:stretch>
            <a:fillRect/>
          </a:stretch>
        </p:blipFill>
        <p:spPr>
          <a:xfrm>
            <a:off x="415196" y="1657375"/>
            <a:ext cx="2540225" cy="1647025"/>
          </a:xfrm>
          <a:prstGeom prst="rect">
            <a:avLst/>
          </a:prstGeom>
          <a:noFill/>
          <a:ln>
            <a:noFill/>
          </a:ln>
        </p:spPr>
      </p:pic>
      <p:pic>
        <p:nvPicPr>
          <p:cNvPr id="989" name="Google Shape;989;p96"/>
          <p:cNvPicPr preferRelativeResize="0"/>
          <p:nvPr/>
        </p:nvPicPr>
        <p:blipFill>
          <a:blip r:embed="rId5">
            <a:alphaModFix/>
          </a:blip>
          <a:stretch>
            <a:fillRect/>
          </a:stretch>
        </p:blipFill>
        <p:spPr>
          <a:xfrm>
            <a:off x="5063025" y="0"/>
            <a:ext cx="2362200" cy="3667125"/>
          </a:xfrm>
          <a:prstGeom prst="rect">
            <a:avLst/>
          </a:prstGeom>
          <a:noFill/>
          <a:ln>
            <a:noFill/>
          </a:ln>
        </p:spPr>
      </p:pic>
      <p:sp>
        <p:nvSpPr>
          <p:cNvPr id="990" name="Google Shape;990;p96"/>
          <p:cNvSpPr/>
          <p:nvPr/>
        </p:nvSpPr>
        <p:spPr>
          <a:xfrm>
            <a:off x="1697975" y="2005050"/>
            <a:ext cx="13494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6"/>
          <p:cNvSpPr txBox="1"/>
          <p:nvPr/>
        </p:nvSpPr>
        <p:spPr>
          <a:xfrm>
            <a:off x="2522800" y="3304400"/>
            <a:ext cx="23409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Ethanoic acid</a:t>
            </a:r>
            <a:endParaRPr sz="3000" baseline="-250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82654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fade">
                                      <p:cBhvr>
                                        <p:cTn id="7" dur="10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1"/>
                                        </p:tgtEl>
                                        <p:attrNameLst>
                                          <p:attrName>style.visibility</p:attrName>
                                        </p:attrNameLst>
                                      </p:cBhvr>
                                      <p:to>
                                        <p:strVal val="visible"/>
                                      </p:to>
                                    </p:set>
                                    <p:animEffect transition="in" filter="fade">
                                      <p:cBhvr>
                                        <p:cTn id="12" dur="10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Ester</a:t>
            </a:r>
            <a:endParaRPr/>
          </a:p>
        </p:txBody>
      </p:sp>
      <p:sp>
        <p:nvSpPr>
          <p:cNvPr id="997" name="Google Shape;997;p9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lnSpc>
                <a:spcPct val="100000"/>
              </a:lnSpc>
              <a:spcAft>
                <a:spcPts val="0"/>
              </a:spcAft>
              <a:buClr>
                <a:srgbClr val="000000"/>
              </a:buClr>
              <a:buSzPts val="1100"/>
              <a:buFont typeface="Arial"/>
              <a:buNone/>
            </a:pPr>
            <a:r>
              <a:rPr lang="en" sz="2400" dirty="0">
                <a:solidFill>
                  <a:srgbClr val="FFFFFF"/>
                </a:solidFill>
              </a:rPr>
              <a:t>Name chain bonded to O first</a:t>
            </a:r>
            <a:endParaRPr sz="2400" dirty="0">
              <a:solidFill>
                <a:srgbClr val="FFFFFF"/>
              </a:solidFill>
            </a:endParaRPr>
          </a:p>
          <a:p>
            <a:pPr marL="342900" indent="-342900">
              <a:lnSpc>
                <a:spcPct val="100000"/>
              </a:lnSpc>
              <a:buClr>
                <a:srgbClr val="000000"/>
              </a:buClr>
              <a:buSzPts val="1100"/>
            </a:pPr>
            <a:r>
              <a:rPr lang="en" sz="2400" dirty="0">
                <a:solidFill>
                  <a:srgbClr val="FFFFFF"/>
                </a:solidFill>
              </a:rPr>
              <a:t>Name chain with double bond =O last</a:t>
            </a:r>
            <a:endParaRPr lang="en" sz="2400" dirty="0"/>
          </a:p>
          <a:p>
            <a:pPr marL="342900" indent="-342900">
              <a:lnSpc>
                <a:spcPct val="100000"/>
              </a:lnSpc>
              <a:buClr>
                <a:srgbClr val="000000"/>
              </a:buClr>
              <a:buSzPts val="1100"/>
            </a:pPr>
            <a:r>
              <a:rPr lang="en" sz="2400" u="sng" dirty="0">
                <a:solidFill>
                  <a:srgbClr val="FFFFFF"/>
                </a:solidFill>
              </a:rPr>
              <a:t>Suffix</a:t>
            </a:r>
            <a:r>
              <a:rPr lang="en" sz="2400" dirty="0">
                <a:solidFill>
                  <a:srgbClr val="FFFFFF"/>
                </a:solidFill>
              </a:rPr>
              <a:t>: -oate</a:t>
            </a:r>
          </a:p>
          <a:p>
            <a:pPr marL="342900" indent="-342900">
              <a:lnSpc>
                <a:spcPct val="100000"/>
              </a:lnSpc>
              <a:buClr>
                <a:srgbClr val="000000"/>
              </a:buClr>
              <a:buSzPts val="1100"/>
            </a:pPr>
            <a:r>
              <a:rPr lang="en-US" sz="2400" dirty="0"/>
              <a:t>S</a:t>
            </a:r>
            <a:r>
              <a:rPr lang="en" sz="2400" dirty="0"/>
              <a:t>mells great!</a:t>
            </a:r>
            <a:endParaRPr sz="2400" dirty="0">
              <a:solidFill>
                <a:srgbClr val="FFFFFF"/>
              </a:solidFill>
            </a:endParaRPr>
          </a:p>
          <a:p>
            <a:pPr marL="0" lvl="0" indent="0" algn="l" rtl="0">
              <a:spcBef>
                <a:spcPts val="0"/>
              </a:spcBef>
              <a:spcAft>
                <a:spcPts val="1600"/>
              </a:spcAft>
              <a:buNone/>
            </a:pPr>
            <a:endParaRPr dirty="0"/>
          </a:p>
        </p:txBody>
      </p:sp>
      <p:pic>
        <p:nvPicPr>
          <p:cNvPr id="998" name="Google Shape;998;p97"/>
          <p:cNvPicPr preferRelativeResize="0"/>
          <p:nvPr/>
        </p:nvPicPr>
        <p:blipFill>
          <a:blip r:embed="rId3">
            <a:alphaModFix/>
          </a:blip>
          <a:stretch>
            <a:fillRect/>
          </a:stretch>
        </p:blipFill>
        <p:spPr>
          <a:xfrm>
            <a:off x="2551625" y="3684100"/>
            <a:ext cx="6417250" cy="1096275"/>
          </a:xfrm>
          <a:prstGeom prst="rect">
            <a:avLst/>
          </a:prstGeom>
          <a:noFill/>
          <a:ln>
            <a:noFill/>
          </a:ln>
        </p:spPr>
      </p:pic>
      <p:pic>
        <p:nvPicPr>
          <p:cNvPr id="999" name="Google Shape;999;p97"/>
          <p:cNvPicPr preferRelativeResize="0"/>
          <p:nvPr/>
        </p:nvPicPr>
        <p:blipFill>
          <a:blip r:embed="rId4">
            <a:alphaModFix/>
          </a:blip>
          <a:stretch>
            <a:fillRect/>
          </a:stretch>
        </p:blipFill>
        <p:spPr>
          <a:xfrm>
            <a:off x="6063325" y="1607550"/>
            <a:ext cx="2705100" cy="1104900"/>
          </a:xfrm>
          <a:prstGeom prst="rect">
            <a:avLst/>
          </a:prstGeom>
          <a:noFill/>
          <a:ln>
            <a:noFill/>
          </a:ln>
        </p:spPr>
      </p:pic>
      <p:sp>
        <p:nvSpPr>
          <p:cNvPr id="1000" name="Google Shape;1000;p97"/>
          <p:cNvSpPr/>
          <p:nvPr/>
        </p:nvSpPr>
        <p:spPr>
          <a:xfrm>
            <a:off x="4027340" y="3684100"/>
            <a:ext cx="1349400" cy="1133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7"/>
          <p:cNvSpPr/>
          <p:nvPr/>
        </p:nvSpPr>
        <p:spPr>
          <a:xfrm>
            <a:off x="7155950" y="1495975"/>
            <a:ext cx="8838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Content Placeholder 13" descr="fruit.jpg"/>
          <p:cNvPicPr>
            <a:picLocks noChangeAspect="1"/>
          </p:cNvPicPr>
          <p:nvPr/>
        </p:nvPicPr>
        <p:blipFill>
          <a:blip r:embed="rId5" cstate="print"/>
          <a:stretch>
            <a:fillRect/>
          </a:stretch>
        </p:blipFill>
        <p:spPr>
          <a:xfrm>
            <a:off x="571780" y="3143655"/>
            <a:ext cx="1447868" cy="1636720"/>
          </a:xfrm>
          <a:prstGeom prst="rect">
            <a:avLst/>
          </a:prstGeom>
        </p:spPr>
      </p:pic>
    </p:spTree>
    <p:extLst>
      <p:ext uri="{BB962C8B-B14F-4D97-AF65-F5344CB8AC3E}">
        <p14:creationId xmlns:p14="http://schemas.microsoft.com/office/powerpoint/2010/main" val="52145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1000"/>
                                        <p:tgtEl>
                                          <p:spTgt spid="1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1"/>
                                        </p:tgtEl>
                                        <p:attrNameLst>
                                          <p:attrName>style.visibility</p:attrName>
                                        </p:attrNameLst>
                                      </p:cBhvr>
                                      <p:to>
                                        <p:strVal val="visible"/>
                                      </p:to>
                                    </p:set>
                                    <p:animEffect transition="in" filter="fade">
                                      <p:cBhvr>
                                        <p:cTn id="12" dur="10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9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007" name="Google Shape;1007;p9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08" name="Google Shape;1008;p98"/>
          <p:cNvPicPr preferRelativeResize="0"/>
          <p:nvPr/>
        </p:nvPicPr>
        <p:blipFill>
          <a:blip r:embed="rId3">
            <a:alphaModFix/>
          </a:blip>
          <a:stretch>
            <a:fillRect/>
          </a:stretch>
        </p:blipFill>
        <p:spPr>
          <a:xfrm>
            <a:off x="416188" y="1562100"/>
            <a:ext cx="2905125" cy="1009650"/>
          </a:xfrm>
          <a:prstGeom prst="rect">
            <a:avLst/>
          </a:prstGeom>
          <a:noFill/>
          <a:ln>
            <a:noFill/>
          </a:ln>
        </p:spPr>
      </p:pic>
      <p:pic>
        <p:nvPicPr>
          <p:cNvPr id="1009" name="Google Shape;1009;p98"/>
          <p:cNvPicPr preferRelativeResize="0"/>
          <p:nvPr/>
        </p:nvPicPr>
        <p:blipFill>
          <a:blip r:embed="rId4">
            <a:alphaModFix/>
          </a:blip>
          <a:stretch>
            <a:fillRect/>
          </a:stretch>
        </p:blipFill>
        <p:spPr>
          <a:xfrm>
            <a:off x="2415050" y="3738932"/>
            <a:ext cx="6417250" cy="1096275"/>
          </a:xfrm>
          <a:prstGeom prst="rect">
            <a:avLst/>
          </a:prstGeom>
          <a:noFill/>
          <a:ln>
            <a:noFill/>
          </a:ln>
        </p:spPr>
      </p:pic>
      <p:pic>
        <p:nvPicPr>
          <p:cNvPr id="1010" name="Google Shape;1010;p98"/>
          <p:cNvPicPr preferRelativeResize="0"/>
          <p:nvPr/>
        </p:nvPicPr>
        <p:blipFill>
          <a:blip r:embed="rId5">
            <a:alphaModFix/>
          </a:blip>
          <a:stretch>
            <a:fillRect/>
          </a:stretch>
        </p:blipFill>
        <p:spPr>
          <a:xfrm>
            <a:off x="5294525" y="126638"/>
            <a:ext cx="2362200" cy="3667125"/>
          </a:xfrm>
          <a:prstGeom prst="rect">
            <a:avLst/>
          </a:prstGeom>
          <a:noFill/>
          <a:ln>
            <a:noFill/>
          </a:ln>
        </p:spPr>
      </p:pic>
      <p:sp>
        <p:nvSpPr>
          <p:cNvPr id="1011" name="Google Shape;1011;p98"/>
          <p:cNvSpPr/>
          <p:nvPr/>
        </p:nvSpPr>
        <p:spPr>
          <a:xfrm>
            <a:off x="1426863" y="1422313"/>
            <a:ext cx="8838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8"/>
          <p:cNvSpPr txBox="1"/>
          <p:nvPr/>
        </p:nvSpPr>
        <p:spPr>
          <a:xfrm>
            <a:off x="1422788" y="2812375"/>
            <a:ext cx="34368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Ethyl propanoate</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7569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10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2"/>
                                        </p:tgtEl>
                                        <p:attrNameLst>
                                          <p:attrName>style.visibility</p:attrName>
                                        </p:attrNameLst>
                                      </p:cBhvr>
                                      <p:to>
                                        <p:strVal val="visible"/>
                                      </p:to>
                                    </p:set>
                                    <p:animEffect transition="in" filter="fade">
                                      <p:cBhvr>
                                        <p:cTn id="12" dur="10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Acids and Esters</a:t>
            </a:r>
          </a:p>
        </p:txBody>
      </p:sp>
      <p:sp>
        <p:nvSpPr>
          <p:cNvPr id="3" name="Text Placeholder 2"/>
          <p:cNvSpPr>
            <a:spLocks noGrp="1"/>
          </p:cNvSpPr>
          <p:nvPr>
            <p:ph type="body" idx="1"/>
          </p:nvPr>
        </p:nvSpPr>
        <p:spPr/>
        <p:txBody>
          <a:bodyPr/>
          <a:lstStyle/>
          <a:p>
            <a:pPr marL="139700" indent="0">
              <a:buNone/>
            </a:pPr>
            <a:r>
              <a:rPr lang="en-US" sz="2400" dirty="0"/>
              <a:t>Acids and Esters may be isomers if they have the same number of carbon atoms. </a:t>
            </a:r>
          </a:p>
          <a:p>
            <a:pPr marL="139700" indent="0">
              <a:buNone/>
            </a:pPr>
            <a:endParaRPr lang="en-US" sz="2400" dirty="0"/>
          </a:p>
          <a:p>
            <a:pPr marL="139700" indent="0">
              <a:buNone/>
            </a:pPr>
            <a:r>
              <a:rPr lang="en-US" sz="2400" dirty="0"/>
              <a:t>C</a:t>
            </a:r>
            <a:r>
              <a:rPr lang="en-US" sz="2400" baseline="-25000" dirty="0"/>
              <a:t>3</a:t>
            </a:r>
            <a:r>
              <a:rPr lang="en-US" sz="2400" dirty="0"/>
              <a:t>H</a:t>
            </a:r>
            <a:r>
              <a:rPr lang="en-US" sz="2400" baseline="-25000" dirty="0"/>
              <a:t>6</a:t>
            </a:r>
            <a:r>
              <a:rPr lang="en-US" sz="2400" dirty="0"/>
              <a:t>O</a:t>
            </a:r>
            <a:r>
              <a:rPr lang="en-US" sz="2400" baseline="-25000" dirty="0"/>
              <a:t>2</a:t>
            </a:r>
          </a:p>
          <a:p>
            <a:pPr marL="139700" indent="0">
              <a:buNone/>
            </a:pPr>
            <a:endParaRPr lang="en-US" sz="2400" dirty="0"/>
          </a:p>
        </p:txBody>
      </p:sp>
      <p:pic>
        <p:nvPicPr>
          <p:cNvPr id="4098" name="Picture 2" descr="Structural Isomerism in Organic Molecules - Chemistry LibreTex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193" y="2752253"/>
            <a:ext cx="4144136" cy="1290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4775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it...</a:t>
            </a:r>
            <a:endParaRPr/>
          </a:p>
        </p:txBody>
      </p:sp>
      <p:sp>
        <p:nvSpPr>
          <p:cNvPr id="305" name="Google Shape;305;p3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If the mass of one mole of 1 mole of Lithium is 6.9 grams, how much would the mass be for 2 moles of lithium?  </a:t>
            </a:r>
            <a:endParaRPr/>
          </a:p>
        </p:txBody>
      </p:sp>
      <p:pic>
        <p:nvPicPr>
          <p:cNvPr id="306" name="Google Shape;306;p31"/>
          <p:cNvPicPr preferRelativeResize="0"/>
          <p:nvPr/>
        </p:nvPicPr>
        <p:blipFill>
          <a:blip r:embed="rId3">
            <a:alphaModFix/>
          </a:blip>
          <a:stretch>
            <a:fillRect/>
          </a:stretch>
        </p:blipFill>
        <p:spPr>
          <a:xfrm>
            <a:off x="7663863" y="3581800"/>
            <a:ext cx="1112688" cy="11244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0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Amines</a:t>
            </a:r>
            <a:endParaRPr/>
          </a:p>
        </p:txBody>
      </p:sp>
      <p:sp>
        <p:nvSpPr>
          <p:cNvPr id="1024" name="Google Shape;1024;p10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Clr>
                <a:srgbClr val="000000"/>
              </a:buClr>
              <a:buSzPts val="1100"/>
              <a:buFont typeface="Arial"/>
              <a:buNone/>
            </a:pPr>
            <a:r>
              <a:rPr lang="en" sz="2400" dirty="0">
                <a:solidFill>
                  <a:srgbClr val="FFFFFF"/>
                </a:solidFill>
              </a:rPr>
              <a:t>Name chain</a:t>
            </a:r>
            <a:endParaRPr lang="en" sz="2400" dirty="0"/>
          </a:p>
          <a:p>
            <a:pPr indent="-457200">
              <a:spcBef>
                <a:spcPts val="800"/>
              </a:spcBef>
              <a:buClr>
                <a:srgbClr val="000000"/>
              </a:buClr>
              <a:buSzPts val="1100"/>
            </a:pPr>
            <a:r>
              <a:rPr lang="en" sz="2400" dirty="0">
                <a:solidFill>
                  <a:srgbClr val="FFFFFF"/>
                </a:solidFill>
              </a:rPr>
              <a:t>Suffix: amine</a:t>
            </a:r>
          </a:p>
          <a:p>
            <a:pPr indent="-457200">
              <a:spcBef>
                <a:spcPts val="800"/>
              </a:spcBef>
              <a:buClr>
                <a:srgbClr val="000000"/>
              </a:buClr>
              <a:buSzPts val="1100"/>
            </a:pPr>
            <a:r>
              <a:rPr lang="en" sz="2400" dirty="0"/>
              <a:t>Basic, found in DNA</a:t>
            </a:r>
            <a:endParaRPr sz="2400" dirty="0">
              <a:solidFill>
                <a:srgbClr val="FFFFFF"/>
              </a:solidFill>
            </a:endParaRPr>
          </a:p>
          <a:p>
            <a:pPr marL="0" lvl="0" indent="0" algn="l" rtl="0">
              <a:spcBef>
                <a:spcPts val="0"/>
              </a:spcBef>
              <a:spcAft>
                <a:spcPts val="1600"/>
              </a:spcAft>
              <a:buNone/>
            </a:pPr>
            <a:endParaRPr dirty="0"/>
          </a:p>
        </p:txBody>
      </p:sp>
      <p:pic>
        <p:nvPicPr>
          <p:cNvPr id="1025" name="Google Shape;1025;p100"/>
          <p:cNvPicPr preferRelativeResize="0"/>
          <p:nvPr/>
        </p:nvPicPr>
        <p:blipFill>
          <a:blip r:embed="rId3">
            <a:alphaModFix/>
          </a:blip>
          <a:stretch>
            <a:fillRect/>
          </a:stretch>
        </p:blipFill>
        <p:spPr>
          <a:xfrm>
            <a:off x="2438549" y="3694750"/>
            <a:ext cx="6393751" cy="1085625"/>
          </a:xfrm>
          <a:prstGeom prst="rect">
            <a:avLst/>
          </a:prstGeom>
          <a:noFill/>
          <a:ln>
            <a:noFill/>
          </a:ln>
        </p:spPr>
      </p:pic>
      <p:pic>
        <p:nvPicPr>
          <p:cNvPr id="1026" name="Google Shape;1026;p100"/>
          <p:cNvPicPr preferRelativeResize="0"/>
          <p:nvPr/>
        </p:nvPicPr>
        <p:blipFill>
          <a:blip r:embed="rId4">
            <a:alphaModFix/>
          </a:blip>
          <a:stretch>
            <a:fillRect/>
          </a:stretch>
        </p:blipFill>
        <p:spPr>
          <a:xfrm>
            <a:off x="5794321" y="1712546"/>
            <a:ext cx="2674575" cy="1505650"/>
          </a:xfrm>
          <a:prstGeom prst="rect">
            <a:avLst/>
          </a:prstGeom>
          <a:noFill/>
          <a:ln>
            <a:noFill/>
          </a:ln>
        </p:spPr>
      </p:pic>
      <p:sp>
        <p:nvSpPr>
          <p:cNvPr id="1027" name="Google Shape;1027;p100"/>
          <p:cNvSpPr/>
          <p:nvPr/>
        </p:nvSpPr>
        <p:spPr>
          <a:xfrm>
            <a:off x="3834213" y="3694750"/>
            <a:ext cx="8838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00"/>
          <p:cNvSpPr/>
          <p:nvPr/>
        </p:nvSpPr>
        <p:spPr>
          <a:xfrm>
            <a:off x="7727688" y="1927463"/>
            <a:ext cx="8838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7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Amino acids</a:t>
            </a:r>
          </a:p>
        </p:txBody>
      </p:sp>
      <p:pic>
        <p:nvPicPr>
          <p:cNvPr id="4" name="Content Placeholder 6" descr="amino_acid_structure_2.jpg"/>
          <p:cNvPicPr>
            <a:picLocks noChangeAspect="1"/>
          </p:cNvPicPr>
          <p:nvPr/>
        </p:nvPicPr>
        <p:blipFill>
          <a:blip r:embed="rId2" cstate="print"/>
          <a:stretch>
            <a:fillRect/>
          </a:stretch>
        </p:blipFill>
        <p:spPr>
          <a:xfrm>
            <a:off x="2312280" y="1646497"/>
            <a:ext cx="4387284" cy="2936237"/>
          </a:xfrm>
          <a:prstGeom prst="rect">
            <a:avLst/>
          </a:prstGeom>
          <a:noFill/>
          <a:ln>
            <a:noFill/>
          </a:ln>
        </p:spPr>
      </p:pic>
    </p:spTree>
    <p:extLst>
      <p:ext uri="{BB962C8B-B14F-4D97-AF65-F5344CB8AC3E}">
        <p14:creationId xmlns:p14="http://schemas.microsoft.com/office/powerpoint/2010/main" val="33741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0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pic>
        <p:nvPicPr>
          <p:cNvPr id="1035" name="Google Shape;1035;p101"/>
          <p:cNvPicPr preferRelativeResize="0"/>
          <p:nvPr/>
        </p:nvPicPr>
        <p:blipFill>
          <a:blip r:embed="rId3">
            <a:alphaModFix/>
          </a:blip>
          <a:stretch>
            <a:fillRect/>
          </a:stretch>
        </p:blipFill>
        <p:spPr>
          <a:xfrm>
            <a:off x="2518728" y="3732075"/>
            <a:ext cx="6393751" cy="1085625"/>
          </a:xfrm>
          <a:prstGeom prst="rect">
            <a:avLst/>
          </a:prstGeom>
          <a:noFill/>
          <a:ln>
            <a:noFill/>
          </a:ln>
        </p:spPr>
      </p:pic>
      <p:pic>
        <p:nvPicPr>
          <p:cNvPr id="1036" name="Google Shape;1036;p101"/>
          <p:cNvPicPr preferRelativeResize="0"/>
          <p:nvPr/>
        </p:nvPicPr>
        <p:blipFill>
          <a:blip r:embed="rId4">
            <a:alphaModFix/>
          </a:blip>
          <a:stretch>
            <a:fillRect/>
          </a:stretch>
        </p:blipFill>
        <p:spPr>
          <a:xfrm>
            <a:off x="513221" y="1736150"/>
            <a:ext cx="2565800" cy="1679425"/>
          </a:xfrm>
          <a:prstGeom prst="rect">
            <a:avLst/>
          </a:prstGeom>
          <a:noFill/>
          <a:ln>
            <a:noFill/>
          </a:ln>
        </p:spPr>
      </p:pic>
      <p:pic>
        <p:nvPicPr>
          <p:cNvPr id="1037" name="Google Shape;1037;p101"/>
          <p:cNvPicPr preferRelativeResize="0"/>
          <p:nvPr/>
        </p:nvPicPr>
        <p:blipFill>
          <a:blip r:embed="rId5">
            <a:alphaModFix/>
          </a:blip>
          <a:stretch>
            <a:fillRect/>
          </a:stretch>
        </p:blipFill>
        <p:spPr>
          <a:xfrm>
            <a:off x="5294525" y="126638"/>
            <a:ext cx="2362200" cy="3667125"/>
          </a:xfrm>
          <a:prstGeom prst="rect">
            <a:avLst/>
          </a:prstGeom>
          <a:noFill/>
          <a:ln>
            <a:noFill/>
          </a:ln>
        </p:spPr>
      </p:pic>
      <p:sp>
        <p:nvSpPr>
          <p:cNvPr id="1038" name="Google Shape;1038;p101"/>
          <p:cNvSpPr/>
          <p:nvPr/>
        </p:nvSpPr>
        <p:spPr>
          <a:xfrm>
            <a:off x="2195213" y="1984213"/>
            <a:ext cx="8838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1"/>
          <p:cNvSpPr txBox="1"/>
          <p:nvPr/>
        </p:nvSpPr>
        <p:spPr>
          <a:xfrm>
            <a:off x="3226173" y="3053378"/>
            <a:ext cx="19212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ethanamine</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14323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fade">
                                      <p:cBhvr>
                                        <p:cTn id="12" dur="10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Amides</a:t>
            </a:r>
            <a:endParaRPr dirty="0"/>
          </a:p>
        </p:txBody>
      </p:sp>
      <p:sp>
        <p:nvSpPr>
          <p:cNvPr id="1045" name="Google Shape;1045;p10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en" sz="2400" dirty="0"/>
              <a:t>Different than amines due to double bonded =O</a:t>
            </a:r>
            <a:endParaRPr sz="2400" dirty="0"/>
          </a:p>
          <a:p>
            <a:pPr marL="457200" lvl="0" indent="-317500" algn="l" rtl="0">
              <a:lnSpc>
                <a:spcPct val="100000"/>
              </a:lnSpc>
              <a:spcBef>
                <a:spcPts val="0"/>
              </a:spcBef>
              <a:spcAft>
                <a:spcPts val="0"/>
              </a:spcAft>
              <a:buSzPts val="1400"/>
              <a:buChar char="●"/>
            </a:pPr>
            <a:r>
              <a:rPr lang="en" sz="2400" dirty="0"/>
              <a:t>Name parent chain</a:t>
            </a:r>
            <a:endParaRPr sz="2400" dirty="0"/>
          </a:p>
          <a:p>
            <a:pPr marL="457200" lvl="0" indent="-317500" algn="l" rtl="0">
              <a:lnSpc>
                <a:spcPct val="100000"/>
              </a:lnSpc>
              <a:spcBef>
                <a:spcPts val="0"/>
              </a:spcBef>
              <a:spcAft>
                <a:spcPts val="0"/>
              </a:spcAft>
              <a:buSzPts val="1400"/>
              <a:buChar char="●"/>
            </a:pPr>
            <a:r>
              <a:rPr lang="en" sz="2400" dirty="0"/>
              <a:t>Suffix: amide</a:t>
            </a:r>
          </a:p>
          <a:p>
            <a:pPr marL="457200" lvl="0" indent="-317500" algn="l" rtl="0">
              <a:lnSpc>
                <a:spcPct val="100000"/>
              </a:lnSpc>
              <a:spcBef>
                <a:spcPts val="0"/>
              </a:spcBef>
              <a:spcAft>
                <a:spcPts val="0"/>
              </a:spcAft>
              <a:buSzPts val="1400"/>
              <a:buChar char="●"/>
            </a:pPr>
            <a:r>
              <a:rPr lang="en" sz="2400" dirty="0"/>
              <a:t>Use in dyes</a:t>
            </a:r>
            <a:br>
              <a:rPr lang="en" sz="2400" dirty="0"/>
            </a:br>
            <a:endParaRPr sz="2400" dirty="0"/>
          </a:p>
        </p:txBody>
      </p:sp>
      <p:pic>
        <p:nvPicPr>
          <p:cNvPr id="1046" name="Google Shape;1046;p102"/>
          <p:cNvPicPr preferRelativeResize="0"/>
          <p:nvPr/>
        </p:nvPicPr>
        <p:blipFill>
          <a:blip r:embed="rId3">
            <a:alphaModFix/>
          </a:blip>
          <a:stretch>
            <a:fillRect/>
          </a:stretch>
        </p:blipFill>
        <p:spPr>
          <a:xfrm>
            <a:off x="2317687" y="3665751"/>
            <a:ext cx="6555925" cy="1096662"/>
          </a:xfrm>
          <a:prstGeom prst="rect">
            <a:avLst/>
          </a:prstGeom>
          <a:noFill/>
          <a:ln>
            <a:noFill/>
          </a:ln>
        </p:spPr>
      </p:pic>
      <p:pic>
        <p:nvPicPr>
          <p:cNvPr id="1047" name="Google Shape;1047;p102"/>
          <p:cNvPicPr preferRelativeResize="0"/>
          <p:nvPr/>
        </p:nvPicPr>
        <p:blipFill>
          <a:blip r:embed="rId4">
            <a:alphaModFix/>
          </a:blip>
          <a:stretch>
            <a:fillRect/>
          </a:stretch>
        </p:blipFill>
        <p:spPr>
          <a:xfrm>
            <a:off x="6298025" y="2199338"/>
            <a:ext cx="2400300" cy="1190625"/>
          </a:xfrm>
          <a:prstGeom prst="rect">
            <a:avLst/>
          </a:prstGeom>
          <a:noFill/>
          <a:ln>
            <a:noFill/>
          </a:ln>
        </p:spPr>
      </p:pic>
      <p:sp>
        <p:nvSpPr>
          <p:cNvPr id="1048" name="Google Shape;1048;p102"/>
          <p:cNvSpPr/>
          <p:nvPr/>
        </p:nvSpPr>
        <p:spPr>
          <a:xfrm>
            <a:off x="3828932" y="3647789"/>
            <a:ext cx="1262700" cy="10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2"/>
          <p:cNvSpPr/>
          <p:nvPr/>
        </p:nvSpPr>
        <p:spPr>
          <a:xfrm>
            <a:off x="7435624" y="2033850"/>
            <a:ext cx="1479300" cy="1356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54" y="3111715"/>
            <a:ext cx="2007606" cy="1650698"/>
          </a:xfrm>
          <a:prstGeom prst="rect">
            <a:avLst/>
          </a:prstGeom>
        </p:spPr>
      </p:pic>
    </p:spTree>
    <p:extLst>
      <p:ext uri="{BB962C8B-B14F-4D97-AF65-F5344CB8AC3E}">
        <p14:creationId xmlns:p14="http://schemas.microsoft.com/office/powerpoint/2010/main" val="4381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animEffect transition="in" filter="fade">
                                      <p:cBhvr>
                                        <p:cTn id="7" dur="1000"/>
                                        <p:tgtEl>
                                          <p:spTgt spid="1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fade">
                                      <p:cBhvr>
                                        <p:cTn id="12" dur="10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0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055" name="Google Shape;1055;p10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56" name="Google Shape;1056;p103"/>
          <p:cNvPicPr preferRelativeResize="0"/>
          <p:nvPr/>
        </p:nvPicPr>
        <p:blipFill>
          <a:blip r:embed="rId3">
            <a:alphaModFix/>
          </a:blip>
          <a:stretch>
            <a:fillRect/>
          </a:stretch>
        </p:blipFill>
        <p:spPr>
          <a:xfrm>
            <a:off x="2036400" y="3634820"/>
            <a:ext cx="6795900" cy="1175124"/>
          </a:xfrm>
          <a:prstGeom prst="rect">
            <a:avLst/>
          </a:prstGeom>
          <a:noFill/>
          <a:ln>
            <a:noFill/>
          </a:ln>
        </p:spPr>
      </p:pic>
      <p:pic>
        <p:nvPicPr>
          <p:cNvPr id="1057" name="Google Shape;1057;p103"/>
          <p:cNvPicPr preferRelativeResize="0"/>
          <p:nvPr/>
        </p:nvPicPr>
        <p:blipFill>
          <a:blip r:embed="rId4">
            <a:alphaModFix/>
          </a:blip>
          <a:stretch>
            <a:fillRect/>
          </a:stretch>
        </p:blipFill>
        <p:spPr>
          <a:xfrm>
            <a:off x="433263" y="1595488"/>
            <a:ext cx="2752725" cy="1152525"/>
          </a:xfrm>
          <a:prstGeom prst="rect">
            <a:avLst/>
          </a:prstGeom>
          <a:noFill/>
          <a:ln>
            <a:noFill/>
          </a:ln>
        </p:spPr>
      </p:pic>
      <p:pic>
        <p:nvPicPr>
          <p:cNvPr id="1058" name="Google Shape;1058;p103"/>
          <p:cNvPicPr preferRelativeResize="0"/>
          <p:nvPr/>
        </p:nvPicPr>
        <p:blipFill>
          <a:blip r:embed="rId5">
            <a:alphaModFix/>
          </a:blip>
          <a:stretch>
            <a:fillRect/>
          </a:stretch>
        </p:blipFill>
        <p:spPr>
          <a:xfrm>
            <a:off x="5378800" y="-32305"/>
            <a:ext cx="2362200" cy="3667125"/>
          </a:xfrm>
          <a:prstGeom prst="rect">
            <a:avLst/>
          </a:prstGeom>
          <a:noFill/>
          <a:ln>
            <a:noFill/>
          </a:ln>
        </p:spPr>
      </p:pic>
      <p:sp>
        <p:nvSpPr>
          <p:cNvPr id="1059" name="Google Shape;1059;p103"/>
          <p:cNvSpPr/>
          <p:nvPr/>
        </p:nvSpPr>
        <p:spPr>
          <a:xfrm>
            <a:off x="1989899" y="1422329"/>
            <a:ext cx="1489800" cy="141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03"/>
          <p:cNvSpPr txBox="1"/>
          <p:nvPr/>
        </p:nvSpPr>
        <p:spPr>
          <a:xfrm>
            <a:off x="3064749" y="2833002"/>
            <a:ext cx="19212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FFFF"/>
                </a:solidFill>
                <a:latin typeface="Shadows Into Light"/>
                <a:ea typeface="Shadows Into Light"/>
                <a:cs typeface="Shadows Into Light"/>
                <a:sym typeface="Shadows Into Light"/>
              </a:rPr>
              <a:t>butanamide</a:t>
            </a:r>
            <a:endParaRPr sz="3000" baseline="-25000" dirty="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3858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animEffect transition="in" filter="fade">
                                      <p:cBhvr>
                                        <p:cTn id="7" dur="1000"/>
                                        <p:tgtEl>
                                          <p:spTgt spid="10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0"/>
                                        </p:tgtEl>
                                        <p:attrNameLst>
                                          <p:attrName>style.visibility</p:attrName>
                                        </p:attrNameLst>
                                      </p:cBhvr>
                                      <p:to>
                                        <p:strVal val="visible"/>
                                      </p:to>
                                    </p:set>
                                    <p:animEffect transition="in" filter="fade">
                                      <p:cBhvr>
                                        <p:cTn id="12" dur="10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0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Combustion</a:t>
            </a:r>
            <a:endParaRPr/>
          </a:p>
        </p:txBody>
      </p:sp>
      <p:sp>
        <p:nvSpPr>
          <p:cNvPr id="1094" name="Google Shape;1094;p10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Organic Compound is burned in the presence of oxygen to produce CO</a:t>
            </a:r>
            <a:r>
              <a:rPr lang="en" sz="2400" baseline="-25000" dirty="0"/>
              <a:t>2</a:t>
            </a:r>
            <a:r>
              <a:rPr lang="en" sz="2400" dirty="0"/>
              <a:t> and H</a:t>
            </a:r>
            <a:r>
              <a:rPr lang="en" sz="2400" baseline="-25000" dirty="0"/>
              <a:t>2</a:t>
            </a:r>
            <a:r>
              <a:rPr lang="en" sz="2400" dirty="0"/>
              <a:t>O</a:t>
            </a:r>
            <a:endParaRPr sz="2400" dirty="0"/>
          </a:p>
          <a:p>
            <a:pPr marL="457200" lvl="0" indent="-317500" algn="l" rtl="0">
              <a:spcBef>
                <a:spcPts val="0"/>
              </a:spcBef>
              <a:spcAft>
                <a:spcPts val="0"/>
              </a:spcAft>
              <a:buSzPts val="1400"/>
              <a:buChar char="●"/>
            </a:pPr>
            <a:r>
              <a:rPr lang="en" sz="2400" dirty="0"/>
              <a:t>O</a:t>
            </a:r>
            <a:r>
              <a:rPr lang="en" sz="2400" baseline="-25000" dirty="0"/>
              <a:t>2</a:t>
            </a:r>
            <a:r>
              <a:rPr lang="en" sz="2400" dirty="0"/>
              <a:t> is always a REACTANT!</a:t>
            </a:r>
            <a:r>
              <a:rPr lang="en" dirty="0"/>
              <a:t/>
            </a:r>
            <a:br>
              <a:rPr lang="en" dirty="0"/>
            </a:br>
            <a:endParaRPr dirty="0"/>
          </a:p>
        </p:txBody>
      </p:sp>
      <p:pic>
        <p:nvPicPr>
          <p:cNvPr id="1095" name="Google Shape;1095;p109"/>
          <p:cNvPicPr preferRelativeResize="0"/>
          <p:nvPr/>
        </p:nvPicPr>
        <p:blipFill>
          <a:blip r:embed="rId3">
            <a:alphaModFix/>
          </a:blip>
          <a:stretch>
            <a:fillRect/>
          </a:stretch>
        </p:blipFill>
        <p:spPr>
          <a:xfrm>
            <a:off x="4055883" y="2648826"/>
            <a:ext cx="4572000" cy="1951466"/>
          </a:xfrm>
          <a:prstGeom prst="rect">
            <a:avLst/>
          </a:prstGeom>
          <a:noFill/>
          <a:ln>
            <a:noFill/>
          </a:ln>
        </p:spPr>
      </p:pic>
    </p:spTree>
    <p:extLst>
      <p:ext uri="{BB962C8B-B14F-4D97-AF65-F5344CB8AC3E}">
        <p14:creationId xmlns:p14="http://schemas.microsoft.com/office/powerpoint/2010/main" val="10051349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Table I</a:t>
            </a:r>
            <a:endParaRPr dirty="0"/>
          </a:p>
        </p:txBody>
      </p:sp>
      <p:pic>
        <p:nvPicPr>
          <p:cNvPr id="1102" name="Google Shape;1102;p110"/>
          <p:cNvPicPr preferRelativeResize="0"/>
          <p:nvPr/>
        </p:nvPicPr>
        <p:blipFill>
          <a:blip r:embed="rId3">
            <a:alphaModFix/>
          </a:blip>
          <a:stretch>
            <a:fillRect/>
          </a:stretch>
        </p:blipFill>
        <p:spPr>
          <a:xfrm>
            <a:off x="1680700" y="1244075"/>
            <a:ext cx="5050951" cy="3788201"/>
          </a:xfrm>
          <a:prstGeom prst="rect">
            <a:avLst/>
          </a:prstGeom>
          <a:noFill/>
          <a:ln>
            <a:noFill/>
          </a:ln>
        </p:spPr>
      </p:pic>
      <p:sp>
        <p:nvSpPr>
          <p:cNvPr id="1103" name="Google Shape;1103;p110"/>
          <p:cNvSpPr/>
          <p:nvPr/>
        </p:nvSpPr>
        <p:spPr>
          <a:xfrm>
            <a:off x="2476125" y="2254350"/>
            <a:ext cx="1241100" cy="2716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animEffect transition="in" filter="fade">
                                      <p:cBhvr>
                                        <p:cTn id="7" dur="10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1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Substitution</a:t>
            </a:r>
            <a:endParaRPr/>
          </a:p>
        </p:txBody>
      </p:sp>
      <p:sp>
        <p:nvSpPr>
          <p:cNvPr id="1109" name="Google Shape;1109;p11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Similar to single replacement: two atoms switch</a:t>
            </a:r>
            <a:endParaRPr sz="2400" dirty="0"/>
          </a:p>
          <a:p>
            <a:pPr marL="457200" lvl="0" indent="-317500" algn="l" rtl="0">
              <a:spcBef>
                <a:spcPts val="0"/>
              </a:spcBef>
              <a:spcAft>
                <a:spcPts val="0"/>
              </a:spcAft>
              <a:buSzPts val="1400"/>
              <a:buChar char="●"/>
            </a:pPr>
            <a:r>
              <a:rPr lang="en" sz="2400" dirty="0"/>
              <a:t>First compound is saturated (single bonds)</a:t>
            </a:r>
            <a:endParaRPr sz="2400" dirty="0"/>
          </a:p>
          <a:p>
            <a:pPr marL="457200" lvl="0" indent="-317500" algn="l" rtl="0">
              <a:spcBef>
                <a:spcPts val="0"/>
              </a:spcBef>
              <a:spcAft>
                <a:spcPts val="0"/>
              </a:spcAft>
              <a:buSzPts val="1400"/>
              <a:buChar char="●"/>
            </a:pPr>
            <a:r>
              <a:rPr lang="en" sz="2400" dirty="0"/>
              <a:t>One H is switched with one Halogen (group 17). </a:t>
            </a:r>
            <a:br>
              <a:rPr lang="en" sz="2400" dirty="0"/>
            </a:br>
            <a:r>
              <a:rPr lang="en" sz="2400" dirty="0"/>
              <a:t>     CH</a:t>
            </a:r>
            <a:r>
              <a:rPr lang="en" sz="2400" baseline="-25000" dirty="0"/>
              <a:t>4</a:t>
            </a:r>
            <a:r>
              <a:rPr lang="en" sz="2400" dirty="0"/>
              <a:t>  +  Cl</a:t>
            </a:r>
            <a:r>
              <a:rPr lang="en" sz="2400" baseline="-25000" dirty="0"/>
              <a:t>2</a:t>
            </a:r>
            <a:r>
              <a:rPr lang="en" sz="2400" dirty="0"/>
              <a:t>  →      CH</a:t>
            </a:r>
            <a:r>
              <a:rPr lang="en" sz="2400" baseline="-25000" dirty="0"/>
              <a:t>3</a:t>
            </a:r>
            <a:r>
              <a:rPr lang="en" sz="2400" dirty="0"/>
              <a:t>Cl   +  HCl</a:t>
            </a:r>
            <a:br>
              <a:rPr lang="en" sz="2400" dirty="0"/>
            </a:br>
            <a:endParaRPr sz="2400" dirty="0"/>
          </a:p>
        </p:txBody>
      </p:sp>
      <p:pic>
        <p:nvPicPr>
          <p:cNvPr id="1110" name="Google Shape;1110;p111"/>
          <p:cNvPicPr preferRelativeResize="0"/>
          <p:nvPr/>
        </p:nvPicPr>
        <p:blipFill>
          <a:blip r:embed="rId3">
            <a:alphaModFix/>
          </a:blip>
          <a:stretch>
            <a:fillRect/>
          </a:stretch>
        </p:blipFill>
        <p:spPr>
          <a:xfrm>
            <a:off x="882695" y="3346390"/>
            <a:ext cx="4220199" cy="1231150"/>
          </a:xfrm>
          <a:prstGeom prst="rect">
            <a:avLst/>
          </a:prstGeom>
          <a:noFill/>
          <a:ln>
            <a:noFill/>
          </a:ln>
        </p:spPr>
      </p:pic>
      <p:grpSp>
        <p:nvGrpSpPr>
          <p:cNvPr id="1111" name="Google Shape;1111;p111"/>
          <p:cNvGrpSpPr/>
          <p:nvPr/>
        </p:nvGrpSpPr>
        <p:grpSpPr>
          <a:xfrm>
            <a:off x="5102894" y="3346368"/>
            <a:ext cx="2798551" cy="1231172"/>
            <a:chOff x="4673150" y="1669425"/>
            <a:chExt cx="2871193" cy="1473575"/>
          </a:xfrm>
        </p:grpSpPr>
        <p:pic>
          <p:nvPicPr>
            <p:cNvPr id="1112" name="Google Shape;1112;p111"/>
            <p:cNvPicPr preferRelativeResize="0"/>
            <p:nvPr/>
          </p:nvPicPr>
          <p:blipFill>
            <a:blip r:embed="rId4">
              <a:alphaModFix/>
            </a:blip>
            <a:stretch>
              <a:fillRect/>
            </a:stretch>
          </p:blipFill>
          <p:spPr>
            <a:xfrm>
              <a:off x="4673150" y="1669425"/>
              <a:ext cx="2871193" cy="1473575"/>
            </a:xfrm>
            <a:prstGeom prst="rect">
              <a:avLst/>
            </a:prstGeom>
            <a:noFill/>
            <a:ln>
              <a:noFill/>
            </a:ln>
          </p:spPr>
        </p:pic>
        <p:sp>
          <p:nvSpPr>
            <p:cNvPr id="1113" name="Google Shape;1113;p111"/>
            <p:cNvSpPr/>
            <p:nvPr/>
          </p:nvSpPr>
          <p:spPr>
            <a:xfrm>
              <a:off x="6029775" y="20300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1"/>
            <p:cNvSpPr/>
            <p:nvPr/>
          </p:nvSpPr>
          <p:spPr>
            <a:xfrm>
              <a:off x="6074125" y="2346813"/>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1"/>
            <p:cNvSpPr/>
            <p:nvPr/>
          </p:nvSpPr>
          <p:spPr>
            <a:xfrm>
              <a:off x="7145000" y="23468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1"/>
            <p:cNvSpPr/>
            <p:nvPr/>
          </p:nvSpPr>
          <p:spPr>
            <a:xfrm>
              <a:off x="7145000" y="20300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1"/>
            <p:cNvSpPr/>
            <p:nvPr/>
          </p:nvSpPr>
          <p:spPr>
            <a:xfrm>
              <a:off x="6278300" y="2127275"/>
              <a:ext cx="76500" cy="21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1"/>
            <p:cNvSpPr/>
            <p:nvPr/>
          </p:nvSpPr>
          <p:spPr>
            <a:xfrm>
              <a:off x="7349300" y="2127275"/>
              <a:ext cx="150000" cy="21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10233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pic>
        <p:nvPicPr>
          <p:cNvPr id="1124" name="Google Shape;1124;p112"/>
          <p:cNvPicPr preferRelativeResize="0"/>
          <p:nvPr/>
        </p:nvPicPr>
        <p:blipFill>
          <a:blip r:embed="rId3">
            <a:alphaModFix/>
          </a:blip>
          <a:stretch>
            <a:fillRect/>
          </a:stretch>
        </p:blipFill>
        <p:spPr>
          <a:xfrm>
            <a:off x="753488" y="2210775"/>
            <a:ext cx="4329575" cy="1473575"/>
          </a:xfrm>
          <a:prstGeom prst="rect">
            <a:avLst/>
          </a:prstGeom>
          <a:noFill/>
          <a:ln>
            <a:noFill/>
          </a:ln>
        </p:spPr>
      </p:pic>
      <p:grpSp>
        <p:nvGrpSpPr>
          <p:cNvPr id="1125" name="Google Shape;1125;p112"/>
          <p:cNvGrpSpPr/>
          <p:nvPr/>
        </p:nvGrpSpPr>
        <p:grpSpPr>
          <a:xfrm>
            <a:off x="5037438" y="2210775"/>
            <a:ext cx="2871193" cy="1473575"/>
            <a:chOff x="4673150" y="1669425"/>
            <a:chExt cx="2871193" cy="1473575"/>
          </a:xfrm>
        </p:grpSpPr>
        <p:pic>
          <p:nvPicPr>
            <p:cNvPr id="1126" name="Google Shape;1126;p112"/>
            <p:cNvPicPr preferRelativeResize="0"/>
            <p:nvPr/>
          </p:nvPicPr>
          <p:blipFill>
            <a:blip r:embed="rId4">
              <a:alphaModFix/>
            </a:blip>
            <a:stretch>
              <a:fillRect/>
            </a:stretch>
          </p:blipFill>
          <p:spPr>
            <a:xfrm>
              <a:off x="4673150" y="1669425"/>
              <a:ext cx="2871193" cy="1473575"/>
            </a:xfrm>
            <a:prstGeom prst="rect">
              <a:avLst/>
            </a:prstGeom>
            <a:noFill/>
            <a:ln>
              <a:noFill/>
            </a:ln>
          </p:spPr>
        </p:pic>
        <p:sp>
          <p:nvSpPr>
            <p:cNvPr id="1127" name="Google Shape;1127;p112"/>
            <p:cNvSpPr/>
            <p:nvPr/>
          </p:nvSpPr>
          <p:spPr>
            <a:xfrm>
              <a:off x="6029775" y="20300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2"/>
            <p:cNvSpPr/>
            <p:nvPr/>
          </p:nvSpPr>
          <p:spPr>
            <a:xfrm>
              <a:off x="6074125" y="2346813"/>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2"/>
            <p:cNvSpPr/>
            <p:nvPr/>
          </p:nvSpPr>
          <p:spPr>
            <a:xfrm>
              <a:off x="7145000" y="23468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2"/>
            <p:cNvSpPr/>
            <p:nvPr/>
          </p:nvSpPr>
          <p:spPr>
            <a:xfrm>
              <a:off x="7145000" y="2030025"/>
              <a:ext cx="280800" cy="118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2"/>
            <p:cNvSpPr/>
            <p:nvPr/>
          </p:nvSpPr>
          <p:spPr>
            <a:xfrm>
              <a:off x="6278300" y="2127275"/>
              <a:ext cx="76500" cy="21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2"/>
            <p:cNvSpPr/>
            <p:nvPr/>
          </p:nvSpPr>
          <p:spPr>
            <a:xfrm>
              <a:off x="7349300" y="2127275"/>
              <a:ext cx="150000" cy="219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12"/>
          <p:cNvSpPr/>
          <p:nvPr/>
        </p:nvSpPr>
        <p:spPr>
          <a:xfrm>
            <a:off x="2252550" y="2397715"/>
            <a:ext cx="665750" cy="274350"/>
          </a:xfrm>
          <a:custGeom>
            <a:avLst/>
            <a:gdLst/>
            <a:ahLst/>
            <a:cxnLst/>
            <a:rect l="l" t="t" r="r" b="b"/>
            <a:pathLst>
              <a:path w="26630" h="10974" extrusionOk="0">
                <a:moveTo>
                  <a:pt x="26630" y="10974"/>
                </a:moveTo>
                <a:cubicBezTo>
                  <a:pt x="24624" y="9150"/>
                  <a:pt x="19030" y="273"/>
                  <a:pt x="14592" y="30"/>
                </a:cubicBezTo>
                <a:cubicBezTo>
                  <a:pt x="10154" y="-213"/>
                  <a:pt x="2432" y="7934"/>
                  <a:pt x="0" y="9515"/>
                </a:cubicBezTo>
              </a:path>
            </a:pathLst>
          </a:custGeom>
          <a:noFill/>
          <a:ln w="28575" cap="flat" cmpd="sng">
            <a:solidFill>
              <a:srgbClr val="FF0000"/>
            </a:solidFill>
            <a:prstDash val="solid"/>
            <a:round/>
            <a:headEnd type="none" w="med" len="med"/>
            <a:tailEnd type="triangle" w="med" len="med"/>
          </a:ln>
        </p:spPr>
      </p:sp>
      <p:sp>
        <p:nvSpPr>
          <p:cNvPr id="1134" name="Google Shape;1134;p112"/>
          <p:cNvSpPr/>
          <p:nvPr/>
        </p:nvSpPr>
        <p:spPr>
          <a:xfrm rot="10800000">
            <a:off x="2252558" y="2860142"/>
            <a:ext cx="665750" cy="274350"/>
          </a:xfrm>
          <a:custGeom>
            <a:avLst/>
            <a:gdLst/>
            <a:ahLst/>
            <a:cxnLst/>
            <a:rect l="l" t="t" r="r" b="b"/>
            <a:pathLst>
              <a:path w="26630" h="10974" extrusionOk="0">
                <a:moveTo>
                  <a:pt x="26630" y="10974"/>
                </a:moveTo>
                <a:cubicBezTo>
                  <a:pt x="24624" y="9150"/>
                  <a:pt x="19030" y="273"/>
                  <a:pt x="14592" y="30"/>
                </a:cubicBezTo>
                <a:cubicBezTo>
                  <a:pt x="10154" y="-213"/>
                  <a:pt x="2432" y="7934"/>
                  <a:pt x="0" y="9515"/>
                </a:cubicBezTo>
              </a:path>
            </a:pathLst>
          </a:custGeom>
          <a:noFill/>
          <a:ln w="28575" cap="flat" cmpd="sng">
            <a:solidFill>
              <a:srgbClr val="FF0000"/>
            </a:solidFill>
            <a:prstDash val="solid"/>
            <a:round/>
            <a:headEnd type="none" w="med" len="med"/>
            <a:tailEnd type="triangle" w="med" len="med"/>
          </a:ln>
        </p:spPr>
      </p:sp>
    </p:spTree>
    <p:extLst>
      <p:ext uri="{BB962C8B-B14F-4D97-AF65-F5344CB8AC3E}">
        <p14:creationId xmlns:p14="http://schemas.microsoft.com/office/powerpoint/2010/main" val="396610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4"/>
                                        </p:tgtEl>
                                        <p:attrNameLst>
                                          <p:attrName>style.visibility</p:attrName>
                                        </p:attrNameLst>
                                      </p:cBhvr>
                                      <p:to>
                                        <p:strVal val="visible"/>
                                      </p:to>
                                    </p:set>
                                    <p:animEffect transition="in" filter="fade">
                                      <p:cBhvr>
                                        <p:cTn id="12" dur="1000"/>
                                        <p:tgtEl>
                                          <p:spTgt spid="11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5"/>
                                        </p:tgtEl>
                                        <p:attrNameLst>
                                          <p:attrName>style.visibility</p:attrName>
                                        </p:attrNameLst>
                                      </p:cBhvr>
                                      <p:to>
                                        <p:strVal val="visible"/>
                                      </p:to>
                                    </p:set>
                                    <p:animEffect transition="in" filter="fade">
                                      <p:cBhvr>
                                        <p:cTn id="17"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t>
            </a:r>
            <a:endParaRPr/>
          </a:p>
        </p:txBody>
      </p:sp>
      <p:sp>
        <p:nvSpPr>
          <p:cNvPr id="1180" name="Google Shape;1180;p11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Double or Triple Bond is broken and two or more atoms are added</a:t>
            </a:r>
            <a:endParaRPr sz="2400" dirty="0"/>
          </a:p>
          <a:p>
            <a:pPr marL="457200" lvl="0" indent="-317500" algn="l" rtl="0">
              <a:spcBef>
                <a:spcPts val="0"/>
              </a:spcBef>
              <a:spcAft>
                <a:spcPts val="0"/>
              </a:spcAft>
              <a:buSzPts val="1400"/>
              <a:buChar char="●"/>
            </a:pPr>
            <a:r>
              <a:rPr lang="en" sz="2400" dirty="0"/>
              <a:t>Molecule must be unsaturated</a:t>
            </a:r>
            <a:br>
              <a:rPr lang="en" sz="2400" dirty="0"/>
            </a:br>
            <a:r>
              <a:rPr lang="en" sz="2400" dirty="0"/>
              <a:t>         C</a:t>
            </a:r>
            <a:r>
              <a:rPr lang="en" sz="2400" baseline="-25000" dirty="0"/>
              <a:t>2</a:t>
            </a:r>
            <a:r>
              <a:rPr lang="en" sz="2400" dirty="0"/>
              <a:t>H</a:t>
            </a:r>
            <a:r>
              <a:rPr lang="en" sz="2400" baseline="-25000" dirty="0"/>
              <a:t>4</a:t>
            </a:r>
            <a:r>
              <a:rPr lang="en" sz="2400" dirty="0"/>
              <a:t>  +  Br</a:t>
            </a:r>
            <a:r>
              <a:rPr lang="en" sz="2400" baseline="-25000" dirty="0"/>
              <a:t>2</a:t>
            </a:r>
            <a:r>
              <a:rPr lang="en" sz="2400" dirty="0"/>
              <a:t> →     C</a:t>
            </a:r>
            <a:r>
              <a:rPr lang="en" sz="2400" baseline="-25000" dirty="0"/>
              <a:t>2</a:t>
            </a:r>
            <a:r>
              <a:rPr lang="en" sz="2400" dirty="0"/>
              <a:t>H</a:t>
            </a:r>
            <a:r>
              <a:rPr lang="en" sz="2400" baseline="-25000" dirty="0"/>
              <a:t>4</a:t>
            </a:r>
            <a:r>
              <a:rPr lang="en" sz="2400" dirty="0"/>
              <a:t>Br</a:t>
            </a:r>
            <a:r>
              <a:rPr lang="en" sz="2400" baseline="-25000" dirty="0"/>
              <a:t>2</a:t>
            </a:r>
            <a:r>
              <a:rPr lang="en" dirty="0"/>
              <a:t/>
            </a:r>
            <a:br>
              <a:rPr lang="en" dirty="0"/>
            </a:br>
            <a:endParaRPr dirty="0"/>
          </a:p>
        </p:txBody>
      </p:sp>
      <p:pic>
        <p:nvPicPr>
          <p:cNvPr id="1181" name="Google Shape;1181;p114"/>
          <p:cNvPicPr preferRelativeResize="0"/>
          <p:nvPr/>
        </p:nvPicPr>
        <p:blipFill>
          <a:blip r:embed="rId3">
            <a:alphaModFix/>
          </a:blip>
          <a:stretch>
            <a:fillRect/>
          </a:stretch>
        </p:blipFill>
        <p:spPr>
          <a:xfrm>
            <a:off x="1964474" y="3213168"/>
            <a:ext cx="5215051" cy="1262775"/>
          </a:xfrm>
          <a:prstGeom prst="rect">
            <a:avLst/>
          </a:prstGeom>
          <a:noFill/>
          <a:ln>
            <a:noFill/>
          </a:ln>
        </p:spPr>
      </p:pic>
    </p:spTree>
    <p:extLst>
      <p:ext uri="{BB962C8B-B14F-4D97-AF65-F5344CB8AC3E}">
        <p14:creationId xmlns:p14="http://schemas.microsoft.com/office/powerpoint/2010/main" val="1076125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Use the same mole formula to solve for grams by setting mole over 1 and cross multiplying</a:t>
            </a:r>
            <a:br>
              <a:rPr lang="en"/>
            </a:br>
            <a:endParaRPr/>
          </a:p>
        </p:txBody>
      </p:sp>
      <p:sp>
        <p:nvSpPr>
          <p:cNvPr id="312" name="Google Shape;312;p3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 Conversions: moles to grams</a:t>
            </a:r>
            <a:endParaRPr/>
          </a:p>
        </p:txBody>
      </p:sp>
      <p:pic>
        <p:nvPicPr>
          <p:cNvPr id="313" name="Google Shape;313;p32"/>
          <p:cNvPicPr preferRelativeResize="0"/>
          <p:nvPr/>
        </p:nvPicPr>
        <p:blipFill>
          <a:blip r:embed="rId3">
            <a:alphaModFix/>
          </a:blip>
          <a:stretch>
            <a:fillRect/>
          </a:stretch>
        </p:blipFill>
        <p:spPr>
          <a:xfrm>
            <a:off x="1320028" y="3450575"/>
            <a:ext cx="5882951" cy="931469"/>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1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1187" name="Google Shape;1187;p115"/>
          <p:cNvSpPr txBox="1"/>
          <p:nvPr/>
        </p:nvSpPr>
        <p:spPr>
          <a:xfrm>
            <a:off x="1673925" y="27891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1188" name="Google Shape;1188;p115"/>
          <p:cNvSpPr txBox="1"/>
          <p:nvPr/>
        </p:nvSpPr>
        <p:spPr>
          <a:xfrm>
            <a:off x="2319950" y="27891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1189" name="Google Shape;1189;p115"/>
          <p:cNvCxnSpPr/>
          <p:nvPr/>
        </p:nvCxnSpPr>
        <p:spPr>
          <a:xfrm>
            <a:off x="2015125" y="29965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1190" name="Google Shape;1190;p115"/>
          <p:cNvCxnSpPr/>
          <p:nvPr/>
        </p:nvCxnSpPr>
        <p:spPr>
          <a:xfrm rot="10800000">
            <a:off x="1876725" y="25166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191" name="Google Shape;1191;p115"/>
          <p:cNvCxnSpPr/>
          <p:nvPr/>
        </p:nvCxnSpPr>
        <p:spPr>
          <a:xfrm rot="10800000">
            <a:off x="1876725" y="32021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192" name="Google Shape;1192;p115"/>
          <p:cNvCxnSpPr/>
          <p:nvPr/>
        </p:nvCxnSpPr>
        <p:spPr>
          <a:xfrm rot="10800000">
            <a:off x="2522750" y="25166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193" name="Google Shape;1193;p115"/>
          <p:cNvCxnSpPr/>
          <p:nvPr/>
        </p:nvCxnSpPr>
        <p:spPr>
          <a:xfrm rot="10800000">
            <a:off x="2522750" y="3202100"/>
            <a:ext cx="4500" cy="393300"/>
          </a:xfrm>
          <a:prstGeom prst="straightConnector1">
            <a:avLst/>
          </a:prstGeom>
          <a:noFill/>
          <a:ln w="38100" cap="flat" cmpd="sng">
            <a:solidFill>
              <a:srgbClr val="FFFFFF"/>
            </a:solidFill>
            <a:prstDash val="solid"/>
            <a:round/>
            <a:headEnd type="none" w="med" len="med"/>
            <a:tailEnd type="none" w="med" len="med"/>
          </a:ln>
        </p:spPr>
      </p:cxnSp>
      <p:sp>
        <p:nvSpPr>
          <p:cNvPr id="1194" name="Google Shape;1194;p115"/>
          <p:cNvSpPr txBox="1"/>
          <p:nvPr/>
        </p:nvSpPr>
        <p:spPr>
          <a:xfrm>
            <a:off x="1673925" y="20406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195" name="Google Shape;1195;p115"/>
          <p:cNvSpPr txBox="1"/>
          <p:nvPr/>
        </p:nvSpPr>
        <p:spPr>
          <a:xfrm>
            <a:off x="2319950" y="20406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196" name="Google Shape;1196;p115"/>
          <p:cNvSpPr txBox="1"/>
          <p:nvPr/>
        </p:nvSpPr>
        <p:spPr>
          <a:xfrm>
            <a:off x="2319950" y="34807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197" name="Google Shape;1197;p115"/>
          <p:cNvSpPr txBox="1"/>
          <p:nvPr/>
        </p:nvSpPr>
        <p:spPr>
          <a:xfrm>
            <a:off x="1673925" y="34807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1198" name="Google Shape;1198;p115"/>
          <p:cNvCxnSpPr/>
          <p:nvPr/>
        </p:nvCxnSpPr>
        <p:spPr>
          <a:xfrm>
            <a:off x="2015125" y="3148875"/>
            <a:ext cx="375000" cy="0"/>
          </a:xfrm>
          <a:prstGeom prst="straightConnector1">
            <a:avLst/>
          </a:prstGeom>
          <a:noFill/>
          <a:ln w="38100" cap="flat" cmpd="sng">
            <a:solidFill>
              <a:srgbClr val="FFFFFF"/>
            </a:solidFill>
            <a:prstDash val="solid"/>
            <a:round/>
            <a:headEnd type="none" w="med" len="med"/>
            <a:tailEnd type="none" w="med" len="med"/>
          </a:ln>
        </p:spPr>
      </p:cxnSp>
      <p:sp>
        <p:nvSpPr>
          <p:cNvPr id="1199" name="Google Shape;1199;p115"/>
          <p:cNvSpPr txBox="1"/>
          <p:nvPr/>
        </p:nvSpPr>
        <p:spPr>
          <a:xfrm>
            <a:off x="2852875" y="2789150"/>
            <a:ext cx="1218600" cy="5529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FFFF"/>
              </a:buClr>
              <a:buSzPts val="2400"/>
              <a:buChar char="+"/>
            </a:pPr>
            <a:r>
              <a:rPr lang="en" sz="2400">
                <a:solidFill>
                  <a:srgbClr val="FF0000"/>
                </a:solidFill>
              </a:rPr>
              <a:t>F</a:t>
            </a:r>
            <a:r>
              <a:rPr lang="en" sz="2400" baseline="-25000">
                <a:solidFill>
                  <a:srgbClr val="FF0000"/>
                </a:solidFill>
              </a:rPr>
              <a:t>2</a:t>
            </a:r>
            <a:endParaRPr sz="2400" baseline="-25000">
              <a:solidFill>
                <a:srgbClr val="FF0000"/>
              </a:solidFill>
            </a:endParaRPr>
          </a:p>
        </p:txBody>
      </p:sp>
      <p:sp>
        <p:nvSpPr>
          <p:cNvPr id="1200" name="Google Shape;1200;p115"/>
          <p:cNvSpPr txBox="1"/>
          <p:nvPr/>
        </p:nvSpPr>
        <p:spPr>
          <a:xfrm>
            <a:off x="4006438" y="27200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FFFF"/>
                </a:solidFill>
              </a:rPr>
              <a:t>→</a:t>
            </a:r>
            <a:r>
              <a:rPr lang="en" sz="2400">
                <a:solidFill>
                  <a:srgbClr val="FFFFFF"/>
                </a:solidFill>
              </a:rPr>
              <a:t> </a:t>
            </a:r>
            <a:endParaRPr sz="2400">
              <a:solidFill>
                <a:srgbClr val="FFFFFF"/>
              </a:solidFill>
            </a:endParaRPr>
          </a:p>
        </p:txBody>
      </p:sp>
      <p:sp>
        <p:nvSpPr>
          <p:cNvPr id="1201" name="Google Shape;1201;p115"/>
          <p:cNvSpPr txBox="1"/>
          <p:nvPr/>
        </p:nvSpPr>
        <p:spPr>
          <a:xfrm>
            <a:off x="5282425" y="2817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sp>
        <p:nvSpPr>
          <p:cNvPr id="1202" name="Google Shape;1202;p115"/>
          <p:cNvSpPr txBox="1"/>
          <p:nvPr/>
        </p:nvSpPr>
        <p:spPr>
          <a:xfrm>
            <a:off x="5928450" y="2817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C</a:t>
            </a:r>
            <a:endParaRPr sz="2400">
              <a:solidFill>
                <a:srgbClr val="FFFFFF"/>
              </a:solidFill>
            </a:endParaRPr>
          </a:p>
        </p:txBody>
      </p:sp>
      <p:cxnSp>
        <p:nvCxnSpPr>
          <p:cNvPr id="1203" name="Google Shape;1203;p115"/>
          <p:cNvCxnSpPr/>
          <p:nvPr/>
        </p:nvCxnSpPr>
        <p:spPr>
          <a:xfrm>
            <a:off x="5623625" y="30941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1204" name="Google Shape;1204;p115"/>
          <p:cNvCxnSpPr/>
          <p:nvPr/>
        </p:nvCxnSpPr>
        <p:spPr>
          <a:xfrm rot="10800000">
            <a:off x="5485225" y="25451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205" name="Google Shape;1205;p115"/>
          <p:cNvCxnSpPr/>
          <p:nvPr/>
        </p:nvCxnSpPr>
        <p:spPr>
          <a:xfrm rot="10800000">
            <a:off x="5485225" y="32306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206" name="Google Shape;1206;p115"/>
          <p:cNvCxnSpPr/>
          <p:nvPr/>
        </p:nvCxnSpPr>
        <p:spPr>
          <a:xfrm>
            <a:off x="4976525" y="30941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1207" name="Google Shape;1207;p115"/>
          <p:cNvCxnSpPr/>
          <p:nvPr/>
        </p:nvCxnSpPr>
        <p:spPr>
          <a:xfrm>
            <a:off x="6283850" y="3094100"/>
            <a:ext cx="375000" cy="0"/>
          </a:xfrm>
          <a:prstGeom prst="straightConnector1">
            <a:avLst/>
          </a:prstGeom>
          <a:noFill/>
          <a:ln w="38100" cap="flat" cmpd="sng">
            <a:solidFill>
              <a:srgbClr val="FFFFFF"/>
            </a:solidFill>
            <a:prstDash val="solid"/>
            <a:round/>
            <a:headEnd type="none" w="med" len="med"/>
            <a:tailEnd type="none" w="med" len="med"/>
          </a:ln>
        </p:spPr>
      </p:cxnSp>
      <p:cxnSp>
        <p:nvCxnSpPr>
          <p:cNvPr id="1208" name="Google Shape;1208;p115"/>
          <p:cNvCxnSpPr/>
          <p:nvPr/>
        </p:nvCxnSpPr>
        <p:spPr>
          <a:xfrm rot="10800000">
            <a:off x="6131250" y="2545100"/>
            <a:ext cx="4500" cy="393300"/>
          </a:xfrm>
          <a:prstGeom prst="straightConnector1">
            <a:avLst/>
          </a:prstGeom>
          <a:noFill/>
          <a:ln w="38100" cap="flat" cmpd="sng">
            <a:solidFill>
              <a:srgbClr val="FFFFFF"/>
            </a:solidFill>
            <a:prstDash val="solid"/>
            <a:round/>
            <a:headEnd type="none" w="med" len="med"/>
            <a:tailEnd type="none" w="med" len="med"/>
          </a:ln>
        </p:spPr>
      </p:cxnSp>
      <p:cxnSp>
        <p:nvCxnSpPr>
          <p:cNvPr id="1209" name="Google Shape;1209;p115"/>
          <p:cNvCxnSpPr/>
          <p:nvPr/>
        </p:nvCxnSpPr>
        <p:spPr>
          <a:xfrm rot="10800000">
            <a:off x="6131250" y="3230600"/>
            <a:ext cx="4500" cy="393300"/>
          </a:xfrm>
          <a:prstGeom prst="straightConnector1">
            <a:avLst/>
          </a:prstGeom>
          <a:noFill/>
          <a:ln w="38100" cap="flat" cmpd="sng">
            <a:solidFill>
              <a:srgbClr val="FFFFFF"/>
            </a:solidFill>
            <a:prstDash val="solid"/>
            <a:round/>
            <a:headEnd type="none" w="med" len="med"/>
            <a:tailEnd type="none" w="med" len="med"/>
          </a:ln>
        </p:spPr>
      </p:cxnSp>
      <p:sp>
        <p:nvSpPr>
          <p:cNvPr id="1210" name="Google Shape;1210;p115"/>
          <p:cNvSpPr txBox="1"/>
          <p:nvPr/>
        </p:nvSpPr>
        <p:spPr>
          <a:xfrm>
            <a:off x="5282425" y="20691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211" name="Google Shape;1211;p115"/>
          <p:cNvSpPr txBox="1"/>
          <p:nvPr/>
        </p:nvSpPr>
        <p:spPr>
          <a:xfrm>
            <a:off x="5928450" y="20691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212" name="Google Shape;1212;p115"/>
          <p:cNvSpPr txBox="1"/>
          <p:nvPr/>
        </p:nvSpPr>
        <p:spPr>
          <a:xfrm>
            <a:off x="5282425" y="35092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sp>
        <p:nvSpPr>
          <p:cNvPr id="1213" name="Google Shape;1213;p115"/>
          <p:cNvSpPr txBox="1"/>
          <p:nvPr/>
        </p:nvSpPr>
        <p:spPr>
          <a:xfrm>
            <a:off x="6574475" y="2817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rPr>
              <a:t>F</a:t>
            </a:r>
            <a:endParaRPr sz="2400">
              <a:solidFill>
                <a:srgbClr val="FF0000"/>
              </a:solidFill>
            </a:endParaRPr>
          </a:p>
        </p:txBody>
      </p:sp>
      <p:sp>
        <p:nvSpPr>
          <p:cNvPr id="1214" name="Google Shape;1214;p115"/>
          <p:cNvSpPr txBox="1"/>
          <p:nvPr/>
        </p:nvSpPr>
        <p:spPr>
          <a:xfrm>
            <a:off x="4585950" y="281765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rPr>
              <a:t>F</a:t>
            </a:r>
            <a:endParaRPr sz="2400">
              <a:solidFill>
                <a:srgbClr val="FF0000"/>
              </a:solidFill>
            </a:endParaRPr>
          </a:p>
        </p:txBody>
      </p:sp>
      <p:sp>
        <p:nvSpPr>
          <p:cNvPr id="1215" name="Google Shape;1215;p115"/>
          <p:cNvSpPr txBox="1"/>
          <p:nvPr/>
        </p:nvSpPr>
        <p:spPr>
          <a:xfrm>
            <a:off x="5928450" y="3509200"/>
            <a:ext cx="523200" cy="5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rPr>
              <a:t>H</a:t>
            </a:r>
            <a:endParaRPr sz="2400">
              <a:solidFill>
                <a:srgbClr val="FFFFFF"/>
              </a:solidFill>
            </a:endParaRPr>
          </a:p>
        </p:txBody>
      </p:sp>
      <p:cxnSp>
        <p:nvCxnSpPr>
          <p:cNvPr id="1216" name="Google Shape;1216;p115"/>
          <p:cNvCxnSpPr/>
          <p:nvPr/>
        </p:nvCxnSpPr>
        <p:spPr>
          <a:xfrm>
            <a:off x="5623625" y="3203625"/>
            <a:ext cx="375000" cy="0"/>
          </a:xfrm>
          <a:prstGeom prst="straightConnector1">
            <a:avLst/>
          </a:prstGeom>
          <a:noFill/>
          <a:ln w="3810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34791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1"/>
                                        </p:tgtEl>
                                        <p:attrNameLst>
                                          <p:attrName>style.visibility</p:attrName>
                                        </p:attrNameLst>
                                      </p:cBhvr>
                                      <p:to>
                                        <p:strVal val="visible"/>
                                      </p:to>
                                    </p:set>
                                    <p:animEffect transition="in" filter="fade">
                                      <p:cBhvr>
                                        <p:cTn id="7" dur="1000"/>
                                        <p:tgtEl>
                                          <p:spTgt spid="1201"/>
                                        </p:tgtEl>
                                      </p:cBhvr>
                                    </p:animEffect>
                                  </p:childTnLst>
                                </p:cTn>
                              </p:par>
                              <p:par>
                                <p:cTn id="8" presetID="10" presetClass="entr" presetSubtype="0" fill="hold" nodeType="withEffect">
                                  <p:stCondLst>
                                    <p:cond delay="0"/>
                                  </p:stCondLst>
                                  <p:childTnLst>
                                    <p:set>
                                      <p:cBhvr>
                                        <p:cTn id="9" dur="1" fill="hold">
                                          <p:stCondLst>
                                            <p:cond delay="0"/>
                                          </p:stCondLst>
                                        </p:cTn>
                                        <p:tgtEl>
                                          <p:spTgt spid="1202"/>
                                        </p:tgtEl>
                                        <p:attrNameLst>
                                          <p:attrName>style.visibility</p:attrName>
                                        </p:attrNameLst>
                                      </p:cBhvr>
                                      <p:to>
                                        <p:strVal val="visible"/>
                                      </p:to>
                                    </p:set>
                                    <p:animEffect transition="in" filter="fade">
                                      <p:cBhvr>
                                        <p:cTn id="10" dur="1000"/>
                                        <p:tgtEl>
                                          <p:spTgt spid="1202"/>
                                        </p:tgtEl>
                                      </p:cBhvr>
                                    </p:animEffect>
                                  </p:childTnLst>
                                </p:cTn>
                              </p:par>
                              <p:par>
                                <p:cTn id="11" presetID="10" presetClass="entr" presetSubtype="0" fill="hold" nodeType="withEffect">
                                  <p:stCondLst>
                                    <p:cond delay="0"/>
                                  </p:stCondLst>
                                  <p:childTnLst>
                                    <p:set>
                                      <p:cBhvr>
                                        <p:cTn id="12" dur="1" fill="hold">
                                          <p:stCondLst>
                                            <p:cond delay="0"/>
                                          </p:stCondLst>
                                        </p:cTn>
                                        <p:tgtEl>
                                          <p:spTgt spid="1203"/>
                                        </p:tgtEl>
                                        <p:attrNameLst>
                                          <p:attrName>style.visibility</p:attrName>
                                        </p:attrNameLst>
                                      </p:cBhvr>
                                      <p:to>
                                        <p:strVal val="visible"/>
                                      </p:to>
                                    </p:set>
                                    <p:animEffect transition="in" filter="fade">
                                      <p:cBhvr>
                                        <p:cTn id="13" dur="1000"/>
                                        <p:tgtEl>
                                          <p:spTgt spid="1203"/>
                                        </p:tgtEl>
                                      </p:cBhvr>
                                    </p:animEffect>
                                  </p:childTnLst>
                                </p:cTn>
                              </p:par>
                              <p:par>
                                <p:cTn id="14" presetID="10" presetClass="entr" presetSubtype="0" fill="hold" nodeType="withEffect">
                                  <p:stCondLst>
                                    <p:cond delay="0"/>
                                  </p:stCondLst>
                                  <p:childTnLst>
                                    <p:set>
                                      <p:cBhvr>
                                        <p:cTn id="15" dur="1" fill="hold">
                                          <p:stCondLst>
                                            <p:cond delay="0"/>
                                          </p:stCondLst>
                                        </p:cTn>
                                        <p:tgtEl>
                                          <p:spTgt spid="1204"/>
                                        </p:tgtEl>
                                        <p:attrNameLst>
                                          <p:attrName>style.visibility</p:attrName>
                                        </p:attrNameLst>
                                      </p:cBhvr>
                                      <p:to>
                                        <p:strVal val="visible"/>
                                      </p:to>
                                    </p:set>
                                    <p:animEffect transition="in" filter="fade">
                                      <p:cBhvr>
                                        <p:cTn id="16" dur="1000"/>
                                        <p:tgtEl>
                                          <p:spTgt spid="1204"/>
                                        </p:tgtEl>
                                      </p:cBhvr>
                                    </p:animEffect>
                                  </p:childTnLst>
                                </p:cTn>
                              </p:par>
                              <p:par>
                                <p:cTn id="17" presetID="10" presetClass="entr" presetSubtype="0" fill="hold" nodeType="withEffect">
                                  <p:stCondLst>
                                    <p:cond delay="0"/>
                                  </p:stCondLst>
                                  <p:childTnLst>
                                    <p:set>
                                      <p:cBhvr>
                                        <p:cTn id="18" dur="1" fill="hold">
                                          <p:stCondLst>
                                            <p:cond delay="0"/>
                                          </p:stCondLst>
                                        </p:cTn>
                                        <p:tgtEl>
                                          <p:spTgt spid="1205"/>
                                        </p:tgtEl>
                                        <p:attrNameLst>
                                          <p:attrName>style.visibility</p:attrName>
                                        </p:attrNameLst>
                                      </p:cBhvr>
                                      <p:to>
                                        <p:strVal val="visible"/>
                                      </p:to>
                                    </p:set>
                                    <p:animEffect transition="in" filter="fade">
                                      <p:cBhvr>
                                        <p:cTn id="19" dur="1000"/>
                                        <p:tgtEl>
                                          <p:spTgt spid="1205"/>
                                        </p:tgtEl>
                                      </p:cBhvr>
                                    </p:animEffect>
                                  </p:childTnLst>
                                </p:cTn>
                              </p:par>
                              <p:par>
                                <p:cTn id="20" presetID="10" presetClass="entr" presetSubtype="0" fill="hold" nodeType="withEffect">
                                  <p:stCondLst>
                                    <p:cond delay="0"/>
                                  </p:stCondLst>
                                  <p:childTnLst>
                                    <p:set>
                                      <p:cBhvr>
                                        <p:cTn id="21" dur="1" fill="hold">
                                          <p:stCondLst>
                                            <p:cond delay="0"/>
                                          </p:stCondLst>
                                        </p:cTn>
                                        <p:tgtEl>
                                          <p:spTgt spid="1208"/>
                                        </p:tgtEl>
                                        <p:attrNameLst>
                                          <p:attrName>style.visibility</p:attrName>
                                        </p:attrNameLst>
                                      </p:cBhvr>
                                      <p:to>
                                        <p:strVal val="visible"/>
                                      </p:to>
                                    </p:set>
                                    <p:animEffect transition="in" filter="fade">
                                      <p:cBhvr>
                                        <p:cTn id="22" dur="1000"/>
                                        <p:tgtEl>
                                          <p:spTgt spid="1208"/>
                                        </p:tgtEl>
                                      </p:cBhvr>
                                    </p:animEffect>
                                  </p:childTnLst>
                                </p:cTn>
                              </p:par>
                              <p:par>
                                <p:cTn id="23" presetID="10" presetClass="entr" presetSubtype="0" fill="hold" nodeType="withEffect">
                                  <p:stCondLst>
                                    <p:cond delay="0"/>
                                  </p:stCondLst>
                                  <p:childTnLst>
                                    <p:set>
                                      <p:cBhvr>
                                        <p:cTn id="24" dur="1" fill="hold">
                                          <p:stCondLst>
                                            <p:cond delay="0"/>
                                          </p:stCondLst>
                                        </p:cTn>
                                        <p:tgtEl>
                                          <p:spTgt spid="1209"/>
                                        </p:tgtEl>
                                        <p:attrNameLst>
                                          <p:attrName>style.visibility</p:attrName>
                                        </p:attrNameLst>
                                      </p:cBhvr>
                                      <p:to>
                                        <p:strVal val="visible"/>
                                      </p:to>
                                    </p:set>
                                    <p:animEffect transition="in" filter="fade">
                                      <p:cBhvr>
                                        <p:cTn id="25" dur="1000"/>
                                        <p:tgtEl>
                                          <p:spTgt spid="1209"/>
                                        </p:tgtEl>
                                      </p:cBhvr>
                                    </p:animEffect>
                                  </p:childTnLst>
                                </p:cTn>
                              </p:par>
                              <p:par>
                                <p:cTn id="26" presetID="10" presetClass="entr" presetSubtype="0" fill="hold" nodeType="withEffect">
                                  <p:stCondLst>
                                    <p:cond delay="0"/>
                                  </p:stCondLst>
                                  <p:childTnLst>
                                    <p:set>
                                      <p:cBhvr>
                                        <p:cTn id="27" dur="1" fill="hold">
                                          <p:stCondLst>
                                            <p:cond delay="0"/>
                                          </p:stCondLst>
                                        </p:cTn>
                                        <p:tgtEl>
                                          <p:spTgt spid="1210"/>
                                        </p:tgtEl>
                                        <p:attrNameLst>
                                          <p:attrName>style.visibility</p:attrName>
                                        </p:attrNameLst>
                                      </p:cBhvr>
                                      <p:to>
                                        <p:strVal val="visible"/>
                                      </p:to>
                                    </p:set>
                                    <p:animEffect transition="in" filter="fade">
                                      <p:cBhvr>
                                        <p:cTn id="28" dur="1000"/>
                                        <p:tgtEl>
                                          <p:spTgt spid="1210"/>
                                        </p:tgtEl>
                                      </p:cBhvr>
                                    </p:animEffect>
                                  </p:childTnLst>
                                </p:cTn>
                              </p:par>
                              <p:par>
                                <p:cTn id="29" presetID="10" presetClass="entr" presetSubtype="0" fill="hold" nodeType="withEffect">
                                  <p:stCondLst>
                                    <p:cond delay="0"/>
                                  </p:stCondLst>
                                  <p:childTnLst>
                                    <p:set>
                                      <p:cBhvr>
                                        <p:cTn id="30" dur="1" fill="hold">
                                          <p:stCondLst>
                                            <p:cond delay="0"/>
                                          </p:stCondLst>
                                        </p:cTn>
                                        <p:tgtEl>
                                          <p:spTgt spid="1211"/>
                                        </p:tgtEl>
                                        <p:attrNameLst>
                                          <p:attrName>style.visibility</p:attrName>
                                        </p:attrNameLst>
                                      </p:cBhvr>
                                      <p:to>
                                        <p:strVal val="visible"/>
                                      </p:to>
                                    </p:set>
                                    <p:animEffect transition="in" filter="fade">
                                      <p:cBhvr>
                                        <p:cTn id="31" dur="1000"/>
                                        <p:tgtEl>
                                          <p:spTgt spid="1211"/>
                                        </p:tgtEl>
                                      </p:cBhvr>
                                    </p:animEffect>
                                  </p:childTnLst>
                                </p:cTn>
                              </p:par>
                              <p:par>
                                <p:cTn id="32" presetID="10" presetClass="entr" presetSubtype="0" fill="hold" nodeType="withEffect">
                                  <p:stCondLst>
                                    <p:cond delay="0"/>
                                  </p:stCondLst>
                                  <p:childTnLst>
                                    <p:set>
                                      <p:cBhvr>
                                        <p:cTn id="33" dur="1" fill="hold">
                                          <p:stCondLst>
                                            <p:cond delay="0"/>
                                          </p:stCondLst>
                                        </p:cTn>
                                        <p:tgtEl>
                                          <p:spTgt spid="1212"/>
                                        </p:tgtEl>
                                        <p:attrNameLst>
                                          <p:attrName>style.visibility</p:attrName>
                                        </p:attrNameLst>
                                      </p:cBhvr>
                                      <p:to>
                                        <p:strVal val="visible"/>
                                      </p:to>
                                    </p:set>
                                    <p:animEffect transition="in" filter="fade">
                                      <p:cBhvr>
                                        <p:cTn id="34" dur="1000"/>
                                        <p:tgtEl>
                                          <p:spTgt spid="1212"/>
                                        </p:tgtEl>
                                      </p:cBhvr>
                                    </p:animEffect>
                                  </p:childTnLst>
                                </p:cTn>
                              </p:par>
                              <p:par>
                                <p:cTn id="35" presetID="10" presetClass="entr" presetSubtype="0" fill="hold" nodeType="withEffect">
                                  <p:stCondLst>
                                    <p:cond delay="0"/>
                                  </p:stCondLst>
                                  <p:childTnLst>
                                    <p:set>
                                      <p:cBhvr>
                                        <p:cTn id="36" dur="1" fill="hold">
                                          <p:stCondLst>
                                            <p:cond delay="0"/>
                                          </p:stCondLst>
                                        </p:cTn>
                                        <p:tgtEl>
                                          <p:spTgt spid="1215"/>
                                        </p:tgtEl>
                                        <p:attrNameLst>
                                          <p:attrName>style.visibility</p:attrName>
                                        </p:attrNameLst>
                                      </p:cBhvr>
                                      <p:to>
                                        <p:strVal val="visible"/>
                                      </p:to>
                                    </p:set>
                                    <p:animEffect transition="in" filter="fade">
                                      <p:cBhvr>
                                        <p:cTn id="37" dur="1000"/>
                                        <p:tgtEl>
                                          <p:spTgt spid="1215"/>
                                        </p:tgtEl>
                                      </p:cBhvr>
                                    </p:animEffect>
                                  </p:childTnLst>
                                </p:cTn>
                              </p:par>
                              <p:par>
                                <p:cTn id="38" presetID="10" presetClass="entr" presetSubtype="0" fill="hold" nodeType="withEffect">
                                  <p:stCondLst>
                                    <p:cond delay="0"/>
                                  </p:stCondLst>
                                  <p:childTnLst>
                                    <p:set>
                                      <p:cBhvr>
                                        <p:cTn id="39" dur="1" fill="hold">
                                          <p:stCondLst>
                                            <p:cond delay="0"/>
                                          </p:stCondLst>
                                        </p:cTn>
                                        <p:tgtEl>
                                          <p:spTgt spid="1216"/>
                                        </p:tgtEl>
                                        <p:attrNameLst>
                                          <p:attrName>style.visibility</p:attrName>
                                        </p:attrNameLst>
                                      </p:cBhvr>
                                      <p:to>
                                        <p:strVal val="visible"/>
                                      </p:to>
                                    </p:set>
                                    <p:animEffect transition="in" filter="fade">
                                      <p:cBhvr>
                                        <p:cTn id="40" dur="1000"/>
                                        <p:tgtEl>
                                          <p:spTgt spid="12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1216"/>
                                        </p:tgtEl>
                                      </p:cBhvr>
                                    </p:animEffect>
                                    <p:set>
                                      <p:cBhvr>
                                        <p:cTn id="45" dur="1" fill="hold">
                                          <p:stCondLst>
                                            <p:cond delay="1000"/>
                                          </p:stCondLst>
                                        </p:cTn>
                                        <p:tgtEl>
                                          <p:spTgt spid="12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06"/>
                                        </p:tgtEl>
                                        <p:attrNameLst>
                                          <p:attrName>style.visibility</p:attrName>
                                        </p:attrNameLst>
                                      </p:cBhvr>
                                      <p:to>
                                        <p:strVal val="visible"/>
                                      </p:to>
                                    </p:set>
                                    <p:animEffect transition="in" filter="fade">
                                      <p:cBhvr>
                                        <p:cTn id="50" dur="1000"/>
                                        <p:tgtEl>
                                          <p:spTgt spid="1206"/>
                                        </p:tgtEl>
                                      </p:cBhvr>
                                    </p:animEffect>
                                  </p:childTnLst>
                                </p:cTn>
                              </p:par>
                              <p:par>
                                <p:cTn id="51" presetID="10" presetClass="entr" presetSubtype="0" fill="hold" nodeType="with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fade">
                                      <p:cBhvr>
                                        <p:cTn id="53" dur="10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14"/>
                                        </p:tgtEl>
                                        <p:attrNameLst>
                                          <p:attrName>style.visibility</p:attrName>
                                        </p:attrNameLst>
                                      </p:cBhvr>
                                      <p:to>
                                        <p:strVal val="visible"/>
                                      </p:to>
                                    </p:set>
                                    <p:animEffect transition="in" filter="fade">
                                      <p:cBhvr>
                                        <p:cTn id="58" dur="1000"/>
                                        <p:tgtEl>
                                          <p:spTgt spid="1214"/>
                                        </p:tgtEl>
                                      </p:cBhvr>
                                    </p:animEffect>
                                  </p:childTnLst>
                                </p:cTn>
                              </p:par>
                              <p:par>
                                <p:cTn id="59" presetID="10" presetClass="entr" presetSubtype="0" fill="hold" nodeType="withEffect">
                                  <p:stCondLst>
                                    <p:cond delay="0"/>
                                  </p:stCondLst>
                                  <p:childTnLst>
                                    <p:set>
                                      <p:cBhvr>
                                        <p:cTn id="60" dur="1" fill="hold">
                                          <p:stCondLst>
                                            <p:cond delay="0"/>
                                          </p:stCondLst>
                                        </p:cTn>
                                        <p:tgtEl>
                                          <p:spTgt spid="1213"/>
                                        </p:tgtEl>
                                        <p:attrNameLst>
                                          <p:attrName>style.visibility</p:attrName>
                                        </p:attrNameLst>
                                      </p:cBhvr>
                                      <p:to>
                                        <p:strVal val="visible"/>
                                      </p:to>
                                    </p:set>
                                    <p:animEffect transition="in" filter="fade">
                                      <p:cBhvr>
                                        <p:cTn id="61" dur="1000"/>
                                        <p:tgtEl>
                                          <p:spTgt spid="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Esterification</a:t>
            </a:r>
            <a:endParaRPr/>
          </a:p>
        </p:txBody>
      </p:sp>
      <p:sp>
        <p:nvSpPr>
          <p:cNvPr id="1228" name="Google Shape;1228;p1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Forms esters (smells)</a:t>
            </a:r>
            <a:br>
              <a:rPr lang="en" sz="2400" dirty="0"/>
            </a:br>
            <a:r>
              <a:rPr lang="en" sz="2400" dirty="0"/>
              <a:t>Identify ester as product (Use TABLE R)</a:t>
            </a:r>
            <a:r>
              <a:rPr lang="en" dirty="0"/>
              <a:t/>
            </a:r>
            <a:br>
              <a:rPr lang="en" dirty="0"/>
            </a:br>
            <a:endParaRPr dirty="0"/>
          </a:p>
        </p:txBody>
      </p:sp>
      <p:pic>
        <p:nvPicPr>
          <p:cNvPr id="1229" name="Google Shape;1229;p117"/>
          <p:cNvPicPr preferRelativeResize="0"/>
          <p:nvPr/>
        </p:nvPicPr>
        <p:blipFill>
          <a:blip r:embed="rId3">
            <a:alphaModFix/>
          </a:blip>
          <a:stretch>
            <a:fillRect/>
          </a:stretch>
        </p:blipFill>
        <p:spPr>
          <a:xfrm>
            <a:off x="617037" y="2494575"/>
            <a:ext cx="7909925" cy="1194750"/>
          </a:xfrm>
          <a:prstGeom prst="rect">
            <a:avLst/>
          </a:prstGeom>
          <a:noFill/>
          <a:ln>
            <a:noFill/>
          </a:ln>
        </p:spPr>
      </p:pic>
      <p:pic>
        <p:nvPicPr>
          <p:cNvPr id="1230" name="Google Shape;1230;p117"/>
          <p:cNvPicPr preferRelativeResize="0"/>
          <p:nvPr/>
        </p:nvPicPr>
        <p:blipFill>
          <a:blip r:embed="rId4">
            <a:alphaModFix/>
          </a:blip>
          <a:stretch>
            <a:fillRect/>
          </a:stretch>
        </p:blipFill>
        <p:spPr>
          <a:xfrm>
            <a:off x="1704225" y="3689325"/>
            <a:ext cx="6158299" cy="1052050"/>
          </a:xfrm>
          <a:prstGeom prst="rect">
            <a:avLst/>
          </a:prstGeom>
          <a:noFill/>
          <a:ln>
            <a:noFill/>
          </a:ln>
        </p:spPr>
      </p:pic>
    </p:spTree>
    <p:extLst>
      <p:ext uri="{BB962C8B-B14F-4D97-AF65-F5344CB8AC3E}">
        <p14:creationId xmlns:p14="http://schemas.microsoft.com/office/powerpoint/2010/main" val="12561258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1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Esters</a:t>
            </a:r>
            <a:endParaRPr dirty="0"/>
          </a:p>
        </p:txBody>
      </p:sp>
      <p:pic>
        <p:nvPicPr>
          <p:cNvPr id="1236" name="Google Shape;1236;p118"/>
          <p:cNvPicPr preferRelativeResize="0"/>
          <p:nvPr/>
        </p:nvPicPr>
        <p:blipFill>
          <a:blip r:embed="rId3">
            <a:alphaModFix/>
          </a:blip>
          <a:stretch>
            <a:fillRect/>
          </a:stretch>
        </p:blipFill>
        <p:spPr>
          <a:xfrm>
            <a:off x="271604" y="1475715"/>
            <a:ext cx="8609846" cy="3304515"/>
          </a:xfrm>
          <a:prstGeom prst="rect">
            <a:avLst/>
          </a:prstGeom>
          <a:noFill/>
          <a:ln>
            <a:noFill/>
          </a:ln>
        </p:spPr>
      </p:pic>
    </p:spTree>
    <p:extLst>
      <p:ext uri="{BB962C8B-B14F-4D97-AF65-F5344CB8AC3E}">
        <p14:creationId xmlns:p14="http://schemas.microsoft.com/office/powerpoint/2010/main" val="31501190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1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Fermentation</a:t>
            </a:r>
            <a:endParaRPr/>
          </a:p>
        </p:txBody>
      </p:sp>
      <p:sp>
        <p:nvSpPr>
          <p:cNvPr id="1242" name="Google Shape;1242;p11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2400" dirty="0"/>
              <a:t>Enzymatic breakdown of sugar into alcohol (ethanol) and CO</a:t>
            </a:r>
            <a:r>
              <a:rPr lang="en" sz="2400" baseline="-25000" dirty="0"/>
              <a:t>2</a:t>
            </a:r>
            <a:endParaRPr sz="2400" dirty="0"/>
          </a:p>
          <a:p>
            <a:pPr marL="457200" lvl="0" indent="-419100" algn="l" rtl="0">
              <a:spcBef>
                <a:spcPts val="0"/>
              </a:spcBef>
              <a:spcAft>
                <a:spcPts val="0"/>
              </a:spcAft>
              <a:buSzPts val="3000"/>
              <a:buChar char="✓"/>
            </a:pPr>
            <a:r>
              <a:rPr lang="en" sz="2400" dirty="0"/>
              <a:t>Identify Alcohol and CO</a:t>
            </a:r>
            <a:r>
              <a:rPr lang="en" sz="2400" baseline="-25000" dirty="0"/>
              <a:t>2</a:t>
            </a:r>
            <a:r>
              <a:rPr lang="en" sz="2400" dirty="0"/>
              <a:t> as product</a:t>
            </a:r>
            <a:br>
              <a:rPr lang="en" sz="2400" dirty="0"/>
            </a:br>
            <a:r>
              <a:rPr lang="en" sz="2400" dirty="0"/>
              <a:t>           C</a:t>
            </a:r>
            <a:r>
              <a:rPr lang="en" sz="2400" baseline="-25000" dirty="0"/>
              <a:t>6</a:t>
            </a:r>
            <a:r>
              <a:rPr lang="en" sz="2400" dirty="0"/>
              <a:t>H</a:t>
            </a:r>
            <a:r>
              <a:rPr lang="en" sz="2400" baseline="-25000" dirty="0"/>
              <a:t>12</a:t>
            </a:r>
            <a:r>
              <a:rPr lang="en" sz="2400" dirty="0"/>
              <a:t>O</a:t>
            </a:r>
            <a:r>
              <a:rPr lang="en" sz="2400" baseline="-25000" dirty="0"/>
              <a:t>6</a:t>
            </a:r>
            <a:r>
              <a:rPr lang="en" sz="2400" dirty="0"/>
              <a:t> → 2C</a:t>
            </a:r>
            <a:r>
              <a:rPr lang="en" sz="2400" baseline="-25000" dirty="0"/>
              <a:t>2</a:t>
            </a:r>
            <a:r>
              <a:rPr lang="en" sz="2400" dirty="0"/>
              <a:t>H</a:t>
            </a:r>
            <a:r>
              <a:rPr lang="en" sz="2400" baseline="-25000" dirty="0"/>
              <a:t>5</a:t>
            </a:r>
            <a:r>
              <a:rPr lang="en" sz="2400" dirty="0"/>
              <a:t>OH + 2CO</a:t>
            </a:r>
            <a:r>
              <a:rPr lang="en" sz="2400" baseline="-25000" dirty="0"/>
              <a:t>2</a:t>
            </a:r>
            <a:r>
              <a:rPr lang="en" sz="2400" dirty="0"/>
              <a:t/>
            </a:r>
            <a:br>
              <a:rPr lang="en" sz="2400" dirty="0"/>
            </a:br>
            <a:endParaRPr sz="2400" dirty="0"/>
          </a:p>
        </p:txBody>
      </p:sp>
      <p:pic>
        <p:nvPicPr>
          <p:cNvPr id="1243" name="Google Shape;1243;p119"/>
          <p:cNvPicPr preferRelativeResize="0"/>
          <p:nvPr/>
        </p:nvPicPr>
        <p:blipFill>
          <a:blip r:embed="rId3">
            <a:alphaModFix/>
          </a:blip>
          <a:stretch>
            <a:fillRect/>
          </a:stretch>
        </p:blipFill>
        <p:spPr>
          <a:xfrm>
            <a:off x="1604312" y="3376400"/>
            <a:ext cx="5935375" cy="1088150"/>
          </a:xfrm>
          <a:prstGeom prst="rect">
            <a:avLst/>
          </a:prstGeom>
          <a:noFill/>
          <a:ln>
            <a:noFill/>
          </a:ln>
        </p:spPr>
      </p:pic>
      <p:sp>
        <p:nvSpPr>
          <p:cNvPr id="1244" name="Google Shape;1244;p119"/>
          <p:cNvSpPr/>
          <p:nvPr/>
        </p:nvSpPr>
        <p:spPr>
          <a:xfrm>
            <a:off x="3425323" y="2259575"/>
            <a:ext cx="1361400" cy="801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37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4"/>
                                        </p:tgtEl>
                                        <p:attrNameLst>
                                          <p:attrName>style.visibility</p:attrName>
                                        </p:attrNameLst>
                                      </p:cBhvr>
                                      <p:to>
                                        <p:strVal val="visible"/>
                                      </p:to>
                                    </p:set>
                                    <p:animEffect transition="in" filter="fade">
                                      <p:cBhvr>
                                        <p:cTn id="7" dur="1000"/>
                                        <p:tgtEl>
                                          <p:spTgt spid="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2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Saponification</a:t>
            </a:r>
            <a:endParaRPr/>
          </a:p>
        </p:txBody>
      </p:sp>
      <p:sp>
        <p:nvSpPr>
          <p:cNvPr id="1250" name="Google Shape;1250;p120"/>
          <p:cNvSpPr txBox="1">
            <a:spLocks noGrp="1"/>
          </p:cNvSpPr>
          <p:nvPr>
            <p:ph type="body" idx="1"/>
          </p:nvPr>
        </p:nvSpPr>
        <p:spPr>
          <a:xfrm>
            <a:off x="311700" y="1485613"/>
            <a:ext cx="24315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Hydrolysis of fats using a base</a:t>
            </a:r>
            <a:br>
              <a:rPr lang="en" sz="2400" dirty="0"/>
            </a:br>
            <a:r>
              <a:rPr lang="en" sz="2400" dirty="0"/>
              <a:t>Produces soap and glycerol (alcohol)</a:t>
            </a:r>
            <a:br>
              <a:rPr lang="en" sz="2400" dirty="0"/>
            </a:br>
            <a:r>
              <a:rPr lang="en" sz="2400" dirty="0"/>
              <a:t>Identify soap as product and base as reactant</a:t>
            </a:r>
            <a:br>
              <a:rPr lang="en" sz="2400" dirty="0"/>
            </a:br>
            <a:endParaRPr sz="2400" dirty="0"/>
          </a:p>
        </p:txBody>
      </p:sp>
      <p:pic>
        <p:nvPicPr>
          <p:cNvPr id="1251" name="Google Shape;1251;p120"/>
          <p:cNvPicPr preferRelativeResize="0"/>
          <p:nvPr/>
        </p:nvPicPr>
        <p:blipFill>
          <a:blip r:embed="rId3">
            <a:alphaModFix/>
          </a:blip>
          <a:stretch>
            <a:fillRect/>
          </a:stretch>
        </p:blipFill>
        <p:spPr>
          <a:xfrm>
            <a:off x="2896426" y="2164575"/>
            <a:ext cx="5935874" cy="2578425"/>
          </a:xfrm>
          <a:prstGeom prst="rect">
            <a:avLst/>
          </a:prstGeom>
          <a:noFill/>
          <a:ln>
            <a:noFill/>
          </a:ln>
        </p:spPr>
      </p:pic>
      <p:sp>
        <p:nvSpPr>
          <p:cNvPr id="1252" name="Google Shape;1252;p120"/>
          <p:cNvSpPr/>
          <p:nvPr/>
        </p:nvSpPr>
        <p:spPr>
          <a:xfrm>
            <a:off x="6968730" y="3053287"/>
            <a:ext cx="1361400" cy="801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20"/>
          <p:cNvSpPr/>
          <p:nvPr/>
        </p:nvSpPr>
        <p:spPr>
          <a:xfrm>
            <a:off x="3024400" y="3461618"/>
            <a:ext cx="1361400" cy="801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4" name="Google Shape;1254;p120"/>
          <p:cNvPicPr preferRelativeResize="0"/>
          <p:nvPr/>
        </p:nvPicPr>
        <p:blipFill>
          <a:blip r:embed="rId4">
            <a:alphaModFix/>
          </a:blip>
          <a:stretch>
            <a:fillRect/>
          </a:stretch>
        </p:blipFill>
        <p:spPr>
          <a:xfrm>
            <a:off x="4013138" y="0"/>
            <a:ext cx="2764025" cy="1334825"/>
          </a:xfrm>
          <a:prstGeom prst="rect">
            <a:avLst/>
          </a:prstGeom>
          <a:noFill/>
          <a:ln>
            <a:noFill/>
          </a:ln>
        </p:spPr>
      </p:pic>
    </p:spTree>
    <p:extLst>
      <p:ext uri="{BB962C8B-B14F-4D97-AF65-F5344CB8AC3E}">
        <p14:creationId xmlns:p14="http://schemas.microsoft.com/office/powerpoint/2010/main" val="21727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gtEl>
                                        <p:attrNameLst>
                                          <p:attrName>style.visibility</p:attrName>
                                        </p:attrNameLst>
                                      </p:cBhvr>
                                      <p:to>
                                        <p:strVal val="visible"/>
                                      </p:to>
                                    </p:set>
                                    <p:animEffect transition="in" filter="fade">
                                      <p:cBhvr>
                                        <p:cTn id="7" dur="1000"/>
                                        <p:tgtEl>
                                          <p:spTgt spid="1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2"/>
                                        </p:tgtEl>
                                        <p:attrNameLst>
                                          <p:attrName>style.visibility</p:attrName>
                                        </p:attrNameLst>
                                      </p:cBhvr>
                                      <p:to>
                                        <p:strVal val="visible"/>
                                      </p:to>
                                    </p:set>
                                    <p:animEffect transition="in" filter="fade">
                                      <p:cBhvr>
                                        <p:cTn id="12" dur="1000"/>
                                        <p:tgtEl>
                                          <p:spTgt spid="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Polymers</a:t>
            </a:r>
          </a:p>
        </p:txBody>
      </p:sp>
      <p:sp>
        <p:nvSpPr>
          <p:cNvPr id="3" name="Content Placeholder 2"/>
          <p:cNvSpPr>
            <a:spLocks noGrp="1"/>
          </p:cNvSpPr>
          <p:nvPr>
            <p:ph sz="quarter" idx="1"/>
          </p:nvPr>
        </p:nvSpPr>
        <p:spPr>
          <a:xfrm>
            <a:off x="383382" y="1488186"/>
            <a:ext cx="7467600" cy="3655314"/>
          </a:xfrm>
        </p:spPr>
        <p:txBody>
          <a:bodyPr/>
          <a:lstStyle/>
          <a:p>
            <a:r>
              <a:rPr lang="en-US" sz="2400" dirty="0"/>
              <a:t>Long Carbon chains</a:t>
            </a:r>
          </a:p>
          <a:p>
            <a:r>
              <a:rPr lang="en-US" sz="2400" dirty="0"/>
              <a:t>(C</a:t>
            </a:r>
            <a:r>
              <a:rPr lang="en-US" sz="2400" baseline="-25000" dirty="0"/>
              <a:t>2</a:t>
            </a:r>
            <a:r>
              <a:rPr lang="en-US" sz="2400" dirty="0"/>
              <a:t>H</a:t>
            </a:r>
            <a:r>
              <a:rPr lang="en-US" sz="2400" baseline="-25000" dirty="0"/>
              <a:t>4</a:t>
            </a:r>
            <a:r>
              <a:rPr lang="en-US" sz="2400" dirty="0"/>
              <a:t>)</a:t>
            </a:r>
            <a:r>
              <a:rPr lang="en-US" sz="2400" baseline="-25000" dirty="0"/>
              <a:t>n</a:t>
            </a:r>
          </a:p>
          <a:p>
            <a:r>
              <a:rPr lang="en-US" sz="2400" dirty="0"/>
              <a:t>Used in all plastics, rubber, nylons…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423" y="2910812"/>
            <a:ext cx="2610262" cy="17370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82" y="2910813"/>
            <a:ext cx="2524396" cy="17123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444" y="2910813"/>
            <a:ext cx="2591713" cy="1712382"/>
          </a:xfrm>
          <a:prstGeom prst="rect">
            <a:avLst/>
          </a:prstGeom>
        </p:spPr>
      </p:pic>
    </p:spTree>
    <p:extLst>
      <p:ext uri="{BB962C8B-B14F-4D97-AF65-F5344CB8AC3E}">
        <p14:creationId xmlns:p14="http://schemas.microsoft.com/office/powerpoint/2010/main" val="15280380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Polymerization</a:t>
            </a:r>
            <a:endParaRPr/>
          </a:p>
        </p:txBody>
      </p:sp>
      <p:sp>
        <p:nvSpPr>
          <p:cNvPr id="1260" name="Google Shape;1260;p121"/>
          <p:cNvSpPr txBox="1">
            <a:spLocks noGrp="1"/>
          </p:cNvSpPr>
          <p:nvPr>
            <p:ph type="body" idx="1"/>
          </p:nvPr>
        </p:nvSpPr>
        <p:spPr>
          <a:xfrm>
            <a:off x="311701" y="1495975"/>
            <a:ext cx="5189788"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000" dirty="0"/>
              <a:t>Formation of long-chain molecules (polymers) from small repeating subunits (monomers)</a:t>
            </a:r>
            <a:endParaRPr sz="2000" dirty="0"/>
          </a:p>
          <a:p>
            <a:pPr marL="457200" lvl="0" indent="-317500" algn="l" rtl="0">
              <a:spcBef>
                <a:spcPts val="0"/>
              </a:spcBef>
              <a:spcAft>
                <a:spcPts val="0"/>
              </a:spcAft>
              <a:buSzPts val="1400"/>
              <a:buChar char="●"/>
            </a:pPr>
            <a:r>
              <a:rPr lang="en" sz="2000" dirty="0"/>
              <a:t>Can be natural (proteins) or artificial (plastics)</a:t>
            </a:r>
            <a:endParaRPr sz="2000" dirty="0"/>
          </a:p>
          <a:p>
            <a:pPr marL="914400" lvl="1" indent="-317500" algn="l" rtl="0">
              <a:spcBef>
                <a:spcPts val="0"/>
              </a:spcBef>
              <a:spcAft>
                <a:spcPts val="0"/>
              </a:spcAft>
              <a:buSzPts val="1400"/>
              <a:buChar char="○"/>
            </a:pPr>
            <a:r>
              <a:rPr lang="en" sz="2000" dirty="0"/>
              <a:t>starch – long chains of sugars</a:t>
            </a:r>
            <a:endParaRPr sz="2000" dirty="0"/>
          </a:p>
          <a:p>
            <a:pPr marL="914400" lvl="1" indent="-317500" algn="l" rtl="0">
              <a:spcBef>
                <a:spcPts val="0"/>
              </a:spcBef>
              <a:spcAft>
                <a:spcPts val="0"/>
              </a:spcAft>
              <a:buSzPts val="1400"/>
              <a:buChar char="○"/>
            </a:pPr>
            <a:r>
              <a:rPr lang="en" sz="2000" dirty="0"/>
              <a:t>proteins – long chains of amino acids</a:t>
            </a:r>
            <a:endParaRPr sz="2000" dirty="0"/>
          </a:p>
          <a:p>
            <a:pPr marL="914400" lvl="1" indent="-317500" algn="l" rtl="0">
              <a:spcBef>
                <a:spcPts val="0"/>
              </a:spcBef>
              <a:spcAft>
                <a:spcPts val="0"/>
              </a:spcAft>
              <a:buSzPts val="1400"/>
              <a:buChar char="○"/>
            </a:pPr>
            <a:r>
              <a:rPr lang="en" sz="2000" dirty="0"/>
              <a:t>cellulose – made of repeating units of sugar</a:t>
            </a:r>
            <a:br>
              <a:rPr lang="en" sz="2000" dirty="0"/>
            </a:br>
            <a:endParaRPr sz="2000" dirty="0"/>
          </a:p>
        </p:txBody>
      </p:sp>
      <p:pic>
        <p:nvPicPr>
          <p:cNvPr id="9" name="Picture 4" descr="PDF) All proteins have a basic molecular form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488" y="1686170"/>
            <a:ext cx="3331711" cy="290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547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Polymerization</a:t>
            </a:r>
            <a:endParaRPr/>
          </a:p>
        </p:txBody>
      </p:sp>
      <p:pic>
        <p:nvPicPr>
          <p:cNvPr id="2" name="Picture 1"/>
          <p:cNvPicPr>
            <a:picLocks noChangeAspect="1"/>
          </p:cNvPicPr>
          <p:nvPr/>
        </p:nvPicPr>
        <p:blipFill rotWithShape="1">
          <a:blip r:embed="rId3"/>
          <a:srcRect t="24612" b="2952"/>
          <a:stretch/>
        </p:blipFill>
        <p:spPr>
          <a:xfrm>
            <a:off x="277639" y="1514082"/>
            <a:ext cx="3389014" cy="1539089"/>
          </a:xfrm>
          <a:prstGeom prst="rect">
            <a:avLst/>
          </a:prstGeom>
        </p:spPr>
      </p:pic>
      <p:pic>
        <p:nvPicPr>
          <p:cNvPr id="5126" name="Picture 6" descr="The Structural Chemical Formula Of The Cellulose Polymer, 2D.. Royalty Free  Cliparts, Vectors, And Stock Illustration. Image 27539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570" y="1514083"/>
            <a:ext cx="2701784" cy="1583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olymerization | Syrr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923" y="3144921"/>
            <a:ext cx="4757753" cy="15332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rt 25-Count 10-oz Styrofoam Cup in the Disposable Cups department at  Lowes.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254" y="3803149"/>
            <a:ext cx="922208" cy="92220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0,000+ Best Leaf Photos · 100% Free Download · Pexels Stock Phot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143661" y="2817786"/>
            <a:ext cx="600554" cy="90083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Eating - One You Mert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248" y="1514082"/>
            <a:ext cx="1483102" cy="937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0988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2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 Polymerization</a:t>
            </a:r>
            <a:endParaRPr/>
          </a:p>
        </p:txBody>
      </p:sp>
      <p:sp>
        <p:nvSpPr>
          <p:cNvPr id="1266" name="Google Shape;1266;p12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Adding small alkenes together by breaking the double bond, to create a large chain.</a:t>
            </a:r>
            <a:endParaRPr sz="2400" dirty="0"/>
          </a:p>
          <a:p>
            <a:pPr marL="457200" lvl="0" indent="-317500" algn="l" rtl="0">
              <a:spcBef>
                <a:spcPts val="0"/>
              </a:spcBef>
              <a:spcAft>
                <a:spcPts val="0"/>
              </a:spcAft>
              <a:buSzPts val="1400"/>
              <a:buChar char="●"/>
            </a:pPr>
            <a:r>
              <a:rPr lang="en" sz="2400" dirty="0"/>
              <a:t>Identify by “n” which represents a large number </a:t>
            </a:r>
            <a:br>
              <a:rPr lang="en" sz="2400" dirty="0"/>
            </a:br>
            <a:endParaRPr sz="2400" dirty="0"/>
          </a:p>
        </p:txBody>
      </p:sp>
      <p:pic>
        <p:nvPicPr>
          <p:cNvPr id="1267" name="Google Shape;1267;p122"/>
          <p:cNvPicPr preferRelativeResize="0"/>
          <p:nvPr/>
        </p:nvPicPr>
        <p:blipFill>
          <a:blip r:embed="rId3">
            <a:alphaModFix/>
          </a:blip>
          <a:stretch>
            <a:fillRect/>
          </a:stretch>
        </p:blipFill>
        <p:spPr>
          <a:xfrm>
            <a:off x="653450" y="3281750"/>
            <a:ext cx="3918551" cy="1403300"/>
          </a:xfrm>
          <a:prstGeom prst="rect">
            <a:avLst/>
          </a:prstGeom>
          <a:noFill/>
          <a:ln>
            <a:noFill/>
          </a:ln>
        </p:spPr>
      </p:pic>
      <p:sp>
        <p:nvSpPr>
          <p:cNvPr id="1268" name="Google Shape;1268;p122"/>
          <p:cNvSpPr/>
          <p:nvPr/>
        </p:nvSpPr>
        <p:spPr>
          <a:xfrm>
            <a:off x="3970450" y="3769725"/>
            <a:ext cx="546600" cy="589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9" name="Google Shape;1269;p122"/>
          <p:cNvPicPr preferRelativeResize="0"/>
          <p:nvPr/>
        </p:nvPicPr>
        <p:blipFill>
          <a:blip r:embed="rId4">
            <a:alphaModFix/>
          </a:blip>
          <a:stretch>
            <a:fillRect/>
          </a:stretch>
        </p:blipFill>
        <p:spPr>
          <a:xfrm>
            <a:off x="5646475" y="3269025"/>
            <a:ext cx="3124200" cy="1428750"/>
          </a:xfrm>
          <a:prstGeom prst="rect">
            <a:avLst/>
          </a:prstGeom>
          <a:noFill/>
          <a:ln>
            <a:noFill/>
          </a:ln>
        </p:spPr>
      </p:pic>
    </p:spTree>
    <p:extLst>
      <p:ext uri="{BB962C8B-B14F-4D97-AF65-F5344CB8AC3E}">
        <p14:creationId xmlns:p14="http://schemas.microsoft.com/office/powerpoint/2010/main" val="14954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8"/>
                                        </p:tgtEl>
                                        <p:attrNameLst>
                                          <p:attrName>style.visibility</p:attrName>
                                        </p:attrNameLst>
                                      </p:cBhvr>
                                      <p:to>
                                        <p:strVal val="visible"/>
                                      </p:to>
                                    </p:set>
                                    <p:animEffect transition="in" filter="fade">
                                      <p:cBhvr>
                                        <p:cTn id="7" dur="1000"/>
                                        <p:tgtEl>
                                          <p:spTgt spid="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850" y="271604"/>
            <a:ext cx="5600700" cy="857250"/>
          </a:xfrm>
        </p:spPr>
        <p:txBody>
          <a:bodyPr/>
          <a:lstStyle/>
          <a:p>
            <a:r>
              <a:rPr lang="en-US" dirty="0">
                <a:solidFill>
                  <a:schemeClr val="accent1"/>
                </a:solidFill>
              </a:rPr>
              <a:t>Condensation Polymerization</a:t>
            </a:r>
          </a:p>
        </p:txBody>
      </p:sp>
      <p:pic>
        <p:nvPicPr>
          <p:cNvPr id="4" name="Content Placeholder 3" descr="polmer.gif"/>
          <p:cNvPicPr>
            <a:picLocks noGrp="1" noChangeAspect="1"/>
          </p:cNvPicPr>
          <p:nvPr>
            <p:ph sz="quarter" idx="1"/>
          </p:nvPr>
        </p:nvPicPr>
        <p:blipFill>
          <a:blip r:embed="rId2" cstate="print"/>
          <a:stretch>
            <a:fillRect/>
          </a:stretch>
        </p:blipFill>
        <p:spPr>
          <a:xfrm>
            <a:off x="2015563" y="2046082"/>
            <a:ext cx="4508023" cy="2606722"/>
          </a:xfrm>
          <a:prstGeom prst="rect">
            <a:avLst/>
          </a:prstGeom>
        </p:spPr>
      </p:pic>
      <p:sp>
        <p:nvSpPr>
          <p:cNvPr id="5" name="Rectangle 4"/>
          <p:cNvSpPr/>
          <p:nvPr/>
        </p:nvSpPr>
        <p:spPr>
          <a:xfrm>
            <a:off x="318003" y="1511928"/>
            <a:ext cx="8500072" cy="461665"/>
          </a:xfrm>
          <a:prstGeom prst="rect">
            <a:avLst/>
          </a:prstGeom>
        </p:spPr>
        <p:txBody>
          <a:bodyPr wrap="square">
            <a:spAutoFit/>
          </a:bodyPr>
          <a:lstStyle/>
          <a:p>
            <a:pPr>
              <a:buNone/>
            </a:pPr>
            <a:r>
              <a:rPr lang="en-US" sz="2400" dirty="0">
                <a:solidFill>
                  <a:schemeClr val="bg1"/>
                </a:solidFill>
                <a:latin typeface="Shadows Into Light" panose="020B0604020202020204" charset="0"/>
              </a:rPr>
              <a:t>Adding acids and alcohols by extracting water.</a:t>
            </a:r>
          </a:p>
        </p:txBody>
      </p:sp>
    </p:spTree>
    <p:extLst>
      <p:ext uri="{BB962C8B-B14F-4D97-AF65-F5344CB8AC3E}">
        <p14:creationId xmlns:p14="http://schemas.microsoft.com/office/powerpoint/2010/main" val="4416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3: </a:t>
            </a:r>
            <a:endParaRPr/>
          </a:p>
        </p:txBody>
      </p:sp>
      <p:sp>
        <p:nvSpPr>
          <p:cNvPr id="319" name="Google Shape;319;p3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What is the mass of 2 moles of Li?</a:t>
            </a:r>
            <a:br>
              <a:rPr lang="en" sz="3000"/>
            </a:br>
            <a:r>
              <a:rPr lang="en" sz="3000"/>
              <a:t/>
            </a:r>
            <a:br>
              <a:rPr lang="en" sz="3000"/>
            </a:br>
            <a:r>
              <a:rPr lang="en" sz="3000"/>
              <a:t>     </a:t>
            </a:r>
            <a:br>
              <a:rPr lang="en" sz="3000"/>
            </a:br>
            <a:r>
              <a:rPr lang="en" sz="3000"/>
              <a:t/>
            </a:r>
            <a:br>
              <a:rPr lang="en" sz="3000"/>
            </a:br>
            <a:r>
              <a:rPr lang="en" sz="3000"/>
              <a:t>   </a:t>
            </a:r>
            <a:br>
              <a:rPr lang="en" sz="3000"/>
            </a:br>
            <a:endParaRPr sz="3000"/>
          </a:p>
        </p:txBody>
      </p:sp>
      <p:sp>
        <p:nvSpPr>
          <p:cNvPr id="320" name="Google Shape;320;p33"/>
          <p:cNvSpPr txBox="1"/>
          <p:nvPr/>
        </p:nvSpPr>
        <p:spPr>
          <a:xfrm>
            <a:off x="3956225" y="2483700"/>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2 mol</a:t>
            </a:r>
            <a:endParaRPr sz="3000">
              <a:solidFill>
                <a:srgbClr val="FFFFFF"/>
              </a:solidFill>
              <a:latin typeface="Shadows Into Light"/>
              <a:ea typeface="Shadows Into Light"/>
              <a:cs typeface="Shadows Into Light"/>
              <a:sym typeface="Shadows Into Light"/>
            </a:endParaRPr>
          </a:p>
        </p:txBody>
      </p:sp>
      <p:sp>
        <p:nvSpPr>
          <p:cNvPr id="321" name="Google Shape;321;p33"/>
          <p:cNvSpPr txBox="1"/>
          <p:nvPr/>
        </p:nvSpPr>
        <p:spPr>
          <a:xfrm>
            <a:off x="5042925" y="2422750"/>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x</a:t>
            </a:r>
            <a:endParaRPr sz="3000">
              <a:solidFill>
                <a:srgbClr val="FFFFFF"/>
              </a:solidFill>
              <a:latin typeface="Shadows Into Light"/>
              <a:ea typeface="Shadows Into Light"/>
              <a:cs typeface="Shadows Into Light"/>
              <a:sym typeface="Shadows Into Light"/>
            </a:endParaRPr>
          </a:p>
        </p:txBody>
      </p:sp>
      <p:cxnSp>
        <p:nvCxnSpPr>
          <p:cNvPr id="322" name="Google Shape;322;p33"/>
          <p:cNvCxnSpPr/>
          <p:nvPr/>
        </p:nvCxnSpPr>
        <p:spPr>
          <a:xfrm rot="10800000" flipH="1">
            <a:off x="5366925" y="2990400"/>
            <a:ext cx="700200" cy="12300"/>
          </a:xfrm>
          <a:prstGeom prst="straightConnector1">
            <a:avLst/>
          </a:prstGeom>
          <a:noFill/>
          <a:ln w="38100" cap="flat" cmpd="sng">
            <a:solidFill>
              <a:srgbClr val="FFFFFF"/>
            </a:solidFill>
            <a:prstDash val="solid"/>
            <a:round/>
            <a:headEnd type="none" w="med" len="med"/>
            <a:tailEnd type="none" w="med" len="med"/>
          </a:ln>
        </p:spPr>
      </p:cxnSp>
      <p:sp>
        <p:nvSpPr>
          <p:cNvPr id="323" name="Google Shape;323;p33"/>
          <p:cNvSpPr txBox="1"/>
          <p:nvPr/>
        </p:nvSpPr>
        <p:spPr>
          <a:xfrm>
            <a:off x="5091125" y="2929450"/>
            <a:ext cx="15117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6.941 g/mol</a:t>
            </a:r>
            <a:endParaRPr sz="3000">
              <a:solidFill>
                <a:srgbClr val="FFFFFF"/>
              </a:solidFill>
              <a:latin typeface="Shadows Into Light"/>
              <a:ea typeface="Shadows Into Light"/>
              <a:cs typeface="Shadows Into Light"/>
              <a:sym typeface="Shadows Into Light"/>
            </a:endParaRPr>
          </a:p>
        </p:txBody>
      </p:sp>
      <p:sp>
        <p:nvSpPr>
          <p:cNvPr id="324" name="Google Shape;324;p33"/>
          <p:cNvSpPr txBox="1"/>
          <p:nvPr/>
        </p:nvSpPr>
        <p:spPr>
          <a:xfrm>
            <a:off x="3880025" y="2929450"/>
            <a:ext cx="1211100" cy="506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Shadows Into Light"/>
                <a:ea typeface="Shadows Into Light"/>
                <a:cs typeface="Shadows Into Light"/>
                <a:sym typeface="Shadows Into Light"/>
              </a:rPr>
              <a:t>1</a:t>
            </a:r>
            <a:endParaRPr sz="3000">
              <a:solidFill>
                <a:srgbClr val="FFFFFF"/>
              </a:solidFill>
              <a:latin typeface="Shadows Into Light"/>
              <a:ea typeface="Shadows Into Light"/>
              <a:cs typeface="Shadows Into Light"/>
              <a:sym typeface="Shadows Into Light"/>
            </a:endParaRPr>
          </a:p>
        </p:txBody>
      </p:sp>
      <p:cxnSp>
        <p:nvCxnSpPr>
          <p:cNvPr id="325" name="Google Shape;325;p33"/>
          <p:cNvCxnSpPr/>
          <p:nvPr/>
        </p:nvCxnSpPr>
        <p:spPr>
          <a:xfrm rot="10800000" flipH="1">
            <a:off x="4044875" y="3002700"/>
            <a:ext cx="881400" cy="24600"/>
          </a:xfrm>
          <a:prstGeom prst="straightConnector1">
            <a:avLst/>
          </a:prstGeom>
          <a:noFill/>
          <a:ln w="38100" cap="flat" cmpd="sng">
            <a:solidFill>
              <a:srgbClr val="FFFFFF"/>
            </a:solidFill>
            <a:prstDash val="solid"/>
            <a:round/>
            <a:headEnd type="none" w="med" len="med"/>
            <a:tailEnd type="none" w="med" len="med"/>
          </a:ln>
        </p:spPr>
      </p:cxnSp>
      <p:sp>
        <p:nvSpPr>
          <p:cNvPr id="326" name="Google Shape;326;p33"/>
          <p:cNvSpPr txBox="1"/>
          <p:nvPr/>
        </p:nvSpPr>
        <p:spPr>
          <a:xfrm>
            <a:off x="4044875" y="4069575"/>
            <a:ext cx="17133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13.88 g</a:t>
            </a:r>
            <a:endParaRPr sz="3000">
              <a:solidFill>
                <a:srgbClr val="FFFFFF"/>
              </a:solidFill>
              <a:latin typeface="Shadows Into Light"/>
              <a:ea typeface="Shadows Into Light"/>
              <a:cs typeface="Shadows Into Light"/>
              <a:sym typeface="Shadows Into Light"/>
            </a:endParaRPr>
          </a:p>
        </p:txBody>
      </p:sp>
      <p:pic>
        <p:nvPicPr>
          <p:cNvPr id="327" name="Google Shape;327;p33"/>
          <p:cNvPicPr preferRelativeResize="0"/>
          <p:nvPr/>
        </p:nvPicPr>
        <p:blipFill>
          <a:blip r:embed="rId3">
            <a:alphaModFix/>
          </a:blip>
          <a:stretch>
            <a:fillRect/>
          </a:stretch>
        </p:blipFill>
        <p:spPr>
          <a:xfrm>
            <a:off x="3224951" y="386886"/>
            <a:ext cx="3871049" cy="612925"/>
          </a:xfrm>
          <a:prstGeom prst="rect">
            <a:avLst/>
          </a:prstGeom>
          <a:noFill/>
          <a:ln w="9525" cap="flat" cmpd="sng">
            <a:solidFill>
              <a:srgbClr val="000000"/>
            </a:solidFill>
            <a:prstDash val="solid"/>
            <a:round/>
            <a:headEnd type="none" w="sm" len="sm"/>
            <a:tailEnd type="none" w="sm" len="sm"/>
          </a:ln>
        </p:spPr>
      </p:pic>
      <p:pic>
        <p:nvPicPr>
          <p:cNvPr id="328" name="Google Shape;328;p33"/>
          <p:cNvPicPr preferRelativeResize="0"/>
          <p:nvPr/>
        </p:nvPicPr>
        <p:blipFill>
          <a:blip r:embed="rId4">
            <a:alphaModFix/>
          </a:blip>
          <a:stretch>
            <a:fillRect/>
          </a:stretch>
        </p:blipFill>
        <p:spPr>
          <a:xfrm>
            <a:off x="7634988" y="1722875"/>
            <a:ext cx="1112688" cy="112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1000"/>
                                        <p:tgtEl>
                                          <p:spTgt spid="322"/>
                                        </p:tgtEl>
                                      </p:cBhvr>
                                    </p:animEffect>
                                  </p:childTnLst>
                                </p:cTn>
                              </p:par>
                              <p:par>
                                <p:cTn id="13" presetID="10" presetClass="entr" presetSubtype="0" fill="hold" nodeType="with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1000"/>
                                        <p:tgtEl>
                                          <p:spTgt spid="3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3"/>
                                        </p:tgtEl>
                                        <p:attrNameLst>
                                          <p:attrName>style.visibility</p:attrName>
                                        </p:attrNameLst>
                                      </p:cBhvr>
                                      <p:to>
                                        <p:strVal val="visible"/>
                                      </p:to>
                                    </p:set>
                                    <p:animEffect transition="in" filter="fade">
                                      <p:cBhvr>
                                        <p:cTn id="20" dur="1000"/>
                                        <p:tgtEl>
                                          <p:spTgt spid="3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5"/>
                                        </p:tgtEl>
                                        <p:attrNameLst>
                                          <p:attrName>style.visibility</p:attrName>
                                        </p:attrNameLst>
                                      </p:cBhvr>
                                      <p:to>
                                        <p:strVal val="visible"/>
                                      </p:to>
                                    </p:set>
                                    <p:animEffect transition="in" filter="fade">
                                      <p:cBhvr>
                                        <p:cTn id="25" dur="1000"/>
                                        <p:tgtEl>
                                          <p:spTgt spid="325"/>
                                        </p:tgtEl>
                                      </p:cBhvr>
                                    </p:animEffect>
                                  </p:childTnLst>
                                </p:cTn>
                              </p:par>
                              <p:par>
                                <p:cTn id="26" presetID="10" presetClass="entr" presetSubtype="0"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fade">
                                      <p:cBhvr>
                                        <p:cTn id="28" dur="1000"/>
                                        <p:tgtEl>
                                          <p:spTgt spid="3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2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Cracking</a:t>
            </a:r>
            <a:endParaRPr/>
          </a:p>
        </p:txBody>
      </p:sp>
      <p:sp>
        <p:nvSpPr>
          <p:cNvPr id="1275" name="Google Shape;1275;p12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Breaking large hydrocarbons into smaller chains by heating them. </a:t>
            </a:r>
            <a:endParaRPr sz="2400" dirty="0"/>
          </a:p>
          <a:p>
            <a:pPr marL="457200" lvl="0" indent="-317500" algn="l" rtl="0">
              <a:spcBef>
                <a:spcPts val="0"/>
              </a:spcBef>
              <a:spcAft>
                <a:spcPts val="0"/>
              </a:spcAft>
              <a:buSzPts val="1400"/>
              <a:buChar char="●"/>
            </a:pPr>
            <a:r>
              <a:rPr lang="en" sz="2400" dirty="0"/>
              <a:t>Fossil fuels are cracked into many components such as octane (gasoline) propane, etc.</a:t>
            </a:r>
            <a:br>
              <a:rPr lang="en" sz="2400" dirty="0"/>
            </a:br>
            <a:endParaRPr sz="2400" dirty="0"/>
          </a:p>
        </p:txBody>
      </p:sp>
      <p:pic>
        <p:nvPicPr>
          <p:cNvPr id="1276" name="Google Shape;1276;p123"/>
          <p:cNvPicPr preferRelativeResize="0"/>
          <p:nvPr/>
        </p:nvPicPr>
        <p:blipFill>
          <a:blip r:embed="rId3">
            <a:alphaModFix/>
          </a:blip>
          <a:stretch>
            <a:fillRect/>
          </a:stretch>
        </p:blipFill>
        <p:spPr>
          <a:xfrm>
            <a:off x="3500963" y="2650674"/>
            <a:ext cx="5181310" cy="1966593"/>
          </a:xfrm>
          <a:prstGeom prst="rect">
            <a:avLst/>
          </a:prstGeom>
          <a:noFill/>
          <a:ln>
            <a:noFill/>
          </a:ln>
        </p:spPr>
      </p:pic>
    </p:spTree>
    <p:extLst>
      <p:ext uri="{BB962C8B-B14F-4D97-AF65-F5344CB8AC3E}">
        <p14:creationId xmlns:p14="http://schemas.microsoft.com/office/powerpoint/2010/main" val="12313234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2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Cracking</a:t>
            </a:r>
            <a:endParaRPr dirty="0"/>
          </a:p>
        </p:txBody>
      </p:sp>
      <p:pic>
        <p:nvPicPr>
          <p:cNvPr id="1282" name="Google Shape;1282;p124"/>
          <p:cNvPicPr preferRelativeResize="0"/>
          <p:nvPr/>
        </p:nvPicPr>
        <p:blipFill>
          <a:blip r:embed="rId3">
            <a:alphaModFix/>
          </a:blip>
          <a:stretch>
            <a:fillRect/>
          </a:stretch>
        </p:blipFill>
        <p:spPr>
          <a:xfrm>
            <a:off x="3235997" y="0"/>
            <a:ext cx="4547753" cy="5143500"/>
          </a:xfrm>
          <a:prstGeom prst="rect">
            <a:avLst/>
          </a:prstGeom>
          <a:noFill/>
          <a:ln>
            <a:noFill/>
          </a:ln>
        </p:spPr>
      </p:pic>
    </p:spTree>
    <p:extLst>
      <p:ext uri="{BB962C8B-B14F-4D97-AF65-F5344CB8AC3E}">
        <p14:creationId xmlns:p14="http://schemas.microsoft.com/office/powerpoint/2010/main" val="388758342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Evaporation</a:t>
            </a:r>
            <a:endParaRPr sz="4400" b="0" dirty="0"/>
          </a:p>
        </p:txBody>
      </p:sp>
      <p:sp>
        <p:nvSpPr>
          <p:cNvPr id="57" name="Google Shape;57;p1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Molecules at the surface of liquid gain enough energy to overcome their IMF’s and change to gas</a:t>
            </a:r>
            <a:endParaRPr sz="2400" dirty="0"/>
          </a:p>
          <a:p>
            <a:pPr marL="457200" lvl="0" indent="-317500" algn="l" rtl="0">
              <a:spcBef>
                <a:spcPts val="0"/>
              </a:spcBef>
              <a:spcAft>
                <a:spcPts val="0"/>
              </a:spcAft>
              <a:buSzPts val="1400"/>
              <a:buChar char="●"/>
            </a:pPr>
            <a:r>
              <a:rPr lang="en" sz="2400" dirty="0"/>
              <a:t>Causes pressure to build up above liquid (vapor pressure)</a:t>
            </a:r>
            <a:r>
              <a:rPr lang="en" dirty="0"/>
              <a:t/>
            </a:r>
            <a:br>
              <a:rPr lang="en" dirty="0"/>
            </a:br>
            <a:endParaRPr dirty="0"/>
          </a:p>
        </p:txBody>
      </p:sp>
      <p:sp>
        <p:nvSpPr>
          <p:cNvPr id="58" name="Google Shape;58;p10"/>
          <p:cNvSpPr/>
          <p:nvPr/>
        </p:nvSpPr>
        <p:spPr>
          <a:xfrm>
            <a:off x="6885750" y="3216875"/>
            <a:ext cx="1881900" cy="148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10"/>
          <p:cNvPicPr preferRelativeResize="0"/>
          <p:nvPr/>
        </p:nvPicPr>
        <p:blipFill>
          <a:blip r:embed="rId3">
            <a:alphaModFix/>
          </a:blip>
          <a:stretch>
            <a:fillRect/>
          </a:stretch>
        </p:blipFill>
        <p:spPr>
          <a:xfrm>
            <a:off x="6885750" y="3216875"/>
            <a:ext cx="1881900" cy="1483500"/>
          </a:xfrm>
          <a:prstGeom prst="rect">
            <a:avLst/>
          </a:prstGeom>
          <a:noFill/>
          <a:ln>
            <a:noFill/>
          </a:ln>
        </p:spPr>
      </p:pic>
    </p:spTree>
    <p:extLst>
      <p:ext uri="{BB962C8B-B14F-4D97-AF65-F5344CB8AC3E}">
        <p14:creationId xmlns:p14="http://schemas.microsoft.com/office/powerpoint/2010/main" val="29766645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Vapor Pressure</a:t>
            </a:r>
            <a:endParaRPr sz="4400" b="0" dirty="0"/>
          </a:p>
        </p:txBody>
      </p:sp>
      <p:sp>
        <p:nvSpPr>
          <p:cNvPr id="65" name="Google Shape;65;p1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The pressure exerted by vapor (gas) above a liquid at equilibrium  </a:t>
            </a:r>
            <a:r>
              <a:rPr lang="en" dirty="0"/>
              <a:t/>
            </a:r>
            <a:br>
              <a:rPr lang="en" dirty="0"/>
            </a:br>
            <a:endParaRPr dirty="0"/>
          </a:p>
        </p:txBody>
      </p:sp>
      <p:pic>
        <p:nvPicPr>
          <p:cNvPr id="66" name="Google Shape;66;p11"/>
          <p:cNvPicPr preferRelativeResize="0"/>
          <p:nvPr/>
        </p:nvPicPr>
        <p:blipFill>
          <a:blip r:embed="rId3">
            <a:alphaModFix/>
          </a:blip>
          <a:stretch>
            <a:fillRect/>
          </a:stretch>
        </p:blipFill>
        <p:spPr>
          <a:xfrm>
            <a:off x="2867537" y="2070525"/>
            <a:ext cx="3036525" cy="2645150"/>
          </a:xfrm>
          <a:prstGeom prst="rect">
            <a:avLst/>
          </a:prstGeom>
          <a:noFill/>
          <a:ln>
            <a:noFill/>
          </a:ln>
        </p:spPr>
      </p:pic>
    </p:spTree>
    <p:extLst>
      <p:ext uri="{BB962C8B-B14F-4D97-AF65-F5344CB8AC3E}">
        <p14:creationId xmlns:p14="http://schemas.microsoft.com/office/powerpoint/2010/main" val="3321574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Liquid-Vapor Equilibrium</a:t>
            </a:r>
            <a:endParaRPr sz="4400" b="0" dirty="0"/>
          </a:p>
        </p:txBody>
      </p:sp>
      <p:sp>
        <p:nvSpPr>
          <p:cNvPr id="72" name="Google Shape;72;p1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sz="2400" dirty="0"/>
              <a:t>Some of the gas particles condense and then we find both evaporating and condensing occurs at the same rate. </a:t>
            </a:r>
            <a:endParaRPr sz="2400" dirty="0"/>
          </a:p>
          <a:p>
            <a:pPr marL="457200" lvl="0" indent="-406400" algn="l" rtl="0">
              <a:spcBef>
                <a:spcPts val="0"/>
              </a:spcBef>
              <a:spcAft>
                <a:spcPts val="0"/>
              </a:spcAft>
              <a:buSzPts val="2800"/>
              <a:buChar char="●"/>
            </a:pPr>
            <a:r>
              <a:rPr lang="en" sz="2400" dirty="0"/>
              <a:t>Rate of Evaporation = Rate of Condensation</a:t>
            </a:r>
            <a:r>
              <a:rPr lang="en" sz="2800" dirty="0"/>
              <a:t/>
            </a:r>
            <a:br>
              <a:rPr lang="en" sz="2800" dirty="0"/>
            </a:br>
            <a:endParaRPr sz="2800" dirty="0"/>
          </a:p>
        </p:txBody>
      </p:sp>
      <p:pic>
        <p:nvPicPr>
          <p:cNvPr id="73" name="Google Shape;73;p12"/>
          <p:cNvPicPr preferRelativeResize="0"/>
          <p:nvPr/>
        </p:nvPicPr>
        <p:blipFill>
          <a:blip r:embed="rId3">
            <a:alphaModFix/>
          </a:blip>
          <a:stretch>
            <a:fillRect/>
          </a:stretch>
        </p:blipFill>
        <p:spPr>
          <a:xfrm>
            <a:off x="2264762" y="3022897"/>
            <a:ext cx="4614475" cy="1675000"/>
          </a:xfrm>
          <a:prstGeom prst="rect">
            <a:avLst/>
          </a:prstGeom>
          <a:noFill/>
          <a:ln>
            <a:noFill/>
          </a:ln>
        </p:spPr>
      </p:pic>
    </p:spTree>
    <p:extLst>
      <p:ext uri="{BB962C8B-B14F-4D97-AF65-F5344CB8AC3E}">
        <p14:creationId xmlns:p14="http://schemas.microsoft.com/office/powerpoint/2010/main" val="20732270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1"/>
          <p:cNvSpPr>
            <a:spLocks noGrp="1"/>
          </p:cNvSpPr>
          <p:nvPr>
            <p:ph type="title"/>
          </p:nvPr>
        </p:nvSpPr>
        <p:spPr>
          <a:xfrm>
            <a:off x="867172" y="272055"/>
            <a:ext cx="8153400" cy="742950"/>
          </a:xfrm>
        </p:spPr>
        <p:txBody>
          <a:bodyPr/>
          <a:lstStyle/>
          <a:p>
            <a:r>
              <a:rPr lang="en-US" altLang="en-US" sz="4400" b="0" dirty="0">
                <a:solidFill>
                  <a:schemeClr val="accent1"/>
                </a:solidFill>
              </a:rPr>
              <a:t>Vapor Pressure</a:t>
            </a:r>
          </a:p>
        </p:txBody>
      </p:sp>
      <p:sp>
        <p:nvSpPr>
          <p:cNvPr id="10243" name="Content Placeholder 4"/>
          <p:cNvSpPr>
            <a:spLocks noGrp="1"/>
          </p:cNvSpPr>
          <p:nvPr>
            <p:ph idx="1"/>
          </p:nvPr>
        </p:nvSpPr>
        <p:spPr>
          <a:xfrm>
            <a:off x="294302" y="1491403"/>
            <a:ext cx="8153400" cy="3371850"/>
          </a:xfrm>
        </p:spPr>
        <p:txBody>
          <a:bodyPr/>
          <a:lstStyle/>
          <a:p>
            <a:pPr>
              <a:defRPr/>
            </a:pPr>
            <a:r>
              <a:rPr lang="en-US" altLang="en-US" sz="2000" dirty="0"/>
              <a:t>When a partially filled container of a liquid is sealed, some particles vaporize while some condense. The gas particles exert a pressure on it’s own liquid, called the vapor pressure. </a:t>
            </a:r>
          </a:p>
          <a:p>
            <a:pPr>
              <a:defRPr/>
            </a:pPr>
            <a:r>
              <a:rPr lang="en-US" altLang="en-US" sz="2000" dirty="0"/>
              <a:t>Recall pressure is proportional</a:t>
            </a:r>
          </a:p>
          <a:p>
            <a:pPr marL="0" indent="0">
              <a:buNone/>
              <a:defRPr/>
            </a:pPr>
            <a:r>
              <a:rPr lang="en-US" altLang="en-US" sz="2000" dirty="0"/>
              <a:t>    to the amount of collisions </a:t>
            </a:r>
          </a:p>
          <a:p>
            <a:pPr marL="0" indent="0">
              <a:buNone/>
              <a:defRPr/>
            </a:pPr>
            <a:r>
              <a:rPr lang="en-US" altLang="en-US" sz="2000" dirty="0"/>
              <a:t>    between particles and the </a:t>
            </a:r>
          </a:p>
          <a:p>
            <a:pPr marL="0" indent="0">
              <a:buNone/>
              <a:defRPr/>
            </a:pPr>
            <a:r>
              <a:rPr lang="en-US" altLang="en-US" sz="2000" dirty="0"/>
              <a:t>    container. </a:t>
            </a:r>
          </a:p>
          <a:p>
            <a:pPr>
              <a:defRPr/>
            </a:pPr>
            <a:r>
              <a:rPr lang="en-US" altLang="en-US" sz="2000" dirty="0"/>
              <a:t>If temperature increases, more gas evolves and </a:t>
            </a:r>
          </a:p>
          <a:p>
            <a:pPr marL="0" indent="0">
              <a:buNone/>
              <a:defRPr/>
            </a:pPr>
            <a:r>
              <a:rPr lang="en-US" altLang="en-US" sz="2000" dirty="0"/>
              <a:t>   Vapor Pressure increases.</a:t>
            </a:r>
          </a:p>
        </p:txBody>
      </p:sp>
      <p:pic>
        <p:nvPicPr>
          <p:cNvPr id="14340" name="Picture 5" descr="http://t3.gstatic.com/images?q=tbn:ANd9GcTEcYyC_awsNpN5EMegaNQrE3wFtC0RppPVMxfxmP0CO8MoCpxA:www.kidsgeo.com/images/vapor-press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965" y="2339275"/>
            <a:ext cx="2084275" cy="167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This animated gif describes vapor pressure on a molecular level. The  particles at the bottom are liquid molecules… | Intermolecular force, Vapor,  Teaching chemistr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1483" y="2684185"/>
            <a:ext cx="1894378" cy="189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359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itle 1"/>
          <p:cNvSpPr>
            <a:spLocks noGrp="1"/>
          </p:cNvSpPr>
          <p:nvPr>
            <p:ph type="title"/>
          </p:nvPr>
        </p:nvSpPr>
        <p:spPr>
          <a:xfrm>
            <a:off x="990600" y="312852"/>
            <a:ext cx="8153400" cy="742950"/>
          </a:xfrm>
        </p:spPr>
        <p:txBody>
          <a:bodyPr/>
          <a:lstStyle/>
          <a:p>
            <a:r>
              <a:rPr lang="en-US" altLang="en-US" sz="4400" b="0" dirty="0">
                <a:solidFill>
                  <a:schemeClr val="accent1"/>
                </a:solidFill>
              </a:rPr>
              <a:t>Vapor Pressure</a:t>
            </a:r>
          </a:p>
        </p:txBody>
      </p:sp>
      <p:sp>
        <p:nvSpPr>
          <p:cNvPr id="11267" name="Content Placeholder 2"/>
          <p:cNvSpPr>
            <a:spLocks noGrp="1"/>
          </p:cNvSpPr>
          <p:nvPr>
            <p:ph idx="1"/>
          </p:nvPr>
        </p:nvSpPr>
        <p:spPr>
          <a:xfrm>
            <a:off x="365759" y="2104221"/>
            <a:ext cx="5052907" cy="2639229"/>
          </a:xfrm>
        </p:spPr>
        <p:txBody>
          <a:bodyPr/>
          <a:lstStyle/>
          <a:p>
            <a:pPr marL="0" indent="0">
              <a:buNone/>
            </a:pPr>
            <a:r>
              <a:rPr lang="en-US" altLang="en-US" sz="2400" dirty="0"/>
              <a:t>The boiling point is the temperature at which the vapor pressure equals the external pressure and the liquid becomes a gas.</a:t>
            </a:r>
          </a:p>
        </p:txBody>
      </p:sp>
      <p:pic>
        <p:nvPicPr>
          <p:cNvPr id="15364" name="Picture 5" descr="http://hyperphysics.phy-astr.gsu.edu/hbase/kinetic/imgkin/vapp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9127" y="1828800"/>
            <a:ext cx="2464905" cy="2503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176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t> Normal Boiling Point</a:t>
            </a:r>
          </a:p>
        </p:txBody>
      </p:sp>
      <p:sp>
        <p:nvSpPr>
          <p:cNvPr id="3" name="Content Placeholder 2"/>
          <p:cNvSpPr>
            <a:spLocks noGrp="1"/>
          </p:cNvSpPr>
          <p:nvPr>
            <p:ph sz="quarter" idx="1"/>
          </p:nvPr>
        </p:nvSpPr>
        <p:spPr>
          <a:xfrm>
            <a:off x="1077402" y="1850834"/>
            <a:ext cx="3869172" cy="2777046"/>
          </a:xfrm>
        </p:spPr>
        <p:txBody>
          <a:bodyPr/>
          <a:lstStyle/>
          <a:p>
            <a:pPr marL="0" indent="0">
              <a:buNone/>
            </a:pPr>
            <a:r>
              <a:rPr lang="en-US" altLang="en-US" sz="2400" dirty="0"/>
              <a:t>Normal Boiling Point is the temperature at which a substance boils at 1 </a:t>
            </a:r>
            <a:r>
              <a:rPr lang="en-US" altLang="en-US" sz="2400" dirty="0" err="1"/>
              <a:t>atm</a:t>
            </a:r>
            <a:r>
              <a:rPr lang="en-US" altLang="en-US" sz="2400" dirty="0"/>
              <a:t> pressure.</a:t>
            </a:r>
          </a:p>
          <a:p>
            <a:endParaRPr lang="en-US" dirty="0"/>
          </a:p>
        </p:txBody>
      </p:sp>
      <p:pic>
        <p:nvPicPr>
          <p:cNvPr id="4" name="Google Shape;80;p13"/>
          <p:cNvPicPr preferRelativeResize="0"/>
          <p:nvPr/>
        </p:nvPicPr>
        <p:blipFill>
          <a:blip r:embed="rId2">
            <a:alphaModFix/>
          </a:blip>
          <a:stretch>
            <a:fillRect/>
          </a:stretch>
        </p:blipFill>
        <p:spPr>
          <a:xfrm>
            <a:off x="5310772" y="1741660"/>
            <a:ext cx="2617170" cy="2500402"/>
          </a:xfrm>
          <a:prstGeom prst="rect">
            <a:avLst/>
          </a:prstGeom>
          <a:noFill/>
          <a:ln>
            <a:noFill/>
          </a:ln>
        </p:spPr>
      </p:pic>
    </p:spTree>
    <p:extLst>
      <p:ext uri="{BB962C8B-B14F-4D97-AF65-F5344CB8AC3E}">
        <p14:creationId xmlns:p14="http://schemas.microsoft.com/office/powerpoint/2010/main" val="37054131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76598" y="232760"/>
            <a:ext cx="8153400" cy="742950"/>
          </a:xfrm>
        </p:spPr>
        <p:txBody>
          <a:bodyPr/>
          <a:lstStyle/>
          <a:p>
            <a:r>
              <a:rPr lang="en-US" altLang="en-US" sz="4400" b="0" dirty="0">
                <a:solidFill>
                  <a:schemeClr val="accent1"/>
                </a:solidFill>
              </a:rPr>
              <a:t>Vapor Pressure</a:t>
            </a:r>
          </a:p>
        </p:txBody>
      </p:sp>
      <p:sp>
        <p:nvSpPr>
          <p:cNvPr id="16387" name="Content Placeholder 2"/>
          <p:cNvSpPr>
            <a:spLocks noGrp="1"/>
          </p:cNvSpPr>
          <p:nvPr>
            <p:ph idx="1"/>
          </p:nvPr>
        </p:nvSpPr>
        <p:spPr>
          <a:xfrm>
            <a:off x="612648" y="1491698"/>
            <a:ext cx="5099039" cy="3371850"/>
          </a:xfrm>
        </p:spPr>
        <p:txBody>
          <a:bodyPr/>
          <a:lstStyle/>
          <a:p>
            <a:r>
              <a:rPr lang="en-US" altLang="en-US" sz="2400" dirty="0"/>
              <a:t>At higher altitudes, such as Denver Colorado, air pressure is much lower due to decreases in amount of air molecules. Therefore, water boils at a lower temperature and food takes longer to cook.</a:t>
            </a:r>
          </a:p>
          <a:p>
            <a:r>
              <a:rPr lang="en-US" altLang="en-US" sz="2400" dirty="0"/>
              <a:t>At lower altitudes the opposite is true.</a:t>
            </a:r>
          </a:p>
        </p:txBody>
      </p:sp>
      <p:pic>
        <p:nvPicPr>
          <p:cNvPr id="82948" name="Picture 4" descr="The Destructive Capabilities of Ingress – Rochester Building &amp; Dam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10741" y="0"/>
            <a:ext cx="2077416" cy="1208470"/>
          </a:xfrm>
          <a:prstGeom prst="rect">
            <a:avLst/>
          </a:prstGeom>
          <a:noFill/>
          <a:extLst>
            <a:ext uri="{909E8E84-426E-40DD-AFC4-6F175D3DCCD1}">
              <a14:hiddenFill xmlns:a14="http://schemas.microsoft.com/office/drawing/2010/main">
                <a:solidFill>
                  <a:srgbClr val="FFFFFF"/>
                </a:solidFill>
              </a14:hiddenFill>
            </a:ext>
          </a:extLst>
        </p:spPr>
      </p:pic>
      <p:pic>
        <p:nvPicPr>
          <p:cNvPr id="82950" name="Picture 6" descr="How do atmospheric pressure and elevation affect boiling point? | Socr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649" y="1890330"/>
            <a:ext cx="2733399" cy="237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100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3;p15"/>
          <p:cNvPicPr preferRelativeResize="0">
            <a:picLocks noGrp="1"/>
          </p:cNvPicPr>
          <p:nvPr>
            <p:ph sz="quarter" idx="1"/>
          </p:nvPr>
        </p:nvPicPr>
        <p:blipFill>
          <a:blip r:embed="rId2">
            <a:alphaModFix/>
          </a:blip>
          <a:stretch>
            <a:fillRect/>
          </a:stretch>
        </p:blipFill>
        <p:spPr>
          <a:xfrm>
            <a:off x="2346748" y="-1"/>
            <a:ext cx="4483710" cy="4660135"/>
          </a:xfrm>
          <a:prstGeom prst="rect">
            <a:avLst/>
          </a:prstGeom>
          <a:noFill/>
          <a:ln>
            <a:noFill/>
          </a:ln>
        </p:spPr>
      </p:pic>
    </p:spTree>
    <p:extLst>
      <p:ext uri="{BB962C8B-B14F-4D97-AF65-F5344CB8AC3E}">
        <p14:creationId xmlns:p14="http://schemas.microsoft.com/office/powerpoint/2010/main" val="299559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9"/>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en" dirty="0" smtClean="0"/>
              <a:t>Unit 8: </a:t>
            </a:r>
            <a:br>
              <a:rPr lang="en" dirty="0" smtClean="0"/>
            </a:br>
            <a:r>
              <a:rPr lang="en" dirty="0" smtClean="0"/>
              <a:t>Stoichiometry</a:t>
            </a:r>
            <a:endParaRPr dirty="0"/>
          </a:p>
        </p:txBody>
      </p:sp>
    </p:spTree>
    <p:extLst>
      <p:ext uri="{BB962C8B-B14F-4D97-AF65-F5344CB8AC3E}">
        <p14:creationId xmlns:p14="http://schemas.microsoft.com/office/powerpoint/2010/main" val="3822628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4: </a:t>
            </a:r>
            <a:endParaRPr/>
          </a:p>
        </p:txBody>
      </p:sp>
      <p:sp>
        <p:nvSpPr>
          <p:cNvPr id="334" name="Google Shape;334;p3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What is the mass of 4.5 moles of KOH?</a:t>
            </a:r>
            <a:br>
              <a:rPr lang="en" sz="3000"/>
            </a:br>
            <a:r>
              <a:rPr lang="en" sz="3000"/>
              <a:t/>
            </a:r>
            <a:br>
              <a:rPr lang="en" sz="3000"/>
            </a:br>
            <a:r>
              <a:rPr lang="en" sz="3000"/>
              <a:t>     </a:t>
            </a:r>
            <a:br>
              <a:rPr lang="en" sz="3000"/>
            </a:br>
            <a:r>
              <a:rPr lang="en" sz="3000"/>
              <a:t/>
            </a:r>
            <a:br>
              <a:rPr lang="en" sz="3000"/>
            </a:br>
            <a:r>
              <a:rPr lang="en" sz="3000"/>
              <a:t>   </a:t>
            </a:r>
            <a:br>
              <a:rPr lang="en" sz="3000"/>
            </a:br>
            <a:endParaRPr sz="3000"/>
          </a:p>
        </p:txBody>
      </p:sp>
      <p:cxnSp>
        <p:nvCxnSpPr>
          <p:cNvPr id="335" name="Google Shape;335;p34"/>
          <p:cNvCxnSpPr/>
          <p:nvPr/>
        </p:nvCxnSpPr>
        <p:spPr>
          <a:xfrm rot="10800000" flipH="1">
            <a:off x="444825" y="3686725"/>
            <a:ext cx="2273700" cy="12300"/>
          </a:xfrm>
          <a:prstGeom prst="straightConnector1">
            <a:avLst/>
          </a:prstGeom>
          <a:noFill/>
          <a:ln w="38100" cap="flat" cmpd="sng">
            <a:solidFill>
              <a:srgbClr val="FFFFFF"/>
            </a:solidFill>
            <a:prstDash val="solid"/>
            <a:round/>
            <a:headEnd type="none" w="med" len="med"/>
            <a:tailEnd type="none" w="med" len="med"/>
          </a:ln>
        </p:spPr>
      </p:cxnSp>
      <p:sp>
        <p:nvSpPr>
          <p:cNvPr id="336" name="Google Shape;336;p34"/>
          <p:cNvSpPr txBox="1"/>
          <p:nvPr/>
        </p:nvSpPr>
        <p:spPr>
          <a:xfrm>
            <a:off x="3880025" y="2483700"/>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4.5 mol</a:t>
            </a:r>
            <a:endParaRPr sz="3000">
              <a:solidFill>
                <a:srgbClr val="FFFFFF"/>
              </a:solidFill>
              <a:latin typeface="Shadows Into Light"/>
              <a:ea typeface="Shadows Into Light"/>
              <a:cs typeface="Shadows Into Light"/>
              <a:sym typeface="Shadows Into Light"/>
            </a:endParaRPr>
          </a:p>
        </p:txBody>
      </p:sp>
      <p:sp>
        <p:nvSpPr>
          <p:cNvPr id="337" name="Google Shape;337;p34"/>
          <p:cNvSpPr txBox="1"/>
          <p:nvPr/>
        </p:nvSpPr>
        <p:spPr>
          <a:xfrm>
            <a:off x="5042925" y="2422750"/>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x</a:t>
            </a:r>
            <a:endParaRPr sz="3000">
              <a:solidFill>
                <a:srgbClr val="FFFFFF"/>
              </a:solidFill>
              <a:latin typeface="Shadows Into Light"/>
              <a:ea typeface="Shadows Into Light"/>
              <a:cs typeface="Shadows Into Light"/>
              <a:sym typeface="Shadows Into Light"/>
            </a:endParaRPr>
          </a:p>
        </p:txBody>
      </p:sp>
      <p:cxnSp>
        <p:nvCxnSpPr>
          <p:cNvPr id="338" name="Google Shape;338;p34"/>
          <p:cNvCxnSpPr/>
          <p:nvPr/>
        </p:nvCxnSpPr>
        <p:spPr>
          <a:xfrm rot="10800000" flipH="1">
            <a:off x="5366925" y="2990400"/>
            <a:ext cx="700200" cy="12300"/>
          </a:xfrm>
          <a:prstGeom prst="straightConnector1">
            <a:avLst/>
          </a:prstGeom>
          <a:noFill/>
          <a:ln w="38100" cap="flat" cmpd="sng">
            <a:solidFill>
              <a:srgbClr val="FFFFFF"/>
            </a:solidFill>
            <a:prstDash val="solid"/>
            <a:round/>
            <a:headEnd type="none" w="med" len="med"/>
            <a:tailEnd type="none" w="med" len="med"/>
          </a:ln>
        </p:spPr>
      </p:cxnSp>
      <p:sp>
        <p:nvSpPr>
          <p:cNvPr id="339" name="Google Shape;339;p34"/>
          <p:cNvSpPr txBox="1"/>
          <p:nvPr/>
        </p:nvSpPr>
        <p:spPr>
          <a:xfrm>
            <a:off x="5091125" y="2929450"/>
            <a:ext cx="15117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56.1 g/mol</a:t>
            </a:r>
            <a:endParaRPr sz="3000">
              <a:solidFill>
                <a:srgbClr val="FFFFFF"/>
              </a:solidFill>
              <a:latin typeface="Shadows Into Light"/>
              <a:ea typeface="Shadows Into Light"/>
              <a:cs typeface="Shadows Into Light"/>
              <a:sym typeface="Shadows Into Light"/>
            </a:endParaRPr>
          </a:p>
        </p:txBody>
      </p:sp>
      <p:sp>
        <p:nvSpPr>
          <p:cNvPr id="340" name="Google Shape;340;p34"/>
          <p:cNvSpPr txBox="1"/>
          <p:nvPr/>
        </p:nvSpPr>
        <p:spPr>
          <a:xfrm>
            <a:off x="3880025" y="2929450"/>
            <a:ext cx="1211100" cy="50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0000"/>
                </a:solidFill>
                <a:latin typeface="Shadows Into Light"/>
                <a:ea typeface="Shadows Into Light"/>
                <a:cs typeface="Shadows Into Light"/>
                <a:sym typeface="Shadows Into Light"/>
              </a:rPr>
              <a:t>1</a:t>
            </a:r>
            <a:endParaRPr sz="3000">
              <a:solidFill>
                <a:srgbClr val="FF0000"/>
              </a:solidFill>
              <a:latin typeface="Shadows Into Light"/>
              <a:ea typeface="Shadows Into Light"/>
              <a:cs typeface="Shadows Into Light"/>
              <a:sym typeface="Shadows Into Light"/>
            </a:endParaRPr>
          </a:p>
        </p:txBody>
      </p:sp>
      <p:cxnSp>
        <p:nvCxnSpPr>
          <p:cNvPr id="341" name="Google Shape;341;p34"/>
          <p:cNvCxnSpPr/>
          <p:nvPr/>
        </p:nvCxnSpPr>
        <p:spPr>
          <a:xfrm rot="10800000" flipH="1">
            <a:off x="4044875" y="3002700"/>
            <a:ext cx="881400" cy="24600"/>
          </a:xfrm>
          <a:prstGeom prst="straightConnector1">
            <a:avLst/>
          </a:prstGeom>
          <a:noFill/>
          <a:ln w="38100" cap="flat" cmpd="sng">
            <a:solidFill>
              <a:srgbClr val="FF0000"/>
            </a:solidFill>
            <a:prstDash val="solid"/>
            <a:round/>
            <a:headEnd type="none" w="med" len="med"/>
            <a:tailEnd type="none" w="med" len="med"/>
          </a:ln>
        </p:spPr>
      </p:cxnSp>
      <p:sp>
        <p:nvSpPr>
          <p:cNvPr id="342" name="Google Shape;342;p34"/>
          <p:cNvSpPr/>
          <p:nvPr/>
        </p:nvSpPr>
        <p:spPr>
          <a:xfrm rot="-1379213">
            <a:off x="3849148" y="2819853"/>
            <a:ext cx="2622654" cy="53069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rot="1075052">
            <a:off x="3863030" y="2830025"/>
            <a:ext cx="2594849" cy="61629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txBox="1"/>
          <p:nvPr/>
        </p:nvSpPr>
        <p:spPr>
          <a:xfrm>
            <a:off x="4044875" y="4069575"/>
            <a:ext cx="17133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253.5 g</a:t>
            </a:r>
            <a:endParaRPr sz="3000">
              <a:solidFill>
                <a:srgbClr val="FFFFFF"/>
              </a:solidFill>
              <a:latin typeface="Shadows Into Light"/>
              <a:ea typeface="Shadows Into Light"/>
              <a:cs typeface="Shadows Into Light"/>
              <a:sym typeface="Shadows Into Light"/>
            </a:endParaRPr>
          </a:p>
        </p:txBody>
      </p:sp>
      <p:sp>
        <p:nvSpPr>
          <p:cNvPr id="345" name="Google Shape;345;p34"/>
          <p:cNvSpPr txBox="1"/>
          <p:nvPr/>
        </p:nvSpPr>
        <p:spPr>
          <a:xfrm>
            <a:off x="5816000" y="4069575"/>
            <a:ext cx="1713300" cy="506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250 g</a:t>
            </a:r>
            <a:endParaRPr sz="3000">
              <a:solidFill>
                <a:srgbClr val="FFFFFF"/>
              </a:solidFill>
              <a:latin typeface="Shadows Into Light"/>
              <a:ea typeface="Shadows Into Light"/>
              <a:cs typeface="Shadows Into Light"/>
              <a:sym typeface="Shadows Into Light"/>
            </a:endParaRPr>
          </a:p>
        </p:txBody>
      </p:sp>
      <p:pic>
        <p:nvPicPr>
          <p:cNvPr id="346" name="Google Shape;346;p34"/>
          <p:cNvPicPr preferRelativeResize="0"/>
          <p:nvPr/>
        </p:nvPicPr>
        <p:blipFill>
          <a:blip r:embed="rId3">
            <a:alphaModFix/>
          </a:blip>
          <a:stretch>
            <a:fillRect/>
          </a:stretch>
        </p:blipFill>
        <p:spPr>
          <a:xfrm>
            <a:off x="7877838" y="1569300"/>
            <a:ext cx="895350" cy="914400"/>
          </a:xfrm>
          <a:prstGeom prst="rect">
            <a:avLst/>
          </a:prstGeom>
          <a:noFill/>
          <a:ln>
            <a:noFill/>
          </a:ln>
        </p:spPr>
      </p:pic>
      <p:sp>
        <p:nvSpPr>
          <p:cNvPr id="347" name="Google Shape;347;p34"/>
          <p:cNvSpPr txBox="1"/>
          <p:nvPr/>
        </p:nvSpPr>
        <p:spPr>
          <a:xfrm>
            <a:off x="653825" y="2086475"/>
            <a:ext cx="1713300" cy="39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K= 39.1 g</a:t>
            </a:r>
            <a:br>
              <a:rPr lang="en" sz="3000">
                <a:solidFill>
                  <a:schemeClr val="lt1"/>
                </a:solidFill>
                <a:latin typeface="Shadows Into Light"/>
                <a:ea typeface="Shadows Into Light"/>
                <a:cs typeface="Shadows Into Light"/>
                <a:sym typeface="Shadows Into Light"/>
              </a:rPr>
            </a:br>
            <a:endParaRPr/>
          </a:p>
        </p:txBody>
      </p:sp>
      <p:sp>
        <p:nvSpPr>
          <p:cNvPr id="348" name="Google Shape;348;p34"/>
          <p:cNvSpPr txBox="1"/>
          <p:nvPr/>
        </p:nvSpPr>
        <p:spPr>
          <a:xfrm>
            <a:off x="725025" y="2483700"/>
            <a:ext cx="17133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O= 16.0 g</a:t>
            </a:r>
            <a:endParaRPr/>
          </a:p>
        </p:txBody>
      </p:sp>
      <p:sp>
        <p:nvSpPr>
          <p:cNvPr id="349" name="Google Shape;349;p34"/>
          <p:cNvSpPr txBox="1"/>
          <p:nvPr/>
        </p:nvSpPr>
        <p:spPr>
          <a:xfrm>
            <a:off x="605750" y="2886600"/>
            <a:ext cx="1607400" cy="39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H= 1.0 g</a:t>
            </a:r>
            <a:endParaRPr/>
          </a:p>
        </p:txBody>
      </p:sp>
      <p:sp>
        <p:nvSpPr>
          <p:cNvPr id="350" name="Google Shape;350;p34"/>
          <p:cNvSpPr txBox="1"/>
          <p:nvPr/>
        </p:nvSpPr>
        <p:spPr>
          <a:xfrm>
            <a:off x="394225" y="3144125"/>
            <a:ext cx="4206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a:t>
            </a:r>
            <a:endParaRPr/>
          </a:p>
        </p:txBody>
      </p:sp>
      <p:sp>
        <p:nvSpPr>
          <p:cNvPr id="351" name="Google Shape;351;p34"/>
          <p:cNvSpPr txBox="1"/>
          <p:nvPr/>
        </p:nvSpPr>
        <p:spPr>
          <a:xfrm>
            <a:off x="865375" y="3686725"/>
            <a:ext cx="1999800" cy="39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56.1 g/mol</a:t>
            </a:r>
            <a:endParaRPr/>
          </a:p>
        </p:txBody>
      </p:sp>
      <p:pic>
        <p:nvPicPr>
          <p:cNvPr id="352" name="Google Shape;352;p34"/>
          <p:cNvPicPr preferRelativeResize="0"/>
          <p:nvPr/>
        </p:nvPicPr>
        <p:blipFill>
          <a:blip r:embed="rId4">
            <a:alphaModFix/>
          </a:blip>
          <a:stretch>
            <a:fillRect/>
          </a:stretch>
        </p:blipFill>
        <p:spPr>
          <a:xfrm>
            <a:off x="3224951" y="386886"/>
            <a:ext cx="3871049" cy="612925"/>
          </a:xfrm>
          <a:prstGeom prst="rect">
            <a:avLst/>
          </a:prstGeom>
          <a:noFill/>
          <a:ln w="9525" cap="flat" cmpd="sng">
            <a:solidFill>
              <a:srgbClr val="000000"/>
            </a:solidFill>
            <a:prstDash val="solid"/>
            <a:round/>
            <a:headEnd type="none" w="sm" len="sm"/>
            <a:tailEnd type="none" w="sm" len="sm"/>
          </a:ln>
        </p:spPr>
      </p:pic>
      <p:pic>
        <p:nvPicPr>
          <p:cNvPr id="353" name="Google Shape;353;p34"/>
          <p:cNvPicPr preferRelativeResize="0"/>
          <p:nvPr/>
        </p:nvPicPr>
        <p:blipFill>
          <a:blip r:embed="rId5">
            <a:alphaModFix/>
          </a:blip>
          <a:stretch>
            <a:fillRect/>
          </a:stretch>
        </p:blipFill>
        <p:spPr>
          <a:xfrm>
            <a:off x="7877850" y="2576575"/>
            <a:ext cx="895350" cy="895350"/>
          </a:xfrm>
          <a:prstGeom prst="rect">
            <a:avLst/>
          </a:prstGeom>
          <a:noFill/>
          <a:ln>
            <a:noFill/>
          </a:ln>
        </p:spPr>
      </p:pic>
      <p:pic>
        <p:nvPicPr>
          <p:cNvPr id="354" name="Google Shape;354;p34"/>
          <p:cNvPicPr preferRelativeResize="0"/>
          <p:nvPr/>
        </p:nvPicPr>
        <p:blipFill>
          <a:blip r:embed="rId6">
            <a:alphaModFix/>
          </a:blip>
          <a:stretch>
            <a:fillRect/>
          </a:stretch>
        </p:blipFill>
        <p:spPr>
          <a:xfrm>
            <a:off x="7877850" y="3564800"/>
            <a:ext cx="895350" cy="89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animEffect transition="in" filter="fade">
                                      <p:cBhvr>
                                        <p:cTn id="12" dur="1000"/>
                                        <p:tgtEl>
                                          <p:spTgt spid="3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gtEl>
                                        <p:attrNameLst>
                                          <p:attrName>style.visibility</p:attrName>
                                        </p:attrNameLst>
                                      </p:cBhvr>
                                      <p:to>
                                        <p:strVal val="visible"/>
                                      </p:to>
                                    </p:set>
                                    <p:animEffect transition="in" filter="fade">
                                      <p:cBhvr>
                                        <p:cTn id="17" dur="1000"/>
                                        <p:tgtEl>
                                          <p:spTgt spid="349"/>
                                        </p:tgtEl>
                                      </p:cBhvr>
                                    </p:animEffect>
                                  </p:childTnLst>
                                </p:cTn>
                              </p:par>
                              <p:par>
                                <p:cTn id="18" presetID="10" presetClass="entr" presetSubtype="0" fill="hold" nodeType="withEffect">
                                  <p:stCondLst>
                                    <p:cond delay="0"/>
                                  </p:stCondLst>
                                  <p:childTnLst>
                                    <p:set>
                                      <p:cBhvr>
                                        <p:cTn id="19" dur="1" fill="hold">
                                          <p:stCondLst>
                                            <p:cond delay="0"/>
                                          </p:stCondLst>
                                        </p:cTn>
                                        <p:tgtEl>
                                          <p:spTgt spid="350"/>
                                        </p:tgtEl>
                                        <p:attrNameLst>
                                          <p:attrName>style.visibility</p:attrName>
                                        </p:attrNameLst>
                                      </p:cBhvr>
                                      <p:to>
                                        <p:strVal val="visible"/>
                                      </p:to>
                                    </p:set>
                                    <p:animEffect transition="in" filter="fade">
                                      <p:cBhvr>
                                        <p:cTn id="20" dur="1000"/>
                                        <p:tgtEl>
                                          <p:spTgt spid="3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1"/>
                                        </p:tgtEl>
                                        <p:attrNameLst>
                                          <p:attrName>style.visibility</p:attrName>
                                        </p:attrNameLst>
                                      </p:cBhvr>
                                      <p:to>
                                        <p:strVal val="visible"/>
                                      </p:to>
                                    </p:set>
                                    <p:animEffect transition="in" filter="fade">
                                      <p:cBhvr>
                                        <p:cTn id="25" dur="1000"/>
                                        <p:tgtEl>
                                          <p:spTgt spid="3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6"/>
                                        </p:tgtEl>
                                        <p:attrNameLst>
                                          <p:attrName>style.visibility</p:attrName>
                                        </p:attrNameLst>
                                      </p:cBhvr>
                                      <p:to>
                                        <p:strVal val="visible"/>
                                      </p:to>
                                    </p:set>
                                    <p:animEffect transition="in" filter="fade">
                                      <p:cBhvr>
                                        <p:cTn id="30" dur="1000"/>
                                        <p:tgtEl>
                                          <p:spTgt spid="3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38"/>
                                        </p:tgtEl>
                                        <p:attrNameLst>
                                          <p:attrName>style.visibility</p:attrName>
                                        </p:attrNameLst>
                                      </p:cBhvr>
                                      <p:to>
                                        <p:strVal val="visible"/>
                                      </p:to>
                                    </p:set>
                                    <p:animEffect transition="in" filter="fade">
                                      <p:cBhvr>
                                        <p:cTn id="35" dur="1000"/>
                                        <p:tgtEl>
                                          <p:spTgt spid="338"/>
                                        </p:tgtEl>
                                      </p:cBhvr>
                                    </p:animEffect>
                                  </p:childTnLst>
                                </p:cTn>
                              </p:par>
                              <p:par>
                                <p:cTn id="36" presetID="10" presetClass="entr" presetSubtype="0" fill="hold" nodeType="withEffect">
                                  <p:stCondLst>
                                    <p:cond delay="0"/>
                                  </p:stCondLst>
                                  <p:childTnLst>
                                    <p:set>
                                      <p:cBhvr>
                                        <p:cTn id="37" dur="1" fill="hold">
                                          <p:stCondLst>
                                            <p:cond delay="0"/>
                                          </p:stCondLst>
                                        </p:cTn>
                                        <p:tgtEl>
                                          <p:spTgt spid="337"/>
                                        </p:tgtEl>
                                        <p:attrNameLst>
                                          <p:attrName>style.visibility</p:attrName>
                                        </p:attrNameLst>
                                      </p:cBhvr>
                                      <p:to>
                                        <p:strVal val="visible"/>
                                      </p:to>
                                    </p:set>
                                    <p:animEffect transition="in" filter="fade">
                                      <p:cBhvr>
                                        <p:cTn id="38" dur="1000"/>
                                        <p:tgtEl>
                                          <p:spTgt spid="3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9"/>
                                        </p:tgtEl>
                                        <p:attrNameLst>
                                          <p:attrName>style.visibility</p:attrName>
                                        </p:attrNameLst>
                                      </p:cBhvr>
                                      <p:to>
                                        <p:strVal val="visible"/>
                                      </p:to>
                                    </p:set>
                                    <p:animEffect transition="in" filter="fade">
                                      <p:cBhvr>
                                        <p:cTn id="43" dur="1000"/>
                                        <p:tgtEl>
                                          <p:spTgt spid="3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1"/>
                                        </p:tgtEl>
                                        <p:attrNameLst>
                                          <p:attrName>style.visibility</p:attrName>
                                        </p:attrNameLst>
                                      </p:cBhvr>
                                      <p:to>
                                        <p:strVal val="visible"/>
                                      </p:to>
                                    </p:set>
                                    <p:animEffect transition="in" filter="fade">
                                      <p:cBhvr>
                                        <p:cTn id="48" dur="1000"/>
                                        <p:tgtEl>
                                          <p:spTgt spid="341"/>
                                        </p:tgtEl>
                                      </p:cBhvr>
                                    </p:animEffect>
                                  </p:childTnLst>
                                </p:cTn>
                              </p:par>
                              <p:par>
                                <p:cTn id="49" presetID="10" presetClass="entr" presetSubtype="0" fill="hold" nodeType="withEffect">
                                  <p:stCondLst>
                                    <p:cond delay="0"/>
                                  </p:stCondLst>
                                  <p:childTnLst>
                                    <p:set>
                                      <p:cBhvr>
                                        <p:cTn id="50" dur="1" fill="hold">
                                          <p:stCondLst>
                                            <p:cond delay="0"/>
                                          </p:stCondLst>
                                        </p:cTn>
                                        <p:tgtEl>
                                          <p:spTgt spid="340"/>
                                        </p:tgtEl>
                                        <p:attrNameLst>
                                          <p:attrName>style.visibility</p:attrName>
                                        </p:attrNameLst>
                                      </p:cBhvr>
                                      <p:to>
                                        <p:strVal val="visible"/>
                                      </p:to>
                                    </p:set>
                                    <p:animEffect transition="in" filter="fade">
                                      <p:cBhvr>
                                        <p:cTn id="51" dur="1000"/>
                                        <p:tgtEl>
                                          <p:spTgt spid="34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2"/>
                                        </p:tgtEl>
                                        <p:attrNameLst>
                                          <p:attrName>style.visibility</p:attrName>
                                        </p:attrNameLst>
                                      </p:cBhvr>
                                      <p:to>
                                        <p:strVal val="visible"/>
                                      </p:to>
                                    </p:set>
                                    <p:animEffect transition="in" filter="fade">
                                      <p:cBhvr>
                                        <p:cTn id="56" dur="1000"/>
                                        <p:tgtEl>
                                          <p:spTgt spid="342"/>
                                        </p:tgtEl>
                                      </p:cBhvr>
                                    </p:animEffect>
                                  </p:childTnLst>
                                </p:cTn>
                              </p:par>
                              <p:par>
                                <p:cTn id="57" presetID="10" presetClass="entr" presetSubtype="0" fill="hold" nodeType="withEffect">
                                  <p:stCondLst>
                                    <p:cond delay="0"/>
                                  </p:stCondLst>
                                  <p:childTnLst>
                                    <p:set>
                                      <p:cBhvr>
                                        <p:cTn id="58" dur="1" fill="hold">
                                          <p:stCondLst>
                                            <p:cond delay="0"/>
                                          </p:stCondLst>
                                        </p:cTn>
                                        <p:tgtEl>
                                          <p:spTgt spid="343"/>
                                        </p:tgtEl>
                                        <p:attrNameLst>
                                          <p:attrName>style.visibility</p:attrName>
                                        </p:attrNameLst>
                                      </p:cBhvr>
                                      <p:to>
                                        <p:strVal val="visible"/>
                                      </p:to>
                                    </p:set>
                                    <p:animEffect transition="in" filter="fade">
                                      <p:cBhvr>
                                        <p:cTn id="59" dur="1000"/>
                                        <p:tgtEl>
                                          <p:spTgt spid="34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44"/>
                                        </p:tgtEl>
                                        <p:attrNameLst>
                                          <p:attrName>style.visibility</p:attrName>
                                        </p:attrNameLst>
                                      </p:cBhvr>
                                      <p:to>
                                        <p:strVal val="visible"/>
                                      </p:to>
                                    </p:set>
                                    <p:animEffect transition="in" filter="fade">
                                      <p:cBhvr>
                                        <p:cTn id="64" dur="1000"/>
                                        <p:tgtEl>
                                          <p:spTgt spid="3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45"/>
                                        </p:tgtEl>
                                        <p:attrNameLst>
                                          <p:attrName>style.visibility</p:attrName>
                                        </p:attrNameLst>
                                      </p:cBhvr>
                                      <p:to>
                                        <p:strVal val="visible"/>
                                      </p:to>
                                    </p:set>
                                    <p:animEffect transition="in" filter="fade">
                                      <p:cBhvr>
                                        <p:cTn id="69"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dirty="0"/>
              <a:t>Boiling and Attractive Forces (IMF’s)</a:t>
            </a:r>
            <a:endParaRPr b="0" dirty="0"/>
          </a:p>
        </p:txBody>
      </p:sp>
      <p:sp>
        <p:nvSpPr>
          <p:cNvPr id="99" name="Google Shape;99;p1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Boiling occurs when heat energy overcomes attractive forces between molecules.</a:t>
            </a:r>
            <a:r>
              <a:rPr lang="en" dirty="0"/>
              <a:t/>
            </a:r>
            <a:br>
              <a:rPr lang="en" dirty="0"/>
            </a:br>
            <a:endParaRPr dirty="0"/>
          </a:p>
        </p:txBody>
      </p:sp>
      <p:pic>
        <p:nvPicPr>
          <p:cNvPr id="100" name="Google Shape;100;p16"/>
          <p:cNvPicPr preferRelativeResize="0"/>
          <p:nvPr/>
        </p:nvPicPr>
        <p:blipFill>
          <a:blip r:embed="rId3">
            <a:alphaModFix/>
          </a:blip>
          <a:stretch>
            <a:fillRect/>
          </a:stretch>
        </p:blipFill>
        <p:spPr>
          <a:xfrm>
            <a:off x="311700" y="2657464"/>
            <a:ext cx="8520600" cy="2122912"/>
          </a:xfrm>
          <a:prstGeom prst="rect">
            <a:avLst/>
          </a:prstGeom>
          <a:noFill/>
          <a:ln>
            <a:noFill/>
          </a:ln>
        </p:spPr>
      </p:pic>
    </p:spTree>
    <p:extLst>
      <p:ext uri="{BB962C8B-B14F-4D97-AF65-F5344CB8AC3E}">
        <p14:creationId xmlns:p14="http://schemas.microsoft.com/office/powerpoint/2010/main" val="139182532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Evaporation Vs Boiling</a:t>
            </a:r>
            <a:endParaRPr sz="4400" b="0" dirty="0"/>
          </a:p>
        </p:txBody>
      </p:sp>
      <p:sp>
        <p:nvSpPr>
          <p:cNvPr id="106" name="Google Shape;106;p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Evaporation occurs on the surface</a:t>
            </a:r>
            <a:endParaRPr sz="2400" dirty="0"/>
          </a:p>
          <a:p>
            <a:pPr marL="457200" lvl="0" indent="-317500" algn="l" rtl="0">
              <a:spcBef>
                <a:spcPts val="0"/>
              </a:spcBef>
              <a:spcAft>
                <a:spcPts val="0"/>
              </a:spcAft>
              <a:buSzPts val="1400"/>
              <a:buChar char="●"/>
            </a:pPr>
            <a:r>
              <a:rPr lang="en" sz="2400" dirty="0"/>
              <a:t>Boiling occurs throughout the sample</a:t>
            </a:r>
            <a:r>
              <a:rPr lang="en" dirty="0"/>
              <a:t/>
            </a:r>
            <a:br>
              <a:rPr lang="en" dirty="0"/>
            </a:br>
            <a:endParaRPr dirty="0"/>
          </a:p>
        </p:txBody>
      </p:sp>
      <p:pic>
        <p:nvPicPr>
          <p:cNvPr id="107" name="Google Shape;107;p17"/>
          <p:cNvPicPr preferRelativeResize="0"/>
          <p:nvPr/>
        </p:nvPicPr>
        <p:blipFill>
          <a:blip r:embed="rId3">
            <a:alphaModFix/>
          </a:blip>
          <a:stretch>
            <a:fillRect/>
          </a:stretch>
        </p:blipFill>
        <p:spPr>
          <a:xfrm>
            <a:off x="1704875" y="2623225"/>
            <a:ext cx="5217426" cy="2066450"/>
          </a:xfrm>
          <a:prstGeom prst="rect">
            <a:avLst/>
          </a:prstGeom>
          <a:noFill/>
          <a:ln>
            <a:noFill/>
          </a:ln>
        </p:spPr>
      </p:pic>
    </p:spTree>
    <p:extLst>
      <p:ext uri="{BB962C8B-B14F-4D97-AF65-F5344CB8AC3E}">
        <p14:creationId xmlns:p14="http://schemas.microsoft.com/office/powerpoint/2010/main" val="413190900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4" name="Google Shape;114;p18"/>
          <p:cNvPicPr preferRelativeResize="0"/>
          <p:nvPr/>
        </p:nvPicPr>
        <p:blipFill>
          <a:blip r:embed="rId3">
            <a:alphaModFix/>
          </a:blip>
          <a:stretch>
            <a:fillRect/>
          </a:stretch>
        </p:blipFill>
        <p:spPr>
          <a:xfrm>
            <a:off x="1848800" y="1545487"/>
            <a:ext cx="5667900" cy="3185375"/>
          </a:xfrm>
          <a:prstGeom prst="rect">
            <a:avLst/>
          </a:prstGeom>
          <a:noFill/>
          <a:ln>
            <a:noFill/>
          </a:ln>
        </p:spPr>
      </p:pic>
      <p:sp>
        <p:nvSpPr>
          <p:cNvPr id="5" name="Google Shape;105;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Evaporation Vs Boiling</a:t>
            </a:r>
            <a:endParaRPr sz="4400" b="0" dirty="0"/>
          </a:p>
        </p:txBody>
      </p:sp>
    </p:spTree>
    <p:extLst>
      <p:ext uri="{BB962C8B-B14F-4D97-AF65-F5344CB8AC3E}">
        <p14:creationId xmlns:p14="http://schemas.microsoft.com/office/powerpoint/2010/main" val="19814742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Table H: Vapor Pressure</a:t>
            </a:r>
            <a:endParaRPr sz="4400" b="0" dirty="0"/>
          </a:p>
        </p:txBody>
      </p:sp>
      <p:sp>
        <p:nvSpPr>
          <p:cNvPr id="126" name="Google Shape;126;p2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The dotted line represents normal boiling pt.  </a:t>
            </a:r>
            <a:r>
              <a:rPr lang="en" dirty="0"/>
              <a:t/>
            </a:r>
            <a:br>
              <a:rPr lang="en" dirty="0"/>
            </a:br>
            <a:endParaRPr dirty="0"/>
          </a:p>
        </p:txBody>
      </p:sp>
      <p:pic>
        <p:nvPicPr>
          <p:cNvPr id="127" name="Google Shape;127;p20"/>
          <p:cNvPicPr preferRelativeResize="0"/>
          <p:nvPr/>
        </p:nvPicPr>
        <p:blipFill>
          <a:blip r:embed="rId3">
            <a:alphaModFix/>
          </a:blip>
          <a:stretch>
            <a:fillRect/>
          </a:stretch>
        </p:blipFill>
        <p:spPr>
          <a:xfrm>
            <a:off x="4485874" y="2109700"/>
            <a:ext cx="3723624" cy="2518275"/>
          </a:xfrm>
          <a:prstGeom prst="rect">
            <a:avLst/>
          </a:prstGeom>
          <a:noFill/>
          <a:ln>
            <a:noFill/>
          </a:ln>
        </p:spPr>
      </p:pic>
      <p:pic>
        <p:nvPicPr>
          <p:cNvPr id="128" name="Google Shape;128;p20"/>
          <p:cNvPicPr preferRelativeResize="0"/>
          <p:nvPr/>
        </p:nvPicPr>
        <p:blipFill>
          <a:blip r:embed="rId4">
            <a:alphaModFix/>
          </a:blip>
          <a:stretch>
            <a:fillRect/>
          </a:stretch>
        </p:blipFill>
        <p:spPr>
          <a:xfrm>
            <a:off x="637524" y="2289186"/>
            <a:ext cx="2881750" cy="1512525"/>
          </a:xfrm>
          <a:prstGeom prst="rect">
            <a:avLst/>
          </a:prstGeom>
          <a:noFill/>
          <a:ln>
            <a:noFill/>
          </a:ln>
        </p:spPr>
      </p:pic>
    </p:spTree>
    <p:extLst>
      <p:ext uri="{BB962C8B-B14F-4D97-AF65-F5344CB8AC3E}">
        <p14:creationId xmlns:p14="http://schemas.microsoft.com/office/powerpoint/2010/main" val="6435466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a:t>
            </a:r>
            <a:endParaRPr sz="4400" b="0" dirty="0"/>
          </a:p>
        </p:txBody>
      </p:sp>
      <p:sp>
        <p:nvSpPr>
          <p:cNvPr id="134" name="Google Shape;134;p21"/>
          <p:cNvSpPr txBox="1">
            <a:spLocks noGrp="1"/>
          </p:cNvSpPr>
          <p:nvPr>
            <p:ph type="body" idx="1"/>
          </p:nvPr>
        </p:nvSpPr>
        <p:spPr>
          <a:xfrm>
            <a:off x="311700" y="1495975"/>
            <a:ext cx="34413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What is the vapor pressure of ethanol at 40°C?</a:t>
            </a:r>
            <a:r>
              <a:rPr lang="en" dirty="0"/>
              <a:t/>
            </a:r>
            <a:br>
              <a:rPr lang="en" dirty="0"/>
            </a:br>
            <a:endParaRPr dirty="0"/>
          </a:p>
        </p:txBody>
      </p:sp>
      <p:pic>
        <p:nvPicPr>
          <p:cNvPr id="135" name="Google Shape;135;p21"/>
          <p:cNvPicPr preferRelativeResize="0"/>
          <p:nvPr/>
        </p:nvPicPr>
        <p:blipFill>
          <a:blip r:embed="rId3">
            <a:alphaModFix/>
          </a:blip>
          <a:stretch>
            <a:fillRect/>
          </a:stretch>
        </p:blipFill>
        <p:spPr>
          <a:xfrm>
            <a:off x="3952126" y="1471100"/>
            <a:ext cx="4930024" cy="3334150"/>
          </a:xfrm>
          <a:prstGeom prst="rect">
            <a:avLst/>
          </a:prstGeom>
          <a:noFill/>
          <a:ln>
            <a:noFill/>
          </a:ln>
        </p:spPr>
      </p:pic>
      <p:pic>
        <p:nvPicPr>
          <p:cNvPr id="136" name="Google Shape;136;p21"/>
          <p:cNvPicPr preferRelativeResize="0"/>
          <p:nvPr/>
        </p:nvPicPr>
        <p:blipFill>
          <a:blip r:embed="rId4">
            <a:alphaModFix/>
          </a:blip>
          <a:stretch>
            <a:fillRect/>
          </a:stretch>
        </p:blipFill>
        <p:spPr>
          <a:xfrm>
            <a:off x="2758438" y="3842311"/>
            <a:ext cx="1055450" cy="618428"/>
          </a:xfrm>
          <a:prstGeom prst="rect">
            <a:avLst/>
          </a:prstGeom>
          <a:noFill/>
          <a:ln>
            <a:noFill/>
          </a:ln>
        </p:spPr>
      </p:pic>
      <p:pic>
        <p:nvPicPr>
          <p:cNvPr id="137" name="Google Shape;137;p21"/>
          <p:cNvPicPr preferRelativeResize="0"/>
          <p:nvPr/>
        </p:nvPicPr>
        <p:blipFill>
          <a:blip r:embed="rId5">
            <a:alphaModFix/>
          </a:blip>
          <a:stretch>
            <a:fillRect/>
          </a:stretch>
        </p:blipFill>
        <p:spPr>
          <a:xfrm>
            <a:off x="4053401" y="4151525"/>
            <a:ext cx="1696648" cy="178600"/>
          </a:xfrm>
          <a:prstGeom prst="rect">
            <a:avLst/>
          </a:prstGeom>
          <a:noFill/>
          <a:ln>
            <a:noFill/>
          </a:ln>
        </p:spPr>
      </p:pic>
      <p:pic>
        <p:nvPicPr>
          <p:cNvPr id="138" name="Google Shape;138;p21"/>
          <p:cNvPicPr preferRelativeResize="0"/>
          <p:nvPr/>
        </p:nvPicPr>
        <p:blipFill>
          <a:blip r:embed="rId6">
            <a:alphaModFix/>
          </a:blip>
          <a:stretch>
            <a:fillRect/>
          </a:stretch>
        </p:blipFill>
        <p:spPr>
          <a:xfrm>
            <a:off x="5618125" y="4107225"/>
            <a:ext cx="253700" cy="453990"/>
          </a:xfrm>
          <a:prstGeom prst="rect">
            <a:avLst/>
          </a:prstGeom>
          <a:noFill/>
          <a:ln>
            <a:noFill/>
          </a:ln>
        </p:spPr>
      </p:pic>
    </p:spTree>
    <p:extLst>
      <p:ext uri="{BB962C8B-B14F-4D97-AF65-F5344CB8AC3E}">
        <p14:creationId xmlns:p14="http://schemas.microsoft.com/office/powerpoint/2010/main" val="240200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1000"/>
                                        <p:tgtEl>
                                          <p:spTgt spid="1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endParaRPr sz="4400" b="0" dirty="0"/>
          </a:p>
        </p:txBody>
      </p:sp>
      <p:sp>
        <p:nvSpPr>
          <p:cNvPr id="144" name="Google Shape;144;p22"/>
          <p:cNvSpPr txBox="1">
            <a:spLocks noGrp="1"/>
          </p:cNvSpPr>
          <p:nvPr>
            <p:ph type="body" idx="1"/>
          </p:nvPr>
        </p:nvSpPr>
        <p:spPr>
          <a:xfrm>
            <a:off x="311700" y="1495975"/>
            <a:ext cx="35520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What is the boiling point of water at a pressure of 30 kPa? </a:t>
            </a:r>
            <a:r>
              <a:rPr lang="en" dirty="0"/>
              <a:t/>
            </a:r>
            <a:br>
              <a:rPr lang="en" dirty="0"/>
            </a:br>
            <a:endParaRPr dirty="0"/>
          </a:p>
        </p:txBody>
      </p:sp>
      <p:pic>
        <p:nvPicPr>
          <p:cNvPr id="145" name="Google Shape;145;p22"/>
          <p:cNvPicPr preferRelativeResize="0"/>
          <p:nvPr/>
        </p:nvPicPr>
        <p:blipFill>
          <a:blip r:embed="rId3">
            <a:alphaModFix/>
          </a:blip>
          <a:stretch>
            <a:fillRect/>
          </a:stretch>
        </p:blipFill>
        <p:spPr>
          <a:xfrm>
            <a:off x="3952126" y="1471100"/>
            <a:ext cx="4930024" cy="3334150"/>
          </a:xfrm>
          <a:prstGeom prst="rect">
            <a:avLst/>
          </a:prstGeom>
          <a:noFill/>
          <a:ln>
            <a:noFill/>
          </a:ln>
        </p:spPr>
      </p:pic>
    </p:spTree>
    <p:extLst>
      <p:ext uri="{BB962C8B-B14F-4D97-AF65-F5344CB8AC3E}">
        <p14:creationId xmlns:p14="http://schemas.microsoft.com/office/powerpoint/2010/main" val="23270568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1087" y="228600"/>
            <a:ext cx="7772400" cy="857250"/>
          </a:xfrm>
        </p:spPr>
        <p:txBody>
          <a:bodyPr/>
          <a:lstStyle/>
          <a:p>
            <a:pPr eaLnBrk="1" hangingPunct="1"/>
            <a:r>
              <a:rPr lang="en-US" altLang="en-US" sz="4400" b="0" dirty="0"/>
              <a:t>Properties of Liquids</a:t>
            </a:r>
          </a:p>
        </p:txBody>
      </p:sp>
      <p:sp>
        <p:nvSpPr>
          <p:cNvPr id="3" name="Text Placeholder 2"/>
          <p:cNvSpPr>
            <a:spLocks noGrp="1"/>
          </p:cNvSpPr>
          <p:nvPr>
            <p:ph type="body" sz="half" idx="1"/>
          </p:nvPr>
        </p:nvSpPr>
        <p:spPr>
          <a:xfrm>
            <a:off x="314325" y="1523172"/>
            <a:ext cx="8611014" cy="1371600"/>
          </a:xfrm>
        </p:spPr>
        <p:txBody>
          <a:bodyPr>
            <a:noAutofit/>
          </a:bodyPr>
          <a:lstStyle/>
          <a:p>
            <a:pPr marL="205740" indent="-205740">
              <a:buClr>
                <a:schemeClr val="accent3"/>
              </a:buClr>
              <a:buFont typeface="Wingdings 2"/>
              <a:buChar char=""/>
              <a:defRPr/>
            </a:pPr>
            <a:r>
              <a:rPr lang="en-US" sz="2100" u="sng" dirty="0">
                <a:solidFill>
                  <a:schemeClr val="bg1"/>
                </a:solidFill>
              </a:rPr>
              <a:t>Surface Tension: </a:t>
            </a:r>
            <a:r>
              <a:rPr lang="en-US" sz="2100" dirty="0">
                <a:solidFill>
                  <a:schemeClr val="bg1"/>
                </a:solidFill>
              </a:rPr>
              <a:t>elastic force on the liquid surface.</a:t>
            </a:r>
          </a:p>
          <a:p>
            <a:pPr marL="205740" indent="-205740">
              <a:buClr>
                <a:schemeClr val="accent3"/>
              </a:buClr>
              <a:buFont typeface="Wingdings 2"/>
              <a:buChar char=""/>
              <a:defRPr/>
            </a:pPr>
            <a:r>
              <a:rPr lang="en-US" sz="2100" dirty="0">
                <a:solidFill>
                  <a:schemeClr val="bg1"/>
                </a:solidFill>
              </a:rPr>
              <a:t>The stronger the intermolecular force, the higher the </a:t>
            </a:r>
            <a:r>
              <a:rPr lang="en-US" sz="2100" dirty="0">
                <a:solidFill>
                  <a:schemeClr val="bg1"/>
                </a:solidFill>
                <a:hlinkClick r:id="rId2"/>
              </a:rPr>
              <a:t>surface tension</a:t>
            </a:r>
            <a:r>
              <a:rPr lang="en-US" sz="2100" dirty="0">
                <a:solidFill>
                  <a:schemeClr val="bg1"/>
                </a:solidFill>
              </a:rPr>
              <a:t>.</a:t>
            </a:r>
            <a:endParaRPr lang="en-US" sz="2100" u="sng" dirty="0">
              <a:solidFill>
                <a:schemeClr val="bg1"/>
              </a:solidFill>
            </a:endParaRPr>
          </a:p>
        </p:txBody>
      </p:sp>
      <p:pic>
        <p:nvPicPr>
          <p:cNvPr id="21508" name="Picture 2" descr="\\WFData2\Teachers\kdrury\AP Chemistry\Images\ch10 liquids solids\fig10_06.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49362" y="2343150"/>
            <a:ext cx="4000500" cy="2428875"/>
          </a:xfrm>
          <a:noFill/>
        </p:spPr>
      </p:pic>
    </p:spTree>
    <p:extLst>
      <p:ext uri="{BB962C8B-B14F-4D97-AF65-F5344CB8AC3E}">
        <p14:creationId xmlns:p14="http://schemas.microsoft.com/office/powerpoint/2010/main" val="1355802307"/>
      </p:ext>
    </p:extLst>
  </p:cSld>
  <p:clrMapOvr>
    <a:masterClrMapping/>
  </p:clrMapOvr>
  <p:transition spd="slow">
    <p:fade/>
  </p:transition>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49356" y="160337"/>
            <a:ext cx="7772400" cy="857250"/>
          </a:xfrm>
        </p:spPr>
        <p:txBody>
          <a:bodyPr/>
          <a:lstStyle/>
          <a:p>
            <a:pPr eaLnBrk="1" hangingPunct="1"/>
            <a:r>
              <a:rPr lang="en-US" altLang="en-US" sz="4400" b="0" dirty="0"/>
              <a:t>Properties of Liquids</a:t>
            </a:r>
          </a:p>
        </p:txBody>
      </p:sp>
      <p:sp>
        <p:nvSpPr>
          <p:cNvPr id="11267" name="Text Placeholder 2"/>
          <p:cNvSpPr>
            <a:spLocks noGrp="1"/>
          </p:cNvSpPr>
          <p:nvPr>
            <p:ph type="body" sz="half" idx="1"/>
          </p:nvPr>
        </p:nvSpPr>
        <p:spPr>
          <a:xfrm>
            <a:off x="434837" y="1582805"/>
            <a:ext cx="8112815" cy="3042203"/>
          </a:xfrm>
        </p:spPr>
        <p:txBody>
          <a:bodyPr/>
          <a:lstStyle/>
          <a:p>
            <a:pPr eaLnBrk="1" hangingPunct="1"/>
            <a:r>
              <a:rPr lang="en-US" altLang="en-US" sz="2100" u="sng" dirty="0"/>
              <a:t>Viscosity: </a:t>
            </a:r>
            <a:r>
              <a:rPr lang="en-US" altLang="en-US" sz="2100" dirty="0"/>
              <a:t>measure of a liquid’s resistance to flow.  </a:t>
            </a:r>
          </a:p>
          <a:p>
            <a:pPr eaLnBrk="1" hangingPunct="1"/>
            <a:r>
              <a:rPr lang="en-US" altLang="en-US" sz="2100" dirty="0"/>
              <a:t>The greater its intermolecular forces of attraction, the greater the viscosity, the slower it flows.</a:t>
            </a:r>
          </a:p>
          <a:p>
            <a:pPr eaLnBrk="1" hangingPunct="1"/>
            <a:r>
              <a:rPr lang="en-US" altLang="en-US" sz="2100" dirty="0"/>
              <a:t>If you increase the temperature, </a:t>
            </a:r>
          </a:p>
          <a:p>
            <a:pPr marL="0" indent="0" eaLnBrk="1" hangingPunct="1">
              <a:buNone/>
            </a:pPr>
            <a:r>
              <a:rPr lang="en-US" altLang="en-US" sz="2100" dirty="0"/>
              <a:t>     viscosity decreases.</a:t>
            </a:r>
          </a:p>
        </p:txBody>
      </p:sp>
      <p:sp>
        <p:nvSpPr>
          <p:cNvPr id="3" name="AutoShape 2" descr="Basics of viscometry :: Anton Paar Wik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asics of viscometry :: Anton Paar Wik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784" name="Picture 8" descr="Basics of viscometry :: Anton Paar W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323" y="2777641"/>
            <a:ext cx="3944379" cy="179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7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2704" y="171450"/>
            <a:ext cx="7345496" cy="857250"/>
          </a:xfrm>
        </p:spPr>
        <p:txBody>
          <a:bodyPr/>
          <a:lstStyle/>
          <a:p>
            <a:pPr eaLnBrk="1" hangingPunct="1"/>
            <a:r>
              <a:rPr lang="en-US" altLang="en-US" sz="4400" b="0" dirty="0"/>
              <a:t>Solutions</a:t>
            </a:r>
          </a:p>
        </p:txBody>
      </p:sp>
      <p:sp>
        <p:nvSpPr>
          <p:cNvPr id="3075" name="Rectangle 3"/>
          <p:cNvSpPr>
            <a:spLocks noGrp="1" noChangeArrowheads="1"/>
          </p:cNvSpPr>
          <p:nvPr>
            <p:ph type="body" sz="half" idx="1"/>
          </p:nvPr>
        </p:nvSpPr>
        <p:spPr>
          <a:xfrm>
            <a:off x="371889" y="1523172"/>
            <a:ext cx="8526946" cy="2180811"/>
          </a:xfrm>
        </p:spPr>
        <p:txBody>
          <a:bodyPr/>
          <a:lstStyle/>
          <a:p>
            <a:pPr eaLnBrk="1" hangingPunct="1">
              <a:lnSpc>
                <a:spcPct val="100000"/>
              </a:lnSpc>
            </a:pPr>
            <a:r>
              <a:rPr lang="en-US" altLang="en-US" sz="2000" dirty="0"/>
              <a:t>Solutions are homogeneous physical mixtures of two or more pure substances. They should be transparent and pass through a filter.</a:t>
            </a:r>
          </a:p>
          <a:p>
            <a:pPr eaLnBrk="1" hangingPunct="1">
              <a:lnSpc>
                <a:spcPct val="100000"/>
              </a:lnSpc>
            </a:pPr>
            <a:r>
              <a:rPr lang="en-US" altLang="en-US" sz="2000" dirty="0"/>
              <a:t>In a solution, the solute is dispersed uniformly throughout the solvent.</a:t>
            </a:r>
          </a:p>
          <a:p>
            <a:pPr lvl="1" eaLnBrk="1" hangingPunct="1">
              <a:lnSpc>
                <a:spcPct val="100000"/>
              </a:lnSpc>
              <a:spcBef>
                <a:spcPts val="0"/>
              </a:spcBef>
            </a:pPr>
            <a:r>
              <a:rPr lang="en-US" altLang="en-US" sz="2000" u="sng" dirty="0"/>
              <a:t>Solute</a:t>
            </a:r>
            <a:r>
              <a:rPr lang="en-US" altLang="en-US" sz="2000" dirty="0"/>
              <a:t>: The minor part, get dissolved.</a:t>
            </a:r>
          </a:p>
          <a:p>
            <a:pPr lvl="1" eaLnBrk="1" hangingPunct="1">
              <a:lnSpc>
                <a:spcPct val="100000"/>
              </a:lnSpc>
              <a:spcBef>
                <a:spcPts val="0"/>
              </a:spcBef>
            </a:pPr>
            <a:r>
              <a:rPr lang="en-US" altLang="en-US" sz="2000" u="sng" dirty="0"/>
              <a:t>Solvent</a:t>
            </a:r>
            <a:r>
              <a:rPr lang="en-US" altLang="en-US" sz="2000" dirty="0"/>
              <a:t>: The major part, does the dissolving. Water is a universal solvent.</a:t>
            </a:r>
          </a:p>
        </p:txBody>
      </p:sp>
      <p:pic>
        <p:nvPicPr>
          <p:cNvPr id="5" name="Google Shape;174;p27"/>
          <p:cNvPicPr preferRelativeResize="0"/>
          <p:nvPr/>
        </p:nvPicPr>
        <p:blipFill>
          <a:blip r:embed="rId3">
            <a:alphaModFix/>
          </a:blip>
          <a:stretch>
            <a:fillRect/>
          </a:stretch>
        </p:blipFill>
        <p:spPr>
          <a:xfrm>
            <a:off x="2391522" y="3299438"/>
            <a:ext cx="3876675" cy="1352550"/>
          </a:xfrm>
          <a:prstGeom prst="rect">
            <a:avLst/>
          </a:prstGeom>
          <a:noFill/>
          <a:ln>
            <a:noFill/>
          </a:ln>
        </p:spPr>
      </p:pic>
    </p:spTree>
    <p:extLst>
      <p:ext uri="{BB962C8B-B14F-4D97-AF65-F5344CB8AC3E}">
        <p14:creationId xmlns:p14="http://schemas.microsoft.com/office/powerpoint/2010/main" val="1389185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0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Recall...Ionic solutions </a:t>
            </a:r>
            <a:endParaRPr sz="4400" b="0" dirty="0"/>
          </a:p>
        </p:txBody>
      </p:sp>
      <p:sp>
        <p:nvSpPr>
          <p:cNvPr id="180" name="Google Shape;180;p2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Ionic compounds dissociate into ions &amp; conduct electricity</a:t>
            </a:r>
            <a:endParaRPr sz="2400" dirty="0"/>
          </a:p>
        </p:txBody>
      </p:sp>
      <p:pic>
        <p:nvPicPr>
          <p:cNvPr id="181" name="Google Shape;181;p28"/>
          <p:cNvPicPr preferRelativeResize="0"/>
          <p:nvPr/>
        </p:nvPicPr>
        <p:blipFill>
          <a:blip r:embed="rId3">
            <a:alphaModFix/>
          </a:blip>
          <a:stretch>
            <a:fillRect/>
          </a:stretch>
        </p:blipFill>
        <p:spPr>
          <a:xfrm>
            <a:off x="430100" y="2107175"/>
            <a:ext cx="4457700" cy="2537975"/>
          </a:xfrm>
          <a:prstGeom prst="rect">
            <a:avLst/>
          </a:prstGeom>
          <a:noFill/>
          <a:ln>
            <a:noFill/>
          </a:ln>
        </p:spPr>
      </p:pic>
      <p:pic>
        <p:nvPicPr>
          <p:cNvPr id="182" name="Google Shape;182;p28"/>
          <p:cNvPicPr preferRelativeResize="0"/>
          <p:nvPr/>
        </p:nvPicPr>
        <p:blipFill>
          <a:blip r:embed="rId4">
            <a:alphaModFix/>
          </a:blip>
          <a:stretch>
            <a:fillRect/>
          </a:stretch>
        </p:blipFill>
        <p:spPr>
          <a:xfrm>
            <a:off x="5211750" y="2397100"/>
            <a:ext cx="3331775" cy="1958150"/>
          </a:xfrm>
          <a:prstGeom prst="rect">
            <a:avLst/>
          </a:prstGeom>
          <a:noFill/>
          <a:ln>
            <a:noFill/>
          </a:ln>
        </p:spPr>
      </p:pic>
    </p:spTree>
    <p:extLst>
      <p:ext uri="{BB962C8B-B14F-4D97-AF65-F5344CB8AC3E}">
        <p14:creationId xmlns:p14="http://schemas.microsoft.com/office/powerpoint/2010/main" val="2146647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5:</a:t>
            </a:r>
            <a:endParaRPr/>
          </a:p>
        </p:txBody>
      </p:sp>
      <p:sp>
        <p:nvSpPr>
          <p:cNvPr id="360" name="Google Shape;360;p35"/>
          <p:cNvSpPr txBox="1">
            <a:spLocks noGrp="1"/>
          </p:cNvSpPr>
          <p:nvPr>
            <p:ph type="body" idx="1"/>
          </p:nvPr>
        </p:nvSpPr>
        <p:spPr>
          <a:xfrm>
            <a:off x="240725" y="1495975"/>
            <a:ext cx="85917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the mass of 0.50 mol of CuSO</a:t>
            </a:r>
            <a:r>
              <a:rPr lang="en" sz="3000" baseline="-25000"/>
              <a:t>4</a:t>
            </a:r>
            <a:r>
              <a:rPr lang="en" sz="3000"/>
              <a:t>?</a:t>
            </a:r>
            <a:br>
              <a:rPr lang="en" sz="3000"/>
            </a:br>
            <a:r>
              <a:rPr lang="en" sz="3000"/>
              <a:t/>
            </a:r>
            <a:br>
              <a:rPr lang="en" sz="3000"/>
            </a:br>
            <a:r>
              <a:rPr lang="en" sz="3000"/>
              <a:t>  </a:t>
            </a:r>
            <a:endParaRPr sz="3000"/>
          </a:p>
          <a:p>
            <a:pPr marL="0" lvl="0" indent="0" algn="l" rtl="0">
              <a:spcBef>
                <a:spcPts val="1600"/>
              </a:spcBef>
              <a:spcAft>
                <a:spcPts val="0"/>
              </a:spcAft>
              <a:buNone/>
            </a:pPr>
            <a:r>
              <a:rPr lang="en" sz="3000"/>
              <a:t>  </a:t>
            </a:r>
            <a:endParaRPr sz="3000"/>
          </a:p>
          <a:p>
            <a:pPr marL="0" lvl="0" indent="0" algn="l" rtl="0">
              <a:spcBef>
                <a:spcPts val="1600"/>
              </a:spcBef>
              <a:spcAft>
                <a:spcPts val="1600"/>
              </a:spcAft>
              <a:buNone/>
            </a:pPr>
            <a:r>
              <a:rPr lang="en" sz="3000"/>
              <a:t>     </a:t>
            </a:r>
            <a:br>
              <a:rPr lang="en" sz="3000"/>
            </a:br>
            <a:endParaRPr sz="3000"/>
          </a:p>
        </p:txBody>
      </p:sp>
      <p:cxnSp>
        <p:nvCxnSpPr>
          <p:cNvPr id="361" name="Google Shape;361;p35"/>
          <p:cNvCxnSpPr/>
          <p:nvPr/>
        </p:nvCxnSpPr>
        <p:spPr>
          <a:xfrm rot="10800000" flipH="1">
            <a:off x="663425" y="3564400"/>
            <a:ext cx="2273700" cy="12300"/>
          </a:xfrm>
          <a:prstGeom prst="straightConnector1">
            <a:avLst/>
          </a:prstGeom>
          <a:noFill/>
          <a:ln w="38100" cap="flat" cmpd="sng">
            <a:solidFill>
              <a:srgbClr val="FFFFFF"/>
            </a:solidFill>
            <a:prstDash val="solid"/>
            <a:round/>
            <a:headEnd type="none" w="med" len="med"/>
            <a:tailEnd type="none" w="med" len="med"/>
          </a:ln>
        </p:spPr>
      </p:cxnSp>
      <p:sp>
        <p:nvSpPr>
          <p:cNvPr id="362" name="Google Shape;362;p35"/>
          <p:cNvSpPr txBox="1"/>
          <p:nvPr/>
        </p:nvSpPr>
        <p:spPr>
          <a:xfrm>
            <a:off x="3880025" y="2483700"/>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.50 mol</a:t>
            </a:r>
            <a:endParaRPr sz="3000">
              <a:solidFill>
                <a:srgbClr val="FFFFFF"/>
              </a:solidFill>
              <a:latin typeface="Shadows Into Light"/>
              <a:ea typeface="Shadows Into Light"/>
              <a:cs typeface="Shadows Into Light"/>
              <a:sym typeface="Shadows Into Light"/>
            </a:endParaRPr>
          </a:p>
        </p:txBody>
      </p:sp>
      <p:sp>
        <p:nvSpPr>
          <p:cNvPr id="363" name="Google Shape;363;p35"/>
          <p:cNvSpPr txBox="1"/>
          <p:nvPr/>
        </p:nvSpPr>
        <p:spPr>
          <a:xfrm>
            <a:off x="5033325" y="2328363"/>
            <a:ext cx="12111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x</a:t>
            </a:r>
            <a:endParaRPr sz="3000">
              <a:solidFill>
                <a:srgbClr val="FFFFFF"/>
              </a:solidFill>
              <a:latin typeface="Shadows Into Light"/>
              <a:ea typeface="Shadows Into Light"/>
              <a:cs typeface="Shadows Into Light"/>
              <a:sym typeface="Shadows Into Light"/>
            </a:endParaRPr>
          </a:p>
        </p:txBody>
      </p:sp>
      <p:cxnSp>
        <p:nvCxnSpPr>
          <p:cNvPr id="364" name="Google Shape;364;p35"/>
          <p:cNvCxnSpPr/>
          <p:nvPr/>
        </p:nvCxnSpPr>
        <p:spPr>
          <a:xfrm rot="10800000" flipH="1">
            <a:off x="5366925" y="2990400"/>
            <a:ext cx="700200" cy="12300"/>
          </a:xfrm>
          <a:prstGeom prst="straightConnector1">
            <a:avLst/>
          </a:prstGeom>
          <a:noFill/>
          <a:ln w="38100" cap="flat" cmpd="sng">
            <a:solidFill>
              <a:srgbClr val="FFFFFF"/>
            </a:solidFill>
            <a:prstDash val="solid"/>
            <a:round/>
            <a:headEnd type="none" w="med" len="med"/>
            <a:tailEnd type="none" w="med" len="med"/>
          </a:ln>
        </p:spPr>
      </p:cxnSp>
      <p:sp>
        <p:nvSpPr>
          <p:cNvPr id="365" name="Google Shape;365;p35"/>
          <p:cNvSpPr txBox="1"/>
          <p:nvPr/>
        </p:nvSpPr>
        <p:spPr>
          <a:xfrm>
            <a:off x="5139200" y="2990400"/>
            <a:ext cx="20139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159.6 g/mol</a:t>
            </a:r>
            <a:endParaRPr sz="3000">
              <a:solidFill>
                <a:srgbClr val="FFFFFF"/>
              </a:solidFill>
              <a:latin typeface="Shadows Into Light"/>
              <a:ea typeface="Shadows Into Light"/>
              <a:cs typeface="Shadows Into Light"/>
              <a:sym typeface="Shadows Into Light"/>
            </a:endParaRPr>
          </a:p>
        </p:txBody>
      </p:sp>
      <p:sp>
        <p:nvSpPr>
          <p:cNvPr id="366" name="Google Shape;366;p35"/>
          <p:cNvSpPr txBox="1"/>
          <p:nvPr/>
        </p:nvSpPr>
        <p:spPr>
          <a:xfrm>
            <a:off x="3880025" y="2990400"/>
            <a:ext cx="1211100" cy="50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0000"/>
                </a:solidFill>
                <a:latin typeface="Shadows Into Light"/>
                <a:ea typeface="Shadows Into Light"/>
                <a:cs typeface="Shadows Into Light"/>
                <a:sym typeface="Shadows Into Light"/>
              </a:rPr>
              <a:t>1</a:t>
            </a:r>
            <a:endParaRPr sz="3000">
              <a:solidFill>
                <a:srgbClr val="FF0000"/>
              </a:solidFill>
              <a:latin typeface="Shadows Into Light"/>
              <a:ea typeface="Shadows Into Light"/>
              <a:cs typeface="Shadows Into Light"/>
              <a:sym typeface="Shadows Into Light"/>
            </a:endParaRPr>
          </a:p>
        </p:txBody>
      </p:sp>
      <p:cxnSp>
        <p:nvCxnSpPr>
          <p:cNvPr id="367" name="Google Shape;367;p35"/>
          <p:cNvCxnSpPr/>
          <p:nvPr/>
        </p:nvCxnSpPr>
        <p:spPr>
          <a:xfrm rot="10800000" flipH="1">
            <a:off x="4044875" y="3002700"/>
            <a:ext cx="881400" cy="24600"/>
          </a:xfrm>
          <a:prstGeom prst="straightConnector1">
            <a:avLst/>
          </a:prstGeom>
          <a:noFill/>
          <a:ln w="38100" cap="flat" cmpd="sng">
            <a:solidFill>
              <a:srgbClr val="FF0000"/>
            </a:solidFill>
            <a:prstDash val="solid"/>
            <a:round/>
            <a:headEnd type="none" w="med" len="med"/>
            <a:tailEnd type="none" w="med" len="med"/>
          </a:ln>
        </p:spPr>
      </p:cxnSp>
      <p:sp>
        <p:nvSpPr>
          <p:cNvPr id="368" name="Google Shape;368;p35"/>
          <p:cNvSpPr/>
          <p:nvPr/>
        </p:nvSpPr>
        <p:spPr>
          <a:xfrm rot="-1379213">
            <a:off x="3699273" y="2772703"/>
            <a:ext cx="2622654" cy="53069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p:nvPr/>
        </p:nvSpPr>
        <p:spPr>
          <a:xfrm rot="1075052">
            <a:off x="3731330" y="2840963"/>
            <a:ext cx="2594849" cy="61629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txBox="1"/>
          <p:nvPr/>
        </p:nvSpPr>
        <p:spPr>
          <a:xfrm>
            <a:off x="4044875" y="4069575"/>
            <a:ext cx="17133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79.8 g</a:t>
            </a:r>
            <a:endParaRPr sz="3000">
              <a:solidFill>
                <a:srgbClr val="FFFFFF"/>
              </a:solidFill>
              <a:latin typeface="Shadows Into Light"/>
              <a:ea typeface="Shadows Into Light"/>
              <a:cs typeface="Shadows Into Light"/>
              <a:sym typeface="Shadows Into Light"/>
            </a:endParaRPr>
          </a:p>
        </p:txBody>
      </p:sp>
      <p:sp>
        <p:nvSpPr>
          <p:cNvPr id="371" name="Google Shape;371;p35"/>
          <p:cNvSpPr txBox="1"/>
          <p:nvPr/>
        </p:nvSpPr>
        <p:spPr>
          <a:xfrm>
            <a:off x="5816000" y="4069575"/>
            <a:ext cx="1713300" cy="506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80. g</a:t>
            </a:r>
            <a:endParaRPr sz="3000">
              <a:solidFill>
                <a:srgbClr val="FFFFFF"/>
              </a:solidFill>
              <a:latin typeface="Shadows Into Light"/>
              <a:ea typeface="Shadows Into Light"/>
              <a:cs typeface="Shadows Into Light"/>
              <a:sym typeface="Shadows Into Light"/>
            </a:endParaRPr>
          </a:p>
        </p:txBody>
      </p:sp>
      <p:sp>
        <p:nvSpPr>
          <p:cNvPr id="372" name="Google Shape;372;p35"/>
          <p:cNvSpPr txBox="1"/>
          <p:nvPr/>
        </p:nvSpPr>
        <p:spPr>
          <a:xfrm>
            <a:off x="490350" y="2005000"/>
            <a:ext cx="22737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Cu= 63.5 g</a:t>
            </a:r>
            <a:br>
              <a:rPr lang="en" sz="3000">
                <a:solidFill>
                  <a:schemeClr val="lt1"/>
                </a:solidFill>
                <a:latin typeface="Shadows Into Light"/>
                <a:ea typeface="Shadows Into Light"/>
                <a:cs typeface="Shadows Into Light"/>
                <a:sym typeface="Shadows Into Light"/>
              </a:rPr>
            </a:br>
            <a:endParaRPr/>
          </a:p>
        </p:txBody>
      </p:sp>
      <p:sp>
        <p:nvSpPr>
          <p:cNvPr id="373" name="Google Shape;373;p35"/>
          <p:cNvSpPr txBox="1"/>
          <p:nvPr/>
        </p:nvSpPr>
        <p:spPr>
          <a:xfrm>
            <a:off x="567275" y="2378275"/>
            <a:ext cx="2273700" cy="54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S= 32.1 g</a:t>
            </a:r>
            <a:br>
              <a:rPr lang="en" sz="3000">
                <a:solidFill>
                  <a:schemeClr val="lt1"/>
                </a:solidFill>
                <a:latin typeface="Shadows Into Light"/>
                <a:ea typeface="Shadows Into Light"/>
                <a:cs typeface="Shadows Into Light"/>
                <a:sym typeface="Shadows Into Light"/>
              </a:rPr>
            </a:br>
            <a:endParaRPr/>
          </a:p>
        </p:txBody>
      </p:sp>
      <p:sp>
        <p:nvSpPr>
          <p:cNvPr id="374" name="Google Shape;374;p35"/>
          <p:cNvSpPr txBox="1"/>
          <p:nvPr/>
        </p:nvSpPr>
        <p:spPr>
          <a:xfrm>
            <a:off x="567275" y="2784688"/>
            <a:ext cx="3197700" cy="50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O= 16.0 x 4= 64.0 g</a:t>
            </a:r>
            <a:br>
              <a:rPr lang="en" sz="3000">
                <a:solidFill>
                  <a:schemeClr val="lt1"/>
                </a:solidFill>
                <a:latin typeface="Shadows Into Light"/>
                <a:ea typeface="Shadows Into Light"/>
                <a:cs typeface="Shadows Into Light"/>
                <a:sym typeface="Shadows Into Light"/>
              </a:rPr>
            </a:br>
            <a:endParaRPr/>
          </a:p>
        </p:txBody>
      </p:sp>
      <p:sp>
        <p:nvSpPr>
          <p:cNvPr id="375" name="Google Shape;375;p35"/>
          <p:cNvSpPr txBox="1"/>
          <p:nvPr/>
        </p:nvSpPr>
        <p:spPr>
          <a:xfrm>
            <a:off x="240725" y="3093000"/>
            <a:ext cx="422700" cy="40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a:t>
            </a:r>
            <a:endParaRPr/>
          </a:p>
        </p:txBody>
      </p:sp>
      <p:sp>
        <p:nvSpPr>
          <p:cNvPr id="376" name="Google Shape;376;p35"/>
          <p:cNvSpPr txBox="1"/>
          <p:nvPr/>
        </p:nvSpPr>
        <p:spPr>
          <a:xfrm>
            <a:off x="769175" y="3635475"/>
            <a:ext cx="2622000" cy="40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159.6 g/mol</a:t>
            </a:r>
            <a:endParaRPr/>
          </a:p>
        </p:txBody>
      </p:sp>
      <p:pic>
        <p:nvPicPr>
          <p:cNvPr id="377" name="Google Shape;377;p35"/>
          <p:cNvPicPr preferRelativeResize="0"/>
          <p:nvPr/>
        </p:nvPicPr>
        <p:blipFill>
          <a:blip r:embed="rId3">
            <a:alphaModFix/>
          </a:blip>
          <a:stretch>
            <a:fillRect/>
          </a:stretch>
        </p:blipFill>
        <p:spPr>
          <a:xfrm>
            <a:off x="3224951" y="386886"/>
            <a:ext cx="3871049" cy="612925"/>
          </a:xfrm>
          <a:prstGeom prst="rect">
            <a:avLst/>
          </a:prstGeom>
          <a:noFill/>
          <a:ln w="9525" cap="flat" cmpd="sng">
            <a:solidFill>
              <a:srgbClr val="000000"/>
            </a:solidFill>
            <a:prstDash val="solid"/>
            <a:round/>
            <a:headEnd type="none" w="sm" len="sm"/>
            <a:tailEnd type="none" w="sm" len="sm"/>
          </a:ln>
        </p:spPr>
      </p:pic>
      <p:pic>
        <p:nvPicPr>
          <p:cNvPr id="378" name="Google Shape;378;p35"/>
          <p:cNvPicPr preferRelativeResize="0"/>
          <p:nvPr/>
        </p:nvPicPr>
        <p:blipFill>
          <a:blip r:embed="rId4">
            <a:alphaModFix/>
          </a:blip>
          <a:stretch>
            <a:fillRect/>
          </a:stretch>
        </p:blipFill>
        <p:spPr>
          <a:xfrm>
            <a:off x="7877838" y="3668575"/>
            <a:ext cx="895350" cy="895350"/>
          </a:xfrm>
          <a:prstGeom prst="rect">
            <a:avLst/>
          </a:prstGeom>
          <a:noFill/>
          <a:ln>
            <a:noFill/>
          </a:ln>
        </p:spPr>
      </p:pic>
      <p:pic>
        <p:nvPicPr>
          <p:cNvPr id="379" name="Google Shape;379;p35"/>
          <p:cNvPicPr preferRelativeResize="0"/>
          <p:nvPr/>
        </p:nvPicPr>
        <p:blipFill>
          <a:blip r:embed="rId5">
            <a:alphaModFix/>
          </a:blip>
          <a:stretch>
            <a:fillRect/>
          </a:stretch>
        </p:blipFill>
        <p:spPr>
          <a:xfrm>
            <a:off x="7877850" y="1551150"/>
            <a:ext cx="895350" cy="895350"/>
          </a:xfrm>
          <a:prstGeom prst="rect">
            <a:avLst/>
          </a:prstGeom>
          <a:noFill/>
          <a:ln>
            <a:noFill/>
          </a:ln>
        </p:spPr>
      </p:pic>
      <p:pic>
        <p:nvPicPr>
          <p:cNvPr id="380" name="Google Shape;380;p35"/>
          <p:cNvPicPr preferRelativeResize="0"/>
          <p:nvPr/>
        </p:nvPicPr>
        <p:blipFill>
          <a:blip r:embed="rId6">
            <a:alphaModFix/>
          </a:blip>
          <a:stretch>
            <a:fillRect/>
          </a:stretch>
        </p:blipFill>
        <p:spPr>
          <a:xfrm>
            <a:off x="7877850" y="2606523"/>
            <a:ext cx="895350" cy="9020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3"/>
                                        </p:tgtEl>
                                        <p:attrNameLst>
                                          <p:attrName>style.visibility</p:attrName>
                                        </p:attrNameLst>
                                      </p:cBhvr>
                                      <p:to>
                                        <p:strVal val="visible"/>
                                      </p:to>
                                    </p:set>
                                    <p:animEffect transition="in" filter="fade">
                                      <p:cBhvr>
                                        <p:cTn id="12" dur="1000"/>
                                        <p:tgtEl>
                                          <p:spTgt spid="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4"/>
                                        </p:tgtEl>
                                        <p:attrNameLst>
                                          <p:attrName>style.visibility</p:attrName>
                                        </p:attrNameLst>
                                      </p:cBhvr>
                                      <p:to>
                                        <p:strVal val="visible"/>
                                      </p:to>
                                    </p:set>
                                    <p:animEffect transition="in" filter="fade">
                                      <p:cBhvr>
                                        <p:cTn id="17" dur="1000"/>
                                        <p:tgtEl>
                                          <p:spTgt spid="374"/>
                                        </p:tgtEl>
                                      </p:cBhvr>
                                    </p:animEffect>
                                  </p:childTnLst>
                                </p:cTn>
                              </p:par>
                              <p:par>
                                <p:cTn id="18" presetID="10" presetClass="entr" presetSubtype="0" fill="hold" nodeType="withEffect">
                                  <p:stCondLst>
                                    <p:cond delay="0"/>
                                  </p:stCondLst>
                                  <p:childTnLst>
                                    <p:set>
                                      <p:cBhvr>
                                        <p:cTn id="19" dur="1" fill="hold">
                                          <p:stCondLst>
                                            <p:cond delay="0"/>
                                          </p:stCondLst>
                                        </p:cTn>
                                        <p:tgtEl>
                                          <p:spTgt spid="375"/>
                                        </p:tgtEl>
                                        <p:attrNameLst>
                                          <p:attrName>style.visibility</p:attrName>
                                        </p:attrNameLst>
                                      </p:cBhvr>
                                      <p:to>
                                        <p:strVal val="visible"/>
                                      </p:to>
                                    </p:set>
                                    <p:animEffect transition="in" filter="fade">
                                      <p:cBhvr>
                                        <p:cTn id="20" dur="1000"/>
                                        <p:tgtEl>
                                          <p:spTgt spid="37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6"/>
                                        </p:tgtEl>
                                        <p:attrNameLst>
                                          <p:attrName>style.visibility</p:attrName>
                                        </p:attrNameLst>
                                      </p:cBhvr>
                                      <p:to>
                                        <p:strVal val="visible"/>
                                      </p:to>
                                    </p:set>
                                    <p:animEffect transition="in" filter="fade">
                                      <p:cBhvr>
                                        <p:cTn id="25" dur="1000"/>
                                        <p:tgtEl>
                                          <p:spTgt spid="3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fade">
                                      <p:cBhvr>
                                        <p:cTn id="30" dur="1000"/>
                                        <p:tgtEl>
                                          <p:spTgt spid="36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3"/>
                                        </p:tgtEl>
                                        <p:attrNameLst>
                                          <p:attrName>style.visibility</p:attrName>
                                        </p:attrNameLst>
                                      </p:cBhvr>
                                      <p:to>
                                        <p:strVal val="visible"/>
                                      </p:to>
                                    </p:set>
                                    <p:animEffect transition="in" filter="fade">
                                      <p:cBhvr>
                                        <p:cTn id="35" dur="1000"/>
                                        <p:tgtEl>
                                          <p:spTgt spid="363"/>
                                        </p:tgtEl>
                                      </p:cBhvr>
                                    </p:animEffect>
                                  </p:childTnLst>
                                </p:cTn>
                              </p:par>
                              <p:par>
                                <p:cTn id="36" presetID="10" presetClass="entr" presetSubtype="0" fill="hold" nodeType="withEffect">
                                  <p:stCondLst>
                                    <p:cond delay="0"/>
                                  </p:stCondLst>
                                  <p:childTnLst>
                                    <p:set>
                                      <p:cBhvr>
                                        <p:cTn id="37" dur="1" fill="hold">
                                          <p:stCondLst>
                                            <p:cond delay="0"/>
                                          </p:stCondLst>
                                        </p:cTn>
                                        <p:tgtEl>
                                          <p:spTgt spid="364"/>
                                        </p:tgtEl>
                                        <p:attrNameLst>
                                          <p:attrName>style.visibility</p:attrName>
                                        </p:attrNameLst>
                                      </p:cBhvr>
                                      <p:to>
                                        <p:strVal val="visible"/>
                                      </p:to>
                                    </p:set>
                                    <p:animEffect transition="in" filter="fade">
                                      <p:cBhvr>
                                        <p:cTn id="38" dur="1000"/>
                                        <p:tgtEl>
                                          <p:spTgt spid="3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5"/>
                                        </p:tgtEl>
                                        <p:attrNameLst>
                                          <p:attrName>style.visibility</p:attrName>
                                        </p:attrNameLst>
                                      </p:cBhvr>
                                      <p:to>
                                        <p:strVal val="visible"/>
                                      </p:to>
                                    </p:set>
                                    <p:animEffect transition="in" filter="fade">
                                      <p:cBhvr>
                                        <p:cTn id="43" dur="1000"/>
                                        <p:tgtEl>
                                          <p:spTgt spid="36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7"/>
                                        </p:tgtEl>
                                        <p:attrNameLst>
                                          <p:attrName>style.visibility</p:attrName>
                                        </p:attrNameLst>
                                      </p:cBhvr>
                                      <p:to>
                                        <p:strVal val="visible"/>
                                      </p:to>
                                    </p:set>
                                    <p:animEffect transition="in" filter="fade">
                                      <p:cBhvr>
                                        <p:cTn id="48" dur="1000"/>
                                        <p:tgtEl>
                                          <p:spTgt spid="367"/>
                                        </p:tgtEl>
                                      </p:cBhvr>
                                    </p:animEffect>
                                  </p:childTnLst>
                                </p:cTn>
                              </p:par>
                              <p:par>
                                <p:cTn id="49" presetID="10" presetClass="entr" presetSubtype="0" fill="hold" nodeType="withEffect">
                                  <p:stCondLst>
                                    <p:cond delay="0"/>
                                  </p:stCondLst>
                                  <p:childTnLst>
                                    <p:set>
                                      <p:cBhvr>
                                        <p:cTn id="50" dur="1" fill="hold">
                                          <p:stCondLst>
                                            <p:cond delay="0"/>
                                          </p:stCondLst>
                                        </p:cTn>
                                        <p:tgtEl>
                                          <p:spTgt spid="366"/>
                                        </p:tgtEl>
                                        <p:attrNameLst>
                                          <p:attrName>style.visibility</p:attrName>
                                        </p:attrNameLst>
                                      </p:cBhvr>
                                      <p:to>
                                        <p:strVal val="visible"/>
                                      </p:to>
                                    </p:set>
                                    <p:animEffect transition="in" filter="fade">
                                      <p:cBhvr>
                                        <p:cTn id="51" dur="1000"/>
                                        <p:tgtEl>
                                          <p:spTgt spid="36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68"/>
                                        </p:tgtEl>
                                        <p:attrNameLst>
                                          <p:attrName>style.visibility</p:attrName>
                                        </p:attrNameLst>
                                      </p:cBhvr>
                                      <p:to>
                                        <p:strVal val="visible"/>
                                      </p:to>
                                    </p:set>
                                    <p:animEffect transition="in" filter="fade">
                                      <p:cBhvr>
                                        <p:cTn id="56" dur="1000"/>
                                        <p:tgtEl>
                                          <p:spTgt spid="368"/>
                                        </p:tgtEl>
                                      </p:cBhvr>
                                    </p:animEffect>
                                  </p:childTnLst>
                                </p:cTn>
                              </p:par>
                              <p:par>
                                <p:cTn id="57" presetID="10" presetClass="entr" presetSubtype="0" fill="hold" nodeType="withEffect">
                                  <p:stCondLst>
                                    <p:cond delay="0"/>
                                  </p:stCondLst>
                                  <p:childTnLst>
                                    <p:set>
                                      <p:cBhvr>
                                        <p:cTn id="58" dur="1" fill="hold">
                                          <p:stCondLst>
                                            <p:cond delay="0"/>
                                          </p:stCondLst>
                                        </p:cTn>
                                        <p:tgtEl>
                                          <p:spTgt spid="369"/>
                                        </p:tgtEl>
                                        <p:attrNameLst>
                                          <p:attrName>style.visibility</p:attrName>
                                        </p:attrNameLst>
                                      </p:cBhvr>
                                      <p:to>
                                        <p:strVal val="visible"/>
                                      </p:to>
                                    </p:set>
                                    <p:animEffect transition="in" filter="fade">
                                      <p:cBhvr>
                                        <p:cTn id="59" dur="1000"/>
                                        <p:tgtEl>
                                          <p:spTgt spid="36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70"/>
                                        </p:tgtEl>
                                        <p:attrNameLst>
                                          <p:attrName>style.visibility</p:attrName>
                                        </p:attrNameLst>
                                      </p:cBhvr>
                                      <p:to>
                                        <p:strVal val="visible"/>
                                      </p:to>
                                    </p:set>
                                    <p:animEffect transition="in" filter="fade">
                                      <p:cBhvr>
                                        <p:cTn id="64" dur="1000"/>
                                        <p:tgtEl>
                                          <p:spTgt spid="37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71"/>
                                        </p:tgtEl>
                                        <p:attrNameLst>
                                          <p:attrName>style.visibility</p:attrName>
                                        </p:attrNameLst>
                                      </p:cBhvr>
                                      <p:to>
                                        <p:strVal val="visible"/>
                                      </p:to>
                                    </p:set>
                                    <p:animEffect transition="in" filter="fade">
                                      <p:cBhvr>
                                        <p:cTn id="69"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Dissolving of salt in water</a:t>
            </a:r>
            <a:endParaRPr sz="4400" b="0" dirty="0"/>
          </a:p>
        </p:txBody>
      </p:sp>
      <p:pic>
        <p:nvPicPr>
          <p:cNvPr id="188" name="Google Shape;188;p29"/>
          <p:cNvPicPr preferRelativeResize="0"/>
          <p:nvPr/>
        </p:nvPicPr>
        <p:blipFill>
          <a:blip r:embed="rId3">
            <a:alphaModFix/>
          </a:blip>
          <a:stretch>
            <a:fillRect/>
          </a:stretch>
        </p:blipFill>
        <p:spPr>
          <a:xfrm>
            <a:off x="552850" y="1676550"/>
            <a:ext cx="3915801" cy="2852800"/>
          </a:xfrm>
          <a:prstGeom prst="rect">
            <a:avLst/>
          </a:prstGeom>
          <a:noFill/>
          <a:ln>
            <a:noFill/>
          </a:ln>
        </p:spPr>
      </p:pic>
      <p:pic>
        <p:nvPicPr>
          <p:cNvPr id="189" name="Google Shape;189;p29"/>
          <p:cNvPicPr preferRelativeResize="0"/>
          <p:nvPr/>
        </p:nvPicPr>
        <p:blipFill>
          <a:blip r:embed="rId4">
            <a:alphaModFix/>
          </a:blip>
          <a:stretch>
            <a:fillRect/>
          </a:stretch>
        </p:blipFill>
        <p:spPr>
          <a:xfrm>
            <a:off x="5358176" y="2174263"/>
            <a:ext cx="2476500" cy="1857375"/>
          </a:xfrm>
          <a:prstGeom prst="rect">
            <a:avLst/>
          </a:prstGeom>
          <a:noFill/>
          <a:ln>
            <a:noFill/>
          </a:ln>
        </p:spPr>
      </p:pic>
    </p:spTree>
    <p:extLst>
      <p:ext uri="{BB962C8B-B14F-4D97-AF65-F5344CB8AC3E}">
        <p14:creationId xmlns:p14="http://schemas.microsoft.com/office/powerpoint/2010/main" val="17012300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MOlecular (covalent) Solution</a:t>
            </a:r>
            <a:endParaRPr sz="4400" b="0" dirty="0"/>
          </a:p>
        </p:txBody>
      </p:sp>
      <p:sp>
        <p:nvSpPr>
          <p:cNvPr id="195" name="Google Shape;195;p30"/>
          <p:cNvSpPr txBox="1">
            <a:spLocks noGrp="1"/>
          </p:cNvSpPr>
          <p:nvPr>
            <p:ph type="body" idx="1"/>
          </p:nvPr>
        </p:nvSpPr>
        <p:spPr>
          <a:xfrm>
            <a:off x="277275" y="14873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Not composed of ions so it doesn’t conduct</a:t>
            </a:r>
            <a:endParaRPr sz="2400" dirty="0"/>
          </a:p>
        </p:txBody>
      </p:sp>
      <p:pic>
        <p:nvPicPr>
          <p:cNvPr id="196" name="Google Shape;196;p30"/>
          <p:cNvPicPr preferRelativeResize="0"/>
          <p:nvPr/>
        </p:nvPicPr>
        <p:blipFill>
          <a:blip r:embed="rId3">
            <a:alphaModFix/>
          </a:blip>
          <a:stretch>
            <a:fillRect/>
          </a:stretch>
        </p:blipFill>
        <p:spPr>
          <a:xfrm>
            <a:off x="580113" y="2103150"/>
            <a:ext cx="3345175" cy="2567224"/>
          </a:xfrm>
          <a:prstGeom prst="rect">
            <a:avLst/>
          </a:prstGeom>
          <a:noFill/>
          <a:ln>
            <a:noFill/>
          </a:ln>
        </p:spPr>
      </p:pic>
      <p:pic>
        <p:nvPicPr>
          <p:cNvPr id="197" name="Google Shape;197;p30"/>
          <p:cNvPicPr preferRelativeResize="0"/>
          <p:nvPr/>
        </p:nvPicPr>
        <p:blipFill>
          <a:blip r:embed="rId4">
            <a:alphaModFix/>
          </a:blip>
          <a:stretch>
            <a:fillRect/>
          </a:stretch>
        </p:blipFill>
        <p:spPr>
          <a:xfrm>
            <a:off x="4926250" y="2622875"/>
            <a:ext cx="2857500" cy="1428750"/>
          </a:xfrm>
          <a:prstGeom prst="rect">
            <a:avLst/>
          </a:prstGeom>
          <a:noFill/>
          <a:ln>
            <a:noFill/>
          </a:ln>
        </p:spPr>
      </p:pic>
    </p:spTree>
    <p:extLst>
      <p:ext uri="{BB962C8B-B14F-4D97-AF65-F5344CB8AC3E}">
        <p14:creationId xmlns:p14="http://schemas.microsoft.com/office/powerpoint/2010/main" val="8422998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77956" y="224459"/>
            <a:ext cx="7772400" cy="857250"/>
          </a:xfrm>
        </p:spPr>
        <p:txBody>
          <a:bodyPr/>
          <a:lstStyle/>
          <a:p>
            <a:r>
              <a:rPr lang="en-US" altLang="en-US" sz="4400" b="0" dirty="0"/>
              <a:t>Solutions</a:t>
            </a:r>
          </a:p>
        </p:txBody>
      </p:sp>
      <p:sp>
        <p:nvSpPr>
          <p:cNvPr id="18435" name="Text Placeholder 2"/>
          <p:cNvSpPr>
            <a:spLocks noGrp="1"/>
          </p:cNvSpPr>
          <p:nvPr>
            <p:ph type="body" sz="half" idx="1"/>
          </p:nvPr>
        </p:nvSpPr>
        <p:spPr>
          <a:xfrm>
            <a:off x="444776" y="1505779"/>
            <a:ext cx="8381172" cy="1943100"/>
          </a:xfrm>
        </p:spPr>
        <p:txBody>
          <a:bodyPr/>
          <a:lstStyle/>
          <a:p>
            <a:r>
              <a:rPr lang="en-US" altLang="en-US" sz="2400" u="sng" dirty="0"/>
              <a:t>Aqueous </a:t>
            </a:r>
            <a:r>
              <a:rPr lang="en-US" altLang="en-US" sz="2400" dirty="0"/>
              <a:t>solutions have a water solvent. </a:t>
            </a:r>
          </a:p>
          <a:p>
            <a:r>
              <a:rPr lang="en-US" altLang="en-US" sz="2400" dirty="0"/>
              <a:t>The solute can change phase in order to dissolve.</a:t>
            </a:r>
          </a:p>
          <a:p>
            <a:r>
              <a:rPr lang="en-US" altLang="en-US" sz="2400" dirty="0"/>
              <a:t>Solids and gases can be solutions too like air and alloys (steel, brass, jewelry).</a:t>
            </a:r>
          </a:p>
        </p:txBody>
      </p:sp>
      <p:pic>
        <p:nvPicPr>
          <p:cNvPr id="25604" name="Content Placeholder 4" descr="brass3.pn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286000" y="3314700"/>
            <a:ext cx="2405063" cy="1485900"/>
          </a:xfrm>
        </p:spPr>
      </p:pic>
      <p:pic>
        <p:nvPicPr>
          <p:cNvPr id="25605" name="Picture 5" descr="Steel_Pi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314700"/>
            <a:ext cx="2286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gold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3147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262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7"/>
          <p:cNvSpPr>
            <a:spLocks noGrp="1"/>
          </p:cNvSpPr>
          <p:nvPr>
            <p:ph type="title"/>
          </p:nvPr>
        </p:nvSpPr>
        <p:spPr>
          <a:xfrm>
            <a:off x="979214" y="246312"/>
            <a:ext cx="6172200" cy="857250"/>
          </a:xfrm>
        </p:spPr>
        <p:txBody>
          <a:bodyPr/>
          <a:lstStyle/>
          <a:p>
            <a:pPr eaLnBrk="1" hangingPunct="1"/>
            <a:r>
              <a:rPr lang="en-US" altLang="en-US" sz="4400" b="0" dirty="0"/>
              <a:t>Solubility</a:t>
            </a:r>
          </a:p>
        </p:txBody>
      </p:sp>
      <p:sp>
        <p:nvSpPr>
          <p:cNvPr id="21507" name="Content Placeholder 8"/>
          <p:cNvSpPr>
            <a:spLocks noGrp="1"/>
          </p:cNvSpPr>
          <p:nvPr>
            <p:ph idx="1"/>
          </p:nvPr>
        </p:nvSpPr>
        <p:spPr>
          <a:xfrm>
            <a:off x="327726" y="1543050"/>
            <a:ext cx="5689021" cy="3371850"/>
          </a:xfrm>
        </p:spPr>
        <p:txBody>
          <a:bodyPr/>
          <a:lstStyle/>
          <a:p>
            <a:pPr eaLnBrk="1" hangingPunct="1"/>
            <a:r>
              <a:rPr lang="en-US" altLang="en-US" sz="2400" dirty="0"/>
              <a:t>If a solute dissolves in the solvent, it is soluble. </a:t>
            </a:r>
          </a:p>
          <a:p>
            <a:pPr eaLnBrk="1" hangingPunct="1"/>
            <a:r>
              <a:rPr lang="en-US" altLang="en-US" sz="2400" dirty="0"/>
              <a:t>If the solute does not dissolve in the solvent it is not soluble and forms a solid (precipitate).</a:t>
            </a:r>
          </a:p>
          <a:p>
            <a:pPr eaLnBrk="1" hangingPunct="1"/>
            <a:r>
              <a:rPr lang="en-US" altLang="en-US" sz="2400" dirty="0"/>
              <a:t>Solubility refers to the amount of solute that can dissolve in 100 grams of water.</a:t>
            </a:r>
          </a:p>
        </p:txBody>
      </p:sp>
      <p:pic>
        <p:nvPicPr>
          <p:cNvPr id="26628" name="Picture 3" descr="Curcumin__Water_Soluble_.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6665" y="1685925"/>
            <a:ext cx="15430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preci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9633" y="2638281"/>
            <a:ext cx="951310" cy="18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91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 calcmode="lin" valueType="num">
                                      <p:cBhvr additive="base">
                                        <p:cTn id="7"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 calcmode="lin" valueType="num">
                                      <p:cBhvr additive="base">
                                        <p:cTn id="13"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69065" y="195469"/>
            <a:ext cx="6172200" cy="857250"/>
          </a:xfrm>
        </p:spPr>
        <p:txBody>
          <a:bodyPr/>
          <a:lstStyle/>
          <a:p>
            <a:r>
              <a:rPr lang="en-US" altLang="en-US" sz="4400" b="0" dirty="0"/>
              <a:t>Factors that affect solubility:</a:t>
            </a:r>
          </a:p>
        </p:txBody>
      </p:sp>
      <p:sp>
        <p:nvSpPr>
          <p:cNvPr id="15363" name="Content Placeholder 2"/>
          <p:cNvSpPr>
            <a:spLocks noGrp="1"/>
          </p:cNvSpPr>
          <p:nvPr>
            <p:ph idx="1"/>
          </p:nvPr>
        </p:nvSpPr>
        <p:spPr>
          <a:xfrm>
            <a:off x="293203" y="1518202"/>
            <a:ext cx="8486361" cy="3543300"/>
          </a:xfrm>
        </p:spPr>
        <p:txBody>
          <a:bodyPr/>
          <a:lstStyle/>
          <a:p>
            <a:pPr marL="0" indent="0">
              <a:buNone/>
            </a:pPr>
            <a:r>
              <a:rPr lang="en-US" altLang="en-US" sz="2100" u="sng" dirty="0"/>
              <a:t>Chemical Nature: </a:t>
            </a:r>
            <a:r>
              <a:rPr lang="en-US" altLang="en-US" sz="2100" dirty="0"/>
              <a:t>Remember the rule: like dissolves like. Polar solvents dissolve polar solutes only.</a:t>
            </a:r>
          </a:p>
        </p:txBody>
      </p:sp>
      <p:pic>
        <p:nvPicPr>
          <p:cNvPr id="4" name="Google Shape;410;p53"/>
          <p:cNvPicPr preferRelativeResize="0"/>
          <p:nvPr/>
        </p:nvPicPr>
        <p:blipFill>
          <a:blip r:embed="rId2">
            <a:alphaModFix/>
          </a:blip>
          <a:stretch>
            <a:fillRect/>
          </a:stretch>
        </p:blipFill>
        <p:spPr>
          <a:xfrm>
            <a:off x="293203" y="2553934"/>
            <a:ext cx="3514596" cy="2045500"/>
          </a:xfrm>
          <a:prstGeom prst="rect">
            <a:avLst/>
          </a:prstGeom>
          <a:noFill/>
          <a:ln>
            <a:noFill/>
          </a:ln>
        </p:spPr>
      </p:pic>
      <p:pic>
        <p:nvPicPr>
          <p:cNvPr id="5" name="Google Shape;418;p54"/>
          <p:cNvPicPr preferRelativeResize="0"/>
          <p:nvPr/>
        </p:nvPicPr>
        <p:blipFill>
          <a:blip r:embed="rId3">
            <a:alphaModFix/>
          </a:blip>
          <a:stretch>
            <a:fillRect/>
          </a:stretch>
        </p:blipFill>
        <p:spPr>
          <a:xfrm rot="-5400000">
            <a:off x="3792903" y="2454866"/>
            <a:ext cx="2477150" cy="1952625"/>
          </a:xfrm>
          <a:prstGeom prst="rect">
            <a:avLst/>
          </a:prstGeom>
          <a:noFill/>
          <a:ln>
            <a:noFill/>
          </a:ln>
        </p:spPr>
      </p:pic>
      <p:pic>
        <p:nvPicPr>
          <p:cNvPr id="6" name="Google Shape;417;p54"/>
          <p:cNvPicPr preferRelativeResize="0"/>
          <p:nvPr/>
        </p:nvPicPr>
        <p:blipFill>
          <a:blip r:embed="rId4">
            <a:alphaModFix/>
          </a:blip>
          <a:stretch>
            <a:fillRect/>
          </a:stretch>
        </p:blipFill>
        <p:spPr>
          <a:xfrm>
            <a:off x="6194012" y="2182678"/>
            <a:ext cx="2614500" cy="2497000"/>
          </a:xfrm>
          <a:prstGeom prst="rect">
            <a:avLst/>
          </a:prstGeom>
          <a:noFill/>
          <a:ln>
            <a:noFill/>
          </a:ln>
        </p:spPr>
      </p:pic>
    </p:spTree>
    <p:extLst>
      <p:ext uri="{BB962C8B-B14F-4D97-AF65-F5344CB8AC3E}">
        <p14:creationId xmlns:p14="http://schemas.microsoft.com/office/powerpoint/2010/main" val="14233076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69065" y="195469"/>
            <a:ext cx="6172200" cy="857250"/>
          </a:xfrm>
        </p:spPr>
        <p:txBody>
          <a:bodyPr/>
          <a:lstStyle/>
          <a:p>
            <a:r>
              <a:rPr lang="en-US" altLang="en-US" sz="4400" b="0" dirty="0"/>
              <a:t>Factors that affect solubility:</a:t>
            </a:r>
          </a:p>
        </p:txBody>
      </p:sp>
      <p:sp>
        <p:nvSpPr>
          <p:cNvPr id="15363" name="Content Placeholder 2"/>
          <p:cNvSpPr>
            <a:spLocks noGrp="1"/>
          </p:cNvSpPr>
          <p:nvPr>
            <p:ph idx="1"/>
          </p:nvPr>
        </p:nvSpPr>
        <p:spPr>
          <a:xfrm>
            <a:off x="293203" y="1518202"/>
            <a:ext cx="8486361" cy="3543300"/>
          </a:xfrm>
        </p:spPr>
        <p:txBody>
          <a:bodyPr/>
          <a:lstStyle/>
          <a:p>
            <a:pPr marL="0" indent="0">
              <a:buNone/>
            </a:pPr>
            <a:r>
              <a:rPr lang="en-US" altLang="en-US" sz="2400" u="sng" dirty="0"/>
              <a:t>Temperature:</a:t>
            </a:r>
            <a:r>
              <a:rPr lang="en-US" altLang="en-US" sz="2400" dirty="0"/>
              <a:t> Increasing the temperature will increase the rate of solubility of a solid. (Think of iced tea dissolving sugar versus hot tea; hot tea dissolves faster). </a:t>
            </a:r>
          </a:p>
          <a:p>
            <a:r>
              <a:rPr lang="en" sz="2400" dirty="0"/>
              <a:t>Energy (heat) is required to overcome </a:t>
            </a:r>
          </a:p>
          <a:p>
            <a:pPr marL="0" indent="0">
              <a:buNone/>
            </a:pPr>
            <a:r>
              <a:rPr lang="en" sz="2400" dirty="0"/>
              <a:t>forces holding the molecules in the solid together</a:t>
            </a:r>
            <a:endParaRPr lang="en-US" altLang="en-US" sz="2400" dirty="0"/>
          </a:p>
        </p:txBody>
      </p:sp>
      <p:pic>
        <p:nvPicPr>
          <p:cNvPr id="1030" name="Picture 6" descr="Is Cold Brew as Healthy as Regular Coffee? | Health.com"/>
          <p:cNvPicPr>
            <a:picLocks noChangeAspect="1" noChangeArrowheads="1"/>
          </p:cNvPicPr>
          <p:nvPr/>
        </p:nvPicPr>
        <p:blipFill rotWithShape="1">
          <a:blip r:embed="rId2">
            <a:extLst>
              <a:ext uri="{28A0092B-C50C-407E-A947-70E740481C1C}">
                <a14:useLocalDpi xmlns:a14="http://schemas.microsoft.com/office/drawing/2010/main" val="0"/>
              </a:ext>
            </a:extLst>
          </a:blip>
          <a:srcRect l="23449" r="14199"/>
          <a:stretch/>
        </p:blipFill>
        <p:spPr bwMode="auto">
          <a:xfrm>
            <a:off x="6279614" y="2732124"/>
            <a:ext cx="2577947" cy="198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3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400" b="0" dirty="0"/>
              <a:t>Factors that Affect Solubility</a:t>
            </a:r>
          </a:p>
        </p:txBody>
      </p:sp>
      <p:sp>
        <p:nvSpPr>
          <p:cNvPr id="3" name="Content Placeholder 2"/>
          <p:cNvSpPr>
            <a:spLocks noGrp="1"/>
          </p:cNvSpPr>
          <p:nvPr>
            <p:ph sz="quarter" idx="1"/>
          </p:nvPr>
        </p:nvSpPr>
        <p:spPr>
          <a:xfrm>
            <a:off x="392310" y="1475572"/>
            <a:ext cx="8288982" cy="2765922"/>
          </a:xfrm>
        </p:spPr>
        <p:txBody>
          <a:bodyPr/>
          <a:lstStyle/>
          <a:p>
            <a:pPr marL="0" indent="0">
              <a:buNone/>
            </a:pPr>
            <a:r>
              <a:rPr lang="en-US" altLang="en-US" sz="2400" dirty="0"/>
              <a:t>However, for gases, the relationship is reversed. If you increase the temperature of a gas, the gases will escape (their solubility will decrease).</a:t>
            </a:r>
          </a:p>
          <a:p>
            <a:r>
              <a:rPr lang="en" sz="2400" dirty="0"/>
              <a:t>Higher temp increases Kinetic Energy (movement) which breaks the IMF’s and allows molecules to escape from solution as gas.</a:t>
            </a:r>
            <a:endParaRPr lang="en-US" altLang="en-US" sz="2400" dirty="0"/>
          </a:p>
          <a:p>
            <a:endParaRPr lang="en-US" sz="2400" dirty="0"/>
          </a:p>
        </p:txBody>
      </p:sp>
      <p:pic>
        <p:nvPicPr>
          <p:cNvPr id="4" name="Picture 3"/>
          <p:cNvPicPr>
            <a:picLocks noChangeAspect="1"/>
          </p:cNvPicPr>
          <p:nvPr/>
        </p:nvPicPr>
        <p:blipFill>
          <a:blip r:embed="rId2"/>
          <a:stretch>
            <a:fillRect/>
          </a:stretch>
        </p:blipFill>
        <p:spPr>
          <a:xfrm>
            <a:off x="5754363" y="3720241"/>
            <a:ext cx="3011685" cy="1042506"/>
          </a:xfrm>
          <a:prstGeom prst="rect">
            <a:avLst/>
          </a:prstGeom>
        </p:spPr>
      </p:pic>
    </p:spTree>
    <p:extLst>
      <p:ext uri="{BB962C8B-B14F-4D97-AF65-F5344CB8AC3E}">
        <p14:creationId xmlns:p14="http://schemas.microsoft.com/office/powerpoint/2010/main" val="30370423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84318" y="270842"/>
            <a:ext cx="8153400" cy="742950"/>
          </a:xfrm>
        </p:spPr>
        <p:txBody>
          <a:bodyPr/>
          <a:lstStyle/>
          <a:p>
            <a:r>
              <a:rPr lang="en-US" altLang="en-US" sz="4400" b="0" dirty="0"/>
              <a:t>Factors that affect solubility:</a:t>
            </a:r>
          </a:p>
        </p:txBody>
      </p:sp>
      <p:sp>
        <p:nvSpPr>
          <p:cNvPr id="28675" name="Content Placeholder 2"/>
          <p:cNvSpPr>
            <a:spLocks noGrp="1"/>
          </p:cNvSpPr>
          <p:nvPr>
            <p:ph idx="1"/>
          </p:nvPr>
        </p:nvSpPr>
        <p:spPr>
          <a:xfrm>
            <a:off x="248213" y="1524829"/>
            <a:ext cx="4376796" cy="3371850"/>
          </a:xfrm>
        </p:spPr>
        <p:txBody>
          <a:bodyPr/>
          <a:lstStyle/>
          <a:p>
            <a:pPr marL="0" indent="0">
              <a:buNone/>
            </a:pPr>
            <a:r>
              <a:rPr lang="en-US" altLang="en-US" sz="2400" u="sng" dirty="0"/>
              <a:t>Pressure:</a:t>
            </a:r>
            <a:r>
              <a:rPr lang="en-US" altLang="en-US" sz="2400" i="1" dirty="0"/>
              <a:t> For gases only: </a:t>
            </a:r>
            <a:r>
              <a:rPr lang="en-US" altLang="en-US" sz="2400" dirty="0"/>
              <a:t>if the pressure is increased, the solubility increases. This is why soda companies package soda under high pressures.</a:t>
            </a:r>
          </a:p>
          <a:p>
            <a:endParaRPr lang="en-US" altLang="en-US" dirty="0"/>
          </a:p>
        </p:txBody>
      </p:sp>
      <p:pic>
        <p:nvPicPr>
          <p:cNvPr id="2" name="Picture 1"/>
          <p:cNvPicPr>
            <a:picLocks noChangeAspect="1"/>
          </p:cNvPicPr>
          <p:nvPr/>
        </p:nvPicPr>
        <p:blipFill>
          <a:blip r:embed="rId2"/>
          <a:stretch>
            <a:fillRect/>
          </a:stretch>
        </p:blipFill>
        <p:spPr>
          <a:xfrm>
            <a:off x="5230937" y="1524829"/>
            <a:ext cx="3367863" cy="3200400"/>
          </a:xfrm>
          <a:prstGeom prst="rect">
            <a:avLst/>
          </a:prstGeom>
        </p:spPr>
      </p:pic>
    </p:spTree>
    <p:extLst>
      <p:ext uri="{BB962C8B-B14F-4D97-AF65-F5344CB8AC3E}">
        <p14:creationId xmlns:p14="http://schemas.microsoft.com/office/powerpoint/2010/main" val="30043286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1"/>
          <p:cNvSpPr txBox="1">
            <a:spLocks noGrp="1"/>
          </p:cNvSpPr>
          <p:nvPr>
            <p:ph type="title"/>
          </p:nvPr>
        </p:nvSpPr>
        <p:spPr>
          <a:xfrm>
            <a:off x="925417" y="138614"/>
            <a:ext cx="6847317" cy="11474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Factors that affect the rate of dissolving</a:t>
            </a:r>
            <a:endParaRPr sz="3200" dirty="0"/>
          </a:p>
        </p:txBody>
      </p:sp>
      <p:sp>
        <p:nvSpPr>
          <p:cNvPr id="462" name="Google Shape;462;p6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As surface area rate of dissolving </a:t>
            </a:r>
            <a:br>
              <a:rPr lang="en"/>
            </a:br>
            <a:r>
              <a:rPr lang="en"/>
              <a:t>Example: Sugar granules vs sugar cubes </a:t>
            </a:r>
            <a:br>
              <a:rPr lang="en"/>
            </a:br>
            <a:endParaRPr/>
          </a:p>
        </p:txBody>
      </p:sp>
      <p:pic>
        <p:nvPicPr>
          <p:cNvPr id="463" name="Google Shape;463;p61"/>
          <p:cNvPicPr preferRelativeResize="0"/>
          <p:nvPr/>
        </p:nvPicPr>
        <p:blipFill>
          <a:blip r:embed="rId3">
            <a:alphaModFix/>
          </a:blip>
          <a:stretch>
            <a:fillRect/>
          </a:stretch>
        </p:blipFill>
        <p:spPr>
          <a:xfrm>
            <a:off x="1934150" y="2775350"/>
            <a:ext cx="2192925" cy="1795150"/>
          </a:xfrm>
          <a:prstGeom prst="rect">
            <a:avLst/>
          </a:prstGeom>
          <a:noFill/>
          <a:ln>
            <a:noFill/>
          </a:ln>
        </p:spPr>
      </p:pic>
      <p:pic>
        <p:nvPicPr>
          <p:cNvPr id="464" name="Google Shape;464;p61"/>
          <p:cNvPicPr preferRelativeResize="0"/>
          <p:nvPr/>
        </p:nvPicPr>
        <p:blipFill>
          <a:blip r:embed="rId4">
            <a:alphaModFix/>
          </a:blip>
          <a:stretch>
            <a:fillRect/>
          </a:stretch>
        </p:blipFill>
        <p:spPr>
          <a:xfrm>
            <a:off x="4702264" y="2775344"/>
            <a:ext cx="1993586" cy="1795150"/>
          </a:xfrm>
          <a:prstGeom prst="rect">
            <a:avLst/>
          </a:prstGeom>
          <a:noFill/>
          <a:ln>
            <a:noFill/>
          </a:ln>
        </p:spPr>
      </p:pic>
    </p:spTree>
    <p:extLst>
      <p:ext uri="{BB962C8B-B14F-4D97-AF65-F5344CB8AC3E}">
        <p14:creationId xmlns:p14="http://schemas.microsoft.com/office/powerpoint/2010/main" val="32862532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lvl="0"/>
            <a:r>
              <a:rPr lang="en" sz="3200" dirty="0"/>
              <a:t>Factors that affect the rate of dissolving</a:t>
            </a:r>
            <a:endParaRPr sz="3200" dirty="0"/>
          </a:p>
        </p:txBody>
      </p:sp>
      <p:sp>
        <p:nvSpPr>
          <p:cNvPr id="470" name="Google Shape;470;p6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Stirring INCREASES the RATE of dissolving</a:t>
            </a:r>
            <a:br>
              <a:rPr lang="en"/>
            </a:br>
            <a:r>
              <a:rPr lang="en"/>
              <a:t>Makes solute come in contact with solvent faster</a:t>
            </a:r>
            <a:br>
              <a:rPr lang="en"/>
            </a:br>
            <a:endParaRPr/>
          </a:p>
        </p:txBody>
      </p:sp>
      <p:pic>
        <p:nvPicPr>
          <p:cNvPr id="3074" name="Picture 2" descr="Self-stirring mug cof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25" y="2754463"/>
            <a:ext cx="2400339" cy="180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05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Chemical recipes</a:t>
            </a:r>
            <a:endParaRPr/>
          </a:p>
        </p:txBody>
      </p:sp>
      <p:sp>
        <p:nvSpPr>
          <p:cNvPr id="407" name="Google Shape;407;p4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Mix + 2 Eggs + 1 cup water   </a:t>
            </a:r>
            <a:r>
              <a:rPr lang="en" sz="3000">
                <a:latin typeface="Arial"/>
                <a:ea typeface="Arial"/>
                <a:cs typeface="Arial"/>
                <a:sym typeface="Arial"/>
              </a:rPr>
              <a:t>→ </a:t>
            </a:r>
            <a:r>
              <a:rPr lang="en" sz="3000"/>
              <a:t>     Cake</a:t>
            </a:r>
            <a:br>
              <a:rPr lang="en" sz="3000"/>
            </a:br>
            <a:r>
              <a:rPr lang="en" sz="3000"/>
              <a:t>      </a:t>
            </a:r>
            <a:r>
              <a:rPr lang="en" sz="3000">
                <a:solidFill>
                  <a:srgbClr val="FF0000"/>
                </a:solidFill>
              </a:rPr>
              <a:t> </a:t>
            </a:r>
            <a:r>
              <a:rPr lang="en" sz="3000" b="1">
                <a:solidFill>
                  <a:srgbClr val="FF0000"/>
                </a:solidFill>
              </a:rPr>
              <a:t>  Reactants</a:t>
            </a:r>
            <a:r>
              <a:rPr lang="en" sz="3000">
                <a:solidFill>
                  <a:srgbClr val="FF0000"/>
                </a:solidFill>
              </a:rPr>
              <a:t>	</a:t>
            </a:r>
            <a:r>
              <a:rPr lang="en" sz="3000"/>
              <a:t>	            </a:t>
            </a:r>
            <a:r>
              <a:rPr lang="en" sz="3000" b="1"/>
              <a:t> </a:t>
            </a:r>
            <a:r>
              <a:rPr lang="en" sz="3000" b="1">
                <a:solidFill>
                  <a:srgbClr val="3D85C6"/>
                </a:solidFill>
              </a:rPr>
              <a:t>Products</a:t>
            </a:r>
            <a:r>
              <a:rPr lang="en"/>
              <a:t/>
            </a:r>
            <a:br>
              <a:rPr lang="en"/>
            </a:br>
            <a:r>
              <a:rPr lang="en"/>
              <a:t>J</a:t>
            </a:r>
            <a:r>
              <a:rPr lang="en" sz="3000"/>
              <a:t>ust like a recipe in a chemical Rx you can double, triple, halve etc. the amounts of the ingredients to change how much product you make</a:t>
            </a:r>
            <a:br>
              <a:rPr lang="en" sz="3000"/>
            </a:br>
            <a:endParaRPr sz="300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Table F: Solubility Guidelines</a:t>
            </a:r>
            <a:endParaRPr sz="4400" b="0" dirty="0"/>
          </a:p>
        </p:txBody>
      </p:sp>
      <p:sp>
        <p:nvSpPr>
          <p:cNvPr id="209" name="Google Shape;209;p32"/>
          <p:cNvSpPr txBox="1">
            <a:spLocks noGrp="1"/>
          </p:cNvSpPr>
          <p:nvPr>
            <p:ph type="body" idx="1"/>
          </p:nvPr>
        </p:nvSpPr>
        <p:spPr>
          <a:xfrm>
            <a:off x="311700" y="1495975"/>
            <a:ext cx="5232900" cy="1264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If substance is in the </a:t>
            </a:r>
            <a:r>
              <a:rPr lang="en" sz="2400" b="1" u="sng" dirty="0">
                <a:solidFill>
                  <a:srgbClr val="FF0000"/>
                </a:solidFill>
              </a:rPr>
              <a:t>soluble</a:t>
            </a:r>
            <a:r>
              <a:rPr lang="en" sz="2400" dirty="0"/>
              <a:t> column it dissolves in H</a:t>
            </a:r>
            <a:r>
              <a:rPr lang="en" sz="2400" baseline="-25000" dirty="0"/>
              <a:t>2</a:t>
            </a:r>
            <a:r>
              <a:rPr lang="en" sz="2400" dirty="0"/>
              <a:t>O (aq)</a:t>
            </a:r>
            <a:endParaRPr sz="2400" dirty="0"/>
          </a:p>
          <a:p>
            <a:pPr marL="457200" lvl="0" indent="0" algn="l" rtl="0">
              <a:spcBef>
                <a:spcPts val="1600"/>
              </a:spcBef>
              <a:spcAft>
                <a:spcPts val="1600"/>
              </a:spcAft>
              <a:buNone/>
            </a:pPr>
            <a:r>
              <a:rPr lang="en" dirty="0"/>
              <a:t/>
            </a:r>
            <a:br>
              <a:rPr lang="en" dirty="0"/>
            </a:br>
            <a:endParaRPr dirty="0"/>
          </a:p>
        </p:txBody>
      </p:sp>
      <p:pic>
        <p:nvPicPr>
          <p:cNvPr id="210" name="Google Shape;210;p32"/>
          <p:cNvPicPr preferRelativeResize="0"/>
          <p:nvPr/>
        </p:nvPicPr>
        <p:blipFill>
          <a:blip r:embed="rId3">
            <a:alphaModFix/>
          </a:blip>
          <a:stretch>
            <a:fillRect/>
          </a:stretch>
        </p:blipFill>
        <p:spPr>
          <a:xfrm>
            <a:off x="5623500" y="1578063"/>
            <a:ext cx="3159400" cy="3120225"/>
          </a:xfrm>
          <a:prstGeom prst="rect">
            <a:avLst/>
          </a:prstGeom>
          <a:noFill/>
          <a:ln>
            <a:noFill/>
          </a:ln>
        </p:spPr>
      </p:pic>
      <p:sp>
        <p:nvSpPr>
          <p:cNvPr id="211" name="Google Shape;211;p32"/>
          <p:cNvSpPr/>
          <p:nvPr/>
        </p:nvSpPr>
        <p:spPr>
          <a:xfrm>
            <a:off x="5610350" y="1998425"/>
            <a:ext cx="753600" cy="524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2"/>
          <p:cNvSpPr txBox="1"/>
          <p:nvPr/>
        </p:nvSpPr>
        <p:spPr>
          <a:xfrm>
            <a:off x="299100" y="2866600"/>
            <a:ext cx="5258100" cy="12123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lt1"/>
              </a:buClr>
              <a:buSzPts val="1400"/>
              <a:buFont typeface="Shadows Into Light"/>
              <a:buChar char="●"/>
            </a:pPr>
            <a:r>
              <a:rPr lang="en" sz="2400" dirty="0">
                <a:solidFill>
                  <a:schemeClr val="lt1"/>
                </a:solidFill>
                <a:latin typeface="Shadows Into Light"/>
                <a:ea typeface="Shadows Into Light"/>
                <a:cs typeface="Shadows Into Light"/>
                <a:sym typeface="Shadows Into Light"/>
              </a:rPr>
              <a:t>If substance is in the </a:t>
            </a:r>
            <a:r>
              <a:rPr lang="en" sz="2400" b="1" u="sng" dirty="0">
                <a:solidFill>
                  <a:srgbClr val="00FFFF"/>
                </a:solidFill>
                <a:latin typeface="Shadows Into Light"/>
                <a:ea typeface="Shadows Into Light"/>
                <a:cs typeface="Shadows Into Light"/>
                <a:sym typeface="Shadows Into Light"/>
              </a:rPr>
              <a:t>insoluble</a:t>
            </a:r>
            <a:r>
              <a:rPr lang="en" sz="2400" dirty="0">
                <a:solidFill>
                  <a:schemeClr val="lt1"/>
                </a:solidFill>
                <a:latin typeface="Shadows Into Light"/>
                <a:ea typeface="Shadows Into Light"/>
                <a:cs typeface="Shadows Into Light"/>
                <a:sym typeface="Shadows Into Light"/>
              </a:rPr>
              <a:t> column it doesn’t dissolve (s) this is called a precipitate.</a:t>
            </a:r>
            <a:endParaRPr sz="1100" dirty="0">
              <a:latin typeface="Shadows Into Light"/>
              <a:ea typeface="Shadows Into Light"/>
              <a:cs typeface="Shadows Into Light"/>
              <a:sym typeface="Shadows Into Light"/>
            </a:endParaRPr>
          </a:p>
        </p:txBody>
      </p:sp>
      <p:sp>
        <p:nvSpPr>
          <p:cNvPr id="213" name="Google Shape;213;p32"/>
          <p:cNvSpPr/>
          <p:nvPr/>
        </p:nvSpPr>
        <p:spPr>
          <a:xfrm>
            <a:off x="7155100" y="1998425"/>
            <a:ext cx="753600" cy="524100"/>
          </a:xfrm>
          <a:prstGeom prst="ellipse">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1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1000"/>
                                        <p:tgtEl>
                                          <p:spTgt spid="2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xEl>
                                              <p:pRg st="1" end="1"/>
                                            </p:txEl>
                                          </p:spTgt>
                                        </p:tgtEl>
                                        <p:attrNameLst>
                                          <p:attrName>style.visibility</p:attrName>
                                        </p:attrNameLst>
                                      </p:cBhvr>
                                      <p:to>
                                        <p:strVal val="visible"/>
                                      </p:to>
                                    </p:set>
                                    <p:animEffect transition="in" filter="fade">
                                      <p:cBhvr>
                                        <p:cTn id="12" dur="1000"/>
                                        <p:tgtEl>
                                          <p:spTgt spid="2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gtEl>
                                        <p:attrNameLst>
                                          <p:attrName>style.visibility</p:attrName>
                                        </p:attrNameLst>
                                      </p:cBhvr>
                                      <p:to>
                                        <p:strVal val="visible"/>
                                      </p:to>
                                    </p:set>
                                    <p:animEffect transition="in" filter="fade">
                                      <p:cBhvr>
                                        <p:cTn id="17" dur="1000"/>
                                        <p:tgtEl>
                                          <p:spTgt spid="2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10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Exceptions</a:t>
            </a:r>
            <a:endParaRPr b="0" dirty="0"/>
          </a:p>
        </p:txBody>
      </p:sp>
      <p:pic>
        <p:nvPicPr>
          <p:cNvPr id="220" name="Google Shape;220;p33"/>
          <p:cNvPicPr preferRelativeResize="0"/>
          <p:nvPr/>
        </p:nvPicPr>
        <p:blipFill>
          <a:blip r:embed="rId3">
            <a:alphaModFix/>
          </a:blip>
          <a:stretch>
            <a:fillRect/>
          </a:stretch>
        </p:blipFill>
        <p:spPr>
          <a:xfrm>
            <a:off x="1586199" y="1540200"/>
            <a:ext cx="5971601" cy="3284400"/>
          </a:xfrm>
          <a:prstGeom prst="rect">
            <a:avLst/>
          </a:prstGeom>
          <a:noFill/>
          <a:ln>
            <a:noFill/>
          </a:ln>
        </p:spPr>
      </p:pic>
      <p:sp>
        <p:nvSpPr>
          <p:cNvPr id="221" name="Google Shape;221;p33"/>
          <p:cNvSpPr/>
          <p:nvPr/>
        </p:nvSpPr>
        <p:spPr>
          <a:xfrm>
            <a:off x="3083150" y="2030900"/>
            <a:ext cx="1265700" cy="47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3"/>
          <p:cNvSpPr/>
          <p:nvPr/>
        </p:nvSpPr>
        <p:spPr>
          <a:xfrm>
            <a:off x="6024375" y="1947825"/>
            <a:ext cx="1265700" cy="478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1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1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1066600" y="779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0" dirty="0"/>
              <a:t>Example: Is AgNO</a:t>
            </a:r>
            <a:r>
              <a:rPr lang="en" sz="4000" b="0" baseline="-25000" dirty="0"/>
              <a:t>3</a:t>
            </a:r>
            <a:r>
              <a:rPr lang="en" sz="4000" b="0" dirty="0"/>
              <a:t> soluble or insoluble (form a precipitate)?</a:t>
            </a:r>
            <a:br>
              <a:rPr lang="en" sz="4000" b="0" dirty="0"/>
            </a:br>
            <a:endParaRPr sz="4000" b="0" dirty="0"/>
          </a:p>
        </p:txBody>
      </p:sp>
      <p:sp>
        <p:nvSpPr>
          <p:cNvPr id="228" name="Google Shape;228;p34"/>
          <p:cNvSpPr txBox="1">
            <a:spLocks noGrp="1"/>
          </p:cNvSpPr>
          <p:nvPr>
            <p:ph type="body" idx="1"/>
          </p:nvPr>
        </p:nvSpPr>
        <p:spPr>
          <a:xfrm>
            <a:off x="311700" y="1495975"/>
            <a:ext cx="25491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Look up the anion (negative ion)</a:t>
            </a:r>
            <a:endParaRPr sz="2400" dirty="0"/>
          </a:p>
          <a:p>
            <a:pPr marL="0" lvl="0" indent="0" algn="l" rtl="0">
              <a:spcBef>
                <a:spcPts val="1600"/>
              </a:spcBef>
              <a:spcAft>
                <a:spcPts val="0"/>
              </a:spcAft>
              <a:buNone/>
            </a:pPr>
            <a:r>
              <a:rPr lang="en" sz="2400" dirty="0"/>
              <a:t> </a:t>
            </a:r>
            <a:endParaRPr sz="2400" dirty="0"/>
          </a:p>
          <a:p>
            <a:pPr marL="0" lvl="0" indent="0" algn="l" rtl="0">
              <a:spcBef>
                <a:spcPts val="1600"/>
              </a:spcBef>
              <a:spcAft>
                <a:spcPts val="1600"/>
              </a:spcAft>
              <a:buNone/>
            </a:pPr>
            <a:r>
              <a:rPr lang="en" sz="2400" dirty="0"/>
              <a:t>Then check if the cation is an exception</a:t>
            </a:r>
            <a:endParaRPr sz="2400" dirty="0"/>
          </a:p>
        </p:txBody>
      </p:sp>
      <p:pic>
        <p:nvPicPr>
          <p:cNvPr id="229" name="Google Shape;229;p34"/>
          <p:cNvPicPr preferRelativeResize="0"/>
          <p:nvPr/>
        </p:nvPicPr>
        <p:blipFill>
          <a:blip r:embed="rId3">
            <a:alphaModFix/>
          </a:blip>
          <a:stretch>
            <a:fillRect/>
          </a:stretch>
        </p:blipFill>
        <p:spPr>
          <a:xfrm>
            <a:off x="2860699" y="1495975"/>
            <a:ext cx="5971601" cy="3284400"/>
          </a:xfrm>
          <a:prstGeom prst="rect">
            <a:avLst/>
          </a:prstGeom>
          <a:noFill/>
          <a:ln>
            <a:noFill/>
          </a:ln>
        </p:spPr>
      </p:pic>
      <p:sp>
        <p:nvSpPr>
          <p:cNvPr id="230" name="Google Shape;230;p34"/>
          <p:cNvSpPr/>
          <p:nvPr/>
        </p:nvSpPr>
        <p:spPr>
          <a:xfrm>
            <a:off x="2860700" y="2840325"/>
            <a:ext cx="942000" cy="3606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9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987850" y="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b="0" dirty="0"/>
              <a:t>Example (exception): Determine which product is the precipitate.</a:t>
            </a:r>
            <a:endParaRPr sz="4000" b="0" dirty="0"/>
          </a:p>
        </p:txBody>
      </p:sp>
      <p:sp>
        <p:nvSpPr>
          <p:cNvPr id="236" name="Google Shape;236;p3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AgNO</a:t>
            </a:r>
            <a:r>
              <a:rPr lang="en" baseline="-25000" dirty="0"/>
              <a:t>3(aq)</a:t>
            </a:r>
            <a:r>
              <a:rPr lang="en" dirty="0"/>
              <a:t> +  PbCl</a:t>
            </a:r>
            <a:r>
              <a:rPr lang="en" baseline="-25000" dirty="0"/>
              <a:t>2(aq)</a:t>
            </a:r>
            <a:r>
              <a:rPr lang="en" dirty="0"/>
              <a:t> →  AgCl   +  Pb(NO</a:t>
            </a:r>
            <a:r>
              <a:rPr lang="en" baseline="-25000" dirty="0"/>
              <a:t>3</a:t>
            </a:r>
            <a:r>
              <a:rPr lang="en" dirty="0"/>
              <a:t>)</a:t>
            </a:r>
            <a:r>
              <a:rPr lang="en" baseline="-25000" dirty="0"/>
              <a:t>2</a:t>
            </a:r>
            <a:r>
              <a:rPr lang="en" dirty="0"/>
              <a:t>                  </a:t>
            </a:r>
            <a:br>
              <a:rPr lang="en" dirty="0"/>
            </a:br>
            <a:endParaRPr dirty="0"/>
          </a:p>
        </p:txBody>
      </p:sp>
      <p:pic>
        <p:nvPicPr>
          <p:cNvPr id="237" name="Google Shape;237;p35"/>
          <p:cNvPicPr preferRelativeResize="0"/>
          <p:nvPr/>
        </p:nvPicPr>
        <p:blipFill>
          <a:blip r:embed="rId3">
            <a:alphaModFix/>
          </a:blip>
          <a:stretch>
            <a:fillRect/>
          </a:stretch>
        </p:blipFill>
        <p:spPr>
          <a:xfrm>
            <a:off x="1955400" y="2277950"/>
            <a:ext cx="4393574" cy="2416475"/>
          </a:xfrm>
          <a:prstGeom prst="rect">
            <a:avLst/>
          </a:prstGeom>
          <a:noFill/>
          <a:ln>
            <a:noFill/>
          </a:ln>
        </p:spPr>
      </p:pic>
      <p:sp>
        <p:nvSpPr>
          <p:cNvPr id="238" name="Google Shape;238;p35"/>
          <p:cNvSpPr txBox="1"/>
          <p:nvPr/>
        </p:nvSpPr>
        <p:spPr>
          <a:xfrm>
            <a:off x="4572000" y="1736575"/>
            <a:ext cx="7875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(s)</a:t>
            </a:r>
            <a:endParaRPr sz="2400">
              <a:solidFill>
                <a:srgbClr val="FF0000"/>
              </a:solidFill>
              <a:latin typeface="Shadows Into Light"/>
              <a:ea typeface="Shadows Into Light"/>
              <a:cs typeface="Shadows Into Light"/>
              <a:sym typeface="Shadows Into Light"/>
            </a:endParaRPr>
          </a:p>
        </p:txBody>
      </p:sp>
      <p:sp>
        <p:nvSpPr>
          <p:cNvPr id="239" name="Google Shape;239;p35"/>
          <p:cNvSpPr txBox="1"/>
          <p:nvPr/>
        </p:nvSpPr>
        <p:spPr>
          <a:xfrm>
            <a:off x="6792100" y="1736575"/>
            <a:ext cx="7875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(aq)</a:t>
            </a:r>
            <a:endParaRPr sz="2400">
              <a:solidFill>
                <a:srgbClr val="FF0000"/>
              </a:solidFill>
              <a:latin typeface="Shadows Into Light"/>
              <a:ea typeface="Shadows Into Light"/>
              <a:cs typeface="Shadows Into Light"/>
              <a:sym typeface="Shadows Into Light"/>
            </a:endParaRPr>
          </a:p>
        </p:txBody>
      </p:sp>
      <p:sp>
        <p:nvSpPr>
          <p:cNvPr id="240" name="Google Shape;240;p35"/>
          <p:cNvSpPr/>
          <p:nvPr/>
        </p:nvSpPr>
        <p:spPr>
          <a:xfrm>
            <a:off x="1955400" y="4076350"/>
            <a:ext cx="927000" cy="316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5"/>
          <p:cNvSpPr/>
          <p:nvPr/>
        </p:nvSpPr>
        <p:spPr>
          <a:xfrm>
            <a:off x="2943350" y="4217350"/>
            <a:ext cx="353100" cy="175500"/>
          </a:xfrm>
          <a:prstGeom prst="ellipse">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5"/>
          <p:cNvSpPr/>
          <p:nvPr/>
        </p:nvSpPr>
        <p:spPr>
          <a:xfrm>
            <a:off x="3176700" y="2699400"/>
            <a:ext cx="715800" cy="273300"/>
          </a:xfrm>
          <a:prstGeom prst="ellipse">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5"/>
          <p:cNvSpPr/>
          <p:nvPr/>
        </p:nvSpPr>
        <p:spPr>
          <a:xfrm>
            <a:off x="1864975" y="3228000"/>
            <a:ext cx="927000" cy="3165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8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fade">
                                      <p:cBhvr>
                                        <p:cTn id="17" dur="1000"/>
                                        <p:tgtEl>
                                          <p:spTgt spid="2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1000"/>
                                        <p:tgtEl>
                                          <p:spTgt spid="2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9"/>
                                        </p:tgtEl>
                                        <p:attrNameLst>
                                          <p:attrName>style.visibility</p:attrName>
                                        </p:attrNameLst>
                                      </p:cBhvr>
                                      <p:to>
                                        <p:strVal val="visible"/>
                                      </p:to>
                                    </p:set>
                                    <p:animEffect transition="in" filter="fade">
                                      <p:cBhvr>
                                        <p:cTn id="27" dur="1000"/>
                                        <p:tgtEl>
                                          <p:spTgt spid="2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3"/>
                                        </p:tgtEl>
                                        <p:attrNameLst>
                                          <p:attrName>style.visibility</p:attrName>
                                        </p:attrNameLst>
                                      </p:cBhvr>
                                      <p:to>
                                        <p:strVal val="visible"/>
                                      </p:to>
                                    </p:set>
                                    <p:animEffect transition="in" filter="fade">
                                      <p:cBhvr>
                                        <p:cTn id="32"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Double Replacement Reactions</a:t>
            </a:r>
            <a:endParaRPr sz="4400" b="0" dirty="0"/>
          </a:p>
        </p:txBody>
      </p:sp>
      <p:sp>
        <p:nvSpPr>
          <p:cNvPr id="283" name="Google Shape;283;p4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Char char="●"/>
            </a:pPr>
            <a:r>
              <a:rPr lang="en" sz="2400" dirty="0"/>
              <a:t>2 aqueous IONIC compounds mixed together the</a:t>
            </a:r>
            <a:br>
              <a:rPr lang="en" sz="2400" dirty="0"/>
            </a:br>
            <a:r>
              <a:rPr lang="en" sz="2400" dirty="0"/>
              <a:t>reactants switch partners</a:t>
            </a:r>
            <a:endParaRPr sz="2400" dirty="0"/>
          </a:p>
          <a:p>
            <a:pPr marL="457200" lvl="0" indent="-406400" algn="l" rtl="0">
              <a:spcBef>
                <a:spcPts val="0"/>
              </a:spcBef>
              <a:spcAft>
                <a:spcPts val="0"/>
              </a:spcAft>
              <a:buSzPts val="2800"/>
              <a:buChar char="●"/>
            </a:pPr>
            <a:r>
              <a:rPr lang="en" sz="2400" dirty="0"/>
              <a:t>1 product must form a precipitate (insoluble solid) for reaction to take place </a:t>
            </a:r>
            <a:endParaRPr sz="2400" dirty="0"/>
          </a:p>
          <a:p>
            <a:pPr marL="457200" lvl="0" indent="-406400" algn="l" rtl="0">
              <a:spcBef>
                <a:spcPts val="0"/>
              </a:spcBef>
              <a:spcAft>
                <a:spcPts val="0"/>
              </a:spcAft>
              <a:buSzPts val="2800"/>
              <a:buChar char="●"/>
            </a:pPr>
            <a:r>
              <a:rPr lang="en" sz="2400" dirty="0"/>
              <a:t>Table F tells you whether products are soluble or insoluble</a:t>
            </a:r>
            <a:r>
              <a:rPr lang="en" dirty="0"/>
              <a:t/>
            </a:r>
            <a:br>
              <a:rPr lang="en" dirty="0"/>
            </a:br>
            <a:endParaRPr dirty="0"/>
          </a:p>
        </p:txBody>
      </p:sp>
      <p:sp>
        <p:nvSpPr>
          <p:cNvPr id="284" name="Google Shape;284;p41"/>
          <p:cNvSpPr txBox="1"/>
          <p:nvPr/>
        </p:nvSpPr>
        <p:spPr>
          <a:xfrm>
            <a:off x="884525" y="3814070"/>
            <a:ext cx="7584300" cy="45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rgbClr val="FF0000"/>
                </a:solidFill>
                <a:latin typeface="Shadows Into Light"/>
                <a:ea typeface="Shadows Into Light"/>
                <a:cs typeface="Shadows Into Light"/>
                <a:sym typeface="Shadows Into Light"/>
              </a:rPr>
              <a:t>Pb(NO</a:t>
            </a:r>
            <a:r>
              <a:rPr lang="en" sz="3000" baseline="-25000">
                <a:solidFill>
                  <a:srgbClr val="FF0000"/>
                </a:solidFill>
                <a:latin typeface="Shadows Into Light"/>
                <a:ea typeface="Shadows Into Light"/>
                <a:cs typeface="Shadows Into Light"/>
                <a:sym typeface="Shadows Into Light"/>
              </a:rPr>
              <a:t>3</a:t>
            </a:r>
            <a:r>
              <a:rPr lang="en" sz="3000">
                <a:solidFill>
                  <a:srgbClr val="FF0000"/>
                </a:solidFill>
                <a:latin typeface="Shadows Into Light"/>
                <a:ea typeface="Shadows Into Light"/>
                <a:cs typeface="Shadows Into Light"/>
                <a:sym typeface="Shadows Into Light"/>
              </a:rPr>
              <a:t>)</a:t>
            </a:r>
            <a:r>
              <a:rPr lang="en" sz="3000" baseline="-25000">
                <a:solidFill>
                  <a:srgbClr val="FF0000"/>
                </a:solidFill>
                <a:latin typeface="Shadows Into Light"/>
                <a:ea typeface="Shadows Into Light"/>
                <a:cs typeface="Shadows Into Light"/>
                <a:sym typeface="Shadows Into Light"/>
              </a:rPr>
              <a:t>2 (aq)</a:t>
            </a:r>
            <a:r>
              <a:rPr lang="en" sz="3000">
                <a:solidFill>
                  <a:srgbClr val="FF0000"/>
                </a:solidFill>
                <a:latin typeface="Shadows Into Light"/>
                <a:ea typeface="Shadows Into Light"/>
                <a:cs typeface="Shadows Into Light"/>
                <a:sym typeface="Shadows Into Light"/>
              </a:rPr>
              <a:t> +  NaBr</a:t>
            </a:r>
            <a:r>
              <a:rPr lang="en" sz="3000" baseline="-25000">
                <a:solidFill>
                  <a:srgbClr val="FF0000"/>
                </a:solidFill>
                <a:latin typeface="Shadows Into Light"/>
                <a:ea typeface="Shadows Into Light"/>
                <a:cs typeface="Shadows Into Light"/>
                <a:sym typeface="Shadows Into Light"/>
              </a:rPr>
              <a:t>(aq)</a:t>
            </a:r>
            <a:r>
              <a:rPr lang="en" sz="3000">
                <a:solidFill>
                  <a:srgbClr val="FF0000"/>
                </a:solidFill>
                <a:latin typeface="Shadows Into Light"/>
                <a:ea typeface="Shadows Into Light"/>
                <a:cs typeface="Shadows Into Light"/>
                <a:sym typeface="Shadows Into Light"/>
              </a:rPr>
              <a:t> →  PbBr</a:t>
            </a:r>
            <a:r>
              <a:rPr lang="en" sz="3000" baseline="-25000">
                <a:solidFill>
                  <a:srgbClr val="FF0000"/>
                </a:solidFill>
                <a:latin typeface="Shadows Into Light"/>
                <a:ea typeface="Shadows Into Light"/>
                <a:cs typeface="Shadows Into Light"/>
                <a:sym typeface="Shadows Into Light"/>
              </a:rPr>
              <a:t>(s)</a:t>
            </a:r>
            <a:r>
              <a:rPr lang="en" sz="3000">
                <a:solidFill>
                  <a:srgbClr val="FF0000"/>
                </a:solidFill>
                <a:latin typeface="Shadows Into Light"/>
                <a:ea typeface="Shadows Into Light"/>
                <a:cs typeface="Shadows Into Light"/>
                <a:sym typeface="Shadows Into Light"/>
              </a:rPr>
              <a:t>  +  NaNO</a:t>
            </a:r>
            <a:r>
              <a:rPr lang="en" sz="3000" baseline="-25000">
                <a:solidFill>
                  <a:srgbClr val="FF0000"/>
                </a:solidFill>
                <a:latin typeface="Shadows Into Light"/>
                <a:ea typeface="Shadows Into Light"/>
                <a:cs typeface="Shadows Into Light"/>
                <a:sym typeface="Shadows Into Light"/>
              </a:rPr>
              <a:t>3 (aq)</a:t>
            </a:r>
            <a:r>
              <a:rPr lang="en" sz="3000">
                <a:solidFill>
                  <a:srgbClr val="FF0000"/>
                </a:solidFill>
                <a:latin typeface="Shadows Into Light"/>
                <a:ea typeface="Shadows Into Light"/>
                <a:cs typeface="Shadows Into Light"/>
                <a:sym typeface="Shadows Into Light"/>
              </a:rPr>
              <a:t>   </a:t>
            </a:r>
            <a:endParaRPr>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242574243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a:t>Example</a:t>
            </a:r>
            <a:r>
              <a:rPr lang="en-US" dirty="0"/>
              <a:t>:</a:t>
            </a:r>
          </a:p>
        </p:txBody>
      </p:sp>
      <p:sp>
        <p:nvSpPr>
          <p:cNvPr id="3" name="Text Placeholder 2"/>
          <p:cNvSpPr>
            <a:spLocks noGrp="1"/>
          </p:cNvSpPr>
          <p:nvPr>
            <p:ph type="body" idx="1"/>
          </p:nvPr>
        </p:nvSpPr>
        <p:spPr/>
        <p:txBody>
          <a:bodyPr/>
          <a:lstStyle/>
          <a:p>
            <a:pPr marL="139700" indent="0">
              <a:buNone/>
            </a:pPr>
            <a:r>
              <a:rPr lang="pt-BR" dirty="0">
                <a:solidFill>
                  <a:schemeClr val="bg1"/>
                </a:solidFill>
              </a:rPr>
              <a:t>Pb(NO</a:t>
            </a:r>
            <a:r>
              <a:rPr lang="pt-BR" baseline="-25000" dirty="0">
                <a:solidFill>
                  <a:schemeClr val="bg1"/>
                </a:solidFill>
              </a:rPr>
              <a:t>3</a:t>
            </a:r>
            <a:r>
              <a:rPr lang="pt-BR" dirty="0">
                <a:solidFill>
                  <a:schemeClr val="bg1"/>
                </a:solidFill>
              </a:rPr>
              <a:t>)</a:t>
            </a:r>
            <a:r>
              <a:rPr lang="pt-BR" baseline="-25000" dirty="0">
                <a:solidFill>
                  <a:schemeClr val="bg1"/>
                </a:solidFill>
              </a:rPr>
              <a:t>2 (aq)</a:t>
            </a:r>
            <a:r>
              <a:rPr lang="pt-BR" dirty="0">
                <a:solidFill>
                  <a:schemeClr val="bg1"/>
                </a:solidFill>
              </a:rPr>
              <a:t> +  2NaBr</a:t>
            </a:r>
            <a:r>
              <a:rPr lang="pt-BR" baseline="-25000" dirty="0">
                <a:solidFill>
                  <a:schemeClr val="bg1"/>
                </a:solidFill>
              </a:rPr>
              <a:t>(aq)</a:t>
            </a:r>
            <a:r>
              <a:rPr lang="pt-BR" dirty="0">
                <a:solidFill>
                  <a:schemeClr val="bg1"/>
                </a:solidFill>
              </a:rPr>
              <a:t> →  PbBr</a:t>
            </a:r>
            <a:r>
              <a:rPr lang="pt-BR" baseline="-25000" dirty="0">
                <a:solidFill>
                  <a:schemeClr val="bg1"/>
                </a:solidFill>
              </a:rPr>
              <a:t>(s)</a:t>
            </a:r>
            <a:r>
              <a:rPr lang="pt-BR" dirty="0">
                <a:solidFill>
                  <a:schemeClr val="bg1"/>
                </a:solidFill>
              </a:rPr>
              <a:t>  +  2NaNO</a:t>
            </a:r>
            <a:r>
              <a:rPr lang="pt-BR" baseline="-25000" dirty="0">
                <a:solidFill>
                  <a:schemeClr val="bg1"/>
                </a:solidFill>
              </a:rPr>
              <a:t>3 (aq)</a:t>
            </a:r>
            <a:r>
              <a:rPr lang="pt-BR" dirty="0">
                <a:solidFill>
                  <a:schemeClr val="bg1"/>
                </a:solidFill>
              </a:rPr>
              <a:t>   </a:t>
            </a:r>
          </a:p>
          <a:p>
            <a:endParaRPr lang="en-US" dirty="0"/>
          </a:p>
        </p:txBody>
      </p:sp>
      <p:sp>
        <p:nvSpPr>
          <p:cNvPr id="5" name="Oval 4"/>
          <p:cNvSpPr/>
          <p:nvPr/>
        </p:nvSpPr>
        <p:spPr>
          <a:xfrm>
            <a:off x="627961" y="2170323"/>
            <a:ext cx="253388" cy="25338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43888" y="2274983"/>
            <a:ext cx="253388" cy="25338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87850" y="2884787"/>
            <a:ext cx="253388" cy="2533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41238" y="2284368"/>
            <a:ext cx="253388" cy="2533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17513" y="2297017"/>
            <a:ext cx="253388" cy="2533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35088" y="3042899"/>
            <a:ext cx="253388" cy="2533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67932" y="2459176"/>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02528" y="2274983"/>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50556" y="2196403"/>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08394" y="3238218"/>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308195" y="2446850"/>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726831" y="2176481"/>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52264" y="2133063"/>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78958" y="2933418"/>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148452" y="2806724"/>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14544" y="3060112"/>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60168" y="2807819"/>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37426" y="2672240"/>
            <a:ext cx="253388" cy="253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91761" y="2257180"/>
            <a:ext cx="253388" cy="25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796015" y="2257180"/>
            <a:ext cx="253388" cy="25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288534" y="2884787"/>
            <a:ext cx="253388" cy="25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161840" y="2205788"/>
            <a:ext cx="253388" cy="2533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910557" y="2705300"/>
            <a:ext cx="253388" cy="2533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777542" y="2252321"/>
            <a:ext cx="253388" cy="2533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51864" y="2465790"/>
            <a:ext cx="253388" cy="2533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00474" y="2585870"/>
            <a:ext cx="253388" cy="2533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30"/>
          <p:cNvSpPr/>
          <p:nvPr/>
        </p:nvSpPr>
        <p:spPr>
          <a:xfrm flipH="1">
            <a:off x="624898" y="2161253"/>
            <a:ext cx="241918" cy="271527"/>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31"/>
          <p:cNvSpPr/>
          <p:nvPr/>
        </p:nvSpPr>
        <p:spPr>
          <a:xfrm flipH="1">
            <a:off x="6772712" y="2221958"/>
            <a:ext cx="241918" cy="271527"/>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us 32"/>
          <p:cNvSpPr/>
          <p:nvPr/>
        </p:nvSpPr>
        <p:spPr>
          <a:xfrm flipH="1">
            <a:off x="2806141" y="2549665"/>
            <a:ext cx="241918" cy="271527"/>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33"/>
          <p:cNvSpPr/>
          <p:nvPr/>
        </p:nvSpPr>
        <p:spPr>
          <a:xfrm flipH="1">
            <a:off x="7916292" y="2696221"/>
            <a:ext cx="241918" cy="271527"/>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us 34"/>
          <p:cNvSpPr/>
          <p:nvPr/>
        </p:nvSpPr>
        <p:spPr>
          <a:xfrm flipH="1">
            <a:off x="3536627" y="2446850"/>
            <a:ext cx="241918" cy="271527"/>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inus 35"/>
          <p:cNvSpPr/>
          <p:nvPr/>
        </p:nvSpPr>
        <p:spPr>
          <a:xfrm>
            <a:off x="3191402" y="2212796"/>
            <a:ext cx="215559" cy="2109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inus 39"/>
          <p:cNvSpPr/>
          <p:nvPr/>
        </p:nvSpPr>
        <p:spPr>
          <a:xfrm>
            <a:off x="1252534" y="2298486"/>
            <a:ext cx="215559" cy="2109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inus 40"/>
          <p:cNvSpPr/>
          <p:nvPr/>
        </p:nvSpPr>
        <p:spPr>
          <a:xfrm>
            <a:off x="7535860" y="2332482"/>
            <a:ext cx="215559" cy="2109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inus 41"/>
          <p:cNvSpPr/>
          <p:nvPr/>
        </p:nvSpPr>
        <p:spPr>
          <a:xfrm>
            <a:off x="982894" y="2890073"/>
            <a:ext cx="215559" cy="2109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inus 42"/>
          <p:cNvSpPr/>
          <p:nvPr/>
        </p:nvSpPr>
        <p:spPr>
          <a:xfrm>
            <a:off x="7268157" y="3072742"/>
            <a:ext cx="215559" cy="2109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1735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dirty="0"/>
              <a:t>Completing a Double Replacement Rxn</a:t>
            </a:r>
            <a:endParaRPr b="0" dirty="0"/>
          </a:p>
        </p:txBody>
      </p:sp>
      <p:sp>
        <p:nvSpPr>
          <p:cNvPr id="290" name="Google Shape;290;p4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Positive ions switch partners</a:t>
            </a:r>
            <a:endParaRPr sz="2400" dirty="0"/>
          </a:p>
          <a:p>
            <a:pPr marL="457200" lvl="0" indent="-317500" algn="l" rtl="0">
              <a:spcBef>
                <a:spcPts val="0"/>
              </a:spcBef>
              <a:spcAft>
                <a:spcPts val="0"/>
              </a:spcAft>
              <a:buSzPts val="1400"/>
              <a:buChar char="●"/>
            </a:pPr>
            <a:r>
              <a:rPr lang="en" sz="2400" dirty="0"/>
              <a:t>Look up the charges of each ion in the new products and determine the subscripts (compound must = zero)</a:t>
            </a:r>
            <a:endParaRPr sz="2400" dirty="0"/>
          </a:p>
          <a:p>
            <a:pPr marL="457200" lvl="0" indent="0" algn="l" rtl="0">
              <a:spcBef>
                <a:spcPts val="1600"/>
              </a:spcBef>
              <a:spcAft>
                <a:spcPts val="1600"/>
              </a:spcAft>
              <a:buNone/>
            </a:pPr>
            <a:endParaRPr dirty="0"/>
          </a:p>
        </p:txBody>
      </p:sp>
      <p:pic>
        <p:nvPicPr>
          <p:cNvPr id="291" name="Google Shape;291;p42"/>
          <p:cNvPicPr preferRelativeResize="0"/>
          <p:nvPr/>
        </p:nvPicPr>
        <p:blipFill>
          <a:blip r:embed="rId3">
            <a:alphaModFix/>
          </a:blip>
          <a:stretch>
            <a:fillRect/>
          </a:stretch>
        </p:blipFill>
        <p:spPr>
          <a:xfrm>
            <a:off x="1787774" y="2901113"/>
            <a:ext cx="5196051" cy="1615350"/>
          </a:xfrm>
          <a:prstGeom prst="rect">
            <a:avLst/>
          </a:prstGeom>
          <a:noFill/>
          <a:ln>
            <a:noFill/>
          </a:ln>
        </p:spPr>
      </p:pic>
    </p:spTree>
    <p:extLst>
      <p:ext uri="{BB962C8B-B14F-4D97-AF65-F5344CB8AC3E}">
        <p14:creationId xmlns:p14="http://schemas.microsoft.com/office/powerpoint/2010/main" val="136098323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lvl="0"/>
            <a:r>
              <a:rPr lang="en" b="0" dirty="0"/>
              <a:t>Completing a Double Replacement Rxn</a:t>
            </a:r>
            <a:endParaRPr b="0" dirty="0"/>
          </a:p>
        </p:txBody>
      </p:sp>
      <p:sp>
        <p:nvSpPr>
          <p:cNvPr id="297" name="Google Shape;297;p4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Char char="●"/>
            </a:pPr>
            <a:r>
              <a:rPr lang="en" sz="2400" dirty="0">
                <a:solidFill>
                  <a:schemeClr val="lt1"/>
                </a:solidFill>
              </a:rPr>
              <a:t>Use table F to determine which (if any) product forms a precipitate.</a:t>
            </a:r>
            <a:r>
              <a:rPr lang="en" dirty="0">
                <a:solidFill>
                  <a:schemeClr val="lt1"/>
                </a:solidFill>
              </a:rPr>
              <a:t/>
            </a:r>
            <a:br>
              <a:rPr lang="en" dirty="0">
                <a:solidFill>
                  <a:schemeClr val="lt1"/>
                </a:solidFill>
              </a:rPr>
            </a:br>
            <a:endParaRPr dirty="0">
              <a:solidFill>
                <a:schemeClr val="lt1"/>
              </a:solidFill>
            </a:endParaRPr>
          </a:p>
          <a:p>
            <a:pPr marL="0" lvl="0" indent="0" algn="l" rtl="0">
              <a:spcBef>
                <a:spcPts val="1600"/>
              </a:spcBef>
              <a:spcAft>
                <a:spcPts val="1600"/>
              </a:spcAft>
              <a:buNone/>
            </a:pPr>
            <a:endParaRPr dirty="0"/>
          </a:p>
        </p:txBody>
      </p:sp>
      <p:pic>
        <p:nvPicPr>
          <p:cNvPr id="298" name="Google Shape;298;p43"/>
          <p:cNvPicPr preferRelativeResize="0"/>
          <p:nvPr/>
        </p:nvPicPr>
        <p:blipFill>
          <a:blip r:embed="rId3">
            <a:alphaModFix/>
          </a:blip>
          <a:stretch>
            <a:fillRect/>
          </a:stretch>
        </p:blipFill>
        <p:spPr>
          <a:xfrm>
            <a:off x="1759104" y="2183682"/>
            <a:ext cx="4936075" cy="2325525"/>
          </a:xfrm>
          <a:prstGeom prst="rect">
            <a:avLst/>
          </a:prstGeom>
          <a:noFill/>
          <a:ln>
            <a:noFill/>
          </a:ln>
        </p:spPr>
      </p:pic>
    </p:spTree>
    <p:extLst>
      <p:ext uri="{BB962C8B-B14F-4D97-AF65-F5344CB8AC3E}">
        <p14:creationId xmlns:p14="http://schemas.microsoft.com/office/powerpoint/2010/main" val="399693430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r>
              <a:rPr lang="en" dirty="0"/>
              <a:t>:</a:t>
            </a:r>
            <a:endParaRPr dirty="0"/>
          </a:p>
        </p:txBody>
      </p:sp>
      <p:sp>
        <p:nvSpPr>
          <p:cNvPr id="304" name="Google Shape;304;p44"/>
          <p:cNvSpPr txBox="1">
            <a:spLocks noGrp="1"/>
          </p:cNvSpPr>
          <p:nvPr>
            <p:ph type="body" idx="1"/>
          </p:nvPr>
        </p:nvSpPr>
        <p:spPr>
          <a:xfrm>
            <a:off x="311700" y="151472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Complete the following double replacement rx and determine the insoluble product:</a:t>
            </a:r>
            <a:br>
              <a:rPr lang="en"/>
            </a:br>
            <a:r>
              <a:rPr lang="en"/>
              <a:t>AgCl</a:t>
            </a:r>
            <a:r>
              <a:rPr lang="en" baseline="-25000"/>
              <a:t>(aq)</a:t>
            </a:r>
            <a:r>
              <a:rPr lang="en"/>
              <a:t> +  Na</a:t>
            </a:r>
            <a:r>
              <a:rPr lang="en" baseline="-25000"/>
              <a:t>2</a:t>
            </a:r>
            <a:r>
              <a:rPr lang="en"/>
              <a:t>SO</a:t>
            </a:r>
            <a:r>
              <a:rPr lang="en" baseline="-25000"/>
              <a:t>4 (aq)</a:t>
            </a:r>
            <a:r>
              <a:rPr lang="en" baseline="30000"/>
              <a:t>  → </a:t>
            </a:r>
            <a:endParaRPr baseline="30000"/>
          </a:p>
        </p:txBody>
      </p:sp>
      <p:pic>
        <p:nvPicPr>
          <p:cNvPr id="305" name="Google Shape;305;p44"/>
          <p:cNvPicPr preferRelativeResize="0"/>
          <p:nvPr/>
        </p:nvPicPr>
        <p:blipFill>
          <a:blip r:embed="rId3">
            <a:alphaModFix/>
          </a:blip>
          <a:stretch>
            <a:fillRect/>
          </a:stretch>
        </p:blipFill>
        <p:spPr>
          <a:xfrm>
            <a:off x="1871100" y="199375"/>
            <a:ext cx="6039624" cy="2845425"/>
          </a:xfrm>
          <a:prstGeom prst="rect">
            <a:avLst/>
          </a:prstGeom>
          <a:noFill/>
          <a:ln>
            <a:noFill/>
          </a:ln>
        </p:spPr>
      </p:pic>
      <p:sp>
        <p:nvSpPr>
          <p:cNvPr id="306" name="Google Shape;306;p44"/>
          <p:cNvSpPr txBox="1"/>
          <p:nvPr/>
        </p:nvSpPr>
        <p:spPr>
          <a:xfrm>
            <a:off x="917300" y="3464500"/>
            <a:ext cx="843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Cl</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07" name="Google Shape;307;p44"/>
          <p:cNvSpPr txBox="1"/>
          <p:nvPr/>
        </p:nvSpPr>
        <p:spPr>
          <a:xfrm>
            <a:off x="2457225" y="3464500"/>
            <a:ext cx="10974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SO</a:t>
            </a:r>
            <a:r>
              <a:rPr lang="en" sz="2400" baseline="-25000">
                <a:solidFill>
                  <a:srgbClr val="FFFFFF"/>
                </a:solidFill>
                <a:latin typeface="Shadows Into Light"/>
                <a:ea typeface="Shadows Into Light"/>
                <a:cs typeface="Shadows Into Light"/>
                <a:sym typeface="Shadows Into Light"/>
              </a:rPr>
              <a:t>4</a:t>
            </a:r>
            <a:r>
              <a:rPr lang="en" sz="2400" baseline="30000">
                <a:solidFill>
                  <a:srgbClr val="FFFFFF"/>
                </a:solidFill>
                <a:latin typeface="Shadows Into Light"/>
                <a:ea typeface="Shadows Into Light"/>
                <a:cs typeface="Shadows Into Light"/>
                <a:sym typeface="Shadows Into Light"/>
              </a:rPr>
              <a:t>-2</a:t>
            </a:r>
            <a:endParaRPr sz="2400" baseline="30000">
              <a:solidFill>
                <a:srgbClr val="FFFFFF"/>
              </a:solidFill>
              <a:latin typeface="Shadows Into Light"/>
              <a:ea typeface="Shadows Into Light"/>
              <a:cs typeface="Shadows Into Light"/>
              <a:sym typeface="Shadows Into Light"/>
            </a:endParaRPr>
          </a:p>
        </p:txBody>
      </p:sp>
      <p:sp>
        <p:nvSpPr>
          <p:cNvPr id="308" name="Google Shape;308;p44"/>
          <p:cNvSpPr txBox="1"/>
          <p:nvPr/>
        </p:nvSpPr>
        <p:spPr>
          <a:xfrm>
            <a:off x="3268000"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09" name="Google Shape;309;p44"/>
          <p:cNvSpPr txBox="1"/>
          <p:nvPr/>
        </p:nvSpPr>
        <p:spPr>
          <a:xfrm>
            <a:off x="406300" y="3464500"/>
            <a:ext cx="622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Ag</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10" name="Google Shape;310;p44"/>
          <p:cNvSpPr txBox="1"/>
          <p:nvPr/>
        </p:nvSpPr>
        <p:spPr>
          <a:xfrm>
            <a:off x="1800375" y="3464500"/>
            <a:ext cx="7770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2Na</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11" name="Google Shape;311;p44"/>
          <p:cNvSpPr txBox="1"/>
          <p:nvPr/>
        </p:nvSpPr>
        <p:spPr>
          <a:xfrm>
            <a:off x="5469850" y="3464500"/>
            <a:ext cx="661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Na</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12" name="Google Shape;312;p44"/>
          <p:cNvSpPr txBox="1"/>
          <p:nvPr/>
        </p:nvSpPr>
        <p:spPr>
          <a:xfrm>
            <a:off x="3866050" y="3464500"/>
            <a:ext cx="622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Ag</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13" name="Google Shape;313;p44"/>
          <p:cNvSpPr txBox="1"/>
          <p:nvPr/>
        </p:nvSpPr>
        <p:spPr>
          <a:xfrm>
            <a:off x="4205250" y="3464500"/>
            <a:ext cx="10251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SO</a:t>
            </a:r>
            <a:r>
              <a:rPr lang="en" sz="2400" baseline="-25000">
                <a:solidFill>
                  <a:srgbClr val="FFFFFF"/>
                </a:solidFill>
                <a:latin typeface="Shadows Into Light"/>
                <a:ea typeface="Shadows Into Light"/>
                <a:cs typeface="Shadows Into Light"/>
                <a:sym typeface="Shadows Into Light"/>
              </a:rPr>
              <a:t>4</a:t>
            </a:r>
            <a:r>
              <a:rPr lang="en" sz="2400" baseline="30000">
                <a:solidFill>
                  <a:srgbClr val="FFFFFF"/>
                </a:solidFill>
                <a:latin typeface="Shadows Into Light"/>
                <a:ea typeface="Shadows Into Light"/>
                <a:cs typeface="Shadows Into Light"/>
                <a:sym typeface="Shadows Into Light"/>
              </a:rPr>
              <a:t>-2</a:t>
            </a:r>
            <a:endParaRPr sz="2400" baseline="30000">
              <a:solidFill>
                <a:srgbClr val="FFFFFF"/>
              </a:solidFill>
              <a:latin typeface="Shadows Into Light"/>
              <a:ea typeface="Shadows Into Light"/>
              <a:cs typeface="Shadows Into Light"/>
              <a:sym typeface="Shadows Into Light"/>
            </a:endParaRPr>
          </a:p>
        </p:txBody>
      </p:sp>
      <p:sp>
        <p:nvSpPr>
          <p:cNvPr id="314" name="Google Shape;314;p44"/>
          <p:cNvSpPr txBox="1"/>
          <p:nvPr/>
        </p:nvSpPr>
        <p:spPr>
          <a:xfrm>
            <a:off x="5777275" y="3464500"/>
            <a:ext cx="897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NO</a:t>
            </a:r>
            <a:r>
              <a:rPr lang="en" sz="2400" baseline="-25000">
                <a:solidFill>
                  <a:srgbClr val="FFFFFF"/>
                </a:solidFill>
                <a:latin typeface="Shadows Into Light"/>
                <a:ea typeface="Shadows Into Light"/>
                <a:cs typeface="Shadows Into Light"/>
                <a:sym typeface="Shadows Into Light"/>
              </a:rPr>
              <a:t>3 </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15" name="Google Shape;315;p44"/>
          <p:cNvSpPr txBox="1"/>
          <p:nvPr/>
        </p:nvSpPr>
        <p:spPr>
          <a:xfrm>
            <a:off x="5080638"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16" name="Google Shape;316;p44"/>
          <p:cNvSpPr txBox="1"/>
          <p:nvPr/>
        </p:nvSpPr>
        <p:spPr>
          <a:xfrm>
            <a:off x="4164632" y="3685625"/>
            <a:ext cx="3060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baseline="30000">
                <a:solidFill>
                  <a:schemeClr val="lt1"/>
                </a:solidFill>
                <a:latin typeface="Shadows Into Light"/>
                <a:ea typeface="Shadows Into Light"/>
                <a:cs typeface="Shadows Into Light"/>
                <a:sym typeface="Shadows Into Light"/>
              </a:rPr>
              <a:t>2</a:t>
            </a:r>
            <a:endParaRPr sz="2400">
              <a:latin typeface="Shadows Into Light"/>
              <a:ea typeface="Shadows Into Light"/>
              <a:cs typeface="Shadows Into Light"/>
              <a:sym typeface="Shadows Into Light"/>
            </a:endParaRPr>
          </a:p>
        </p:txBody>
      </p:sp>
      <p:sp>
        <p:nvSpPr>
          <p:cNvPr id="317" name="Google Shape;317;p44"/>
          <p:cNvSpPr txBox="1"/>
          <p:nvPr/>
        </p:nvSpPr>
        <p:spPr>
          <a:xfrm>
            <a:off x="4766900"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(s)</a:t>
            </a:r>
            <a:endParaRPr>
              <a:solidFill>
                <a:srgbClr val="FF0000"/>
              </a:solidFill>
              <a:latin typeface="Shadows Into Light"/>
              <a:ea typeface="Shadows Into Light"/>
              <a:cs typeface="Shadows Into Light"/>
              <a:sym typeface="Shadows Into Light"/>
            </a:endParaRPr>
          </a:p>
        </p:txBody>
      </p:sp>
      <p:sp>
        <p:nvSpPr>
          <p:cNvPr id="318" name="Google Shape;318;p44"/>
          <p:cNvSpPr/>
          <p:nvPr/>
        </p:nvSpPr>
        <p:spPr>
          <a:xfrm>
            <a:off x="1297800" y="2801050"/>
            <a:ext cx="1146600" cy="43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9" name="Google Shape;319;p44"/>
          <p:cNvSpPr txBox="1"/>
          <p:nvPr/>
        </p:nvSpPr>
        <p:spPr>
          <a:xfrm>
            <a:off x="6442675"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(aq)</a:t>
            </a:r>
            <a:endParaRPr>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40348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par>
                                <p:cTn id="8" presetID="10" presetClass="entr" presetSubtype="0"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1000"/>
                                        <p:tgtEl>
                                          <p:spTgt spid="3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0"/>
                                        </p:tgtEl>
                                        <p:attrNameLst>
                                          <p:attrName>style.visibility</p:attrName>
                                        </p:attrNameLst>
                                      </p:cBhvr>
                                      <p:to>
                                        <p:strVal val="visible"/>
                                      </p:to>
                                    </p:set>
                                    <p:animEffect transition="in" filter="fade">
                                      <p:cBhvr>
                                        <p:cTn id="15" dur="1000"/>
                                        <p:tgtEl>
                                          <p:spTgt spid="310"/>
                                        </p:tgtEl>
                                      </p:cBhvr>
                                    </p:animEffect>
                                  </p:childTnLst>
                                </p:cTn>
                              </p:par>
                              <p:par>
                                <p:cTn id="16" presetID="10" presetClass="entr" presetSubtype="0" fill="hold" nodeType="withEffect">
                                  <p:stCondLst>
                                    <p:cond delay="0"/>
                                  </p:stCondLst>
                                  <p:childTnLst>
                                    <p:set>
                                      <p:cBhvr>
                                        <p:cTn id="17" dur="1" fill="hold">
                                          <p:stCondLst>
                                            <p:cond delay="0"/>
                                          </p:stCondLst>
                                        </p:cTn>
                                        <p:tgtEl>
                                          <p:spTgt spid="307"/>
                                        </p:tgtEl>
                                        <p:attrNameLst>
                                          <p:attrName>style.visibility</p:attrName>
                                        </p:attrNameLst>
                                      </p:cBhvr>
                                      <p:to>
                                        <p:strVal val="visible"/>
                                      </p:to>
                                    </p:set>
                                    <p:animEffect transition="in" filter="fade">
                                      <p:cBhvr>
                                        <p:cTn id="18" dur="1000"/>
                                        <p:tgtEl>
                                          <p:spTgt spid="3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8"/>
                                        </p:tgtEl>
                                        <p:attrNameLst>
                                          <p:attrName>style.visibility</p:attrName>
                                        </p:attrNameLst>
                                      </p:cBhvr>
                                      <p:to>
                                        <p:strVal val="visible"/>
                                      </p:to>
                                    </p:set>
                                    <p:animEffect transition="in" filter="fade">
                                      <p:cBhvr>
                                        <p:cTn id="23" dur="1000"/>
                                        <p:tgtEl>
                                          <p:spTgt spid="30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2"/>
                                        </p:tgtEl>
                                        <p:attrNameLst>
                                          <p:attrName>style.visibility</p:attrName>
                                        </p:attrNameLst>
                                      </p:cBhvr>
                                      <p:to>
                                        <p:strVal val="visible"/>
                                      </p:to>
                                    </p:set>
                                    <p:animEffect transition="in" filter="fade">
                                      <p:cBhvr>
                                        <p:cTn id="28" dur="1000"/>
                                        <p:tgtEl>
                                          <p:spTgt spid="3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3"/>
                                        </p:tgtEl>
                                        <p:attrNameLst>
                                          <p:attrName>style.visibility</p:attrName>
                                        </p:attrNameLst>
                                      </p:cBhvr>
                                      <p:to>
                                        <p:strVal val="visible"/>
                                      </p:to>
                                    </p:set>
                                    <p:animEffect transition="in" filter="fade">
                                      <p:cBhvr>
                                        <p:cTn id="33" dur="1000"/>
                                        <p:tgtEl>
                                          <p:spTgt spid="3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5"/>
                                        </p:tgtEl>
                                        <p:attrNameLst>
                                          <p:attrName>style.visibility</p:attrName>
                                        </p:attrNameLst>
                                      </p:cBhvr>
                                      <p:to>
                                        <p:strVal val="visible"/>
                                      </p:to>
                                    </p:set>
                                    <p:animEffect transition="in" filter="fade">
                                      <p:cBhvr>
                                        <p:cTn id="38" dur="1000"/>
                                        <p:tgtEl>
                                          <p:spTgt spid="3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11"/>
                                        </p:tgtEl>
                                        <p:attrNameLst>
                                          <p:attrName>style.visibility</p:attrName>
                                        </p:attrNameLst>
                                      </p:cBhvr>
                                      <p:to>
                                        <p:strVal val="visible"/>
                                      </p:to>
                                    </p:set>
                                    <p:animEffect transition="in" filter="fade">
                                      <p:cBhvr>
                                        <p:cTn id="43" dur="1000"/>
                                        <p:tgtEl>
                                          <p:spTgt spid="3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14"/>
                                        </p:tgtEl>
                                        <p:attrNameLst>
                                          <p:attrName>style.visibility</p:attrName>
                                        </p:attrNameLst>
                                      </p:cBhvr>
                                      <p:to>
                                        <p:strVal val="visible"/>
                                      </p:to>
                                    </p:set>
                                    <p:animEffect transition="in" filter="fade">
                                      <p:cBhvr>
                                        <p:cTn id="48" dur="1000"/>
                                        <p:tgtEl>
                                          <p:spTgt spid="3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6"/>
                                        </p:tgtEl>
                                        <p:attrNameLst>
                                          <p:attrName>style.visibility</p:attrName>
                                        </p:attrNameLst>
                                      </p:cBhvr>
                                      <p:to>
                                        <p:strVal val="visible"/>
                                      </p:to>
                                    </p:set>
                                    <p:animEffect transition="in" filter="fade">
                                      <p:cBhvr>
                                        <p:cTn id="53" dur="1000"/>
                                        <p:tgtEl>
                                          <p:spTgt spid="3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5"/>
                                        </p:tgtEl>
                                        <p:attrNameLst>
                                          <p:attrName>style.visibility</p:attrName>
                                        </p:attrNameLst>
                                      </p:cBhvr>
                                      <p:to>
                                        <p:strVal val="visible"/>
                                      </p:to>
                                    </p:set>
                                    <p:animEffect transition="in" filter="fade">
                                      <p:cBhvr>
                                        <p:cTn id="58" dur="1000"/>
                                        <p:tgtEl>
                                          <p:spTgt spid="30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8"/>
                                        </p:tgtEl>
                                        <p:attrNameLst>
                                          <p:attrName>style.visibility</p:attrName>
                                        </p:attrNameLst>
                                      </p:cBhvr>
                                      <p:to>
                                        <p:strVal val="visible"/>
                                      </p:to>
                                    </p:set>
                                    <p:animEffect transition="in" filter="fade">
                                      <p:cBhvr>
                                        <p:cTn id="63" dur="1000"/>
                                        <p:tgtEl>
                                          <p:spTgt spid="3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17"/>
                                        </p:tgtEl>
                                        <p:attrNameLst>
                                          <p:attrName>style.visibility</p:attrName>
                                        </p:attrNameLst>
                                      </p:cBhvr>
                                      <p:to>
                                        <p:strVal val="visible"/>
                                      </p:to>
                                    </p:set>
                                    <p:animEffect transition="in" filter="fade">
                                      <p:cBhvr>
                                        <p:cTn id="68" dur="1000"/>
                                        <p:tgtEl>
                                          <p:spTgt spid="3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19"/>
                                        </p:tgtEl>
                                        <p:attrNameLst>
                                          <p:attrName>style.visibility</p:attrName>
                                        </p:attrNameLst>
                                      </p:cBhvr>
                                      <p:to>
                                        <p:strVal val="visible"/>
                                      </p:to>
                                    </p:set>
                                    <p:animEffect transition="in" filter="fade">
                                      <p:cBhvr>
                                        <p:cTn id="73"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r>
              <a:rPr lang="en" dirty="0"/>
              <a:t>:</a:t>
            </a:r>
            <a:endParaRPr dirty="0"/>
          </a:p>
        </p:txBody>
      </p:sp>
      <p:sp>
        <p:nvSpPr>
          <p:cNvPr id="325" name="Google Shape;325;p4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Complete the following double replacement rx and determine the insoluble product:</a:t>
            </a:r>
            <a:br>
              <a:rPr lang="en"/>
            </a:br>
            <a:r>
              <a:rPr lang="en">
                <a:solidFill>
                  <a:schemeClr val="lt1"/>
                </a:solidFill>
              </a:rPr>
              <a:t>CaBr</a:t>
            </a:r>
            <a:r>
              <a:rPr lang="en" baseline="-25000">
                <a:solidFill>
                  <a:schemeClr val="lt1"/>
                </a:solidFill>
              </a:rPr>
              <a:t>2(aq)</a:t>
            </a:r>
            <a:r>
              <a:rPr lang="en">
                <a:solidFill>
                  <a:schemeClr val="lt1"/>
                </a:solidFill>
              </a:rPr>
              <a:t> +  MgCO</a:t>
            </a:r>
            <a:r>
              <a:rPr lang="en" baseline="-25000">
                <a:solidFill>
                  <a:schemeClr val="lt1"/>
                </a:solidFill>
              </a:rPr>
              <a:t>3(aq)</a:t>
            </a:r>
            <a:r>
              <a:rPr lang="en">
                <a:solidFill>
                  <a:schemeClr val="lt1"/>
                </a:solidFill>
              </a:rPr>
              <a:t>  → </a:t>
            </a:r>
            <a:endParaRPr baseline="30000"/>
          </a:p>
        </p:txBody>
      </p:sp>
      <p:pic>
        <p:nvPicPr>
          <p:cNvPr id="326" name="Google Shape;326;p45"/>
          <p:cNvPicPr preferRelativeResize="0"/>
          <p:nvPr/>
        </p:nvPicPr>
        <p:blipFill>
          <a:blip r:embed="rId3">
            <a:alphaModFix/>
          </a:blip>
          <a:stretch>
            <a:fillRect/>
          </a:stretch>
        </p:blipFill>
        <p:spPr>
          <a:xfrm>
            <a:off x="1281412" y="463475"/>
            <a:ext cx="6039624" cy="2845425"/>
          </a:xfrm>
          <a:prstGeom prst="rect">
            <a:avLst/>
          </a:prstGeom>
          <a:noFill/>
          <a:ln>
            <a:noFill/>
          </a:ln>
        </p:spPr>
      </p:pic>
      <p:sp>
        <p:nvSpPr>
          <p:cNvPr id="327" name="Google Shape;327;p45"/>
          <p:cNvSpPr txBox="1"/>
          <p:nvPr/>
        </p:nvSpPr>
        <p:spPr>
          <a:xfrm>
            <a:off x="917300" y="3464500"/>
            <a:ext cx="843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Br</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28" name="Google Shape;328;p45"/>
          <p:cNvSpPr txBox="1"/>
          <p:nvPr/>
        </p:nvSpPr>
        <p:spPr>
          <a:xfrm>
            <a:off x="2457225" y="3464500"/>
            <a:ext cx="10974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CO</a:t>
            </a:r>
            <a:r>
              <a:rPr lang="en" sz="2400" baseline="-25000">
                <a:solidFill>
                  <a:srgbClr val="FFFFFF"/>
                </a:solidFill>
                <a:latin typeface="Shadows Into Light"/>
                <a:ea typeface="Shadows Into Light"/>
                <a:cs typeface="Shadows Into Light"/>
                <a:sym typeface="Shadows Into Light"/>
              </a:rPr>
              <a:t>3</a:t>
            </a:r>
            <a:r>
              <a:rPr lang="en" sz="2400" baseline="30000">
                <a:solidFill>
                  <a:srgbClr val="FFFFFF"/>
                </a:solidFill>
                <a:latin typeface="Shadows Into Light"/>
                <a:ea typeface="Shadows Into Light"/>
                <a:cs typeface="Shadows Into Light"/>
                <a:sym typeface="Shadows Into Light"/>
              </a:rPr>
              <a:t>-2</a:t>
            </a:r>
            <a:endParaRPr sz="2400" baseline="30000">
              <a:solidFill>
                <a:srgbClr val="FFFFFF"/>
              </a:solidFill>
              <a:latin typeface="Shadows Into Light"/>
              <a:ea typeface="Shadows Into Light"/>
              <a:cs typeface="Shadows Into Light"/>
              <a:sym typeface="Shadows Into Light"/>
            </a:endParaRPr>
          </a:p>
        </p:txBody>
      </p:sp>
      <p:sp>
        <p:nvSpPr>
          <p:cNvPr id="329" name="Google Shape;329;p45"/>
          <p:cNvSpPr txBox="1"/>
          <p:nvPr/>
        </p:nvSpPr>
        <p:spPr>
          <a:xfrm>
            <a:off x="3268000"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30" name="Google Shape;330;p45"/>
          <p:cNvSpPr txBox="1"/>
          <p:nvPr/>
        </p:nvSpPr>
        <p:spPr>
          <a:xfrm>
            <a:off x="406300" y="3464500"/>
            <a:ext cx="7650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Ca</a:t>
            </a:r>
            <a:r>
              <a:rPr lang="en" sz="2400" baseline="30000">
                <a:solidFill>
                  <a:srgbClr val="FFFFFF"/>
                </a:solidFill>
                <a:latin typeface="Shadows Into Light"/>
                <a:ea typeface="Shadows Into Light"/>
                <a:cs typeface="Shadows Into Light"/>
                <a:sym typeface="Shadows Into Light"/>
              </a:rPr>
              <a:t>+2</a:t>
            </a:r>
            <a:endParaRPr>
              <a:latin typeface="Shadows Into Light"/>
              <a:ea typeface="Shadows Into Light"/>
              <a:cs typeface="Shadows Into Light"/>
              <a:sym typeface="Shadows Into Light"/>
            </a:endParaRPr>
          </a:p>
        </p:txBody>
      </p:sp>
      <p:sp>
        <p:nvSpPr>
          <p:cNvPr id="331" name="Google Shape;331;p45"/>
          <p:cNvSpPr txBox="1"/>
          <p:nvPr/>
        </p:nvSpPr>
        <p:spPr>
          <a:xfrm>
            <a:off x="1954825" y="3464500"/>
            <a:ext cx="8976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Mg</a:t>
            </a:r>
            <a:r>
              <a:rPr lang="en" sz="2400" baseline="30000">
                <a:solidFill>
                  <a:srgbClr val="FFFFFF"/>
                </a:solidFill>
                <a:latin typeface="Shadows Into Light"/>
                <a:ea typeface="Shadows Into Light"/>
                <a:cs typeface="Shadows Into Light"/>
                <a:sym typeface="Shadows Into Light"/>
              </a:rPr>
              <a:t>+2</a:t>
            </a:r>
            <a:endParaRPr>
              <a:latin typeface="Shadows Into Light"/>
              <a:ea typeface="Shadows Into Light"/>
              <a:cs typeface="Shadows Into Light"/>
              <a:sym typeface="Shadows Into Light"/>
            </a:endParaRPr>
          </a:p>
        </p:txBody>
      </p:sp>
      <p:sp>
        <p:nvSpPr>
          <p:cNvPr id="332" name="Google Shape;332;p45"/>
          <p:cNvSpPr txBox="1"/>
          <p:nvPr/>
        </p:nvSpPr>
        <p:spPr>
          <a:xfrm>
            <a:off x="5386750" y="3464500"/>
            <a:ext cx="8436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Mg</a:t>
            </a:r>
            <a:r>
              <a:rPr lang="en" sz="2400" baseline="30000">
                <a:solidFill>
                  <a:srgbClr val="FFFFFF"/>
                </a:solidFill>
                <a:latin typeface="Shadows Into Light"/>
                <a:ea typeface="Shadows Into Light"/>
                <a:cs typeface="Shadows Into Light"/>
                <a:sym typeface="Shadows Into Light"/>
              </a:rPr>
              <a:t>+2</a:t>
            </a:r>
            <a:endParaRPr>
              <a:latin typeface="Shadows Into Light"/>
              <a:ea typeface="Shadows Into Light"/>
              <a:cs typeface="Shadows Into Light"/>
              <a:sym typeface="Shadows Into Light"/>
            </a:endParaRPr>
          </a:p>
        </p:txBody>
      </p:sp>
      <p:sp>
        <p:nvSpPr>
          <p:cNvPr id="333" name="Google Shape;333;p45"/>
          <p:cNvSpPr txBox="1"/>
          <p:nvPr/>
        </p:nvSpPr>
        <p:spPr>
          <a:xfrm>
            <a:off x="3792100" y="3464500"/>
            <a:ext cx="8436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Ca</a:t>
            </a:r>
            <a:r>
              <a:rPr lang="en" sz="2400" baseline="30000">
                <a:solidFill>
                  <a:srgbClr val="FFFFFF"/>
                </a:solidFill>
                <a:latin typeface="Shadows Into Light"/>
                <a:ea typeface="Shadows Into Light"/>
                <a:cs typeface="Shadows Into Light"/>
                <a:sym typeface="Shadows Into Light"/>
              </a:rPr>
              <a:t>+2</a:t>
            </a:r>
            <a:endParaRPr>
              <a:latin typeface="Shadows Into Light"/>
              <a:ea typeface="Shadows Into Light"/>
              <a:cs typeface="Shadows Into Light"/>
              <a:sym typeface="Shadows Into Light"/>
            </a:endParaRPr>
          </a:p>
        </p:txBody>
      </p:sp>
      <p:sp>
        <p:nvSpPr>
          <p:cNvPr id="334" name="Google Shape;334;p45"/>
          <p:cNvSpPr txBox="1"/>
          <p:nvPr/>
        </p:nvSpPr>
        <p:spPr>
          <a:xfrm>
            <a:off x="4205250" y="3464500"/>
            <a:ext cx="10251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CO</a:t>
            </a:r>
            <a:r>
              <a:rPr lang="en" sz="2400" baseline="-25000">
                <a:solidFill>
                  <a:srgbClr val="FFFFFF"/>
                </a:solidFill>
                <a:latin typeface="Shadows Into Light"/>
                <a:ea typeface="Shadows Into Light"/>
                <a:cs typeface="Shadows Into Light"/>
                <a:sym typeface="Shadows Into Light"/>
              </a:rPr>
              <a:t>3</a:t>
            </a:r>
            <a:r>
              <a:rPr lang="en" sz="2400" baseline="30000">
                <a:solidFill>
                  <a:srgbClr val="FFFFFF"/>
                </a:solidFill>
                <a:latin typeface="Shadows Into Light"/>
                <a:ea typeface="Shadows Into Light"/>
                <a:cs typeface="Shadows Into Light"/>
                <a:sym typeface="Shadows Into Light"/>
              </a:rPr>
              <a:t>-2</a:t>
            </a:r>
            <a:endParaRPr sz="2400" baseline="30000">
              <a:solidFill>
                <a:srgbClr val="FFFFFF"/>
              </a:solidFill>
              <a:latin typeface="Shadows Into Light"/>
              <a:ea typeface="Shadows Into Light"/>
              <a:cs typeface="Shadows Into Light"/>
              <a:sym typeface="Shadows Into Light"/>
            </a:endParaRPr>
          </a:p>
        </p:txBody>
      </p:sp>
      <p:sp>
        <p:nvSpPr>
          <p:cNvPr id="335" name="Google Shape;335;p45"/>
          <p:cNvSpPr txBox="1"/>
          <p:nvPr/>
        </p:nvSpPr>
        <p:spPr>
          <a:xfrm>
            <a:off x="5842800" y="3464500"/>
            <a:ext cx="897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Br</a:t>
            </a:r>
            <a:r>
              <a:rPr lang="en" sz="2400" baseline="-25000">
                <a:solidFill>
                  <a:srgbClr val="FFFFFF"/>
                </a:solidFill>
                <a:latin typeface="Shadows Into Light"/>
                <a:ea typeface="Shadows Into Light"/>
                <a:cs typeface="Shadows Into Light"/>
                <a:sym typeface="Shadows Into Light"/>
              </a:rPr>
              <a:t> </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36" name="Google Shape;336;p45"/>
          <p:cNvSpPr txBox="1"/>
          <p:nvPr/>
        </p:nvSpPr>
        <p:spPr>
          <a:xfrm>
            <a:off x="5080638"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37" name="Google Shape;337;p45"/>
          <p:cNvSpPr txBox="1"/>
          <p:nvPr/>
        </p:nvSpPr>
        <p:spPr>
          <a:xfrm>
            <a:off x="4766900"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(s)</a:t>
            </a:r>
            <a:endParaRPr>
              <a:solidFill>
                <a:srgbClr val="FF0000"/>
              </a:solidFill>
              <a:latin typeface="Shadows Into Light"/>
              <a:ea typeface="Shadows Into Light"/>
              <a:cs typeface="Shadows Into Light"/>
              <a:sym typeface="Shadows Into Light"/>
            </a:endParaRPr>
          </a:p>
        </p:txBody>
      </p:sp>
      <p:sp>
        <p:nvSpPr>
          <p:cNvPr id="338" name="Google Shape;338;p45"/>
          <p:cNvSpPr/>
          <p:nvPr/>
        </p:nvSpPr>
        <p:spPr>
          <a:xfrm>
            <a:off x="4303650" y="1127400"/>
            <a:ext cx="1146600" cy="43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39" name="Google Shape;339;p45"/>
          <p:cNvSpPr txBox="1"/>
          <p:nvPr/>
        </p:nvSpPr>
        <p:spPr>
          <a:xfrm>
            <a:off x="6442675"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(aq)</a:t>
            </a:r>
            <a:endParaRPr>
              <a:solidFill>
                <a:srgbClr val="FF0000"/>
              </a:solidFill>
              <a:latin typeface="Shadows Into Light"/>
              <a:ea typeface="Shadows Into Light"/>
              <a:cs typeface="Shadows Into Light"/>
              <a:sym typeface="Shadows Into Light"/>
            </a:endParaRPr>
          </a:p>
        </p:txBody>
      </p:sp>
      <p:sp>
        <p:nvSpPr>
          <p:cNvPr id="340" name="Google Shape;340;p45"/>
          <p:cNvSpPr txBox="1"/>
          <p:nvPr/>
        </p:nvSpPr>
        <p:spPr>
          <a:xfrm>
            <a:off x="6230350" y="3734775"/>
            <a:ext cx="306000" cy="2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baseline="30000">
                <a:solidFill>
                  <a:schemeClr val="lt1"/>
                </a:solidFill>
                <a:latin typeface="Shadows Into Light"/>
                <a:ea typeface="Shadows Into Light"/>
                <a:cs typeface="Shadows Into Light"/>
                <a:sym typeface="Shadows Into Light"/>
              </a:rPr>
              <a:t>2</a:t>
            </a:r>
            <a:endParaRPr sz="240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4504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27"/>
                                        </p:tgtEl>
                                        <p:attrNameLst>
                                          <p:attrName>style.visibility</p:attrName>
                                        </p:attrNameLst>
                                      </p:cBhvr>
                                      <p:to>
                                        <p:strVal val="visible"/>
                                      </p:to>
                                    </p:set>
                                    <p:animEffect transition="in" filter="fade">
                                      <p:cBhvr>
                                        <p:cTn id="10" dur="1000"/>
                                        <p:tgtEl>
                                          <p:spTgt spid="3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1"/>
                                        </p:tgtEl>
                                        <p:attrNameLst>
                                          <p:attrName>style.visibility</p:attrName>
                                        </p:attrNameLst>
                                      </p:cBhvr>
                                      <p:to>
                                        <p:strVal val="visible"/>
                                      </p:to>
                                    </p:set>
                                    <p:animEffect transition="in" filter="fade">
                                      <p:cBhvr>
                                        <p:cTn id="15" dur="1000"/>
                                        <p:tgtEl>
                                          <p:spTgt spid="331"/>
                                        </p:tgtEl>
                                      </p:cBhvr>
                                    </p:animEffect>
                                  </p:childTnLst>
                                </p:cTn>
                              </p:par>
                              <p:par>
                                <p:cTn id="16" presetID="10" presetClass="entr" presetSubtype="0" fill="hold" nodeType="withEffect">
                                  <p:stCondLst>
                                    <p:cond delay="0"/>
                                  </p:stCondLst>
                                  <p:childTnLst>
                                    <p:set>
                                      <p:cBhvr>
                                        <p:cTn id="17" dur="1" fill="hold">
                                          <p:stCondLst>
                                            <p:cond delay="0"/>
                                          </p:stCondLst>
                                        </p:cTn>
                                        <p:tgtEl>
                                          <p:spTgt spid="328"/>
                                        </p:tgtEl>
                                        <p:attrNameLst>
                                          <p:attrName>style.visibility</p:attrName>
                                        </p:attrNameLst>
                                      </p:cBhvr>
                                      <p:to>
                                        <p:strVal val="visible"/>
                                      </p:to>
                                    </p:set>
                                    <p:animEffect transition="in" filter="fade">
                                      <p:cBhvr>
                                        <p:cTn id="18" dur="1000"/>
                                        <p:tgtEl>
                                          <p:spTgt spid="3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9"/>
                                        </p:tgtEl>
                                        <p:attrNameLst>
                                          <p:attrName>style.visibility</p:attrName>
                                        </p:attrNameLst>
                                      </p:cBhvr>
                                      <p:to>
                                        <p:strVal val="visible"/>
                                      </p:to>
                                    </p:set>
                                    <p:animEffect transition="in" filter="fade">
                                      <p:cBhvr>
                                        <p:cTn id="23" dur="1000"/>
                                        <p:tgtEl>
                                          <p:spTgt spid="3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3"/>
                                        </p:tgtEl>
                                        <p:attrNameLst>
                                          <p:attrName>style.visibility</p:attrName>
                                        </p:attrNameLst>
                                      </p:cBhvr>
                                      <p:to>
                                        <p:strVal val="visible"/>
                                      </p:to>
                                    </p:set>
                                    <p:animEffect transition="in" filter="fade">
                                      <p:cBhvr>
                                        <p:cTn id="28" dur="1000"/>
                                        <p:tgtEl>
                                          <p:spTgt spid="3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4"/>
                                        </p:tgtEl>
                                        <p:attrNameLst>
                                          <p:attrName>style.visibility</p:attrName>
                                        </p:attrNameLst>
                                      </p:cBhvr>
                                      <p:to>
                                        <p:strVal val="visible"/>
                                      </p:to>
                                    </p:set>
                                    <p:animEffect transition="in" filter="fade">
                                      <p:cBhvr>
                                        <p:cTn id="33" dur="1000"/>
                                        <p:tgtEl>
                                          <p:spTgt spid="3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6"/>
                                        </p:tgtEl>
                                        <p:attrNameLst>
                                          <p:attrName>style.visibility</p:attrName>
                                        </p:attrNameLst>
                                      </p:cBhvr>
                                      <p:to>
                                        <p:strVal val="visible"/>
                                      </p:to>
                                    </p:set>
                                    <p:animEffect transition="in" filter="fade">
                                      <p:cBhvr>
                                        <p:cTn id="38" dur="1000"/>
                                        <p:tgtEl>
                                          <p:spTgt spid="3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2"/>
                                        </p:tgtEl>
                                        <p:attrNameLst>
                                          <p:attrName>style.visibility</p:attrName>
                                        </p:attrNameLst>
                                      </p:cBhvr>
                                      <p:to>
                                        <p:strVal val="visible"/>
                                      </p:to>
                                    </p:set>
                                    <p:animEffect transition="in" filter="fade">
                                      <p:cBhvr>
                                        <p:cTn id="43" dur="1000"/>
                                        <p:tgtEl>
                                          <p:spTgt spid="3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5"/>
                                        </p:tgtEl>
                                        <p:attrNameLst>
                                          <p:attrName>style.visibility</p:attrName>
                                        </p:attrNameLst>
                                      </p:cBhvr>
                                      <p:to>
                                        <p:strVal val="visible"/>
                                      </p:to>
                                    </p:set>
                                    <p:animEffect transition="in" filter="fade">
                                      <p:cBhvr>
                                        <p:cTn id="48" dur="1000"/>
                                        <p:tgtEl>
                                          <p:spTgt spid="33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0"/>
                                        </p:tgtEl>
                                        <p:attrNameLst>
                                          <p:attrName>style.visibility</p:attrName>
                                        </p:attrNameLst>
                                      </p:cBhvr>
                                      <p:to>
                                        <p:strVal val="visible"/>
                                      </p:to>
                                    </p:set>
                                    <p:animEffect transition="in" filter="fade">
                                      <p:cBhvr>
                                        <p:cTn id="53" dur="1000"/>
                                        <p:tgtEl>
                                          <p:spTgt spid="3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6"/>
                                        </p:tgtEl>
                                        <p:attrNameLst>
                                          <p:attrName>style.visibility</p:attrName>
                                        </p:attrNameLst>
                                      </p:cBhvr>
                                      <p:to>
                                        <p:strVal val="visible"/>
                                      </p:to>
                                    </p:set>
                                    <p:animEffect transition="in" filter="fade">
                                      <p:cBhvr>
                                        <p:cTn id="58" dur="1000"/>
                                        <p:tgtEl>
                                          <p:spTgt spid="3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8"/>
                                        </p:tgtEl>
                                        <p:attrNameLst>
                                          <p:attrName>style.visibility</p:attrName>
                                        </p:attrNameLst>
                                      </p:cBhvr>
                                      <p:to>
                                        <p:strVal val="visible"/>
                                      </p:to>
                                    </p:set>
                                    <p:animEffect transition="in" filter="fade">
                                      <p:cBhvr>
                                        <p:cTn id="63" dur="1000"/>
                                        <p:tgtEl>
                                          <p:spTgt spid="3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37"/>
                                        </p:tgtEl>
                                        <p:attrNameLst>
                                          <p:attrName>style.visibility</p:attrName>
                                        </p:attrNameLst>
                                      </p:cBhvr>
                                      <p:to>
                                        <p:strVal val="visible"/>
                                      </p:to>
                                    </p:set>
                                    <p:animEffect transition="in" filter="fade">
                                      <p:cBhvr>
                                        <p:cTn id="68" dur="1000"/>
                                        <p:tgtEl>
                                          <p:spTgt spid="3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39"/>
                                        </p:tgtEl>
                                        <p:attrNameLst>
                                          <p:attrName>style.visibility</p:attrName>
                                        </p:attrNameLst>
                                      </p:cBhvr>
                                      <p:to>
                                        <p:strVal val="visible"/>
                                      </p:to>
                                    </p:set>
                                    <p:animEffect transition="in" filter="fade">
                                      <p:cBhvr>
                                        <p:cTn id="73"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Chemical recipes</a:t>
            </a:r>
            <a:endParaRPr/>
          </a:p>
        </p:txBody>
      </p:sp>
      <p:sp>
        <p:nvSpPr>
          <p:cNvPr id="413" name="Google Shape;413;p4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Mix + 2 Eggs + 1 cup water   </a:t>
            </a:r>
            <a:r>
              <a:rPr lang="en" sz="3000">
                <a:latin typeface="Arial"/>
                <a:ea typeface="Arial"/>
                <a:cs typeface="Arial"/>
                <a:sym typeface="Arial"/>
              </a:rPr>
              <a:t>→ </a:t>
            </a:r>
            <a:r>
              <a:rPr lang="en" sz="3000"/>
              <a:t>    1 Cake</a:t>
            </a:r>
            <a:br>
              <a:rPr lang="en" sz="3000"/>
            </a:br>
            <a:r>
              <a:rPr lang="en" sz="3000"/>
              <a:t>      </a:t>
            </a:r>
            <a:r>
              <a:rPr lang="en" sz="3000">
                <a:solidFill>
                  <a:srgbClr val="FF0000"/>
                </a:solidFill>
              </a:rPr>
              <a:t> </a:t>
            </a:r>
            <a:r>
              <a:rPr lang="en" sz="3000" b="1">
                <a:solidFill>
                  <a:srgbClr val="FF0000"/>
                </a:solidFill>
              </a:rPr>
              <a:t>  Reactants</a:t>
            </a:r>
            <a:r>
              <a:rPr lang="en" sz="3000">
                <a:solidFill>
                  <a:srgbClr val="FF0000"/>
                </a:solidFill>
              </a:rPr>
              <a:t>	</a:t>
            </a:r>
            <a:r>
              <a:rPr lang="en" sz="3000"/>
              <a:t>	            </a:t>
            </a:r>
            <a:r>
              <a:rPr lang="en" sz="3000" b="1"/>
              <a:t> </a:t>
            </a:r>
            <a:r>
              <a:rPr lang="en" sz="3000" b="1">
                <a:solidFill>
                  <a:srgbClr val="3D85C6"/>
                </a:solidFill>
              </a:rPr>
              <a:t>Products</a:t>
            </a:r>
            <a:r>
              <a:rPr lang="en"/>
              <a:t/>
            </a:r>
            <a:br>
              <a:rPr lang="en"/>
            </a:br>
            <a:r>
              <a:rPr lang="en" sz="3000">
                <a:solidFill>
                  <a:schemeClr val="lt1"/>
                </a:solidFill>
              </a:rPr>
              <a:t>Example:  </a:t>
            </a:r>
            <a:br>
              <a:rPr lang="en" sz="3000">
                <a:solidFill>
                  <a:schemeClr val="lt1"/>
                </a:solidFill>
              </a:rPr>
            </a:br>
            <a:r>
              <a:rPr lang="en" sz="3000">
                <a:solidFill>
                  <a:schemeClr val="lt1"/>
                </a:solidFill>
              </a:rPr>
              <a:t/>
            </a:r>
            <a:br>
              <a:rPr lang="en" sz="3000">
                <a:solidFill>
                  <a:schemeClr val="lt1"/>
                </a:solidFill>
              </a:rPr>
            </a:br>
            <a:endParaRPr sz="3000"/>
          </a:p>
        </p:txBody>
      </p:sp>
      <p:sp>
        <p:nvSpPr>
          <p:cNvPr id="414" name="Google Shape;414;p41"/>
          <p:cNvSpPr txBox="1"/>
          <p:nvPr/>
        </p:nvSpPr>
        <p:spPr>
          <a:xfrm>
            <a:off x="442300" y="3153775"/>
            <a:ext cx="5413200" cy="60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 Mix </a:t>
            </a:r>
            <a:r>
              <a:rPr lang="en" sz="3000">
                <a:solidFill>
                  <a:schemeClr val="lt1"/>
                </a:solidFill>
              </a:rPr>
              <a:t>→</a:t>
            </a:r>
            <a:r>
              <a:rPr lang="en" sz="3000">
                <a:solidFill>
                  <a:schemeClr val="lt1"/>
                </a:solidFill>
                <a:latin typeface="Shadows Into Light"/>
                <a:ea typeface="Shadows Into Light"/>
                <a:cs typeface="Shadows Into Light"/>
                <a:sym typeface="Shadows Into Light"/>
              </a:rPr>
              <a:t> 2 Cakes</a:t>
            </a:r>
            <a:endParaRPr/>
          </a:p>
        </p:txBody>
      </p:sp>
      <p:sp>
        <p:nvSpPr>
          <p:cNvPr id="415" name="Google Shape;415;p41"/>
          <p:cNvSpPr txBox="1"/>
          <p:nvPr/>
        </p:nvSpPr>
        <p:spPr>
          <a:xfrm>
            <a:off x="311700" y="3759475"/>
            <a:ext cx="3307500" cy="45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lt1"/>
                </a:solidFill>
                <a:latin typeface="Shadows Into Light"/>
                <a:ea typeface="Shadows Into Light"/>
                <a:cs typeface="Shadows Into Light"/>
                <a:sym typeface="Shadows Into Light"/>
              </a:rPr>
              <a:t>6 Eggs </a:t>
            </a:r>
            <a:r>
              <a:rPr lang="en" sz="3000">
                <a:solidFill>
                  <a:schemeClr val="lt1"/>
                </a:solidFill>
              </a:rPr>
              <a:t>→</a:t>
            </a:r>
            <a:r>
              <a:rPr lang="en" sz="3000">
                <a:solidFill>
                  <a:schemeClr val="lt1"/>
                </a:solidFill>
                <a:latin typeface="Shadows Into Light"/>
                <a:ea typeface="Shadows Into Light"/>
                <a:cs typeface="Shadows Into Light"/>
                <a:sym typeface="Shadows Into Light"/>
              </a:rPr>
              <a:t> 3 Cakes</a:t>
            </a:r>
            <a:endParaRPr/>
          </a:p>
          <a:p>
            <a:pPr marL="0" lvl="0" indent="0" algn="l" rtl="0">
              <a:spcBef>
                <a:spcPts val="16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p:cTn id="7" dur="10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fade">
                                      <p:cBhvr>
                                        <p:cTn id="12" dur="10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r>
              <a:rPr lang="en" dirty="0"/>
              <a:t>:</a:t>
            </a:r>
            <a:endParaRPr dirty="0"/>
          </a:p>
        </p:txBody>
      </p:sp>
      <p:sp>
        <p:nvSpPr>
          <p:cNvPr id="346" name="Google Shape;346;p4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Complete the following double replacement rx and determine the insoluble product:</a:t>
            </a:r>
            <a:br>
              <a:rPr lang="en"/>
            </a:br>
            <a:r>
              <a:rPr lang="en"/>
              <a:t>NaNO</a:t>
            </a:r>
            <a:r>
              <a:rPr lang="en" baseline="-25000"/>
              <a:t>3(aq)</a:t>
            </a:r>
            <a:r>
              <a:rPr lang="en"/>
              <a:t> +  AlPO</a:t>
            </a:r>
            <a:r>
              <a:rPr lang="en" baseline="-25000"/>
              <a:t>4(aq)</a:t>
            </a:r>
            <a:r>
              <a:rPr lang="en" baseline="30000"/>
              <a:t>  → </a:t>
            </a:r>
            <a:endParaRPr baseline="30000"/>
          </a:p>
        </p:txBody>
      </p:sp>
      <p:pic>
        <p:nvPicPr>
          <p:cNvPr id="347" name="Google Shape;347;p46"/>
          <p:cNvPicPr preferRelativeResize="0"/>
          <p:nvPr/>
        </p:nvPicPr>
        <p:blipFill>
          <a:blip r:embed="rId3">
            <a:alphaModFix/>
          </a:blip>
          <a:stretch>
            <a:fillRect/>
          </a:stretch>
        </p:blipFill>
        <p:spPr>
          <a:xfrm>
            <a:off x="1297812" y="332625"/>
            <a:ext cx="6039624" cy="2845425"/>
          </a:xfrm>
          <a:prstGeom prst="rect">
            <a:avLst/>
          </a:prstGeom>
          <a:noFill/>
          <a:ln>
            <a:noFill/>
          </a:ln>
        </p:spPr>
      </p:pic>
      <p:sp>
        <p:nvSpPr>
          <p:cNvPr id="348" name="Google Shape;348;p46"/>
          <p:cNvSpPr txBox="1"/>
          <p:nvPr/>
        </p:nvSpPr>
        <p:spPr>
          <a:xfrm>
            <a:off x="917300" y="3464500"/>
            <a:ext cx="843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NO</a:t>
            </a:r>
            <a:r>
              <a:rPr lang="en" sz="2400" baseline="-25000">
                <a:solidFill>
                  <a:srgbClr val="FFFFFF"/>
                </a:solidFill>
                <a:latin typeface="Shadows Into Light"/>
                <a:ea typeface="Shadows Into Light"/>
                <a:cs typeface="Shadows Into Light"/>
                <a:sym typeface="Shadows Into Light"/>
              </a:rPr>
              <a:t>3</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49" name="Google Shape;349;p46"/>
          <p:cNvSpPr txBox="1"/>
          <p:nvPr/>
        </p:nvSpPr>
        <p:spPr>
          <a:xfrm>
            <a:off x="2457225" y="3464500"/>
            <a:ext cx="10974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PO</a:t>
            </a:r>
            <a:r>
              <a:rPr lang="en" sz="2400" baseline="-25000">
                <a:solidFill>
                  <a:srgbClr val="FFFFFF"/>
                </a:solidFill>
                <a:latin typeface="Shadows Into Light"/>
                <a:ea typeface="Shadows Into Light"/>
                <a:cs typeface="Shadows Into Light"/>
                <a:sym typeface="Shadows Into Light"/>
              </a:rPr>
              <a:t>4</a:t>
            </a:r>
            <a:r>
              <a:rPr lang="en" sz="2400" baseline="30000">
                <a:solidFill>
                  <a:srgbClr val="FFFFFF"/>
                </a:solidFill>
                <a:latin typeface="Shadows Into Light"/>
                <a:ea typeface="Shadows Into Light"/>
                <a:cs typeface="Shadows Into Light"/>
                <a:sym typeface="Shadows Into Light"/>
              </a:rPr>
              <a:t>-3</a:t>
            </a:r>
            <a:endParaRPr sz="2400" baseline="30000">
              <a:solidFill>
                <a:srgbClr val="FFFFFF"/>
              </a:solidFill>
              <a:latin typeface="Shadows Into Light"/>
              <a:ea typeface="Shadows Into Light"/>
              <a:cs typeface="Shadows Into Light"/>
              <a:sym typeface="Shadows Into Light"/>
            </a:endParaRPr>
          </a:p>
        </p:txBody>
      </p:sp>
      <p:sp>
        <p:nvSpPr>
          <p:cNvPr id="350" name="Google Shape;350;p46"/>
          <p:cNvSpPr txBox="1"/>
          <p:nvPr/>
        </p:nvSpPr>
        <p:spPr>
          <a:xfrm>
            <a:off x="3268000"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51" name="Google Shape;351;p46"/>
          <p:cNvSpPr txBox="1"/>
          <p:nvPr/>
        </p:nvSpPr>
        <p:spPr>
          <a:xfrm>
            <a:off x="406300" y="3464500"/>
            <a:ext cx="622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solidFill>
                  <a:srgbClr val="FFFFFF"/>
                </a:solidFill>
                <a:latin typeface="Shadows Into Light"/>
                <a:ea typeface="Shadows Into Light"/>
                <a:cs typeface="Shadows Into Light"/>
                <a:sym typeface="Shadows Into Light"/>
              </a:rPr>
              <a:t>Na</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52" name="Google Shape;352;p46"/>
          <p:cNvSpPr txBox="1"/>
          <p:nvPr/>
        </p:nvSpPr>
        <p:spPr>
          <a:xfrm>
            <a:off x="2047825" y="3464500"/>
            <a:ext cx="5241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2400">
                <a:solidFill>
                  <a:srgbClr val="FFFFFF"/>
                </a:solidFill>
                <a:latin typeface="Shadows Into Light"/>
                <a:ea typeface="Shadows Into Light"/>
                <a:cs typeface="Shadows Into Light"/>
                <a:sym typeface="Shadows Into Light"/>
              </a:rPr>
              <a:t>Al</a:t>
            </a:r>
            <a:r>
              <a:rPr lang="en" sz="2400" baseline="30000">
                <a:solidFill>
                  <a:srgbClr val="FFFFFF"/>
                </a:solidFill>
                <a:latin typeface="Shadows Into Light"/>
                <a:ea typeface="Shadows Into Light"/>
                <a:cs typeface="Shadows Into Light"/>
                <a:sym typeface="Shadows Into Light"/>
              </a:rPr>
              <a:t>+3</a:t>
            </a:r>
            <a:endParaRPr>
              <a:latin typeface="Shadows Into Light"/>
              <a:ea typeface="Shadows Into Light"/>
              <a:cs typeface="Shadows Into Light"/>
              <a:sym typeface="Shadows Into Light"/>
            </a:endParaRPr>
          </a:p>
        </p:txBody>
      </p:sp>
      <p:sp>
        <p:nvSpPr>
          <p:cNvPr id="353" name="Google Shape;353;p46"/>
          <p:cNvSpPr txBox="1"/>
          <p:nvPr/>
        </p:nvSpPr>
        <p:spPr>
          <a:xfrm>
            <a:off x="5571300" y="3464500"/>
            <a:ext cx="5241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Al</a:t>
            </a:r>
            <a:r>
              <a:rPr lang="en" sz="2400" baseline="30000">
                <a:solidFill>
                  <a:srgbClr val="FFFFFF"/>
                </a:solidFill>
                <a:latin typeface="Shadows Into Light"/>
                <a:ea typeface="Shadows Into Light"/>
                <a:cs typeface="Shadows Into Light"/>
                <a:sym typeface="Shadows Into Light"/>
              </a:rPr>
              <a:t>+3</a:t>
            </a:r>
            <a:endParaRPr>
              <a:latin typeface="Shadows Into Light"/>
              <a:ea typeface="Shadows Into Light"/>
              <a:cs typeface="Shadows Into Light"/>
              <a:sym typeface="Shadows Into Light"/>
            </a:endParaRPr>
          </a:p>
        </p:txBody>
      </p:sp>
      <p:sp>
        <p:nvSpPr>
          <p:cNvPr id="354" name="Google Shape;354;p46"/>
          <p:cNvSpPr txBox="1"/>
          <p:nvPr/>
        </p:nvSpPr>
        <p:spPr>
          <a:xfrm>
            <a:off x="3866050" y="3464500"/>
            <a:ext cx="622500" cy="3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Na</a:t>
            </a:r>
            <a:r>
              <a:rPr lang="en" sz="2400" baseline="30000">
                <a:solidFill>
                  <a:srgbClr val="FFFFFF"/>
                </a:solidFill>
                <a:latin typeface="Shadows Into Light"/>
                <a:ea typeface="Shadows Into Light"/>
                <a:cs typeface="Shadows Into Light"/>
                <a:sym typeface="Shadows Into Light"/>
              </a:rPr>
              <a:t>+1</a:t>
            </a:r>
            <a:endParaRPr>
              <a:latin typeface="Shadows Into Light"/>
              <a:ea typeface="Shadows Into Light"/>
              <a:cs typeface="Shadows Into Light"/>
              <a:sym typeface="Shadows Into Light"/>
            </a:endParaRPr>
          </a:p>
        </p:txBody>
      </p:sp>
      <p:sp>
        <p:nvSpPr>
          <p:cNvPr id="355" name="Google Shape;355;p46"/>
          <p:cNvSpPr txBox="1"/>
          <p:nvPr/>
        </p:nvSpPr>
        <p:spPr>
          <a:xfrm>
            <a:off x="4192013" y="3464500"/>
            <a:ext cx="10974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PO</a:t>
            </a:r>
            <a:r>
              <a:rPr lang="en" sz="2400" baseline="-25000">
                <a:solidFill>
                  <a:srgbClr val="FFFFFF"/>
                </a:solidFill>
                <a:latin typeface="Shadows Into Light"/>
                <a:ea typeface="Shadows Into Light"/>
                <a:cs typeface="Shadows Into Light"/>
                <a:sym typeface="Shadows Into Light"/>
              </a:rPr>
              <a:t>4</a:t>
            </a:r>
            <a:r>
              <a:rPr lang="en" sz="2400" baseline="30000">
                <a:solidFill>
                  <a:srgbClr val="FFFFFF"/>
                </a:solidFill>
                <a:latin typeface="Shadows Into Light"/>
                <a:ea typeface="Shadows Into Light"/>
                <a:cs typeface="Shadows Into Light"/>
                <a:sym typeface="Shadows Into Light"/>
              </a:rPr>
              <a:t>-3</a:t>
            </a:r>
            <a:endParaRPr sz="2400" baseline="30000">
              <a:solidFill>
                <a:srgbClr val="FFFFFF"/>
              </a:solidFill>
              <a:latin typeface="Shadows Into Light"/>
              <a:ea typeface="Shadows Into Light"/>
              <a:cs typeface="Shadows Into Light"/>
              <a:sym typeface="Shadows Into Light"/>
            </a:endParaRPr>
          </a:p>
        </p:txBody>
      </p:sp>
      <p:sp>
        <p:nvSpPr>
          <p:cNvPr id="356" name="Google Shape;356;p46"/>
          <p:cNvSpPr txBox="1"/>
          <p:nvPr/>
        </p:nvSpPr>
        <p:spPr>
          <a:xfrm>
            <a:off x="5875675" y="3464500"/>
            <a:ext cx="897600" cy="47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 NO</a:t>
            </a:r>
            <a:r>
              <a:rPr lang="en" sz="2400" baseline="-25000">
                <a:solidFill>
                  <a:srgbClr val="FFFFFF"/>
                </a:solidFill>
                <a:latin typeface="Shadows Into Light"/>
                <a:ea typeface="Shadows Into Light"/>
                <a:cs typeface="Shadows Into Light"/>
                <a:sym typeface="Shadows Into Light"/>
              </a:rPr>
              <a:t>3 </a:t>
            </a:r>
            <a:r>
              <a:rPr lang="en" sz="2400" baseline="30000">
                <a:solidFill>
                  <a:srgbClr val="FFFFFF"/>
                </a:solidFill>
                <a:latin typeface="Shadows Into Light"/>
                <a:ea typeface="Shadows Into Light"/>
                <a:cs typeface="Shadows Into Light"/>
                <a:sym typeface="Shadows Into Light"/>
              </a:rPr>
              <a:t>-1</a:t>
            </a:r>
            <a:endParaRPr sz="2400" baseline="30000">
              <a:solidFill>
                <a:srgbClr val="FFFFFF"/>
              </a:solidFill>
              <a:latin typeface="Shadows Into Light"/>
              <a:ea typeface="Shadows Into Light"/>
              <a:cs typeface="Shadows Into Light"/>
              <a:sym typeface="Shadows Into Light"/>
            </a:endParaRPr>
          </a:p>
        </p:txBody>
      </p:sp>
      <p:sp>
        <p:nvSpPr>
          <p:cNvPr id="357" name="Google Shape;357;p46"/>
          <p:cNvSpPr txBox="1"/>
          <p:nvPr/>
        </p:nvSpPr>
        <p:spPr>
          <a:xfrm>
            <a:off x="5080638" y="3521825"/>
            <a:ext cx="5241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aseline="30000">
                <a:solidFill>
                  <a:schemeClr val="lt1"/>
                </a:solidFill>
                <a:latin typeface="Shadows Into Light"/>
                <a:ea typeface="Shadows Into Light"/>
                <a:cs typeface="Shadows Into Light"/>
                <a:sym typeface="Shadows Into Light"/>
              </a:rPr>
              <a:t>+</a:t>
            </a:r>
            <a:endParaRPr>
              <a:latin typeface="Shadows Into Light"/>
              <a:ea typeface="Shadows Into Light"/>
              <a:cs typeface="Shadows Into Light"/>
              <a:sym typeface="Shadows Into Light"/>
            </a:endParaRPr>
          </a:p>
        </p:txBody>
      </p:sp>
      <p:sp>
        <p:nvSpPr>
          <p:cNvPr id="358" name="Google Shape;358;p46"/>
          <p:cNvSpPr txBox="1"/>
          <p:nvPr/>
        </p:nvSpPr>
        <p:spPr>
          <a:xfrm>
            <a:off x="4164632" y="3685625"/>
            <a:ext cx="3060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baseline="30000">
                <a:solidFill>
                  <a:schemeClr val="lt1"/>
                </a:solidFill>
                <a:latin typeface="Shadows Into Light"/>
                <a:ea typeface="Shadows Into Light"/>
                <a:cs typeface="Shadows Into Light"/>
                <a:sym typeface="Shadows Into Light"/>
              </a:rPr>
              <a:t>3</a:t>
            </a:r>
            <a:endParaRPr sz="2400">
              <a:latin typeface="Shadows Into Light"/>
              <a:ea typeface="Shadows Into Light"/>
              <a:cs typeface="Shadows Into Light"/>
              <a:sym typeface="Shadows Into Light"/>
            </a:endParaRPr>
          </a:p>
        </p:txBody>
      </p:sp>
      <p:sp>
        <p:nvSpPr>
          <p:cNvPr id="359" name="Google Shape;359;p46"/>
          <p:cNvSpPr txBox="1"/>
          <p:nvPr/>
        </p:nvSpPr>
        <p:spPr>
          <a:xfrm>
            <a:off x="6467270" y="3697750"/>
            <a:ext cx="3060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baseline="30000">
                <a:solidFill>
                  <a:schemeClr val="lt1"/>
                </a:solidFill>
                <a:latin typeface="Shadows Into Light"/>
                <a:ea typeface="Shadows Into Light"/>
                <a:cs typeface="Shadows Into Light"/>
                <a:sym typeface="Shadows Into Light"/>
              </a:rPr>
              <a:t>3</a:t>
            </a:r>
            <a:endParaRPr sz="2400">
              <a:latin typeface="Shadows Into Light"/>
              <a:ea typeface="Shadows Into Light"/>
              <a:cs typeface="Shadows Into Light"/>
              <a:sym typeface="Shadows Into Light"/>
            </a:endParaRPr>
          </a:p>
        </p:txBody>
      </p:sp>
      <p:sp>
        <p:nvSpPr>
          <p:cNvPr id="360" name="Google Shape;360;p46"/>
          <p:cNvSpPr txBox="1"/>
          <p:nvPr/>
        </p:nvSpPr>
        <p:spPr>
          <a:xfrm>
            <a:off x="5926795" y="3521825"/>
            <a:ext cx="3060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baseline="30000">
                <a:solidFill>
                  <a:schemeClr val="lt1"/>
                </a:solidFill>
                <a:latin typeface="Shadows Into Light"/>
                <a:ea typeface="Shadows Into Light"/>
                <a:cs typeface="Shadows Into Light"/>
                <a:sym typeface="Shadows Into Light"/>
              </a:rPr>
              <a:t>(</a:t>
            </a:r>
            <a:endParaRPr sz="3600">
              <a:latin typeface="Shadows Into Light"/>
              <a:ea typeface="Shadows Into Light"/>
              <a:cs typeface="Shadows Into Light"/>
              <a:sym typeface="Shadows Into Light"/>
            </a:endParaRPr>
          </a:p>
        </p:txBody>
      </p:sp>
      <p:sp>
        <p:nvSpPr>
          <p:cNvPr id="361" name="Google Shape;361;p46"/>
          <p:cNvSpPr txBox="1"/>
          <p:nvPr/>
        </p:nvSpPr>
        <p:spPr>
          <a:xfrm>
            <a:off x="6370795" y="3521825"/>
            <a:ext cx="306000" cy="16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baseline="30000">
                <a:solidFill>
                  <a:schemeClr val="lt1"/>
                </a:solidFill>
                <a:latin typeface="Shadows Into Light"/>
                <a:ea typeface="Shadows Into Light"/>
                <a:cs typeface="Shadows Into Light"/>
                <a:sym typeface="Shadows Into Light"/>
              </a:rPr>
              <a:t>)</a:t>
            </a:r>
            <a:endParaRPr sz="3600">
              <a:latin typeface="Shadows Into Light"/>
              <a:ea typeface="Shadows Into Light"/>
              <a:cs typeface="Shadows Into Light"/>
              <a:sym typeface="Shadows Into Light"/>
            </a:endParaRPr>
          </a:p>
        </p:txBody>
      </p:sp>
      <p:sp>
        <p:nvSpPr>
          <p:cNvPr id="362" name="Google Shape;362;p46"/>
          <p:cNvSpPr txBox="1"/>
          <p:nvPr/>
        </p:nvSpPr>
        <p:spPr>
          <a:xfrm>
            <a:off x="4766900"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(aq)</a:t>
            </a:r>
            <a:endParaRPr>
              <a:solidFill>
                <a:srgbClr val="FF0000"/>
              </a:solidFill>
              <a:latin typeface="Shadows Into Light"/>
              <a:ea typeface="Shadows Into Light"/>
              <a:cs typeface="Shadows Into Light"/>
              <a:sym typeface="Shadows Into Light"/>
            </a:endParaRPr>
          </a:p>
        </p:txBody>
      </p:sp>
      <p:sp>
        <p:nvSpPr>
          <p:cNvPr id="363" name="Google Shape;363;p46"/>
          <p:cNvSpPr/>
          <p:nvPr/>
        </p:nvSpPr>
        <p:spPr>
          <a:xfrm>
            <a:off x="4316300" y="1695375"/>
            <a:ext cx="1146600" cy="434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64" name="Google Shape;364;p46"/>
          <p:cNvSpPr txBox="1"/>
          <p:nvPr/>
        </p:nvSpPr>
        <p:spPr>
          <a:xfrm>
            <a:off x="6676800" y="3783700"/>
            <a:ext cx="463500" cy="3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Shadows Into Light"/>
                <a:ea typeface="Shadows Into Light"/>
                <a:cs typeface="Shadows Into Light"/>
                <a:sym typeface="Shadows Into Light"/>
              </a:rPr>
              <a:t>(aq)</a:t>
            </a:r>
            <a:endParaRPr>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2312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par>
                                <p:cTn id="8" presetID="10" presetClass="entr" presetSubtype="0" fill="hold" nodeType="withEffect">
                                  <p:stCondLst>
                                    <p:cond delay="0"/>
                                  </p:stCondLst>
                                  <p:childTnLst>
                                    <p:set>
                                      <p:cBhvr>
                                        <p:cTn id="9" dur="1" fill="hold">
                                          <p:stCondLst>
                                            <p:cond delay="0"/>
                                          </p:stCondLst>
                                        </p:cTn>
                                        <p:tgtEl>
                                          <p:spTgt spid="348"/>
                                        </p:tgtEl>
                                        <p:attrNameLst>
                                          <p:attrName>style.visibility</p:attrName>
                                        </p:attrNameLst>
                                      </p:cBhvr>
                                      <p:to>
                                        <p:strVal val="visible"/>
                                      </p:to>
                                    </p:set>
                                    <p:animEffect transition="in" filter="fade">
                                      <p:cBhvr>
                                        <p:cTn id="10" dur="1000"/>
                                        <p:tgtEl>
                                          <p:spTgt spid="3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2"/>
                                        </p:tgtEl>
                                        <p:attrNameLst>
                                          <p:attrName>style.visibility</p:attrName>
                                        </p:attrNameLst>
                                      </p:cBhvr>
                                      <p:to>
                                        <p:strVal val="visible"/>
                                      </p:to>
                                    </p:set>
                                    <p:animEffect transition="in" filter="fade">
                                      <p:cBhvr>
                                        <p:cTn id="15" dur="1000"/>
                                        <p:tgtEl>
                                          <p:spTgt spid="352"/>
                                        </p:tgtEl>
                                      </p:cBhvr>
                                    </p:animEffect>
                                  </p:childTnLst>
                                </p:cTn>
                              </p:par>
                              <p:par>
                                <p:cTn id="16" presetID="10" presetClass="entr" presetSubtype="0" fill="hold" nodeType="withEffect">
                                  <p:stCondLst>
                                    <p:cond delay="0"/>
                                  </p:stCondLst>
                                  <p:childTnLst>
                                    <p:set>
                                      <p:cBhvr>
                                        <p:cTn id="17" dur="1" fill="hold">
                                          <p:stCondLst>
                                            <p:cond delay="0"/>
                                          </p:stCondLst>
                                        </p:cTn>
                                        <p:tgtEl>
                                          <p:spTgt spid="349"/>
                                        </p:tgtEl>
                                        <p:attrNameLst>
                                          <p:attrName>style.visibility</p:attrName>
                                        </p:attrNameLst>
                                      </p:cBhvr>
                                      <p:to>
                                        <p:strVal val="visible"/>
                                      </p:to>
                                    </p:set>
                                    <p:animEffect transition="in" filter="fade">
                                      <p:cBhvr>
                                        <p:cTn id="18" dur="1000"/>
                                        <p:tgtEl>
                                          <p:spTgt spid="3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0"/>
                                        </p:tgtEl>
                                        <p:attrNameLst>
                                          <p:attrName>style.visibility</p:attrName>
                                        </p:attrNameLst>
                                      </p:cBhvr>
                                      <p:to>
                                        <p:strVal val="visible"/>
                                      </p:to>
                                    </p:set>
                                    <p:animEffect transition="in" filter="fade">
                                      <p:cBhvr>
                                        <p:cTn id="23" dur="1000"/>
                                        <p:tgtEl>
                                          <p:spTgt spid="3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4"/>
                                        </p:tgtEl>
                                        <p:attrNameLst>
                                          <p:attrName>style.visibility</p:attrName>
                                        </p:attrNameLst>
                                      </p:cBhvr>
                                      <p:to>
                                        <p:strVal val="visible"/>
                                      </p:to>
                                    </p:set>
                                    <p:animEffect transition="in" filter="fade">
                                      <p:cBhvr>
                                        <p:cTn id="28" dur="1000"/>
                                        <p:tgtEl>
                                          <p:spTgt spid="3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55"/>
                                        </p:tgtEl>
                                        <p:attrNameLst>
                                          <p:attrName>style.visibility</p:attrName>
                                        </p:attrNameLst>
                                      </p:cBhvr>
                                      <p:to>
                                        <p:strVal val="visible"/>
                                      </p:to>
                                    </p:set>
                                    <p:animEffect transition="in" filter="fade">
                                      <p:cBhvr>
                                        <p:cTn id="33" dur="1000"/>
                                        <p:tgtEl>
                                          <p:spTgt spid="3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57"/>
                                        </p:tgtEl>
                                        <p:attrNameLst>
                                          <p:attrName>style.visibility</p:attrName>
                                        </p:attrNameLst>
                                      </p:cBhvr>
                                      <p:to>
                                        <p:strVal val="visible"/>
                                      </p:to>
                                    </p:set>
                                    <p:animEffect transition="in" filter="fade">
                                      <p:cBhvr>
                                        <p:cTn id="38" dur="1000"/>
                                        <p:tgtEl>
                                          <p:spTgt spid="3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3"/>
                                        </p:tgtEl>
                                        <p:attrNameLst>
                                          <p:attrName>style.visibility</p:attrName>
                                        </p:attrNameLst>
                                      </p:cBhvr>
                                      <p:to>
                                        <p:strVal val="visible"/>
                                      </p:to>
                                    </p:set>
                                    <p:animEffect transition="in" filter="fade">
                                      <p:cBhvr>
                                        <p:cTn id="43" dur="1000"/>
                                        <p:tgtEl>
                                          <p:spTgt spid="35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56"/>
                                        </p:tgtEl>
                                        <p:attrNameLst>
                                          <p:attrName>style.visibility</p:attrName>
                                        </p:attrNameLst>
                                      </p:cBhvr>
                                      <p:to>
                                        <p:strVal val="visible"/>
                                      </p:to>
                                    </p:set>
                                    <p:animEffect transition="in" filter="fade">
                                      <p:cBhvr>
                                        <p:cTn id="48" dur="1000"/>
                                        <p:tgtEl>
                                          <p:spTgt spid="3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8"/>
                                        </p:tgtEl>
                                        <p:attrNameLst>
                                          <p:attrName>style.visibility</p:attrName>
                                        </p:attrNameLst>
                                      </p:cBhvr>
                                      <p:to>
                                        <p:strVal val="visible"/>
                                      </p:to>
                                    </p:set>
                                    <p:animEffect transition="in" filter="fade">
                                      <p:cBhvr>
                                        <p:cTn id="53" dur="1000"/>
                                        <p:tgtEl>
                                          <p:spTgt spid="3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60"/>
                                        </p:tgtEl>
                                        <p:attrNameLst>
                                          <p:attrName>style.visibility</p:attrName>
                                        </p:attrNameLst>
                                      </p:cBhvr>
                                      <p:to>
                                        <p:strVal val="visible"/>
                                      </p:to>
                                    </p:set>
                                    <p:animEffect transition="in" filter="fade">
                                      <p:cBhvr>
                                        <p:cTn id="58" dur="1000"/>
                                        <p:tgtEl>
                                          <p:spTgt spid="360"/>
                                        </p:tgtEl>
                                      </p:cBhvr>
                                    </p:animEffect>
                                  </p:childTnLst>
                                </p:cTn>
                              </p:par>
                              <p:par>
                                <p:cTn id="59" presetID="10" presetClass="entr" presetSubtype="0" fill="hold" nodeType="withEffect">
                                  <p:stCondLst>
                                    <p:cond delay="0"/>
                                  </p:stCondLst>
                                  <p:childTnLst>
                                    <p:set>
                                      <p:cBhvr>
                                        <p:cTn id="60" dur="1" fill="hold">
                                          <p:stCondLst>
                                            <p:cond delay="0"/>
                                          </p:stCondLst>
                                        </p:cTn>
                                        <p:tgtEl>
                                          <p:spTgt spid="361"/>
                                        </p:tgtEl>
                                        <p:attrNameLst>
                                          <p:attrName>style.visibility</p:attrName>
                                        </p:attrNameLst>
                                      </p:cBhvr>
                                      <p:to>
                                        <p:strVal val="visible"/>
                                      </p:to>
                                    </p:set>
                                    <p:animEffect transition="in" filter="fade">
                                      <p:cBhvr>
                                        <p:cTn id="61" dur="1000"/>
                                        <p:tgtEl>
                                          <p:spTgt spid="361"/>
                                        </p:tgtEl>
                                      </p:cBhvr>
                                    </p:animEffect>
                                  </p:childTnLst>
                                </p:cTn>
                              </p:par>
                              <p:par>
                                <p:cTn id="62" presetID="10" presetClass="entr" presetSubtype="0" fill="hold" nodeType="withEffect">
                                  <p:stCondLst>
                                    <p:cond delay="0"/>
                                  </p:stCondLst>
                                  <p:childTnLst>
                                    <p:set>
                                      <p:cBhvr>
                                        <p:cTn id="63" dur="1" fill="hold">
                                          <p:stCondLst>
                                            <p:cond delay="0"/>
                                          </p:stCondLst>
                                        </p:cTn>
                                        <p:tgtEl>
                                          <p:spTgt spid="359"/>
                                        </p:tgtEl>
                                        <p:attrNameLst>
                                          <p:attrName>style.visibility</p:attrName>
                                        </p:attrNameLst>
                                      </p:cBhvr>
                                      <p:to>
                                        <p:strVal val="visible"/>
                                      </p:to>
                                    </p:set>
                                    <p:animEffect transition="in" filter="fade">
                                      <p:cBhvr>
                                        <p:cTn id="64" dur="1000"/>
                                        <p:tgtEl>
                                          <p:spTgt spid="35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47"/>
                                        </p:tgtEl>
                                        <p:attrNameLst>
                                          <p:attrName>style.visibility</p:attrName>
                                        </p:attrNameLst>
                                      </p:cBhvr>
                                      <p:to>
                                        <p:strVal val="visible"/>
                                      </p:to>
                                    </p:set>
                                    <p:animEffect transition="in" filter="fade">
                                      <p:cBhvr>
                                        <p:cTn id="69" dur="1000"/>
                                        <p:tgtEl>
                                          <p:spTgt spid="34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63"/>
                                        </p:tgtEl>
                                        <p:attrNameLst>
                                          <p:attrName>style.visibility</p:attrName>
                                        </p:attrNameLst>
                                      </p:cBhvr>
                                      <p:to>
                                        <p:strVal val="visible"/>
                                      </p:to>
                                    </p:set>
                                    <p:animEffect transition="in" filter="fade">
                                      <p:cBhvr>
                                        <p:cTn id="74" dur="1000"/>
                                        <p:tgtEl>
                                          <p:spTgt spid="36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62"/>
                                        </p:tgtEl>
                                        <p:attrNameLst>
                                          <p:attrName>style.visibility</p:attrName>
                                        </p:attrNameLst>
                                      </p:cBhvr>
                                      <p:to>
                                        <p:strVal val="visible"/>
                                      </p:to>
                                    </p:set>
                                    <p:animEffect transition="in" filter="fade">
                                      <p:cBhvr>
                                        <p:cTn id="79" dur="1000"/>
                                        <p:tgtEl>
                                          <p:spTgt spid="3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64"/>
                                        </p:tgtEl>
                                        <p:attrNameLst>
                                          <p:attrName>style.visibility</p:attrName>
                                        </p:attrNameLst>
                                      </p:cBhvr>
                                      <p:to>
                                        <p:strVal val="visible"/>
                                      </p:to>
                                    </p:set>
                                    <p:animEffect transition="in" filter="fade">
                                      <p:cBhvr>
                                        <p:cTn id="84"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64095" y="184702"/>
            <a:ext cx="7772400" cy="857250"/>
          </a:xfrm>
        </p:spPr>
        <p:txBody>
          <a:bodyPr/>
          <a:lstStyle/>
          <a:p>
            <a:pPr eaLnBrk="1" hangingPunct="1"/>
            <a:r>
              <a:rPr lang="en-US" altLang="en-US" sz="4400" b="0" dirty="0"/>
              <a:t>Solutions</a:t>
            </a:r>
          </a:p>
        </p:txBody>
      </p:sp>
      <p:sp>
        <p:nvSpPr>
          <p:cNvPr id="34819" name="Rectangle 4"/>
          <p:cNvSpPr>
            <a:spLocks noGrp="1" noChangeArrowheads="1"/>
          </p:cNvSpPr>
          <p:nvPr>
            <p:ph type="body" sz="half" idx="1"/>
          </p:nvPr>
        </p:nvSpPr>
        <p:spPr>
          <a:xfrm>
            <a:off x="245165" y="1485900"/>
            <a:ext cx="5532783" cy="3086100"/>
          </a:xfrm>
        </p:spPr>
        <p:txBody>
          <a:bodyPr/>
          <a:lstStyle/>
          <a:p>
            <a:pPr eaLnBrk="1" hangingPunct="1">
              <a:buFontTx/>
              <a:buNone/>
            </a:pPr>
            <a:r>
              <a:rPr lang="en-US" altLang="en-US" sz="2100" dirty="0"/>
              <a:t>	The intermolecular forces between solute and solvent particles must be strong enough to compete with those between solute particles only and those between solvent particles only.</a:t>
            </a:r>
          </a:p>
        </p:txBody>
      </p:sp>
      <p:pic>
        <p:nvPicPr>
          <p:cNvPr id="34820" name="Picture 6" descr="13_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68040" b="20187"/>
          <a:stretch>
            <a:fillRect/>
          </a:stretch>
        </p:blipFill>
        <p:spPr>
          <a:xfrm>
            <a:off x="6090772" y="2002631"/>
            <a:ext cx="2461022" cy="2052638"/>
          </a:xfrm>
        </p:spPr>
      </p:pic>
    </p:spTree>
    <p:extLst>
      <p:ext uri="{BB962C8B-B14F-4D97-AF65-F5344CB8AC3E}">
        <p14:creationId xmlns:p14="http://schemas.microsoft.com/office/powerpoint/2010/main" val="415990582"/>
      </p:ext>
    </p:extLst>
  </p:cSld>
  <p:clrMapOvr>
    <a:masterClrMapping/>
  </p:clrMapOvr>
  <p:transition spd="slow">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24339" y="200027"/>
            <a:ext cx="7772400" cy="857250"/>
          </a:xfrm>
        </p:spPr>
        <p:txBody>
          <a:bodyPr/>
          <a:lstStyle/>
          <a:p>
            <a:pPr eaLnBrk="1" hangingPunct="1"/>
            <a:r>
              <a:rPr lang="en-US" altLang="en-US" sz="4400" b="0" dirty="0"/>
              <a:t>Factors Affecting Solubility</a:t>
            </a:r>
          </a:p>
        </p:txBody>
      </p:sp>
      <p:sp>
        <p:nvSpPr>
          <p:cNvPr id="36867" name="Rectangle 4"/>
          <p:cNvSpPr>
            <a:spLocks noGrp="1" noChangeArrowheads="1"/>
          </p:cNvSpPr>
          <p:nvPr>
            <p:ph type="body" sz="half" idx="2"/>
          </p:nvPr>
        </p:nvSpPr>
        <p:spPr>
          <a:xfrm>
            <a:off x="3051671" y="1189822"/>
            <a:ext cx="5800781" cy="3496478"/>
          </a:xfrm>
        </p:spPr>
        <p:txBody>
          <a:bodyPr/>
          <a:lstStyle/>
          <a:p>
            <a:pPr lvl="1" eaLnBrk="1" hangingPunct="1">
              <a:buFont typeface="Wingdings 2" panose="05020102010507070707" pitchFamily="18" charset="2"/>
              <a:buNone/>
            </a:pPr>
            <a:r>
              <a:rPr lang="en-US" altLang="en-US" sz="2400" dirty="0"/>
              <a:t>Polar substances tend to dissolve in polar solvents</a:t>
            </a:r>
          </a:p>
          <a:p>
            <a:pPr lvl="1" eaLnBrk="1" hangingPunct="1">
              <a:buFont typeface="Wingdings 2" panose="05020102010507070707" pitchFamily="18" charset="2"/>
              <a:buNone/>
            </a:pPr>
            <a:r>
              <a:rPr lang="en-US" altLang="en-US" sz="2400" dirty="0"/>
              <a:t>Nonpolar substances tend to dissolve in nonpolar solvents.</a:t>
            </a:r>
          </a:p>
          <a:p>
            <a:pPr lvl="1" eaLnBrk="1" hangingPunct="1">
              <a:buFont typeface="Wingdings 2" panose="05020102010507070707" pitchFamily="18" charset="2"/>
              <a:buNone/>
            </a:pPr>
            <a:r>
              <a:rPr lang="en-US" altLang="en-US" sz="2400" dirty="0"/>
              <a:t>The more similar the intermolecular attractions, the more likely one substance is to be soluble in another.</a:t>
            </a:r>
          </a:p>
        </p:txBody>
      </p:sp>
      <p:pic>
        <p:nvPicPr>
          <p:cNvPr id="36868" name="Picture 6" descr="13_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5400"/>
          <a:stretch>
            <a:fillRect/>
          </a:stretch>
        </p:blipFill>
        <p:spPr>
          <a:xfrm>
            <a:off x="444776" y="1644253"/>
            <a:ext cx="2857500" cy="3042047"/>
          </a:xfrm>
        </p:spPr>
      </p:pic>
    </p:spTree>
    <p:extLst>
      <p:ext uri="{BB962C8B-B14F-4D97-AF65-F5344CB8AC3E}">
        <p14:creationId xmlns:p14="http://schemas.microsoft.com/office/powerpoint/2010/main" val="2777938844"/>
      </p:ext>
    </p:extLst>
  </p:cSld>
  <p:clrMapOvr>
    <a:masterClrMapping/>
  </p:clrMapOvr>
  <p:transition spd="slow">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03852" y="186152"/>
            <a:ext cx="7772400" cy="857250"/>
          </a:xfrm>
        </p:spPr>
        <p:txBody>
          <a:bodyPr/>
          <a:lstStyle/>
          <a:p>
            <a:pPr eaLnBrk="1" hangingPunct="1"/>
            <a:r>
              <a:rPr lang="en-US" altLang="en-US" sz="4400" b="0" dirty="0"/>
              <a:t>Types of Solutions</a:t>
            </a:r>
          </a:p>
        </p:txBody>
      </p:sp>
      <p:pic>
        <p:nvPicPr>
          <p:cNvPr id="38915" name="Picture 6" descr="13_0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3720"/>
          <a:stretch>
            <a:fillRect/>
          </a:stretch>
        </p:blipFill>
        <p:spPr>
          <a:xfrm>
            <a:off x="588066" y="1552989"/>
            <a:ext cx="2461022" cy="3090863"/>
          </a:xfrm>
        </p:spPr>
      </p:pic>
      <p:sp>
        <p:nvSpPr>
          <p:cNvPr id="32772" name="Rectangle 4"/>
          <p:cNvSpPr>
            <a:spLocks noGrp="1" noChangeArrowheads="1"/>
          </p:cNvSpPr>
          <p:nvPr>
            <p:ph type="body" sz="half" idx="2"/>
          </p:nvPr>
        </p:nvSpPr>
        <p:spPr>
          <a:xfrm>
            <a:off x="3049088" y="1543050"/>
            <a:ext cx="5984743" cy="3600450"/>
          </a:xfrm>
        </p:spPr>
        <p:txBody>
          <a:bodyPr>
            <a:noAutofit/>
          </a:bodyPr>
          <a:lstStyle/>
          <a:p>
            <a:pPr marL="205740" indent="-205740">
              <a:buClr>
                <a:schemeClr val="accent3"/>
              </a:buClr>
              <a:buFont typeface="Wingdings 2"/>
              <a:buChar char=""/>
              <a:defRPr/>
            </a:pPr>
            <a:r>
              <a:rPr lang="en-US" sz="2400" u="sng" dirty="0">
                <a:solidFill>
                  <a:schemeClr val="bg1"/>
                </a:solidFill>
              </a:rPr>
              <a:t>Saturated: </a:t>
            </a:r>
            <a:r>
              <a:rPr lang="en-US" sz="2400" dirty="0">
                <a:solidFill>
                  <a:schemeClr val="bg1"/>
                </a:solidFill>
              </a:rPr>
              <a:t>solvent holds as much solute as is possible at that temperature.</a:t>
            </a:r>
          </a:p>
          <a:p>
            <a:pPr marL="480060" lvl="1" indent="-185166">
              <a:buFont typeface="Wingdings" pitchFamily="2" charset="2"/>
              <a:buChar char="Ø"/>
              <a:defRPr/>
            </a:pPr>
            <a:r>
              <a:rPr lang="en-US" sz="2400" dirty="0">
                <a:solidFill>
                  <a:schemeClr val="bg1"/>
                </a:solidFill>
              </a:rPr>
              <a:t>In Table G, saturated solutions are on the line.</a:t>
            </a:r>
          </a:p>
          <a:p>
            <a:pPr marL="480060" lvl="1" indent="-185166">
              <a:buFont typeface="Wingdings" pitchFamily="2" charset="2"/>
              <a:buChar char="Ø"/>
              <a:defRPr/>
            </a:pPr>
            <a:r>
              <a:rPr lang="en-US" sz="2400" dirty="0">
                <a:solidFill>
                  <a:schemeClr val="bg1"/>
                </a:solidFill>
              </a:rPr>
              <a:t>Dissolved solute is in equilibrium with solid solute particles (some may dissolve and some may precipitate out at the same time).</a:t>
            </a:r>
          </a:p>
        </p:txBody>
      </p:sp>
    </p:spTree>
    <p:extLst>
      <p:ext uri="{BB962C8B-B14F-4D97-AF65-F5344CB8AC3E}">
        <p14:creationId xmlns:p14="http://schemas.microsoft.com/office/powerpoint/2010/main" val="17212832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2">
                                            <p:txEl>
                                              <p:pRg st="1" end="1"/>
                                            </p:txEl>
                                          </p:spTgt>
                                        </p:tgtEl>
                                        <p:attrNameLst>
                                          <p:attrName>style.visibility</p:attrName>
                                        </p:attrNameLst>
                                      </p:cBhvr>
                                      <p:to>
                                        <p:strVal val="visible"/>
                                      </p:to>
                                    </p:set>
                                    <p:animEffect transition="in" filter="fade">
                                      <p:cBhvr>
                                        <p:cTn id="7" dur="2000"/>
                                        <p:tgtEl>
                                          <p:spTgt spid="3277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2">
                                            <p:txEl>
                                              <p:pRg st="2" end="2"/>
                                            </p:txEl>
                                          </p:spTgt>
                                        </p:tgtEl>
                                        <p:attrNameLst>
                                          <p:attrName>style.visibility</p:attrName>
                                        </p:attrNameLst>
                                      </p:cBhvr>
                                      <p:to>
                                        <p:strVal val="visible"/>
                                      </p:to>
                                    </p:set>
                                    <p:animEffect transition="in" filter="fade">
                                      <p:cBhvr>
                                        <p:cTn id="12" dur="2000"/>
                                        <p:tgtEl>
                                          <p:spTgt spid="327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bldLvl="2"/>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1574" y="178076"/>
            <a:ext cx="7772400" cy="857250"/>
          </a:xfrm>
        </p:spPr>
        <p:txBody>
          <a:bodyPr/>
          <a:lstStyle/>
          <a:p>
            <a:pPr eaLnBrk="1" hangingPunct="1"/>
            <a:r>
              <a:rPr lang="en-US" altLang="en-US" sz="4400" b="0" dirty="0"/>
              <a:t>Types of Solutions</a:t>
            </a:r>
          </a:p>
        </p:txBody>
      </p:sp>
      <p:sp>
        <p:nvSpPr>
          <p:cNvPr id="33795" name="Rectangle 3"/>
          <p:cNvSpPr>
            <a:spLocks noGrp="1" noChangeArrowheads="1"/>
          </p:cNvSpPr>
          <p:nvPr>
            <p:ph type="body" sz="half" idx="1"/>
          </p:nvPr>
        </p:nvSpPr>
        <p:spPr>
          <a:xfrm>
            <a:off x="313083" y="1542326"/>
            <a:ext cx="5517874" cy="3543300"/>
          </a:xfrm>
        </p:spPr>
        <p:txBody>
          <a:bodyPr/>
          <a:lstStyle/>
          <a:p>
            <a:pPr eaLnBrk="1" hangingPunct="1"/>
            <a:r>
              <a:rPr lang="en-US" altLang="en-US" sz="2400" u="sng" dirty="0"/>
              <a:t>Unsaturated: </a:t>
            </a:r>
            <a:r>
              <a:rPr lang="en-US" altLang="en-US" sz="2400" dirty="0"/>
              <a:t>solvent holds less than the maximum amount of solute for that temperature is dissolved in the solvent.</a:t>
            </a:r>
          </a:p>
          <a:p>
            <a:pPr lvl="1" eaLnBrk="1" hangingPunct="1">
              <a:buFont typeface="Wingdings" panose="05000000000000000000" pitchFamily="2" charset="2"/>
              <a:buChar char="Ø"/>
            </a:pPr>
            <a:r>
              <a:rPr lang="en-US" altLang="en-US" sz="2400" dirty="0"/>
              <a:t>In table G, unsaturated solutions fall under the line.</a:t>
            </a:r>
          </a:p>
        </p:txBody>
      </p:sp>
      <p:pic>
        <p:nvPicPr>
          <p:cNvPr id="40964" name="Picture 6" descr="13_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5970" b="20187"/>
          <a:stretch>
            <a:fillRect/>
          </a:stretch>
        </p:blipFill>
        <p:spPr>
          <a:xfrm>
            <a:off x="6190423" y="1971365"/>
            <a:ext cx="2632472" cy="2062163"/>
          </a:xfrm>
        </p:spPr>
      </p:pic>
    </p:spTree>
    <p:extLst>
      <p:ext uri="{BB962C8B-B14F-4D97-AF65-F5344CB8AC3E}">
        <p14:creationId xmlns:p14="http://schemas.microsoft.com/office/powerpoint/2010/main" val="3052766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2000"/>
                                        <p:tgtEl>
                                          <p:spTgt spid="337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2"/>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825052" y="199198"/>
            <a:ext cx="7772400" cy="857250"/>
          </a:xfrm>
        </p:spPr>
        <p:txBody>
          <a:bodyPr/>
          <a:lstStyle/>
          <a:p>
            <a:pPr eaLnBrk="1" hangingPunct="1"/>
            <a:r>
              <a:rPr lang="en-US" altLang="en-US" sz="4400" b="0" dirty="0"/>
              <a:t>Types of Solutions</a:t>
            </a:r>
          </a:p>
        </p:txBody>
      </p:sp>
      <p:pic>
        <p:nvPicPr>
          <p:cNvPr id="43011" name="Picture 6" descr="13_10">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b="23149"/>
          <a:stretch>
            <a:fillRect/>
          </a:stretch>
        </p:blipFill>
        <p:spPr>
          <a:xfrm>
            <a:off x="4711252" y="3321325"/>
            <a:ext cx="4193381" cy="1485900"/>
          </a:xfrm>
        </p:spPr>
      </p:pic>
      <p:sp>
        <p:nvSpPr>
          <p:cNvPr id="34820" name="Rectangle 4"/>
          <p:cNvSpPr>
            <a:spLocks noGrp="1" noChangeArrowheads="1"/>
          </p:cNvSpPr>
          <p:nvPr>
            <p:ph type="body" sz="half" idx="2"/>
          </p:nvPr>
        </p:nvSpPr>
        <p:spPr>
          <a:xfrm>
            <a:off x="378619" y="1525657"/>
            <a:ext cx="8526014" cy="1795668"/>
          </a:xfrm>
        </p:spPr>
        <p:txBody>
          <a:bodyPr/>
          <a:lstStyle/>
          <a:p>
            <a:pPr marL="0" indent="0" eaLnBrk="1" hangingPunct="1">
              <a:lnSpc>
                <a:spcPct val="100000"/>
              </a:lnSpc>
              <a:buNone/>
            </a:pPr>
            <a:r>
              <a:rPr lang="en-US" altLang="en-US" sz="2100" u="sng" dirty="0"/>
              <a:t>Supersaturated: </a:t>
            </a:r>
            <a:r>
              <a:rPr lang="en-US" altLang="en-US" sz="2100" dirty="0"/>
              <a:t>solvent holds more solute than is normally possible at that temperature.</a:t>
            </a:r>
          </a:p>
          <a:p>
            <a:pPr>
              <a:lnSpc>
                <a:spcPct val="100000"/>
              </a:lnSpc>
            </a:pPr>
            <a:r>
              <a:rPr lang="en-US" altLang="en-US" sz="2100" dirty="0"/>
              <a:t>In table G, supersaturated solutions are found above the line. These solutions are unstable; crystallization can usually be stimulated by adding a “seed crystal” or scratching the side of the flask.</a:t>
            </a:r>
          </a:p>
        </p:txBody>
      </p:sp>
    </p:spTree>
    <p:extLst>
      <p:ext uri="{BB962C8B-B14F-4D97-AF65-F5344CB8AC3E}">
        <p14:creationId xmlns:p14="http://schemas.microsoft.com/office/powerpoint/2010/main" val="1485007316"/>
      </p:ext>
    </p:extLst>
  </p:cSld>
  <p:clrMapOvr>
    <a:masterClrMapping/>
  </p:clrMapOvr>
  <p:transition spd="slow">
    <p:fade/>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Determining type of solution</a:t>
            </a:r>
            <a:endParaRPr sz="4400" b="0" dirty="0"/>
          </a:p>
        </p:txBody>
      </p:sp>
      <p:sp>
        <p:nvSpPr>
          <p:cNvPr id="518" name="Google Shape;518;p70"/>
          <p:cNvSpPr txBox="1">
            <a:spLocks noGrp="1"/>
          </p:cNvSpPr>
          <p:nvPr>
            <p:ph type="body" idx="1"/>
          </p:nvPr>
        </p:nvSpPr>
        <p:spPr>
          <a:xfrm>
            <a:off x="311852" y="2035801"/>
            <a:ext cx="56967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2400" dirty="0"/>
              <a:t>Go to the temperature listed in the question</a:t>
            </a:r>
            <a:endParaRPr sz="2400" dirty="0"/>
          </a:p>
          <a:p>
            <a:pPr marL="457200" lvl="0" indent="-419100" algn="l" rtl="0">
              <a:spcBef>
                <a:spcPts val="0"/>
              </a:spcBef>
              <a:spcAft>
                <a:spcPts val="0"/>
              </a:spcAft>
              <a:buSzPts val="3000"/>
              <a:buAutoNum type="arabicPeriod"/>
            </a:pPr>
            <a:r>
              <a:rPr lang="en" sz="2400" dirty="0"/>
              <a:t>Go up until you reach the amount (grams) of solute in question</a:t>
            </a:r>
            <a:endParaRPr sz="2400" dirty="0"/>
          </a:p>
        </p:txBody>
      </p:sp>
      <p:pic>
        <p:nvPicPr>
          <p:cNvPr id="519" name="Google Shape;519;p70"/>
          <p:cNvPicPr preferRelativeResize="0"/>
          <p:nvPr/>
        </p:nvPicPr>
        <p:blipFill>
          <a:blip r:embed="rId3">
            <a:alphaModFix/>
          </a:blip>
          <a:stretch>
            <a:fillRect/>
          </a:stretch>
        </p:blipFill>
        <p:spPr>
          <a:xfrm>
            <a:off x="6008552" y="1495975"/>
            <a:ext cx="2823747" cy="3284399"/>
          </a:xfrm>
          <a:prstGeom prst="rect">
            <a:avLst/>
          </a:prstGeom>
          <a:noFill/>
          <a:ln>
            <a:noFill/>
          </a:ln>
        </p:spPr>
      </p:pic>
    </p:spTree>
    <p:extLst>
      <p:ext uri="{BB962C8B-B14F-4D97-AF65-F5344CB8AC3E}">
        <p14:creationId xmlns:p14="http://schemas.microsoft.com/office/powerpoint/2010/main" val="62795204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Type of Solution</a:t>
            </a:r>
            <a:endParaRPr sz="4400" b="0" dirty="0"/>
          </a:p>
        </p:txBody>
      </p:sp>
      <p:sp>
        <p:nvSpPr>
          <p:cNvPr id="525" name="Google Shape;525;p7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If you dissolve 50g of NaNO</a:t>
            </a:r>
            <a:r>
              <a:rPr lang="en" baseline="-25000"/>
              <a:t>3</a:t>
            </a:r>
            <a:r>
              <a:rPr lang="en"/>
              <a:t> at 30°C what type of solution did you make? </a:t>
            </a:r>
            <a:br>
              <a:rPr lang="en"/>
            </a:br>
            <a:endParaRPr/>
          </a:p>
        </p:txBody>
      </p:sp>
      <p:pic>
        <p:nvPicPr>
          <p:cNvPr id="526" name="Google Shape;526;p71"/>
          <p:cNvPicPr preferRelativeResize="0"/>
          <p:nvPr/>
        </p:nvPicPr>
        <p:blipFill>
          <a:blip r:embed="rId3">
            <a:alphaModFix/>
          </a:blip>
          <a:stretch>
            <a:fillRect/>
          </a:stretch>
        </p:blipFill>
        <p:spPr>
          <a:xfrm>
            <a:off x="5866675" y="2123775"/>
            <a:ext cx="2965625" cy="2594925"/>
          </a:xfrm>
          <a:prstGeom prst="rect">
            <a:avLst/>
          </a:prstGeom>
          <a:noFill/>
          <a:ln>
            <a:noFill/>
          </a:ln>
        </p:spPr>
      </p:pic>
      <p:cxnSp>
        <p:nvCxnSpPr>
          <p:cNvPr id="527" name="Google Shape;527;p71"/>
          <p:cNvCxnSpPr/>
          <p:nvPr/>
        </p:nvCxnSpPr>
        <p:spPr>
          <a:xfrm rot="10800000">
            <a:off x="7083250" y="3752425"/>
            <a:ext cx="0" cy="755100"/>
          </a:xfrm>
          <a:prstGeom prst="straightConnector1">
            <a:avLst/>
          </a:prstGeom>
          <a:noFill/>
          <a:ln w="38100" cap="flat" cmpd="sng">
            <a:solidFill>
              <a:srgbClr val="FF0000"/>
            </a:solidFill>
            <a:prstDash val="solid"/>
            <a:round/>
            <a:headEnd type="none" w="med" len="med"/>
            <a:tailEnd type="triangle" w="med" len="med"/>
          </a:ln>
        </p:spPr>
      </p:cxnSp>
      <p:cxnSp>
        <p:nvCxnSpPr>
          <p:cNvPr id="528" name="Google Shape;528;p71"/>
          <p:cNvCxnSpPr/>
          <p:nvPr/>
        </p:nvCxnSpPr>
        <p:spPr>
          <a:xfrm rot="10800000">
            <a:off x="6463150" y="3752425"/>
            <a:ext cx="604200" cy="0"/>
          </a:xfrm>
          <a:prstGeom prst="straightConnector1">
            <a:avLst/>
          </a:prstGeom>
          <a:noFill/>
          <a:ln w="38100" cap="flat" cmpd="sng">
            <a:solidFill>
              <a:srgbClr val="FF0000"/>
            </a:solidFill>
            <a:prstDash val="solid"/>
            <a:round/>
            <a:headEnd type="none" w="med" len="med"/>
            <a:tailEnd type="triangle" w="med" len="med"/>
          </a:ln>
        </p:spPr>
      </p:cxnSp>
      <p:sp>
        <p:nvSpPr>
          <p:cNvPr id="529" name="Google Shape;529;p71"/>
          <p:cNvSpPr txBox="1"/>
          <p:nvPr/>
        </p:nvSpPr>
        <p:spPr>
          <a:xfrm>
            <a:off x="2257725" y="3119138"/>
            <a:ext cx="18522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Unsaturated </a:t>
            </a:r>
            <a:r>
              <a:rPr lang="en">
                <a:latin typeface="Shadows Into Light"/>
                <a:ea typeface="Shadows Into Light"/>
                <a:cs typeface="Shadows Into Light"/>
                <a:sym typeface="Shadows Into Light"/>
              </a:rPr>
              <a:t> </a:t>
            </a:r>
            <a:endParaRPr>
              <a:latin typeface="Shadows Into Light"/>
              <a:ea typeface="Shadows Into Light"/>
              <a:cs typeface="Shadows Into Light"/>
              <a:sym typeface="Shadows Into Light"/>
            </a:endParaRPr>
          </a:p>
        </p:txBody>
      </p:sp>
      <p:sp>
        <p:nvSpPr>
          <p:cNvPr id="530" name="Google Shape;530;p71"/>
          <p:cNvSpPr/>
          <p:nvPr/>
        </p:nvSpPr>
        <p:spPr>
          <a:xfrm>
            <a:off x="6463150" y="2297475"/>
            <a:ext cx="1653575" cy="1128875"/>
          </a:xfrm>
          <a:custGeom>
            <a:avLst/>
            <a:gdLst/>
            <a:ahLst/>
            <a:cxnLst/>
            <a:rect l="l" t="t" r="r" b="b"/>
            <a:pathLst>
              <a:path w="66143" h="45155" extrusionOk="0">
                <a:moveTo>
                  <a:pt x="0" y="45155"/>
                </a:moveTo>
                <a:cubicBezTo>
                  <a:pt x="4876" y="42293"/>
                  <a:pt x="18232" y="35510"/>
                  <a:pt x="29256" y="27984"/>
                </a:cubicBezTo>
                <a:cubicBezTo>
                  <a:pt x="40280" y="20458"/>
                  <a:pt x="59995" y="4664"/>
                  <a:pt x="66143" y="0"/>
                </a:cubicBezTo>
              </a:path>
            </a:pathLst>
          </a:custGeom>
          <a:noFill/>
          <a:ln w="38100" cap="flat" cmpd="sng">
            <a:solidFill>
              <a:srgbClr val="00FFFF"/>
            </a:solidFill>
            <a:prstDash val="solid"/>
            <a:round/>
            <a:headEnd type="none" w="med" len="med"/>
            <a:tailEnd type="none" w="med" len="med"/>
          </a:ln>
        </p:spPr>
      </p:sp>
    </p:spTree>
    <p:extLst>
      <p:ext uri="{BB962C8B-B14F-4D97-AF65-F5344CB8AC3E}">
        <p14:creationId xmlns:p14="http://schemas.microsoft.com/office/powerpoint/2010/main" val="140577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000"/>
                                        <p:tgtEl>
                                          <p:spTgt spid="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7"/>
                                        </p:tgtEl>
                                        <p:attrNameLst>
                                          <p:attrName>style.visibility</p:attrName>
                                        </p:attrNameLst>
                                      </p:cBhvr>
                                      <p:to>
                                        <p:strVal val="visible"/>
                                      </p:to>
                                    </p:set>
                                    <p:animEffect transition="in" filter="fade">
                                      <p:cBhvr>
                                        <p:cTn id="12" dur="1000"/>
                                        <p:tgtEl>
                                          <p:spTgt spid="5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8"/>
                                        </p:tgtEl>
                                        <p:attrNameLst>
                                          <p:attrName>style.visibility</p:attrName>
                                        </p:attrNameLst>
                                      </p:cBhvr>
                                      <p:to>
                                        <p:strVal val="visible"/>
                                      </p:to>
                                    </p:set>
                                    <p:animEffect transition="in" filter="fade">
                                      <p:cBhvr>
                                        <p:cTn id="17" dur="1000"/>
                                        <p:tgtEl>
                                          <p:spTgt spid="5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9"/>
                                        </p:tgtEl>
                                        <p:attrNameLst>
                                          <p:attrName>style.visibility</p:attrName>
                                        </p:attrNameLst>
                                      </p:cBhvr>
                                      <p:to>
                                        <p:strVal val="visible"/>
                                      </p:to>
                                    </p:set>
                                    <p:animEffect transition="in" filter="fade">
                                      <p:cBhvr>
                                        <p:cTn id="22"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How much will dissolve</a:t>
            </a:r>
            <a:endParaRPr sz="4400" b="0" dirty="0"/>
          </a:p>
        </p:txBody>
      </p:sp>
      <p:sp>
        <p:nvSpPr>
          <p:cNvPr id="536" name="Google Shape;536;p7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According to table G, what is the maximum amount of KNO</a:t>
            </a:r>
            <a:r>
              <a:rPr lang="en" sz="2400" baseline="-25000" dirty="0"/>
              <a:t>3</a:t>
            </a:r>
            <a:r>
              <a:rPr lang="en" sz="2400" dirty="0"/>
              <a:t> that can be dissolved in </a:t>
            </a:r>
            <a:r>
              <a:rPr lang="en" sz="2400" dirty="0">
                <a:solidFill>
                  <a:schemeClr val="lt1"/>
                </a:solidFill>
              </a:rPr>
              <a:t>100 g of</a:t>
            </a:r>
            <a:r>
              <a:rPr lang="en" sz="2400" dirty="0"/>
              <a:t> H</a:t>
            </a:r>
            <a:r>
              <a:rPr lang="en" sz="2400" baseline="-25000" dirty="0"/>
              <a:t>2</a:t>
            </a:r>
            <a:r>
              <a:rPr lang="en" sz="2400" dirty="0"/>
              <a:t>O at 60°C? </a:t>
            </a:r>
            <a:r>
              <a:rPr lang="en" dirty="0"/>
              <a:t/>
            </a:r>
            <a:br>
              <a:rPr lang="en" dirty="0"/>
            </a:br>
            <a:endParaRPr dirty="0"/>
          </a:p>
        </p:txBody>
      </p:sp>
      <p:pic>
        <p:nvPicPr>
          <p:cNvPr id="537" name="Google Shape;537;p72"/>
          <p:cNvPicPr preferRelativeResize="0"/>
          <p:nvPr/>
        </p:nvPicPr>
        <p:blipFill>
          <a:blip r:embed="rId3">
            <a:alphaModFix/>
          </a:blip>
          <a:stretch>
            <a:fillRect/>
          </a:stretch>
        </p:blipFill>
        <p:spPr>
          <a:xfrm>
            <a:off x="5866675" y="2131725"/>
            <a:ext cx="2965625" cy="2594925"/>
          </a:xfrm>
          <a:prstGeom prst="rect">
            <a:avLst/>
          </a:prstGeom>
          <a:noFill/>
          <a:ln>
            <a:noFill/>
          </a:ln>
        </p:spPr>
      </p:pic>
      <p:sp>
        <p:nvSpPr>
          <p:cNvPr id="538" name="Google Shape;538;p72"/>
          <p:cNvSpPr/>
          <p:nvPr/>
        </p:nvSpPr>
        <p:spPr>
          <a:xfrm>
            <a:off x="6471100" y="2321325"/>
            <a:ext cx="1478675" cy="1955650"/>
          </a:xfrm>
          <a:custGeom>
            <a:avLst/>
            <a:gdLst/>
            <a:ahLst/>
            <a:cxnLst/>
            <a:rect l="l" t="t" r="r" b="b"/>
            <a:pathLst>
              <a:path w="59147" h="78226" extrusionOk="0">
                <a:moveTo>
                  <a:pt x="0" y="78226"/>
                </a:moveTo>
                <a:cubicBezTo>
                  <a:pt x="2014" y="76954"/>
                  <a:pt x="7208" y="74781"/>
                  <a:pt x="12084" y="70594"/>
                </a:cubicBezTo>
                <a:cubicBezTo>
                  <a:pt x="16960" y="66407"/>
                  <a:pt x="22896" y="61320"/>
                  <a:pt x="29256" y="53105"/>
                </a:cubicBezTo>
                <a:cubicBezTo>
                  <a:pt x="35616" y="44890"/>
                  <a:pt x="45897" y="28567"/>
                  <a:pt x="50243" y="21306"/>
                </a:cubicBezTo>
                <a:cubicBezTo>
                  <a:pt x="54589" y="14045"/>
                  <a:pt x="53847" y="13091"/>
                  <a:pt x="55331" y="9540"/>
                </a:cubicBezTo>
                <a:cubicBezTo>
                  <a:pt x="56815" y="5989"/>
                  <a:pt x="58511" y="1590"/>
                  <a:pt x="59147" y="0"/>
                </a:cubicBezTo>
              </a:path>
            </a:pathLst>
          </a:custGeom>
          <a:noFill/>
          <a:ln w="38100" cap="flat" cmpd="sng">
            <a:solidFill>
              <a:srgbClr val="00FFFF"/>
            </a:solidFill>
            <a:prstDash val="solid"/>
            <a:round/>
            <a:headEnd type="none" w="med" len="med"/>
            <a:tailEnd type="none" w="med" len="med"/>
          </a:ln>
        </p:spPr>
      </p:sp>
      <p:cxnSp>
        <p:nvCxnSpPr>
          <p:cNvPr id="539" name="Google Shape;539;p72"/>
          <p:cNvCxnSpPr/>
          <p:nvPr/>
        </p:nvCxnSpPr>
        <p:spPr>
          <a:xfrm rot="10800000">
            <a:off x="7655625" y="2914075"/>
            <a:ext cx="15900" cy="1553700"/>
          </a:xfrm>
          <a:prstGeom prst="straightConnector1">
            <a:avLst/>
          </a:prstGeom>
          <a:noFill/>
          <a:ln w="38100" cap="flat" cmpd="sng">
            <a:solidFill>
              <a:srgbClr val="FF0000"/>
            </a:solidFill>
            <a:prstDash val="solid"/>
            <a:round/>
            <a:headEnd type="none" w="med" len="med"/>
            <a:tailEnd type="triangle" w="med" len="med"/>
          </a:ln>
        </p:spPr>
      </p:cxnSp>
      <p:cxnSp>
        <p:nvCxnSpPr>
          <p:cNvPr id="540" name="Google Shape;540;p72"/>
          <p:cNvCxnSpPr/>
          <p:nvPr/>
        </p:nvCxnSpPr>
        <p:spPr>
          <a:xfrm rot="10800000">
            <a:off x="6439288" y="2933575"/>
            <a:ext cx="1212300" cy="0"/>
          </a:xfrm>
          <a:prstGeom prst="straightConnector1">
            <a:avLst/>
          </a:prstGeom>
          <a:noFill/>
          <a:ln w="38100" cap="flat" cmpd="sng">
            <a:solidFill>
              <a:srgbClr val="FF0000"/>
            </a:solidFill>
            <a:prstDash val="solid"/>
            <a:round/>
            <a:headEnd type="none" w="med" len="med"/>
            <a:tailEnd type="triangle" w="med" len="med"/>
          </a:ln>
        </p:spPr>
      </p:cxnSp>
      <p:sp>
        <p:nvSpPr>
          <p:cNvPr id="541" name="Google Shape;541;p72"/>
          <p:cNvSpPr txBox="1"/>
          <p:nvPr/>
        </p:nvSpPr>
        <p:spPr>
          <a:xfrm>
            <a:off x="2981150" y="3182738"/>
            <a:ext cx="18522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~108 g </a:t>
            </a:r>
            <a:r>
              <a:rPr lang="en">
                <a:latin typeface="Shadows Into Light"/>
                <a:ea typeface="Shadows Into Light"/>
                <a:cs typeface="Shadows Into Light"/>
                <a:sym typeface="Shadows Into Light"/>
              </a:rPr>
              <a:t> </a:t>
            </a:r>
            <a:endParaRPr>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85898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00"/>
                                        <p:tgtEl>
                                          <p:spTgt spid="5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fade">
                                      <p:cBhvr>
                                        <p:cTn id="12" dur="10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0"/>
                                        </p:tgtEl>
                                        <p:attrNameLst>
                                          <p:attrName>style.visibility</p:attrName>
                                        </p:attrNameLst>
                                      </p:cBhvr>
                                      <p:to>
                                        <p:strVal val="visible"/>
                                      </p:to>
                                    </p:set>
                                    <p:animEffect transition="in" filter="fade">
                                      <p:cBhvr>
                                        <p:cTn id="17" dur="1000"/>
                                        <p:tgtEl>
                                          <p:spTgt spid="5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1"/>
                                        </p:tgtEl>
                                        <p:attrNameLst>
                                          <p:attrName>style.visibility</p:attrName>
                                        </p:attrNameLst>
                                      </p:cBhvr>
                                      <p:to>
                                        <p:strVal val="visible"/>
                                      </p:to>
                                    </p:set>
                                    <p:animEffect transition="in" filter="fade">
                                      <p:cBhvr>
                                        <p:cTn id="22" dur="10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Adding Solute</a:t>
            </a:r>
            <a:endParaRPr sz="4400" b="0" dirty="0"/>
          </a:p>
        </p:txBody>
      </p:sp>
      <p:sp>
        <p:nvSpPr>
          <p:cNvPr id="547" name="Google Shape;547;p73"/>
          <p:cNvSpPr txBox="1">
            <a:spLocks noGrp="1"/>
          </p:cNvSpPr>
          <p:nvPr>
            <p:ph type="body" idx="1"/>
          </p:nvPr>
        </p:nvSpPr>
        <p:spPr>
          <a:xfrm>
            <a:off x="311700" y="1495975"/>
            <a:ext cx="49857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A solution of KCl contains 20.g of KCl in 100g of H</a:t>
            </a:r>
            <a:r>
              <a:rPr lang="en" sz="2400" baseline="-25000" dirty="0"/>
              <a:t>2</a:t>
            </a:r>
            <a:r>
              <a:rPr lang="en" sz="2400" dirty="0"/>
              <a:t>O at 30.°C. </a:t>
            </a:r>
            <a:r>
              <a:rPr lang="en" sz="2400" b="1" u="sng" dirty="0"/>
              <a:t>How many more grams</a:t>
            </a:r>
            <a:r>
              <a:rPr lang="en" sz="2400" dirty="0"/>
              <a:t> of KCl must be added to make it saturated?</a:t>
            </a:r>
            <a:r>
              <a:rPr lang="en" dirty="0"/>
              <a:t/>
            </a:r>
            <a:br>
              <a:rPr lang="en" dirty="0"/>
            </a:br>
            <a:endParaRPr dirty="0"/>
          </a:p>
        </p:txBody>
      </p:sp>
      <p:pic>
        <p:nvPicPr>
          <p:cNvPr id="548" name="Google Shape;548;p73"/>
          <p:cNvPicPr preferRelativeResize="0"/>
          <p:nvPr/>
        </p:nvPicPr>
        <p:blipFill>
          <a:blip r:embed="rId3">
            <a:alphaModFix/>
          </a:blip>
          <a:stretch>
            <a:fillRect/>
          </a:stretch>
        </p:blipFill>
        <p:spPr>
          <a:xfrm>
            <a:off x="5232925" y="1586250"/>
            <a:ext cx="3541800" cy="3103835"/>
          </a:xfrm>
          <a:prstGeom prst="rect">
            <a:avLst/>
          </a:prstGeom>
          <a:noFill/>
          <a:ln>
            <a:noFill/>
          </a:ln>
        </p:spPr>
      </p:pic>
      <p:cxnSp>
        <p:nvCxnSpPr>
          <p:cNvPr id="549" name="Google Shape;549;p73"/>
          <p:cNvCxnSpPr/>
          <p:nvPr/>
        </p:nvCxnSpPr>
        <p:spPr>
          <a:xfrm rot="10800000" flipH="1">
            <a:off x="5962325" y="3418375"/>
            <a:ext cx="2369100" cy="524700"/>
          </a:xfrm>
          <a:prstGeom prst="straightConnector1">
            <a:avLst/>
          </a:prstGeom>
          <a:noFill/>
          <a:ln w="28575" cap="flat" cmpd="sng">
            <a:solidFill>
              <a:srgbClr val="00FFFF"/>
            </a:solidFill>
            <a:prstDash val="solid"/>
            <a:round/>
            <a:headEnd type="none" w="med" len="med"/>
            <a:tailEnd type="none" w="med" len="med"/>
          </a:ln>
        </p:spPr>
      </p:cxnSp>
      <p:cxnSp>
        <p:nvCxnSpPr>
          <p:cNvPr id="550" name="Google Shape;550;p73"/>
          <p:cNvCxnSpPr/>
          <p:nvPr/>
        </p:nvCxnSpPr>
        <p:spPr>
          <a:xfrm rot="10800000">
            <a:off x="6682438" y="3793375"/>
            <a:ext cx="0" cy="588300"/>
          </a:xfrm>
          <a:prstGeom prst="straightConnector1">
            <a:avLst/>
          </a:prstGeom>
          <a:noFill/>
          <a:ln w="38100" cap="flat" cmpd="sng">
            <a:solidFill>
              <a:srgbClr val="FF0000"/>
            </a:solidFill>
            <a:prstDash val="solid"/>
            <a:round/>
            <a:headEnd type="none" w="med" len="med"/>
            <a:tailEnd type="triangle" w="med" len="med"/>
          </a:ln>
        </p:spPr>
      </p:cxnSp>
      <p:cxnSp>
        <p:nvCxnSpPr>
          <p:cNvPr id="551" name="Google Shape;551;p73"/>
          <p:cNvCxnSpPr/>
          <p:nvPr/>
        </p:nvCxnSpPr>
        <p:spPr>
          <a:xfrm flipH="1">
            <a:off x="5978338" y="4054375"/>
            <a:ext cx="700800" cy="8100"/>
          </a:xfrm>
          <a:prstGeom prst="straightConnector1">
            <a:avLst/>
          </a:prstGeom>
          <a:noFill/>
          <a:ln w="38100" cap="flat" cmpd="sng">
            <a:solidFill>
              <a:srgbClr val="FF0000"/>
            </a:solidFill>
            <a:prstDash val="solid"/>
            <a:round/>
            <a:headEnd type="none" w="med" len="med"/>
            <a:tailEnd type="triangle" w="med" len="med"/>
          </a:ln>
        </p:spPr>
      </p:cxnSp>
      <p:cxnSp>
        <p:nvCxnSpPr>
          <p:cNvPr id="552" name="Google Shape;552;p73"/>
          <p:cNvCxnSpPr/>
          <p:nvPr/>
        </p:nvCxnSpPr>
        <p:spPr>
          <a:xfrm rot="10800000" flipH="1">
            <a:off x="6679150" y="4054375"/>
            <a:ext cx="6600" cy="327300"/>
          </a:xfrm>
          <a:prstGeom prst="straightConnector1">
            <a:avLst/>
          </a:prstGeom>
          <a:noFill/>
          <a:ln w="38100" cap="flat" cmpd="sng">
            <a:solidFill>
              <a:srgbClr val="FF0000"/>
            </a:solidFill>
            <a:prstDash val="solid"/>
            <a:round/>
            <a:headEnd type="none" w="med" len="med"/>
            <a:tailEnd type="triangle" w="med" len="med"/>
          </a:ln>
        </p:spPr>
      </p:cxnSp>
      <p:cxnSp>
        <p:nvCxnSpPr>
          <p:cNvPr id="553" name="Google Shape;553;p73"/>
          <p:cNvCxnSpPr/>
          <p:nvPr/>
        </p:nvCxnSpPr>
        <p:spPr>
          <a:xfrm flipH="1">
            <a:off x="5978338" y="3793375"/>
            <a:ext cx="700800" cy="8100"/>
          </a:xfrm>
          <a:prstGeom prst="straightConnector1">
            <a:avLst/>
          </a:prstGeom>
          <a:noFill/>
          <a:ln w="38100" cap="flat" cmpd="sng">
            <a:solidFill>
              <a:srgbClr val="FF0000"/>
            </a:solidFill>
            <a:prstDash val="solid"/>
            <a:round/>
            <a:headEnd type="none" w="med" len="med"/>
            <a:tailEnd type="triangle" w="med" len="med"/>
          </a:ln>
        </p:spPr>
      </p:cxnSp>
      <p:sp>
        <p:nvSpPr>
          <p:cNvPr id="554" name="Google Shape;554;p73"/>
          <p:cNvSpPr txBox="1"/>
          <p:nvPr/>
        </p:nvSpPr>
        <p:spPr>
          <a:xfrm>
            <a:off x="1264000" y="3785425"/>
            <a:ext cx="2496300" cy="60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FF0000"/>
                </a:solidFill>
                <a:latin typeface="Shadows Into Light"/>
                <a:ea typeface="Shadows Into Light"/>
                <a:cs typeface="Shadows Into Light"/>
                <a:sym typeface="Shadows Into Light"/>
              </a:rPr>
              <a:t>~15 grams more  </a:t>
            </a:r>
            <a:r>
              <a:rPr lang="en" dirty="0">
                <a:latin typeface="Shadows Into Light"/>
                <a:ea typeface="Shadows Into Light"/>
                <a:cs typeface="Shadows Into Light"/>
                <a:sym typeface="Shadows Into Light"/>
              </a:rPr>
              <a:t> </a:t>
            </a:r>
            <a:endParaRPr dirty="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6734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1000"/>
                                        <p:tgtEl>
                                          <p:spTgt spid="5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
                                        </p:tgtEl>
                                        <p:attrNameLst>
                                          <p:attrName>style.visibility</p:attrName>
                                        </p:attrNameLst>
                                      </p:cBhvr>
                                      <p:to>
                                        <p:strVal val="visible"/>
                                      </p:to>
                                    </p:set>
                                    <p:animEffect transition="in" filter="fade">
                                      <p:cBhvr>
                                        <p:cTn id="12" dur="1000"/>
                                        <p:tgtEl>
                                          <p:spTgt spid="5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1"/>
                                        </p:tgtEl>
                                        <p:attrNameLst>
                                          <p:attrName>style.visibility</p:attrName>
                                        </p:attrNameLst>
                                      </p:cBhvr>
                                      <p:to>
                                        <p:strVal val="visible"/>
                                      </p:to>
                                    </p:set>
                                    <p:animEffect transition="in" filter="fade">
                                      <p:cBhvr>
                                        <p:cTn id="17" dur="1000"/>
                                        <p:tgtEl>
                                          <p:spTgt spid="55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1000"/>
                                          </p:stCondLst>
                                        </p:cTn>
                                        <p:tgtEl>
                                          <p:spTgt spid="55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000"/>
                                          </p:stCondLst>
                                        </p:cTn>
                                        <p:tgtEl>
                                          <p:spTgt spid="55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50"/>
                                        </p:tgtEl>
                                        <p:attrNameLst>
                                          <p:attrName>style.visibility</p:attrName>
                                        </p:attrNameLst>
                                      </p:cBhvr>
                                      <p:to>
                                        <p:strVal val="visible"/>
                                      </p:to>
                                    </p:set>
                                    <p:animEffect transition="in" filter="fade">
                                      <p:cBhvr>
                                        <p:cTn id="28" dur="1000"/>
                                        <p:tgtEl>
                                          <p:spTgt spid="5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53"/>
                                        </p:tgtEl>
                                        <p:attrNameLst>
                                          <p:attrName>style.visibility</p:attrName>
                                        </p:attrNameLst>
                                      </p:cBhvr>
                                      <p:to>
                                        <p:strVal val="visible"/>
                                      </p:to>
                                    </p:set>
                                    <p:animEffect transition="in" filter="fade">
                                      <p:cBhvr>
                                        <p:cTn id="33" dur="1000"/>
                                        <p:tgtEl>
                                          <p:spTgt spid="55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54"/>
                                        </p:tgtEl>
                                        <p:attrNameLst>
                                          <p:attrName>style.visibility</p:attrName>
                                        </p:attrNameLst>
                                      </p:cBhvr>
                                      <p:to>
                                        <p:strVal val="visible"/>
                                      </p:to>
                                    </p:set>
                                    <p:animEffect transition="in" filter="fade">
                                      <p:cBhvr>
                                        <p:cTn id="38" dur="1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Chemical reactions</a:t>
            </a:r>
            <a:endParaRPr/>
          </a:p>
        </p:txBody>
      </p:sp>
      <p:sp>
        <p:nvSpPr>
          <p:cNvPr id="421" name="Google Shape;421;p4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1600"/>
              </a:spcAft>
              <a:buNone/>
            </a:pPr>
            <a:r>
              <a:rPr lang="en"/>
              <a:t>   </a:t>
            </a:r>
            <a:r>
              <a:rPr lang="en" b="1">
                <a:solidFill>
                  <a:srgbClr val="FF0000"/>
                </a:solidFill>
              </a:rPr>
              <a:t>4</a:t>
            </a:r>
            <a:r>
              <a:rPr lang="en"/>
              <a:t>Al + </a:t>
            </a:r>
            <a:r>
              <a:rPr lang="en" b="1">
                <a:solidFill>
                  <a:srgbClr val="FF0000"/>
                </a:solidFill>
              </a:rPr>
              <a:t>3</a:t>
            </a:r>
            <a:r>
              <a:rPr lang="en"/>
              <a:t>O</a:t>
            </a:r>
            <a:r>
              <a:rPr lang="en" baseline="-25000"/>
              <a:t>2</a:t>
            </a:r>
            <a:r>
              <a:rPr lang="en"/>
              <a:t>   </a:t>
            </a:r>
            <a:r>
              <a:rPr lang="en" sz="3000">
                <a:solidFill>
                  <a:schemeClr val="lt1"/>
                </a:solidFill>
                <a:latin typeface="Arial"/>
                <a:ea typeface="Arial"/>
                <a:cs typeface="Arial"/>
                <a:sym typeface="Arial"/>
              </a:rPr>
              <a:t>→</a:t>
            </a:r>
            <a:r>
              <a:rPr lang="en"/>
              <a:t>    </a:t>
            </a:r>
            <a:r>
              <a:rPr lang="en" b="1">
                <a:solidFill>
                  <a:srgbClr val="3D85C6"/>
                </a:solidFill>
              </a:rPr>
              <a:t>2</a:t>
            </a:r>
            <a:r>
              <a:rPr lang="en"/>
              <a:t>Al</a:t>
            </a:r>
            <a:r>
              <a:rPr lang="en" baseline="-25000"/>
              <a:t>2</a:t>
            </a:r>
            <a:r>
              <a:rPr lang="en"/>
              <a:t>O</a:t>
            </a:r>
            <a:r>
              <a:rPr lang="en" baseline="-25000"/>
              <a:t>3</a:t>
            </a:r>
            <a:r>
              <a:rPr lang="en"/>
              <a:t/>
            </a:r>
            <a:br>
              <a:rPr lang="en"/>
            </a:br>
            <a:r>
              <a:rPr lang="en"/>
              <a:t>    </a:t>
            </a:r>
            <a:r>
              <a:rPr lang="en">
                <a:solidFill>
                  <a:srgbClr val="FF0000"/>
                </a:solidFill>
              </a:rPr>
              <a:t> </a:t>
            </a:r>
            <a:r>
              <a:rPr lang="en" b="1">
                <a:solidFill>
                  <a:srgbClr val="FF0000"/>
                </a:solidFill>
              </a:rPr>
              <a:t>reactants</a:t>
            </a:r>
            <a:r>
              <a:rPr lang="en" b="1"/>
              <a:t> </a:t>
            </a:r>
            <a:r>
              <a:rPr lang="en"/>
              <a:t>       </a:t>
            </a:r>
            <a:r>
              <a:rPr lang="en" b="1">
                <a:solidFill>
                  <a:srgbClr val="3D85C6"/>
                </a:solidFill>
              </a:rPr>
              <a:t> products</a:t>
            </a:r>
            <a:r>
              <a:rPr lang="en"/>
              <a:t/>
            </a:r>
            <a:br>
              <a:rPr lang="en"/>
            </a:br>
            <a:r>
              <a:rPr lang="en"/>
              <a:t/>
            </a:r>
            <a:br>
              <a:rPr lang="en"/>
            </a:br>
            <a:r>
              <a:rPr lang="en"/>
              <a:t>Coefficients: How many MOLES of the substance are needed in a reaction.</a:t>
            </a:r>
            <a:br>
              <a:rPr lang="en"/>
            </a:br>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4"/>
          <p:cNvSpPr txBox="1">
            <a:spLocks noGrp="1"/>
          </p:cNvSpPr>
          <p:nvPr>
            <p:ph type="title"/>
          </p:nvPr>
        </p:nvSpPr>
        <p:spPr>
          <a:xfrm>
            <a:off x="998600" y="8870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0" dirty="0"/>
              <a:t>Example: If you do not dissolve in 10og of water</a:t>
            </a:r>
            <a:endParaRPr sz="3200" b="0" dirty="0"/>
          </a:p>
        </p:txBody>
      </p:sp>
      <p:sp>
        <p:nvSpPr>
          <p:cNvPr id="560" name="Google Shape;560;p74"/>
          <p:cNvSpPr txBox="1">
            <a:spLocks noGrp="1"/>
          </p:cNvSpPr>
          <p:nvPr>
            <p:ph type="body" idx="1"/>
          </p:nvPr>
        </p:nvSpPr>
        <p:spPr>
          <a:xfrm>
            <a:off x="311700" y="1495975"/>
            <a:ext cx="52971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According the reference table G, the amount of NH</a:t>
            </a:r>
            <a:r>
              <a:rPr lang="en" sz="2400" baseline="-25000" dirty="0"/>
              <a:t>3</a:t>
            </a:r>
            <a:r>
              <a:rPr lang="en" sz="2400" dirty="0"/>
              <a:t> that can be dissolved in 200g of water at 30°C is?</a:t>
            </a:r>
            <a:r>
              <a:rPr lang="en" dirty="0"/>
              <a:t/>
            </a:r>
            <a:br>
              <a:rPr lang="en" dirty="0"/>
            </a:br>
            <a:endParaRPr dirty="0"/>
          </a:p>
        </p:txBody>
      </p:sp>
      <p:pic>
        <p:nvPicPr>
          <p:cNvPr id="561" name="Google Shape;561;p74"/>
          <p:cNvPicPr preferRelativeResize="0"/>
          <p:nvPr/>
        </p:nvPicPr>
        <p:blipFill>
          <a:blip r:embed="rId3">
            <a:alphaModFix/>
          </a:blip>
          <a:stretch>
            <a:fillRect/>
          </a:stretch>
        </p:blipFill>
        <p:spPr>
          <a:xfrm>
            <a:off x="5232925" y="1586250"/>
            <a:ext cx="3541800" cy="3103835"/>
          </a:xfrm>
          <a:prstGeom prst="rect">
            <a:avLst/>
          </a:prstGeom>
          <a:noFill/>
          <a:ln>
            <a:noFill/>
          </a:ln>
        </p:spPr>
      </p:pic>
      <p:sp>
        <p:nvSpPr>
          <p:cNvPr id="562" name="Google Shape;562;p74"/>
          <p:cNvSpPr txBox="1"/>
          <p:nvPr/>
        </p:nvSpPr>
        <p:spPr>
          <a:xfrm>
            <a:off x="389175" y="3083175"/>
            <a:ext cx="47385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a:ea typeface="Shadows Into Light"/>
                <a:cs typeface="Shadows Into Light"/>
                <a:sym typeface="Shadows Into Light"/>
              </a:rPr>
              <a:t>45 grams in 100 grams water (If you double the solvent you can dissolve 2x as much solute)</a:t>
            </a:r>
            <a:endParaRPr sz="2400" dirty="0">
              <a:solidFill>
                <a:srgbClr val="FF0000"/>
              </a:solidFill>
              <a:latin typeface="Shadows Into Light"/>
              <a:ea typeface="Shadows Into Light"/>
              <a:cs typeface="Shadows Into Light"/>
              <a:sym typeface="Shadows Into Light"/>
            </a:endParaRPr>
          </a:p>
        </p:txBody>
      </p:sp>
      <p:sp>
        <p:nvSpPr>
          <p:cNvPr id="563" name="Google Shape;563;p74"/>
          <p:cNvSpPr/>
          <p:nvPr/>
        </p:nvSpPr>
        <p:spPr>
          <a:xfrm>
            <a:off x="5970275" y="2822175"/>
            <a:ext cx="2400825" cy="1462750"/>
          </a:xfrm>
          <a:custGeom>
            <a:avLst/>
            <a:gdLst/>
            <a:ahLst/>
            <a:cxnLst/>
            <a:rect l="l" t="t" r="r" b="b"/>
            <a:pathLst>
              <a:path w="96033" h="58510" extrusionOk="0">
                <a:moveTo>
                  <a:pt x="0" y="0"/>
                </a:moveTo>
                <a:cubicBezTo>
                  <a:pt x="954" y="1855"/>
                  <a:pt x="3339" y="7843"/>
                  <a:pt x="5724" y="11129"/>
                </a:cubicBezTo>
                <a:cubicBezTo>
                  <a:pt x="8109" y="14415"/>
                  <a:pt x="11024" y="16641"/>
                  <a:pt x="14310" y="19715"/>
                </a:cubicBezTo>
                <a:cubicBezTo>
                  <a:pt x="17596" y="22789"/>
                  <a:pt x="20298" y="25757"/>
                  <a:pt x="25439" y="29573"/>
                </a:cubicBezTo>
                <a:cubicBezTo>
                  <a:pt x="30580" y="33389"/>
                  <a:pt x="39166" y="39377"/>
                  <a:pt x="45155" y="42610"/>
                </a:cubicBezTo>
                <a:cubicBezTo>
                  <a:pt x="51144" y="45843"/>
                  <a:pt x="52892" y="46320"/>
                  <a:pt x="61372" y="48970"/>
                </a:cubicBezTo>
                <a:cubicBezTo>
                  <a:pt x="69852" y="51620"/>
                  <a:pt x="90256" y="56920"/>
                  <a:pt x="96033" y="58510"/>
                </a:cubicBezTo>
              </a:path>
            </a:pathLst>
          </a:custGeom>
          <a:noFill/>
          <a:ln w="38100" cap="flat" cmpd="sng">
            <a:solidFill>
              <a:srgbClr val="00FFFF"/>
            </a:solidFill>
            <a:prstDash val="solid"/>
            <a:round/>
            <a:headEnd type="none" w="med" len="med"/>
            <a:tailEnd type="none" w="med" len="med"/>
          </a:ln>
        </p:spPr>
      </p:sp>
      <p:cxnSp>
        <p:nvCxnSpPr>
          <p:cNvPr id="564" name="Google Shape;564;p74"/>
          <p:cNvCxnSpPr/>
          <p:nvPr/>
        </p:nvCxnSpPr>
        <p:spPr>
          <a:xfrm rot="10800000">
            <a:off x="5970263" y="3609075"/>
            <a:ext cx="699600" cy="9600"/>
          </a:xfrm>
          <a:prstGeom prst="straightConnector1">
            <a:avLst/>
          </a:prstGeom>
          <a:noFill/>
          <a:ln w="38100" cap="flat" cmpd="sng">
            <a:solidFill>
              <a:srgbClr val="FF0000"/>
            </a:solidFill>
            <a:prstDash val="solid"/>
            <a:round/>
            <a:headEnd type="none" w="med" len="med"/>
            <a:tailEnd type="triangle" w="med" len="med"/>
          </a:ln>
        </p:spPr>
      </p:cxnSp>
      <p:cxnSp>
        <p:nvCxnSpPr>
          <p:cNvPr id="565" name="Google Shape;565;p74"/>
          <p:cNvCxnSpPr/>
          <p:nvPr/>
        </p:nvCxnSpPr>
        <p:spPr>
          <a:xfrm rot="10800000" flipH="1">
            <a:off x="6669850" y="3593175"/>
            <a:ext cx="15900" cy="782700"/>
          </a:xfrm>
          <a:prstGeom prst="straightConnector1">
            <a:avLst/>
          </a:prstGeom>
          <a:noFill/>
          <a:ln w="38100" cap="flat" cmpd="sng">
            <a:solidFill>
              <a:srgbClr val="FF0000"/>
            </a:solidFill>
            <a:prstDash val="solid"/>
            <a:round/>
            <a:headEnd type="none" w="med" len="med"/>
            <a:tailEnd type="triangle" w="med" len="med"/>
          </a:ln>
        </p:spPr>
      </p:cxnSp>
      <p:pic>
        <p:nvPicPr>
          <p:cNvPr id="566" name="Google Shape;566;p74"/>
          <p:cNvPicPr preferRelativeResize="0"/>
          <p:nvPr/>
        </p:nvPicPr>
        <p:blipFill>
          <a:blip r:embed="rId4">
            <a:alphaModFix/>
          </a:blip>
          <a:stretch>
            <a:fillRect/>
          </a:stretch>
        </p:blipFill>
        <p:spPr>
          <a:xfrm>
            <a:off x="7311971" y="1536600"/>
            <a:ext cx="1462750" cy="1462750"/>
          </a:xfrm>
          <a:prstGeom prst="rect">
            <a:avLst/>
          </a:prstGeom>
          <a:noFill/>
          <a:ln>
            <a:noFill/>
          </a:ln>
        </p:spPr>
      </p:pic>
      <p:sp>
        <p:nvSpPr>
          <p:cNvPr id="567" name="Google Shape;567;p74"/>
          <p:cNvSpPr txBox="1"/>
          <p:nvPr/>
        </p:nvSpPr>
        <p:spPr>
          <a:xfrm>
            <a:off x="2933450" y="4033375"/>
            <a:ext cx="1216200" cy="604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~90 g </a:t>
            </a:r>
            <a:r>
              <a:rPr lang="en">
                <a:latin typeface="Shadows Into Light"/>
                <a:ea typeface="Shadows Into Light"/>
                <a:cs typeface="Shadows Into Light"/>
                <a:sym typeface="Shadows Into Light"/>
              </a:rPr>
              <a:t> </a:t>
            </a:r>
            <a:endParaRPr>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1217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10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5"/>
                                        </p:tgtEl>
                                        <p:attrNameLst>
                                          <p:attrName>style.visibility</p:attrName>
                                        </p:attrNameLst>
                                      </p:cBhvr>
                                      <p:to>
                                        <p:strVal val="visible"/>
                                      </p:to>
                                    </p:set>
                                    <p:animEffect transition="in" filter="fade">
                                      <p:cBhvr>
                                        <p:cTn id="12" dur="1000"/>
                                        <p:tgtEl>
                                          <p:spTgt spid="5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4"/>
                                        </p:tgtEl>
                                        <p:attrNameLst>
                                          <p:attrName>style.visibility</p:attrName>
                                        </p:attrNameLst>
                                      </p:cBhvr>
                                      <p:to>
                                        <p:strVal val="visible"/>
                                      </p:to>
                                    </p:set>
                                    <p:animEffect transition="in" filter="fade">
                                      <p:cBhvr>
                                        <p:cTn id="17" dur="1000"/>
                                        <p:tgtEl>
                                          <p:spTgt spid="5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6"/>
                                        </p:tgtEl>
                                        <p:attrNameLst>
                                          <p:attrName>style.visibility</p:attrName>
                                        </p:attrNameLst>
                                      </p:cBhvr>
                                      <p:to>
                                        <p:strVal val="visible"/>
                                      </p:to>
                                    </p:set>
                                    <p:animEffect transition="in" filter="fade">
                                      <p:cBhvr>
                                        <p:cTn id="22" dur="1000"/>
                                        <p:tgtEl>
                                          <p:spTgt spid="5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2"/>
                                        </p:tgtEl>
                                        <p:attrNameLst>
                                          <p:attrName>style.visibility</p:attrName>
                                        </p:attrNameLst>
                                      </p:cBhvr>
                                      <p:to>
                                        <p:strVal val="visible"/>
                                      </p:to>
                                    </p:set>
                                    <p:animEffect transition="in" filter="fade">
                                      <p:cBhvr>
                                        <p:cTn id="27" dur="1000"/>
                                        <p:tgtEl>
                                          <p:spTgt spid="5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7"/>
                                        </p:tgtEl>
                                        <p:attrNameLst>
                                          <p:attrName>style.visibility</p:attrName>
                                        </p:attrNameLst>
                                      </p:cBhvr>
                                      <p:to>
                                        <p:strVal val="visible"/>
                                      </p:to>
                                    </p:set>
                                    <p:animEffect transition="in" filter="fade">
                                      <p:cBhvr>
                                        <p:cTn id="32"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4400" b="0" dirty="0"/>
              <a:t>Temperature</a:t>
            </a:r>
            <a:endParaRPr lang="en-US" altLang="en-US" b="0" dirty="0"/>
          </a:p>
        </p:txBody>
      </p:sp>
      <p:pic>
        <p:nvPicPr>
          <p:cNvPr id="45059" name="Picture 6" descr="13_1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4800"/>
          <a:stretch>
            <a:fillRect/>
          </a:stretch>
        </p:blipFill>
        <p:spPr>
          <a:xfrm>
            <a:off x="530087" y="1557959"/>
            <a:ext cx="3181350" cy="3083719"/>
          </a:xfrm>
        </p:spPr>
      </p:pic>
      <p:sp>
        <p:nvSpPr>
          <p:cNvPr id="45060" name="Rectangle 4"/>
          <p:cNvSpPr>
            <a:spLocks noGrp="1" noChangeArrowheads="1"/>
          </p:cNvSpPr>
          <p:nvPr>
            <p:ph type="body" sz="half" idx="2"/>
          </p:nvPr>
        </p:nvSpPr>
        <p:spPr>
          <a:xfrm>
            <a:off x="3952461" y="1671431"/>
            <a:ext cx="4363278" cy="3086100"/>
          </a:xfrm>
        </p:spPr>
        <p:txBody>
          <a:bodyPr/>
          <a:lstStyle/>
          <a:p>
            <a:pPr eaLnBrk="1" hangingPunct="1">
              <a:buFontTx/>
              <a:buNone/>
            </a:pPr>
            <a:r>
              <a:rPr lang="en-US" altLang="en-US" sz="2100" dirty="0"/>
              <a:t>	</a:t>
            </a:r>
            <a:r>
              <a:rPr lang="en-US" altLang="en-US" sz="2400" dirty="0"/>
              <a:t>Generally, the solubility of solid solutes in liquid solvents increases with increasing temperature.</a:t>
            </a:r>
            <a:endParaRPr lang="en-US" altLang="en-US" sz="2100" dirty="0"/>
          </a:p>
        </p:txBody>
      </p:sp>
    </p:spTree>
    <p:extLst>
      <p:ext uri="{BB962C8B-B14F-4D97-AF65-F5344CB8AC3E}">
        <p14:creationId xmlns:p14="http://schemas.microsoft.com/office/powerpoint/2010/main" val="3700865658"/>
      </p:ext>
    </p:extLst>
  </p:cSld>
  <p:clrMapOvr>
    <a:masterClrMapping/>
  </p:clrMapOvr>
  <p:transition spd="slow">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4400" b="0" dirty="0"/>
              <a:t>Temperature</a:t>
            </a:r>
            <a:endParaRPr lang="en-US" altLang="en-US" b="0" dirty="0"/>
          </a:p>
        </p:txBody>
      </p:sp>
      <p:sp>
        <p:nvSpPr>
          <p:cNvPr id="44035" name="Rectangle 3"/>
          <p:cNvSpPr>
            <a:spLocks noGrp="1" noChangeArrowheads="1"/>
          </p:cNvSpPr>
          <p:nvPr>
            <p:ph type="body" sz="half" idx="1"/>
          </p:nvPr>
        </p:nvSpPr>
        <p:spPr>
          <a:xfrm>
            <a:off x="332960" y="1584463"/>
            <a:ext cx="4967909" cy="3371850"/>
          </a:xfrm>
        </p:spPr>
        <p:txBody>
          <a:bodyPr/>
          <a:lstStyle/>
          <a:p>
            <a:pPr eaLnBrk="1" hangingPunct="1"/>
            <a:r>
              <a:rPr lang="en-US" altLang="en-US" sz="2100" dirty="0"/>
              <a:t>The opposite is true of gases:</a:t>
            </a:r>
          </a:p>
          <a:p>
            <a:pPr lvl="1" eaLnBrk="1" hangingPunct="1">
              <a:buFont typeface="Wingdings" panose="05000000000000000000" pitchFamily="2" charset="2"/>
              <a:buChar char="Ø"/>
            </a:pPr>
            <a:r>
              <a:rPr lang="en-US" altLang="en-US" sz="2100" dirty="0"/>
              <a:t>Carbonated soft drinks are more “bubbly” if stored in the refrigerator.</a:t>
            </a:r>
          </a:p>
          <a:p>
            <a:pPr lvl="1" eaLnBrk="1" hangingPunct="1">
              <a:buFont typeface="Wingdings" panose="05000000000000000000" pitchFamily="2" charset="2"/>
              <a:buChar char="Ø"/>
            </a:pPr>
            <a:r>
              <a:rPr lang="en-US" altLang="en-US" sz="2100" dirty="0"/>
              <a:t>Warm lakes have less O</a:t>
            </a:r>
            <a:r>
              <a:rPr lang="en-US" altLang="en-US" sz="2100" baseline="-25000" dirty="0"/>
              <a:t>2</a:t>
            </a:r>
            <a:r>
              <a:rPr lang="en-US" altLang="en-US" sz="2100" dirty="0"/>
              <a:t> dissolved in them than cool lakes.</a:t>
            </a:r>
          </a:p>
        </p:txBody>
      </p:sp>
      <p:pic>
        <p:nvPicPr>
          <p:cNvPr id="47108" name="Picture 6" descr="13_1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3329"/>
          <a:stretch>
            <a:fillRect/>
          </a:stretch>
        </p:blipFill>
        <p:spPr>
          <a:xfrm>
            <a:off x="5497168" y="1584463"/>
            <a:ext cx="3167063" cy="3143250"/>
          </a:xfrm>
        </p:spPr>
      </p:pic>
    </p:spTree>
    <p:extLst>
      <p:ext uri="{BB962C8B-B14F-4D97-AF65-F5344CB8AC3E}">
        <p14:creationId xmlns:p14="http://schemas.microsoft.com/office/powerpoint/2010/main" val="3029605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animEffect transition="in" filter="fade">
                                      <p:cBhvr>
                                        <p:cTn id="7" dur="2000"/>
                                        <p:tgtEl>
                                          <p:spTgt spid="44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fade">
                                      <p:cBhvr>
                                        <p:cTn id="12" dur="20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2"/>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77957" y="178076"/>
            <a:ext cx="7772400" cy="857250"/>
          </a:xfrm>
        </p:spPr>
        <p:txBody>
          <a:bodyPr/>
          <a:lstStyle/>
          <a:p>
            <a:pPr eaLnBrk="1" hangingPunct="1"/>
            <a:r>
              <a:rPr lang="en-US" altLang="en-US" sz="4400" b="0" dirty="0"/>
              <a:t>Gases in Solution</a:t>
            </a:r>
          </a:p>
        </p:txBody>
      </p:sp>
      <p:pic>
        <p:nvPicPr>
          <p:cNvPr id="49155" name="Picture 6" descr="13_1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3720"/>
          <a:stretch>
            <a:fillRect/>
          </a:stretch>
        </p:blipFill>
        <p:spPr>
          <a:xfrm>
            <a:off x="366091" y="1610140"/>
            <a:ext cx="2422727" cy="3031564"/>
          </a:xfrm>
        </p:spPr>
      </p:pic>
      <p:sp>
        <p:nvSpPr>
          <p:cNvPr id="40964" name="Rectangle 4"/>
          <p:cNvSpPr>
            <a:spLocks noGrp="1" noChangeArrowheads="1"/>
          </p:cNvSpPr>
          <p:nvPr>
            <p:ph type="body" sz="half" idx="2"/>
          </p:nvPr>
        </p:nvSpPr>
        <p:spPr>
          <a:xfrm>
            <a:off x="2985881" y="1610140"/>
            <a:ext cx="5588276" cy="2703443"/>
          </a:xfrm>
        </p:spPr>
        <p:txBody>
          <a:bodyPr/>
          <a:lstStyle/>
          <a:p>
            <a:pPr eaLnBrk="1" hangingPunct="1"/>
            <a:r>
              <a:rPr lang="en-US" altLang="en-US" sz="2100"/>
              <a:t>The solubility of liquids and solids does not change a lot with pressure.</a:t>
            </a:r>
          </a:p>
          <a:p>
            <a:pPr eaLnBrk="1" hangingPunct="1"/>
            <a:r>
              <a:rPr lang="en-US" altLang="en-US" sz="2100"/>
              <a:t>The solubility of a gas in a liquid is directly proportional to its pressure (increase the pressure on a gas, increase the solubility.)</a:t>
            </a:r>
          </a:p>
        </p:txBody>
      </p:sp>
    </p:spTree>
    <p:extLst>
      <p:ext uri="{BB962C8B-B14F-4D97-AF65-F5344CB8AC3E}">
        <p14:creationId xmlns:p14="http://schemas.microsoft.com/office/powerpoint/2010/main" val="2331124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txEl>
                                              <p:pRg st="1" end="1"/>
                                            </p:txEl>
                                          </p:spTgt>
                                        </p:tgtEl>
                                        <p:attrNameLst>
                                          <p:attrName>style.visibility</p:attrName>
                                        </p:attrNameLst>
                                      </p:cBhvr>
                                      <p:to>
                                        <p:strVal val="visible"/>
                                      </p:to>
                                    </p:set>
                                    <p:animEffect transition="in" filter="fade">
                                      <p:cBhvr>
                                        <p:cTn id="7" dur="2000"/>
                                        <p:tgtEl>
                                          <p:spTgt spid="40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27323" y="310585"/>
            <a:ext cx="7772400" cy="857250"/>
          </a:xfrm>
        </p:spPr>
        <p:txBody>
          <a:bodyPr/>
          <a:lstStyle/>
          <a:p>
            <a:r>
              <a:rPr lang="en-US" altLang="en-US" sz="4400" b="0" dirty="0"/>
              <a:t>Concentration</a:t>
            </a:r>
          </a:p>
        </p:txBody>
      </p:sp>
      <p:sp>
        <p:nvSpPr>
          <p:cNvPr id="55299" name="Text Placeholder 2"/>
          <p:cNvSpPr>
            <a:spLocks noGrp="1"/>
          </p:cNvSpPr>
          <p:nvPr>
            <p:ph type="body" sz="half" idx="1"/>
          </p:nvPr>
        </p:nvSpPr>
        <p:spPr>
          <a:xfrm>
            <a:off x="431523" y="1612624"/>
            <a:ext cx="4663937" cy="3486150"/>
          </a:xfrm>
        </p:spPr>
        <p:txBody>
          <a:bodyPr/>
          <a:lstStyle/>
          <a:p>
            <a:r>
              <a:rPr lang="en-US" altLang="en-US" sz="2400" u="sng" dirty="0"/>
              <a:t>Concentrated</a:t>
            </a:r>
            <a:r>
              <a:rPr lang="en-US" altLang="en-US" sz="2400" dirty="0">
                <a:solidFill>
                  <a:srgbClr val="FF0000"/>
                </a:solidFill>
              </a:rPr>
              <a:t> </a:t>
            </a:r>
            <a:r>
              <a:rPr lang="en-US" altLang="en-US" sz="2400" dirty="0"/>
              <a:t>solutions contain large amounts of solutes dissolved in the solvent.</a:t>
            </a:r>
          </a:p>
          <a:p>
            <a:r>
              <a:rPr lang="en-US" altLang="en-US" sz="2400" u="sng" dirty="0"/>
              <a:t>Dilute</a:t>
            </a:r>
            <a:r>
              <a:rPr lang="en-US" altLang="en-US" sz="2400" dirty="0">
                <a:solidFill>
                  <a:srgbClr val="FF0000"/>
                </a:solidFill>
              </a:rPr>
              <a:t> </a:t>
            </a:r>
            <a:r>
              <a:rPr lang="en-US" altLang="en-US" sz="2400" dirty="0"/>
              <a:t>solutions contain small amounts of solutes dissolved in solvent.</a:t>
            </a:r>
          </a:p>
        </p:txBody>
      </p:sp>
      <p:pic>
        <p:nvPicPr>
          <p:cNvPr id="2" name="Picture 1"/>
          <p:cNvPicPr>
            <a:picLocks noChangeAspect="1"/>
          </p:cNvPicPr>
          <p:nvPr/>
        </p:nvPicPr>
        <p:blipFill>
          <a:blip r:embed="rId3"/>
          <a:stretch>
            <a:fillRect/>
          </a:stretch>
        </p:blipFill>
        <p:spPr>
          <a:xfrm>
            <a:off x="5095460" y="1644953"/>
            <a:ext cx="3350729" cy="2767994"/>
          </a:xfrm>
          <a:prstGeom prst="rect">
            <a:avLst/>
          </a:prstGeom>
        </p:spPr>
      </p:pic>
    </p:spTree>
    <p:extLst>
      <p:ext uri="{BB962C8B-B14F-4D97-AF65-F5344CB8AC3E}">
        <p14:creationId xmlns:p14="http://schemas.microsoft.com/office/powerpoint/2010/main" val="3831569555"/>
      </p:ext>
    </p:extLst>
  </p:cSld>
  <p:clrMapOvr>
    <a:masterClrMapping/>
  </p:clrMapOvr>
  <p:transition spd="slow">
    <p:fade/>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644" y="178076"/>
            <a:ext cx="7772400" cy="857250"/>
          </a:xfrm>
        </p:spPr>
        <p:txBody>
          <a:bodyPr/>
          <a:lstStyle/>
          <a:p>
            <a:r>
              <a:rPr lang="en-US" sz="4400" b="0" dirty="0"/>
              <a:t>Example</a:t>
            </a:r>
          </a:p>
        </p:txBody>
      </p:sp>
      <p:sp>
        <p:nvSpPr>
          <p:cNvPr id="3" name="Text Placeholder 2"/>
          <p:cNvSpPr>
            <a:spLocks noGrp="1"/>
          </p:cNvSpPr>
          <p:nvPr>
            <p:ph type="body" sz="half" idx="1"/>
          </p:nvPr>
        </p:nvSpPr>
        <p:spPr/>
        <p:txBody>
          <a:bodyPr/>
          <a:lstStyle/>
          <a:p>
            <a:pPr marL="0" indent="0">
              <a:buNone/>
            </a:pPr>
            <a:r>
              <a:rPr lang="en-US" altLang="en-US" sz="2800" dirty="0"/>
              <a:t>Which is more concentrated?</a:t>
            </a:r>
          </a:p>
          <a:p>
            <a:endParaRPr lang="en-US" dirty="0"/>
          </a:p>
        </p:txBody>
      </p:sp>
      <p:pic>
        <p:nvPicPr>
          <p:cNvPr id="5" name="Picture 5" descr="it.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40844" y="1578665"/>
            <a:ext cx="204648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descr="iced-tea-m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87329" y="1578665"/>
            <a:ext cx="1950245" cy="3086100"/>
          </a:xfrm>
          <a:prstGeom prst="rect">
            <a:avLst/>
          </a:prstGeom>
          <a:noFill/>
          <a:ln>
            <a:noFill/>
          </a:ln>
        </p:spPr>
      </p:pic>
    </p:spTree>
    <p:extLst>
      <p:ext uri="{BB962C8B-B14F-4D97-AF65-F5344CB8AC3E}">
        <p14:creationId xmlns:p14="http://schemas.microsoft.com/office/powerpoint/2010/main" val="549381112"/>
      </p:ext>
    </p:extLst>
  </p:cSld>
  <p:clrMapOvr>
    <a:masterClrMapping/>
  </p:clrMapOvr>
  <p:transition spd="slow">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912743" y="270841"/>
            <a:ext cx="7772400" cy="857250"/>
          </a:xfrm>
        </p:spPr>
        <p:txBody>
          <a:bodyPr/>
          <a:lstStyle/>
          <a:p>
            <a:r>
              <a:rPr lang="en-US" altLang="en-US" sz="4400" b="0" dirty="0"/>
              <a:t>Concentration</a:t>
            </a:r>
            <a:endParaRPr lang="en-US" altLang="en-US" b="0" dirty="0"/>
          </a:p>
        </p:txBody>
      </p:sp>
      <p:sp>
        <p:nvSpPr>
          <p:cNvPr id="35843" name="Text Placeholder 2"/>
          <p:cNvSpPr>
            <a:spLocks noGrp="1"/>
          </p:cNvSpPr>
          <p:nvPr>
            <p:ph type="body" sz="half" idx="1"/>
          </p:nvPr>
        </p:nvSpPr>
        <p:spPr>
          <a:xfrm>
            <a:off x="311426" y="1456911"/>
            <a:ext cx="5466522" cy="3714750"/>
          </a:xfrm>
        </p:spPr>
        <p:txBody>
          <a:bodyPr/>
          <a:lstStyle/>
          <a:p>
            <a:r>
              <a:rPr lang="en-US" altLang="en-US" sz="2400" dirty="0"/>
              <a:t>On Table G, concentrated solutions are near the top and dilute solutions are near the bottom.</a:t>
            </a:r>
          </a:p>
          <a:p>
            <a:r>
              <a:rPr lang="en-US" altLang="en-US" sz="2400" dirty="0"/>
              <a:t>You can add more solvent to a solution in order to dilute the solution.</a:t>
            </a:r>
          </a:p>
          <a:p>
            <a:r>
              <a:rPr lang="en-US" altLang="en-US" sz="2400" dirty="0"/>
              <a:t>There are many ways to calculate the concentration of a solution.</a:t>
            </a:r>
          </a:p>
        </p:txBody>
      </p:sp>
      <p:pic>
        <p:nvPicPr>
          <p:cNvPr id="57348" name="Content Placeholder 4" descr="diluting.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13393" y="1952211"/>
            <a:ext cx="2571750" cy="2085975"/>
          </a:xfrm>
        </p:spPr>
      </p:pic>
    </p:spTree>
    <p:extLst>
      <p:ext uri="{BB962C8B-B14F-4D97-AF65-F5344CB8AC3E}">
        <p14:creationId xmlns:p14="http://schemas.microsoft.com/office/powerpoint/2010/main" val="1041929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additive="base">
                                        <p:cTn id="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 calcmode="lin" valueType="num">
                                      <p:cBhvr additive="base">
                                        <p:cTn id="13"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10"/>
          <p:cNvGrpSpPr>
            <a:grpSpLocks/>
          </p:cNvGrpSpPr>
          <p:nvPr/>
        </p:nvGrpSpPr>
        <p:grpSpPr bwMode="auto">
          <a:xfrm>
            <a:off x="2600739" y="1626394"/>
            <a:ext cx="2883694" cy="831056"/>
            <a:chOff x="1562" y="1488"/>
            <a:chExt cx="2422" cy="698"/>
          </a:xfrm>
        </p:grpSpPr>
        <p:grpSp>
          <p:nvGrpSpPr>
            <p:cNvPr id="58373" name="Group 9"/>
            <p:cNvGrpSpPr>
              <a:grpSpLocks/>
            </p:cNvGrpSpPr>
            <p:nvPr/>
          </p:nvGrpSpPr>
          <p:grpSpPr bwMode="auto">
            <a:xfrm>
              <a:off x="2112" y="1488"/>
              <a:ext cx="1872" cy="698"/>
              <a:chOff x="2112" y="1488"/>
              <a:chExt cx="1872" cy="698"/>
            </a:xfrm>
          </p:grpSpPr>
          <p:sp>
            <p:nvSpPr>
              <p:cNvPr id="58375" name="Rectangle 4"/>
              <p:cNvSpPr>
                <a:spLocks noChangeArrowheads="1"/>
              </p:cNvSpPr>
              <p:nvPr/>
            </p:nvSpPr>
            <p:spPr bwMode="auto">
              <a:xfrm>
                <a:off x="2260" y="1488"/>
                <a:ext cx="1621"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err="1">
                    <a:solidFill>
                      <a:srgbClr val="FF0000"/>
                    </a:solidFill>
                  </a:rPr>
                  <a:t>mol</a:t>
                </a:r>
                <a:r>
                  <a:rPr lang="en-US" altLang="en-US" dirty="0">
                    <a:solidFill>
                      <a:srgbClr val="FF0000"/>
                    </a:solidFill>
                  </a:rPr>
                  <a:t> of solute</a:t>
                </a:r>
              </a:p>
              <a:p>
                <a:pPr algn="ctr"/>
                <a:r>
                  <a:rPr lang="en-US" altLang="en-US" dirty="0">
                    <a:solidFill>
                      <a:srgbClr val="FF0000"/>
                    </a:solidFill>
                  </a:rPr>
                  <a:t>L of solution</a:t>
                </a:r>
                <a:endParaRPr lang="en-US" altLang="en-US" sz="2700" dirty="0">
                  <a:solidFill>
                    <a:srgbClr val="FF0000"/>
                  </a:solidFill>
                </a:endParaRPr>
              </a:p>
            </p:txBody>
          </p:sp>
          <p:sp>
            <p:nvSpPr>
              <p:cNvPr id="58376" name="Line 5"/>
              <p:cNvSpPr>
                <a:spLocks noChangeShapeType="1"/>
              </p:cNvSpPr>
              <p:nvPr/>
            </p:nvSpPr>
            <p:spPr bwMode="auto">
              <a:xfrm>
                <a:off x="2112" y="1832"/>
                <a:ext cx="1872" cy="0"/>
              </a:xfrm>
              <a:prstGeom prst="line">
                <a:avLst/>
              </a:prstGeom>
              <a:noFill/>
              <a:ln w="31750">
                <a:solidFill>
                  <a:srgbClr val="C82E32"/>
                </a:solidFill>
                <a:round/>
                <a:headEnd/>
                <a:tailEnd/>
              </a:ln>
              <a:extLst>
                <a:ext uri="{909E8E84-426E-40DD-AFC4-6F175D3DCCD1}">
                  <a14:hiddenFill xmlns:a14="http://schemas.microsoft.com/office/drawing/2010/main">
                    <a:noFill/>
                  </a14:hiddenFill>
                </a:ext>
              </a:extLst>
            </p:spPr>
            <p:txBody>
              <a:bodyPr wrap="none" anchor="ctr"/>
              <a:lstStyle/>
              <a:p>
                <a:endParaRPr lang="en-US" sz="1050">
                  <a:solidFill>
                    <a:srgbClr val="FF0000"/>
                  </a:solidFill>
                </a:endParaRPr>
              </a:p>
            </p:txBody>
          </p:sp>
        </p:grpSp>
        <p:sp>
          <p:nvSpPr>
            <p:cNvPr id="58374" name="Rectangle 6"/>
            <p:cNvSpPr>
              <a:spLocks noChangeArrowheads="1"/>
            </p:cNvSpPr>
            <p:nvPr/>
          </p:nvSpPr>
          <p:spPr bwMode="auto">
            <a:xfrm>
              <a:off x="1562" y="1648"/>
              <a:ext cx="59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i="1">
                  <a:solidFill>
                    <a:srgbClr val="FF0000"/>
                  </a:solidFill>
                </a:rPr>
                <a:t>M</a:t>
              </a:r>
              <a:r>
                <a:rPr lang="en-US" altLang="en-US">
                  <a:solidFill>
                    <a:srgbClr val="FF0000"/>
                  </a:solidFill>
                </a:rPr>
                <a:t> =</a:t>
              </a:r>
              <a:endParaRPr lang="en-US" altLang="en-US" i="1">
                <a:solidFill>
                  <a:srgbClr val="FF0000"/>
                </a:solidFill>
              </a:endParaRPr>
            </a:p>
          </p:txBody>
        </p:sp>
      </p:grpSp>
      <p:sp>
        <p:nvSpPr>
          <p:cNvPr id="58371" name="Rectangle 7"/>
          <p:cNvSpPr>
            <a:spLocks noGrp="1" noChangeArrowheads="1"/>
          </p:cNvSpPr>
          <p:nvPr>
            <p:ph type="title"/>
          </p:nvPr>
        </p:nvSpPr>
        <p:spPr>
          <a:xfrm>
            <a:off x="990600" y="195263"/>
            <a:ext cx="8153400" cy="742950"/>
          </a:xfrm>
        </p:spPr>
        <p:txBody>
          <a:bodyPr/>
          <a:lstStyle/>
          <a:p>
            <a:pPr eaLnBrk="1" hangingPunct="1"/>
            <a:r>
              <a:rPr lang="en-US" altLang="en-US" sz="4400" b="0" dirty="0"/>
              <a:t>Molarity (</a:t>
            </a:r>
            <a:r>
              <a:rPr lang="en-US" altLang="en-US" sz="4400" b="0" i="1" dirty="0"/>
              <a:t>M</a:t>
            </a:r>
            <a:r>
              <a:rPr lang="en-US" altLang="en-US" sz="4400" b="0" dirty="0"/>
              <a:t>)</a:t>
            </a:r>
          </a:p>
        </p:txBody>
      </p:sp>
      <p:sp>
        <p:nvSpPr>
          <p:cNvPr id="51208" name="Rectangle 8"/>
          <p:cNvSpPr>
            <a:spLocks noGrp="1" noChangeArrowheads="1"/>
          </p:cNvSpPr>
          <p:nvPr>
            <p:ph idx="1"/>
          </p:nvPr>
        </p:nvSpPr>
        <p:spPr>
          <a:xfrm>
            <a:off x="392129" y="2555081"/>
            <a:ext cx="8347679" cy="2000250"/>
          </a:xfrm>
        </p:spPr>
        <p:txBody>
          <a:bodyPr/>
          <a:lstStyle/>
          <a:p>
            <a:pPr eaLnBrk="1" hangingPunct="1"/>
            <a:r>
              <a:rPr lang="en-US" altLang="en-US" sz="2400" dirty="0"/>
              <a:t>Because volume is temperature dependent, molarity can change with temperature.</a:t>
            </a:r>
          </a:p>
          <a:p>
            <a:pPr eaLnBrk="1" hangingPunct="1"/>
            <a:r>
              <a:rPr lang="en-US" altLang="en-US" sz="2400" dirty="0"/>
              <a:t>The equation can be found on table T.</a:t>
            </a:r>
          </a:p>
        </p:txBody>
      </p:sp>
    </p:spTree>
    <p:extLst>
      <p:ext uri="{BB962C8B-B14F-4D97-AF65-F5344CB8AC3E}">
        <p14:creationId xmlns:p14="http://schemas.microsoft.com/office/powerpoint/2010/main" val="3789309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8">
                                            <p:txEl>
                                              <p:pRg st="0" end="0"/>
                                            </p:txEl>
                                          </p:spTgt>
                                        </p:tgtEl>
                                        <p:attrNameLst>
                                          <p:attrName>style.visibility</p:attrName>
                                        </p:attrNameLst>
                                      </p:cBhvr>
                                      <p:to>
                                        <p:strVal val="visible"/>
                                      </p:to>
                                    </p:set>
                                    <p:animEffect transition="in" filter="fade">
                                      <p:cBhvr>
                                        <p:cTn id="7" dur="2000"/>
                                        <p:tgtEl>
                                          <p:spTgt spid="512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8">
                                            <p:txEl>
                                              <p:pRg st="1" end="1"/>
                                            </p:txEl>
                                          </p:spTgt>
                                        </p:tgtEl>
                                        <p:attrNameLst>
                                          <p:attrName>style.visibility</p:attrName>
                                        </p:attrNameLst>
                                      </p:cBhvr>
                                      <p:to>
                                        <p:strVal val="visible"/>
                                      </p:to>
                                    </p:set>
                                    <p:animEffect transition="in" filter="fade">
                                      <p:cBhvr>
                                        <p:cTn id="12" dur="2000"/>
                                        <p:tgtEl>
                                          <p:spTgt spid="512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r>
              <a:rPr lang="en" dirty="0"/>
              <a:t>:</a:t>
            </a:r>
            <a:endParaRPr dirty="0"/>
          </a:p>
        </p:txBody>
      </p:sp>
      <p:sp>
        <p:nvSpPr>
          <p:cNvPr id="658" name="Google Shape;658;p8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solution has  a volume of 2.5 liters and contains 0.70 mol of NaCl.  What is the molarity?</a:t>
            </a:r>
            <a:br>
              <a:rPr lang="en"/>
            </a:br>
            <a:r>
              <a:rPr lang="en"/>
              <a:t/>
            </a:r>
            <a:br>
              <a:rPr lang="en"/>
            </a:br>
            <a:r>
              <a:rPr lang="en"/>
              <a:t>M = </a:t>
            </a:r>
            <a:endParaRPr/>
          </a:p>
          <a:p>
            <a:pPr marL="0" lvl="0" indent="0" algn="l" rtl="0">
              <a:spcBef>
                <a:spcPts val="1600"/>
              </a:spcBef>
              <a:spcAft>
                <a:spcPts val="1600"/>
              </a:spcAft>
              <a:buNone/>
            </a:pPr>
            <a:r>
              <a:rPr lang="en"/>
              <a:t>  		 </a:t>
            </a:r>
            <a:br>
              <a:rPr lang="en"/>
            </a:br>
            <a:endParaRPr/>
          </a:p>
        </p:txBody>
      </p:sp>
      <p:pic>
        <p:nvPicPr>
          <p:cNvPr id="659" name="Google Shape;659;p87"/>
          <p:cNvPicPr preferRelativeResize="0"/>
          <p:nvPr/>
        </p:nvPicPr>
        <p:blipFill>
          <a:blip r:embed="rId3">
            <a:alphaModFix/>
          </a:blip>
          <a:stretch>
            <a:fillRect/>
          </a:stretch>
        </p:blipFill>
        <p:spPr>
          <a:xfrm>
            <a:off x="3418609" y="159074"/>
            <a:ext cx="2781842" cy="934775"/>
          </a:xfrm>
          <a:prstGeom prst="rect">
            <a:avLst/>
          </a:prstGeom>
          <a:noFill/>
          <a:ln>
            <a:noFill/>
          </a:ln>
        </p:spPr>
      </p:pic>
      <p:sp>
        <p:nvSpPr>
          <p:cNvPr id="660" name="Google Shape;660;p87"/>
          <p:cNvSpPr txBox="1"/>
          <p:nvPr/>
        </p:nvSpPr>
        <p:spPr>
          <a:xfrm>
            <a:off x="1332975" y="2863350"/>
            <a:ext cx="1885500" cy="49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.70 mol NaCl</a:t>
            </a:r>
            <a:endParaRPr>
              <a:latin typeface="Shadows Into Light"/>
              <a:ea typeface="Shadows Into Light"/>
              <a:cs typeface="Shadows Into Light"/>
              <a:sym typeface="Shadows Into Light"/>
            </a:endParaRPr>
          </a:p>
        </p:txBody>
      </p:sp>
      <p:sp>
        <p:nvSpPr>
          <p:cNvPr id="661" name="Google Shape;661;p87"/>
          <p:cNvSpPr txBox="1"/>
          <p:nvPr/>
        </p:nvSpPr>
        <p:spPr>
          <a:xfrm>
            <a:off x="1332975" y="3613650"/>
            <a:ext cx="2359500" cy="69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2.5 L solution</a:t>
            </a:r>
            <a:endParaRPr>
              <a:latin typeface="Shadows Into Light"/>
              <a:ea typeface="Shadows Into Light"/>
              <a:cs typeface="Shadows Into Light"/>
              <a:sym typeface="Shadows Into Light"/>
            </a:endParaRPr>
          </a:p>
        </p:txBody>
      </p:sp>
      <p:sp>
        <p:nvSpPr>
          <p:cNvPr id="662" name="Google Shape;662;p87"/>
          <p:cNvSpPr txBox="1"/>
          <p:nvPr/>
        </p:nvSpPr>
        <p:spPr>
          <a:xfrm>
            <a:off x="3670000" y="3040950"/>
            <a:ext cx="1431600" cy="572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 0.28M</a:t>
            </a:r>
            <a:br>
              <a:rPr lang="en" sz="3000">
                <a:solidFill>
                  <a:schemeClr val="lt1"/>
                </a:solidFill>
                <a:latin typeface="Shadows Into Light"/>
                <a:ea typeface="Shadows Into Light"/>
                <a:cs typeface="Shadows Into Light"/>
                <a:sym typeface="Shadows Into Light"/>
              </a:rPr>
            </a:br>
            <a:endParaRPr>
              <a:latin typeface="Shadows Into Light"/>
              <a:ea typeface="Shadows Into Light"/>
              <a:cs typeface="Shadows Into Light"/>
              <a:sym typeface="Shadows Into Light"/>
            </a:endParaRPr>
          </a:p>
        </p:txBody>
      </p:sp>
      <p:cxnSp>
        <p:nvCxnSpPr>
          <p:cNvPr id="663" name="Google Shape;663;p87"/>
          <p:cNvCxnSpPr/>
          <p:nvPr/>
        </p:nvCxnSpPr>
        <p:spPr>
          <a:xfrm rot="10800000" flipH="1">
            <a:off x="1407075" y="3505050"/>
            <a:ext cx="1623900" cy="19800"/>
          </a:xfrm>
          <a:prstGeom prst="straightConnector1">
            <a:avLst/>
          </a:prstGeom>
          <a:noFill/>
          <a:ln w="2857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20920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10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3"/>
                                        </p:tgtEl>
                                        <p:attrNameLst>
                                          <p:attrName>style.visibility</p:attrName>
                                        </p:attrNameLst>
                                      </p:cBhvr>
                                      <p:to>
                                        <p:strVal val="visible"/>
                                      </p:to>
                                    </p:set>
                                    <p:animEffect transition="in" filter="fade">
                                      <p:cBhvr>
                                        <p:cTn id="12" dur="1000"/>
                                        <p:tgtEl>
                                          <p:spTgt spid="6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1"/>
                                        </p:tgtEl>
                                        <p:attrNameLst>
                                          <p:attrName>style.visibility</p:attrName>
                                        </p:attrNameLst>
                                      </p:cBhvr>
                                      <p:to>
                                        <p:strVal val="visible"/>
                                      </p:to>
                                    </p:set>
                                    <p:animEffect transition="in" filter="fade">
                                      <p:cBhvr>
                                        <p:cTn id="17" dur="1000"/>
                                        <p:tgtEl>
                                          <p:spTgt spid="6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gtEl>
                                        <p:attrNameLst>
                                          <p:attrName>style.visibility</p:attrName>
                                        </p:attrNameLst>
                                      </p:cBhvr>
                                      <p:to>
                                        <p:strVal val="visible"/>
                                      </p:to>
                                    </p:set>
                                    <p:animEffect transition="in" filter="fade">
                                      <p:cBhvr>
                                        <p:cTn id="22"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930474" y="271582"/>
            <a:ext cx="8153400" cy="742950"/>
          </a:xfrm>
        </p:spPr>
        <p:txBody>
          <a:bodyPr/>
          <a:lstStyle/>
          <a:p>
            <a:r>
              <a:rPr lang="en-US" altLang="en-US" sz="4400" b="0" dirty="0"/>
              <a:t>Calculating Molarity and Volume</a:t>
            </a:r>
          </a:p>
        </p:txBody>
      </p:sp>
      <p:sp>
        <p:nvSpPr>
          <p:cNvPr id="3" name="Content Placeholder 2"/>
          <p:cNvSpPr>
            <a:spLocks noGrp="1"/>
          </p:cNvSpPr>
          <p:nvPr>
            <p:ph idx="1"/>
          </p:nvPr>
        </p:nvSpPr>
        <p:spPr>
          <a:xfrm>
            <a:off x="612648" y="1530626"/>
            <a:ext cx="8153400" cy="3041374"/>
          </a:xfrm>
        </p:spPr>
        <p:txBody>
          <a:bodyPr/>
          <a:lstStyle/>
          <a:p>
            <a:pPr marL="0" indent="0">
              <a:buNone/>
              <a:defRPr/>
            </a:pPr>
            <a:r>
              <a:rPr lang="en-US" altLang="en-US" sz="2400" dirty="0"/>
              <a:t>Calculate the volume needed to create a 2M solution with 3.5 moles of Li2O.</a:t>
            </a:r>
          </a:p>
          <a:p>
            <a:pPr marL="0" indent="0">
              <a:buNone/>
              <a:defRPr/>
            </a:pPr>
            <a:endParaRPr lang="en-US" altLang="en-US" sz="2400" dirty="0"/>
          </a:p>
          <a:p>
            <a:pPr marL="0" indent="0">
              <a:buNone/>
              <a:defRPr/>
            </a:pPr>
            <a:r>
              <a:rPr lang="en-US" sz="2800" dirty="0"/>
              <a:t>	2 = </a:t>
            </a:r>
            <a:r>
              <a:rPr lang="en-US" sz="2800" u="sng" dirty="0"/>
              <a:t>3.5 </a:t>
            </a:r>
            <a:r>
              <a:rPr lang="en-US" sz="2800" u="sng" dirty="0" err="1"/>
              <a:t>mol</a:t>
            </a:r>
            <a:r>
              <a:rPr lang="en-US" sz="2800" u="sng" dirty="0"/>
              <a:t> </a:t>
            </a:r>
          </a:p>
        </p:txBody>
      </p:sp>
      <p:sp>
        <p:nvSpPr>
          <p:cNvPr id="10" name="Google Shape;661;p87"/>
          <p:cNvSpPr txBox="1"/>
          <p:nvPr/>
        </p:nvSpPr>
        <p:spPr>
          <a:xfrm>
            <a:off x="2522797" y="3058036"/>
            <a:ext cx="2359500" cy="69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dirty="0">
                <a:solidFill>
                  <a:schemeClr val="lt1"/>
                </a:solidFill>
                <a:latin typeface="Shadows Into Light"/>
                <a:ea typeface="Shadows Into Light"/>
                <a:cs typeface="Shadows Into Light"/>
                <a:sym typeface="Shadows Into Light"/>
              </a:rPr>
              <a:t>x</a:t>
            </a:r>
            <a:endParaRPr dirty="0">
              <a:latin typeface="Shadows Into Light"/>
              <a:ea typeface="Shadows Into Light"/>
              <a:cs typeface="Shadows Into Light"/>
              <a:sym typeface="Shadows Into Light"/>
            </a:endParaRPr>
          </a:p>
        </p:txBody>
      </p:sp>
      <p:sp>
        <p:nvSpPr>
          <p:cNvPr id="12" name="Google Shape;661;p87"/>
          <p:cNvSpPr txBox="1"/>
          <p:nvPr/>
        </p:nvSpPr>
        <p:spPr>
          <a:xfrm>
            <a:off x="3942136" y="2819392"/>
            <a:ext cx="2359500" cy="69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US" sz="3000" dirty="0">
                <a:solidFill>
                  <a:schemeClr val="lt1"/>
                </a:solidFill>
                <a:latin typeface="Shadows Into Light"/>
                <a:ea typeface="Shadows Into Light"/>
                <a:cs typeface="Shadows Into Light"/>
                <a:sym typeface="Shadows Into Light"/>
              </a:rPr>
              <a:t>X</a:t>
            </a:r>
            <a:r>
              <a:rPr lang="en" sz="3000" dirty="0">
                <a:solidFill>
                  <a:schemeClr val="lt1"/>
                </a:solidFill>
                <a:latin typeface="Shadows Into Light"/>
                <a:ea typeface="Shadows Into Light"/>
                <a:cs typeface="Shadows Into Light"/>
                <a:sym typeface="Shadows Into Light"/>
              </a:rPr>
              <a:t> = 1.75L</a:t>
            </a:r>
            <a:endParaRPr dirty="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8330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427" name="Google Shape;427;p43"/>
          <p:cNvSpPr txBox="1"/>
          <p:nvPr/>
        </p:nvSpPr>
        <p:spPr>
          <a:xfrm>
            <a:off x="2808450" y="2213788"/>
            <a:ext cx="4259400" cy="65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  </a:t>
            </a:r>
            <a:r>
              <a:rPr lang="en" sz="3000">
                <a:solidFill>
                  <a:srgbClr val="FFFFFF"/>
                </a:solidFill>
                <a:latin typeface="Shadows Into Light"/>
                <a:ea typeface="Shadows Into Light"/>
                <a:cs typeface="Shadows Into Light"/>
                <a:sym typeface="Shadows Into Light"/>
              </a:rPr>
              <a:t>2</a:t>
            </a:r>
            <a:r>
              <a:rPr lang="en" sz="3000">
                <a:solidFill>
                  <a:srgbClr val="FFFF00"/>
                </a:solidFill>
                <a:latin typeface="Shadows Into Light"/>
                <a:ea typeface="Shadows Into Light"/>
                <a:cs typeface="Shadows Into Light"/>
                <a:sym typeface="Shadows Into Light"/>
              </a:rPr>
              <a:t>H</a:t>
            </a:r>
            <a:r>
              <a:rPr lang="en" sz="3000" baseline="-25000">
                <a:solidFill>
                  <a:srgbClr val="FFFF00"/>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a:t>
            </a:r>
            <a:r>
              <a:rPr lang="en" sz="3000">
                <a:solidFill>
                  <a:srgbClr val="FF0000"/>
                </a:solidFill>
                <a:latin typeface="Shadows Into Light"/>
                <a:ea typeface="Shadows Into Light"/>
                <a:cs typeface="Shadows Into Light"/>
                <a:sym typeface="Shadows Into Light"/>
              </a:rPr>
              <a:t>O</a:t>
            </a:r>
            <a:r>
              <a:rPr lang="en" sz="3000" baseline="-25000">
                <a:solidFill>
                  <a:srgbClr val="FF0000"/>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a:t>
            </a:r>
            <a:r>
              <a:rPr lang="en" sz="3000">
                <a:solidFill>
                  <a:srgbClr val="FF0000"/>
                </a:solidFill>
                <a:latin typeface="Shadows Into Light"/>
                <a:ea typeface="Shadows Into Light"/>
                <a:cs typeface="Shadows Into Light"/>
                <a:sym typeface="Shadows Into Light"/>
              </a:rPr>
              <a:t> </a:t>
            </a:r>
            <a:r>
              <a:rPr lang="en" sz="3000">
                <a:solidFill>
                  <a:srgbClr val="FFFFFF"/>
                </a:solidFill>
                <a:latin typeface="Shadows Into Light"/>
                <a:ea typeface="Shadows Into Light"/>
                <a:cs typeface="Shadows Into Light"/>
                <a:sym typeface="Shadows Into Light"/>
              </a:rPr>
              <a:t>2</a:t>
            </a:r>
            <a:r>
              <a:rPr lang="en" sz="3000">
                <a:solidFill>
                  <a:srgbClr val="FFFF00"/>
                </a:solidFill>
                <a:latin typeface="Shadows Into Light"/>
                <a:ea typeface="Shadows Into Light"/>
                <a:cs typeface="Shadows Into Light"/>
                <a:sym typeface="Shadows Into Light"/>
              </a:rPr>
              <a:t>H</a:t>
            </a:r>
            <a:r>
              <a:rPr lang="en" sz="3000" baseline="-25000">
                <a:solidFill>
                  <a:srgbClr val="FFFF00"/>
                </a:solidFill>
                <a:latin typeface="Shadows Into Light"/>
                <a:ea typeface="Shadows Into Light"/>
                <a:cs typeface="Shadows Into Light"/>
                <a:sym typeface="Shadows Into Light"/>
              </a:rPr>
              <a:t>2</a:t>
            </a:r>
            <a:r>
              <a:rPr lang="en" sz="3000">
                <a:solidFill>
                  <a:srgbClr val="FF0000"/>
                </a:solidFill>
                <a:latin typeface="Shadows Into Light"/>
                <a:ea typeface="Shadows Into Light"/>
                <a:cs typeface="Shadows Into Light"/>
                <a:sym typeface="Shadows Into Light"/>
              </a:rPr>
              <a:t>O</a:t>
            </a:r>
            <a:r>
              <a:rPr lang="en" sz="3600">
                <a:solidFill>
                  <a:srgbClr val="FF0000"/>
                </a:solidFill>
                <a:latin typeface="Shadows Into Light"/>
                <a:ea typeface="Shadows Into Light"/>
                <a:cs typeface="Shadows Into Light"/>
                <a:sym typeface="Shadows Into Light"/>
              </a:rPr>
              <a:t/>
            </a:r>
            <a:br>
              <a:rPr lang="en" sz="3600">
                <a:solidFill>
                  <a:srgbClr val="FF0000"/>
                </a:solidFill>
                <a:latin typeface="Shadows Into Light"/>
                <a:ea typeface="Shadows Into Light"/>
                <a:cs typeface="Shadows Into Light"/>
                <a:sym typeface="Shadows Into Light"/>
              </a:rPr>
            </a:br>
            <a:endParaRPr>
              <a:solidFill>
                <a:srgbClr val="FF0000"/>
              </a:solidFill>
            </a:endParaRPr>
          </a:p>
        </p:txBody>
      </p:sp>
      <p:grpSp>
        <p:nvGrpSpPr>
          <p:cNvPr id="428" name="Google Shape;428;p43"/>
          <p:cNvGrpSpPr/>
          <p:nvPr/>
        </p:nvGrpSpPr>
        <p:grpSpPr>
          <a:xfrm>
            <a:off x="3348713" y="2938650"/>
            <a:ext cx="263625" cy="158400"/>
            <a:chOff x="2808463" y="3784450"/>
            <a:chExt cx="263625" cy="158400"/>
          </a:xfrm>
        </p:grpSpPr>
        <p:sp>
          <p:nvSpPr>
            <p:cNvPr id="429" name="Google Shape;429;p43"/>
            <p:cNvSpPr/>
            <p:nvPr/>
          </p:nvSpPr>
          <p:spPr>
            <a:xfrm>
              <a:off x="2808463" y="37844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3"/>
            <p:cNvSpPr/>
            <p:nvPr/>
          </p:nvSpPr>
          <p:spPr>
            <a:xfrm>
              <a:off x="2922688" y="37844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43"/>
          <p:cNvGrpSpPr/>
          <p:nvPr/>
        </p:nvGrpSpPr>
        <p:grpSpPr>
          <a:xfrm>
            <a:off x="4688438" y="2938650"/>
            <a:ext cx="263625" cy="158400"/>
            <a:chOff x="4148188" y="3784450"/>
            <a:chExt cx="263625" cy="158400"/>
          </a:xfrm>
        </p:grpSpPr>
        <p:sp>
          <p:nvSpPr>
            <p:cNvPr id="432" name="Google Shape;432;p43"/>
            <p:cNvSpPr/>
            <p:nvPr/>
          </p:nvSpPr>
          <p:spPr>
            <a:xfrm>
              <a:off x="4148188" y="37844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3"/>
            <p:cNvSpPr/>
            <p:nvPr/>
          </p:nvSpPr>
          <p:spPr>
            <a:xfrm>
              <a:off x="4262413" y="37844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43"/>
          <p:cNvGrpSpPr/>
          <p:nvPr/>
        </p:nvGrpSpPr>
        <p:grpSpPr>
          <a:xfrm>
            <a:off x="6028163" y="2881500"/>
            <a:ext cx="342725" cy="272700"/>
            <a:chOff x="5177888" y="3727300"/>
            <a:chExt cx="342725" cy="272700"/>
          </a:xfrm>
        </p:grpSpPr>
        <p:sp>
          <p:nvSpPr>
            <p:cNvPr id="435" name="Google Shape;435;p43"/>
            <p:cNvSpPr/>
            <p:nvPr/>
          </p:nvSpPr>
          <p:spPr>
            <a:xfrm>
              <a:off x="5177888"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3"/>
            <p:cNvSpPr/>
            <p:nvPr/>
          </p:nvSpPr>
          <p:spPr>
            <a:xfrm>
              <a:off x="5371213"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3"/>
            <p:cNvSpPr/>
            <p:nvPr/>
          </p:nvSpPr>
          <p:spPr>
            <a:xfrm>
              <a:off x="5287738" y="37273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43"/>
          <p:cNvGrpSpPr/>
          <p:nvPr/>
        </p:nvGrpSpPr>
        <p:grpSpPr>
          <a:xfrm>
            <a:off x="3348700" y="3141625"/>
            <a:ext cx="263625" cy="158400"/>
            <a:chOff x="2808450" y="3987425"/>
            <a:chExt cx="263625" cy="158400"/>
          </a:xfrm>
        </p:grpSpPr>
        <p:sp>
          <p:nvSpPr>
            <p:cNvPr id="439" name="Google Shape;439;p43"/>
            <p:cNvSpPr/>
            <p:nvPr/>
          </p:nvSpPr>
          <p:spPr>
            <a:xfrm>
              <a:off x="2808450"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3"/>
            <p:cNvSpPr/>
            <p:nvPr/>
          </p:nvSpPr>
          <p:spPr>
            <a:xfrm>
              <a:off x="2922675"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43"/>
          <p:cNvGrpSpPr/>
          <p:nvPr/>
        </p:nvGrpSpPr>
        <p:grpSpPr>
          <a:xfrm>
            <a:off x="6470688" y="2881500"/>
            <a:ext cx="342725" cy="272700"/>
            <a:chOff x="5620413" y="3727300"/>
            <a:chExt cx="342725" cy="272700"/>
          </a:xfrm>
        </p:grpSpPr>
        <p:sp>
          <p:nvSpPr>
            <p:cNvPr id="442" name="Google Shape;442;p43"/>
            <p:cNvSpPr/>
            <p:nvPr/>
          </p:nvSpPr>
          <p:spPr>
            <a:xfrm>
              <a:off x="5620413"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3"/>
            <p:cNvSpPr/>
            <p:nvPr/>
          </p:nvSpPr>
          <p:spPr>
            <a:xfrm>
              <a:off x="5813738"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3"/>
            <p:cNvSpPr/>
            <p:nvPr/>
          </p:nvSpPr>
          <p:spPr>
            <a:xfrm>
              <a:off x="5730263" y="37273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3"/>
          <p:cNvSpPr txBox="1">
            <a:spLocks noGrp="1"/>
          </p:cNvSpPr>
          <p:nvPr>
            <p:ph type="body" idx="1"/>
          </p:nvPr>
        </p:nvSpPr>
        <p:spPr>
          <a:xfrm>
            <a:off x="311700" y="1495975"/>
            <a:ext cx="8520600" cy="98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If you double the H</a:t>
            </a:r>
            <a:r>
              <a:rPr lang="en" sz="3000" baseline="-25000"/>
              <a:t>2</a:t>
            </a:r>
            <a:r>
              <a:rPr lang="en" sz="3000"/>
              <a:t> in the reaction below, how much H</a:t>
            </a:r>
            <a:r>
              <a:rPr lang="en" sz="3000" baseline="-25000"/>
              <a:t>2</a:t>
            </a:r>
            <a:r>
              <a:rPr lang="en" sz="3000"/>
              <a:t>O do you produce?</a:t>
            </a:r>
            <a:r>
              <a:rPr lang="en"/>
              <a:t> </a:t>
            </a:r>
            <a:endParaRPr/>
          </a:p>
        </p:txBody>
      </p:sp>
      <p:grpSp>
        <p:nvGrpSpPr>
          <p:cNvPr id="446" name="Google Shape;446;p43"/>
          <p:cNvGrpSpPr/>
          <p:nvPr/>
        </p:nvGrpSpPr>
        <p:grpSpPr>
          <a:xfrm>
            <a:off x="3348700" y="3382850"/>
            <a:ext cx="263625" cy="158400"/>
            <a:chOff x="2808450" y="3987425"/>
            <a:chExt cx="263625" cy="158400"/>
          </a:xfrm>
        </p:grpSpPr>
        <p:sp>
          <p:nvSpPr>
            <p:cNvPr id="447" name="Google Shape;447;p43"/>
            <p:cNvSpPr/>
            <p:nvPr/>
          </p:nvSpPr>
          <p:spPr>
            <a:xfrm>
              <a:off x="2808450"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p:nvPr/>
          </p:nvSpPr>
          <p:spPr>
            <a:xfrm>
              <a:off x="2922675"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43"/>
          <p:cNvGrpSpPr/>
          <p:nvPr/>
        </p:nvGrpSpPr>
        <p:grpSpPr>
          <a:xfrm>
            <a:off x="3348725" y="3624075"/>
            <a:ext cx="263625" cy="158400"/>
            <a:chOff x="2808450" y="3987425"/>
            <a:chExt cx="263625" cy="158400"/>
          </a:xfrm>
        </p:grpSpPr>
        <p:sp>
          <p:nvSpPr>
            <p:cNvPr id="450" name="Google Shape;450;p43"/>
            <p:cNvSpPr/>
            <p:nvPr/>
          </p:nvSpPr>
          <p:spPr>
            <a:xfrm>
              <a:off x="2808450"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2922675" y="39874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3"/>
          <p:cNvGrpSpPr/>
          <p:nvPr/>
        </p:nvGrpSpPr>
        <p:grpSpPr>
          <a:xfrm>
            <a:off x="4688438" y="3232075"/>
            <a:ext cx="263625" cy="158400"/>
            <a:chOff x="4148188" y="3784450"/>
            <a:chExt cx="263625" cy="158400"/>
          </a:xfrm>
        </p:grpSpPr>
        <p:sp>
          <p:nvSpPr>
            <p:cNvPr id="453" name="Google Shape;453;p43"/>
            <p:cNvSpPr/>
            <p:nvPr/>
          </p:nvSpPr>
          <p:spPr>
            <a:xfrm>
              <a:off x="4148188" y="37844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p:nvPr/>
          </p:nvSpPr>
          <p:spPr>
            <a:xfrm>
              <a:off x="4262413" y="37844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43"/>
          <p:cNvGrpSpPr/>
          <p:nvPr/>
        </p:nvGrpSpPr>
        <p:grpSpPr>
          <a:xfrm>
            <a:off x="6028188" y="3319975"/>
            <a:ext cx="342725" cy="272700"/>
            <a:chOff x="5177888" y="3727300"/>
            <a:chExt cx="342725" cy="272700"/>
          </a:xfrm>
        </p:grpSpPr>
        <p:sp>
          <p:nvSpPr>
            <p:cNvPr id="456" name="Google Shape;456;p43"/>
            <p:cNvSpPr/>
            <p:nvPr/>
          </p:nvSpPr>
          <p:spPr>
            <a:xfrm>
              <a:off x="5177888"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3"/>
            <p:cNvSpPr/>
            <p:nvPr/>
          </p:nvSpPr>
          <p:spPr>
            <a:xfrm>
              <a:off x="5371213"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3"/>
            <p:cNvSpPr/>
            <p:nvPr/>
          </p:nvSpPr>
          <p:spPr>
            <a:xfrm>
              <a:off x="5287738" y="37273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43"/>
          <p:cNvGrpSpPr/>
          <p:nvPr/>
        </p:nvGrpSpPr>
        <p:grpSpPr>
          <a:xfrm>
            <a:off x="6470688" y="3319975"/>
            <a:ext cx="342725" cy="272700"/>
            <a:chOff x="5177888" y="3727300"/>
            <a:chExt cx="342725" cy="272700"/>
          </a:xfrm>
        </p:grpSpPr>
        <p:sp>
          <p:nvSpPr>
            <p:cNvPr id="460" name="Google Shape;460;p43"/>
            <p:cNvSpPr/>
            <p:nvPr/>
          </p:nvSpPr>
          <p:spPr>
            <a:xfrm>
              <a:off x="5177888"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3"/>
            <p:cNvSpPr/>
            <p:nvPr/>
          </p:nvSpPr>
          <p:spPr>
            <a:xfrm>
              <a:off x="5371213" y="38416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3"/>
            <p:cNvSpPr/>
            <p:nvPr/>
          </p:nvSpPr>
          <p:spPr>
            <a:xfrm>
              <a:off x="5287738" y="37273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43"/>
          <p:cNvSpPr txBox="1"/>
          <p:nvPr/>
        </p:nvSpPr>
        <p:spPr>
          <a:xfrm>
            <a:off x="2808450" y="4106513"/>
            <a:ext cx="4259400" cy="65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  </a:t>
            </a:r>
            <a:r>
              <a:rPr lang="en" sz="3000">
                <a:solidFill>
                  <a:srgbClr val="00FFFF"/>
                </a:solidFill>
                <a:latin typeface="Shadows Into Light"/>
                <a:ea typeface="Shadows Into Light"/>
                <a:cs typeface="Shadows Into Light"/>
                <a:sym typeface="Shadows Into Light"/>
              </a:rPr>
              <a:t>4</a:t>
            </a:r>
            <a:r>
              <a:rPr lang="en" sz="3000">
                <a:solidFill>
                  <a:schemeClr val="lt1"/>
                </a:solidFill>
                <a:latin typeface="Shadows Into Light"/>
                <a:ea typeface="Shadows Into Light"/>
                <a:cs typeface="Shadows Into Light"/>
                <a:sym typeface="Shadows Into Light"/>
              </a:rPr>
              <a:t>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a:t>
            </a:r>
            <a:r>
              <a:rPr lang="en" sz="3000">
                <a:solidFill>
                  <a:srgbClr val="00FFFF"/>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O</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a:t>
            </a:r>
            <a:r>
              <a:rPr lang="en" sz="3000">
                <a:solidFill>
                  <a:srgbClr val="FF0000"/>
                </a:solidFill>
                <a:latin typeface="Shadows Into Light"/>
                <a:ea typeface="Shadows Into Light"/>
                <a:cs typeface="Shadows Into Light"/>
                <a:sym typeface="Shadows Into Light"/>
              </a:rPr>
              <a:t> </a:t>
            </a:r>
            <a:r>
              <a:rPr lang="en" sz="3000">
                <a:solidFill>
                  <a:srgbClr val="00FFFF"/>
                </a:solidFill>
                <a:latin typeface="Shadows Into Light"/>
                <a:ea typeface="Shadows Into Light"/>
                <a:cs typeface="Shadows Into Light"/>
                <a:sym typeface="Shadows Into Light"/>
              </a:rPr>
              <a:t>4</a:t>
            </a:r>
            <a:r>
              <a:rPr lang="en" sz="3000">
                <a:solidFill>
                  <a:schemeClr val="lt1"/>
                </a:solidFill>
                <a:latin typeface="Shadows Into Light"/>
                <a:ea typeface="Shadows Into Light"/>
                <a:cs typeface="Shadows Into Light"/>
                <a:sym typeface="Shadows Into Light"/>
              </a:rPr>
              <a:t>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O</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p>
        </p:txBody>
      </p:sp>
      <p:grpSp>
        <p:nvGrpSpPr>
          <p:cNvPr id="464" name="Google Shape;464;p43"/>
          <p:cNvGrpSpPr/>
          <p:nvPr/>
        </p:nvGrpSpPr>
        <p:grpSpPr>
          <a:xfrm>
            <a:off x="1598550" y="2830850"/>
            <a:ext cx="2384193" cy="1098900"/>
            <a:chOff x="1598550" y="2830850"/>
            <a:chExt cx="2384193" cy="1098900"/>
          </a:xfrm>
        </p:grpSpPr>
        <p:sp>
          <p:nvSpPr>
            <p:cNvPr id="465" name="Google Shape;465;p43"/>
            <p:cNvSpPr/>
            <p:nvPr/>
          </p:nvSpPr>
          <p:spPr>
            <a:xfrm>
              <a:off x="2978343" y="2830850"/>
              <a:ext cx="1004400" cy="10989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6" name="Google Shape;466;p43"/>
            <p:cNvCxnSpPr>
              <a:stCxn id="465" idx="2"/>
            </p:cNvCxnSpPr>
            <p:nvPr/>
          </p:nvCxnSpPr>
          <p:spPr>
            <a:xfrm rot="10800000">
              <a:off x="2464443" y="3323000"/>
              <a:ext cx="513900" cy="57300"/>
            </a:xfrm>
            <a:prstGeom prst="straightConnector1">
              <a:avLst/>
            </a:prstGeom>
            <a:noFill/>
            <a:ln w="9525" cap="flat" cmpd="sng">
              <a:solidFill>
                <a:srgbClr val="00FF00"/>
              </a:solidFill>
              <a:prstDash val="solid"/>
              <a:round/>
              <a:headEnd type="none" w="med" len="med"/>
              <a:tailEnd type="none" w="med" len="med"/>
            </a:ln>
          </p:spPr>
        </p:cxnSp>
        <p:sp>
          <p:nvSpPr>
            <p:cNvPr id="467" name="Google Shape;467;p43"/>
            <p:cNvSpPr txBox="1"/>
            <p:nvPr/>
          </p:nvSpPr>
          <p:spPr>
            <a:xfrm>
              <a:off x="1598550" y="3041700"/>
              <a:ext cx="851100" cy="554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8 H’s</a:t>
              </a:r>
              <a:endParaRPr sz="2400">
                <a:solidFill>
                  <a:srgbClr val="00FF00"/>
                </a:solidFill>
                <a:latin typeface="Shadows Into Light"/>
                <a:ea typeface="Shadows Into Light"/>
                <a:cs typeface="Shadows Into Light"/>
                <a:sym typeface="Shadows Into Light"/>
              </a:endParaRPr>
            </a:p>
          </p:txBody>
        </p:sp>
      </p:grpSp>
      <p:grpSp>
        <p:nvGrpSpPr>
          <p:cNvPr id="468" name="Google Shape;468;p43"/>
          <p:cNvGrpSpPr/>
          <p:nvPr/>
        </p:nvGrpSpPr>
        <p:grpSpPr>
          <a:xfrm>
            <a:off x="5876426" y="2571750"/>
            <a:ext cx="2523400" cy="1325375"/>
            <a:chOff x="5876426" y="2571750"/>
            <a:chExt cx="2523400" cy="1325375"/>
          </a:xfrm>
        </p:grpSpPr>
        <p:sp>
          <p:nvSpPr>
            <p:cNvPr id="469" name="Google Shape;469;p43"/>
            <p:cNvSpPr/>
            <p:nvPr/>
          </p:nvSpPr>
          <p:spPr>
            <a:xfrm>
              <a:off x="5876425" y="2798225"/>
              <a:ext cx="1072800" cy="10989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0" name="Google Shape;470;p43"/>
            <p:cNvCxnSpPr/>
            <p:nvPr/>
          </p:nvCxnSpPr>
          <p:spPr>
            <a:xfrm flipH="1">
              <a:off x="6949325" y="2967700"/>
              <a:ext cx="599400" cy="224400"/>
            </a:xfrm>
            <a:prstGeom prst="straightConnector1">
              <a:avLst/>
            </a:prstGeom>
            <a:noFill/>
            <a:ln w="9525" cap="flat" cmpd="sng">
              <a:solidFill>
                <a:srgbClr val="00FF00"/>
              </a:solidFill>
              <a:prstDash val="solid"/>
              <a:round/>
              <a:headEnd type="none" w="med" len="med"/>
              <a:tailEnd type="none" w="med" len="med"/>
            </a:ln>
          </p:spPr>
        </p:cxnSp>
        <p:sp>
          <p:nvSpPr>
            <p:cNvPr id="471" name="Google Shape;471;p43"/>
            <p:cNvSpPr txBox="1"/>
            <p:nvPr/>
          </p:nvSpPr>
          <p:spPr>
            <a:xfrm>
              <a:off x="7548725" y="2571750"/>
              <a:ext cx="851100" cy="554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8 H’s</a:t>
              </a:r>
              <a:endParaRPr sz="2400">
                <a:solidFill>
                  <a:srgbClr val="00FF00"/>
                </a:solidFill>
                <a:latin typeface="Shadows Into Light"/>
                <a:ea typeface="Shadows Into Light"/>
                <a:cs typeface="Shadows Into Light"/>
                <a:sym typeface="Shadows Into Light"/>
              </a:endParaRPr>
            </a:p>
          </p:txBody>
        </p:sp>
      </p:grpSp>
      <p:grpSp>
        <p:nvGrpSpPr>
          <p:cNvPr id="472" name="Google Shape;472;p43"/>
          <p:cNvGrpSpPr/>
          <p:nvPr/>
        </p:nvGrpSpPr>
        <p:grpSpPr>
          <a:xfrm>
            <a:off x="4260426" y="2881488"/>
            <a:ext cx="4139400" cy="1711575"/>
            <a:chOff x="5876426" y="2798225"/>
            <a:chExt cx="4139400" cy="1711575"/>
          </a:xfrm>
        </p:grpSpPr>
        <p:sp>
          <p:nvSpPr>
            <p:cNvPr id="473" name="Google Shape;473;p43"/>
            <p:cNvSpPr/>
            <p:nvPr/>
          </p:nvSpPr>
          <p:spPr>
            <a:xfrm>
              <a:off x="5876425" y="2798225"/>
              <a:ext cx="1072800" cy="10989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4" name="Google Shape;474;p43"/>
            <p:cNvCxnSpPr/>
            <p:nvPr/>
          </p:nvCxnSpPr>
          <p:spPr>
            <a:xfrm rot="10800000">
              <a:off x="6838525" y="3738688"/>
              <a:ext cx="2326200" cy="491700"/>
            </a:xfrm>
            <a:prstGeom prst="straightConnector1">
              <a:avLst/>
            </a:prstGeom>
            <a:noFill/>
            <a:ln w="9525" cap="flat" cmpd="sng">
              <a:solidFill>
                <a:srgbClr val="00FF00"/>
              </a:solidFill>
              <a:prstDash val="solid"/>
              <a:round/>
              <a:headEnd type="none" w="med" len="med"/>
              <a:tailEnd type="none" w="med" len="med"/>
            </a:ln>
          </p:spPr>
        </p:cxnSp>
        <p:sp>
          <p:nvSpPr>
            <p:cNvPr id="475" name="Google Shape;475;p43"/>
            <p:cNvSpPr txBox="1"/>
            <p:nvPr/>
          </p:nvSpPr>
          <p:spPr>
            <a:xfrm>
              <a:off x="9164725" y="3955700"/>
              <a:ext cx="851100" cy="554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4 O’s</a:t>
              </a:r>
              <a:endParaRPr sz="2400">
                <a:solidFill>
                  <a:srgbClr val="00FF00"/>
                </a:solidFill>
                <a:latin typeface="Shadows Into Light"/>
                <a:ea typeface="Shadows Into Light"/>
                <a:cs typeface="Shadows Into Light"/>
                <a:sym typeface="Shadows Into Light"/>
              </a:endParaRPr>
            </a:p>
          </p:txBody>
        </p:sp>
      </p:grpSp>
      <p:grpSp>
        <p:nvGrpSpPr>
          <p:cNvPr id="476" name="Google Shape;476;p43"/>
          <p:cNvGrpSpPr/>
          <p:nvPr/>
        </p:nvGrpSpPr>
        <p:grpSpPr>
          <a:xfrm>
            <a:off x="6946425" y="3382838"/>
            <a:ext cx="1534800" cy="554100"/>
            <a:chOff x="6946425" y="3382838"/>
            <a:chExt cx="1534800" cy="554100"/>
          </a:xfrm>
        </p:grpSpPr>
        <p:cxnSp>
          <p:nvCxnSpPr>
            <p:cNvPr id="477" name="Google Shape;477;p43"/>
            <p:cNvCxnSpPr/>
            <p:nvPr/>
          </p:nvCxnSpPr>
          <p:spPr>
            <a:xfrm rot="10800000">
              <a:off x="6946425" y="3482775"/>
              <a:ext cx="683700" cy="141300"/>
            </a:xfrm>
            <a:prstGeom prst="straightConnector1">
              <a:avLst/>
            </a:prstGeom>
            <a:noFill/>
            <a:ln w="9525" cap="flat" cmpd="sng">
              <a:solidFill>
                <a:srgbClr val="00FF00"/>
              </a:solidFill>
              <a:prstDash val="solid"/>
              <a:round/>
              <a:headEnd type="none" w="med" len="med"/>
              <a:tailEnd type="none" w="med" len="med"/>
            </a:ln>
          </p:spPr>
        </p:cxnSp>
        <p:sp>
          <p:nvSpPr>
            <p:cNvPr id="478" name="Google Shape;478;p43"/>
            <p:cNvSpPr txBox="1"/>
            <p:nvPr/>
          </p:nvSpPr>
          <p:spPr>
            <a:xfrm>
              <a:off x="7630125" y="3382838"/>
              <a:ext cx="851100" cy="554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4 O’s</a:t>
              </a:r>
              <a:endParaRPr sz="2400">
                <a:solidFill>
                  <a:srgbClr val="00FF00"/>
                </a:solidFill>
                <a:latin typeface="Shadows Into Light"/>
                <a:ea typeface="Shadows Into Light"/>
                <a:cs typeface="Shadows Into Light"/>
                <a:sym typeface="Shadows Into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par>
                                <p:cTn id="8" presetID="10" presetClass="entr" presetSubtype="0" fill="hold"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10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2"/>
                                        </p:tgtEl>
                                        <p:attrNameLst>
                                          <p:attrName>style.visibility</p:attrName>
                                        </p:attrNameLst>
                                      </p:cBhvr>
                                      <p:to>
                                        <p:strVal val="visible"/>
                                      </p:to>
                                    </p:set>
                                    <p:animEffect transition="in" filter="fade">
                                      <p:cBhvr>
                                        <p:cTn id="15" dur="1000"/>
                                        <p:tgtEl>
                                          <p:spTgt spid="4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5"/>
                                        </p:tgtEl>
                                        <p:attrNameLst>
                                          <p:attrName>style.visibility</p:attrName>
                                        </p:attrNameLst>
                                      </p:cBhvr>
                                      <p:to>
                                        <p:strVal val="visible"/>
                                      </p:to>
                                    </p:set>
                                    <p:animEffect transition="in" filter="fade">
                                      <p:cBhvr>
                                        <p:cTn id="20" dur="1000"/>
                                        <p:tgtEl>
                                          <p:spTgt spid="455"/>
                                        </p:tgtEl>
                                      </p:cBhvr>
                                    </p:animEffect>
                                  </p:childTnLst>
                                </p:cTn>
                              </p:par>
                              <p:par>
                                <p:cTn id="21" presetID="10" presetClass="entr" presetSubtype="0" fill="hold" nodeType="withEffect">
                                  <p:stCondLst>
                                    <p:cond delay="0"/>
                                  </p:stCondLst>
                                  <p:childTnLst>
                                    <p:set>
                                      <p:cBhvr>
                                        <p:cTn id="22" dur="1" fill="hold">
                                          <p:stCondLst>
                                            <p:cond delay="0"/>
                                          </p:stCondLst>
                                        </p:cTn>
                                        <p:tgtEl>
                                          <p:spTgt spid="459"/>
                                        </p:tgtEl>
                                        <p:attrNameLst>
                                          <p:attrName>style.visibility</p:attrName>
                                        </p:attrNameLst>
                                      </p:cBhvr>
                                      <p:to>
                                        <p:strVal val="visible"/>
                                      </p:to>
                                    </p:set>
                                    <p:animEffect transition="in" filter="fade">
                                      <p:cBhvr>
                                        <p:cTn id="23" dur="1000"/>
                                        <p:tgtEl>
                                          <p:spTgt spid="4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3"/>
                                        </p:tgtEl>
                                        <p:attrNameLst>
                                          <p:attrName>style.visibility</p:attrName>
                                        </p:attrNameLst>
                                      </p:cBhvr>
                                      <p:to>
                                        <p:strVal val="visible"/>
                                      </p:to>
                                    </p:set>
                                    <p:animEffect transition="in" filter="fade">
                                      <p:cBhvr>
                                        <p:cTn id="28" dur="1000"/>
                                        <p:tgtEl>
                                          <p:spTgt spid="4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64"/>
                                        </p:tgtEl>
                                        <p:attrNameLst>
                                          <p:attrName>style.visibility</p:attrName>
                                        </p:attrNameLst>
                                      </p:cBhvr>
                                      <p:to>
                                        <p:strVal val="visible"/>
                                      </p:to>
                                    </p:set>
                                    <p:animEffect transition="in" filter="fade">
                                      <p:cBhvr>
                                        <p:cTn id="33" dur="1000"/>
                                        <p:tgtEl>
                                          <p:spTgt spid="46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8"/>
                                        </p:tgtEl>
                                        <p:attrNameLst>
                                          <p:attrName>style.visibility</p:attrName>
                                        </p:attrNameLst>
                                      </p:cBhvr>
                                      <p:to>
                                        <p:strVal val="visible"/>
                                      </p:to>
                                    </p:set>
                                    <p:animEffect transition="in" filter="fade">
                                      <p:cBhvr>
                                        <p:cTn id="38" dur="1000"/>
                                        <p:tgtEl>
                                          <p:spTgt spid="46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2"/>
                                        </p:tgtEl>
                                        <p:attrNameLst>
                                          <p:attrName>style.visibility</p:attrName>
                                        </p:attrNameLst>
                                      </p:cBhvr>
                                      <p:to>
                                        <p:strVal val="visible"/>
                                      </p:to>
                                    </p:set>
                                    <p:animEffect transition="in" filter="fade">
                                      <p:cBhvr>
                                        <p:cTn id="43" dur="1000"/>
                                        <p:tgtEl>
                                          <p:spTgt spid="47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76"/>
                                        </p:tgtEl>
                                        <p:attrNameLst>
                                          <p:attrName>style.visibility</p:attrName>
                                        </p:attrNameLst>
                                      </p:cBhvr>
                                      <p:to>
                                        <p:strVal val="visible"/>
                                      </p:to>
                                    </p:set>
                                    <p:animEffect transition="in" filter="fade">
                                      <p:cBhvr>
                                        <p:cTn id="48"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781050" y="209788"/>
            <a:ext cx="8153400" cy="742950"/>
          </a:xfrm>
        </p:spPr>
        <p:txBody>
          <a:bodyPr/>
          <a:lstStyle/>
          <a:p>
            <a:r>
              <a:rPr lang="en-US" altLang="en-US" sz="4400" b="0" dirty="0"/>
              <a:t>Calculating Moles and Mass</a:t>
            </a:r>
          </a:p>
        </p:txBody>
      </p:sp>
      <p:sp>
        <p:nvSpPr>
          <p:cNvPr id="3" name="Content Placeholder 2"/>
          <p:cNvSpPr>
            <a:spLocks noGrp="1"/>
          </p:cNvSpPr>
          <p:nvPr>
            <p:ph idx="1"/>
          </p:nvPr>
        </p:nvSpPr>
        <p:spPr>
          <a:xfrm>
            <a:off x="347604" y="1504950"/>
            <a:ext cx="8153400" cy="3371850"/>
          </a:xfrm>
        </p:spPr>
        <p:txBody>
          <a:bodyPr/>
          <a:lstStyle/>
          <a:p>
            <a:pPr marL="0" indent="0">
              <a:buNone/>
              <a:defRPr/>
            </a:pPr>
            <a:r>
              <a:rPr lang="en-US" altLang="en-US" sz="2400" dirty="0"/>
              <a:t>Determine the moles required to create a 6.0M solution of </a:t>
            </a:r>
            <a:r>
              <a:rPr lang="en-US" altLang="en-US" sz="2400" dirty="0" err="1"/>
              <a:t>HCl</a:t>
            </a:r>
            <a:r>
              <a:rPr lang="en-US" altLang="en-US" sz="2400" dirty="0"/>
              <a:t> using 2.0L of solution.</a:t>
            </a:r>
          </a:p>
          <a:p>
            <a:pPr marL="342900" indent="-342900">
              <a:buFont typeface="Wingdings 2" panose="05020102010507070707" pitchFamily="18" charset="2"/>
              <a:buAutoNum type="arabicPeriod" startAt="3"/>
              <a:defRPr/>
            </a:pPr>
            <a:endParaRPr lang="en-US" altLang="en-US" sz="1800" dirty="0"/>
          </a:p>
          <a:p>
            <a:pPr marL="342900" indent="-342900">
              <a:buFont typeface="Wingdings 2" panose="05020102010507070707" pitchFamily="18" charset="2"/>
              <a:buAutoNum type="arabicPeriod" startAt="3"/>
              <a:defRPr/>
            </a:pPr>
            <a:endParaRPr lang="en-US" altLang="en-US" sz="1800" dirty="0"/>
          </a:p>
          <a:p>
            <a:pPr marL="342900" indent="-342900">
              <a:buFont typeface="Wingdings 2" panose="05020102010507070707" pitchFamily="18" charset="2"/>
              <a:buAutoNum type="arabicPeriod" startAt="3"/>
              <a:defRPr/>
            </a:pPr>
            <a:endParaRPr lang="en-US" altLang="en-US" sz="1800" dirty="0"/>
          </a:p>
          <a:p>
            <a:pPr>
              <a:defRPr/>
            </a:pPr>
            <a:endParaRPr lang="en-US" dirty="0"/>
          </a:p>
        </p:txBody>
      </p:sp>
      <p:sp>
        <p:nvSpPr>
          <p:cNvPr id="4" name="TextBox 3"/>
          <p:cNvSpPr txBox="1">
            <a:spLocks noChangeArrowheads="1"/>
          </p:cNvSpPr>
          <p:nvPr/>
        </p:nvSpPr>
        <p:spPr bwMode="auto">
          <a:xfrm>
            <a:off x="2993834" y="2865389"/>
            <a:ext cx="3143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latin typeface="Shadows Into Light" panose="020B0604020202020204" charset="0"/>
              </a:rPr>
              <a:t>6.0M = x/2.0L</a:t>
            </a:r>
          </a:p>
        </p:txBody>
      </p:sp>
      <p:sp>
        <p:nvSpPr>
          <p:cNvPr id="9" name="TextBox 8"/>
          <p:cNvSpPr txBox="1">
            <a:spLocks noChangeArrowheads="1"/>
          </p:cNvSpPr>
          <p:nvPr/>
        </p:nvSpPr>
        <p:spPr bwMode="auto">
          <a:xfrm>
            <a:off x="3237009" y="3547929"/>
            <a:ext cx="2117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C000"/>
                </a:solidFill>
                <a:latin typeface="Shadows Into Light" panose="020B0604020202020204" charset="0"/>
              </a:rPr>
              <a:t>X = 12 moles</a:t>
            </a:r>
          </a:p>
        </p:txBody>
      </p:sp>
    </p:spTree>
    <p:extLst>
      <p:ext uri="{BB962C8B-B14F-4D97-AF65-F5344CB8AC3E}">
        <p14:creationId xmlns:p14="http://schemas.microsoft.com/office/powerpoint/2010/main" val="1447144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990600" y="222615"/>
            <a:ext cx="8153400" cy="742950"/>
          </a:xfrm>
        </p:spPr>
        <p:txBody>
          <a:bodyPr/>
          <a:lstStyle/>
          <a:p>
            <a:r>
              <a:rPr lang="en-US" altLang="en-US" sz="4400" b="0" dirty="0"/>
              <a:t>Calculating Moles and Mass</a:t>
            </a:r>
          </a:p>
        </p:txBody>
      </p:sp>
      <p:sp>
        <p:nvSpPr>
          <p:cNvPr id="3" name="Content Placeholder 2"/>
          <p:cNvSpPr>
            <a:spLocks noGrp="1"/>
          </p:cNvSpPr>
          <p:nvPr>
            <p:ph idx="1"/>
          </p:nvPr>
        </p:nvSpPr>
        <p:spPr>
          <a:xfrm>
            <a:off x="347604" y="1504950"/>
            <a:ext cx="8153400" cy="3371850"/>
          </a:xfrm>
        </p:spPr>
        <p:txBody>
          <a:bodyPr/>
          <a:lstStyle/>
          <a:p>
            <a:pPr marL="0" indent="0">
              <a:buNone/>
              <a:defRPr/>
            </a:pPr>
            <a:r>
              <a:rPr lang="en-US" altLang="en-US" sz="2400" dirty="0"/>
              <a:t>Calculate the mass needed to create a 2.50M solution of C</a:t>
            </a:r>
            <a:r>
              <a:rPr lang="en-US" altLang="en-US" sz="2400" baseline="-25000" dirty="0"/>
              <a:t>6</a:t>
            </a:r>
            <a:r>
              <a:rPr lang="en-US" altLang="en-US" sz="2400" dirty="0"/>
              <a:t>H</a:t>
            </a:r>
            <a:r>
              <a:rPr lang="en-US" altLang="en-US" sz="2400" baseline="-25000" dirty="0"/>
              <a:t>12</a:t>
            </a:r>
            <a:r>
              <a:rPr lang="en-US" altLang="en-US" sz="2400" dirty="0"/>
              <a:t>O</a:t>
            </a:r>
            <a:r>
              <a:rPr lang="en-US" altLang="en-US" sz="2400" baseline="-25000" dirty="0"/>
              <a:t>6</a:t>
            </a:r>
            <a:r>
              <a:rPr lang="en-US" altLang="en-US" sz="2400" dirty="0"/>
              <a:t> (sugar) in 3.00L of solution.</a:t>
            </a:r>
          </a:p>
          <a:p>
            <a:pPr>
              <a:defRPr/>
            </a:pPr>
            <a:endParaRPr lang="en-US" dirty="0"/>
          </a:p>
        </p:txBody>
      </p:sp>
      <p:sp>
        <p:nvSpPr>
          <p:cNvPr id="5" name="TextBox 4"/>
          <p:cNvSpPr txBox="1">
            <a:spLocks noChangeArrowheads="1"/>
          </p:cNvSpPr>
          <p:nvPr/>
        </p:nvSpPr>
        <p:spPr bwMode="auto">
          <a:xfrm>
            <a:off x="2571750" y="3132800"/>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latin typeface="Shadows Into Light" panose="020B0604020202020204" charset="0"/>
              </a:rPr>
              <a:t>x = 7.50mol</a:t>
            </a:r>
          </a:p>
        </p:txBody>
      </p:sp>
      <p:sp>
        <p:nvSpPr>
          <p:cNvPr id="7" name="TextBox 6"/>
          <p:cNvSpPr txBox="1">
            <a:spLocks noChangeArrowheads="1"/>
          </p:cNvSpPr>
          <p:nvPr/>
        </p:nvSpPr>
        <p:spPr bwMode="auto">
          <a:xfrm>
            <a:off x="2371725" y="2650177"/>
            <a:ext cx="188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latin typeface="Shadows Into Light" panose="020B0604020202020204" charset="0"/>
              </a:rPr>
              <a:t>2.50M=x/3.00L</a:t>
            </a:r>
          </a:p>
        </p:txBody>
      </p:sp>
      <p:sp>
        <p:nvSpPr>
          <p:cNvPr id="10" name="TextBox 9"/>
          <p:cNvSpPr txBox="1">
            <a:spLocks noChangeArrowheads="1"/>
          </p:cNvSpPr>
          <p:nvPr/>
        </p:nvSpPr>
        <p:spPr bwMode="auto">
          <a:xfrm>
            <a:off x="5081646" y="2650177"/>
            <a:ext cx="2400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latin typeface="Shadows Into Light" panose="020B0604020202020204" charset="0"/>
              </a:rPr>
              <a:t>7.50mol = x/180.0g</a:t>
            </a:r>
          </a:p>
        </p:txBody>
      </p:sp>
      <p:sp>
        <p:nvSpPr>
          <p:cNvPr id="11" name="TextBox 10"/>
          <p:cNvSpPr txBox="1">
            <a:spLocks noChangeArrowheads="1"/>
          </p:cNvSpPr>
          <p:nvPr/>
        </p:nvSpPr>
        <p:spPr bwMode="auto">
          <a:xfrm>
            <a:off x="5536377" y="3250517"/>
            <a:ext cx="148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latin typeface="Shadows Into Light" panose="020B0604020202020204" charset="0"/>
              </a:rPr>
              <a:t>x = 1350 g</a:t>
            </a:r>
          </a:p>
        </p:txBody>
      </p:sp>
    </p:spTree>
    <p:extLst>
      <p:ext uri="{BB962C8B-B14F-4D97-AF65-F5344CB8AC3E}">
        <p14:creationId xmlns:p14="http://schemas.microsoft.com/office/powerpoint/2010/main" val="2617219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6553" y="204501"/>
            <a:ext cx="8153400" cy="742950"/>
          </a:xfrm>
        </p:spPr>
        <p:txBody>
          <a:bodyPr/>
          <a:lstStyle/>
          <a:p>
            <a:pPr eaLnBrk="1" hangingPunct="1"/>
            <a:r>
              <a:rPr lang="en-US" altLang="en-US" sz="4400" b="0" dirty="0"/>
              <a:t>Mass Percentage</a:t>
            </a:r>
          </a:p>
        </p:txBody>
      </p:sp>
      <p:sp>
        <p:nvSpPr>
          <p:cNvPr id="66563" name="Rectangle 3"/>
          <p:cNvSpPr>
            <a:spLocks noGrp="1" noChangeArrowheads="1"/>
          </p:cNvSpPr>
          <p:nvPr>
            <p:ph idx="1"/>
          </p:nvPr>
        </p:nvSpPr>
        <p:spPr>
          <a:xfrm>
            <a:off x="1371600" y="2314575"/>
            <a:ext cx="2171700" cy="514350"/>
          </a:xfrm>
        </p:spPr>
        <p:txBody>
          <a:bodyPr/>
          <a:lstStyle/>
          <a:p>
            <a:pPr eaLnBrk="1" hangingPunct="1">
              <a:buFontTx/>
              <a:buNone/>
            </a:pPr>
            <a:r>
              <a:rPr lang="en-US" altLang="en-US" sz="2400"/>
              <a:t>Mass % of A =</a:t>
            </a:r>
          </a:p>
        </p:txBody>
      </p:sp>
      <p:grpSp>
        <p:nvGrpSpPr>
          <p:cNvPr id="66564" name="Group 9"/>
          <p:cNvGrpSpPr>
            <a:grpSpLocks/>
          </p:cNvGrpSpPr>
          <p:nvPr/>
        </p:nvGrpSpPr>
        <p:grpSpPr bwMode="auto">
          <a:xfrm>
            <a:off x="3534966" y="2114551"/>
            <a:ext cx="3076575" cy="831056"/>
            <a:chOff x="2009" y="1776"/>
            <a:chExt cx="2584" cy="698"/>
          </a:xfrm>
        </p:grpSpPr>
        <p:sp>
          <p:nvSpPr>
            <p:cNvPr id="66566" name="Rectangle 5"/>
            <p:cNvSpPr>
              <a:spLocks noChangeArrowheads="1"/>
            </p:cNvSpPr>
            <p:nvPr/>
          </p:nvSpPr>
          <p:spPr bwMode="auto">
            <a:xfrm>
              <a:off x="2009" y="1776"/>
              <a:ext cx="258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0000"/>
                  </a:solidFill>
                </a:rPr>
                <a:t>mass of solute</a:t>
              </a:r>
            </a:p>
            <a:p>
              <a:pPr algn="ctr"/>
              <a:r>
                <a:rPr lang="en-US" altLang="en-US" dirty="0">
                  <a:solidFill>
                    <a:srgbClr val="FF0000"/>
                  </a:solidFill>
                </a:rPr>
                <a:t>total mass of solution</a:t>
              </a:r>
            </a:p>
          </p:txBody>
        </p:sp>
        <p:sp>
          <p:nvSpPr>
            <p:cNvPr id="66567" name="Line 6"/>
            <p:cNvSpPr>
              <a:spLocks noChangeShapeType="1"/>
            </p:cNvSpPr>
            <p:nvPr/>
          </p:nvSpPr>
          <p:spPr bwMode="auto">
            <a:xfrm>
              <a:off x="2016" y="2136"/>
              <a:ext cx="2544" cy="0"/>
            </a:xfrm>
            <a:prstGeom prst="line">
              <a:avLst/>
            </a:prstGeom>
            <a:noFill/>
            <a:ln w="28575">
              <a:solidFill>
                <a:srgbClr val="C82E32"/>
              </a:solidFill>
              <a:round/>
              <a:headEnd/>
              <a:tailEnd/>
            </a:ln>
            <a:extLst>
              <a:ext uri="{909E8E84-426E-40DD-AFC4-6F175D3DCCD1}">
                <a14:hiddenFill xmlns:a14="http://schemas.microsoft.com/office/drawing/2010/main">
                  <a:noFill/>
                </a14:hiddenFill>
              </a:ext>
            </a:extLst>
          </p:spPr>
          <p:txBody>
            <a:bodyPr wrap="none" anchor="ctr"/>
            <a:lstStyle/>
            <a:p>
              <a:endParaRPr lang="en-US" sz="1050">
                <a:solidFill>
                  <a:srgbClr val="FF0000"/>
                </a:solidFill>
              </a:endParaRPr>
            </a:p>
          </p:txBody>
        </p:sp>
      </p:grpSp>
      <p:sp>
        <p:nvSpPr>
          <p:cNvPr id="66565" name="Rectangle 8"/>
          <p:cNvSpPr>
            <a:spLocks noChangeArrowheads="1"/>
          </p:cNvSpPr>
          <p:nvPr/>
        </p:nvSpPr>
        <p:spPr bwMode="auto">
          <a:xfrm>
            <a:off x="6629400" y="2305050"/>
            <a:ext cx="1028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dirty="0">
                <a:solidFill>
                  <a:srgbClr val="FF0000"/>
                </a:solidFill>
                <a:sym typeface="Symbol" panose="05050102010706020507" pitchFamily="18" charset="2"/>
              </a:rPr>
              <a:t> 100</a:t>
            </a:r>
            <a:endParaRPr lang="en-US" altLang="en-US" dirty="0">
              <a:solidFill>
                <a:srgbClr val="FF0000"/>
              </a:solidFill>
            </a:endParaRPr>
          </a:p>
        </p:txBody>
      </p:sp>
    </p:spTree>
    <p:extLst>
      <p:ext uri="{BB962C8B-B14F-4D97-AF65-F5344CB8AC3E}">
        <p14:creationId xmlns:p14="http://schemas.microsoft.com/office/powerpoint/2010/main" val="351648668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r>
              <a:rPr lang="en" dirty="0"/>
              <a:t>:</a:t>
            </a:r>
            <a:endParaRPr dirty="0"/>
          </a:p>
        </p:txBody>
      </p:sp>
      <p:sp>
        <p:nvSpPr>
          <p:cNvPr id="608" name="Google Shape;608;p8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is the percent by mass of glucose if 2.8 grams of glucose is dissolved in a 100 g solution?  </a:t>
            </a:r>
            <a:br>
              <a:rPr lang="en"/>
            </a:br>
            <a:r>
              <a:rPr lang="en"/>
              <a:t/>
            </a:r>
            <a:br>
              <a:rPr lang="en"/>
            </a:br>
            <a:r>
              <a:rPr lang="en"/>
              <a:t>% mass =</a:t>
            </a:r>
            <a:endParaRPr/>
          </a:p>
        </p:txBody>
      </p:sp>
      <p:cxnSp>
        <p:nvCxnSpPr>
          <p:cNvPr id="609" name="Google Shape;609;p81"/>
          <p:cNvCxnSpPr/>
          <p:nvPr/>
        </p:nvCxnSpPr>
        <p:spPr>
          <a:xfrm>
            <a:off x="1947125" y="3759950"/>
            <a:ext cx="1891200" cy="0"/>
          </a:xfrm>
          <a:prstGeom prst="straightConnector1">
            <a:avLst/>
          </a:prstGeom>
          <a:noFill/>
          <a:ln w="38100" cap="flat" cmpd="sng">
            <a:solidFill>
              <a:srgbClr val="FFFFFF"/>
            </a:solidFill>
            <a:prstDash val="solid"/>
            <a:round/>
            <a:headEnd type="none" w="med" len="med"/>
            <a:tailEnd type="none" w="med" len="med"/>
          </a:ln>
        </p:spPr>
      </p:cxnSp>
      <p:pic>
        <p:nvPicPr>
          <p:cNvPr id="610" name="Google Shape;610;p81"/>
          <p:cNvPicPr preferRelativeResize="0"/>
          <p:nvPr/>
        </p:nvPicPr>
        <p:blipFill>
          <a:blip r:embed="rId3">
            <a:alphaModFix/>
          </a:blip>
          <a:stretch>
            <a:fillRect/>
          </a:stretch>
        </p:blipFill>
        <p:spPr>
          <a:xfrm>
            <a:off x="2833575" y="361972"/>
            <a:ext cx="4457025" cy="662750"/>
          </a:xfrm>
          <a:prstGeom prst="rect">
            <a:avLst/>
          </a:prstGeom>
          <a:noFill/>
          <a:ln w="9525" cap="flat" cmpd="sng">
            <a:solidFill>
              <a:srgbClr val="000000"/>
            </a:solidFill>
            <a:prstDash val="solid"/>
            <a:round/>
            <a:headEnd type="none" w="sm" len="sm"/>
            <a:tailEnd type="none" w="sm" len="sm"/>
          </a:ln>
        </p:spPr>
      </p:pic>
      <p:sp>
        <p:nvSpPr>
          <p:cNvPr id="611" name="Google Shape;611;p81"/>
          <p:cNvSpPr txBox="1"/>
          <p:nvPr/>
        </p:nvSpPr>
        <p:spPr>
          <a:xfrm>
            <a:off x="1787075" y="3049300"/>
            <a:ext cx="2211300" cy="64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 2.8 g glucose </a:t>
            </a:r>
            <a:br>
              <a:rPr lang="en" sz="3000">
                <a:solidFill>
                  <a:schemeClr val="lt1"/>
                </a:solidFill>
                <a:latin typeface="Shadows Into Light"/>
                <a:ea typeface="Shadows Into Light"/>
                <a:cs typeface="Shadows Into Light"/>
                <a:sym typeface="Shadows Into Light"/>
              </a:rPr>
            </a:br>
            <a:endParaRPr>
              <a:latin typeface="Shadows Into Light"/>
              <a:ea typeface="Shadows Into Light"/>
              <a:cs typeface="Shadows Into Light"/>
              <a:sym typeface="Shadows Into Light"/>
            </a:endParaRPr>
          </a:p>
        </p:txBody>
      </p:sp>
      <p:sp>
        <p:nvSpPr>
          <p:cNvPr id="612" name="Google Shape;612;p81"/>
          <p:cNvSpPr txBox="1"/>
          <p:nvPr/>
        </p:nvSpPr>
        <p:spPr>
          <a:xfrm>
            <a:off x="5193050" y="3284700"/>
            <a:ext cx="2517600" cy="801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 2.8 % glucose</a:t>
            </a:r>
            <a:endParaRPr>
              <a:latin typeface="Shadows Into Light"/>
              <a:ea typeface="Shadows Into Light"/>
              <a:cs typeface="Shadows Into Light"/>
              <a:sym typeface="Shadows Into Light"/>
            </a:endParaRPr>
          </a:p>
        </p:txBody>
      </p:sp>
      <p:sp>
        <p:nvSpPr>
          <p:cNvPr id="613" name="Google Shape;613;p81"/>
          <p:cNvSpPr txBox="1"/>
          <p:nvPr/>
        </p:nvSpPr>
        <p:spPr>
          <a:xfrm>
            <a:off x="2035975" y="3827700"/>
            <a:ext cx="1962300" cy="52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100 g solution</a:t>
            </a:r>
            <a:br>
              <a:rPr lang="en" sz="3000">
                <a:solidFill>
                  <a:schemeClr val="lt1"/>
                </a:solidFill>
                <a:latin typeface="Shadows Into Light"/>
                <a:ea typeface="Shadows Into Light"/>
                <a:cs typeface="Shadows Into Light"/>
                <a:sym typeface="Shadows Into Light"/>
              </a:rPr>
            </a:br>
            <a:endParaRPr>
              <a:latin typeface="Shadows Into Light"/>
              <a:ea typeface="Shadows Into Light"/>
              <a:cs typeface="Shadows Into Light"/>
              <a:sym typeface="Shadows Into Light"/>
            </a:endParaRPr>
          </a:p>
        </p:txBody>
      </p:sp>
      <p:sp>
        <p:nvSpPr>
          <p:cNvPr id="614" name="Google Shape;614;p81"/>
          <p:cNvSpPr txBox="1"/>
          <p:nvPr/>
        </p:nvSpPr>
        <p:spPr>
          <a:xfrm>
            <a:off x="4077475" y="3284700"/>
            <a:ext cx="1224300" cy="54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x 100   </a:t>
            </a:r>
            <a:br>
              <a:rPr lang="en" sz="3000">
                <a:solidFill>
                  <a:schemeClr val="lt1"/>
                </a:solidFill>
                <a:latin typeface="Shadows Into Light"/>
                <a:ea typeface="Shadows Into Light"/>
                <a:cs typeface="Shadows Into Light"/>
                <a:sym typeface="Shadows Into Light"/>
              </a:rPr>
            </a:br>
            <a:endParaRPr>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159467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1000"/>
                                        <p:tgtEl>
                                          <p:spTgt spid="6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1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3"/>
                                        </p:tgtEl>
                                        <p:attrNameLst>
                                          <p:attrName>style.visibility</p:attrName>
                                        </p:attrNameLst>
                                      </p:cBhvr>
                                      <p:to>
                                        <p:strVal val="visible"/>
                                      </p:to>
                                    </p:set>
                                    <p:animEffect transition="in" filter="fade">
                                      <p:cBhvr>
                                        <p:cTn id="17" dur="1000"/>
                                        <p:tgtEl>
                                          <p:spTgt spid="6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
                                        </p:tgtEl>
                                        <p:attrNameLst>
                                          <p:attrName>style.visibility</p:attrName>
                                        </p:attrNameLst>
                                      </p:cBhvr>
                                      <p:to>
                                        <p:strVal val="visible"/>
                                      </p:to>
                                    </p:set>
                                    <p:animEffect transition="in" filter="fade">
                                      <p:cBhvr>
                                        <p:cTn id="22" dur="1000"/>
                                        <p:tgtEl>
                                          <p:spTgt spid="6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2"/>
                                        </p:tgtEl>
                                        <p:attrNameLst>
                                          <p:attrName>style.visibility</p:attrName>
                                        </p:attrNameLst>
                                      </p:cBhvr>
                                      <p:to>
                                        <p:strVal val="visible"/>
                                      </p:to>
                                    </p:set>
                                    <p:animEffect transition="in" filter="fade">
                                      <p:cBhvr>
                                        <p:cTn id="27" dur="10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097390" y="167273"/>
            <a:ext cx="8153400" cy="742950"/>
          </a:xfrm>
        </p:spPr>
        <p:txBody>
          <a:bodyPr/>
          <a:lstStyle/>
          <a:p>
            <a:r>
              <a:rPr lang="en-US" altLang="en-US" sz="4400" b="0" dirty="0"/>
              <a:t>Calculate the mass dissolved</a:t>
            </a:r>
          </a:p>
        </p:txBody>
      </p:sp>
      <p:sp>
        <p:nvSpPr>
          <p:cNvPr id="69635" name="Content Placeholder 2"/>
          <p:cNvSpPr>
            <a:spLocks noGrp="1"/>
          </p:cNvSpPr>
          <p:nvPr>
            <p:ph idx="1"/>
          </p:nvPr>
        </p:nvSpPr>
        <p:spPr>
          <a:xfrm>
            <a:off x="321100" y="1607582"/>
            <a:ext cx="8153400" cy="3371850"/>
          </a:xfrm>
        </p:spPr>
        <p:txBody>
          <a:bodyPr/>
          <a:lstStyle/>
          <a:p>
            <a:pPr marL="0" indent="0">
              <a:buNone/>
            </a:pPr>
            <a:r>
              <a:rPr lang="en-US" altLang="en-US" dirty="0"/>
              <a:t>Calculate the mass of solute dissolved in 200.0 g of solution in order to create a 35% sugar solution. </a:t>
            </a:r>
          </a:p>
        </p:txBody>
      </p:sp>
      <p:sp>
        <p:nvSpPr>
          <p:cNvPr id="4" name="TextBox 3"/>
          <p:cNvSpPr txBox="1">
            <a:spLocks noChangeArrowheads="1"/>
          </p:cNvSpPr>
          <p:nvPr/>
        </p:nvSpPr>
        <p:spPr bwMode="auto">
          <a:xfrm>
            <a:off x="1828800" y="3034893"/>
            <a:ext cx="27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0000"/>
                </a:solidFill>
              </a:rPr>
              <a:t>x/200 x 100 = 35</a:t>
            </a:r>
          </a:p>
        </p:txBody>
      </p:sp>
      <p:sp>
        <p:nvSpPr>
          <p:cNvPr id="5" name="TextBox 4"/>
          <p:cNvSpPr txBox="1">
            <a:spLocks noChangeArrowheads="1"/>
          </p:cNvSpPr>
          <p:nvPr/>
        </p:nvSpPr>
        <p:spPr bwMode="auto">
          <a:xfrm>
            <a:off x="1828800" y="345426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0000"/>
                </a:solidFill>
              </a:rPr>
              <a:t>x/200  =  35/100</a:t>
            </a:r>
          </a:p>
        </p:txBody>
      </p:sp>
      <p:sp>
        <p:nvSpPr>
          <p:cNvPr id="6" name="TextBox 5"/>
          <p:cNvSpPr txBox="1">
            <a:spLocks noChangeArrowheads="1"/>
          </p:cNvSpPr>
          <p:nvPr/>
        </p:nvSpPr>
        <p:spPr bwMode="auto">
          <a:xfrm>
            <a:off x="2234648" y="3912741"/>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chemeClr val="accent6"/>
                </a:solidFill>
              </a:rPr>
              <a:t>x =  70.g</a:t>
            </a:r>
          </a:p>
        </p:txBody>
      </p:sp>
    </p:spTree>
    <p:extLst>
      <p:ext uri="{BB962C8B-B14F-4D97-AF65-F5344CB8AC3E}">
        <p14:creationId xmlns:p14="http://schemas.microsoft.com/office/powerpoint/2010/main" val="1424192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990600" y="182466"/>
            <a:ext cx="8153400" cy="742950"/>
          </a:xfrm>
        </p:spPr>
        <p:txBody>
          <a:bodyPr/>
          <a:lstStyle/>
          <a:p>
            <a:r>
              <a:rPr lang="en-US" altLang="en-US" sz="4400" b="0" dirty="0"/>
              <a:t>Parts per Million	</a:t>
            </a:r>
          </a:p>
        </p:txBody>
      </p:sp>
      <p:sp>
        <p:nvSpPr>
          <p:cNvPr id="70659" name="Content Placeholder 2"/>
          <p:cNvSpPr>
            <a:spLocks noGrp="1"/>
          </p:cNvSpPr>
          <p:nvPr>
            <p:ph idx="1"/>
          </p:nvPr>
        </p:nvSpPr>
        <p:spPr>
          <a:xfrm>
            <a:off x="201830" y="1518203"/>
            <a:ext cx="8643995" cy="3371850"/>
          </a:xfrm>
        </p:spPr>
        <p:txBody>
          <a:bodyPr/>
          <a:lstStyle/>
          <a:p>
            <a:pPr>
              <a:buFont typeface="Wingdings 2" panose="05020102010507070707" pitchFamily="18" charset="2"/>
              <a:buNone/>
            </a:pPr>
            <a:r>
              <a:rPr lang="en-US" altLang="en-US" sz="2400" dirty="0"/>
              <a:t>CO concentration over 70 ppm can cause illness. Over 150ppm can cause death.</a:t>
            </a:r>
          </a:p>
          <a:p>
            <a:pPr>
              <a:buFont typeface="Wingdings 2" panose="05020102010507070707" pitchFamily="18" charset="2"/>
              <a:buNone/>
            </a:pPr>
            <a:endParaRPr lang="en-US" altLang="en-US" sz="2400" dirty="0"/>
          </a:p>
          <a:p>
            <a:pPr>
              <a:buFont typeface="Wingdings 2" panose="05020102010507070707" pitchFamily="18" charset="2"/>
              <a:buNone/>
            </a:pPr>
            <a:r>
              <a:rPr lang="en-US" altLang="en-US" sz="2400" dirty="0"/>
              <a:t>Ocean water contains over 35000 ppm of salt.</a:t>
            </a:r>
          </a:p>
          <a:p>
            <a:pPr>
              <a:buFont typeface="Wingdings 2" panose="05020102010507070707" pitchFamily="18" charset="2"/>
              <a:buNone/>
            </a:pPr>
            <a:endParaRPr lang="en-US" altLang="en-US" sz="2400" dirty="0"/>
          </a:p>
          <a:p>
            <a:pPr>
              <a:buFont typeface="Wingdings 2" panose="05020102010507070707" pitchFamily="18" charset="2"/>
              <a:buNone/>
            </a:pPr>
            <a:r>
              <a:rPr lang="en-US" altLang="en-US" sz="2400" dirty="0"/>
              <a:t>350ppm of CO2 is considered safe. We are at 380ppm in our atmosphere. Global warming?</a:t>
            </a:r>
          </a:p>
        </p:txBody>
      </p:sp>
    </p:spTree>
    <p:extLst>
      <p:ext uri="{BB962C8B-B14F-4D97-AF65-F5344CB8AC3E}">
        <p14:creationId xmlns:p14="http://schemas.microsoft.com/office/powerpoint/2010/main" val="198984426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idx="1"/>
          </p:nvPr>
        </p:nvSpPr>
        <p:spPr>
          <a:xfrm>
            <a:off x="3990561" y="1523018"/>
            <a:ext cx="1028700" cy="514350"/>
          </a:xfrm>
        </p:spPr>
        <p:txBody>
          <a:bodyPr/>
          <a:lstStyle/>
          <a:p>
            <a:pPr eaLnBrk="1" hangingPunct="1">
              <a:buFontTx/>
              <a:buNone/>
            </a:pPr>
            <a:r>
              <a:rPr lang="en-US" altLang="en-US" sz="2100" dirty="0"/>
              <a:t>ppm =</a:t>
            </a:r>
          </a:p>
        </p:txBody>
      </p:sp>
      <p:grpSp>
        <p:nvGrpSpPr>
          <p:cNvPr id="71683" name="Group 4"/>
          <p:cNvGrpSpPr>
            <a:grpSpLocks/>
          </p:cNvGrpSpPr>
          <p:nvPr/>
        </p:nvGrpSpPr>
        <p:grpSpPr bwMode="auto">
          <a:xfrm>
            <a:off x="4729837" y="1470422"/>
            <a:ext cx="3125391" cy="831056"/>
            <a:chOff x="1983" y="1632"/>
            <a:chExt cx="2625" cy="698"/>
          </a:xfrm>
        </p:grpSpPr>
        <p:sp>
          <p:nvSpPr>
            <p:cNvPr id="71686" name="Rectangle 5"/>
            <p:cNvSpPr>
              <a:spLocks noChangeArrowheads="1"/>
            </p:cNvSpPr>
            <p:nvPr/>
          </p:nvSpPr>
          <p:spPr bwMode="auto">
            <a:xfrm>
              <a:off x="1983" y="1632"/>
              <a:ext cx="2584"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0000"/>
                  </a:solidFill>
                </a:rPr>
                <a:t>mass of A in solute</a:t>
              </a:r>
            </a:p>
            <a:p>
              <a:pPr algn="ctr"/>
              <a:r>
                <a:rPr lang="en-US" altLang="en-US" dirty="0">
                  <a:solidFill>
                    <a:srgbClr val="FF0000"/>
                  </a:solidFill>
                </a:rPr>
                <a:t>total mass of solution</a:t>
              </a:r>
            </a:p>
          </p:txBody>
        </p:sp>
        <p:sp>
          <p:nvSpPr>
            <p:cNvPr id="71687" name="Line 6"/>
            <p:cNvSpPr>
              <a:spLocks noChangeShapeType="1"/>
            </p:cNvSpPr>
            <p:nvPr/>
          </p:nvSpPr>
          <p:spPr bwMode="auto">
            <a:xfrm>
              <a:off x="2064" y="1968"/>
              <a:ext cx="2544" cy="0"/>
            </a:xfrm>
            <a:prstGeom prst="line">
              <a:avLst/>
            </a:prstGeom>
            <a:noFill/>
            <a:ln w="28575">
              <a:solidFill>
                <a:srgbClr val="C82E32"/>
              </a:solidFill>
              <a:round/>
              <a:headEnd/>
              <a:tailEnd/>
            </a:ln>
            <a:extLst>
              <a:ext uri="{909E8E84-426E-40DD-AFC4-6F175D3DCCD1}">
                <a14:hiddenFill xmlns:a14="http://schemas.microsoft.com/office/drawing/2010/main">
                  <a:noFill/>
                </a14:hiddenFill>
              </a:ext>
            </a:extLst>
          </p:spPr>
          <p:txBody>
            <a:bodyPr wrap="none" anchor="ctr"/>
            <a:lstStyle/>
            <a:p>
              <a:endParaRPr lang="en-US" sz="1050">
                <a:solidFill>
                  <a:srgbClr val="FF0000"/>
                </a:solidFill>
              </a:endParaRPr>
            </a:p>
          </p:txBody>
        </p:sp>
      </p:grpSp>
      <p:sp>
        <p:nvSpPr>
          <p:cNvPr id="71684" name="Rectangle 7"/>
          <p:cNvSpPr>
            <a:spLocks noChangeArrowheads="1"/>
          </p:cNvSpPr>
          <p:nvPr/>
        </p:nvSpPr>
        <p:spPr bwMode="auto">
          <a:xfrm>
            <a:off x="7929770" y="1514476"/>
            <a:ext cx="10287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dirty="0">
                <a:solidFill>
                  <a:srgbClr val="FF0000"/>
                </a:solidFill>
                <a:sym typeface="Symbol" panose="05050102010706020507" pitchFamily="18" charset="2"/>
              </a:rPr>
              <a:t> 10</a:t>
            </a:r>
            <a:r>
              <a:rPr lang="en-US" altLang="en-US" baseline="30000" dirty="0">
                <a:solidFill>
                  <a:srgbClr val="FF0000"/>
                </a:solidFill>
                <a:sym typeface="Symbol" panose="05050102010706020507" pitchFamily="18" charset="2"/>
              </a:rPr>
              <a:t>6</a:t>
            </a:r>
            <a:endParaRPr lang="en-US" altLang="en-US" dirty="0">
              <a:solidFill>
                <a:srgbClr val="FF0000"/>
              </a:solidFill>
            </a:endParaRPr>
          </a:p>
        </p:txBody>
      </p:sp>
      <p:pic>
        <p:nvPicPr>
          <p:cNvPr id="23554" name="Picture 2" descr="What does 20 ppm mean? - Sweet Ali's Gluten Free Bak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49" y="1619940"/>
            <a:ext cx="2938808" cy="29388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racking Contaminants - Lake Mead National Recreation Area (U.S. National  Park Serv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859" y="2446335"/>
            <a:ext cx="3528529" cy="21124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990600" y="182466"/>
            <a:ext cx="8153400" cy="742950"/>
          </a:xfrm>
        </p:spPr>
        <p:txBody>
          <a:bodyPr/>
          <a:lstStyle/>
          <a:p>
            <a:r>
              <a:rPr lang="en-US" altLang="en-US" sz="4400" b="0" dirty="0"/>
              <a:t>Parts per Million	</a:t>
            </a:r>
          </a:p>
        </p:txBody>
      </p:sp>
    </p:spTree>
    <p:extLst>
      <p:ext uri="{BB962C8B-B14F-4D97-AF65-F5344CB8AC3E}">
        <p14:creationId xmlns:p14="http://schemas.microsoft.com/office/powerpoint/2010/main" val="98068058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Title 1"/>
          <p:cNvSpPr>
            <a:spLocks noGrp="1"/>
          </p:cNvSpPr>
          <p:nvPr>
            <p:ph type="title"/>
          </p:nvPr>
        </p:nvSpPr>
        <p:spPr>
          <a:xfrm>
            <a:off x="990600" y="182467"/>
            <a:ext cx="8153400" cy="742950"/>
          </a:xfrm>
        </p:spPr>
        <p:txBody>
          <a:bodyPr/>
          <a:lstStyle/>
          <a:p>
            <a:r>
              <a:rPr lang="en-US" altLang="en-US" sz="4400" b="0" dirty="0"/>
              <a:t>PPM</a:t>
            </a:r>
          </a:p>
        </p:txBody>
      </p:sp>
      <p:pic>
        <p:nvPicPr>
          <p:cNvPr id="21506" name="Picture 2" descr="Your Drinking Water – Definitions &amp; Terms – Albuquerque Bernalillo County  Water Utility Autho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502" y="1718708"/>
            <a:ext cx="3986753" cy="272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39869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a:t>
            </a:r>
            <a:endParaRPr b="0" dirty="0"/>
          </a:p>
        </p:txBody>
      </p:sp>
      <p:sp>
        <p:nvSpPr>
          <p:cNvPr id="633" name="Google Shape;633;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sample of water is found to contain 0.010 g lead in 15. g solution. What is the concentration in ppm?</a:t>
            </a:r>
            <a:br>
              <a:rPr lang="en"/>
            </a:br>
            <a:endParaRPr/>
          </a:p>
          <a:p>
            <a:pPr marL="0" lvl="0" indent="0" algn="l" rtl="0">
              <a:spcBef>
                <a:spcPts val="1600"/>
              </a:spcBef>
              <a:spcAft>
                <a:spcPts val="1600"/>
              </a:spcAft>
              <a:buNone/>
            </a:pPr>
            <a:r>
              <a:rPr lang="en">
                <a:solidFill>
                  <a:schemeClr val="lt1"/>
                </a:solidFill>
              </a:rPr>
              <a:t>ppm =</a:t>
            </a:r>
            <a:r>
              <a:rPr lang="en"/>
              <a:t/>
            </a:r>
            <a:br>
              <a:rPr lang="en"/>
            </a:br>
            <a:r>
              <a:rPr lang="en"/>
              <a:t>  </a:t>
            </a:r>
            <a:br>
              <a:rPr lang="en"/>
            </a:br>
            <a:r>
              <a:rPr lang="en"/>
              <a:t>		 </a:t>
            </a:r>
            <a:br>
              <a:rPr lang="en"/>
            </a:br>
            <a:endParaRPr/>
          </a:p>
        </p:txBody>
      </p:sp>
      <p:pic>
        <p:nvPicPr>
          <p:cNvPr id="634" name="Google Shape;634;p84"/>
          <p:cNvPicPr preferRelativeResize="0"/>
          <p:nvPr/>
        </p:nvPicPr>
        <p:blipFill>
          <a:blip r:embed="rId3">
            <a:alphaModFix/>
          </a:blip>
          <a:stretch>
            <a:fillRect/>
          </a:stretch>
        </p:blipFill>
        <p:spPr>
          <a:xfrm>
            <a:off x="2782266" y="292851"/>
            <a:ext cx="4325460" cy="801000"/>
          </a:xfrm>
          <a:prstGeom prst="rect">
            <a:avLst/>
          </a:prstGeom>
          <a:noFill/>
          <a:ln>
            <a:noFill/>
          </a:ln>
        </p:spPr>
      </p:pic>
      <p:sp>
        <p:nvSpPr>
          <p:cNvPr id="635" name="Google Shape;635;p84"/>
          <p:cNvSpPr txBox="1"/>
          <p:nvPr/>
        </p:nvSpPr>
        <p:spPr>
          <a:xfrm>
            <a:off x="1609400" y="3051000"/>
            <a:ext cx="1707900" cy="51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0.010g lead</a:t>
            </a:r>
            <a:endParaRPr>
              <a:latin typeface="Shadows Into Light"/>
              <a:ea typeface="Shadows Into Light"/>
              <a:cs typeface="Shadows Into Light"/>
              <a:sym typeface="Shadows Into Light"/>
            </a:endParaRPr>
          </a:p>
        </p:txBody>
      </p:sp>
      <p:sp>
        <p:nvSpPr>
          <p:cNvPr id="636" name="Google Shape;636;p84"/>
          <p:cNvSpPr txBox="1"/>
          <p:nvPr/>
        </p:nvSpPr>
        <p:spPr>
          <a:xfrm>
            <a:off x="1609400" y="3830825"/>
            <a:ext cx="2152200" cy="58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15.g solution</a:t>
            </a:r>
            <a:endParaRPr>
              <a:latin typeface="Shadows Into Light"/>
              <a:ea typeface="Shadows Into Light"/>
              <a:cs typeface="Shadows Into Light"/>
              <a:sym typeface="Shadows Into Light"/>
            </a:endParaRPr>
          </a:p>
        </p:txBody>
      </p:sp>
      <p:sp>
        <p:nvSpPr>
          <p:cNvPr id="637" name="Google Shape;637;p84"/>
          <p:cNvSpPr txBox="1"/>
          <p:nvPr/>
        </p:nvSpPr>
        <p:spPr>
          <a:xfrm>
            <a:off x="3455500" y="3277975"/>
            <a:ext cx="1776900" cy="65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x 1,000,000 =</a:t>
            </a:r>
            <a:endParaRPr>
              <a:latin typeface="Shadows Into Light"/>
              <a:ea typeface="Shadows Into Light"/>
              <a:cs typeface="Shadows Into Light"/>
              <a:sym typeface="Shadows Into Light"/>
            </a:endParaRPr>
          </a:p>
        </p:txBody>
      </p:sp>
      <p:sp>
        <p:nvSpPr>
          <p:cNvPr id="638" name="Google Shape;638;p84"/>
          <p:cNvSpPr txBox="1"/>
          <p:nvPr/>
        </p:nvSpPr>
        <p:spPr>
          <a:xfrm>
            <a:off x="5469475" y="3277975"/>
            <a:ext cx="1579500" cy="7008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a:solidFill>
                  <a:schemeClr val="lt1"/>
                </a:solidFill>
                <a:latin typeface="Shadows Into Light"/>
                <a:ea typeface="Shadows Into Light"/>
                <a:cs typeface="Shadows Into Light"/>
                <a:sym typeface="Shadows Into Light"/>
              </a:rPr>
              <a:t>670 ppm</a:t>
            </a:r>
            <a:endParaRPr>
              <a:latin typeface="Shadows Into Light"/>
              <a:ea typeface="Shadows Into Light"/>
              <a:cs typeface="Shadows Into Light"/>
              <a:sym typeface="Shadows Into Light"/>
            </a:endParaRPr>
          </a:p>
        </p:txBody>
      </p:sp>
      <p:cxnSp>
        <p:nvCxnSpPr>
          <p:cNvPr id="639" name="Google Shape;639;p84"/>
          <p:cNvCxnSpPr/>
          <p:nvPr/>
        </p:nvCxnSpPr>
        <p:spPr>
          <a:xfrm rot="10800000" flipH="1">
            <a:off x="1634150" y="3720500"/>
            <a:ext cx="1623900" cy="19800"/>
          </a:xfrm>
          <a:prstGeom prst="straightConnector1">
            <a:avLst/>
          </a:prstGeom>
          <a:noFill/>
          <a:ln w="28575"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33789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Effect transition="in" filter="fade">
                                      <p:cBhvr>
                                        <p:cTn id="12" dur="1000"/>
                                        <p:tgtEl>
                                          <p:spTgt spid="6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1000"/>
                                        <p:tgtEl>
                                          <p:spTgt spid="6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7"/>
                                        </p:tgtEl>
                                        <p:attrNameLst>
                                          <p:attrName>style.visibility</p:attrName>
                                        </p:attrNameLst>
                                      </p:cBhvr>
                                      <p:to>
                                        <p:strVal val="visible"/>
                                      </p:to>
                                    </p:set>
                                    <p:animEffect transition="in" filter="fade">
                                      <p:cBhvr>
                                        <p:cTn id="22" dur="1000"/>
                                        <p:tgtEl>
                                          <p:spTgt spid="6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8"/>
                                        </p:tgtEl>
                                        <p:attrNameLst>
                                          <p:attrName>style.visibility</p:attrName>
                                        </p:attrNameLst>
                                      </p:cBhvr>
                                      <p:to>
                                        <p:strVal val="visible"/>
                                      </p:to>
                                    </p:set>
                                    <p:animEffect transition="in" filter="fade">
                                      <p:cBhvr>
                                        <p:cTn id="27"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90600" y="197882"/>
            <a:ext cx="8153400" cy="742950"/>
          </a:xfrm>
        </p:spPr>
        <p:txBody>
          <a:bodyPr/>
          <a:lstStyle/>
          <a:p>
            <a:r>
              <a:rPr lang="en-US" altLang="en-US" sz="4400" b="0" dirty="0"/>
              <a:t>Calculate the mass dissolved</a:t>
            </a:r>
          </a:p>
        </p:txBody>
      </p:sp>
      <p:sp>
        <p:nvSpPr>
          <p:cNvPr id="74755" name="Content Placeholder 2"/>
          <p:cNvSpPr>
            <a:spLocks noGrp="1"/>
          </p:cNvSpPr>
          <p:nvPr>
            <p:ph idx="1"/>
          </p:nvPr>
        </p:nvSpPr>
        <p:spPr>
          <a:xfrm>
            <a:off x="327727" y="1551333"/>
            <a:ext cx="8153400" cy="3371850"/>
          </a:xfrm>
        </p:spPr>
        <p:txBody>
          <a:bodyPr/>
          <a:lstStyle/>
          <a:p>
            <a:pPr marL="0" indent="0">
              <a:buNone/>
            </a:pPr>
            <a:r>
              <a:rPr lang="en-US" altLang="en-US" dirty="0"/>
              <a:t>Calculate the mass of solute dissolved in 200.0 g of solution in order to create a 15ppm sugar solution. </a:t>
            </a:r>
          </a:p>
        </p:txBody>
      </p:sp>
      <p:sp>
        <p:nvSpPr>
          <p:cNvPr id="4" name="TextBox 3"/>
          <p:cNvSpPr txBox="1">
            <a:spLocks noChangeArrowheads="1"/>
          </p:cNvSpPr>
          <p:nvPr/>
        </p:nvSpPr>
        <p:spPr bwMode="auto">
          <a:xfrm>
            <a:off x="2401956" y="2884077"/>
            <a:ext cx="27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0000"/>
                </a:solidFill>
              </a:rPr>
              <a:t>x/200 x 10</a:t>
            </a:r>
            <a:r>
              <a:rPr lang="en-US" altLang="en-US" sz="1800" baseline="30000" dirty="0">
                <a:solidFill>
                  <a:srgbClr val="FF0000"/>
                </a:solidFill>
              </a:rPr>
              <a:t>6</a:t>
            </a:r>
            <a:r>
              <a:rPr lang="en-US" altLang="en-US" sz="1800" dirty="0">
                <a:solidFill>
                  <a:srgbClr val="FF0000"/>
                </a:solidFill>
              </a:rPr>
              <a:t> = 15</a:t>
            </a:r>
          </a:p>
        </p:txBody>
      </p:sp>
      <p:sp>
        <p:nvSpPr>
          <p:cNvPr id="5" name="TextBox 4"/>
          <p:cNvSpPr txBox="1">
            <a:spLocks noChangeArrowheads="1"/>
          </p:cNvSpPr>
          <p:nvPr/>
        </p:nvSpPr>
        <p:spPr bwMode="auto">
          <a:xfrm>
            <a:off x="2261152" y="3249267"/>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0000"/>
                </a:solidFill>
              </a:rPr>
              <a:t>x/200  =  15/1000000</a:t>
            </a:r>
          </a:p>
        </p:txBody>
      </p:sp>
      <p:sp>
        <p:nvSpPr>
          <p:cNvPr id="6" name="TextBox 5"/>
          <p:cNvSpPr txBox="1">
            <a:spLocks noChangeArrowheads="1"/>
          </p:cNvSpPr>
          <p:nvPr/>
        </p:nvSpPr>
        <p:spPr bwMode="auto">
          <a:xfrm>
            <a:off x="2744857" y="3571875"/>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chemeClr val="accent6"/>
                </a:solidFill>
              </a:rPr>
              <a:t>x =  0.0030g</a:t>
            </a:r>
          </a:p>
        </p:txBody>
      </p:sp>
    </p:spTree>
    <p:extLst>
      <p:ext uri="{BB962C8B-B14F-4D97-AF65-F5344CB8AC3E}">
        <p14:creationId xmlns:p14="http://schemas.microsoft.com/office/powerpoint/2010/main" val="2168430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484" name="Google Shape;484;p44"/>
          <p:cNvSpPr txBox="1">
            <a:spLocks noGrp="1"/>
          </p:cNvSpPr>
          <p:nvPr>
            <p:ph type="body" idx="1"/>
          </p:nvPr>
        </p:nvSpPr>
        <p:spPr>
          <a:xfrm>
            <a:off x="311700" y="1495975"/>
            <a:ext cx="8520600" cy="1257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solidFill>
                  <a:schemeClr val="lt1"/>
                </a:solidFill>
              </a:rPr>
              <a:t>If you triple the N</a:t>
            </a:r>
            <a:r>
              <a:rPr lang="en" sz="3000" baseline="-25000">
                <a:solidFill>
                  <a:schemeClr val="lt1"/>
                </a:solidFill>
              </a:rPr>
              <a:t>2</a:t>
            </a:r>
            <a:r>
              <a:rPr lang="en" sz="3000">
                <a:solidFill>
                  <a:schemeClr val="lt1"/>
                </a:solidFill>
              </a:rPr>
              <a:t> in the reaction below, how much NH</a:t>
            </a:r>
            <a:r>
              <a:rPr lang="en" sz="3000" baseline="-25000">
                <a:solidFill>
                  <a:schemeClr val="lt1"/>
                </a:solidFill>
              </a:rPr>
              <a:t>3</a:t>
            </a:r>
            <a:r>
              <a:rPr lang="en" sz="3000">
                <a:solidFill>
                  <a:schemeClr val="lt1"/>
                </a:solidFill>
              </a:rPr>
              <a:t> do you produce?</a:t>
            </a:r>
            <a:r>
              <a:rPr lang="en">
                <a:solidFill>
                  <a:srgbClr val="00FFFF"/>
                </a:solidFill>
              </a:rPr>
              <a:t>  N</a:t>
            </a:r>
            <a:r>
              <a:rPr lang="en" baseline="-25000">
                <a:solidFill>
                  <a:srgbClr val="00FFFF"/>
                </a:solidFill>
              </a:rPr>
              <a:t>2</a:t>
            </a:r>
            <a:r>
              <a:rPr lang="en">
                <a:solidFill>
                  <a:srgbClr val="00FFFF"/>
                </a:solidFill>
              </a:rPr>
              <a:t> </a:t>
            </a:r>
            <a:r>
              <a:rPr lang="en"/>
              <a:t>   +   3</a:t>
            </a:r>
            <a:r>
              <a:rPr lang="en">
                <a:solidFill>
                  <a:srgbClr val="FFFF00"/>
                </a:solidFill>
              </a:rPr>
              <a:t>H</a:t>
            </a:r>
            <a:r>
              <a:rPr lang="en" baseline="-25000">
                <a:solidFill>
                  <a:srgbClr val="FFFF00"/>
                </a:solidFill>
              </a:rPr>
              <a:t>2</a:t>
            </a:r>
            <a:r>
              <a:rPr lang="en"/>
              <a:t>  →    2</a:t>
            </a:r>
            <a:r>
              <a:rPr lang="en">
                <a:solidFill>
                  <a:srgbClr val="00FFFF"/>
                </a:solidFill>
              </a:rPr>
              <a:t>N</a:t>
            </a:r>
            <a:r>
              <a:rPr lang="en">
                <a:solidFill>
                  <a:srgbClr val="FFFF00"/>
                </a:solidFill>
              </a:rPr>
              <a:t>H</a:t>
            </a:r>
            <a:r>
              <a:rPr lang="en" baseline="-25000">
                <a:solidFill>
                  <a:srgbClr val="FFFF00"/>
                </a:solidFill>
              </a:rPr>
              <a:t>3</a:t>
            </a:r>
            <a:endParaRPr baseline="-25000">
              <a:solidFill>
                <a:srgbClr val="FFFF00"/>
              </a:solidFill>
            </a:endParaRPr>
          </a:p>
        </p:txBody>
      </p:sp>
      <p:grpSp>
        <p:nvGrpSpPr>
          <p:cNvPr id="485" name="Google Shape;485;p44"/>
          <p:cNvGrpSpPr/>
          <p:nvPr/>
        </p:nvGrpSpPr>
        <p:grpSpPr>
          <a:xfrm>
            <a:off x="5275175" y="2837625"/>
            <a:ext cx="254850" cy="158413"/>
            <a:chOff x="4039250" y="2477025"/>
            <a:chExt cx="254850" cy="158413"/>
          </a:xfrm>
        </p:grpSpPr>
        <p:sp>
          <p:nvSpPr>
            <p:cNvPr id="486" name="Google Shape;486;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44"/>
          <p:cNvGrpSpPr/>
          <p:nvPr/>
        </p:nvGrpSpPr>
        <p:grpSpPr>
          <a:xfrm>
            <a:off x="3029775" y="2837638"/>
            <a:ext cx="267750" cy="158400"/>
            <a:chOff x="3029775" y="2837638"/>
            <a:chExt cx="267750" cy="158400"/>
          </a:xfrm>
        </p:grpSpPr>
        <p:sp>
          <p:nvSpPr>
            <p:cNvPr id="489" name="Google Shape;489;p44"/>
            <p:cNvSpPr/>
            <p:nvPr/>
          </p:nvSpPr>
          <p:spPr>
            <a:xfrm>
              <a:off x="302977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314812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44"/>
          <p:cNvGrpSpPr/>
          <p:nvPr/>
        </p:nvGrpSpPr>
        <p:grpSpPr>
          <a:xfrm>
            <a:off x="7178425" y="2812175"/>
            <a:ext cx="385975" cy="302463"/>
            <a:chOff x="6215050" y="2477038"/>
            <a:chExt cx="385975" cy="302463"/>
          </a:xfrm>
        </p:grpSpPr>
        <p:sp>
          <p:nvSpPr>
            <p:cNvPr id="492" name="Google Shape;492;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44"/>
          <p:cNvGrpSpPr/>
          <p:nvPr/>
        </p:nvGrpSpPr>
        <p:grpSpPr>
          <a:xfrm>
            <a:off x="5275175" y="3045863"/>
            <a:ext cx="254850" cy="158413"/>
            <a:chOff x="4039250" y="2477025"/>
            <a:chExt cx="254850" cy="158413"/>
          </a:xfrm>
        </p:grpSpPr>
        <p:sp>
          <p:nvSpPr>
            <p:cNvPr id="497" name="Google Shape;497;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44"/>
          <p:cNvGrpSpPr/>
          <p:nvPr/>
        </p:nvGrpSpPr>
        <p:grpSpPr>
          <a:xfrm>
            <a:off x="5275175" y="3254100"/>
            <a:ext cx="254850" cy="158413"/>
            <a:chOff x="4039250" y="2477025"/>
            <a:chExt cx="254850" cy="158413"/>
          </a:xfrm>
        </p:grpSpPr>
        <p:sp>
          <p:nvSpPr>
            <p:cNvPr id="500" name="Google Shape;500;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44"/>
          <p:cNvGrpSpPr/>
          <p:nvPr/>
        </p:nvGrpSpPr>
        <p:grpSpPr>
          <a:xfrm>
            <a:off x="7626025" y="2812175"/>
            <a:ext cx="385975" cy="302463"/>
            <a:chOff x="6215050" y="2477038"/>
            <a:chExt cx="385975" cy="302463"/>
          </a:xfrm>
        </p:grpSpPr>
        <p:sp>
          <p:nvSpPr>
            <p:cNvPr id="503" name="Google Shape;503;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4"/>
          <p:cNvGrpSpPr/>
          <p:nvPr/>
        </p:nvGrpSpPr>
        <p:grpSpPr>
          <a:xfrm>
            <a:off x="3029775" y="3080713"/>
            <a:ext cx="267750" cy="158400"/>
            <a:chOff x="3029775" y="2837638"/>
            <a:chExt cx="267750" cy="158400"/>
          </a:xfrm>
        </p:grpSpPr>
        <p:sp>
          <p:nvSpPr>
            <p:cNvPr id="508" name="Google Shape;508;p44"/>
            <p:cNvSpPr/>
            <p:nvPr/>
          </p:nvSpPr>
          <p:spPr>
            <a:xfrm>
              <a:off x="302977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4"/>
            <p:cNvSpPr/>
            <p:nvPr/>
          </p:nvSpPr>
          <p:spPr>
            <a:xfrm>
              <a:off x="314812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44"/>
          <p:cNvGrpSpPr/>
          <p:nvPr/>
        </p:nvGrpSpPr>
        <p:grpSpPr>
          <a:xfrm>
            <a:off x="3029775" y="3357038"/>
            <a:ext cx="267750" cy="158400"/>
            <a:chOff x="3029775" y="2837638"/>
            <a:chExt cx="267750" cy="158400"/>
          </a:xfrm>
        </p:grpSpPr>
        <p:sp>
          <p:nvSpPr>
            <p:cNvPr id="511" name="Google Shape;511;p44"/>
            <p:cNvSpPr/>
            <p:nvPr/>
          </p:nvSpPr>
          <p:spPr>
            <a:xfrm>
              <a:off x="302977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4"/>
            <p:cNvSpPr/>
            <p:nvPr/>
          </p:nvSpPr>
          <p:spPr>
            <a:xfrm>
              <a:off x="3148125" y="28376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4"/>
          <p:cNvGrpSpPr/>
          <p:nvPr/>
        </p:nvGrpSpPr>
        <p:grpSpPr>
          <a:xfrm>
            <a:off x="4909525" y="2812175"/>
            <a:ext cx="254850" cy="574888"/>
            <a:chOff x="4909525" y="2812175"/>
            <a:chExt cx="254850" cy="574888"/>
          </a:xfrm>
        </p:grpSpPr>
        <p:grpSp>
          <p:nvGrpSpPr>
            <p:cNvPr id="514" name="Google Shape;514;p44"/>
            <p:cNvGrpSpPr/>
            <p:nvPr/>
          </p:nvGrpSpPr>
          <p:grpSpPr>
            <a:xfrm>
              <a:off x="4909525" y="2812175"/>
              <a:ext cx="254850" cy="158413"/>
              <a:chOff x="4039250" y="2477025"/>
              <a:chExt cx="254850" cy="158413"/>
            </a:xfrm>
          </p:grpSpPr>
          <p:sp>
            <p:nvSpPr>
              <p:cNvPr id="515" name="Google Shape;515;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44"/>
            <p:cNvGrpSpPr/>
            <p:nvPr/>
          </p:nvGrpSpPr>
          <p:grpSpPr>
            <a:xfrm>
              <a:off x="4909525" y="3020413"/>
              <a:ext cx="254850" cy="158413"/>
              <a:chOff x="4039250" y="2477025"/>
              <a:chExt cx="254850" cy="158413"/>
            </a:xfrm>
          </p:grpSpPr>
          <p:sp>
            <p:nvSpPr>
              <p:cNvPr id="518" name="Google Shape;518;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 name="Google Shape;520;p44"/>
            <p:cNvGrpSpPr/>
            <p:nvPr/>
          </p:nvGrpSpPr>
          <p:grpSpPr>
            <a:xfrm>
              <a:off x="4909525" y="3228650"/>
              <a:ext cx="254850" cy="158413"/>
              <a:chOff x="4039250" y="2477025"/>
              <a:chExt cx="254850" cy="158413"/>
            </a:xfrm>
          </p:grpSpPr>
          <p:sp>
            <p:nvSpPr>
              <p:cNvPr id="521" name="Google Shape;521;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3" name="Google Shape;523;p44"/>
          <p:cNvGrpSpPr/>
          <p:nvPr/>
        </p:nvGrpSpPr>
        <p:grpSpPr>
          <a:xfrm>
            <a:off x="7178425" y="3285013"/>
            <a:ext cx="385975" cy="302463"/>
            <a:chOff x="6215050" y="2477038"/>
            <a:chExt cx="385975" cy="302463"/>
          </a:xfrm>
        </p:grpSpPr>
        <p:sp>
          <p:nvSpPr>
            <p:cNvPr id="524" name="Google Shape;524;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44"/>
          <p:cNvGrpSpPr/>
          <p:nvPr/>
        </p:nvGrpSpPr>
        <p:grpSpPr>
          <a:xfrm>
            <a:off x="7626025" y="3285013"/>
            <a:ext cx="385975" cy="302463"/>
            <a:chOff x="6215050" y="2477038"/>
            <a:chExt cx="385975" cy="302463"/>
          </a:xfrm>
        </p:grpSpPr>
        <p:sp>
          <p:nvSpPr>
            <p:cNvPr id="529" name="Google Shape;529;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44"/>
          <p:cNvGrpSpPr/>
          <p:nvPr/>
        </p:nvGrpSpPr>
        <p:grpSpPr>
          <a:xfrm>
            <a:off x="7178425" y="3757850"/>
            <a:ext cx="385975" cy="302463"/>
            <a:chOff x="6215050" y="2477038"/>
            <a:chExt cx="385975" cy="302463"/>
          </a:xfrm>
        </p:grpSpPr>
        <p:sp>
          <p:nvSpPr>
            <p:cNvPr id="534" name="Google Shape;534;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44"/>
          <p:cNvGrpSpPr/>
          <p:nvPr/>
        </p:nvGrpSpPr>
        <p:grpSpPr>
          <a:xfrm>
            <a:off x="7626025" y="3757850"/>
            <a:ext cx="385975" cy="302463"/>
            <a:chOff x="6215050" y="2477038"/>
            <a:chExt cx="385975" cy="302463"/>
          </a:xfrm>
        </p:grpSpPr>
        <p:sp>
          <p:nvSpPr>
            <p:cNvPr id="539" name="Google Shape;539;p44"/>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4"/>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4"/>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4"/>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44"/>
          <p:cNvGrpSpPr/>
          <p:nvPr/>
        </p:nvGrpSpPr>
        <p:grpSpPr>
          <a:xfrm>
            <a:off x="5605175" y="2812175"/>
            <a:ext cx="254850" cy="574888"/>
            <a:chOff x="5605175" y="2812175"/>
            <a:chExt cx="254850" cy="574888"/>
          </a:xfrm>
        </p:grpSpPr>
        <p:grpSp>
          <p:nvGrpSpPr>
            <p:cNvPr id="544" name="Google Shape;544;p44"/>
            <p:cNvGrpSpPr/>
            <p:nvPr/>
          </p:nvGrpSpPr>
          <p:grpSpPr>
            <a:xfrm>
              <a:off x="5605175" y="2812175"/>
              <a:ext cx="254850" cy="158413"/>
              <a:chOff x="4039250" y="2477025"/>
              <a:chExt cx="254850" cy="158413"/>
            </a:xfrm>
          </p:grpSpPr>
          <p:sp>
            <p:nvSpPr>
              <p:cNvPr id="545" name="Google Shape;545;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44"/>
            <p:cNvGrpSpPr/>
            <p:nvPr/>
          </p:nvGrpSpPr>
          <p:grpSpPr>
            <a:xfrm>
              <a:off x="5605175" y="3020413"/>
              <a:ext cx="254850" cy="158413"/>
              <a:chOff x="4039250" y="2477025"/>
              <a:chExt cx="254850" cy="158413"/>
            </a:xfrm>
          </p:grpSpPr>
          <p:sp>
            <p:nvSpPr>
              <p:cNvPr id="548" name="Google Shape;548;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44"/>
            <p:cNvGrpSpPr/>
            <p:nvPr/>
          </p:nvGrpSpPr>
          <p:grpSpPr>
            <a:xfrm>
              <a:off x="5605175" y="3228650"/>
              <a:ext cx="254850" cy="158413"/>
              <a:chOff x="4039250" y="2477025"/>
              <a:chExt cx="254850" cy="158413"/>
            </a:xfrm>
          </p:grpSpPr>
          <p:sp>
            <p:nvSpPr>
              <p:cNvPr id="551" name="Google Shape;551;p44"/>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4"/>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3" name="Google Shape;553;p44"/>
          <p:cNvSpPr txBox="1"/>
          <p:nvPr/>
        </p:nvSpPr>
        <p:spPr>
          <a:xfrm>
            <a:off x="2864775" y="4060325"/>
            <a:ext cx="60909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3600">
                <a:solidFill>
                  <a:srgbClr val="FFFFFF"/>
                </a:solidFill>
                <a:latin typeface="Shadows Into Light"/>
                <a:ea typeface="Shadows Into Light"/>
                <a:cs typeface="Shadows Into Light"/>
                <a:sym typeface="Shadows Into Light"/>
              </a:rPr>
              <a:t>3</a:t>
            </a:r>
            <a:r>
              <a:rPr lang="en" sz="3600">
                <a:solidFill>
                  <a:srgbClr val="00FFFF"/>
                </a:solidFill>
                <a:latin typeface="Shadows Into Light"/>
                <a:ea typeface="Shadows Into Light"/>
                <a:cs typeface="Shadows Into Light"/>
                <a:sym typeface="Shadows Into Light"/>
              </a:rPr>
              <a:t>N</a:t>
            </a:r>
            <a:r>
              <a:rPr lang="en" sz="3600" baseline="-25000">
                <a:solidFill>
                  <a:srgbClr val="00FFFF"/>
                </a:solidFill>
                <a:latin typeface="Shadows Into Light"/>
                <a:ea typeface="Shadows Into Light"/>
                <a:cs typeface="Shadows Into Light"/>
                <a:sym typeface="Shadows Into Light"/>
              </a:rPr>
              <a:t>2</a:t>
            </a:r>
            <a:r>
              <a:rPr lang="en" sz="3600">
                <a:solidFill>
                  <a:srgbClr val="00FFFF"/>
                </a:solidFill>
                <a:latin typeface="Shadows Into Light"/>
                <a:ea typeface="Shadows Into Light"/>
                <a:cs typeface="Shadows Into Light"/>
                <a:sym typeface="Shadows Into Light"/>
              </a:rPr>
              <a:t> </a:t>
            </a:r>
            <a:r>
              <a:rPr lang="en" sz="3600">
                <a:solidFill>
                  <a:schemeClr val="lt1"/>
                </a:solidFill>
                <a:latin typeface="Shadows Into Light"/>
                <a:ea typeface="Shadows Into Light"/>
                <a:cs typeface="Shadows Into Light"/>
                <a:sym typeface="Shadows Into Light"/>
              </a:rPr>
              <a:t>   +   9</a:t>
            </a:r>
            <a:r>
              <a:rPr lang="en" sz="3600">
                <a:solidFill>
                  <a:srgbClr val="FFFF00"/>
                </a:solidFill>
                <a:latin typeface="Shadows Into Light"/>
                <a:ea typeface="Shadows Into Light"/>
                <a:cs typeface="Shadows Into Light"/>
                <a:sym typeface="Shadows Into Light"/>
              </a:rPr>
              <a:t>H</a:t>
            </a:r>
            <a:r>
              <a:rPr lang="en" sz="3600" baseline="-25000">
                <a:solidFill>
                  <a:srgbClr val="FFFF00"/>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  →    6</a:t>
            </a:r>
            <a:r>
              <a:rPr lang="en" sz="3600">
                <a:solidFill>
                  <a:srgbClr val="00FFFF"/>
                </a:solidFill>
                <a:latin typeface="Shadows Into Light"/>
                <a:ea typeface="Shadows Into Light"/>
                <a:cs typeface="Shadows Into Light"/>
                <a:sym typeface="Shadows Into Light"/>
              </a:rPr>
              <a:t>N</a:t>
            </a:r>
            <a:r>
              <a:rPr lang="en" sz="3600">
                <a:solidFill>
                  <a:srgbClr val="FFFF00"/>
                </a:solidFill>
                <a:latin typeface="Shadows Into Light"/>
                <a:ea typeface="Shadows Into Light"/>
                <a:cs typeface="Shadows Into Light"/>
                <a:sym typeface="Shadows Into Light"/>
              </a:rPr>
              <a:t>H</a:t>
            </a:r>
            <a:r>
              <a:rPr lang="en" sz="3600" baseline="-25000">
                <a:solidFill>
                  <a:srgbClr val="FFFF00"/>
                </a:solidFill>
                <a:latin typeface="Shadows Into Light"/>
                <a:ea typeface="Shadows Into Light"/>
                <a:cs typeface="Shadows Into Light"/>
                <a:sym typeface="Shadows Into Light"/>
              </a:rPr>
              <a:t>3</a:t>
            </a:r>
            <a:endParaRPr>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000"/>
                                        <p:tgtEl>
                                          <p:spTgt spid="507"/>
                                        </p:tgtEl>
                                      </p:cBhvr>
                                    </p:animEffect>
                                  </p:childTnLst>
                                </p:cTn>
                              </p:par>
                              <p:par>
                                <p:cTn id="8" presetID="10" presetClass="entr" presetSubtype="0" fill="hold" nodeType="withEffect">
                                  <p:stCondLst>
                                    <p:cond delay="0"/>
                                  </p:stCondLst>
                                  <p:childTnLst>
                                    <p:set>
                                      <p:cBhvr>
                                        <p:cTn id="9" dur="1" fill="hold">
                                          <p:stCondLst>
                                            <p:cond delay="0"/>
                                          </p:stCondLst>
                                        </p:cTn>
                                        <p:tgtEl>
                                          <p:spTgt spid="510"/>
                                        </p:tgtEl>
                                        <p:attrNameLst>
                                          <p:attrName>style.visibility</p:attrName>
                                        </p:attrNameLst>
                                      </p:cBhvr>
                                      <p:to>
                                        <p:strVal val="visible"/>
                                      </p:to>
                                    </p:set>
                                    <p:animEffect transition="in" filter="fade">
                                      <p:cBhvr>
                                        <p:cTn id="10" dur="1000"/>
                                        <p:tgtEl>
                                          <p:spTgt spid="5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3"/>
                                        </p:tgtEl>
                                        <p:attrNameLst>
                                          <p:attrName>style.visibility</p:attrName>
                                        </p:attrNameLst>
                                      </p:cBhvr>
                                      <p:to>
                                        <p:strVal val="visible"/>
                                      </p:to>
                                    </p:set>
                                    <p:animEffect transition="in" filter="fade">
                                      <p:cBhvr>
                                        <p:cTn id="15" dur="1000"/>
                                        <p:tgtEl>
                                          <p:spTgt spid="513"/>
                                        </p:tgtEl>
                                      </p:cBhvr>
                                    </p:animEffect>
                                  </p:childTnLst>
                                </p:cTn>
                              </p:par>
                              <p:par>
                                <p:cTn id="16" presetID="10" presetClass="entr" presetSubtype="0" fill="hold" nodeType="withEffect">
                                  <p:stCondLst>
                                    <p:cond delay="0"/>
                                  </p:stCondLst>
                                  <p:childTnLst>
                                    <p:set>
                                      <p:cBhvr>
                                        <p:cTn id="17" dur="1" fill="hold">
                                          <p:stCondLst>
                                            <p:cond delay="0"/>
                                          </p:stCondLst>
                                        </p:cTn>
                                        <p:tgtEl>
                                          <p:spTgt spid="543"/>
                                        </p:tgtEl>
                                        <p:attrNameLst>
                                          <p:attrName>style.visibility</p:attrName>
                                        </p:attrNameLst>
                                      </p:cBhvr>
                                      <p:to>
                                        <p:strVal val="visible"/>
                                      </p:to>
                                    </p:set>
                                    <p:animEffect transition="in" filter="fade">
                                      <p:cBhvr>
                                        <p:cTn id="18" dur="1000"/>
                                        <p:tgtEl>
                                          <p:spTgt spid="5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23"/>
                                        </p:tgtEl>
                                        <p:attrNameLst>
                                          <p:attrName>style.visibility</p:attrName>
                                        </p:attrNameLst>
                                      </p:cBhvr>
                                      <p:to>
                                        <p:strVal val="visible"/>
                                      </p:to>
                                    </p:set>
                                    <p:animEffect transition="in" filter="fade">
                                      <p:cBhvr>
                                        <p:cTn id="23" dur="1000"/>
                                        <p:tgtEl>
                                          <p:spTgt spid="523"/>
                                        </p:tgtEl>
                                      </p:cBhvr>
                                    </p:animEffect>
                                  </p:childTnLst>
                                </p:cTn>
                              </p:par>
                              <p:par>
                                <p:cTn id="24" presetID="10" presetClass="entr" presetSubtype="0" fill="hold" nodeType="withEffect">
                                  <p:stCondLst>
                                    <p:cond delay="0"/>
                                  </p:stCondLst>
                                  <p:childTnLst>
                                    <p:set>
                                      <p:cBhvr>
                                        <p:cTn id="25" dur="1" fill="hold">
                                          <p:stCondLst>
                                            <p:cond delay="0"/>
                                          </p:stCondLst>
                                        </p:cTn>
                                        <p:tgtEl>
                                          <p:spTgt spid="528"/>
                                        </p:tgtEl>
                                        <p:attrNameLst>
                                          <p:attrName>style.visibility</p:attrName>
                                        </p:attrNameLst>
                                      </p:cBhvr>
                                      <p:to>
                                        <p:strVal val="visible"/>
                                      </p:to>
                                    </p:set>
                                    <p:animEffect transition="in" filter="fade">
                                      <p:cBhvr>
                                        <p:cTn id="26" dur="1000"/>
                                        <p:tgtEl>
                                          <p:spTgt spid="528"/>
                                        </p:tgtEl>
                                      </p:cBhvr>
                                    </p:animEffect>
                                  </p:childTnLst>
                                </p:cTn>
                              </p:par>
                              <p:par>
                                <p:cTn id="27" presetID="10" presetClass="entr" presetSubtype="0" fill="hold" nodeType="withEffect">
                                  <p:stCondLst>
                                    <p:cond delay="0"/>
                                  </p:stCondLst>
                                  <p:childTnLst>
                                    <p:set>
                                      <p:cBhvr>
                                        <p:cTn id="28" dur="1" fill="hold">
                                          <p:stCondLst>
                                            <p:cond delay="0"/>
                                          </p:stCondLst>
                                        </p:cTn>
                                        <p:tgtEl>
                                          <p:spTgt spid="533"/>
                                        </p:tgtEl>
                                        <p:attrNameLst>
                                          <p:attrName>style.visibility</p:attrName>
                                        </p:attrNameLst>
                                      </p:cBhvr>
                                      <p:to>
                                        <p:strVal val="visible"/>
                                      </p:to>
                                    </p:set>
                                    <p:animEffect transition="in" filter="fade">
                                      <p:cBhvr>
                                        <p:cTn id="29" dur="1000"/>
                                        <p:tgtEl>
                                          <p:spTgt spid="533"/>
                                        </p:tgtEl>
                                      </p:cBhvr>
                                    </p:animEffect>
                                  </p:childTnLst>
                                </p:cTn>
                              </p:par>
                              <p:par>
                                <p:cTn id="30" presetID="10" presetClass="entr" presetSubtype="0" fill="hold" nodeType="withEffect">
                                  <p:stCondLst>
                                    <p:cond delay="0"/>
                                  </p:stCondLst>
                                  <p:childTnLst>
                                    <p:set>
                                      <p:cBhvr>
                                        <p:cTn id="31" dur="1" fill="hold">
                                          <p:stCondLst>
                                            <p:cond delay="0"/>
                                          </p:stCondLst>
                                        </p:cTn>
                                        <p:tgtEl>
                                          <p:spTgt spid="538"/>
                                        </p:tgtEl>
                                        <p:attrNameLst>
                                          <p:attrName>style.visibility</p:attrName>
                                        </p:attrNameLst>
                                      </p:cBhvr>
                                      <p:to>
                                        <p:strVal val="visible"/>
                                      </p:to>
                                    </p:set>
                                    <p:animEffect transition="in" filter="fade">
                                      <p:cBhvr>
                                        <p:cTn id="32" dur="1000"/>
                                        <p:tgtEl>
                                          <p:spTgt spid="5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3"/>
                                        </p:tgtEl>
                                        <p:attrNameLst>
                                          <p:attrName>style.visibility</p:attrName>
                                        </p:attrNameLst>
                                      </p:cBhvr>
                                      <p:to>
                                        <p:strVal val="visible"/>
                                      </p:to>
                                    </p:set>
                                    <p:animEffect transition="in" filter="fade">
                                      <p:cBhvr>
                                        <p:cTn id="37"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083101" y="270842"/>
            <a:ext cx="8153400" cy="742950"/>
          </a:xfrm>
        </p:spPr>
        <p:txBody>
          <a:bodyPr/>
          <a:lstStyle/>
          <a:p>
            <a:pPr eaLnBrk="1" hangingPunct="1"/>
            <a:r>
              <a:rPr lang="en-US" altLang="en-US" sz="4400" b="0" dirty="0"/>
              <a:t>Colligative Properties</a:t>
            </a:r>
          </a:p>
        </p:txBody>
      </p:sp>
      <p:sp>
        <p:nvSpPr>
          <p:cNvPr id="78851" name="Rectangle 3"/>
          <p:cNvSpPr>
            <a:spLocks noGrp="1" noChangeArrowheads="1"/>
          </p:cNvSpPr>
          <p:nvPr>
            <p:ph idx="1"/>
          </p:nvPr>
        </p:nvSpPr>
        <p:spPr>
          <a:xfrm>
            <a:off x="398393" y="1560443"/>
            <a:ext cx="8056493" cy="3257550"/>
          </a:xfrm>
        </p:spPr>
        <p:txBody>
          <a:bodyPr/>
          <a:lstStyle/>
          <a:p>
            <a:pPr eaLnBrk="1" hangingPunct="1"/>
            <a:r>
              <a:rPr lang="en-US" altLang="en-US" sz="2400" dirty="0"/>
              <a:t>Changes in </a:t>
            </a:r>
            <a:r>
              <a:rPr lang="en-US" altLang="en-US" sz="2400" u="sng" dirty="0"/>
              <a:t>colligative properties </a:t>
            </a:r>
            <a:r>
              <a:rPr lang="en-US" altLang="en-US" sz="2400" dirty="0"/>
              <a:t>depend only on the </a:t>
            </a:r>
            <a:r>
              <a:rPr lang="en-US" altLang="en-US" sz="2400" i="1" dirty="0"/>
              <a:t>number</a:t>
            </a:r>
            <a:r>
              <a:rPr lang="en-US" altLang="en-US" sz="2400" dirty="0"/>
              <a:t> of solute particles present, not on the </a:t>
            </a:r>
            <a:r>
              <a:rPr lang="en-US" altLang="en-US" sz="2400" i="1" dirty="0"/>
              <a:t>identity</a:t>
            </a:r>
            <a:r>
              <a:rPr lang="en-US" altLang="en-US" sz="2400" dirty="0"/>
              <a:t> of the solute particles.</a:t>
            </a:r>
          </a:p>
        </p:txBody>
      </p:sp>
    </p:spTree>
    <p:extLst>
      <p:ext uri="{BB962C8B-B14F-4D97-AF65-F5344CB8AC3E}">
        <p14:creationId xmlns:p14="http://schemas.microsoft.com/office/powerpoint/2010/main" val="120223645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964924" y="285749"/>
            <a:ext cx="6400800" cy="857250"/>
          </a:xfrm>
        </p:spPr>
        <p:txBody>
          <a:bodyPr>
            <a:noAutofit/>
          </a:bodyPr>
          <a:lstStyle/>
          <a:p>
            <a:pPr>
              <a:defRPr/>
            </a:pPr>
            <a:r>
              <a:rPr lang="en-US" sz="3600" b="0" dirty="0"/>
              <a:t>Colligative Properties of Electrolytes</a:t>
            </a:r>
          </a:p>
        </p:txBody>
      </p:sp>
      <p:sp>
        <p:nvSpPr>
          <p:cNvPr id="80899" name="Rectangle 4"/>
          <p:cNvSpPr>
            <a:spLocks noGrp="1" noChangeArrowheads="1"/>
          </p:cNvSpPr>
          <p:nvPr>
            <p:ph type="body" sz="half" idx="1"/>
          </p:nvPr>
        </p:nvSpPr>
        <p:spPr>
          <a:xfrm>
            <a:off x="-68746" y="1495839"/>
            <a:ext cx="8934450" cy="1714500"/>
          </a:xfrm>
        </p:spPr>
        <p:txBody>
          <a:bodyPr/>
          <a:lstStyle/>
          <a:p>
            <a:pPr eaLnBrk="1" hangingPunct="1">
              <a:buFontTx/>
              <a:buNone/>
            </a:pPr>
            <a:r>
              <a:rPr lang="en-US" altLang="en-US" sz="2400" dirty="0"/>
              <a:t>	Since these properties depend on the number of particles dissolved, solutions of electrolytes (which break down into ions in solution) should show greater changes than those of nonelectrolytes. But it also depends on the Molarity.</a:t>
            </a:r>
          </a:p>
          <a:p>
            <a:pPr eaLnBrk="1" hangingPunct="1">
              <a:buFontTx/>
              <a:buNone/>
            </a:pPr>
            <a:endParaRPr lang="en-US" altLang="en-US" sz="1500" dirty="0"/>
          </a:p>
        </p:txBody>
      </p:sp>
      <p:pic>
        <p:nvPicPr>
          <p:cNvPr id="80900" name="Picture 9" descr="04_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15381"/>
          <a:stretch>
            <a:fillRect/>
          </a:stretch>
        </p:blipFill>
        <p:spPr>
          <a:xfrm>
            <a:off x="2943639" y="2913823"/>
            <a:ext cx="4339829" cy="1718072"/>
          </a:xfrm>
        </p:spPr>
      </p:pic>
    </p:spTree>
    <p:extLst>
      <p:ext uri="{BB962C8B-B14F-4D97-AF65-F5344CB8AC3E}">
        <p14:creationId xmlns:p14="http://schemas.microsoft.com/office/powerpoint/2010/main" val="247983435"/>
      </p:ext>
    </p:extLst>
  </p:cSld>
  <p:clrMapOvr>
    <a:masterClrMapping/>
  </p:clrMapOvr>
  <p:transition spd="slow">
    <p:fad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Boiling Point Elevation</a:t>
            </a:r>
            <a:endParaRPr sz="4400" b="0" dirty="0"/>
          </a:p>
        </p:txBody>
      </p:sp>
      <p:sp>
        <p:nvSpPr>
          <p:cNvPr id="697" name="Google Shape;697;p9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Boiling Point INCREASES when solute is added</a:t>
            </a:r>
            <a:br>
              <a:rPr lang="en"/>
            </a:br>
            <a:r>
              <a:rPr lang="en"/>
              <a:t>Ex: Adding salt to water allows you to boil pasta at 102-103</a:t>
            </a:r>
            <a:r>
              <a:rPr lang="en" baseline="30000"/>
              <a:t>º</a:t>
            </a:r>
            <a:r>
              <a:rPr lang="en"/>
              <a:t>C</a:t>
            </a:r>
            <a:br>
              <a:rPr lang="en"/>
            </a:br>
            <a:endParaRPr/>
          </a:p>
        </p:txBody>
      </p:sp>
      <p:pic>
        <p:nvPicPr>
          <p:cNvPr id="698" name="Google Shape;698;p93"/>
          <p:cNvPicPr preferRelativeResize="0"/>
          <p:nvPr/>
        </p:nvPicPr>
        <p:blipFill>
          <a:blip r:embed="rId3">
            <a:alphaModFix/>
          </a:blip>
          <a:stretch>
            <a:fillRect/>
          </a:stretch>
        </p:blipFill>
        <p:spPr>
          <a:xfrm>
            <a:off x="1906496" y="2624725"/>
            <a:ext cx="1681767" cy="2155650"/>
          </a:xfrm>
          <a:prstGeom prst="rect">
            <a:avLst/>
          </a:prstGeom>
          <a:noFill/>
          <a:ln>
            <a:noFill/>
          </a:ln>
        </p:spPr>
      </p:pic>
      <p:pic>
        <p:nvPicPr>
          <p:cNvPr id="5" name="Content Placeholder 9" descr="PAO0CAF6OAFGCAWNO8T6CA3Y3QASCAR2JN6ICAZBRKMYCA6VQSIYCA7XR67SCAZB9BFLCAZGCNE0CAG40N3CCAQN0VU9CATLR6D7CAL2EX2PCAFW5JVECARTL2R5CAXIR3O4CAZIQHN1CAZNP349CAK8NF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98651" y="2730352"/>
            <a:ext cx="2368816" cy="1776612"/>
          </a:xfrm>
          <a:prstGeom prst="rect">
            <a:avLst/>
          </a:prstGeom>
        </p:spPr>
      </p:pic>
    </p:spTree>
    <p:extLst>
      <p:ext uri="{BB962C8B-B14F-4D97-AF65-F5344CB8AC3E}">
        <p14:creationId xmlns:p14="http://schemas.microsoft.com/office/powerpoint/2010/main" val="71466729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Freezing Point Depression</a:t>
            </a:r>
            <a:endParaRPr sz="4400" b="0" dirty="0"/>
          </a:p>
        </p:txBody>
      </p:sp>
      <p:sp>
        <p:nvSpPr>
          <p:cNvPr id="710" name="Google Shape;710;p9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Freezing Point DECREASES when solute is added </a:t>
            </a:r>
            <a:endParaRPr/>
          </a:p>
          <a:p>
            <a:pPr marL="914400" lvl="1" indent="-317500" algn="l" rtl="0">
              <a:spcBef>
                <a:spcPts val="0"/>
              </a:spcBef>
              <a:spcAft>
                <a:spcPts val="0"/>
              </a:spcAft>
              <a:buSzPts val="1400"/>
              <a:buChar char="○"/>
            </a:pPr>
            <a:r>
              <a:rPr lang="en"/>
              <a:t>Ex: Putting salt on roads causes ice to melt because it drops the freezing point below 0</a:t>
            </a:r>
            <a:r>
              <a:rPr lang="en" baseline="30000"/>
              <a:t>º</a:t>
            </a:r>
            <a:r>
              <a:rPr lang="en"/>
              <a:t>C.</a:t>
            </a:r>
            <a:br>
              <a:rPr lang="en"/>
            </a:br>
            <a:endParaRPr/>
          </a:p>
        </p:txBody>
      </p:sp>
      <p:pic>
        <p:nvPicPr>
          <p:cNvPr id="5" name="Picture 10" descr="ice-cream-sunda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4038" y="2799762"/>
            <a:ext cx="11811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Lakes are damaged by road salt | Outdoors | isanti-chisagocountysta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94" y="3166310"/>
            <a:ext cx="2554077" cy="170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43388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Freezing Point Depression</a:t>
            </a:r>
            <a:endParaRPr sz="4400" b="0" dirty="0"/>
          </a:p>
        </p:txBody>
      </p:sp>
      <p:pic>
        <p:nvPicPr>
          <p:cNvPr id="6" name="Google Shape;711;p95"/>
          <p:cNvPicPr preferRelativeResize="0"/>
          <p:nvPr/>
        </p:nvPicPr>
        <p:blipFill>
          <a:blip r:embed="rId3">
            <a:alphaModFix/>
          </a:blip>
          <a:stretch>
            <a:fillRect/>
          </a:stretch>
        </p:blipFill>
        <p:spPr>
          <a:xfrm>
            <a:off x="1130563" y="1693948"/>
            <a:ext cx="6878700" cy="2756866"/>
          </a:xfrm>
          <a:prstGeom prst="rect">
            <a:avLst/>
          </a:prstGeom>
          <a:noFill/>
          <a:ln>
            <a:noFill/>
          </a:ln>
        </p:spPr>
      </p:pic>
    </p:spTree>
    <p:extLst>
      <p:ext uri="{BB962C8B-B14F-4D97-AF65-F5344CB8AC3E}">
        <p14:creationId xmlns:p14="http://schemas.microsoft.com/office/powerpoint/2010/main" val="27788444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Applications</a:t>
            </a:r>
            <a:endParaRPr sz="4400" b="0" dirty="0"/>
          </a:p>
        </p:txBody>
      </p:sp>
      <p:sp>
        <p:nvSpPr>
          <p:cNvPr id="744" name="Google Shape;744;p10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Salting Icy roads</a:t>
            </a:r>
            <a:br>
              <a:rPr lang="en" dirty="0"/>
            </a:br>
            <a:r>
              <a:rPr lang="en" dirty="0"/>
              <a:t>Making ice cream</a:t>
            </a:r>
            <a:br>
              <a:rPr lang="en" dirty="0"/>
            </a:br>
            <a:r>
              <a:rPr lang="en" dirty="0"/>
              <a:t>Antifreeze in vehicles</a:t>
            </a:r>
            <a:br>
              <a:rPr lang="en" dirty="0"/>
            </a:br>
            <a:endParaRPr dirty="0"/>
          </a:p>
        </p:txBody>
      </p:sp>
      <p:pic>
        <p:nvPicPr>
          <p:cNvPr id="745" name="Google Shape;745;p100"/>
          <p:cNvPicPr preferRelativeResize="0"/>
          <p:nvPr/>
        </p:nvPicPr>
        <p:blipFill>
          <a:blip r:embed="rId3">
            <a:alphaModFix/>
          </a:blip>
          <a:stretch>
            <a:fillRect/>
          </a:stretch>
        </p:blipFill>
        <p:spPr>
          <a:xfrm>
            <a:off x="4452650" y="1883625"/>
            <a:ext cx="4087500" cy="2419425"/>
          </a:xfrm>
          <a:prstGeom prst="rect">
            <a:avLst/>
          </a:prstGeom>
          <a:noFill/>
          <a:ln>
            <a:noFill/>
          </a:ln>
        </p:spPr>
      </p:pic>
    </p:spTree>
    <p:extLst>
      <p:ext uri="{BB962C8B-B14F-4D97-AF65-F5344CB8AC3E}">
        <p14:creationId xmlns:p14="http://schemas.microsoft.com/office/powerpoint/2010/main" val="336362079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7"/>
          <p:cNvSpPr txBox="1">
            <a:spLocks noGrp="1"/>
          </p:cNvSpPr>
          <p:nvPr>
            <p:ph type="title"/>
          </p:nvPr>
        </p:nvSpPr>
        <p:spPr>
          <a:xfrm>
            <a:off x="987850" y="779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more particles the greater the effect on BP &amp; FP</a:t>
            </a:r>
            <a:endParaRPr dirty="0"/>
          </a:p>
        </p:txBody>
      </p:sp>
      <p:pic>
        <p:nvPicPr>
          <p:cNvPr id="724" name="Google Shape;724;p97"/>
          <p:cNvPicPr preferRelativeResize="0"/>
          <p:nvPr/>
        </p:nvPicPr>
        <p:blipFill>
          <a:blip r:embed="rId3">
            <a:alphaModFix/>
          </a:blip>
          <a:stretch>
            <a:fillRect/>
          </a:stretch>
        </p:blipFill>
        <p:spPr>
          <a:xfrm>
            <a:off x="1998550" y="1564225"/>
            <a:ext cx="4578425" cy="2493200"/>
          </a:xfrm>
          <a:prstGeom prst="rect">
            <a:avLst/>
          </a:prstGeom>
          <a:noFill/>
          <a:ln>
            <a:noFill/>
          </a:ln>
        </p:spPr>
      </p:pic>
      <p:sp>
        <p:nvSpPr>
          <p:cNvPr id="725" name="Google Shape;725;p97"/>
          <p:cNvSpPr txBox="1"/>
          <p:nvPr/>
        </p:nvSpPr>
        <p:spPr>
          <a:xfrm>
            <a:off x="2490250" y="4342525"/>
            <a:ext cx="3791100" cy="3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Increasing effect on BP &amp; FP</a:t>
            </a:r>
            <a:endParaRPr sz="2400">
              <a:solidFill>
                <a:srgbClr val="FFFFFF"/>
              </a:solidFill>
              <a:latin typeface="Shadows Into Light"/>
              <a:ea typeface="Shadows Into Light"/>
              <a:cs typeface="Shadows Into Light"/>
              <a:sym typeface="Shadows Into Light"/>
            </a:endParaRPr>
          </a:p>
        </p:txBody>
      </p:sp>
      <p:cxnSp>
        <p:nvCxnSpPr>
          <p:cNvPr id="726" name="Google Shape;726;p97"/>
          <p:cNvCxnSpPr/>
          <p:nvPr/>
        </p:nvCxnSpPr>
        <p:spPr>
          <a:xfrm>
            <a:off x="2478150" y="4194425"/>
            <a:ext cx="3642900" cy="99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8152393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a:t>
            </a:r>
            <a:endParaRPr sz="4400" b="0" dirty="0"/>
          </a:p>
        </p:txBody>
      </p:sp>
      <p:sp>
        <p:nvSpPr>
          <p:cNvPr id="732" name="Google Shape;732;p98"/>
          <p:cNvSpPr txBox="1">
            <a:spLocks noGrp="1"/>
          </p:cNvSpPr>
          <p:nvPr>
            <p:ph type="body" idx="1"/>
          </p:nvPr>
        </p:nvSpPr>
        <p:spPr>
          <a:xfrm>
            <a:off x="311700" y="1495975"/>
            <a:ext cx="86328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occurs when NaCl(s) is added to water</a:t>
            </a:r>
            <a:endParaRPr/>
          </a:p>
          <a:p>
            <a:pPr marL="457200" lvl="0" indent="-342900" algn="l" rtl="0">
              <a:spcBef>
                <a:spcPts val="1600"/>
              </a:spcBef>
              <a:spcAft>
                <a:spcPts val="0"/>
              </a:spcAft>
              <a:buSzPts val="1800"/>
              <a:buAutoNum type="arabicPeriod"/>
            </a:pPr>
            <a:r>
              <a:rPr lang="en" sz="1800"/>
              <a:t>The boiling point of the solution increases, and the freezing point of the solution decreases.</a:t>
            </a:r>
            <a:endParaRPr sz="1800"/>
          </a:p>
          <a:p>
            <a:pPr marL="457200" lvl="0" indent="-342900" algn="l" rtl="0">
              <a:spcBef>
                <a:spcPts val="0"/>
              </a:spcBef>
              <a:spcAft>
                <a:spcPts val="0"/>
              </a:spcAft>
              <a:buSzPts val="1800"/>
              <a:buAutoNum type="arabicPeriod"/>
            </a:pPr>
            <a:r>
              <a:rPr lang="en" sz="1800"/>
              <a:t>The boiling point of the solution increases, and the freezing point of the solution increases.</a:t>
            </a:r>
            <a:endParaRPr sz="1800"/>
          </a:p>
          <a:p>
            <a:pPr marL="457200" lvl="0" indent="-342900" algn="l" rtl="0">
              <a:spcBef>
                <a:spcPts val="0"/>
              </a:spcBef>
              <a:spcAft>
                <a:spcPts val="0"/>
              </a:spcAft>
              <a:buSzPts val="1800"/>
              <a:buAutoNum type="arabicPeriod"/>
            </a:pPr>
            <a:r>
              <a:rPr lang="en" sz="1800"/>
              <a:t>The boiling point of the solution decreases, and the freezing point of the solution decreases.</a:t>
            </a:r>
            <a:endParaRPr sz="1800"/>
          </a:p>
          <a:p>
            <a:pPr marL="457200" lvl="0" indent="-342900" algn="l" rtl="0">
              <a:spcBef>
                <a:spcPts val="0"/>
              </a:spcBef>
              <a:spcAft>
                <a:spcPts val="0"/>
              </a:spcAft>
              <a:buSzPts val="1800"/>
              <a:buAutoNum type="arabicPeriod"/>
            </a:pPr>
            <a:r>
              <a:rPr lang="en" sz="1800"/>
              <a:t>The boiling point of the solution decreases, and the freezing point of the solution increases.</a:t>
            </a:r>
            <a:endParaRPr sz="1800"/>
          </a:p>
        </p:txBody>
      </p:sp>
    </p:spTree>
    <p:extLst>
      <p:ext uri="{BB962C8B-B14F-4D97-AF65-F5344CB8AC3E}">
        <p14:creationId xmlns:p14="http://schemas.microsoft.com/office/powerpoint/2010/main" val="242789514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0" dirty="0"/>
              <a:t>Example: </a:t>
            </a:r>
            <a:endParaRPr sz="4400" b="0" dirty="0"/>
          </a:p>
        </p:txBody>
      </p:sp>
      <p:sp>
        <p:nvSpPr>
          <p:cNvPr id="738" name="Google Shape;738;p9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Compared to a 2.0 M aqueous solution of NaCl a 3.0 M aqueous solution of NaCl has a</a:t>
            </a:r>
            <a:br>
              <a:rPr lang="en"/>
            </a:br>
            <a:r>
              <a:rPr lang="en" sz="2400"/>
              <a:t>(1) lower boiling point and a higher freezing point</a:t>
            </a:r>
            <a:br>
              <a:rPr lang="en" sz="2400"/>
            </a:br>
            <a:r>
              <a:rPr lang="en" sz="2400"/>
              <a:t>(2) lower boiling point and a lower freezing point</a:t>
            </a:r>
            <a:br>
              <a:rPr lang="en" sz="2400"/>
            </a:br>
            <a:r>
              <a:rPr lang="en" sz="2400"/>
              <a:t>(3) higher boiling point and a higher freezing point</a:t>
            </a:r>
            <a:br>
              <a:rPr lang="en" sz="2400"/>
            </a:br>
            <a:r>
              <a:rPr lang="en" sz="2400"/>
              <a:t>(4) higher boiling point and a lower freezing point</a:t>
            </a:r>
            <a:endParaRPr sz="2400"/>
          </a:p>
        </p:txBody>
      </p:sp>
    </p:spTree>
    <p:extLst>
      <p:ext uri="{BB962C8B-B14F-4D97-AF65-F5344CB8AC3E}">
        <p14:creationId xmlns:p14="http://schemas.microsoft.com/office/powerpoint/2010/main" val="273345224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964096" y="239782"/>
            <a:ext cx="7772400" cy="857250"/>
          </a:xfrm>
        </p:spPr>
        <p:txBody>
          <a:bodyPr/>
          <a:lstStyle/>
          <a:p>
            <a:r>
              <a:rPr lang="en-US" altLang="en-US" sz="4400" b="0" dirty="0"/>
              <a:t>Examples</a:t>
            </a:r>
          </a:p>
        </p:txBody>
      </p:sp>
      <p:sp>
        <p:nvSpPr>
          <p:cNvPr id="84995" name="Text Placeholder 2"/>
          <p:cNvSpPr>
            <a:spLocks noGrp="1"/>
          </p:cNvSpPr>
          <p:nvPr>
            <p:ph type="body" sz="half" idx="1"/>
          </p:nvPr>
        </p:nvSpPr>
        <p:spPr>
          <a:xfrm>
            <a:off x="514350" y="1543050"/>
            <a:ext cx="2857500" cy="3429000"/>
          </a:xfrm>
        </p:spPr>
        <p:txBody>
          <a:bodyPr/>
          <a:lstStyle/>
          <a:p>
            <a:pPr marL="385763" indent="-385763">
              <a:buFont typeface="Wingdings 2" panose="05020102010507070707" pitchFamily="18" charset="2"/>
              <a:buAutoNum type="arabicPeriod"/>
            </a:pPr>
            <a:r>
              <a:rPr lang="en-US" altLang="en-US" sz="2100" dirty="0"/>
              <a:t>Which compound when dissolved in water, will have the highest boiling point?</a:t>
            </a:r>
          </a:p>
          <a:p>
            <a:pPr marL="660797" lvl="1" indent="-385763">
              <a:buFont typeface="Wingdings 2" panose="05020102010507070707" pitchFamily="18" charset="2"/>
              <a:buAutoNum type="alphaLcPeriod"/>
            </a:pPr>
            <a:r>
              <a:rPr lang="en-US" altLang="en-US" sz="2100" dirty="0"/>
              <a:t>CaCl</a:t>
            </a:r>
            <a:r>
              <a:rPr lang="en-US" altLang="en-US" sz="2100" baseline="-25000" dirty="0"/>
              <a:t>2</a:t>
            </a:r>
          </a:p>
          <a:p>
            <a:pPr marL="660797" lvl="1" indent="-385763">
              <a:buFont typeface="Wingdings 2" panose="05020102010507070707" pitchFamily="18" charset="2"/>
              <a:buAutoNum type="alphaLcPeriod"/>
            </a:pPr>
            <a:r>
              <a:rPr lang="en-US" altLang="en-US" sz="2100" dirty="0" err="1"/>
              <a:t>NaI</a:t>
            </a:r>
            <a:endParaRPr lang="en-US" altLang="en-US" sz="2100" dirty="0"/>
          </a:p>
          <a:p>
            <a:pPr marL="660797" lvl="1" indent="-385763">
              <a:buFont typeface="Wingdings 2" panose="05020102010507070707" pitchFamily="18" charset="2"/>
              <a:buAutoNum type="alphaLcPeriod"/>
            </a:pPr>
            <a:r>
              <a:rPr lang="en-US" altLang="en-US" sz="2100" dirty="0"/>
              <a:t>C</a:t>
            </a:r>
            <a:r>
              <a:rPr lang="en-US" altLang="en-US" sz="2100" baseline="-25000" dirty="0"/>
              <a:t>6</a:t>
            </a:r>
            <a:r>
              <a:rPr lang="en-US" altLang="en-US" sz="2100" dirty="0"/>
              <a:t>H</a:t>
            </a:r>
            <a:r>
              <a:rPr lang="en-US" altLang="en-US" sz="2100" baseline="-25000" dirty="0"/>
              <a:t>12</a:t>
            </a:r>
          </a:p>
          <a:p>
            <a:pPr marL="660797" lvl="1" indent="-385763">
              <a:buNone/>
            </a:pPr>
            <a:endParaRPr lang="en-US" altLang="en-US" dirty="0"/>
          </a:p>
        </p:txBody>
      </p:sp>
      <p:sp>
        <p:nvSpPr>
          <p:cNvPr id="84996" name="Content Placeholder 3"/>
          <p:cNvSpPr>
            <a:spLocks noGrp="1"/>
          </p:cNvSpPr>
          <p:nvPr>
            <p:ph sz="half" idx="2"/>
          </p:nvPr>
        </p:nvSpPr>
        <p:spPr>
          <a:xfrm>
            <a:off x="4011267" y="1470163"/>
            <a:ext cx="2971800" cy="3429000"/>
          </a:xfrm>
        </p:spPr>
        <p:txBody>
          <a:bodyPr/>
          <a:lstStyle/>
          <a:p>
            <a:pPr marL="385763" indent="-385763">
              <a:buFont typeface="Wingdings 2" panose="05020102010507070707" pitchFamily="18" charset="2"/>
              <a:buAutoNum type="arabicPeriod" startAt="2"/>
            </a:pPr>
            <a:r>
              <a:rPr lang="en-US" altLang="en-US" sz="2100" dirty="0"/>
              <a:t>Which compound when dissolved in water, will have the lowest freezing point?</a:t>
            </a:r>
          </a:p>
          <a:p>
            <a:pPr marL="660797" lvl="1" indent="-385763">
              <a:buFont typeface="Wingdings 2" panose="05020102010507070707" pitchFamily="18" charset="2"/>
              <a:buAutoNum type="alphaLcPeriod"/>
            </a:pPr>
            <a:r>
              <a:rPr lang="en-US" altLang="en-US" sz="2100" dirty="0"/>
              <a:t>1M NaOH</a:t>
            </a:r>
          </a:p>
          <a:p>
            <a:pPr marL="660797" lvl="1" indent="-385763">
              <a:buFont typeface="Wingdings 2" panose="05020102010507070707" pitchFamily="18" charset="2"/>
              <a:buAutoNum type="alphaLcPeriod"/>
            </a:pPr>
            <a:r>
              <a:rPr lang="en-US" altLang="en-US" sz="2100" dirty="0"/>
              <a:t>2M NH</a:t>
            </a:r>
            <a:r>
              <a:rPr lang="en-US" altLang="en-US" sz="2100" baseline="-25000" dirty="0"/>
              <a:t>3</a:t>
            </a:r>
          </a:p>
          <a:p>
            <a:pPr marL="660797" lvl="1" indent="-385763">
              <a:buFont typeface="Wingdings 2" panose="05020102010507070707" pitchFamily="18" charset="2"/>
              <a:buAutoNum type="alphaLcPeriod"/>
            </a:pPr>
            <a:r>
              <a:rPr lang="en-US" altLang="en-US" sz="2100" dirty="0"/>
              <a:t>0.5M Mg</a:t>
            </a:r>
            <a:r>
              <a:rPr lang="en-US" altLang="en-US" sz="2100" baseline="-25000" dirty="0"/>
              <a:t>3</a:t>
            </a:r>
            <a:r>
              <a:rPr lang="en-US" altLang="en-US" sz="2100" dirty="0"/>
              <a:t>N</a:t>
            </a:r>
            <a:r>
              <a:rPr lang="en-US" altLang="en-US" sz="2100" baseline="-25000" dirty="0"/>
              <a:t>2</a:t>
            </a:r>
          </a:p>
        </p:txBody>
      </p:sp>
      <p:sp>
        <p:nvSpPr>
          <p:cNvPr id="2" name="Oval 1"/>
          <p:cNvSpPr/>
          <p:nvPr/>
        </p:nvSpPr>
        <p:spPr>
          <a:xfrm>
            <a:off x="901976" y="3292337"/>
            <a:ext cx="1314450" cy="4572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050"/>
          </a:p>
        </p:txBody>
      </p:sp>
      <p:sp>
        <p:nvSpPr>
          <p:cNvPr id="6" name="Oval 5"/>
          <p:cNvSpPr/>
          <p:nvPr/>
        </p:nvSpPr>
        <p:spPr>
          <a:xfrm>
            <a:off x="4572000" y="4261402"/>
            <a:ext cx="1714500" cy="571500"/>
          </a:xfrm>
          <a:prstGeom prst="ellipse">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050"/>
          </a:p>
        </p:txBody>
      </p:sp>
    </p:spTree>
    <p:extLst>
      <p:ext uri="{BB962C8B-B14F-4D97-AF65-F5344CB8AC3E}">
        <p14:creationId xmlns:p14="http://schemas.microsoft.com/office/powerpoint/2010/main" val="1547872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602581" y="171450"/>
            <a:ext cx="6115050" cy="742950"/>
          </a:xfrm>
        </p:spPr>
        <p:txBody>
          <a:bodyPr/>
          <a:lstStyle/>
          <a:p>
            <a:pPr eaLnBrk="1" hangingPunct="1"/>
            <a:r>
              <a:rPr lang="en-US" altLang="en-US"/>
              <a:t>Relating Moles</a:t>
            </a:r>
          </a:p>
        </p:txBody>
      </p:sp>
      <p:sp>
        <p:nvSpPr>
          <p:cNvPr id="3" name="Content Placeholder 2"/>
          <p:cNvSpPr>
            <a:spLocks noGrp="1"/>
          </p:cNvSpPr>
          <p:nvPr>
            <p:ph sz="quarter" idx="1"/>
          </p:nvPr>
        </p:nvSpPr>
        <p:spPr>
          <a:xfrm>
            <a:off x="201881" y="1484416"/>
            <a:ext cx="8680862" cy="3487634"/>
          </a:xfrm>
        </p:spPr>
        <p:txBody>
          <a:bodyPr rtlCol="0">
            <a:normAutofit/>
          </a:bodyPr>
          <a:lstStyle/>
          <a:p>
            <a:pPr marL="329184" indent="-240030">
              <a:buFont typeface="Wingdings 2"/>
              <a:buChar char=""/>
              <a:defRPr/>
            </a:pPr>
            <a:r>
              <a:rPr lang="en-US" sz="2000" dirty="0">
                <a:solidFill>
                  <a:schemeClr val="bg1"/>
                </a:solidFill>
              </a:rPr>
              <a:t>To relate moles of one substance to another, simply create a proportion:</a:t>
            </a:r>
          </a:p>
          <a:p>
            <a:pPr marL="329184" indent="-240030" algn="ctr">
              <a:buNone/>
              <a:defRPr/>
            </a:pPr>
            <a:r>
              <a:rPr lang="en-US" sz="2000" dirty="0">
                <a:solidFill>
                  <a:schemeClr val="bg1"/>
                </a:solidFill>
              </a:rPr>
              <a:t>4Al + 3O</a:t>
            </a:r>
            <a:r>
              <a:rPr lang="en-US" sz="2000" baseline="-25000" dirty="0">
                <a:solidFill>
                  <a:schemeClr val="bg1"/>
                </a:solidFill>
              </a:rPr>
              <a:t>2</a:t>
            </a:r>
            <a:r>
              <a:rPr lang="en-US" sz="2000" dirty="0">
                <a:solidFill>
                  <a:schemeClr val="bg1"/>
                </a:solidFill>
              </a:rPr>
              <a:t> </a:t>
            </a:r>
            <a:r>
              <a:rPr lang="en-US" sz="2000" dirty="0">
                <a:solidFill>
                  <a:schemeClr val="bg1"/>
                </a:solidFill>
                <a:sym typeface="Wingdings" pitchFamily="2" charset="2"/>
              </a:rPr>
              <a:t>  2Al</a:t>
            </a:r>
            <a:r>
              <a:rPr lang="en-US" sz="2000" baseline="-25000" dirty="0">
                <a:solidFill>
                  <a:schemeClr val="bg1"/>
                </a:solidFill>
                <a:sym typeface="Wingdings" pitchFamily="2" charset="2"/>
              </a:rPr>
              <a:t>2</a:t>
            </a:r>
            <a:r>
              <a:rPr lang="en-US" sz="2000" dirty="0">
                <a:solidFill>
                  <a:schemeClr val="bg1"/>
                </a:solidFill>
                <a:sym typeface="Wingdings" pitchFamily="2" charset="2"/>
              </a:rPr>
              <a:t>O3</a:t>
            </a:r>
          </a:p>
          <a:p>
            <a:pPr marL="329184" indent="-240030">
              <a:buNone/>
              <a:defRPr/>
            </a:pPr>
            <a:endParaRPr lang="en-US" sz="2000" dirty="0">
              <a:solidFill>
                <a:schemeClr val="bg1"/>
              </a:solidFill>
              <a:sym typeface="Wingdings" pitchFamily="2" charset="2"/>
            </a:endParaRPr>
          </a:p>
          <a:p>
            <a:pPr marL="474917" indent="-385763">
              <a:buFont typeface="Wingdings 2"/>
              <a:buAutoNum type="arabicPeriod"/>
              <a:defRPr/>
            </a:pPr>
            <a:r>
              <a:rPr lang="en-US" sz="2000" dirty="0">
                <a:solidFill>
                  <a:schemeClr val="bg1"/>
                </a:solidFill>
                <a:sym typeface="Wingdings" pitchFamily="2" charset="2"/>
              </a:rPr>
              <a:t>If 3 moles of oxygen react, how many moles of Aluminum oxide form?   </a:t>
            </a:r>
          </a:p>
          <a:p>
            <a:pPr marL="474917" indent="-385763">
              <a:buFont typeface="Wingdings 2"/>
              <a:buAutoNum type="arabicPeriod"/>
              <a:defRPr/>
            </a:pPr>
            <a:r>
              <a:rPr lang="en-US" sz="2000" dirty="0">
                <a:solidFill>
                  <a:schemeClr val="bg1"/>
                </a:solidFill>
                <a:sym typeface="Wingdings" pitchFamily="2" charset="2"/>
              </a:rPr>
              <a:t>If 4 moles of aluminum react, how many moles of oxygen are needed?  </a:t>
            </a:r>
          </a:p>
          <a:p>
            <a:pPr marL="474917" indent="-385763">
              <a:buFont typeface="Wingdings 2"/>
              <a:buAutoNum type="arabicPeriod"/>
              <a:defRPr/>
            </a:pPr>
            <a:r>
              <a:rPr lang="en-US" sz="2000" dirty="0">
                <a:solidFill>
                  <a:schemeClr val="bg1"/>
                </a:solidFill>
                <a:sym typeface="Wingdings" pitchFamily="2" charset="2"/>
              </a:rPr>
              <a:t>If 4 moles of aluminum oxide are formed, how many moles of oxygen were used? </a:t>
            </a:r>
          </a:p>
          <a:p>
            <a:pPr marL="474917" indent="-385763">
              <a:buFont typeface="Wingdings 2"/>
              <a:buAutoNum type="arabicPeriod"/>
              <a:defRPr/>
            </a:pPr>
            <a:r>
              <a:rPr lang="en-US" sz="2000" dirty="0">
                <a:solidFill>
                  <a:schemeClr val="bg1"/>
                </a:solidFill>
                <a:sym typeface="Wingdings" pitchFamily="2" charset="2"/>
              </a:rPr>
              <a:t>If 8 moles of aluminum react, how many moles of oxygen are needed? </a:t>
            </a:r>
          </a:p>
        </p:txBody>
      </p:sp>
      <p:sp>
        <p:nvSpPr>
          <p:cNvPr id="2" name="TextBox 1"/>
          <p:cNvSpPr txBox="1">
            <a:spLocks noChangeArrowheads="1"/>
          </p:cNvSpPr>
          <p:nvPr/>
        </p:nvSpPr>
        <p:spPr bwMode="auto">
          <a:xfrm>
            <a:off x="7460456" y="2512775"/>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dirty="0">
                <a:solidFill>
                  <a:srgbClr val="FF0000"/>
                </a:solidFill>
                <a:latin typeface="Corbel" panose="020B0503020204020204" pitchFamily="34" charset="0"/>
              </a:rPr>
              <a:t>2</a:t>
            </a:r>
          </a:p>
        </p:txBody>
      </p:sp>
      <p:sp>
        <p:nvSpPr>
          <p:cNvPr id="5" name="TextBox 4"/>
          <p:cNvSpPr txBox="1">
            <a:spLocks noChangeArrowheads="1"/>
          </p:cNvSpPr>
          <p:nvPr/>
        </p:nvSpPr>
        <p:spPr bwMode="auto">
          <a:xfrm>
            <a:off x="7460456" y="2882107"/>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a:solidFill>
                  <a:srgbClr val="FF0000"/>
                </a:solidFill>
                <a:latin typeface="Corbel" panose="020B0503020204020204" pitchFamily="34" charset="0"/>
              </a:rPr>
              <a:t>3</a:t>
            </a:r>
          </a:p>
        </p:txBody>
      </p:sp>
      <p:sp>
        <p:nvSpPr>
          <p:cNvPr id="6" name="TextBox 5"/>
          <p:cNvSpPr txBox="1">
            <a:spLocks noChangeArrowheads="1"/>
          </p:cNvSpPr>
          <p:nvPr/>
        </p:nvSpPr>
        <p:spPr bwMode="auto">
          <a:xfrm>
            <a:off x="8368393" y="3251439"/>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dirty="0">
                <a:solidFill>
                  <a:srgbClr val="FF0000"/>
                </a:solidFill>
                <a:latin typeface="Corbel" panose="020B0503020204020204" pitchFamily="34" charset="0"/>
              </a:rPr>
              <a:t>6</a:t>
            </a:r>
          </a:p>
        </p:txBody>
      </p:sp>
      <p:sp>
        <p:nvSpPr>
          <p:cNvPr id="7" name="TextBox 6"/>
          <p:cNvSpPr txBox="1">
            <a:spLocks noChangeArrowheads="1"/>
          </p:cNvSpPr>
          <p:nvPr/>
        </p:nvSpPr>
        <p:spPr bwMode="auto">
          <a:xfrm>
            <a:off x="7460456" y="3636789"/>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Tx/>
              <a:buNone/>
            </a:pPr>
            <a:r>
              <a:rPr lang="en-US" altLang="en-US" sz="1800" dirty="0">
                <a:solidFill>
                  <a:srgbClr val="FF0000"/>
                </a:solidFill>
                <a:latin typeface="Corbel" panose="020B0503020204020204" pitchFamily="34" charset="0"/>
              </a:rPr>
              <a:t>6</a:t>
            </a:r>
          </a:p>
        </p:txBody>
      </p:sp>
    </p:spTree>
    <p:extLst>
      <p:ext uri="{BB962C8B-B14F-4D97-AF65-F5344CB8AC3E}">
        <p14:creationId xmlns:p14="http://schemas.microsoft.com/office/powerpoint/2010/main" val="396231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7"/>
          <p:cNvSpPr txBox="1">
            <a:spLocks noGrp="1"/>
          </p:cNvSpPr>
          <p:nvPr>
            <p:ph type="ctrTitle"/>
          </p:nvPr>
        </p:nvSpPr>
        <p:spPr>
          <a:xfrm>
            <a:off x="294900" y="15787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bg1"/>
                </a:solidFill>
              </a:rPr>
              <a:t>Unit 11:</a:t>
            </a:r>
            <a:br>
              <a:rPr lang="en-US" dirty="0" smtClean="0">
                <a:solidFill>
                  <a:schemeClr val="bg1"/>
                </a:solidFill>
              </a:rPr>
            </a:br>
            <a:r>
              <a:rPr lang="en-US" dirty="0" smtClean="0">
                <a:solidFill>
                  <a:schemeClr val="bg1"/>
                </a:solidFill>
              </a:rPr>
              <a:t>KINETICS </a:t>
            </a:r>
            <a:r>
              <a:rPr lang="en-US" dirty="0">
                <a:solidFill>
                  <a:schemeClr val="bg1"/>
                </a:solidFill>
              </a:rPr>
              <a:t>AND EQUILIBRIUM</a:t>
            </a:r>
            <a:endParaRPr dirty="0">
              <a:solidFill>
                <a:schemeClr val="bg1"/>
              </a:solidFill>
            </a:endParaRPr>
          </a:p>
        </p:txBody>
      </p:sp>
    </p:spTree>
    <p:extLst>
      <p:ext uri="{BB962C8B-B14F-4D97-AF65-F5344CB8AC3E}">
        <p14:creationId xmlns:p14="http://schemas.microsoft.com/office/powerpoint/2010/main" val="318285007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Kinetics</a:t>
            </a:r>
            <a:endParaRPr/>
          </a:p>
        </p:txBody>
      </p:sp>
      <p:sp>
        <p:nvSpPr>
          <p:cNvPr id="55" name="Google Shape;55;p1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Study of the RATE or SPEED at which REACTIONS occur </a:t>
            </a:r>
            <a:br>
              <a:rPr lang="en" dirty="0"/>
            </a:br>
            <a:r>
              <a:rPr lang="en" dirty="0"/>
              <a:t/>
            </a:r>
            <a:br>
              <a:rPr lang="en" dirty="0"/>
            </a:br>
            <a:r>
              <a:rPr lang="en" dirty="0"/>
              <a:t/>
            </a:r>
            <a:br>
              <a:rPr lang="en" dirty="0"/>
            </a:br>
            <a:r>
              <a:rPr lang="en" dirty="0"/>
              <a:t/>
            </a:r>
            <a:br>
              <a:rPr lang="en" dirty="0"/>
            </a:br>
            <a:endParaRPr dirty="0"/>
          </a:p>
        </p:txBody>
      </p:sp>
      <p:pic>
        <p:nvPicPr>
          <p:cNvPr id="4" name="Picture 6" descr="14_03"/>
          <p:cNvPicPr>
            <a:picLocks noChangeAspect="1" noChangeArrowheads="1"/>
          </p:cNvPicPr>
          <p:nvPr/>
        </p:nvPicPr>
        <p:blipFill>
          <a:blip r:embed="rId3">
            <a:extLst>
              <a:ext uri="{28A0092B-C50C-407E-A947-70E740481C1C}">
                <a14:useLocalDpi xmlns:a14="http://schemas.microsoft.com/office/drawing/2010/main" val="0"/>
              </a:ext>
            </a:extLst>
          </a:blip>
          <a:srcRect b="11562"/>
          <a:stretch>
            <a:fillRect/>
          </a:stretch>
        </p:blipFill>
        <p:spPr bwMode="auto">
          <a:xfrm>
            <a:off x="2033259" y="2095726"/>
            <a:ext cx="4705081" cy="2494345"/>
          </a:xfrm>
          <a:prstGeom prst="rect">
            <a:avLst/>
          </a:prstGeom>
        </p:spPr>
      </p:pic>
    </p:spTree>
    <p:extLst>
      <p:ext uri="{BB962C8B-B14F-4D97-AF65-F5344CB8AC3E}">
        <p14:creationId xmlns:p14="http://schemas.microsoft.com/office/powerpoint/2010/main" val="123667700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Effective Collisions</a:t>
            </a:r>
            <a:endParaRPr/>
          </a:p>
        </p:txBody>
      </p:sp>
      <p:sp>
        <p:nvSpPr>
          <p:cNvPr id="61" name="Google Shape;61;p11"/>
          <p:cNvSpPr txBox="1">
            <a:spLocks noGrp="1"/>
          </p:cNvSpPr>
          <p:nvPr>
            <p:ph type="body" idx="1"/>
          </p:nvPr>
        </p:nvSpPr>
        <p:spPr>
          <a:xfrm>
            <a:off x="311700" y="1495975"/>
            <a:ext cx="4337573"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In order for a reaction to occur, reactant PARTICLES MUST COLLIDE  (effectively) with the following:</a:t>
            </a:r>
          </a:p>
          <a:p>
            <a:pPr marL="0" lvl="0" indent="0" algn="l" rtl="0">
              <a:spcBef>
                <a:spcPts val="0"/>
              </a:spcBef>
              <a:spcAft>
                <a:spcPts val="1600"/>
              </a:spcAft>
              <a:buNone/>
            </a:pPr>
            <a:r>
              <a:rPr lang="en" sz="2400" dirty="0"/>
              <a:t/>
            </a:r>
            <a:br>
              <a:rPr lang="en" sz="2400" dirty="0"/>
            </a:br>
            <a:r>
              <a:rPr lang="en" sz="2400" dirty="0"/>
              <a:t>1. Proper amount of ENERGY</a:t>
            </a:r>
            <a:br>
              <a:rPr lang="en" sz="2400" dirty="0"/>
            </a:br>
            <a:r>
              <a:rPr lang="en" sz="2400" dirty="0"/>
              <a:t>2. Proper ORIENTATION (angle)</a:t>
            </a:r>
            <a:br>
              <a:rPr lang="en" sz="2400" dirty="0"/>
            </a:br>
            <a:r>
              <a:rPr lang="en" sz="2400" dirty="0"/>
              <a:t/>
            </a:r>
            <a:br>
              <a:rPr lang="en" sz="2400" dirty="0"/>
            </a:br>
            <a:endParaRPr sz="2400" dirty="0"/>
          </a:p>
        </p:txBody>
      </p:sp>
      <p:pic>
        <p:nvPicPr>
          <p:cNvPr id="4" name="Picture 5" descr="\\WFData2\Teachers\kdrury\AP Chemistry\Images\kinetics\fig12_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193" y="2049766"/>
            <a:ext cx="4623082" cy="198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7822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H</a:t>
            </a:r>
            <a:r>
              <a:rPr lang="en" baseline="-25000"/>
              <a:t>2</a:t>
            </a:r>
            <a:r>
              <a:rPr lang="en"/>
              <a:t>  + I</a:t>
            </a:r>
            <a:r>
              <a:rPr lang="en" baseline="-25000"/>
              <a:t>2</a:t>
            </a:r>
            <a:r>
              <a:rPr lang="en"/>
              <a:t>  →  2HI</a:t>
            </a:r>
            <a:endParaRPr/>
          </a:p>
        </p:txBody>
      </p:sp>
      <p:pic>
        <p:nvPicPr>
          <p:cNvPr id="67" name="Google Shape;67;p12"/>
          <p:cNvPicPr preferRelativeResize="0"/>
          <p:nvPr/>
        </p:nvPicPr>
        <p:blipFill>
          <a:blip r:embed="rId3">
            <a:alphaModFix/>
          </a:blip>
          <a:stretch>
            <a:fillRect/>
          </a:stretch>
        </p:blipFill>
        <p:spPr>
          <a:xfrm>
            <a:off x="2011852" y="1591094"/>
            <a:ext cx="4514026" cy="3068400"/>
          </a:xfrm>
          <a:prstGeom prst="rect">
            <a:avLst/>
          </a:prstGeom>
          <a:noFill/>
          <a:ln>
            <a:noFill/>
          </a:ln>
        </p:spPr>
      </p:pic>
    </p:spTree>
    <p:extLst>
      <p:ext uri="{BB962C8B-B14F-4D97-AF65-F5344CB8AC3E}">
        <p14:creationId xmlns:p14="http://schemas.microsoft.com/office/powerpoint/2010/main" val="224777697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Factors Affecting the Rate of Reaction</a:t>
            </a:r>
            <a:endParaRPr/>
          </a:p>
        </p:txBody>
      </p:sp>
      <p:sp>
        <p:nvSpPr>
          <p:cNvPr id="73" name="Google Shape;73;p1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dirty="0"/>
              <a:t>6 factors that affect the rate of reaction by increasing number of effective collisions</a:t>
            </a:r>
          </a:p>
          <a:p>
            <a:pPr marL="914400" lvl="1" indent="-317500" algn="l" rtl="0">
              <a:spcBef>
                <a:spcPts val="0"/>
              </a:spcBef>
              <a:spcAft>
                <a:spcPts val="0"/>
              </a:spcAft>
              <a:buSzPts val="1400"/>
              <a:buChar char="○"/>
            </a:pPr>
            <a:r>
              <a:rPr lang="en" dirty="0"/>
              <a:t>The MORE EFFECTIVE COLLISIONS, THE FASTER THE REACTION!</a:t>
            </a:r>
            <a:br>
              <a:rPr lang="en" dirty="0"/>
            </a:br>
            <a:endParaRPr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75731327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Type of Reactant</a:t>
            </a:r>
            <a:endParaRPr/>
          </a:p>
        </p:txBody>
      </p:sp>
      <p:sp>
        <p:nvSpPr>
          <p:cNvPr id="85" name="Google Shape;85;p1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Ionic substances in aqueous solution react faster (already broken down into ions)</a:t>
            </a:r>
            <a:endParaRPr sz="2400" dirty="0"/>
          </a:p>
          <a:p>
            <a:pPr marL="914400" lvl="1" indent="-317500" algn="l" rtl="0">
              <a:spcBef>
                <a:spcPts val="0"/>
              </a:spcBef>
              <a:spcAft>
                <a:spcPts val="0"/>
              </a:spcAft>
              <a:buSzPts val="1400"/>
              <a:buChar char="○"/>
            </a:pPr>
            <a:r>
              <a:rPr lang="en" sz="2400" dirty="0"/>
              <a:t>Example:   AgNO</a:t>
            </a:r>
            <a:r>
              <a:rPr lang="en" sz="2400" baseline="-25000" dirty="0"/>
              <a:t>3 (aq) </a:t>
            </a:r>
            <a:r>
              <a:rPr lang="en" sz="2400" dirty="0"/>
              <a:t> → Ag</a:t>
            </a:r>
            <a:r>
              <a:rPr lang="en" sz="2400" baseline="30000" dirty="0"/>
              <a:t>+</a:t>
            </a:r>
            <a:r>
              <a:rPr lang="en" sz="2400" dirty="0"/>
              <a:t> + NO</a:t>
            </a:r>
            <a:r>
              <a:rPr lang="en" sz="2400" baseline="-25000" dirty="0"/>
              <a:t>3</a:t>
            </a:r>
            <a:r>
              <a:rPr lang="en" sz="2400" baseline="30000" dirty="0"/>
              <a:t>- </a:t>
            </a:r>
            <a:endParaRPr sz="2400" dirty="0"/>
          </a:p>
          <a:p>
            <a:pPr marL="139700" lvl="0" indent="0" algn="l" rtl="0">
              <a:spcBef>
                <a:spcPts val="1000"/>
              </a:spcBef>
              <a:spcAft>
                <a:spcPts val="0"/>
              </a:spcAft>
              <a:buSzPts val="1400"/>
              <a:buNone/>
            </a:pPr>
            <a:r>
              <a:rPr lang="en" sz="2400" dirty="0"/>
              <a:t>Covalent substances react slower (more energy and time to break the bonds between H</a:t>
            </a:r>
            <a:r>
              <a:rPr lang="en" sz="2400" baseline="-25000" dirty="0"/>
              <a:t>2</a:t>
            </a:r>
            <a:r>
              <a:rPr lang="en" sz="2400" dirty="0"/>
              <a:t> and I</a:t>
            </a:r>
            <a:r>
              <a:rPr lang="en" sz="2400" baseline="-25000" dirty="0"/>
              <a:t>2</a:t>
            </a:r>
            <a:r>
              <a:rPr lang="en" sz="2400" dirty="0"/>
              <a:t>)</a:t>
            </a:r>
            <a:endParaRPr sz="2400" dirty="0"/>
          </a:p>
          <a:p>
            <a:pPr marL="914400" lvl="1" indent="-317500" algn="l" rtl="0">
              <a:spcBef>
                <a:spcPts val="0"/>
              </a:spcBef>
              <a:spcAft>
                <a:spcPts val="0"/>
              </a:spcAft>
              <a:buSzPts val="1400"/>
              <a:buChar char="○"/>
            </a:pPr>
            <a:r>
              <a:rPr lang="en" sz="2400" dirty="0"/>
              <a:t>Example:   H</a:t>
            </a:r>
            <a:r>
              <a:rPr lang="en" sz="2400" baseline="-25000" dirty="0"/>
              <a:t>2 (g) </a:t>
            </a:r>
            <a:r>
              <a:rPr lang="en" sz="2400" dirty="0"/>
              <a:t>+I</a:t>
            </a:r>
            <a:r>
              <a:rPr lang="en" sz="2400" baseline="-25000" dirty="0"/>
              <a:t>2 (g)  </a:t>
            </a:r>
            <a:r>
              <a:rPr lang="en" sz="2400" dirty="0"/>
              <a:t>→  2 HI </a:t>
            </a:r>
            <a:r>
              <a:rPr lang="en" sz="2400" baseline="-25000" dirty="0"/>
              <a:t>(g)</a:t>
            </a:r>
            <a:r>
              <a:rPr lang="en" sz="2400" dirty="0"/>
              <a:t/>
            </a:r>
            <a:br>
              <a:rPr lang="en" sz="2400" dirty="0"/>
            </a:br>
            <a:endParaRPr sz="2400" dirty="0"/>
          </a:p>
        </p:txBody>
      </p:sp>
    </p:spTree>
    <p:extLst>
      <p:ext uri="{BB962C8B-B14F-4D97-AF65-F5344CB8AC3E}">
        <p14:creationId xmlns:p14="http://schemas.microsoft.com/office/powerpoint/2010/main" val="201488634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Concentration</a:t>
            </a:r>
            <a:endParaRPr/>
          </a:p>
        </p:txBody>
      </p:sp>
      <p:sp>
        <p:nvSpPr>
          <p:cNvPr id="97" name="Google Shape;97;p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INCREASE CONCENTRATION INCREASE reaction rate (speed)</a:t>
            </a:r>
            <a:endParaRPr sz="2400" dirty="0"/>
          </a:p>
          <a:p>
            <a:pPr marL="457200" lvl="0" indent="-317500" algn="l" rtl="0">
              <a:spcBef>
                <a:spcPts val="0"/>
              </a:spcBef>
              <a:spcAft>
                <a:spcPts val="0"/>
              </a:spcAft>
              <a:buSzPts val="1400"/>
              <a:buChar char="●"/>
            </a:pPr>
            <a:r>
              <a:rPr lang="en" sz="2400" dirty="0"/>
              <a:t>More particles increases chance of effective collisions</a:t>
            </a:r>
            <a:br>
              <a:rPr lang="en" sz="2400" dirty="0"/>
            </a:br>
            <a:endParaRPr sz="2400" dirty="0"/>
          </a:p>
        </p:txBody>
      </p:sp>
      <p:pic>
        <p:nvPicPr>
          <p:cNvPr id="98" name="Google Shape;98;p17"/>
          <p:cNvPicPr preferRelativeResize="0"/>
          <p:nvPr/>
        </p:nvPicPr>
        <p:blipFill>
          <a:blip r:embed="rId3">
            <a:alphaModFix/>
          </a:blip>
          <a:stretch>
            <a:fillRect/>
          </a:stretch>
        </p:blipFill>
        <p:spPr>
          <a:xfrm>
            <a:off x="1662063" y="2587047"/>
            <a:ext cx="5524348" cy="1997832"/>
          </a:xfrm>
          <a:prstGeom prst="rect">
            <a:avLst/>
          </a:prstGeom>
          <a:noFill/>
          <a:ln>
            <a:noFill/>
          </a:ln>
        </p:spPr>
      </p:pic>
    </p:spTree>
    <p:extLst>
      <p:ext uri="{BB962C8B-B14F-4D97-AF65-F5344CB8AC3E}">
        <p14:creationId xmlns:p14="http://schemas.microsoft.com/office/powerpoint/2010/main" val="407948170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Temperature</a:t>
            </a:r>
            <a:endParaRPr/>
          </a:p>
        </p:txBody>
      </p:sp>
      <p:sp>
        <p:nvSpPr>
          <p:cNvPr id="104" name="Google Shape;104;p18"/>
          <p:cNvSpPr txBox="1">
            <a:spLocks noGrp="1"/>
          </p:cNvSpPr>
          <p:nvPr>
            <p:ph type="body" idx="1"/>
          </p:nvPr>
        </p:nvSpPr>
        <p:spPr>
          <a:xfrm>
            <a:off x="230219" y="1494688"/>
            <a:ext cx="3988696"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INCREASE temperature INCREASES Reaction Rate:</a:t>
            </a:r>
            <a:endParaRPr sz="2400" dirty="0"/>
          </a:p>
          <a:p>
            <a:pPr marL="914400" lvl="1" indent="-317500" algn="l" rtl="0">
              <a:spcBef>
                <a:spcPts val="0"/>
              </a:spcBef>
              <a:spcAft>
                <a:spcPts val="0"/>
              </a:spcAft>
              <a:buSzPts val="1400"/>
              <a:buChar char="○"/>
            </a:pPr>
            <a:r>
              <a:rPr lang="en" sz="2400" dirty="0"/>
              <a:t>Increases # of effective collisions</a:t>
            </a:r>
          </a:p>
          <a:p>
            <a:pPr marL="914400" lvl="1" indent="-317500" algn="l" rtl="0">
              <a:spcBef>
                <a:spcPts val="0"/>
              </a:spcBef>
              <a:spcAft>
                <a:spcPts val="0"/>
              </a:spcAft>
              <a:buSzPts val="1400"/>
              <a:buChar char="○"/>
            </a:pPr>
            <a:r>
              <a:rPr lang="en" sz="2400" dirty="0"/>
              <a:t>Reactants have more energy when colliding and collidee more often</a:t>
            </a:r>
            <a:r>
              <a:rPr lang="en" dirty="0"/>
              <a:t/>
            </a:r>
            <a:br>
              <a:rPr lang="en" dirty="0"/>
            </a:br>
            <a:endParaRPr dirty="0"/>
          </a:p>
        </p:txBody>
      </p:sp>
      <p:pic>
        <p:nvPicPr>
          <p:cNvPr id="4098" name="Picture 2" descr="Quantifying Energy Temperature and thermal energy (heat content) are not  the same Temperature is a measure of the average kinetic energy of a  particle in an ob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915" y="1860983"/>
            <a:ext cx="4316313" cy="217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11443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Pressure</a:t>
            </a:r>
            <a:endParaRPr/>
          </a:p>
        </p:txBody>
      </p:sp>
      <p:sp>
        <p:nvSpPr>
          <p:cNvPr id="118" name="Google Shape;118;p2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INCREASE pressure, INCREASE reaction rate (affects GASES ONLY!)</a:t>
            </a:r>
            <a:endParaRPr sz="2400" dirty="0"/>
          </a:p>
          <a:p>
            <a:pPr marL="914400" lvl="1" indent="-317500" algn="l" rtl="0">
              <a:spcBef>
                <a:spcPts val="0"/>
              </a:spcBef>
              <a:spcAft>
                <a:spcPts val="0"/>
              </a:spcAft>
              <a:buSzPts val="1400"/>
              <a:buChar char="○"/>
            </a:pPr>
            <a:r>
              <a:rPr lang="en" sz="2400" dirty="0"/>
              <a:t>Particles are closer together resulting in more collisions </a:t>
            </a:r>
            <a:endParaRPr sz="2400" dirty="0"/>
          </a:p>
        </p:txBody>
      </p:sp>
      <p:pic>
        <p:nvPicPr>
          <p:cNvPr id="6146" name="Picture 2" descr="Reaction rates: Factors that affect the speed of a reaction - San Francisco  de Paula, Science Depar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295" y="2421550"/>
            <a:ext cx="6286455" cy="224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1952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Surface Area</a:t>
            </a:r>
            <a:endParaRPr/>
          </a:p>
        </p:txBody>
      </p:sp>
      <p:sp>
        <p:nvSpPr>
          <p:cNvPr id="125" name="Google Shape;125;p21"/>
          <p:cNvSpPr txBox="1">
            <a:spLocks noGrp="1"/>
          </p:cNvSpPr>
          <p:nvPr>
            <p:ph type="body" idx="1"/>
          </p:nvPr>
        </p:nvSpPr>
        <p:spPr>
          <a:xfrm>
            <a:off x="311700" y="1495975"/>
            <a:ext cx="4208785"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INCREASE in surface area INCREASES the reaction rate.</a:t>
            </a:r>
            <a:endParaRPr sz="2400" dirty="0"/>
          </a:p>
          <a:p>
            <a:pPr marL="914400" lvl="1" indent="-317500" algn="l" rtl="0">
              <a:spcBef>
                <a:spcPts val="0"/>
              </a:spcBef>
              <a:spcAft>
                <a:spcPts val="0"/>
              </a:spcAft>
              <a:buSzPts val="1400"/>
              <a:buChar char="○"/>
            </a:pPr>
            <a:r>
              <a:rPr lang="en" sz="2400" dirty="0"/>
              <a:t>Due to more exposed particles that can react (more effective collisions) </a:t>
            </a:r>
            <a:br>
              <a:rPr lang="en" sz="2400" dirty="0"/>
            </a:br>
            <a:endParaRPr sz="2400" dirty="0"/>
          </a:p>
        </p:txBody>
      </p:sp>
      <p:pic>
        <p:nvPicPr>
          <p:cNvPr id="5" name="Picture 4" descr="Reaction rates | MYP Chemistry - IB Re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191" y="1738648"/>
            <a:ext cx="4521548" cy="234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1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Calculating Mole Ratios</a:t>
            </a:r>
            <a:endParaRPr/>
          </a:p>
        </p:txBody>
      </p:sp>
      <p:sp>
        <p:nvSpPr>
          <p:cNvPr id="559" name="Google Shape;559;p4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sz="3000"/>
              <a:t>Set up a ratio of moles (proportion) of SUBSTANCES in the balanced equation to the ACTUAL MOLE values and solve for the unknown</a:t>
            </a:r>
            <a:endParaRPr sz="3000"/>
          </a:p>
          <a:p>
            <a:pPr marL="457200" lvl="0" indent="-457200" algn="l" rtl="0">
              <a:spcBef>
                <a:spcPts val="0"/>
              </a:spcBef>
              <a:spcAft>
                <a:spcPts val="0"/>
              </a:spcAft>
              <a:buSzPts val="3600"/>
              <a:buAutoNum type="arabicPeriod"/>
            </a:pPr>
            <a:r>
              <a:rPr lang="en" sz="3000"/>
              <a:t>Check to make sure the new ratios are the same as the original ratios….remember from our POGIL, the ratios  can’t change!!!</a:t>
            </a:r>
            <a:r>
              <a:rPr lang="en"/>
              <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fade">
                                      <p:cBhvr>
                                        <p:cTn id="7"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Area</a:t>
            </a:r>
          </a:p>
        </p:txBody>
      </p:sp>
      <p:pic>
        <p:nvPicPr>
          <p:cNvPr id="4" name="K0050344-Acid_attacking_small_chunks_of_miner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6142" y="1785579"/>
            <a:ext cx="3831744" cy="2644751"/>
          </a:xfrm>
          <a:prstGeom prst="rect">
            <a:avLst/>
          </a:prstGeom>
        </p:spPr>
      </p:pic>
      <p:pic>
        <p:nvPicPr>
          <p:cNvPr id="5" name="bi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4515" y="1796958"/>
            <a:ext cx="3791285" cy="2633373"/>
          </a:xfrm>
          <a:prstGeom prst="rect">
            <a:avLst/>
          </a:prstGeom>
        </p:spPr>
      </p:pic>
    </p:spTree>
    <p:extLst>
      <p:ext uri="{BB962C8B-B14F-4D97-AF65-F5344CB8AC3E}">
        <p14:creationId xmlns:p14="http://schemas.microsoft.com/office/powerpoint/2010/main" val="891177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6. Catalyst</a:t>
            </a:r>
            <a:endParaRPr dirty="0"/>
          </a:p>
        </p:txBody>
      </p:sp>
      <p:sp>
        <p:nvSpPr>
          <p:cNvPr id="138" name="Google Shape;138;p23"/>
          <p:cNvSpPr txBox="1">
            <a:spLocks noGrp="1"/>
          </p:cNvSpPr>
          <p:nvPr>
            <p:ph type="body" idx="1"/>
          </p:nvPr>
        </p:nvSpPr>
        <p:spPr>
          <a:xfrm>
            <a:off x="311700" y="1495975"/>
            <a:ext cx="3126959"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Substance that increases reaction rate without being consumed in the reaction</a:t>
            </a:r>
            <a:r>
              <a:rPr lang="en" dirty="0"/>
              <a:t/>
            </a:r>
            <a:br>
              <a:rPr lang="en" dirty="0"/>
            </a:br>
            <a:endParaRPr dirty="0"/>
          </a:p>
        </p:txBody>
      </p:sp>
      <p:pic>
        <p:nvPicPr>
          <p:cNvPr id="7170" name="Picture 2" descr="Chapter 7: Catalytic Mechanisms of Enzymes –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276" y="1495975"/>
            <a:ext cx="4888024" cy="321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10340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ΔH (Heat of the Reaction)</a:t>
            </a:r>
            <a:endParaRPr/>
          </a:p>
        </p:txBody>
      </p:sp>
      <p:sp>
        <p:nvSpPr>
          <p:cNvPr id="167" name="Google Shape;167;p2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The net amount of HEAT ENERGY LOST or GAINED throughout a REACTION</a:t>
            </a:r>
            <a:br>
              <a:rPr lang="en" sz="2400" dirty="0"/>
            </a:br>
            <a:r>
              <a:rPr lang="en" sz="2400" dirty="0"/>
              <a:t>   </a:t>
            </a:r>
            <a:br>
              <a:rPr lang="en" sz="2400" dirty="0"/>
            </a:br>
            <a:r>
              <a:rPr lang="en" sz="2400" dirty="0"/>
              <a:t>ΔHheat of reaction = H</a:t>
            </a:r>
            <a:r>
              <a:rPr lang="en" sz="2400" baseline="-25000" dirty="0"/>
              <a:t>products</a:t>
            </a:r>
            <a:r>
              <a:rPr lang="en" sz="2400" dirty="0"/>
              <a:t> - H</a:t>
            </a:r>
            <a:r>
              <a:rPr lang="en" sz="2400" baseline="-25000" dirty="0"/>
              <a:t>reactants</a:t>
            </a:r>
            <a:r>
              <a:rPr lang="en" sz="2400" dirty="0"/>
              <a:t/>
            </a:r>
            <a:br>
              <a:rPr lang="en" sz="2400" dirty="0"/>
            </a:br>
            <a:r>
              <a:rPr lang="en" sz="2400" dirty="0"/>
              <a:t/>
            </a:r>
            <a:br>
              <a:rPr lang="en" sz="2400" dirty="0"/>
            </a:br>
            <a:r>
              <a:rPr lang="en" sz="2400" dirty="0"/>
              <a:t>(ΔH = entHalpy)</a:t>
            </a:r>
            <a:br>
              <a:rPr lang="en" sz="2400" dirty="0"/>
            </a:br>
            <a:endParaRPr sz="2400" dirty="0"/>
          </a:p>
        </p:txBody>
      </p:sp>
      <p:pic>
        <p:nvPicPr>
          <p:cNvPr id="12290" name="Picture 2" descr="6.6: Enthalpy and Entropy - Chemistry LibreTex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866" y="2425074"/>
            <a:ext cx="3254595" cy="176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784804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Conservation of Energy</a:t>
            </a:r>
            <a:endParaRPr/>
          </a:p>
        </p:txBody>
      </p:sp>
      <p:sp>
        <p:nvSpPr>
          <p:cNvPr id="173" name="Google Shape;173;p2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dirty="0"/>
              <a:t>Energy on reactant side = Energy on product side</a:t>
            </a:r>
            <a:endParaRPr dirty="0"/>
          </a:p>
          <a:p>
            <a:pPr marL="0" lvl="0" indent="0" algn="l" rtl="0">
              <a:spcBef>
                <a:spcPts val="1600"/>
              </a:spcBef>
              <a:spcAft>
                <a:spcPts val="0"/>
              </a:spcAft>
              <a:buNone/>
            </a:pPr>
            <a:r>
              <a:rPr lang="en" dirty="0"/>
              <a:t>            A   +   B  + </a:t>
            </a:r>
            <a:r>
              <a:rPr lang="en" dirty="0">
                <a:solidFill>
                  <a:srgbClr val="FF0000"/>
                </a:solidFill>
              </a:rPr>
              <a:t> 50kJ  </a:t>
            </a:r>
            <a:r>
              <a:rPr lang="en" dirty="0"/>
              <a:t>→   C</a:t>
            </a:r>
            <a:br>
              <a:rPr lang="en" dirty="0"/>
            </a:br>
            <a:r>
              <a:rPr lang="en" dirty="0"/>
              <a:t>A = 40 kJ</a:t>
            </a:r>
            <a:endParaRPr dirty="0"/>
          </a:p>
          <a:p>
            <a:pPr marL="0" lvl="0" indent="0" algn="l" rtl="0">
              <a:spcBef>
                <a:spcPts val="0"/>
              </a:spcBef>
              <a:spcAft>
                <a:spcPts val="0"/>
              </a:spcAft>
              <a:buNone/>
            </a:pPr>
            <a:r>
              <a:rPr lang="en" dirty="0"/>
              <a:t>B = 20 kJ</a:t>
            </a:r>
            <a:endParaRPr dirty="0"/>
          </a:p>
          <a:p>
            <a:pPr marL="0" lvl="0" indent="0" algn="l" rtl="0">
              <a:spcBef>
                <a:spcPts val="0"/>
              </a:spcBef>
              <a:spcAft>
                <a:spcPts val="1600"/>
              </a:spcAft>
              <a:buNone/>
            </a:pPr>
            <a:r>
              <a:rPr lang="en" dirty="0"/>
              <a:t>C = 110 kJ</a:t>
            </a:r>
            <a:endParaRPr dirty="0"/>
          </a:p>
        </p:txBody>
      </p:sp>
      <p:sp>
        <p:nvSpPr>
          <p:cNvPr id="174" name="Google Shape;174;p29"/>
          <p:cNvSpPr txBox="1"/>
          <p:nvPr/>
        </p:nvSpPr>
        <p:spPr>
          <a:xfrm>
            <a:off x="2289932" y="2792125"/>
            <a:ext cx="1016100" cy="4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40 kJ</a:t>
            </a:r>
            <a:endParaRPr sz="2400">
              <a:solidFill>
                <a:srgbClr val="FF0000"/>
              </a:solidFill>
              <a:latin typeface="Shadows Into Light"/>
              <a:ea typeface="Shadows Into Light"/>
              <a:cs typeface="Shadows Into Light"/>
              <a:sym typeface="Shadows Into Light"/>
            </a:endParaRPr>
          </a:p>
        </p:txBody>
      </p:sp>
      <p:sp>
        <p:nvSpPr>
          <p:cNvPr id="175" name="Google Shape;175;p29"/>
          <p:cNvSpPr txBox="1"/>
          <p:nvPr/>
        </p:nvSpPr>
        <p:spPr>
          <a:xfrm>
            <a:off x="3555900" y="2792125"/>
            <a:ext cx="1016100" cy="4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a:ea typeface="Shadows Into Light"/>
                <a:cs typeface="Shadows Into Light"/>
                <a:sym typeface="Shadows Into Light"/>
              </a:rPr>
              <a:t>20 kJ</a:t>
            </a:r>
            <a:endParaRPr sz="2400" dirty="0">
              <a:solidFill>
                <a:srgbClr val="FF0000"/>
              </a:solidFill>
              <a:latin typeface="Shadows Into Light"/>
              <a:ea typeface="Shadows Into Light"/>
              <a:cs typeface="Shadows Into Light"/>
              <a:sym typeface="Shadows Into Light"/>
            </a:endParaRPr>
          </a:p>
        </p:txBody>
      </p:sp>
      <p:sp>
        <p:nvSpPr>
          <p:cNvPr id="176" name="Google Shape;176;p29"/>
          <p:cNvSpPr txBox="1"/>
          <p:nvPr/>
        </p:nvSpPr>
        <p:spPr>
          <a:xfrm>
            <a:off x="6472130" y="2792125"/>
            <a:ext cx="1016100" cy="48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a:ea typeface="Shadows Into Light"/>
                <a:cs typeface="Shadows Into Light"/>
                <a:sym typeface="Shadows Into Light"/>
              </a:rPr>
              <a:t>110 kJ</a:t>
            </a:r>
            <a:endParaRPr sz="2400" dirty="0">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36373530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Endothermic Reactions</a:t>
            </a:r>
            <a:endParaRPr/>
          </a:p>
        </p:txBody>
      </p:sp>
      <p:sp>
        <p:nvSpPr>
          <p:cNvPr id="187" name="Google Shape;187;p3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dirty="0"/>
              <a:t>Heat is ABSORBED by REACTANTS</a:t>
            </a:r>
            <a:endParaRPr dirty="0"/>
          </a:p>
          <a:p>
            <a:pPr marL="914400" lvl="1" indent="-317500" algn="l" rtl="0">
              <a:spcBef>
                <a:spcPts val="0"/>
              </a:spcBef>
              <a:spcAft>
                <a:spcPts val="0"/>
              </a:spcAft>
              <a:buSzPts val="1400"/>
              <a:buChar char="○"/>
            </a:pPr>
            <a:r>
              <a:rPr lang="en" dirty="0"/>
              <a:t>Energy stored in chemical bonds of products</a:t>
            </a:r>
            <a:endParaRPr dirty="0"/>
          </a:p>
          <a:p>
            <a:pPr marL="914400" lvl="1" indent="-317500" algn="l" rtl="0">
              <a:spcBef>
                <a:spcPts val="0"/>
              </a:spcBef>
              <a:spcAft>
                <a:spcPts val="0"/>
              </a:spcAft>
              <a:buSzPts val="1400"/>
              <a:buChar char="○"/>
            </a:pPr>
            <a:r>
              <a:rPr lang="en" dirty="0"/>
              <a:t>ΔH is (+)</a:t>
            </a:r>
            <a:endParaRPr dirty="0"/>
          </a:p>
          <a:p>
            <a:pPr marL="914400" lvl="0" indent="0" algn="l" rtl="0">
              <a:spcBef>
                <a:spcPts val="1600"/>
              </a:spcBef>
              <a:spcAft>
                <a:spcPts val="1600"/>
              </a:spcAft>
              <a:buNone/>
            </a:pPr>
            <a:r>
              <a:rPr lang="en" dirty="0"/>
              <a:t>A + B + ENERGY →  C + D </a:t>
            </a:r>
            <a:br>
              <a:rPr lang="en" dirty="0"/>
            </a:br>
            <a:r>
              <a:rPr lang="en" dirty="0"/>
              <a:t> </a:t>
            </a:r>
            <a:br>
              <a:rPr lang="en" dirty="0"/>
            </a:br>
            <a:r>
              <a:rPr lang="en" dirty="0"/>
              <a:t>        </a:t>
            </a:r>
            <a:endParaRPr dirty="0"/>
          </a:p>
        </p:txBody>
      </p:sp>
      <p:sp>
        <p:nvSpPr>
          <p:cNvPr id="188" name="Google Shape;188;p31"/>
          <p:cNvSpPr txBox="1"/>
          <p:nvPr/>
        </p:nvSpPr>
        <p:spPr>
          <a:xfrm>
            <a:off x="3359025" y="3924000"/>
            <a:ext cx="5058790" cy="62224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dirty="0">
                <a:solidFill>
                  <a:srgbClr val="FF0000"/>
                </a:solidFill>
                <a:latin typeface="Shadows Into Light"/>
                <a:ea typeface="Shadows Into Light"/>
                <a:cs typeface="Shadows Into Light"/>
                <a:sym typeface="Shadows Into Light"/>
              </a:rPr>
              <a:t>energy absorbed as reactant </a:t>
            </a:r>
            <a:br>
              <a:rPr lang="en" sz="3000" dirty="0">
                <a:solidFill>
                  <a:srgbClr val="FF0000"/>
                </a:solidFill>
                <a:latin typeface="Shadows Into Light"/>
                <a:ea typeface="Shadows Into Light"/>
                <a:cs typeface="Shadows Into Light"/>
                <a:sym typeface="Shadows Into Light"/>
              </a:rPr>
            </a:br>
            <a:endParaRPr dirty="0">
              <a:solidFill>
                <a:srgbClr val="FF0000"/>
              </a:solidFill>
              <a:latin typeface="Shadows Into Light"/>
              <a:ea typeface="Shadows Into Light"/>
              <a:cs typeface="Shadows Into Light"/>
              <a:sym typeface="Shadows Into Light"/>
            </a:endParaRPr>
          </a:p>
        </p:txBody>
      </p:sp>
      <p:cxnSp>
        <p:nvCxnSpPr>
          <p:cNvPr id="189" name="Google Shape;189;p31"/>
          <p:cNvCxnSpPr/>
          <p:nvPr/>
        </p:nvCxnSpPr>
        <p:spPr>
          <a:xfrm rot="10800000">
            <a:off x="3348225" y="3924000"/>
            <a:ext cx="10800" cy="5682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1913547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from Table I:</a:t>
            </a:r>
            <a:endParaRPr/>
          </a:p>
        </p:txBody>
      </p:sp>
      <p:pic>
        <p:nvPicPr>
          <p:cNvPr id="196" name="Google Shape;196;p32"/>
          <p:cNvPicPr preferRelativeResize="0"/>
          <p:nvPr/>
        </p:nvPicPr>
        <p:blipFill>
          <a:blip r:embed="rId3">
            <a:alphaModFix/>
          </a:blip>
          <a:stretch>
            <a:fillRect/>
          </a:stretch>
        </p:blipFill>
        <p:spPr>
          <a:xfrm>
            <a:off x="1550887" y="1729025"/>
            <a:ext cx="6042226" cy="1725275"/>
          </a:xfrm>
          <a:prstGeom prst="rect">
            <a:avLst/>
          </a:prstGeom>
          <a:noFill/>
          <a:ln>
            <a:noFill/>
          </a:ln>
        </p:spPr>
      </p:pic>
      <p:sp>
        <p:nvSpPr>
          <p:cNvPr id="197" name="Google Shape;197;p32"/>
          <p:cNvSpPr txBox="1"/>
          <p:nvPr/>
        </p:nvSpPr>
        <p:spPr>
          <a:xfrm>
            <a:off x="987850" y="3856425"/>
            <a:ext cx="6871800" cy="64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dirty="0">
                <a:solidFill>
                  <a:srgbClr val="FF0000"/>
                </a:solidFill>
                <a:latin typeface="Shadows Into Light"/>
                <a:ea typeface="Shadows Into Light"/>
                <a:cs typeface="Shadows Into Light"/>
                <a:sym typeface="Shadows Into Light"/>
              </a:rPr>
              <a:t>(+) sign indicated energy was absorbed (endothermic)</a:t>
            </a:r>
            <a:endParaRPr sz="2400" dirty="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dirty="0">
              <a:solidFill>
                <a:srgbClr val="FF0000"/>
              </a:solidFill>
              <a:latin typeface="Shadows Into Light"/>
              <a:ea typeface="Shadows Into Light"/>
              <a:cs typeface="Shadows Into Light"/>
              <a:sym typeface="Shadows Into Light"/>
            </a:endParaRPr>
          </a:p>
        </p:txBody>
      </p:sp>
      <p:cxnSp>
        <p:nvCxnSpPr>
          <p:cNvPr id="198" name="Google Shape;198;p32"/>
          <p:cNvCxnSpPr/>
          <p:nvPr/>
        </p:nvCxnSpPr>
        <p:spPr>
          <a:xfrm rot="10800000">
            <a:off x="6549400" y="2508100"/>
            <a:ext cx="737400" cy="14685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32989333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Exothermic Reactions</a:t>
            </a:r>
            <a:endParaRPr/>
          </a:p>
        </p:txBody>
      </p:sp>
      <p:sp>
        <p:nvSpPr>
          <p:cNvPr id="204" name="Google Shape;204;p3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Heat is RELEASED as a PRODUCT</a:t>
            </a:r>
            <a:endParaRPr sz="2400" dirty="0"/>
          </a:p>
          <a:p>
            <a:pPr marL="914400" lvl="1" indent="-317500" algn="l" rtl="0">
              <a:spcBef>
                <a:spcPts val="0"/>
              </a:spcBef>
              <a:spcAft>
                <a:spcPts val="0"/>
              </a:spcAft>
              <a:buSzPts val="1400"/>
              <a:buChar char="○"/>
            </a:pPr>
            <a:r>
              <a:rPr lang="en" sz="2400" dirty="0"/>
              <a:t>ΔH is (-)</a:t>
            </a:r>
            <a:endParaRPr sz="2400" dirty="0"/>
          </a:p>
          <a:p>
            <a:pPr marL="914400" lvl="1" indent="-317500" algn="l" rtl="0">
              <a:spcBef>
                <a:spcPts val="0"/>
              </a:spcBef>
              <a:spcAft>
                <a:spcPts val="0"/>
              </a:spcAft>
              <a:buSzPts val="1400"/>
              <a:buChar char="○"/>
            </a:pPr>
            <a:r>
              <a:rPr lang="en" sz="2400" dirty="0"/>
              <a:t>More stable reaction + spontaneous</a:t>
            </a:r>
            <a:endParaRPr sz="2400" dirty="0"/>
          </a:p>
          <a:p>
            <a:pPr marL="457200" lvl="0" indent="0" algn="l" rtl="0">
              <a:spcBef>
                <a:spcPts val="1600"/>
              </a:spcBef>
              <a:spcAft>
                <a:spcPts val="1600"/>
              </a:spcAft>
              <a:buNone/>
            </a:pPr>
            <a:r>
              <a:rPr lang="en" sz="2400" dirty="0"/>
              <a:t>		A + B →  C + D + ENERGY </a:t>
            </a:r>
            <a:br>
              <a:rPr lang="en" sz="2400" dirty="0"/>
            </a:br>
            <a:r>
              <a:rPr lang="en" sz="2400" dirty="0"/>
              <a:t> </a:t>
            </a:r>
            <a:br>
              <a:rPr lang="en" sz="2400" dirty="0"/>
            </a:br>
            <a:r>
              <a:rPr lang="en" sz="2400" dirty="0"/>
              <a:t>        </a:t>
            </a:r>
            <a:endParaRPr sz="2400" dirty="0"/>
          </a:p>
        </p:txBody>
      </p:sp>
      <p:sp>
        <p:nvSpPr>
          <p:cNvPr id="205" name="Google Shape;205;p33"/>
          <p:cNvSpPr txBox="1"/>
          <p:nvPr/>
        </p:nvSpPr>
        <p:spPr>
          <a:xfrm>
            <a:off x="3998400" y="3788476"/>
            <a:ext cx="5145600" cy="349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1600"/>
              </a:spcAft>
              <a:buClr>
                <a:srgbClr val="000000"/>
              </a:buClr>
              <a:buSzPts val="1100"/>
              <a:buFont typeface="Arial"/>
              <a:buNone/>
            </a:pPr>
            <a:r>
              <a:rPr lang="en" sz="3000" dirty="0">
                <a:solidFill>
                  <a:srgbClr val="FF0000"/>
                </a:solidFill>
                <a:latin typeface="Shadows Into Light"/>
                <a:ea typeface="Shadows Into Light"/>
                <a:cs typeface="Shadows Into Light"/>
                <a:sym typeface="Shadows Into Light"/>
              </a:rPr>
              <a:t>energy released as a product</a:t>
            </a:r>
            <a:br>
              <a:rPr lang="en" sz="3000" dirty="0">
                <a:solidFill>
                  <a:srgbClr val="FF0000"/>
                </a:solidFill>
                <a:latin typeface="Shadows Into Light"/>
                <a:ea typeface="Shadows Into Light"/>
                <a:cs typeface="Shadows Into Light"/>
                <a:sym typeface="Shadows Into Light"/>
              </a:rPr>
            </a:br>
            <a:endParaRPr dirty="0">
              <a:solidFill>
                <a:srgbClr val="FF0000"/>
              </a:solidFill>
              <a:latin typeface="Shadows Into Light"/>
              <a:ea typeface="Shadows Into Light"/>
              <a:cs typeface="Shadows Into Light"/>
              <a:sym typeface="Shadows Into Light"/>
            </a:endParaRPr>
          </a:p>
        </p:txBody>
      </p:sp>
      <p:cxnSp>
        <p:nvCxnSpPr>
          <p:cNvPr id="206" name="Google Shape;206;p33"/>
          <p:cNvCxnSpPr/>
          <p:nvPr/>
        </p:nvCxnSpPr>
        <p:spPr>
          <a:xfrm rot="10800000">
            <a:off x="5116271" y="3395025"/>
            <a:ext cx="10800" cy="5682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87662225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from Table I:</a:t>
            </a:r>
            <a:endParaRPr/>
          </a:p>
        </p:txBody>
      </p:sp>
      <p:pic>
        <p:nvPicPr>
          <p:cNvPr id="213" name="Google Shape;213;p34"/>
          <p:cNvPicPr preferRelativeResize="0"/>
          <p:nvPr/>
        </p:nvPicPr>
        <p:blipFill>
          <a:blip r:embed="rId3">
            <a:alphaModFix/>
          </a:blip>
          <a:stretch>
            <a:fillRect/>
          </a:stretch>
        </p:blipFill>
        <p:spPr>
          <a:xfrm>
            <a:off x="1474846" y="1495971"/>
            <a:ext cx="5458949" cy="1560675"/>
          </a:xfrm>
          <a:prstGeom prst="rect">
            <a:avLst/>
          </a:prstGeom>
          <a:noFill/>
          <a:ln>
            <a:noFill/>
          </a:ln>
        </p:spPr>
      </p:pic>
      <p:sp>
        <p:nvSpPr>
          <p:cNvPr id="214" name="Google Shape;214;p34"/>
          <p:cNvSpPr txBox="1"/>
          <p:nvPr/>
        </p:nvSpPr>
        <p:spPr>
          <a:xfrm>
            <a:off x="1502100" y="3703475"/>
            <a:ext cx="6139800" cy="600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dirty="0">
                <a:solidFill>
                  <a:schemeClr val="bg1"/>
                </a:solidFill>
                <a:latin typeface="Shadows Into Light"/>
                <a:ea typeface="Shadows Into Light"/>
                <a:cs typeface="Shadows Into Light"/>
                <a:sym typeface="Shadows Into Light"/>
              </a:rPr>
              <a:t>(-) sign indicated energy was released (exothermic)</a:t>
            </a:r>
            <a:endParaRPr sz="2400" dirty="0">
              <a:solidFill>
                <a:schemeClr val="bg1"/>
              </a:solidFill>
              <a:latin typeface="Shadows Into Light"/>
              <a:ea typeface="Shadows Into Light"/>
              <a:cs typeface="Shadows Into Light"/>
              <a:sym typeface="Shadows Into Light"/>
            </a:endParaRPr>
          </a:p>
          <a:p>
            <a:pPr marL="0" lvl="0" indent="0" algn="l" rtl="0">
              <a:spcBef>
                <a:spcPts val="0"/>
              </a:spcBef>
              <a:spcAft>
                <a:spcPts val="0"/>
              </a:spcAft>
              <a:buNone/>
            </a:pPr>
            <a:endParaRPr dirty="0">
              <a:solidFill>
                <a:schemeClr val="bg1"/>
              </a:solidFill>
              <a:latin typeface="Shadows Into Light"/>
              <a:ea typeface="Shadows Into Light"/>
              <a:cs typeface="Shadows Into Light"/>
              <a:sym typeface="Shadows Into Light"/>
            </a:endParaRPr>
          </a:p>
        </p:txBody>
      </p:sp>
      <p:cxnSp>
        <p:nvCxnSpPr>
          <p:cNvPr id="215" name="Google Shape;215;p34"/>
          <p:cNvCxnSpPr/>
          <p:nvPr/>
        </p:nvCxnSpPr>
        <p:spPr>
          <a:xfrm rot="10800000">
            <a:off x="6319975" y="2344225"/>
            <a:ext cx="737400" cy="14685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35278899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Reverse Reaction on Table I</a:t>
            </a:r>
            <a:endParaRPr/>
          </a:p>
        </p:txBody>
      </p:sp>
      <p:sp>
        <p:nvSpPr>
          <p:cNvPr id="221" name="Google Shape;221;p3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What is the ΔH of the following reaction? Is this exothermic or endothermic?</a:t>
            </a:r>
            <a:br>
              <a:rPr lang="en" sz="2400" dirty="0"/>
            </a:br>
            <a:r>
              <a:rPr lang="en" sz="2400" dirty="0"/>
              <a:t>          2H</a:t>
            </a:r>
            <a:r>
              <a:rPr lang="en" sz="2400" baseline="-25000" dirty="0"/>
              <a:t>2</a:t>
            </a:r>
            <a:r>
              <a:rPr lang="en" sz="2400" dirty="0"/>
              <a:t>O</a:t>
            </a:r>
            <a:r>
              <a:rPr lang="en" sz="2400" baseline="-25000" dirty="0"/>
              <a:t>(l)</a:t>
            </a:r>
            <a:r>
              <a:rPr lang="en" sz="2400" dirty="0"/>
              <a:t>  →   2H</a:t>
            </a:r>
            <a:r>
              <a:rPr lang="en" sz="2400" baseline="-25000" dirty="0"/>
              <a:t>2(g)</a:t>
            </a:r>
            <a:r>
              <a:rPr lang="en" sz="2400" dirty="0"/>
              <a:t> + O</a:t>
            </a:r>
            <a:r>
              <a:rPr lang="en" sz="2400" baseline="-25000" dirty="0"/>
              <a:t>2(g)</a:t>
            </a:r>
            <a:r>
              <a:rPr lang="en" sz="2400" dirty="0"/>
              <a:t/>
            </a:r>
            <a:br>
              <a:rPr lang="en" sz="2400" dirty="0"/>
            </a:br>
            <a:r>
              <a:rPr lang="en" sz="2400" dirty="0"/>
              <a:t/>
            </a:r>
            <a:br>
              <a:rPr lang="en" sz="2400" dirty="0"/>
            </a:br>
            <a:endParaRPr sz="2400" dirty="0"/>
          </a:p>
        </p:txBody>
      </p:sp>
      <p:pic>
        <p:nvPicPr>
          <p:cNvPr id="222" name="Google Shape;222;p35"/>
          <p:cNvPicPr preferRelativeResize="0"/>
          <p:nvPr/>
        </p:nvPicPr>
        <p:blipFill>
          <a:blip r:embed="rId3">
            <a:alphaModFix/>
          </a:blip>
          <a:stretch>
            <a:fillRect/>
          </a:stretch>
        </p:blipFill>
        <p:spPr>
          <a:xfrm>
            <a:off x="1260062" y="3038500"/>
            <a:ext cx="6251476" cy="411175"/>
          </a:xfrm>
          <a:prstGeom prst="rect">
            <a:avLst/>
          </a:prstGeom>
          <a:noFill/>
          <a:ln>
            <a:noFill/>
          </a:ln>
        </p:spPr>
      </p:pic>
      <p:sp>
        <p:nvSpPr>
          <p:cNvPr id="223" name="Google Shape;223;p35"/>
          <p:cNvSpPr txBox="1"/>
          <p:nvPr/>
        </p:nvSpPr>
        <p:spPr>
          <a:xfrm>
            <a:off x="987850" y="3531675"/>
            <a:ext cx="8657400"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Clr>
                <a:srgbClr val="000000"/>
              </a:buClr>
              <a:buSzPts val="1100"/>
              <a:buFont typeface="Arial"/>
              <a:buNone/>
            </a:pPr>
            <a:r>
              <a:rPr lang="en" sz="2400" b="1" dirty="0">
                <a:solidFill>
                  <a:srgbClr val="FF0000"/>
                </a:solidFill>
                <a:latin typeface="Shadows Into Light"/>
                <a:ea typeface="Shadows Into Light"/>
                <a:cs typeface="Shadows Into Light"/>
                <a:sym typeface="Shadows Into Light"/>
              </a:rPr>
              <a:t>***For reverse reactions switch signs of ΔH</a:t>
            </a:r>
            <a:endParaRPr sz="2400" b="1" dirty="0">
              <a:solidFill>
                <a:srgbClr val="FF0000"/>
              </a:solidFill>
              <a:latin typeface="Shadows Into Light"/>
              <a:ea typeface="Shadows Into Light"/>
              <a:cs typeface="Shadows Into Light"/>
              <a:sym typeface="Shadows Into Light"/>
            </a:endParaRPr>
          </a:p>
          <a:p>
            <a:pPr marL="0" lvl="0" indent="0" algn="l" rtl="0">
              <a:lnSpc>
                <a:spcPct val="115000"/>
              </a:lnSpc>
              <a:spcBef>
                <a:spcPts val="800"/>
              </a:spcBef>
              <a:spcAft>
                <a:spcPts val="0"/>
              </a:spcAft>
              <a:buClr>
                <a:srgbClr val="000000"/>
              </a:buClr>
              <a:buSzPts val="1100"/>
              <a:buFont typeface="Arial"/>
              <a:buNone/>
            </a:pPr>
            <a:endParaRPr sz="2400" dirty="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sz="2400" dirty="0">
              <a:solidFill>
                <a:srgbClr val="FF0000"/>
              </a:solidFill>
              <a:latin typeface="Shadows Into Light"/>
              <a:ea typeface="Shadows Into Light"/>
              <a:cs typeface="Shadows Into Light"/>
              <a:sym typeface="Shadows Into Light"/>
            </a:endParaRPr>
          </a:p>
        </p:txBody>
      </p:sp>
      <p:sp>
        <p:nvSpPr>
          <p:cNvPr id="224" name="Google Shape;224;p35"/>
          <p:cNvSpPr txBox="1"/>
          <p:nvPr/>
        </p:nvSpPr>
        <p:spPr>
          <a:xfrm>
            <a:off x="6669300" y="3459477"/>
            <a:ext cx="2163000" cy="6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Clr>
                <a:srgbClr val="000000"/>
              </a:buClr>
              <a:buSzPts val="1100"/>
              <a:buFont typeface="Arial"/>
              <a:buNone/>
            </a:pPr>
            <a:r>
              <a:rPr lang="en" sz="2400" dirty="0">
                <a:solidFill>
                  <a:srgbClr val="FFFFFF"/>
                </a:solidFill>
                <a:latin typeface="Shadows Into Light"/>
                <a:ea typeface="Shadows Into Light"/>
                <a:cs typeface="Shadows Into Light"/>
                <a:sym typeface="Shadows Into Light"/>
              </a:rPr>
              <a:t>+571.6 kJ  (endothermic)</a:t>
            </a:r>
            <a:endParaRPr dirty="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268493722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Energy Diagrams</a:t>
            </a:r>
            <a:endParaRPr/>
          </a:p>
        </p:txBody>
      </p:sp>
      <p:sp>
        <p:nvSpPr>
          <p:cNvPr id="272" name="Google Shape;272;p4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Shows the change in potential (stored) energy during a chemical reaction</a:t>
            </a:r>
            <a:r>
              <a:rPr lang="en" dirty="0"/>
              <a:t/>
            </a:r>
            <a:br>
              <a:rPr lang="en" dirty="0"/>
            </a:br>
            <a:endParaRPr dirty="0"/>
          </a:p>
        </p:txBody>
      </p:sp>
      <p:pic>
        <p:nvPicPr>
          <p:cNvPr id="273" name="Google Shape;273;p43"/>
          <p:cNvPicPr preferRelativeResize="0"/>
          <p:nvPr/>
        </p:nvPicPr>
        <p:blipFill>
          <a:blip r:embed="rId3">
            <a:alphaModFix/>
          </a:blip>
          <a:stretch>
            <a:fillRect/>
          </a:stretch>
        </p:blipFill>
        <p:spPr>
          <a:xfrm>
            <a:off x="2420906" y="2005080"/>
            <a:ext cx="4675350" cy="2550875"/>
          </a:xfrm>
          <a:prstGeom prst="rect">
            <a:avLst/>
          </a:prstGeom>
          <a:noFill/>
          <a:ln>
            <a:noFill/>
          </a:ln>
        </p:spPr>
      </p:pic>
    </p:spTree>
    <p:extLst>
      <p:ext uri="{BB962C8B-B14F-4D97-AF65-F5344CB8AC3E}">
        <p14:creationId xmlns:p14="http://schemas.microsoft.com/office/powerpoint/2010/main" val="158291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Example 1</a:t>
            </a:r>
            <a:endParaRPr dirty="0"/>
          </a:p>
        </p:txBody>
      </p:sp>
      <p:sp>
        <p:nvSpPr>
          <p:cNvPr id="565" name="Google Shape;565;p4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How many moles of oxygen are consumed when        0.6 moles of hydrogen burns to produce water?</a:t>
            </a:r>
            <a:r>
              <a:rPr lang="en" sz="2400"/>
              <a:t/>
            </a:r>
            <a:br>
              <a:rPr lang="en" sz="2400"/>
            </a:br>
            <a:r>
              <a:rPr lang="en" sz="3000"/>
              <a:t>2 H</a:t>
            </a:r>
            <a:r>
              <a:rPr lang="en" sz="3000" baseline="-25000"/>
              <a:t>2</a:t>
            </a:r>
            <a:r>
              <a:rPr lang="en" sz="3000"/>
              <a:t>(g)  +  O</a:t>
            </a:r>
            <a:r>
              <a:rPr lang="en" sz="3000" baseline="-25000"/>
              <a:t>2</a:t>
            </a:r>
            <a:r>
              <a:rPr lang="en" sz="3000"/>
              <a:t>(g)  ➝ 2 H</a:t>
            </a:r>
            <a:r>
              <a:rPr lang="en" sz="3000" baseline="-25000"/>
              <a:t>2</a:t>
            </a:r>
            <a:r>
              <a:rPr lang="en" sz="3000"/>
              <a:t>O	</a:t>
            </a:r>
            <a:r>
              <a:rPr lang="en" sz="2400"/>
              <a:t/>
            </a:r>
            <a:br>
              <a:rPr lang="en" sz="2400"/>
            </a:br>
            <a:endParaRPr sz="2400"/>
          </a:p>
        </p:txBody>
      </p:sp>
      <p:sp>
        <p:nvSpPr>
          <p:cNvPr id="566" name="Google Shape;566;p46"/>
          <p:cNvSpPr txBox="1"/>
          <p:nvPr/>
        </p:nvSpPr>
        <p:spPr>
          <a:xfrm>
            <a:off x="332175" y="3219475"/>
            <a:ext cx="1554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AA84F"/>
                </a:solidFill>
                <a:latin typeface="Shadows Into Light"/>
                <a:ea typeface="Shadows Into Light"/>
                <a:cs typeface="Shadows Into Light"/>
                <a:sym typeface="Shadows Into Light"/>
              </a:rPr>
              <a:t>0.6 mol H</a:t>
            </a:r>
            <a:r>
              <a:rPr lang="en" sz="3000" b="1" baseline="-25000">
                <a:solidFill>
                  <a:srgbClr val="6AA84F"/>
                </a:solidFill>
                <a:latin typeface="Shadows Into Light"/>
                <a:ea typeface="Shadows Into Light"/>
                <a:cs typeface="Shadows Into Light"/>
                <a:sym typeface="Shadows Into Light"/>
              </a:rPr>
              <a:t>2</a:t>
            </a:r>
            <a:r>
              <a:rPr lang="en"/>
              <a:t/>
            </a:r>
            <a:br>
              <a:rPr lang="en"/>
            </a:br>
            <a:endParaRPr/>
          </a:p>
        </p:txBody>
      </p:sp>
      <p:sp>
        <p:nvSpPr>
          <p:cNvPr id="567" name="Google Shape;567;p46"/>
          <p:cNvSpPr txBox="1"/>
          <p:nvPr/>
        </p:nvSpPr>
        <p:spPr>
          <a:xfrm>
            <a:off x="1909763" y="3224150"/>
            <a:ext cx="1554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9900FF"/>
                </a:solidFill>
                <a:latin typeface="Shadows Into Light"/>
                <a:ea typeface="Shadows Into Light"/>
                <a:cs typeface="Shadows Into Light"/>
                <a:sym typeface="Shadows Into Light"/>
              </a:rPr>
              <a:t>x mol O</a:t>
            </a:r>
            <a:r>
              <a:rPr lang="en" sz="3000" b="1" baseline="-25000">
                <a:solidFill>
                  <a:srgbClr val="9900FF"/>
                </a:solidFill>
                <a:latin typeface="Shadows Into Light"/>
                <a:ea typeface="Shadows Into Light"/>
                <a:cs typeface="Shadows Into Light"/>
                <a:sym typeface="Shadows Into Light"/>
              </a:rPr>
              <a:t>2</a:t>
            </a:r>
            <a:r>
              <a:rPr lang="en" b="1">
                <a:solidFill>
                  <a:srgbClr val="9900FF"/>
                </a:solidFill>
              </a:rPr>
              <a:t/>
            </a:r>
            <a:br>
              <a:rPr lang="en" b="1">
                <a:solidFill>
                  <a:srgbClr val="9900FF"/>
                </a:solidFill>
              </a:rPr>
            </a:br>
            <a:endParaRPr b="1">
              <a:solidFill>
                <a:srgbClr val="9900FF"/>
              </a:solidFill>
            </a:endParaRPr>
          </a:p>
        </p:txBody>
      </p:sp>
      <p:sp>
        <p:nvSpPr>
          <p:cNvPr id="568" name="Google Shape;568;p46"/>
          <p:cNvSpPr txBox="1"/>
          <p:nvPr/>
        </p:nvSpPr>
        <p:spPr>
          <a:xfrm>
            <a:off x="3654500" y="3553850"/>
            <a:ext cx="3382500" cy="60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 mol 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1 mol O</a:t>
            </a:r>
            <a:r>
              <a:rPr lang="en" sz="3000" baseline="-25000">
                <a:solidFill>
                  <a:schemeClr val="lt1"/>
                </a:solidFill>
                <a:latin typeface="Shadows Into Light"/>
                <a:ea typeface="Shadows Into Light"/>
                <a:cs typeface="Shadows Into Light"/>
                <a:sym typeface="Shadows Into Light"/>
              </a:rPr>
              <a:t>2</a:t>
            </a:r>
            <a:endParaRPr/>
          </a:p>
        </p:txBody>
      </p:sp>
      <p:sp>
        <p:nvSpPr>
          <p:cNvPr id="569" name="Google Shape;569;p46"/>
          <p:cNvSpPr txBox="1"/>
          <p:nvPr/>
        </p:nvSpPr>
        <p:spPr>
          <a:xfrm>
            <a:off x="3654500" y="4052900"/>
            <a:ext cx="3261600" cy="60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0.6 mol 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x</a:t>
            </a:r>
            <a:endParaRPr/>
          </a:p>
        </p:txBody>
      </p:sp>
      <p:cxnSp>
        <p:nvCxnSpPr>
          <p:cNvPr id="570" name="Google Shape;570;p46"/>
          <p:cNvCxnSpPr/>
          <p:nvPr/>
        </p:nvCxnSpPr>
        <p:spPr>
          <a:xfrm>
            <a:off x="3654500" y="4052900"/>
            <a:ext cx="1316100" cy="0"/>
          </a:xfrm>
          <a:prstGeom prst="straightConnector1">
            <a:avLst/>
          </a:prstGeom>
          <a:noFill/>
          <a:ln w="28575" cap="flat" cmpd="sng">
            <a:solidFill>
              <a:srgbClr val="FFFFFF"/>
            </a:solidFill>
            <a:prstDash val="solid"/>
            <a:round/>
            <a:headEnd type="none" w="med" len="med"/>
            <a:tailEnd type="none" w="med" len="med"/>
          </a:ln>
        </p:spPr>
      </p:cxnSp>
      <p:cxnSp>
        <p:nvCxnSpPr>
          <p:cNvPr id="571" name="Google Shape;571;p46"/>
          <p:cNvCxnSpPr/>
          <p:nvPr/>
        </p:nvCxnSpPr>
        <p:spPr>
          <a:xfrm>
            <a:off x="5600000" y="4052900"/>
            <a:ext cx="1316100" cy="0"/>
          </a:xfrm>
          <a:prstGeom prst="straightConnector1">
            <a:avLst/>
          </a:prstGeom>
          <a:noFill/>
          <a:ln w="28575" cap="flat" cmpd="sng">
            <a:solidFill>
              <a:srgbClr val="FFFFFF"/>
            </a:solidFill>
            <a:prstDash val="solid"/>
            <a:round/>
            <a:headEnd type="none" w="med" len="med"/>
            <a:tailEnd type="none" w="med" len="med"/>
          </a:ln>
        </p:spPr>
      </p:cxnSp>
      <p:sp>
        <p:nvSpPr>
          <p:cNvPr id="572" name="Google Shape;572;p46"/>
          <p:cNvSpPr/>
          <p:nvPr/>
        </p:nvSpPr>
        <p:spPr>
          <a:xfrm rot="-792171">
            <a:off x="3403372" y="3623158"/>
            <a:ext cx="3291605" cy="65185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rot="731328">
            <a:off x="3516351" y="3640954"/>
            <a:ext cx="3191342" cy="616247"/>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txBox="1"/>
          <p:nvPr/>
        </p:nvSpPr>
        <p:spPr>
          <a:xfrm>
            <a:off x="6970975" y="3614275"/>
            <a:ext cx="1861200" cy="669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0.3 mol O</a:t>
            </a:r>
            <a:r>
              <a:rPr lang="en" sz="3000" baseline="-25000">
                <a:solidFill>
                  <a:srgbClr val="FFFFFF"/>
                </a:solidFill>
                <a:latin typeface="Shadows Into Light"/>
                <a:ea typeface="Shadows Into Light"/>
                <a:cs typeface="Shadows Into Light"/>
                <a:sym typeface="Shadows Into Light"/>
              </a:rPr>
              <a:t>2</a:t>
            </a:r>
            <a:endParaRPr>
              <a:solidFill>
                <a:srgbClr val="FFFFFF"/>
              </a:solidFill>
            </a:endParaRPr>
          </a:p>
        </p:txBody>
      </p:sp>
      <p:sp>
        <p:nvSpPr>
          <p:cNvPr id="575" name="Google Shape;575;p46"/>
          <p:cNvSpPr/>
          <p:nvPr/>
        </p:nvSpPr>
        <p:spPr>
          <a:xfrm>
            <a:off x="1826425" y="1584675"/>
            <a:ext cx="2403900" cy="5373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6" name="Google Shape;576;p46"/>
          <p:cNvCxnSpPr/>
          <p:nvPr/>
        </p:nvCxnSpPr>
        <p:spPr>
          <a:xfrm flipH="1">
            <a:off x="3142600" y="2108425"/>
            <a:ext cx="268500" cy="1450500"/>
          </a:xfrm>
          <a:prstGeom prst="straightConnector1">
            <a:avLst/>
          </a:prstGeom>
          <a:noFill/>
          <a:ln w="28575" cap="flat" cmpd="sng">
            <a:solidFill>
              <a:srgbClr val="9900FF"/>
            </a:solidFill>
            <a:prstDash val="solid"/>
            <a:round/>
            <a:headEnd type="none" w="med" len="med"/>
            <a:tailEnd type="triangle" w="med" len="med"/>
          </a:ln>
        </p:spPr>
      </p:cxnSp>
      <p:sp>
        <p:nvSpPr>
          <p:cNvPr id="577" name="Google Shape;577;p46"/>
          <p:cNvSpPr/>
          <p:nvPr/>
        </p:nvSpPr>
        <p:spPr>
          <a:xfrm>
            <a:off x="241675" y="2034450"/>
            <a:ext cx="3130500" cy="537300"/>
          </a:xfrm>
          <a:prstGeom prst="ellipse">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8" name="Google Shape;578;p46"/>
          <p:cNvCxnSpPr>
            <a:stCxn id="577" idx="4"/>
          </p:cNvCxnSpPr>
          <p:nvPr/>
        </p:nvCxnSpPr>
        <p:spPr>
          <a:xfrm flipH="1">
            <a:off x="1356325" y="2571750"/>
            <a:ext cx="450600" cy="812400"/>
          </a:xfrm>
          <a:prstGeom prst="straightConnector1">
            <a:avLst/>
          </a:prstGeom>
          <a:noFill/>
          <a:ln w="28575" cap="flat" cmpd="sng">
            <a:solidFill>
              <a:srgbClr val="6AA84F"/>
            </a:solidFill>
            <a:prstDash val="solid"/>
            <a:round/>
            <a:headEnd type="none" w="med" len="med"/>
            <a:tailEnd type="triangle" w="med" len="med"/>
          </a:ln>
        </p:spPr>
      </p:cxnSp>
      <p:cxnSp>
        <p:nvCxnSpPr>
          <p:cNvPr id="579" name="Google Shape;579;p46"/>
          <p:cNvCxnSpPr/>
          <p:nvPr/>
        </p:nvCxnSpPr>
        <p:spPr>
          <a:xfrm>
            <a:off x="241675" y="3219475"/>
            <a:ext cx="1316100" cy="0"/>
          </a:xfrm>
          <a:prstGeom prst="straightConnector1">
            <a:avLst/>
          </a:prstGeom>
          <a:noFill/>
          <a:ln w="28575" cap="flat" cmpd="sng">
            <a:solidFill>
              <a:srgbClr val="FFFFFF"/>
            </a:solidFill>
            <a:prstDash val="solid"/>
            <a:round/>
            <a:headEnd type="none" w="med" len="med"/>
            <a:tailEnd type="none" w="med" len="med"/>
          </a:ln>
        </p:spPr>
      </p:cxnSp>
      <p:cxnSp>
        <p:nvCxnSpPr>
          <p:cNvPr id="580" name="Google Shape;580;p46"/>
          <p:cNvCxnSpPr/>
          <p:nvPr/>
        </p:nvCxnSpPr>
        <p:spPr>
          <a:xfrm>
            <a:off x="1816713" y="3224150"/>
            <a:ext cx="1316100" cy="0"/>
          </a:xfrm>
          <a:prstGeom prst="straightConnector1">
            <a:avLst/>
          </a:prstGeom>
          <a:noFill/>
          <a:ln w="28575" cap="flat" cmpd="sng">
            <a:solidFill>
              <a:srgbClr val="FFFFFF"/>
            </a:solidFill>
            <a:prstDash val="solid"/>
            <a:round/>
            <a:headEnd type="none" w="med" len="med"/>
            <a:tailEnd type="none" w="med" len="med"/>
          </a:ln>
        </p:spPr>
      </p:cxnSp>
      <p:sp>
        <p:nvSpPr>
          <p:cNvPr id="581" name="Google Shape;581;p46"/>
          <p:cNvSpPr txBox="1"/>
          <p:nvPr/>
        </p:nvSpPr>
        <p:spPr>
          <a:xfrm>
            <a:off x="7309325" y="2643150"/>
            <a:ext cx="1265700" cy="6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2:1 ratio</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1000"/>
                                        <p:tgtEl>
                                          <p:spTgt spid="579"/>
                                        </p:tgtEl>
                                      </p:cBhvr>
                                    </p:animEffect>
                                  </p:childTnLst>
                                </p:cTn>
                              </p:par>
                              <p:par>
                                <p:cTn id="8" presetID="10" presetClass="entr" presetSubtype="0" fill="hold" nodeType="withEffect">
                                  <p:stCondLst>
                                    <p:cond delay="0"/>
                                  </p:stCondLst>
                                  <p:childTnLst>
                                    <p:set>
                                      <p:cBhvr>
                                        <p:cTn id="9" dur="1" fill="hold">
                                          <p:stCondLst>
                                            <p:cond delay="0"/>
                                          </p:stCondLst>
                                        </p:cTn>
                                        <p:tgtEl>
                                          <p:spTgt spid="580"/>
                                        </p:tgtEl>
                                        <p:attrNameLst>
                                          <p:attrName>style.visibility</p:attrName>
                                        </p:attrNameLst>
                                      </p:cBhvr>
                                      <p:to>
                                        <p:strVal val="visible"/>
                                      </p:to>
                                    </p:set>
                                    <p:animEffect transition="in" filter="fade">
                                      <p:cBhvr>
                                        <p:cTn id="10" dur="1000"/>
                                        <p:tgtEl>
                                          <p:spTgt spid="5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7"/>
                                        </p:tgtEl>
                                        <p:attrNameLst>
                                          <p:attrName>style.visibility</p:attrName>
                                        </p:attrNameLst>
                                      </p:cBhvr>
                                      <p:to>
                                        <p:strVal val="visible"/>
                                      </p:to>
                                    </p:set>
                                    <p:animEffect transition="in" filter="fade">
                                      <p:cBhvr>
                                        <p:cTn id="15" dur="1000"/>
                                        <p:tgtEl>
                                          <p:spTgt spid="577"/>
                                        </p:tgtEl>
                                      </p:cBhvr>
                                    </p:animEffect>
                                  </p:childTnLst>
                                </p:cTn>
                              </p:par>
                              <p:par>
                                <p:cTn id="16" presetID="10" presetClass="entr" presetSubtype="0" fill="hold" nodeType="with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fade">
                                      <p:cBhvr>
                                        <p:cTn id="18" dur="10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6"/>
                                        </p:tgtEl>
                                        <p:attrNameLst>
                                          <p:attrName>style.visibility</p:attrName>
                                        </p:attrNameLst>
                                      </p:cBhvr>
                                      <p:to>
                                        <p:strVal val="visible"/>
                                      </p:to>
                                    </p:set>
                                    <p:animEffect transition="in" filter="fade">
                                      <p:cBhvr>
                                        <p:cTn id="23" dur="1000"/>
                                        <p:tgtEl>
                                          <p:spTgt spid="56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5"/>
                                        </p:tgtEl>
                                        <p:attrNameLst>
                                          <p:attrName>style.visibility</p:attrName>
                                        </p:attrNameLst>
                                      </p:cBhvr>
                                      <p:to>
                                        <p:strVal val="visible"/>
                                      </p:to>
                                    </p:set>
                                    <p:animEffect transition="in" filter="fade">
                                      <p:cBhvr>
                                        <p:cTn id="28" dur="1000"/>
                                        <p:tgtEl>
                                          <p:spTgt spid="575"/>
                                        </p:tgtEl>
                                      </p:cBhvr>
                                    </p:animEffect>
                                  </p:childTnLst>
                                </p:cTn>
                              </p:par>
                              <p:par>
                                <p:cTn id="29" presetID="10" presetClass="entr" presetSubtype="0" fill="hold" nodeType="withEffect">
                                  <p:stCondLst>
                                    <p:cond delay="0"/>
                                  </p:stCondLst>
                                  <p:childTnLst>
                                    <p:set>
                                      <p:cBhvr>
                                        <p:cTn id="30" dur="1" fill="hold">
                                          <p:stCondLst>
                                            <p:cond delay="0"/>
                                          </p:stCondLst>
                                        </p:cTn>
                                        <p:tgtEl>
                                          <p:spTgt spid="576"/>
                                        </p:tgtEl>
                                        <p:attrNameLst>
                                          <p:attrName>style.visibility</p:attrName>
                                        </p:attrNameLst>
                                      </p:cBhvr>
                                      <p:to>
                                        <p:strVal val="visible"/>
                                      </p:to>
                                    </p:set>
                                    <p:animEffect transition="in" filter="fade">
                                      <p:cBhvr>
                                        <p:cTn id="31" dur="1000"/>
                                        <p:tgtEl>
                                          <p:spTgt spid="57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67"/>
                                        </p:tgtEl>
                                        <p:attrNameLst>
                                          <p:attrName>style.visibility</p:attrName>
                                        </p:attrNameLst>
                                      </p:cBhvr>
                                      <p:to>
                                        <p:strVal val="visible"/>
                                      </p:to>
                                    </p:set>
                                    <p:animEffect transition="in" filter="fade">
                                      <p:cBhvr>
                                        <p:cTn id="36" dur="1000"/>
                                        <p:tgtEl>
                                          <p:spTgt spid="56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68"/>
                                        </p:tgtEl>
                                        <p:attrNameLst>
                                          <p:attrName>style.visibility</p:attrName>
                                        </p:attrNameLst>
                                      </p:cBhvr>
                                      <p:to>
                                        <p:strVal val="visible"/>
                                      </p:to>
                                    </p:set>
                                    <p:animEffect transition="in" filter="fade">
                                      <p:cBhvr>
                                        <p:cTn id="41" dur="1000"/>
                                        <p:tgtEl>
                                          <p:spTgt spid="5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70"/>
                                        </p:tgtEl>
                                        <p:attrNameLst>
                                          <p:attrName>style.visibility</p:attrName>
                                        </p:attrNameLst>
                                      </p:cBhvr>
                                      <p:to>
                                        <p:strVal val="visible"/>
                                      </p:to>
                                    </p:set>
                                    <p:animEffect transition="in" filter="fade">
                                      <p:cBhvr>
                                        <p:cTn id="46" dur="1000"/>
                                        <p:tgtEl>
                                          <p:spTgt spid="570"/>
                                        </p:tgtEl>
                                      </p:cBhvr>
                                    </p:animEffect>
                                  </p:childTnLst>
                                </p:cTn>
                              </p:par>
                              <p:par>
                                <p:cTn id="47" presetID="10" presetClass="entr" presetSubtype="0" fill="hold" nodeType="withEffect">
                                  <p:stCondLst>
                                    <p:cond delay="0"/>
                                  </p:stCondLst>
                                  <p:childTnLst>
                                    <p:set>
                                      <p:cBhvr>
                                        <p:cTn id="48" dur="1" fill="hold">
                                          <p:stCondLst>
                                            <p:cond delay="0"/>
                                          </p:stCondLst>
                                        </p:cTn>
                                        <p:tgtEl>
                                          <p:spTgt spid="571"/>
                                        </p:tgtEl>
                                        <p:attrNameLst>
                                          <p:attrName>style.visibility</p:attrName>
                                        </p:attrNameLst>
                                      </p:cBhvr>
                                      <p:to>
                                        <p:strVal val="visible"/>
                                      </p:to>
                                    </p:set>
                                    <p:animEffect transition="in" filter="fade">
                                      <p:cBhvr>
                                        <p:cTn id="49" dur="1000"/>
                                        <p:tgtEl>
                                          <p:spTgt spid="57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9"/>
                                        </p:tgtEl>
                                        <p:attrNameLst>
                                          <p:attrName>style.visibility</p:attrName>
                                        </p:attrNameLst>
                                      </p:cBhvr>
                                      <p:to>
                                        <p:strVal val="visible"/>
                                      </p:to>
                                    </p:set>
                                    <p:animEffect transition="in" filter="fade">
                                      <p:cBhvr>
                                        <p:cTn id="54" dur="1000"/>
                                        <p:tgtEl>
                                          <p:spTgt spid="56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72"/>
                                        </p:tgtEl>
                                        <p:attrNameLst>
                                          <p:attrName>style.visibility</p:attrName>
                                        </p:attrNameLst>
                                      </p:cBhvr>
                                      <p:to>
                                        <p:strVal val="visible"/>
                                      </p:to>
                                    </p:set>
                                    <p:animEffect transition="in" filter="fade">
                                      <p:cBhvr>
                                        <p:cTn id="59" dur="1000"/>
                                        <p:tgtEl>
                                          <p:spTgt spid="572"/>
                                        </p:tgtEl>
                                      </p:cBhvr>
                                    </p:animEffect>
                                  </p:childTnLst>
                                </p:cTn>
                              </p:par>
                              <p:par>
                                <p:cTn id="60" presetID="10" presetClass="entr" presetSubtype="0" fill="hold" nodeType="withEffect">
                                  <p:stCondLst>
                                    <p:cond delay="0"/>
                                  </p:stCondLst>
                                  <p:childTnLst>
                                    <p:set>
                                      <p:cBhvr>
                                        <p:cTn id="61" dur="1" fill="hold">
                                          <p:stCondLst>
                                            <p:cond delay="0"/>
                                          </p:stCondLst>
                                        </p:cTn>
                                        <p:tgtEl>
                                          <p:spTgt spid="573"/>
                                        </p:tgtEl>
                                        <p:attrNameLst>
                                          <p:attrName>style.visibility</p:attrName>
                                        </p:attrNameLst>
                                      </p:cBhvr>
                                      <p:to>
                                        <p:strVal val="visible"/>
                                      </p:to>
                                    </p:set>
                                    <p:animEffect transition="in" filter="fade">
                                      <p:cBhvr>
                                        <p:cTn id="62" dur="1000"/>
                                        <p:tgtEl>
                                          <p:spTgt spid="57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74"/>
                                        </p:tgtEl>
                                        <p:attrNameLst>
                                          <p:attrName>style.visibility</p:attrName>
                                        </p:attrNameLst>
                                      </p:cBhvr>
                                      <p:to>
                                        <p:strVal val="visible"/>
                                      </p:to>
                                    </p:set>
                                    <p:animEffect transition="in" filter="fade">
                                      <p:cBhvr>
                                        <p:cTn id="67" dur="1000"/>
                                        <p:tgtEl>
                                          <p:spTgt spid="57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81"/>
                                        </p:tgtEl>
                                        <p:attrNameLst>
                                          <p:attrName>style.visibility</p:attrName>
                                        </p:attrNameLst>
                                      </p:cBhvr>
                                      <p:to>
                                        <p:strVal val="visible"/>
                                      </p:to>
                                    </p:set>
                                    <p:animEffect transition="in" filter="fade">
                                      <p:cBhvr>
                                        <p:cTn id="72" dur="10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Exothermic PE Diagram</a:t>
            </a:r>
            <a:endParaRPr/>
          </a:p>
        </p:txBody>
      </p:sp>
      <p:sp>
        <p:nvSpPr>
          <p:cNvPr id="284" name="Google Shape;284;p45"/>
          <p:cNvSpPr txBox="1">
            <a:spLocks noGrp="1"/>
          </p:cNvSpPr>
          <p:nvPr>
            <p:ph type="body" idx="1"/>
          </p:nvPr>
        </p:nvSpPr>
        <p:spPr>
          <a:xfrm>
            <a:off x="311700" y="1495975"/>
            <a:ext cx="5213337"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Product side LOWER than reactant side</a:t>
            </a:r>
            <a:endParaRPr sz="2400" dirty="0"/>
          </a:p>
          <a:p>
            <a:pPr marL="457200" lvl="0" indent="-317500" algn="l" rtl="0">
              <a:spcBef>
                <a:spcPts val="0"/>
              </a:spcBef>
              <a:spcAft>
                <a:spcPts val="0"/>
              </a:spcAft>
              <a:buSzPts val="1400"/>
              <a:buChar char="●"/>
            </a:pPr>
            <a:r>
              <a:rPr lang="en" sz="2400" dirty="0"/>
              <a:t>WHY?  Energy is released as a product, so the net amount of potential energy decreases.</a:t>
            </a:r>
            <a:endParaRPr sz="2400" dirty="0"/>
          </a:p>
          <a:p>
            <a:pPr marL="457200" lvl="0" indent="-317500" algn="l" rtl="0">
              <a:spcBef>
                <a:spcPts val="0"/>
              </a:spcBef>
              <a:spcAft>
                <a:spcPts val="0"/>
              </a:spcAft>
              <a:buSzPts val="1400"/>
              <a:buChar char="●"/>
            </a:pPr>
            <a:r>
              <a:rPr lang="en" sz="2400" dirty="0"/>
              <a:t>(-) ΔH  </a:t>
            </a:r>
            <a:r>
              <a:rPr lang="en" dirty="0"/>
              <a:t/>
            </a:r>
            <a:br>
              <a:rPr lang="en" dirty="0"/>
            </a:br>
            <a:endParaRPr dirty="0"/>
          </a:p>
        </p:txBody>
      </p:sp>
      <p:pic>
        <p:nvPicPr>
          <p:cNvPr id="285" name="Google Shape;285;p45"/>
          <p:cNvPicPr preferRelativeResize="0"/>
          <p:nvPr/>
        </p:nvPicPr>
        <p:blipFill>
          <a:blip r:embed="rId3">
            <a:alphaModFix/>
          </a:blip>
          <a:stretch>
            <a:fillRect/>
          </a:stretch>
        </p:blipFill>
        <p:spPr>
          <a:xfrm>
            <a:off x="5690095" y="1954805"/>
            <a:ext cx="3041781" cy="2217950"/>
          </a:xfrm>
          <a:prstGeom prst="rect">
            <a:avLst/>
          </a:prstGeom>
          <a:noFill/>
          <a:ln>
            <a:noFill/>
          </a:ln>
        </p:spPr>
      </p:pic>
    </p:spTree>
    <p:extLst>
      <p:ext uri="{BB962C8B-B14F-4D97-AF65-F5344CB8AC3E}">
        <p14:creationId xmlns:p14="http://schemas.microsoft.com/office/powerpoint/2010/main" val="29060999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Endothermic PE Diagram</a:t>
            </a:r>
            <a:endParaRPr/>
          </a:p>
        </p:txBody>
      </p:sp>
      <p:sp>
        <p:nvSpPr>
          <p:cNvPr id="291" name="Google Shape;291;p46"/>
          <p:cNvSpPr txBox="1">
            <a:spLocks noGrp="1"/>
          </p:cNvSpPr>
          <p:nvPr>
            <p:ph type="body" idx="1"/>
          </p:nvPr>
        </p:nvSpPr>
        <p:spPr>
          <a:xfrm>
            <a:off x="311700" y="1495975"/>
            <a:ext cx="5187579"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Product side HIGHER than reactant side</a:t>
            </a:r>
            <a:endParaRPr sz="2400" dirty="0"/>
          </a:p>
          <a:p>
            <a:pPr marL="457200" lvl="0" indent="-317500" algn="l" rtl="0">
              <a:spcBef>
                <a:spcPts val="0"/>
              </a:spcBef>
              <a:spcAft>
                <a:spcPts val="0"/>
              </a:spcAft>
              <a:buSzPts val="1400"/>
              <a:buChar char="●"/>
            </a:pPr>
            <a:r>
              <a:rPr lang="en" sz="2400" dirty="0"/>
              <a:t>WHY?  Energy is absorbed by the reactants, so the net amount of potential energy increases.</a:t>
            </a:r>
            <a:endParaRPr sz="2400" dirty="0"/>
          </a:p>
          <a:p>
            <a:pPr marL="457200" lvl="0" indent="-317500" algn="l" rtl="0">
              <a:spcBef>
                <a:spcPts val="0"/>
              </a:spcBef>
              <a:spcAft>
                <a:spcPts val="0"/>
              </a:spcAft>
              <a:buSzPts val="1400"/>
              <a:buChar char="●"/>
            </a:pPr>
            <a:r>
              <a:rPr lang="en" sz="2400" dirty="0"/>
              <a:t>(+) ΔH  </a:t>
            </a:r>
            <a:br>
              <a:rPr lang="en" sz="2400" dirty="0"/>
            </a:br>
            <a:r>
              <a:rPr lang="en" sz="2400" dirty="0"/>
              <a:t> </a:t>
            </a:r>
            <a:br>
              <a:rPr lang="en" sz="2400" dirty="0"/>
            </a:br>
            <a:endParaRPr sz="2400" dirty="0"/>
          </a:p>
        </p:txBody>
      </p:sp>
      <p:pic>
        <p:nvPicPr>
          <p:cNvPr id="292" name="Google Shape;292;p46"/>
          <p:cNvPicPr preferRelativeResize="0"/>
          <p:nvPr/>
        </p:nvPicPr>
        <p:blipFill>
          <a:blip r:embed="rId3">
            <a:alphaModFix/>
          </a:blip>
          <a:stretch>
            <a:fillRect/>
          </a:stretch>
        </p:blipFill>
        <p:spPr>
          <a:xfrm>
            <a:off x="5593150" y="1832490"/>
            <a:ext cx="2752360" cy="2443296"/>
          </a:xfrm>
          <a:prstGeom prst="rect">
            <a:avLst/>
          </a:prstGeom>
          <a:noFill/>
          <a:ln>
            <a:noFill/>
          </a:ln>
        </p:spPr>
      </p:pic>
    </p:spTree>
    <p:extLst>
      <p:ext uri="{BB962C8B-B14F-4D97-AF65-F5344CB8AC3E}">
        <p14:creationId xmlns:p14="http://schemas.microsoft.com/office/powerpoint/2010/main" val="96832446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Activation Energy (E</a:t>
            </a:r>
            <a:r>
              <a:rPr lang="en" baseline="-25000"/>
              <a:t>a</a:t>
            </a:r>
            <a:r>
              <a:rPr lang="en"/>
              <a:t>)</a:t>
            </a:r>
            <a:endParaRPr/>
          </a:p>
        </p:txBody>
      </p:sp>
      <p:sp>
        <p:nvSpPr>
          <p:cNvPr id="309" name="Google Shape;309;p4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Minimum energy required for a reaction to occur (energy needed to get over the hill)</a:t>
            </a:r>
            <a:r>
              <a:rPr lang="en" dirty="0"/>
              <a:t/>
            </a:r>
            <a:br>
              <a:rPr lang="en" dirty="0"/>
            </a:br>
            <a:endParaRPr dirty="0"/>
          </a:p>
        </p:txBody>
      </p:sp>
      <p:pic>
        <p:nvPicPr>
          <p:cNvPr id="310" name="Google Shape;310;p49"/>
          <p:cNvPicPr preferRelativeResize="0"/>
          <p:nvPr/>
        </p:nvPicPr>
        <p:blipFill>
          <a:blip r:embed="rId3">
            <a:alphaModFix/>
          </a:blip>
          <a:stretch>
            <a:fillRect/>
          </a:stretch>
        </p:blipFill>
        <p:spPr>
          <a:xfrm>
            <a:off x="5044406" y="5475"/>
            <a:ext cx="2159150" cy="1490500"/>
          </a:xfrm>
          <a:prstGeom prst="rect">
            <a:avLst/>
          </a:prstGeom>
          <a:noFill/>
          <a:ln>
            <a:noFill/>
          </a:ln>
        </p:spPr>
      </p:pic>
      <p:pic>
        <p:nvPicPr>
          <p:cNvPr id="311" name="Google Shape;311;p49"/>
          <p:cNvPicPr preferRelativeResize="0"/>
          <p:nvPr/>
        </p:nvPicPr>
        <p:blipFill>
          <a:blip r:embed="rId4">
            <a:alphaModFix/>
          </a:blip>
          <a:stretch>
            <a:fillRect/>
          </a:stretch>
        </p:blipFill>
        <p:spPr>
          <a:xfrm>
            <a:off x="833392" y="2665825"/>
            <a:ext cx="3152775" cy="1981200"/>
          </a:xfrm>
          <a:prstGeom prst="rect">
            <a:avLst/>
          </a:prstGeom>
          <a:noFill/>
          <a:ln>
            <a:noFill/>
          </a:ln>
        </p:spPr>
      </p:pic>
      <p:pic>
        <p:nvPicPr>
          <p:cNvPr id="312" name="Google Shape;312;p49"/>
          <p:cNvPicPr preferRelativeResize="0"/>
          <p:nvPr/>
        </p:nvPicPr>
        <p:blipFill>
          <a:blip r:embed="rId5">
            <a:alphaModFix/>
          </a:blip>
          <a:stretch>
            <a:fillRect/>
          </a:stretch>
        </p:blipFill>
        <p:spPr>
          <a:xfrm>
            <a:off x="4724288" y="2665825"/>
            <a:ext cx="3209925" cy="2038350"/>
          </a:xfrm>
          <a:prstGeom prst="rect">
            <a:avLst/>
          </a:prstGeom>
          <a:noFill/>
          <a:ln>
            <a:noFill/>
          </a:ln>
        </p:spPr>
      </p:pic>
      <p:cxnSp>
        <p:nvCxnSpPr>
          <p:cNvPr id="3" name="Straight Arrow Connector 2"/>
          <p:cNvCxnSpPr/>
          <p:nvPr/>
        </p:nvCxnSpPr>
        <p:spPr>
          <a:xfrm flipV="1">
            <a:off x="1674891" y="3123446"/>
            <a:ext cx="18107" cy="977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585988" y="3060071"/>
            <a:ext cx="7545" cy="3877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65893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Activated Complex</a:t>
            </a:r>
            <a:endParaRPr/>
          </a:p>
        </p:txBody>
      </p:sp>
      <p:sp>
        <p:nvSpPr>
          <p:cNvPr id="318" name="Google Shape;318;p5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Highest energy point of reaction</a:t>
            </a:r>
            <a:endParaRPr sz="2400" dirty="0"/>
          </a:p>
          <a:p>
            <a:pPr marL="914400" lvl="1" indent="-317500" algn="l" rtl="0">
              <a:spcBef>
                <a:spcPts val="0"/>
              </a:spcBef>
              <a:spcAft>
                <a:spcPts val="0"/>
              </a:spcAft>
              <a:buSzPts val="1400"/>
              <a:buChar char="○"/>
            </a:pPr>
            <a:r>
              <a:rPr lang="en" sz="2400" dirty="0"/>
              <a:t>Temporary</a:t>
            </a:r>
            <a:endParaRPr sz="2400" dirty="0"/>
          </a:p>
          <a:p>
            <a:pPr marL="914400" lvl="1" indent="-317500" algn="l" rtl="0">
              <a:spcBef>
                <a:spcPts val="0"/>
              </a:spcBef>
              <a:spcAft>
                <a:spcPts val="0"/>
              </a:spcAft>
              <a:buSzPts val="1400"/>
              <a:buChar char="○"/>
            </a:pPr>
            <a:r>
              <a:rPr lang="en" sz="2400" dirty="0"/>
              <a:t>Where bonds are broken and reformed</a:t>
            </a:r>
            <a:br>
              <a:rPr lang="en" sz="2400" dirty="0"/>
            </a:br>
            <a:endParaRPr sz="2400" dirty="0"/>
          </a:p>
        </p:txBody>
      </p:sp>
      <p:pic>
        <p:nvPicPr>
          <p:cNvPr id="319" name="Google Shape;319;p50"/>
          <p:cNvPicPr preferRelativeResize="0"/>
          <p:nvPr/>
        </p:nvPicPr>
        <p:blipFill>
          <a:blip r:embed="rId3">
            <a:alphaModFix/>
          </a:blip>
          <a:stretch>
            <a:fillRect/>
          </a:stretch>
        </p:blipFill>
        <p:spPr>
          <a:xfrm>
            <a:off x="1233025" y="2901038"/>
            <a:ext cx="3152775" cy="2038350"/>
          </a:xfrm>
          <a:prstGeom prst="rect">
            <a:avLst/>
          </a:prstGeom>
          <a:noFill/>
          <a:ln>
            <a:noFill/>
          </a:ln>
        </p:spPr>
      </p:pic>
      <p:pic>
        <p:nvPicPr>
          <p:cNvPr id="320" name="Google Shape;320;p50"/>
          <p:cNvPicPr preferRelativeResize="0"/>
          <p:nvPr/>
        </p:nvPicPr>
        <p:blipFill>
          <a:blip r:embed="rId4">
            <a:alphaModFix/>
          </a:blip>
          <a:stretch>
            <a:fillRect/>
          </a:stretch>
        </p:blipFill>
        <p:spPr>
          <a:xfrm>
            <a:off x="4572000" y="2901038"/>
            <a:ext cx="3209925" cy="2038350"/>
          </a:xfrm>
          <a:prstGeom prst="rect">
            <a:avLst/>
          </a:prstGeom>
          <a:noFill/>
          <a:ln>
            <a:noFill/>
          </a:ln>
        </p:spPr>
      </p:pic>
      <p:sp>
        <p:nvSpPr>
          <p:cNvPr id="2" name="5-Point Star 1"/>
          <p:cNvSpPr/>
          <p:nvPr/>
        </p:nvSpPr>
        <p:spPr>
          <a:xfrm>
            <a:off x="2933323" y="3223034"/>
            <a:ext cx="271604" cy="289711"/>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176962" y="3195874"/>
            <a:ext cx="271604" cy="289711"/>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2302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 of Reactants/Products</a:t>
            </a:r>
            <a:endParaRPr/>
          </a:p>
        </p:txBody>
      </p:sp>
      <p:sp>
        <p:nvSpPr>
          <p:cNvPr id="326" name="Google Shape;326;p5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marR="0" lvl="0" indent="0" algn="l" rtl="0">
              <a:lnSpc>
                <a:spcPct val="115000"/>
              </a:lnSpc>
              <a:spcBef>
                <a:spcPts val="0"/>
              </a:spcBef>
              <a:spcAft>
                <a:spcPts val="0"/>
              </a:spcAft>
              <a:buClr>
                <a:srgbClr val="000000"/>
              </a:buClr>
              <a:buSzPts val="1400"/>
              <a:buNone/>
            </a:pPr>
            <a:r>
              <a:rPr lang="en" sz="2400" dirty="0"/>
              <a:t>How much energy the reactants or products have</a:t>
            </a:r>
            <a:endParaRPr sz="2400" dirty="0"/>
          </a:p>
        </p:txBody>
      </p:sp>
      <p:pic>
        <p:nvPicPr>
          <p:cNvPr id="327" name="Google Shape;327;p51"/>
          <p:cNvPicPr preferRelativeResize="0"/>
          <p:nvPr/>
        </p:nvPicPr>
        <p:blipFill>
          <a:blip r:embed="rId3">
            <a:alphaModFix/>
          </a:blip>
          <a:stretch>
            <a:fillRect/>
          </a:stretch>
        </p:blipFill>
        <p:spPr>
          <a:xfrm>
            <a:off x="1175686" y="2477820"/>
            <a:ext cx="3152775" cy="2038350"/>
          </a:xfrm>
          <a:prstGeom prst="rect">
            <a:avLst/>
          </a:prstGeom>
          <a:noFill/>
          <a:ln>
            <a:noFill/>
          </a:ln>
        </p:spPr>
      </p:pic>
      <p:pic>
        <p:nvPicPr>
          <p:cNvPr id="328" name="Google Shape;328;p51"/>
          <p:cNvPicPr preferRelativeResize="0"/>
          <p:nvPr/>
        </p:nvPicPr>
        <p:blipFill>
          <a:blip r:embed="rId4">
            <a:alphaModFix/>
          </a:blip>
          <a:stretch>
            <a:fillRect/>
          </a:stretch>
        </p:blipFill>
        <p:spPr>
          <a:xfrm>
            <a:off x="4572000" y="2544895"/>
            <a:ext cx="3209925" cy="2038350"/>
          </a:xfrm>
          <a:prstGeom prst="rect">
            <a:avLst/>
          </a:prstGeom>
          <a:noFill/>
          <a:ln>
            <a:noFill/>
          </a:ln>
        </p:spPr>
      </p:pic>
      <p:sp>
        <p:nvSpPr>
          <p:cNvPr id="14" name="Oval 13"/>
          <p:cNvSpPr/>
          <p:nvPr/>
        </p:nvSpPr>
        <p:spPr>
          <a:xfrm>
            <a:off x="1654198" y="3805473"/>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14579" y="2977247"/>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74959" y="3153790"/>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938444" y="3805473"/>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32070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 of Reaction ΔH</a:t>
            </a:r>
            <a:endParaRPr/>
          </a:p>
        </p:txBody>
      </p:sp>
      <p:sp>
        <p:nvSpPr>
          <p:cNvPr id="340" name="Google Shape;340;p5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Amount of energy lost/gained in a reaction</a:t>
            </a:r>
            <a:endParaRPr sz="2400" dirty="0"/>
          </a:p>
          <a:p>
            <a:pPr marL="914400" lvl="1" indent="-317500" algn="l" rtl="0">
              <a:spcBef>
                <a:spcPts val="0"/>
              </a:spcBef>
              <a:spcAft>
                <a:spcPts val="0"/>
              </a:spcAft>
              <a:buSzPts val="1400"/>
              <a:buChar char="○"/>
            </a:pPr>
            <a:r>
              <a:rPr lang="en" sz="2400" dirty="0"/>
              <a:t>ΔH = H</a:t>
            </a:r>
            <a:r>
              <a:rPr lang="en" sz="2400" baseline="-25000" dirty="0"/>
              <a:t>(products) </a:t>
            </a:r>
            <a:r>
              <a:rPr lang="en" sz="2400" dirty="0"/>
              <a:t>– H</a:t>
            </a:r>
            <a:r>
              <a:rPr lang="en" sz="2400" baseline="-25000" dirty="0"/>
              <a:t>(reactants)</a:t>
            </a:r>
            <a:r>
              <a:rPr lang="en" dirty="0"/>
              <a:t/>
            </a:r>
            <a:br>
              <a:rPr lang="en" dirty="0"/>
            </a:br>
            <a:endParaRPr dirty="0"/>
          </a:p>
        </p:txBody>
      </p:sp>
      <p:pic>
        <p:nvPicPr>
          <p:cNvPr id="341" name="Google Shape;341;p53"/>
          <p:cNvPicPr preferRelativeResize="0"/>
          <p:nvPr/>
        </p:nvPicPr>
        <p:blipFill>
          <a:blip r:embed="rId3">
            <a:alphaModFix/>
          </a:blip>
          <a:stretch>
            <a:fillRect/>
          </a:stretch>
        </p:blipFill>
        <p:spPr>
          <a:xfrm>
            <a:off x="1056662" y="2596411"/>
            <a:ext cx="3152775" cy="2038350"/>
          </a:xfrm>
          <a:prstGeom prst="rect">
            <a:avLst/>
          </a:prstGeom>
          <a:noFill/>
          <a:ln>
            <a:noFill/>
          </a:ln>
        </p:spPr>
      </p:pic>
      <p:pic>
        <p:nvPicPr>
          <p:cNvPr id="342" name="Google Shape;342;p53"/>
          <p:cNvPicPr preferRelativeResize="0"/>
          <p:nvPr/>
        </p:nvPicPr>
        <p:blipFill>
          <a:blip r:embed="rId4">
            <a:alphaModFix/>
          </a:blip>
          <a:stretch>
            <a:fillRect/>
          </a:stretch>
        </p:blipFill>
        <p:spPr>
          <a:xfrm>
            <a:off x="4572000" y="2596411"/>
            <a:ext cx="3209925" cy="2038350"/>
          </a:xfrm>
          <a:prstGeom prst="rect">
            <a:avLst/>
          </a:prstGeom>
          <a:noFill/>
          <a:ln>
            <a:noFill/>
          </a:ln>
        </p:spPr>
      </p:pic>
      <p:sp>
        <p:nvSpPr>
          <p:cNvPr id="2" name="Oval 1"/>
          <p:cNvSpPr/>
          <p:nvPr/>
        </p:nvSpPr>
        <p:spPr>
          <a:xfrm>
            <a:off x="3375009" y="3138175"/>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95592" y="3251938"/>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490804" y="3957115"/>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994273" y="3954166"/>
            <a:ext cx="787652" cy="353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45907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Effects of adding a CATALYST</a:t>
            </a:r>
            <a:endParaRPr/>
          </a:p>
        </p:txBody>
      </p:sp>
      <p:sp>
        <p:nvSpPr>
          <p:cNvPr id="354" name="Google Shape;354;p5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LOWERS the activation energy (energy needed to start the reaction)</a:t>
            </a:r>
            <a:endParaRPr sz="2400" dirty="0"/>
          </a:p>
          <a:p>
            <a:pPr marL="914400" lvl="1" indent="-317500" algn="l" rtl="0">
              <a:spcBef>
                <a:spcPts val="0"/>
              </a:spcBef>
              <a:spcAft>
                <a:spcPts val="0"/>
              </a:spcAft>
              <a:buSzPts val="1400"/>
              <a:buChar char="○"/>
            </a:pPr>
            <a:r>
              <a:rPr lang="en" sz="2400" dirty="0"/>
              <a:t>Reaction occurs faster </a:t>
            </a:r>
            <a:r>
              <a:rPr lang="en" dirty="0"/>
              <a:t/>
            </a:r>
            <a:br>
              <a:rPr lang="en" dirty="0"/>
            </a:br>
            <a:endParaRPr dirty="0"/>
          </a:p>
        </p:txBody>
      </p:sp>
      <p:pic>
        <p:nvPicPr>
          <p:cNvPr id="355" name="Google Shape;355;p55"/>
          <p:cNvPicPr preferRelativeResize="0"/>
          <p:nvPr/>
        </p:nvPicPr>
        <p:blipFill>
          <a:blip r:embed="rId3">
            <a:alphaModFix/>
          </a:blip>
          <a:stretch>
            <a:fillRect/>
          </a:stretch>
        </p:blipFill>
        <p:spPr>
          <a:xfrm>
            <a:off x="1128639" y="2525896"/>
            <a:ext cx="3152775" cy="2038350"/>
          </a:xfrm>
          <a:prstGeom prst="rect">
            <a:avLst/>
          </a:prstGeom>
          <a:noFill/>
          <a:ln>
            <a:noFill/>
          </a:ln>
        </p:spPr>
      </p:pic>
      <p:pic>
        <p:nvPicPr>
          <p:cNvPr id="356" name="Google Shape;356;p55"/>
          <p:cNvPicPr preferRelativeResize="0"/>
          <p:nvPr/>
        </p:nvPicPr>
        <p:blipFill>
          <a:blip r:embed="rId4">
            <a:alphaModFix/>
          </a:blip>
          <a:stretch>
            <a:fillRect/>
          </a:stretch>
        </p:blipFill>
        <p:spPr>
          <a:xfrm>
            <a:off x="4572000" y="2525896"/>
            <a:ext cx="3209925" cy="2038350"/>
          </a:xfrm>
          <a:prstGeom prst="rect">
            <a:avLst/>
          </a:prstGeom>
          <a:noFill/>
          <a:ln>
            <a:noFill/>
          </a:ln>
        </p:spPr>
      </p:pic>
      <p:sp>
        <p:nvSpPr>
          <p:cNvPr id="4" name="Freeform 3"/>
          <p:cNvSpPr/>
          <p:nvPr/>
        </p:nvSpPr>
        <p:spPr>
          <a:xfrm>
            <a:off x="2127391" y="3203949"/>
            <a:ext cx="1394234" cy="815789"/>
          </a:xfrm>
          <a:custGeom>
            <a:avLst/>
            <a:gdLst>
              <a:gd name="connsiteX0" fmla="*/ 0 w 1394234"/>
              <a:gd name="connsiteY0" fmla="*/ 815789 h 815789"/>
              <a:gd name="connsiteX1" fmla="*/ 805759 w 1394234"/>
              <a:gd name="connsiteY1" fmla="*/ 28138 h 815789"/>
              <a:gd name="connsiteX2" fmla="*/ 1394234 w 1394234"/>
              <a:gd name="connsiteY2" fmla="*/ 109619 h 815789"/>
            </a:gdLst>
            <a:ahLst/>
            <a:cxnLst>
              <a:cxn ang="0">
                <a:pos x="connsiteX0" y="connsiteY0"/>
              </a:cxn>
              <a:cxn ang="0">
                <a:pos x="connsiteX1" y="connsiteY1"/>
              </a:cxn>
              <a:cxn ang="0">
                <a:pos x="connsiteX2" y="connsiteY2"/>
              </a:cxn>
            </a:cxnLst>
            <a:rect l="l" t="t" r="r" b="b"/>
            <a:pathLst>
              <a:path w="1394234" h="815789">
                <a:moveTo>
                  <a:pt x="0" y="815789"/>
                </a:moveTo>
                <a:cubicBezTo>
                  <a:pt x="286693" y="480811"/>
                  <a:pt x="573387" y="145833"/>
                  <a:pt x="805759" y="28138"/>
                </a:cubicBezTo>
                <a:cubicBezTo>
                  <a:pt x="1038131" y="-89557"/>
                  <a:pt x="1184496" y="206189"/>
                  <a:pt x="1394234" y="10961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94218" y="3113320"/>
            <a:ext cx="1240325" cy="806830"/>
          </a:xfrm>
          <a:custGeom>
            <a:avLst/>
            <a:gdLst>
              <a:gd name="connsiteX0" fmla="*/ 0 w 1240325"/>
              <a:gd name="connsiteY0" fmla="*/ 191195 h 806830"/>
              <a:gd name="connsiteX1" fmla="*/ 470780 w 1240325"/>
              <a:gd name="connsiteY1" fmla="*/ 37286 h 806830"/>
              <a:gd name="connsiteX2" fmla="*/ 1240325 w 1240325"/>
              <a:gd name="connsiteY2" fmla="*/ 806830 h 806830"/>
            </a:gdLst>
            <a:ahLst/>
            <a:cxnLst>
              <a:cxn ang="0">
                <a:pos x="connsiteX0" y="connsiteY0"/>
              </a:cxn>
              <a:cxn ang="0">
                <a:pos x="connsiteX1" y="connsiteY1"/>
              </a:cxn>
              <a:cxn ang="0">
                <a:pos x="connsiteX2" y="connsiteY2"/>
              </a:cxn>
            </a:cxnLst>
            <a:rect l="l" t="t" r="r" b="b"/>
            <a:pathLst>
              <a:path w="1240325" h="806830">
                <a:moveTo>
                  <a:pt x="0" y="191195"/>
                </a:moveTo>
                <a:cubicBezTo>
                  <a:pt x="132029" y="62937"/>
                  <a:pt x="264059" y="-65320"/>
                  <a:pt x="470780" y="37286"/>
                </a:cubicBezTo>
                <a:cubicBezTo>
                  <a:pt x="677501" y="139892"/>
                  <a:pt x="1146773" y="740438"/>
                  <a:pt x="1240325" y="80683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1438475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Catalysts</a:t>
            </a:r>
            <a:endParaRPr dirty="0"/>
          </a:p>
        </p:txBody>
      </p:sp>
      <p:pic>
        <p:nvPicPr>
          <p:cNvPr id="363" name="Google Shape;363;p56"/>
          <p:cNvPicPr preferRelativeResize="0"/>
          <p:nvPr/>
        </p:nvPicPr>
        <p:blipFill>
          <a:blip r:embed="rId3">
            <a:alphaModFix/>
          </a:blip>
          <a:stretch>
            <a:fillRect/>
          </a:stretch>
        </p:blipFill>
        <p:spPr>
          <a:xfrm>
            <a:off x="1881492" y="1539463"/>
            <a:ext cx="4553908" cy="3197425"/>
          </a:xfrm>
          <a:prstGeom prst="rect">
            <a:avLst/>
          </a:prstGeom>
          <a:noFill/>
          <a:ln>
            <a:noFill/>
          </a:ln>
        </p:spPr>
      </p:pic>
    </p:spTree>
    <p:extLst>
      <p:ext uri="{BB962C8B-B14F-4D97-AF65-F5344CB8AC3E}">
        <p14:creationId xmlns:p14="http://schemas.microsoft.com/office/powerpoint/2010/main" val="303302066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14400" y="216718"/>
            <a:ext cx="7772400" cy="857250"/>
          </a:xfrm>
        </p:spPr>
        <p:txBody>
          <a:bodyPr/>
          <a:lstStyle/>
          <a:p>
            <a:pPr eaLnBrk="1" hangingPunct="1"/>
            <a:r>
              <a:rPr lang="en-US" altLang="en-US" dirty="0">
                <a:solidFill>
                  <a:schemeClr val="accent1"/>
                </a:solidFill>
              </a:rPr>
              <a:t>Spontaneous Processes</a:t>
            </a:r>
          </a:p>
        </p:txBody>
      </p:sp>
      <p:sp>
        <p:nvSpPr>
          <p:cNvPr id="3075" name="Rectangle 3"/>
          <p:cNvSpPr>
            <a:spLocks noGrp="1" noChangeArrowheads="1"/>
          </p:cNvSpPr>
          <p:nvPr>
            <p:ph type="body" sz="half" idx="1"/>
          </p:nvPr>
        </p:nvSpPr>
        <p:spPr>
          <a:xfrm>
            <a:off x="393825" y="1416868"/>
            <a:ext cx="5273643" cy="3371850"/>
          </a:xfrm>
        </p:spPr>
        <p:txBody>
          <a:bodyPr>
            <a:normAutofit fontScale="70000" lnSpcReduction="20000"/>
          </a:bodyPr>
          <a:lstStyle/>
          <a:p>
            <a:pPr eaLnBrk="1" hangingPunct="1"/>
            <a:r>
              <a:rPr lang="en-US" altLang="en-US" dirty="0"/>
              <a:t>Spontaneous processes are those that can proceed without any outside intervention.</a:t>
            </a:r>
          </a:p>
          <a:p>
            <a:pPr eaLnBrk="1" hangingPunct="1"/>
            <a:endParaRPr lang="en-US" altLang="en-US" dirty="0"/>
          </a:p>
          <a:p>
            <a:pPr eaLnBrk="1" hangingPunct="1"/>
            <a:r>
              <a:rPr lang="en-US" altLang="en-US" dirty="0"/>
              <a:t>The gas in vessel </a:t>
            </a:r>
            <a:r>
              <a:rPr lang="en-US" altLang="en-US" i="1" dirty="0"/>
              <a:t>B</a:t>
            </a:r>
            <a:r>
              <a:rPr lang="en-US" altLang="en-US" dirty="0"/>
              <a:t> will spontaneously effuse into vessel </a:t>
            </a:r>
            <a:r>
              <a:rPr lang="en-US" altLang="en-US" i="1" dirty="0"/>
              <a:t>A</a:t>
            </a:r>
            <a:r>
              <a:rPr lang="en-US" altLang="en-US" dirty="0"/>
              <a:t>, but once the gas is in both vessels, it will </a:t>
            </a:r>
            <a:r>
              <a:rPr lang="en-US" altLang="en-US" i="1" dirty="0"/>
              <a:t>not</a:t>
            </a:r>
            <a:r>
              <a:rPr lang="en-US" altLang="en-US" dirty="0"/>
              <a:t> spontaneously change.</a:t>
            </a:r>
          </a:p>
        </p:txBody>
      </p:sp>
      <p:pic>
        <p:nvPicPr>
          <p:cNvPr id="50180" name="Picture 5" descr="19_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11099"/>
          <a:stretch>
            <a:fillRect/>
          </a:stretch>
        </p:blipFill>
        <p:spPr>
          <a:xfrm>
            <a:off x="6717671" y="1556064"/>
            <a:ext cx="2125926" cy="3267858"/>
          </a:xfrm>
        </p:spPr>
      </p:pic>
    </p:spTree>
    <p:extLst>
      <p:ext uri="{BB962C8B-B14F-4D97-AF65-F5344CB8AC3E}">
        <p14:creationId xmlns:p14="http://schemas.microsoft.com/office/powerpoint/2010/main" val="1669629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20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65634" y="153343"/>
            <a:ext cx="7772400" cy="857250"/>
          </a:xfrm>
        </p:spPr>
        <p:txBody>
          <a:bodyPr/>
          <a:lstStyle/>
          <a:p>
            <a:pPr eaLnBrk="1" hangingPunct="1"/>
            <a:r>
              <a:rPr lang="en-US" altLang="en-US" dirty="0">
                <a:solidFill>
                  <a:schemeClr val="accent1"/>
                </a:solidFill>
              </a:rPr>
              <a:t>Spontaneous Processes</a:t>
            </a:r>
          </a:p>
        </p:txBody>
      </p:sp>
      <p:sp>
        <p:nvSpPr>
          <p:cNvPr id="5123" name="Rectangle 3"/>
          <p:cNvSpPr>
            <a:spLocks noGrp="1" noChangeArrowheads="1"/>
          </p:cNvSpPr>
          <p:nvPr>
            <p:ph type="body" sz="half" idx="1"/>
          </p:nvPr>
        </p:nvSpPr>
        <p:spPr>
          <a:xfrm>
            <a:off x="275565" y="1493255"/>
            <a:ext cx="4015778" cy="3259813"/>
          </a:xfrm>
        </p:spPr>
        <p:txBody>
          <a:bodyPr>
            <a:normAutofit fontScale="92500" lnSpcReduction="10000"/>
          </a:bodyPr>
          <a:lstStyle/>
          <a:p>
            <a:pPr marL="139700" indent="0" eaLnBrk="1" hangingPunct="1">
              <a:buNone/>
            </a:pPr>
            <a:r>
              <a:rPr lang="en-US" altLang="en-US" sz="2400" dirty="0"/>
              <a:t>Processes that are spontaneous at one temperature may be nonspontaneous at other temperatures.</a:t>
            </a:r>
          </a:p>
          <a:p>
            <a:pPr eaLnBrk="1" hangingPunct="1"/>
            <a:r>
              <a:rPr lang="en-US" altLang="en-US" sz="2400" dirty="0"/>
              <a:t>Above 0</a:t>
            </a:r>
            <a:r>
              <a:rPr lang="en-US" altLang="en-US" sz="2400" dirty="0">
                <a:sym typeface="Symbol" pitchFamily="18" charset="2"/>
              </a:rPr>
              <a:t>C it is spontaneous for ice to melt.</a:t>
            </a:r>
          </a:p>
          <a:p>
            <a:pPr eaLnBrk="1" hangingPunct="1"/>
            <a:r>
              <a:rPr lang="en-US" altLang="en-US" sz="2400" dirty="0">
                <a:sym typeface="Symbol" pitchFamily="18" charset="2"/>
              </a:rPr>
              <a:t>Below 0C the reverse process is spontaneous.</a:t>
            </a:r>
            <a:endParaRPr lang="en-US" altLang="en-US" sz="2400" dirty="0"/>
          </a:p>
        </p:txBody>
      </p:sp>
      <p:pic>
        <p:nvPicPr>
          <p:cNvPr id="51204" name="Picture 5" descr="19_0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24185" y="2086889"/>
            <a:ext cx="4257392" cy="1884122"/>
          </a:xfrm>
        </p:spPr>
      </p:pic>
    </p:spTree>
    <p:extLst>
      <p:ext uri="{BB962C8B-B14F-4D97-AF65-F5344CB8AC3E}">
        <p14:creationId xmlns:p14="http://schemas.microsoft.com/office/powerpoint/2010/main" val="2842024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2000"/>
                                        <p:tgtEl>
                                          <p:spTgt spid="51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2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Stoichiometry</a:t>
            </a:r>
            <a:endParaRPr/>
          </a:p>
        </p:txBody>
      </p:sp>
      <p:sp>
        <p:nvSpPr>
          <p:cNvPr id="59" name="Google Shape;59;p1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The study of the amounts of reactants and products in chemical reactions (the study of chemical recipes).</a:t>
            </a:r>
            <a:br>
              <a:rPr lang="en" dirty="0"/>
            </a:b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Example 2</a:t>
            </a:r>
            <a:endParaRPr dirty="0"/>
          </a:p>
        </p:txBody>
      </p:sp>
      <p:sp>
        <p:nvSpPr>
          <p:cNvPr id="587" name="Google Shape;587;p47"/>
          <p:cNvSpPr txBox="1">
            <a:spLocks noGrp="1"/>
          </p:cNvSpPr>
          <p:nvPr>
            <p:ph type="body" idx="1"/>
          </p:nvPr>
        </p:nvSpPr>
        <p:spPr>
          <a:xfrm>
            <a:off x="311700" y="1495975"/>
            <a:ext cx="8520600" cy="18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How many moles of nitrogen gas (N</a:t>
            </a:r>
            <a:r>
              <a:rPr lang="en" sz="3000" baseline="-25000" dirty="0"/>
              <a:t>2</a:t>
            </a:r>
            <a:r>
              <a:rPr lang="en" sz="3000" dirty="0"/>
              <a:t>) would be needed to produce 10 moles of ammonia (NH</a:t>
            </a:r>
            <a:r>
              <a:rPr lang="en" sz="3000" baseline="-25000" dirty="0"/>
              <a:t>3</a:t>
            </a:r>
            <a:r>
              <a:rPr lang="en" sz="3000" dirty="0"/>
              <a:t>) in the following rx? </a:t>
            </a:r>
            <a:endParaRPr sz="3000" dirty="0"/>
          </a:p>
          <a:p>
            <a:pPr marL="0" lvl="0" indent="0" algn="l" rtl="0">
              <a:spcBef>
                <a:spcPts val="1600"/>
              </a:spcBef>
              <a:spcAft>
                <a:spcPts val="1600"/>
              </a:spcAft>
              <a:buNone/>
            </a:pPr>
            <a:r>
              <a:rPr lang="en" sz="3000" dirty="0"/>
              <a:t> N</a:t>
            </a:r>
            <a:r>
              <a:rPr lang="en" sz="3000" baseline="-25000" dirty="0"/>
              <a:t>2</a:t>
            </a:r>
            <a:r>
              <a:rPr lang="en" sz="3000" dirty="0"/>
              <a:t>(g)  +  3H</a:t>
            </a:r>
            <a:r>
              <a:rPr lang="en" sz="3000" baseline="-25000" dirty="0"/>
              <a:t>2</a:t>
            </a:r>
            <a:r>
              <a:rPr lang="en" sz="3000" dirty="0"/>
              <a:t>(g)  ➝ 2NH</a:t>
            </a:r>
            <a:r>
              <a:rPr lang="en" sz="3000" baseline="-25000" dirty="0"/>
              <a:t>3</a:t>
            </a:r>
            <a:r>
              <a:rPr lang="en" sz="2400" dirty="0"/>
              <a:t/>
            </a:r>
            <a:br>
              <a:rPr lang="en" sz="2400" dirty="0"/>
            </a:br>
            <a:endParaRPr sz="2400" dirty="0"/>
          </a:p>
        </p:txBody>
      </p:sp>
      <p:sp>
        <p:nvSpPr>
          <p:cNvPr id="588" name="Google Shape;588;p47"/>
          <p:cNvSpPr txBox="1"/>
          <p:nvPr/>
        </p:nvSpPr>
        <p:spPr>
          <a:xfrm>
            <a:off x="3404713" y="3384925"/>
            <a:ext cx="1554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AA84F"/>
                </a:solidFill>
                <a:latin typeface="Shadows Into Light"/>
                <a:ea typeface="Shadows Into Light"/>
                <a:cs typeface="Shadows Into Light"/>
                <a:sym typeface="Shadows Into Light"/>
              </a:rPr>
              <a:t>10 mol NH</a:t>
            </a:r>
            <a:r>
              <a:rPr lang="en" sz="3000" b="1" baseline="-25000">
                <a:solidFill>
                  <a:srgbClr val="6AA84F"/>
                </a:solidFill>
                <a:latin typeface="Shadows Into Light"/>
                <a:ea typeface="Shadows Into Light"/>
                <a:cs typeface="Shadows Into Light"/>
                <a:sym typeface="Shadows Into Light"/>
              </a:rPr>
              <a:t>3</a:t>
            </a:r>
            <a:r>
              <a:rPr lang="en"/>
              <a:t/>
            </a:r>
            <a:br>
              <a:rPr lang="en"/>
            </a:br>
            <a:endParaRPr/>
          </a:p>
        </p:txBody>
      </p:sp>
      <p:sp>
        <p:nvSpPr>
          <p:cNvPr id="589" name="Google Shape;589;p47"/>
          <p:cNvSpPr txBox="1"/>
          <p:nvPr/>
        </p:nvSpPr>
        <p:spPr>
          <a:xfrm>
            <a:off x="332188" y="3329575"/>
            <a:ext cx="15549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9900FF"/>
                </a:solidFill>
                <a:latin typeface="Shadows Into Light"/>
                <a:ea typeface="Shadows Into Light"/>
                <a:cs typeface="Shadows Into Light"/>
                <a:sym typeface="Shadows Into Light"/>
              </a:rPr>
              <a:t>x mol N</a:t>
            </a:r>
            <a:r>
              <a:rPr lang="en" sz="3000" b="1" baseline="-25000">
                <a:solidFill>
                  <a:srgbClr val="9900FF"/>
                </a:solidFill>
                <a:latin typeface="Shadows Into Light"/>
                <a:ea typeface="Shadows Into Light"/>
                <a:cs typeface="Shadows Into Light"/>
                <a:sym typeface="Shadows Into Light"/>
              </a:rPr>
              <a:t>2</a:t>
            </a:r>
            <a:r>
              <a:rPr lang="en" b="1">
                <a:solidFill>
                  <a:srgbClr val="9900FF"/>
                </a:solidFill>
              </a:rPr>
              <a:t/>
            </a:r>
            <a:br>
              <a:rPr lang="en" b="1">
                <a:solidFill>
                  <a:srgbClr val="9900FF"/>
                </a:solidFill>
              </a:rPr>
            </a:br>
            <a:endParaRPr b="1">
              <a:solidFill>
                <a:srgbClr val="9900FF"/>
              </a:solidFill>
            </a:endParaRPr>
          </a:p>
        </p:txBody>
      </p:sp>
      <p:sp>
        <p:nvSpPr>
          <p:cNvPr id="590" name="Google Shape;590;p47"/>
          <p:cNvSpPr txBox="1"/>
          <p:nvPr/>
        </p:nvSpPr>
        <p:spPr>
          <a:xfrm>
            <a:off x="5286900" y="2916175"/>
            <a:ext cx="3382500" cy="60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1 mol N</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2mol NH</a:t>
            </a:r>
            <a:r>
              <a:rPr lang="en" sz="3000" baseline="-25000">
                <a:solidFill>
                  <a:schemeClr val="lt1"/>
                </a:solidFill>
                <a:latin typeface="Shadows Into Light"/>
                <a:ea typeface="Shadows Into Light"/>
                <a:cs typeface="Shadows Into Light"/>
                <a:sym typeface="Shadows Into Light"/>
              </a:rPr>
              <a:t>3</a:t>
            </a:r>
            <a:endParaRPr/>
          </a:p>
        </p:txBody>
      </p:sp>
      <p:sp>
        <p:nvSpPr>
          <p:cNvPr id="591" name="Google Shape;591;p47"/>
          <p:cNvSpPr txBox="1"/>
          <p:nvPr/>
        </p:nvSpPr>
        <p:spPr>
          <a:xfrm>
            <a:off x="5286900" y="3571675"/>
            <a:ext cx="3261600" cy="604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x mol N</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10</a:t>
            </a:r>
            <a:endParaRPr/>
          </a:p>
        </p:txBody>
      </p:sp>
      <p:cxnSp>
        <p:nvCxnSpPr>
          <p:cNvPr id="592" name="Google Shape;592;p47"/>
          <p:cNvCxnSpPr/>
          <p:nvPr/>
        </p:nvCxnSpPr>
        <p:spPr>
          <a:xfrm>
            <a:off x="5286900" y="3451650"/>
            <a:ext cx="1316100" cy="0"/>
          </a:xfrm>
          <a:prstGeom prst="straightConnector1">
            <a:avLst/>
          </a:prstGeom>
          <a:noFill/>
          <a:ln w="28575" cap="flat" cmpd="sng">
            <a:solidFill>
              <a:srgbClr val="FFFFFF"/>
            </a:solidFill>
            <a:prstDash val="solid"/>
            <a:round/>
            <a:headEnd type="none" w="med" len="med"/>
            <a:tailEnd type="none" w="med" len="med"/>
          </a:ln>
        </p:spPr>
      </p:cxnSp>
      <p:cxnSp>
        <p:nvCxnSpPr>
          <p:cNvPr id="593" name="Google Shape;593;p47"/>
          <p:cNvCxnSpPr/>
          <p:nvPr/>
        </p:nvCxnSpPr>
        <p:spPr>
          <a:xfrm>
            <a:off x="7232400" y="3451650"/>
            <a:ext cx="1316100" cy="0"/>
          </a:xfrm>
          <a:prstGeom prst="straightConnector1">
            <a:avLst/>
          </a:prstGeom>
          <a:noFill/>
          <a:ln w="28575" cap="flat" cmpd="sng">
            <a:solidFill>
              <a:srgbClr val="FFFFFF"/>
            </a:solidFill>
            <a:prstDash val="solid"/>
            <a:round/>
            <a:headEnd type="none" w="med" len="med"/>
            <a:tailEnd type="none" w="med" len="med"/>
          </a:ln>
        </p:spPr>
      </p:cxnSp>
      <p:sp>
        <p:nvSpPr>
          <p:cNvPr id="594" name="Google Shape;594;p47"/>
          <p:cNvSpPr/>
          <p:nvPr/>
        </p:nvSpPr>
        <p:spPr>
          <a:xfrm rot="-792171">
            <a:off x="5162497" y="3109233"/>
            <a:ext cx="3291605" cy="65185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7"/>
          <p:cNvSpPr/>
          <p:nvPr/>
        </p:nvSpPr>
        <p:spPr>
          <a:xfrm rot="731328">
            <a:off x="5112887" y="3076687"/>
            <a:ext cx="3191342" cy="716925"/>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txBox="1"/>
          <p:nvPr/>
        </p:nvSpPr>
        <p:spPr>
          <a:xfrm>
            <a:off x="6895950" y="4102975"/>
            <a:ext cx="1989000" cy="669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5 mol N</a:t>
            </a:r>
            <a:r>
              <a:rPr lang="en" sz="3000" baseline="-25000">
                <a:solidFill>
                  <a:srgbClr val="FFFFFF"/>
                </a:solidFill>
                <a:latin typeface="Shadows Into Light"/>
                <a:ea typeface="Shadows Into Light"/>
                <a:cs typeface="Shadows Into Light"/>
                <a:sym typeface="Shadows Into Light"/>
              </a:rPr>
              <a:t>2</a:t>
            </a:r>
            <a:endParaRPr>
              <a:solidFill>
                <a:srgbClr val="FFFFFF"/>
              </a:solidFill>
            </a:endParaRPr>
          </a:p>
        </p:txBody>
      </p:sp>
      <p:sp>
        <p:nvSpPr>
          <p:cNvPr id="597" name="Google Shape;597;p47"/>
          <p:cNvSpPr/>
          <p:nvPr/>
        </p:nvSpPr>
        <p:spPr>
          <a:xfrm>
            <a:off x="3022000" y="1571125"/>
            <a:ext cx="2778900" cy="5373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8" name="Google Shape;598;p47"/>
          <p:cNvCxnSpPr/>
          <p:nvPr/>
        </p:nvCxnSpPr>
        <p:spPr>
          <a:xfrm flipH="1">
            <a:off x="1341875" y="2108425"/>
            <a:ext cx="2082600" cy="1378800"/>
          </a:xfrm>
          <a:prstGeom prst="straightConnector1">
            <a:avLst/>
          </a:prstGeom>
          <a:noFill/>
          <a:ln w="28575" cap="flat" cmpd="sng">
            <a:solidFill>
              <a:srgbClr val="9900FF"/>
            </a:solidFill>
            <a:prstDash val="solid"/>
            <a:round/>
            <a:headEnd type="none" w="med" len="med"/>
            <a:tailEnd type="triangle" w="med" len="med"/>
          </a:ln>
        </p:spPr>
      </p:cxnSp>
      <p:sp>
        <p:nvSpPr>
          <p:cNvPr id="599" name="Google Shape;599;p47"/>
          <p:cNvSpPr/>
          <p:nvPr/>
        </p:nvSpPr>
        <p:spPr>
          <a:xfrm>
            <a:off x="1341875" y="2055200"/>
            <a:ext cx="4038300" cy="537300"/>
          </a:xfrm>
          <a:prstGeom prst="ellipse">
            <a:avLst/>
          </a:prstGeom>
          <a:no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0" name="Google Shape;600;p47"/>
          <p:cNvCxnSpPr/>
          <p:nvPr/>
        </p:nvCxnSpPr>
        <p:spPr>
          <a:xfrm>
            <a:off x="3066338" y="2585700"/>
            <a:ext cx="719700" cy="912600"/>
          </a:xfrm>
          <a:prstGeom prst="straightConnector1">
            <a:avLst/>
          </a:prstGeom>
          <a:noFill/>
          <a:ln w="28575" cap="flat" cmpd="sng">
            <a:solidFill>
              <a:srgbClr val="6AA84F"/>
            </a:solidFill>
            <a:prstDash val="solid"/>
            <a:round/>
            <a:headEnd type="none" w="med" len="med"/>
            <a:tailEnd type="triangle" w="med" len="med"/>
          </a:ln>
        </p:spPr>
      </p:cxnSp>
      <p:cxnSp>
        <p:nvCxnSpPr>
          <p:cNvPr id="601" name="Google Shape;601;p47"/>
          <p:cNvCxnSpPr/>
          <p:nvPr/>
        </p:nvCxnSpPr>
        <p:spPr>
          <a:xfrm>
            <a:off x="311700" y="3435150"/>
            <a:ext cx="1316100" cy="0"/>
          </a:xfrm>
          <a:prstGeom prst="straightConnector1">
            <a:avLst/>
          </a:prstGeom>
          <a:noFill/>
          <a:ln w="28575" cap="flat" cmpd="sng">
            <a:solidFill>
              <a:srgbClr val="FFFFFF"/>
            </a:solidFill>
            <a:prstDash val="solid"/>
            <a:round/>
            <a:headEnd type="none" w="med" len="med"/>
            <a:tailEnd type="none" w="med" len="med"/>
          </a:ln>
        </p:spPr>
      </p:cxnSp>
      <p:cxnSp>
        <p:nvCxnSpPr>
          <p:cNvPr id="602" name="Google Shape;602;p47"/>
          <p:cNvCxnSpPr/>
          <p:nvPr/>
        </p:nvCxnSpPr>
        <p:spPr>
          <a:xfrm>
            <a:off x="3466838" y="3435150"/>
            <a:ext cx="1316100" cy="0"/>
          </a:xfrm>
          <a:prstGeom prst="straightConnector1">
            <a:avLst/>
          </a:prstGeom>
          <a:noFill/>
          <a:ln w="28575" cap="flat" cmpd="sng">
            <a:solidFill>
              <a:srgbClr val="FFFFFF"/>
            </a:solidFill>
            <a:prstDash val="solid"/>
            <a:round/>
            <a:headEnd type="none" w="med" len="med"/>
            <a:tailEnd type="none" w="med" len="med"/>
          </a:ln>
        </p:spPr>
      </p:cxnSp>
      <p:sp>
        <p:nvSpPr>
          <p:cNvPr id="603" name="Google Shape;603;p47"/>
          <p:cNvSpPr txBox="1"/>
          <p:nvPr/>
        </p:nvSpPr>
        <p:spPr>
          <a:xfrm>
            <a:off x="1887100" y="4102975"/>
            <a:ext cx="1265700" cy="6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1:2 ratio</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par>
                                <p:cTn id="8" presetID="10" presetClass="entr" presetSubtype="0" fill="hold" nodeType="withEffect">
                                  <p:stCondLst>
                                    <p:cond delay="0"/>
                                  </p:stCondLst>
                                  <p:childTnLst>
                                    <p:set>
                                      <p:cBhvr>
                                        <p:cTn id="9" dur="1" fill="hold">
                                          <p:stCondLst>
                                            <p:cond delay="0"/>
                                          </p:stCondLst>
                                        </p:cTn>
                                        <p:tgtEl>
                                          <p:spTgt spid="602"/>
                                        </p:tgtEl>
                                        <p:attrNameLst>
                                          <p:attrName>style.visibility</p:attrName>
                                        </p:attrNameLst>
                                      </p:cBhvr>
                                      <p:to>
                                        <p:strVal val="visible"/>
                                      </p:to>
                                    </p:set>
                                    <p:animEffect transition="in" filter="fade">
                                      <p:cBhvr>
                                        <p:cTn id="10" dur="1000"/>
                                        <p:tgtEl>
                                          <p:spTgt spid="6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9"/>
                                        </p:tgtEl>
                                        <p:attrNameLst>
                                          <p:attrName>style.visibility</p:attrName>
                                        </p:attrNameLst>
                                      </p:cBhvr>
                                      <p:to>
                                        <p:strVal val="visible"/>
                                      </p:to>
                                    </p:set>
                                    <p:animEffect transition="in" filter="fade">
                                      <p:cBhvr>
                                        <p:cTn id="15" dur="1000"/>
                                        <p:tgtEl>
                                          <p:spTgt spid="599"/>
                                        </p:tgtEl>
                                      </p:cBhvr>
                                    </p:animEffect>
                                  </p:childTnLst>
                                </p:cTn>
                              </p:par>
                              <p:par>
                                <p:cTn id="16" presetID="10" presetClass="entr" presetSubtype="0" fill="hold" nodeType="withEffect">
                                  <p:stCondLst>
                                    <p:cond delay="0"/>
                                  </p:stCondLst>
                                  <p:childTnLst>
                                    <p:set>
                                      <p:cBhvr>
                                        <p:cTn id="17" dur="1" fill="hold">
                                          <p:stCondLst>
                                            <p:cond delay="0"/>
                                          </p:stCondLst>
                                        </p:cTn>
                                        <p:tgtEl>
                                          <p:spTgt spid="600"/>
                                        </p:tgtEl>
                                        <p:attrNameLst>
                                          <p:attrName>style.visibility</p:attrName>
                                        </p:attrNameLst>
                                      </p:cBhvr>
                                      <p:to>
                                        <p:strVal val="visible"/>
                                      </p:to>
                                    </p:set>
                                    <p:animEffect transition="in" filter="fade">
                                      <p:cBhvr>
                                        <p:cTn id="18" dur="1000"/>
                                        <p:tgtEl>
                                          <p:spTgt spid="600"/>
                                        </p:tgtEl>
                                      </p:cBhvr>
                                    </p:animEffect>
                                  </p:childTnLst>
                                </p:cTn>
                              </p:par>
                              <p:par>
                                <p:cTn id="19" presetID="10" presetClass="entr" presetSubtype="0" fill="hold" nodeType="withEffect">
                                  <p:stCondLst>
                                    <p:cond delay="0"/>
                                  </p:stCondLst>
                                  <p:childTnLst>
                                    <p:set>
                                      <p:cBhvr>
                                        <p:cTn id="20" dur="1" fill="hold">
                                          <p:stCondLst>
                                            <p:cond delay="0"/>
                                          </p:stCondLst>
                                        </p:cTn>
                                        <p:tgtEl>
                                          <p:spTgt spid="588"/>
                                        </p:tgtEl>
                                        <p:attrNameLst>
                                          <p:attrName>style.visibility</p:attrName>
                                        </p:attrNameLst>
                                      </p:cBhvr>
                                      <p:to>
                                        <p:strVal val="visible"/>
                                      </p:to>
                                    </p:set>
                                    <p:animEffect transition="in" filter="fade">
                                      <p:cBhvr>
                                        <p:cTn id="21" dur="1000"/>
                                        <p:tgtEl>
                                          <p:spTgt spid="5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97"/>
                                        </p:tgtEl>
                                        <p:attrNameLst>
                                          <p:attrName>style.visibility</p:attrName>
                                        </p:attrNameLst>
                                      </p:cBhvr>
                                      <p:to>
                                        <p:strVal val="visible"/>
                                      </p:to>
                                    </p:set>
                                    <p:animEffect transition="in" filter="fade">
                                      <p:cBhvr>
                                        <p:cTn id="26" dur="1000"/>
                                        <p:tgtEl>
                                          <p:spTgt spid="597"/>
                                        </p:tgtEl>
                                      </p:cBhvr>
                                    </p:animEffect>
                                  </p:childTnLst>
                                </p:cTn>
                              </p:par>
                              <p:par>
                                <p:cTn id="27" presetID="10" presetClass="entr" presetSubtype="0" fill="hold" nodeType="withEffect">
                                  <p:stCondLst>
                                    <p:cond delay="0"/>
                                  </p:stCondLst>
                                  <p:childTnLst>
                                    <p:set>
                                      <p:cBhvr>
                                        <p:cTn id="28" dur="1" fill="hold">
                                          <p:stCondLst>
                                            <p:cond delay="0"/>
                                          </p:stCondLst>
                                        </p:cTn>
                                        <p:tgtEl>
                                          <p:spTgt spid="598"/>
                                        </p:tgtEl>
                                        <p:attrNameLst>
                                          <p:attrName>style.visibility</p:attrName>
                                        </p:attrNameLst>
                                      </p:cBhvr>
                                      <p:to>
                                        <p:strVal val="visible"/>
                                      </p:to>
                                    </p:set>
                                    <p:animEffect transition="in" filter="fade">
                                      <p:cBhvr>
                                        <p:cTn id="29" dur="1000"/>
                                        <p:tgtEl>
                                          <p:spTgt spid="598"/>
                                        </p:tgtEl>
                                      </p:cBhvr>
                                    </p:animEffect>
                                  </p:childTnLst>
                                </p:cTn>
                              </p:par>
                              <p:par>
                                <p:cTn id="30" presetID="10" presetClass="entr" presetSubtype="0" fill="hold" nodeType="withEffect">
                                  <p:stCondLst>
                                    <p:cond delay="0"/>
                                  </p:stCondLst>
                                  <p:childTnLst>
                                    <p:set>
                                      <p:cBhvr>
                                        <p:cTn id="31" dur="1" fill="hold">
                                          <p:stCondLst>
                                            <p:cond delay="0"/>
                                          </p:stCondLst>
                                        </p:cTn>
                                        <p:tgtEl>
                                          <p:spTgt spid="589"/>
                                        </p:tgtEl>
                                        <p:attrNameLst>
                                          <p:attrName>style.visibility</p:attrName>
                                        </p:attrNameLst>
                                      </p:cBhvr>
                                      <p:to>
                                        <p:strVal val="visible"/>
                                      </p:to>
                                    </p:set>
                                    <p:animEffect transition="in" filter="fade">
                                      <p:cBhvr>
                                        <p:cTn id="32" dur="1000"/>
                                        <p:tgtEl>
                                          <p:spTgt spid="5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0"/>
                                        </p:tgtEl>
                                        <p:attrNameLst>
                                          <p:attrName>style.visibility</p:attrName>
                                        </p:attrNameLst>
                                      </p:cBhvr>
                                      <p:to>
                                        <p:strVal val="visible"/>
                                      </p:to>
                                    </p:set>
                                    <p:animEffect transition="in" filter="fade">
                                      <p:cBhvr>
                                        <p:cTn id="37" dur="1000"/>
                                        <p:tgtEl>
                                          <p:spTgt spid="5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2"/>
                                        </p:tgtEl>
                                        <p:attrNameLst>
                                          <p:attrName>style.visibility</p:attrName>
                                        </p:attrNameLst>
                                      </p:cBhvr>
                                      <p:to>
                                        <p:strVal val="visible"/>
                                      </p:to>
                                    </p:set>
                                    <p:animEffect transition="in" filter="fade">
                                      <p:cBhvr>
                                        <p:cTn id="42" dur="1000"/>
                                        <p:tgtEl>
                                          <p:spTgt spid="592"/>
                                        </p:tgtEl>
                                      </p:cBhvr>
                                    </p:animEffect>
                                  </p:childTnLst>
                                </p:cTn>
                              </p:par>
                              <p:par>
                                <p:cTn id="43" presetID="10" presetClass="entr" presetSubtype="0" fill="hold" nodeType="withEffect">
                                  <p:stCondLst>
                                    <p:cond delay="0"/>
                                  </p:stCondLst>
                                  <p:childTnLst>
                                    <p:set>
                                      <p:cBhvr>
                                        <p:cTn id="44" dur="1" fill="hold">
                                          <p:stCondLst>
                                            <p:cond delay="0"/>
                                          </p:stCondLst>
                                        </p:cTn>
                                        <p:tgtEl>
                                          <p:spTgt spid="593"/>
                                        </p:tgtEl>
                                        <p:attrNameLst>
                                          <p:attrName>style.visibility</p:attrName>
                                        </p:attrNameLst>
                                      </p:cBhvr>
                                      <p:to>
                                        <p:strVal val="visible"/>
                                      </p:to>
                                    </p:set>
                                    <p:animEffect transition="in" filter="fade">
                                      <p:cBhvr>
                                        <p:cTn id="45" dur="1000"/>
                                        <p:tgtEl>
                                          <p:spTgt spid="5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91"/>
                                        </p:tgtEl>
                                        <p:attrNameLst>
                                          <p:attrName>style.visibility</p:attrName>
                                        </p:attrNameLst>
                                      </p:cBhvr>
                                      <p:to>
                                        <p:strVal val="visible"/>
                                      </p:to>
                                    </p:set>
                                    <p:animEffect transition="in" filter="fade">
                                      <p:cBhvr>
                                        <p:cTn id="50" dur="1000"/>
                                        <p:tgtEl>
                                          <p:spTgt spid="59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95"/>
                                        </p:tgtEl>
                                        <p:attrNameLst>
                                          <p:attrName>style.visibility</p:attrName>
                                        </p:attrNameLst>
                                      </p:cBhvr>
                                      <p:to>
                                        <p:strVal val="visible"/>
                                      </p:to>
                                    </p:set>
                                    <p:animEffect transition="in" filter="fade">
                                      <p:cBhvr>
                                        <p:cTn id="55" dur="1000"/>
                                        <p:tgtEl>
                                          <p:spTgt spid="595"/>
                                        </p:tgtEl>
                                      </p:cBhvr>
                                    </p:animEffect>
                                  </p:childTnLst>
                                </p:cTn>
                              </p:par>
                              <p:par>
                                <p:cTn id="56" presetID="10" presetClass="entr" presetSubtype="0" fill="hold" nodeType="withEffect">
                                  <p:stCondLst>
                                    <p:cond delay="0"/>
                                  </p:stCondLst>
                                  <p:childTnLst>
                                    <p:set>
                                      <p:cBhvr>
                                        <p:cTn id="57" dur="1" fill="hold">
                                          <p:stCondLst>
                                            <p:cond delay="0"/>
                                          </p:stCondLst>
                                        </p:cTn>
                                        <p:tgtEl>
                                          <p:spTgt spid="594"/>
                                        </p:tgtEl>
                                        <p:attrNameLst>
                                          <p:attrName>style.visibility</p:attrName>
                                        </p:attrNameLst>
                                      </p:cBhvr>
                                      <p:to>
                                        <p:strVal val="visible"/>
                                      </p:to>
                                    </p:set>
                                    <p:animEffect transition="in" filter="fade">
                                      <p:cBhvr>
                                        <p:cTn id="58" dur="1000"/>
                                        <p:tgtEl>
                                          <p:spTgt spid="59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96"/>
                                        </p:tgtEl>
                                        <p:attrNameLst>
                                          <p:attrName>style.visibility</p:attrName>
                                        </p:attrNameLst>
                                      </p:cBhvr>
                                      <p:to>
                                        <p:strVal val="visible"/>
                                      </p:to>
                                    </p:set>
                                    <p:animEffect transition="in" filter="fade">
                                      <p:cBhvr>
                                        <p:cTn id="63" dur="1000"/>
                                        <p:tgtEl>
                                          <p:spTgt spid="59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03"/>
                                        </p:tgtEl>
                                        <p:attrNameLst>
                                          <p:attrName>style.visibility</p:attrName>
                                        </p:attrNameLst>
                                      </p:cBhvr>
                                      <p:to>
                                        <p:strVal val="visible"/>
                                      </p:to>
                                    </p:set>
                                    <p:animEffect transition="in" filter="fade">
                                      <p:cBhvr>
                                        <p:cTn id="68"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32213" y="225771"/>
            <a:ext cx="6115050" cy="742950"/>
          </a:xfrm>
        </p:spPr>
        <p:txBody>
          <a:bodyPr/>
          <a:lstStyle/>
          <a:p>
            <a:pPr eaLnBrk="1" hangingPunct="1"/>
            <a:r>
              <a:rPr lang="en-US" altLang="en-US" dirty="0">
                <a:solidFill>
                  <a:schemeClr val="accent1"/>
                </a:solidFill>
              </a:rPr>
              <a:t>Spontaneous Processes</a:t>
            </a:r>
          </a:p>
        </p:txBody>
      </p:sp>
      <p:sp>
        <p:nvSpPr>
          <p:cNvPr id="52227" name="Content Placeholder 2"/>
          <p:cNvSpPr>
            <a:spLocks noGrp="1"/>
          </p:cNvSpPr>
          <p:nvPr>
            <p:ph sz="quarter" idx="1"/>
          </p:nvPr>
        </p:nvSpPr>
        <p:spPr>
          <a:xfrm>
            <a:off x="452790" y="1562290"/>
            <a:ext cx="8283803" cy="3371850"/>
          </a:xfrm>
        </p:spPr>
        <p:txBody>
          <a:bodyPr>
            <a:normAutofit/>
          </a:bodyPr>
          <a:lstStyle/>
          <a:p>
            <a:pPr eaLnBrk="1" hangingPunct="1"/>
            <a:r>
              <a:rPr lang="en-US" altLang="en-US" sz="2400" dirty="0">
                <a:solidFill>
                  <a:schemeClr val="tx2"/>
                </a:solidFill>
              </a:rPr>
              <a:t>Spontaneity depends on two important issues:</a:t>
            </a:r>
          </a:p>
          <a:p>
            <a:pPr lvl="1" eaLnBrk="1" hangingPunct="1"/>
            <a:r>
              <a:rPr lang="en-US" altLang="en-US" sz="2400" dirty="0">
                <a:solidFill>
                  <a:schemeClr val="tx2"/>
                </a:solidFill>
              </a:rPr>
              <a:t>Entropy can be thought of as a measure of the randomness of a system.</a:t>
            </a:r>
          </a:p>
          <a:p>
            <a:pPr lvl="1" eaLnBrk="1" hangingPunct="1"/>
            <a:r>
              <a:rPr lang="en-US" altLang="en-US" sz="2400" dirty="0">
                <a:solidFill>
                  <a:schemeClr val="tx2"/>
                </a:solidFill>
              </a:rPr>
              <a:t>Enthalpy is the heat change of a reaction.</a:t>
            </a:r>
          </a:p>
        </p:txBody>
      </p:sp>
    </p:spTree>
    <p:extLst>
      <p:ext uri="{BB962C8B-B14F-4D97-AF65-F5344CB8AC3E}">
        <p14:creationId xmlns:p14="http://schemas.microsoft.com/office/powerpoint/2010/main" val="335926272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Entropy</a:t>
            </a:r>
            <a:endParaRPr dirty="0"/>
          </a:p>
        </p:txBody>
      </p:sp>
      <p:sp>
        <p:nvSpPr>
          <p:cNvPr id="242" name="Google Shape;242;p3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The number of possible arrangement of particles that can occur (the disorder of the system)</a:t>
            </a:r>
            <a:endParaRPr sz="2400" dirty="0"/>
          </a:p>
        </p:txBody>
      </p:sp>
      <p:pic>
        <p:nvPicPr>
          <p:cNvPr id="243" name="Google Shape;243;p38"/>
          <p:cNvPicPr preferRelativeResize="0"/>
          <p:nvPr/>
        </p:nvPicPr>
        <p:blipFill>
          <a:blip r:embed="rId3">
            <a:alphaModFix/>
          </a:blip>
          <a:stretch>
            <a:fillRect/>
          </a:stretch>
        </p:blipFill>
        <p:spPr>
          <a:xfrm>
            <a:off x="987850" y="2471119"/>
            <a:ext cx="7315331" cy="2088001"/>
          </a:xfrm>
          <a:prstGeom prst="rect">
            <a:avLst/>
          </a:prstGeom>
          <a:noFill/>
          <a:ln>
            <a:noFill/>
          </a:ln>
        </p:spPr>
      </p:pic>
    </p:spTree>
    <p:extLst>
      <p:ext uri="{BB962C8B-B14F-4D97-AF65-F5344CB8AC3E}">
        <p14:creationId xmlns:p14="http://schemas.microsoft.com/office/powerpoint/2010/main" val="38516008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13988" y="171450"/>
            <a:ext cx="6703643" cy="742950"/>
          </a:xfrm>
        </p:spPr>
        <p:txBody>
          <a:bodyPr/>
          <a:lstStyle/>
          <a:p>
            <a:pPr eaLnBrk="1" hangingPunct="1"/>
            <a:r>
              <a:rPr lang="en-US" altLang="en-US" dirty="0">
                <a:solidFill>
                  <a:schemeClr val="accent1"/>
                </a:solidFill>
              </a:rPr>
              <a:t>Second Law of Thermodynamics</a:t>
            </a:r>
          </a:p>
        </p:txBody>
      </p:sp>
      <p:sp>
        <p:nvSpPr>
          <p:cNvPr id="53251" name="Rectangle 3"/>
          <p:cNvSpPr>
            <a:spLocks noGrp="1" noChangeArrowheads="1"/>
          </p:cNvSpPr>
          <p:nvPr>
            <p:ph sz="quarter" idx="1"/>
          </p:nvPr>
        </p:nvSpPr>
        <p:spPr>
          <a:xfrm>
            <a:off x="263116" y="1552104"/>
            <a:ext cx="4227403" cy="2693971"/>
          </a:xfrm>
        </p:spPr>
        <p:txBody>
          <a:bodyPr>
            <a:normAutofit/>
          </a:bodyPr>
          <a:lstStyle/>
          <a:p>
            <a:pPr marL="139700" indent="0" eaLnBrk="1" hangingPunct="1">
              <a:buNone/>
            </a:pPr>
            <a:r>
              <a:rPr lang="en-US" altLang="en-US" sz="2400" dirty="0"/>
              <a:t>The second law of thermodynamics states that the entropy of the universe increases for spontaneous processes.</a:t>
            </a:r>
          </a:p>
          <a:p>
            <a:pPr lvl="1" eaLnBrk="1" hangingPunct="1">
              <a:buFont typeface="Wingdings 2" pitchFamily="18" charset="2"/>
              <a:buNone/>
            </a:pPr>
            <a:r>
              <a:rPr lang="en-US" altLang="en-US" sz="2400" dirty="0"/>
              <a:t>		</a:t>
            </a:r>
          </a:p>
        </p:txBody>
      </p:sp>
      <p:pic>
        <p:nvPicPr>
          <p:cNvPr id="55298" name="Picture 2" descr="F5T25-THERMODYNAMIC | Teaching chemistry, Science chemistry, Physical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031" y="1552104"/>
            <a:ext cx="3216023" cy="314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636539"/>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068426" y="234825"/>
            <a:ext cx="6115050" cy="742950"/>
          </a:xfrm>
        </p:spPr>
        <p:txBody>
          <a:bodyPr/>
          <a:lstStyle/>
          <a:p>
            <a:r>
              <a:rPr lang="en-US" altLang="en-US" dirty="0">
                <a:solidFill>
                  <a:schemeClr val="accent1"/>
                </a:solidFill>
              </a:rPr>
              <a:t>Entropy is dependent on:</a:t>
            </a:r>
          </a:p>
        </p:txBody>
      </p:sp>
      <p:sp>
        <p:nvSpPr>
          <p:cNvPr id="38915" name="Content Placeholder 2"/>
          <p:cNvSpPr>
            <a:spLocks noGrp="1"/>
          </p:cNvSpPr>
          <p:nvPr>
            <p:ph sz="quarter" idx="1"/>
          </p:nvPr>
        </p:nvSpPr>
        <p:spPr>
          <a:xfrm>
            <a:off x="-334978" y="1498915"/>
            <a:ext cx="4843605" cy="3257550"/>
          </a:xfrm>
        </p:spPr>
        <p:txBody>
          <a:bodyPr>
            <a:noAutofit/>
          </a:bodyPr>
          <a:lstStyle/>
          <a:p>
            <a:pPr lvl="1" eaLnBrk="1" hangingPunct="1">
              <a:lnSpc>
                <a:spcPct val="120000"/>
              </a:lnSpc>
              <a:spcBef>
                <a:spcPts val="0"/>
              </a:spcBef>
            </a:pPr>
            <a:r>
              <a:rPr lang="en-US" altLang="en-US" sz="2000" dirty="0"/>
              <a:t>Temperature (phase changes)</a:t>
            </a:r>
          </a:p>
          <a:p>
            <a:pPr marL="596900" lvl="1" indent="0" eaLnBrk="1" hangingPunct="1">
              <a:lnSpc>
                <a:spcPct val="120000"/>
              </a:lnSpc>
              <a:spcBef>
                <a:spcPts val="0"/>
              </a:spcBef>
              <a:buNone/>
            </a:pPr>
            <a:r>
              <a:rPr lang="en-US" altLang="en-US" sz="2000" i="1" dirty="0"/>
              <a:t>    S</a:t>
            </a:r>
            <a:r>
              <a:rPr lang="en-US" altLang="en-US" sz="2000" dirty="0"/>
              <a:t>(</a:t>
            </a:r>
            <a:r>
              <a:rPr lang="en-US" altLang="en-US" sz="2000" i="1" dirty="0"/>
              <a:t>g</a:t>
            </a:r>
            <a:r>
              <a:rPr lang="en-US" altLang="en-US" sz="2000" dirty="0"/>
              <a:t>) &gt; </a:t>
            </a:r>
            <a:r>
              <a:rPr lang="en-US" altLang="en-US" sz="2000" i="1" dirty="0"/>
              <a:t>S</a:t>
            </a:r>
            <a:r>
              <a:rPr lang="en-US" altLang="en-US" sz="2000" dirty="0"/>
              <a:t>(</a:t>
            </a:r>
            <a:r>
              <a:rPr lang="en-US" altLang="en-US" sz="2000" i="1" dirty="0"/>
              <a:t>l</a:t>
            </a:r>
            <a:r>
              <a:rPr lang="en-US" altLang="en-US" sz="2000" dirty="0"/>
              <a:t>) &gt; </a:t>
            </a:r>
            <a:r>
              <a:rPr lang="en-US" altLang="en-US" sz="2000" i="1" dirty="0"/>
              <a:t>S</a:t>
            </a:r>
            <a:r>
              <a:rPr lang="en-US" altLang="en-US" sz="2000" dirty="0"/>
              <a:t>(</a:t>
            </a:r>
            <a:r>
              <a:rPr lang="en-US" altLang="en-US" sz="2000" i="1" dirty="0"/>
              <a:t>s</a:t>
            </a:r>
            <a:r>
              <a:rPr lang="en-US" altLang="en-US" sz="2000" dirty="0"/>
              <a:t>) 	</a:t>
            </a:r>
          </a:p>
          <a:p>
            <a:pPr lvl="1" eaLnBrk="1" hangingPunct="1">
              <a:lnSpc>
                <a:spcPct val="120000"/>
              </a:lnSpc>
              <a:spcBef>
                <a:spcPts val="0"/>
              </a:spcBef>
            </a:pPr>
            <a:r>
              <a:rPr lang="en-US" altLang="en-US" sz="2000" dirty="0"/>
              <a:t>The number of independently moving molecules: </a:t>
            </a:r>
            <a:r>
              <a:rPr lang="en-US" altLang="en-US" sz="2000" i="1" dirty="0" err="1"/>
              <a:t>S</a:t>
            </a:r>
            <a:r>
              <a:rPr lang="en-US" altLang="en-US" sz="2000" dirty="0" err="1"/>
              <a:t>solute</a:t>
            </a:r>
            <a:r>
              <a:rPr lang="en-US" altLang="en-US" sz="2000" dirty="0"/>
              <a:t> &lt; </a:t>
            </a:r>
            <a:r>
              <a:rPr lang="en-US" altLang="en-US" sz="2000" i="1" dirty="0" err="1"/>
              <a:t>S</a:t>
            </a:r>
            <a:r>
              <a:rPr lang="en-US" altLang="en-US" sz="2000" dirty="0" err="1"/>
              <a:t>solution</a:t>
            </a:r>
            <a:endParaRPr lang="en-US" altLang="en-US" sz="2000" dirty="0"/>
          </a:p>
          <a:p>
            <a:pPr lvl="1" eaLnBrk="1" hangingPunct="1">
              <a:lnSpc>
                <a:spcPct val="120000"/>
              </a:lnSpc>
              <a:spcBef>
                <a:spcPts val="0"/>
              </a:spcBef>
            </a:pPr>
            <a:r>
              <a:rPr lang="en-US" altLang="en-US" sz="2000" dirty="0"/>
              <a:t>The change in phase usually has a larger affect than the number of molecules.</a:t>
            </a:r>
          </a:p>
        </p:txBody>
      </p:sp>
      <p:pic>
        <p:nvPicPr>
          <p:cNvPr id="56322" name="Picture 2" descr="Interactive Student Tutorial"/>
          <p:cNvPicPr>
            <a:picLocks noChangeAspect="1" noChangeArrowheads="1"/>
          </p:cNvPicPr>
          <p:nvPr/>
        </p:nvPicPr>
        <p:blipFill rotWithShape="1">
          <a:blip r:embed="rId2">
            <a:extLst>
              <a:ext uri="{28A0092B-C50C-407E-A947-70E740481C1C}">
                <a14:useLocalDpi xmlns:a14="http://schemas.microsoft.com/office/drawing/2010/main" val="0"/>
              </a:ext>
            </a:extLst>
          </a:blip>
          <a:srcRect l="209" t="20104" r="-209" b="20013"/>
          <a:stretch/>
        </p:blipFill>
        <p:spPr bwMode="auto">
          <a:xfrm>
            <a:off x="4508627" y="2109457"/>
            <a:ext cx="4331486" cy="172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92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03495" y="285750"/>
            <a:ext cx="7772400" cy="857250"/>
          </a:xfrm>
        </p:spPr>
        <p:txBody>
          <a:bodyPr/>
          <a:lstStyle/>
          <a:p>
            <a:pPr eaLnBrk="1" hangingPunct="1"/>
            <a:r>
              <a:rPr lang="en-US" altLang="en-US" sz="3300" dirty="0">
                <a:solidFill>
                  <a:schemeClr val="accent1"/>
                </a:solidFill>
              </a:rPr>
              <a:t>Third Law of Thermodynamics</a:t>
            </a:r>
          </a:p>
        </p:txBody>
      </p:sp>
      <p:pic>
        <p:nvPicPr>
          <p:cNvPr id="55299" name="Picture 5" descr="19_1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62801" y="2270157"/>
            <a:ext cx="4463924" cy="2261721"/>
          </a:xfrm>
        </p:spPr>
      </p:pic>
      <p:sp>
        <p:nvSpPr>
          <p:cNvPr id="55300" name="Rectangle 4"/>
          <p:cNvSpPr>
            <a:spLocks noGrp="1" noChangeArrowheads="1"/>
          </p:cNvSpPr>
          <p:nvPr>
            <p:ph type="body" sz="half" idx="2"/>
          </p:nvPr>
        </p:nvSpPr>
        <p:spPr>
          <a:xfrm>
            <a:off x="301026" y="1485900"/>
            <a:ext cx="8571369" cy="3657600"/>
          </a:xfrm>
        </p:spPr>
        <p:txBody>
          <a:bodyPr>
            <a:normAutofit/>
          </a:bodyPr>
          <a:lstStyle/>
          <a:p>
            <a:pPr marL="0" indent="0">
              <a:buNone/>
            </a:pPr>
            <a:r>
              <a:rPr lang="en-US" altLang="en-US" sz="2400" dirty="0"/>
              <a:t>The entropy of a pure crystalline substance at absolute zero is 0.</a:t>
            </a:r>
          </a:p>
        </p:txBody>
      </p:sp>
    </p:spTree>
    <p:extLst>
      <p:ext uri="{BB962C8B-B14F-4D97-AF65-F5344CB8AC3E}">
        <p14:creationId xmlns:p14="http://schemas.microsoft.com/office/powerpoint/2010/main" val="794976722"/>
      </p:ext>
    </p:extLst>
  </p:cSld>
  <p:clrMapOvr>
    <a:masterClrMapping/>
  </p:clrMapOvr>
  <p:transition spd="slow">
    <p:fad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52877" y="181069"/>
            <a:ext cx="5829300" cy="857250"/>
          </a:xfrm>
        </p:spPr>
        <p:txBody>
          <a:bodyPr/>
          <a:lstStyle/>
          <a:p>
            <a:pPr algn="l" eaLnBrk="1" hangingPunct="1"/>
            <a:r>
              <a:rPr lang="en-US" altLang="en-US" dirty="0">
                <a:solidFill>
                  <a:schemeClr val="accent1"/>
                </a:solidFill>
              </a:rPr>
              <a:t>Standard Entropy</a:t>
            </a:r>
          </a:p>
        </p:txBody>
      </p:sp>
      <p:sp>
        <p:nvSpPr>
          <p:cNvPr id="30723" name="Rectangle 3"/>
          <p:cNvSpPr>
            <a:spLocks noGrp="1" noChangeArrowheads="1"/>
          </p:cNvSpPr>
          <p:nvPr>
            <p:ph type="body" sz="half" idx="1"/>
          </p:nvPr>
        </p:nvSpPr>
        <p:spPr>
          <a:xfrm>
            <a:off x="303856" y="1450817"/>
            <a:ext cx="3933165" cy="4000500"/>
          </a:xfrm>
        </p:spPr>
        <p:txBody>
          <a:bodyPr>
            <a:normAutofit/>
          </a:bodyPr>
          <a:lstStyle/>
          <a:p>
            <a:pPr marL="258366" indent="-258366"/>
            <a:r>
              <a:rPr lang="en-US" altLang="en-US" sz="2400" dirty="0"/>
              <a:t>These are molar entropy values of substances in their standard states.</a:t>
            </a:r>
          </a:p>
          <a:p>
            <a:pPr marL="258366" indent="-258366"/>
            <a:endParaRPr lang="en-US" altLang="en-US" sz="2400" dirty="0"/>
          </a:p>
          <a:p>
            <a:pPr marL="258366" indent="-258366"/>
            <a:r>
              <a:rPr lang="en-US" altLang="en-US" sz="2400" dirty="0"/>
              <a:t>Standard entropies tend to increase with increasing molar mass.</a:t>
            </a:r>
          </a:p>
        </p:txBody>
      </p:sp>
      <p:pic>
        <p:nvPicPr>
          <p:cNvPr id="56324" name="Picture 5" descr="19_T0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b="3720"/>
          <a:stretch>
            <a:fillRect/>
          </a:stretch>
        </p:blipFill>
        <p:spPr>
          <a:xfrm>
            <a:off x="4866764" y="181069"/>
            <a:ext cx="2889792" cy="4410735"/>
          </a:xfrm>
        </p:spPr>
      </p:pic>
    </p:spTree>
    <p:extLst>
      <p:ext uri="{BB962C8B-B14F-4D97-AF65-F5344CB8AC3E}">
        <p14:creationId xmlns:p14="http://schemas.microsoft.com/office/powerpoint/2010/main" val="3806722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3">
                                            <p:txEl>
                                              <p:pRg st="2" end="2"/>
                                            </p:txEl>
                                          </p:spTgt>
                                        </p:tgtEl>
                                        <p:attrNameLst>
                                          <p:attrName>style.visibility</p:attrName>
                                        </p:attrNameLst>
                                      </p:cBhvr>
                                      <p:to>
                                        <p:strVal val="visible"/>
                                      </p:to>
                                    </p:set>
                                    <p:animEffect transition="in" filter="fade">
                                      <p:cBhvr>
                                        <p:cTn id="7" dur="20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03083" y="171450"/>
            <a:ext cx="7772400" cy="857250"/>
          </a:xfrm>
        </p:spPr>
        <p:txBody>
          <a:bodyPr/>
          <a:lstStyle/>
          <a:p>
            <a:pPr eaLnBrk="1" hangingPunct="1"/>
            <a:r>
              <a:rPr lang="en-US" altLang="en-US" dirty="0">
                <a:solidFill>
                  <a:schemeClr val="accent1"/>
                </a:solidFill>
              </a:rPr>
              <a:t>Standard Entropies</a:t>
            </a:r>
          </a:p>
        </p:txBody>
      </p:sp>
      <p:sp>
        <p:nvSpPr>
          <p:cNvPr id="57347" name="Rectangle 3"/>
          <p:cNvSpPr>
            <a:spLocks noGrp="1" noChangeArrowheads="1"/>
          </p:cNvSpPr>
          <p:nvPr>
            <p:ph type="body" sz="half" idx="1"/>
          </p:nvPr>
        </p:nvSpPr>
        <p:spPr>
          <a:xfrm>
            <a:off x="636006" y="1550406"/>
            <a:ext cx="2831471" cy="2849578"/>
          </a:xfrm>
        </p:spPr>
        <p:txBody>
          <a:bodyPr/>
          <a:lstStyle/>
          <a:p>
            <a:pPr marL="0" indent="0">
              <a:buNone/>
            </a:pPr>
            <a:r>
              <a:rPr lang="en-US" altLang="en-US" sz="2400" dirty="0"/>
              <a:t>Larger and more complex molecules have greater entropies.</a:t>
            </a:r>
          </a:p>
        </p:txBody>
      </p:sp>
      <p:pic>
        <p:nvPicPr>
          <p:cNvPr id="57348" name="Picture 5" descr="19_1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89287" y="1689320"/>
            <a:ext cx="5004303" cy="2710664"/>
          </a:xfrm>
        </p:spPr>
      </p:pic>
    </p:spTree>
    <p:extLst>
      <p:ext uri="{BB962C8B-B14F-4D97-AF65-F5344CB8AC3E}">
        <p14:creationId xmlns:p14="http://schemas.microsoft.com/office/powerpoint/2010/main" val="3863433702"/>
      </p:ext>
    </p:extLst>
  </p:cSld>
  <p:clrMapOvr>
    <a:masterClrMapping/>
  </p:clrMapOvr>
  <p:transition spd="slow">
    <p:fad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95587" y="243878"/>
            <a:ext cx="6115050" cy="742950"/>
          </a:xfrm>
        </p:spPr>
        <p:txBody>
          <a:bodyPr/>
          <a:lstStyle/>
          <a:p>
            <a:pPr eaLnBrk="1" hangingPunct="1"/>
            <a:r>
              <a:rPr lang="en-US" altLang="en-US" dirty="0">
                <a:solidFill>
                  <a:schemeClr val="accent1"/>
                </a:solidFill>
              </a:rPr>
              <a:t>Examples</a:t>
            </a:r>
          </a:p>
        </p:txBody>
      </p:sp>
      <p:sp>
        <p:nvSpPr>
          <p:cNvPr id="43011" name="Content Placeholder 4"/>
          <p:cNvSpPr>
            <a:spLocks noGrp="1"/>
          </p:cNvSpPr>
          <p:nvPr>
            <p:ph sz="quarter" idx="1"/>
          </p:nvPr>
        </p:nvSpPr>
        <p:spPr>
          <a:xfrm>
            <a:off x="325153" y="1498914"/>
            <a:ext cx="8637778" cy="3486150"/>
          </a:xfrm>
        </p:spPr>
        <p:txBody>
          <a:bodyPr>
            <a:normAutofit/>
          </a:bodyPr>
          <a:lstStyle/>
          <a:p>
            <a:pPr eaLnBrk="1" hangingPunct="1"/>
            <a:r>
              <a:rPr lang="en-US" altLang="en-US" sz="2800" dirty="0"/>
              <a:t>Which has a greater entropy?</a:t>
            </a:r>
          </a:p>
          <a:p>
            <a:pPr lvl="1" eaLnBrk="1" hangingPunct="1"/>
            <a:r>
              <a:rPr lang="en-US" altLang="en-US" sz="2800" dirty="0" err="1"/>
              <a:t>NaCl</a:t>
            </a:r>
            <a:r>
              <a:rPr lang="en-US" altLang="en-US" sz="2800" baseline="-25000" dirty="0"/>
              <a:t>(s) </a:t>
            </a:r>
            <a:r>
              <a:rPr lang="en-US" altLang="en-US" sz="2800" dirty="0"/>
              <a:t>or </a:t>
            </a:r>
            <a:r>
              <a:rPr lang="en-US" altLang="en-US" sz="2800" dirty="0" err="1"/>
              <a:t>NaCl</a:t>
            </a:r>
            <a:r>
              <a:rPr lang="en-US" altLang="en-US" sz="2800" baseline="-25000" dirty="0"/>
              <a:t>(</a:t>
            </a:r>
            <a:r>
              <a:rPr lang="en-US" altLang="en-US" sz="2800" baseline="-25000" dirty="0" err="1"/>
              <a:t>aq</a:t>
            </a:r>
            <a:r>
              <a:rPr lang="en-US" altLang="en-US" sz="2800" baseline="-25000" dirty="0"/>
              <a:t>) </a:t>
            </a:r>
            <a:endParaRPr lang="en-US" altLang="en-US" sz="2800" dirty="0"/>
          </a:p>
          <a:p>
            <a:pPr lvl="1" eaLnBrk="1" hangingPunct="1"/>
            <a:r>
              <a:rPr lang="en-US" altLang="en-US" sz="2800" dirty="0"/>
              <a:t>CO</a:t>
            </a:r>
            <a:r>
              <a:rPr lang="en-US" altLang="en-US" sz="2800" baseline="-25000" dirty="0"/>
              <a:t>2(s)  </a:t>
            </a:r>
            <a:r>
              <a:rPr lang="en-US" altLang="en-US" sz="2800" dirty="0"/>
              <a:t>or CO</a:t>
            </a:r>
            <a:r>
              <a:rPr lang="en-US" altLang="en-US" sz="2800" baseline="-25000" dirty="0"/>
              <a:t>2(g) </a:t>
            </a:r>
            <a:endParaRPr lang="en-US" altLang="en-US" sz="2800" dirty="0"/>
          </a:p>
          <a:p>
            <a:pPr lvl="1" eaLnBrk="1" hangingPunct="1"/>
            <a:r>
              <a:rPr lang="en-US" altLang="en-US" sz="2800" dirty="0"/>
              <a:t>KI</a:t>
            </a:r>
            <a:r>
              <a:rPr lang="en-US" altLang="en-US" sz="2800" baseline="-25000" dirty="0"/>
              <a:t>(</a:t>
            </a:r>
            <a:r>
              <a:rPr lang="en-US" altLang="en-US" sz="2800" baseline="-25000" dirty="0" err="1"/>
              <a:t>aq</a:t>
            </a:r>
            <a:r>
              <a:rPr lang="en-US" altLang="en-US" sz="2800" baseline="-25000" dirty="0"/>
              <a:t>) </a:t>
            </a:r>
            <a:r>
              <a:rPr lang="en-US" altLang="en-US" sz="2800" dirty="0"/>
              <a:t>at 45C or 100C</a:t>
            </a:r>
          </a:p>
          <a:p>
            <a:pPr lvl="1" eaLnBrk="1" hangingPunct="1">
              <a:buFont typeface="Wingdings 2" pitchFamily="18" charset="2"/>
              <a:buNone/>
            </a:pPr>
            <a:endParaRPr lang="en-US" altLang="en-US" sz="1800" dirty="0"/>
          </a:p>
          <a:p>
            <a:pPr lvl="1" eaLnBrk="1" hangingPunct="1"/>
            <a:endParaRPr lang="en-US" altLang="en-US" sz="1800" dirty="0"/>
          </a:p>
        </p:txBody>
      </p:sp>
    </p:spTree>
    <p:extLst>
      <p:ext uri="{BB962C8B-B14F-4D97-AF65-F5344CB8AC3E}">
        <p14:creationId xmlns:p14="http://schemas.microsoft.com/office/powerpoint/2010/main" val="139354506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95587" y="243878"/>
            <a:ext cx="6115050" cy="742950"/>
          </a:xfrm>
        </p:spPr>
        <p:txBody>
          <a:bodyPr/>
          <a:lstStyle/>
          <a:p>
            <a:pPr eaLnBrk="1" hangingPunct="1"/>
            <a:r>
              <a:rPr lang="en-US" altLang="en-US" dirty="0">
                <a:solidFill>
                  <a:schemeClr val="accent1"/>
                </a:solidFill>
              </a:rPr>
              <a:t>Examples</a:t>
            </a:r>
          </a:p>
        </p:txBody>
      </p:sp>
      <p:sp>
        <p:nvSpPr>
          <p:cNvPr id="43011" name="Content Placeholder 4"/>
          <p:cNvSpPr>
            <a:spLocks noGrp="1"/>
          </p:cNvSpPr>
          <p:nvPr>
            <p:ph sz="quarter" idx="1"/>
          </p:nvPr>
        </p:nvSpPr>
        <p:spPr>
          <a:xfrm>
            <a:off x="325153" y="1498914"/>
            <a:ext cx="8637778" cy="3486150"/>
          </a:xfrm>
        </p:spPr>
        <p:txBody>
          <a:bodyPr>
            <a:normAutofit/>
          </a:bodyPr>
          <a:lstStyle/>
          <a:p>
            <a:pPr eaLnBrk="1" hangingPunct="1"/>
            <a:r>
              <a:rPr lang="en-US" altLang="en-US" sz="2800" dirty="0"/>
              <a:t>Is the entropy positive (increasing) or negative?</a:t>
            </a:r>
          </a:p>
          <a:p>
            <a:pPr lvl="1" eaLnBrk="1" hangingPunct="1"/>
            <a:r>
              <a:rPr lang="en-US" altLang="en-US" sz="2800" dirty="0"/>
              <a:t>2H</a:t>
            </a:r>
            <a:r>
              <a:rPr lang="en-US" altLang="en-US" sz="2800" baseline="-25000" dirty="0"/>
              <a:t>2(g) </a:t>
            </a:r>
            <a:r>
              <a:rPr lang="en-US" altLang="en-US" sz="2800" dirty="0"/>
              <a:t>+ O</a:t>
            </a:r>
            <a:r>
              <a:rPr lang="en-US" altLang="en-US" sz="2800" baseline="-25000" dirty="0"/>
              <a:t>2(g) </a:t>
            </a:r>
            <a:r>
              <a:rPr lang="en-US" altLang="en-US" sz="2800" dirty="0"/>
              <a:t> </a:t>
            </a:r>
            <a:r>
              <a:rPr lang="en-US" altLang="en-US" sz="2800" dirty="0">
                <a:sym typeface="Wingdings" pitchFamily="2" charset="2"/>
              </a:rPr>
              <a:t> 2H</a:t>
            </a:r>
            <a:r>
              <a:rPr lang="en-US" altLang="en-US" sz="2800" baseline="-25000" dirty="0">
                <a:sym typeface="Wingdings" pitchFamily="2" charset="2"/>
              </a:rPr>
              <a:t>2</a:t>
            </a:r>
            <a:r>
              <a:rPr lang="en-US" altLang="en-US" sz="2800" dirty="0">
                <a:sym typeface="Wingdings" pitchFamily="2" charset="2"/>
              </a:rPr>
              <a:t>O</a:t>
            </a:r>
            <a:r>
              <a:rPr lang="en-US" altLang="en-US" sz="2800" baseline="-25000" dirty="0"/>
              <a:t>(l) </a:t>
            </a:r>
            <a:endParaRPr lang="en-US" altLang="en-US" sz="2800" dirty="0">
              <a:sym typeface="Wingdings" pitchFamily="2" charset="2"/>
            </a:endParaRPr>
          </a:p>
          <a:p>
            <a:pPr lvl="1" eaLnBrk="1" hangingPunct="1"/>
            <a:r>
              <a:rPr lang="en-US" altLang="en-US" sz="2800" dirty="0">
                <a:sym typeface="Wingdings" pitchFamily="2" charset="2"/>
              </a:rPr>
              <a:t>NH</a:t>
            </a:r>
            <a:r>
              <a:rPr lang="en-US" altLang="en-US" sz="2800" baseline="-25000" dirty="0">
                <a:sym typeface="Wingdings" pitchFamily="2" charset="2"/>
              </a:rPr>
              <a:t>4</a:t>
            </a:r>
            <a:r>
              <a:rPr lang="en-US" altLang="en-US" sz="2800" dirty="0">
                <a:sym typeface="Wingdings" pitchFamily="2" charset="2"/>
              </a:rPr>
              <a:t>Cl</a:t>
            </a:r>
            <a:r>
              <a:rPr lang="en-US" altLang="en-US" sz="2800" baseline="-25000" dirty="0"/>
              <a:t>(s) </a:t>
            </a:r>
            <a:r>
              <a:rPr lang="en-US" altLang="en-US" sz="2800" dirty="0">
                <a:sym typeface="Wingdings" pitchFamily="2" charset="2"/>
              </a:rPr>
              <a:t> NH</a:t>
            </a:r>
            <a:r>
              <a:rPr lang="en-US" altLang="en-US" sz="2800" baseline="-25000" dirty="0">
                <a:sym typeface="Wingdings" pitchFamily="2" charset="2"/>
              </a:rPr>
              <a:t>3</a:t>
            </a:r>
            <a:r>
              <a:rPr lang="en-US" altLang="en-US" sz="2800" baseline="-25000" dirty="0"/>
              <a:t>(g) </a:t>
            </a:r>
            <a:r>
              <a:rPr lang="en-US" altLang="en-US" sz="2800" dirty="0">
                <a:sym typeface="Wingdings" pitchFamily="2" charset="2"/>
              </a:rPr>
              <a:t>+ </a:t>
            </a:r>
            <a:r>
              <a:rPr lang="en-US" altLang="en-US" sz="2800" dirty="0" err="1">
                <a:sym typeface="Wingdings" pitchFamily="2" charset="2"/>
              </a:rPr>
              <a:t>HCl</a:t>
            </a:r>
            <a:r>
              <a:rPr lang="en-US" altLang="en-US" sz="2800" baseline="-25000" dirty="0"/>
              <a:t>(g) </a:t>
            </a:r>
            <a:endParaRPr lang="en-US" altLang="en-US" sz="2800" dirty="0">
              <a:sym typeface="Wingdings" pitchFamily="2" charset="2"/>
            </a:endParaRPr>
          </a:p>
          <a:p>
            <a:pPr lvl="1" eaLnBrk="1" hangingPunct="1">
              <a:buFont typeface="Wingdings 2" pitchFamily="18" charset="2"/>
              <a:buNone/>
            </a:pPr>
            <a:endParaRPr lang="en-US" altLang="en-US" sz="1800" dirty="0"/>
          </a:p>
          <a:p>
            <a:pPr lvl="1" eaLnBrk="1" hangingPunct="1"/>
            <a:endParaRPr lang="en-US" altLang="en-US" sz="1800" dirty="0"/>
          </a:p>
        </p:txBody>
      </p:sp>
    </p:spTree>
    <p:extLst>
      <p:ext uri="{BB962C8B-B14F-4D97-AF65-F5344CB8AC3E}">
        <p14:creationId xmlns:p14="http://schemas.microsoft.com/office/powerpoint/2010/main" val="783093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32213" y="225771"/>
            <a:ext cx="6115050" cy="742950"/>
          </a:xfrm>
        </p:spPr>
        <p:txBody>
          <a:bodyPr/>
          <a:lstStyle/>
          <a:p>
            <a:pPr eaLnBrk="1" hangingPunct="1"/>
            <a:r>
              <a:rPr lang="en-US" altLang="en-US" dirty="0">
                <a:solidFill>
                  <a:schemeClr val="accent1"/>
                </a:solidFill>
              </a:rPr>
              <a:t>Spontaneous Processes</a:t>
            </a:r>
          </a:p>
        </p:txBody>
      </p:sp>
      <p:sp>
        <p:nvSpPr>
          <p:cNvPr id="52227" name="Content Placeholder 2"/>
          <p:cNvSpPr>
            <a:spLocks noGrp="1"/>
          </p:cNvSpPr>
          <p:nvPr>
            <p:ph sz="quarter" idx="1"/>
          </p:nvPr>
        </p:nvSpPr>
        <p:spPr>
          <a:xfrm>
            <a:off x="452791" y="1562290"/>
            <a:ext cx="3711804" cy="3371850"/>
          </a:xfrm>
        </p:spPr>
        <p:txBody>
          <a:bodyPr>
            <a:normAutofit/>
          </a:bodyPr>
          <a:lstStyle/>
          <a:p>
            <a:pPr marL="139700" indent="0" eaLnBrk="1" hangingPunct="1">
              <a:buNone/>
            </a:pPr>
            <a:r>
              <a:rPr lang="en-US" altLang="en-US" sz="2400" dirty="0">
                <a:solidFill>
                  <a:schemeClr val="tx2"/>
                </a:solidFill>
              </a:rPr>
              <a:t>Spontaneity depends on two important issues: Entropy &amp; Enthalpy</a:t>
            </a:r>
          </a:p>
          <a:p>
            <a:pPr marL="139700" indent="0" eaLnBrk="1" hangingPunct="1">
              <a:buNone/>
            </a:pPr>
            <a:r>
              <a:rPr lang="en-US" altLang="en-US" sz="2400" dirty="0">
                <a:solidFill>
                  <a:schemeClr val="tx2"/>
                </a:solidFill>
              </a:rPr>
              <a:t>Gibbs Free Energy can be calculate to determine If a reaction is spontaneous. </a:t>
            </a:r>
          </a:p>
        </p:txBody>
      </p:sp>
      <p:pic>
        <p:nvPicPr>
          <p:cNvPr id="57346" name="Picture 2" descr="Gibbs Free Energy - Chemistry Video | Clutch P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691" y="1625099"/>
            <a:ext cx="3971925"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151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it…..</a:t>
            </a:r>
            <a:endParaRPr/>
          </a:p>
        </p:txBody>
      </p:sp>
      <p:sp>
        <p:nvSpPr>
          <p:cNvPr id="646" name="Google Shape;646;p5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How would the mass of the reactants compare to the mass of the products in this balanced equation?</a:t>
            </a:r>
            <a:endParaRPr/>
          </a:p>
        </p:txBody>
      </p:sp>
      <p:pic>
        <p:nvPicPr>
          <p:cNvPr id="647" name="Google Shape;647;p53"/>
          <p:cNvPicPr preferRelativeResize="0"/>
          <p:nvPr/>
        </p:nvPicPr>
        <p:blipFill>
          <a:blip r:embed="rId3">
            <a:alphaModFix/>
          </a:blip>
          <a:stretch>
            <a:fillRect/>
          </a:stretch>
        </p:blipFill>
        <p:spPr>
          <a:xfrm>
            <a:off x="2136425" y="3524225"/>
            <a:ext cx="4698050" cy="652900"/>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961930" y="9053"/>
            <a:ext cx="6858000" cy="971550"/>
          </a:xfrm>
        </p:spPr>
        <p:txBody>
          <a:bodyPr/>
          <a:lstStyle/>
          <a:p>
            <a:pPr algn="ctr" eaLnBrk="1" hangingPunct="1"/>
            <a:r>
              <a:rPr lang="en-US" altLang="en-US" sz="3600" dirty="0">
                <a:solidFill>
                  <a:schemeClr val="accent1"/>
                </a:solidFill>
              </a:rPr>
              <a:t>Gibbs changes with Temperature </a:t>
            </a:r>
            <a:br>
              <a:rPr lang="en-US" altLang="en-US" sz="3600" dirty="0">
                <a:solidFill>
                  <a:schemeClr val="accent1"/>
                </a:solidFill>
              </a:rPr>
            </a:br>
            <a:r>
              <a:rPr lang="en-US" altLang="en-US" sz="3600" dirty="0">
                <a:solidFill>
                  <a:schemeClr val="accent1"/>
                </a:solidFill>
                <a:latin typeface="Symbol" pitchFamily="18" charset="2"/>
                <a:sym typeface="Symbol" pitchFamily="18" charset="2"/>
              </a:rPr>
              <a:t></a:t>
            </a:r>
            <a:r>
              <a:rPr lang="en-US" altLang="en-US" sz="3600" i="1" dirty="0">
                <a:solidFill>
                  <a:schemeClr val="accent1"/>
                </a:solidFill>
              </a:rPr>
              <a:t>G=</a:t>
            </a:r>
            <a:r>
              <a:rPr lang="en-US" altLang="en-US" sz="3600" dirty="0">
                <a:solidFill>
                  <a:schemeClr val="accent1"/>
                </a:solidFill>
              </a:rPr>
              <a:t> </a:t>
            </a:r>
            <a:r>
              <a:rPr lang="en-US" altLang="en-US" sz="3600" dirty="0">
                <a:solidFill>
                  <a:schemeClr val="accent1"/>
                </a:solidFill>
                <a:latin typeface="Symbol" pitchFamily="18" charset="2"/>
                <a:sym typeface="Symbol" pitchFamily="18" charset="2"/>
              </a:rPr>
              <a:t></a:t>
            </a:r>
            <a:r>
              <a:rPr lang="en-US" altLang="en-US" sz="3600" i="1" dirty="0">
                <a:solidFill>
                  <a:schemeClr val="accent1"/>
                </a:solidFill>
                <a:sym typeface="Symbol" pitchFamily="18" charset="2"/>
              </a:rPr>
              <a:t>H</a:t>
            </a:r>
            <a:r>
              <a:rPr lang="en-US" altLang="en-US" sz="3600" dirty="0">
                <a:solidFill>
                  <a:schemeClr val="accent1"/>
                </a:solidFill>
              </a:rPr>
              <a:t> </a:t>
            </a:r>
            <a:r>
              <a:rPr lang="en-US" altLang="en-US" sz="3600" dirty="0">
                <a:solidFill>
                  <a:schemeClr val="accent1"/>
                </a:solidFill>
                <a:sym typeface="Symbol" pitchFamily="18" charset="2"/>
              </a:rPr>
              <a:t></a:t>
            </a:r>
            <a:r>
              <a:rPr lang="en-US" altLang="en-US" sz="3600" i="1" dirty="0">
                <a:solidFill>
                  <a:schemeClr val="accent1"/>
                </a:solidFill>
              </a:rPr>
              <a:t>T</a:t>
            </a:r>
            <a:r>
              <a:rPr lang="en-US" altLang="en-US" sz="3600" dirty="0">
                <a:solidFill>
                  <a:schemeClr val="accent1"/>
                </a:solidFill>
                <a:latin typeface="Symbol" pitchFamily="18" charset="2"/>
              </a:rPr>
              <a:t>D</a:t>
            </a:r>
            <a:r>
              <a:rPr lang="en-US" altLang="en-US" sz="3600" i="1" dirty="0">
                <a:solidFill>
                  <a:schemeClr val="accent1"/>
                </a:solidFill>
              </a:rPr>
              <a:t>S </a:t>
            </a:r>
            <a:endParaRPr lang="en-US" altLang="en-US" sz="3600" dirty="0">
              <a:solidFill>
                <a:schemeClr val="accent1"/>
              </a:solidFill>
            </a:endParaRPr>
          </a:p>
        </p:txBody>
      </p:sp>
      <p:pic>
        <p:nvPicPr>
          <p:cNvPr id="70659" name="Picture 4" descr="19_T0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b="12851"/>
          <a:stretch>
            <a:fillRect/>
          </a:stretch>
        </p:blipFill>
        <p:spPr>
          <a:xfrm>
            <a:off x="1242589" y="1559459"/>
            <a:ext cx="6858000" cy="3143250"/>
          </a:xfrm>
        </p:spPr>
      </p:pic>
    </p:spTree>
    <p:extLst>
      <p:ext uri="{BB962C8B-B14F-4D97-AF65-F5344CB8AC3E}">
        <p14:creationId xmlns:p14="http://schemas.microsoft.com/office/powerpoint/2010/main" val="4085700182"/>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Examples</a:t>
            </a:r>
          </a:p>
        </p:txBody>
      </p:sp>
      <p:sp>
        <p:nvSpPr>
          <p:cNvPr id="3" name="Content Placeholder 2"/>
          <p:cNvSpPr>
            <a:spLocks noGrp="1"/>
          </p:cNvSpPr>
          <p:nvPr>
            <p:ph idx="1"/>
          </p:nvPr>
        </p:nvSpPr>
        <p:spPr/>
        <p:txBody>
          <a:bodyPr/>
          <a:lstStyle/>
          <a:p>
            <a:pPr marL="0" indent="0">
              <a:buNone/>
            </a:pPr>
            <a:r>
              <a:rPr lang="en-US" sz="2400" dirty="0"/>
              <a:t>Will the following reactions be spontaneous?</a:t>
            </a:r>
          </a:p>
          <a:p>
            <a:r>
              <a:rPr lang="en-US" sz="2400" dirty="0"/>
              <a:t>A reaction that is exothermic and produces many moles of gas. </a:t>
            </a:r>
          </a:p>
          <a:p>
            <a:r>
              <a:rPr lang="en-US" sz="2400" dirty="0"/>
              <a:t>A reaction that is endothermic and produces solids. </a:t>
            </a:r>
          </a:p>
          <a:p>
            <a:r>
              <a:rPr lang="en-US" sz="2400" dirty="0"/>
              <a:t>A reaction that is cold to the touch and condenses. </a:t>
            </a:r>
          </a:p>
          <a:p>
            <a:r>
              <a:rPr lang="en-US" sz="2400" dirty="0"/>
              <a:t>A reaction that is hot to the touch and forms smoke.</a:t>
            </a:r>
          </a:p>
        </p:txBody>
      </p:sp>
    </p:spTree>
    <p:extLst>
      <p:ext uri="{BB962C8B-B14F-4D97-AF65-F5344CB8AC3E}">
        <p14:creationId xmlns:p14="http://schemas.microsoft.com/office/powerpoint/2010/main" val="19413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that are Temperature Dependent</a:t>
            </a:r>
          </a:p>
        </p:txBody>
      </p:sp>
      <p:sp>
        <p:nvSpPr>
          <p:cNvPr id="3" name="Content Placeholder 2"/>
          <p:cNvSpPr>
            <a:spLocks noGrp="1"/>
          </p:cNvSpPr>
          <p:nvPr>
            <p:ph idx="1"/>
          </p:nvPr>
        </p:nvSpPr>
        <p:spPr>
          <a:xfrm>
            <a:off x="561315" y="1528791"/>
            <a:ext cx="8093798" cy="2963503"/>
          </a:xfrm>
        </p:spPr>
        <p:txBody>
          <a:bodyPr/>
          <a:lstStyle/>
          <a:p>
            <a:pPr marL="0" indent="0">
              <a:buNone/>
            </a:pPr>
            <a:r>
              <a:rPr lang="en-US" sz="2400" dirty="0"/>
              <a:t>The following will be spontaneous only at high or low temperatures:</a:t>
            </a:r>
          </a:p>
          <a:p>
            <a:r>
              <a:rPr lang="en-US" sz="2400" dirty="0"/>
              <a:t>H</a:t>
            </a:r>
            <a:r>
              <a:rPr lang="en-US" sz="2400" baseline="-25000" dirty="0"/>
              <a:t>2</a:t>
            </a:r>
            <a:r>
              <a:rPr lang="en-US" sz="2400" dirty="0"/>
              <a:t>O(g) </a:t>
            </a:r>
            <a:r>
              <a:rPr lang="en-US" sz="2400" dirty="0">
                <a:sym typeface="Wingdings" panose="05000000000000000000" pitchFamily="2" charset="2"/>
              </a:rPr>
              <a:t> H</a:t>
            </a:r>
            <a:r>
              <a:rPr lang="en-US" sz="2400" baseline="-25000" dirty="0">
                <a:sym typeface="Wingdings" panose="05000000000000000000" pitchFamily="2" charset="2"/>
              </a:rPr>
              <a:t>2</a:t>
            </a:r>
            <a:r>
              <a:rPr lang="en-US" sz="2400" dirty="0">
                <a:sym typeface="Wingdings" panose="05000000000000000000" pitchFamily="2" charset="2"/>
              </a:rPr>
              <a:t>O(l) + Heat </a:t>
            </a:r>
          </a:p>
          <a:p>
            <a:r>
              <a:rPr lang="en-US" sz="2400" dirty="0"/>
              <a:t>Heat + Cu(s) </a:t>
            </a:r>
            <a:r>
              <a:rPr lang="en-US" sz="2400" dirty="0">
                <a:sym typeface="Wingdings" panose="05000000000000000000" pitchFamily="2" charset="2"/>
              </a:rPr>
              <a:t> Cu(l) </a:t>
            </a:r>
          </a:p>
          <a:p>
            <a:r>
              <a:rPr lang="en-US" sz="2400" dirty="0"/>
              <a:t>Heat + 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(s)</a:t>
            </a:r>
            <a:r>
              <a:rPr lang="en-US" sz="2400" dirty="0">
                <a:sym typeface="Wingdings" panose="05000000000000000000" pitchFamily="2" charset="2"/>
              </a:rPr>
              <a:t> 6H</a:t>
            </a:r>
            <a:r>
              <a:rPr lang="en-US" sz="2400" baseline="-25000" dirty="0">
                <a:sym typeface="Wingdings" panose="05000000000000000000" pitchFamily="2" charset="2"/>
              </a:rPr>
              <a:t>2</a:t>
            </a:r>
            <a:r>
              <a:rPr lang="en-US" sz="2400" dirty="0">
                <a:sym typeface="Wingdings" panose="05000000000000000000" pitchFamily="2" charset="2"/>
              </a:rPr>
              <a:t>O(g) + 6C(s)</a:t>
            </a:r>
            <a:endParaRPr lang="en-US" sz="2400" dirty="0"/>
          </a:p>
        </p:txBody>
      </p:sp>
    </p:spTree>
    <p:extLst>
      <p:ext uri="{BB962C8B-B14F-4D97-AF65-F5344CB8AC3E}">
        <p14:creationId xmlns:p14="http://schemas.microsoft.com/office/powerpoint/2010/main" val="34244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Equilibrium</a:t>
            </a:r>
            <a:endParaRPr/>
          </a:p>
        </p:txBody>
      </p:sp>
      <p:sp>
        <p:nvSpPr>
          <p:cNvPr id="391" name="Google Shape;391;p6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marR="0" lvl="0" indent="0" algn="l" rtl="0">
              <a:lnSpc>
                <a:spcPct val="115000"/>
              </a:lnSpc>
              <a:spcBef>
                <a:spcPts val="0"/>
              </a:spcBef>
              <a:spcAft>
                <a:spcPts val="0"/>
              </a:spcAft>
              <a:buClr>
                <a:srgbClr val="FFFFFF"/>
              </a:buClr>
              <a:buSzPts val="1400"/>
              <a:buNone/>
            </a:pPr>
            <a:r>
              <a:rPr lang="en" sz="2400" dirty="0"/>
              <a:t>In a system at equilibrium, both the </a:t>
            </a:r>
            <a:r>
              <a:rPr lang="en" sz="2400" b="1" u="sng" dirty="0"/>
              <a:t>forward</a:t>
            </a:r>
            <a:r>
              <a:rPr lang="en" sz="2400" dirty="0"/>
              <a:t> and </a:t>
            </a:r>
            <a:r>
              <a:rPr lang="en" sz="2400" b="1" u="sng" dirty="0"/>
              <a:t>reverse</a:t>
            </a:r>
            <a:r>
              <a:rPr lang="en" sz="2400" dirty="0"/>
              <a:t> reactions are taking place.  </a:t>
            </a:r>
            <a:endParaRPr sz="2400" b="1" dirty="0"/>
          </a:p>
          <a:p>
            <a:pPr marL="914400" marR="0" lvl="1" indent="-317500" algn="l" rtl="0">
              <a:lnSpc>
                <a:spcPct val="115000"/>
              </a:lnSpc>
              <a:spcBef>
                <a:spcPts val="0"/>
              </a:spcBef>
              <a:spcAft>
                <a:spcPts val="0"/>
              </a:spcAft>
              <a:buClr>
                <a:srgbClr val="FFFFFF"/>
              </a:buClr>
              <a:buSzPts val="1400"/>
              <a:buFont typeface="Shadows Into Light"/>
              <a:buChar char="○"/>
            </a:pPr>
            <a:r>
              <a:rPr lang="en" sz="2400" dirty="0"/>
              <a:t>Write the equations with a double arrow </a:t>
            </a:r>
            <a:r>
              <a:rPr lang="en" dirty="0"/>
              <a:t/>
            </a:r>
            <a:br>
              <a:rPr lang="en" dirty="0"/>
            </a:br>
            <a:endParaRPr dirty="0"/>
          </a:p>
        </p:txBody>
      </p:sp>
      <p:grpSp>
        <p:nvGrpSpPr>
          <p:cNvPr id="392" name="Google Shape;392;p61"/>
          <p:cNvGrpSpPr/>
          <p:nvPr/>
        </p:nvGrpSpPr>
        <p:grpSpPr>
          <a:xfrm>
            <a:off x="2561762" y="2946039"/>
            <a:ext cx="3648075" cy="542925"/>
            <a:chOff x="2605613" y="3855338"/>
            <a:chExt cx="3648075" cy="542925"/>
          </a:xfrm>
        </p:grpSpPr>
        <p:pic>
          <p:nvPicPr>
            <p:cNvPr id="393" name="Google Shape;393;p61"/>
            <p:cNvPicPr preferRelativeResize="0"/>
            <p:nvPr/>
          </p:nvPicPr>
          <p:blipFill>
            <a:blip r:embed="rId3">
              <a:alphaModFix/>
            </a:blip>
            <a:stretch>
              <a:fillRect/>
            </a:stretch>
          </p:blipFill>
          <p:spPr>
            <a:xfrm>
              <a:off x="2605613" y="3855338"/>
              <a:ext cx="3648075" cy="542925"/>
            </a:xfrm>
            <a:prstGeom prst="rect">
              <a:avLst/>
            </a:prstGeom>
            <a:noFill/>
            <a:ln>
              <a:noFill/>
            </a:ln>
          </p:spPr>
        </p:pic>
        <p:pic>
          <p:nvPicPr>
            <p:cNvPr id="394" name="Google Shape;394;p61"/>
            <p:cNvPicPr preferRelativeResize="0"/>
            <p:nvPr/>
          </p:nvPicPr>
          <p:blipFill>
            <a:blip r:embed="rId4">
              <a:alphaModFix/>
            </a:blip>
            <a:stretch>
              <a:fillRect/>
            </a:stretch>
          </p:blipFill>
          <p:spPr>
            <a:xfrm>
              <a:off x="3858075" y="3906550"/>
              <a:ext cx="1055450" cy="440536"/>
            </a:xfrm>
            <a:prstGeom prst="rect">
              <a:avLst/>
            </a:prstGeom>
            <a:noFill/>
            <a:ln>
              <a:noFill/>
            </a:ln>
          </p:spPr>
        </p:pic>
      </p:grpSp>
    </p:spTree>
    <p:extLst>
      <p:ext uri="{BB962C8B-B14F-4D97-AF65-F5344CB8AC3E}">
        <p14:creationId xmlns:p14="http://schemas.microsoft.com/office/powerpoint/2010/main" val="358164634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Equilibrium</a:t>
            </a:r>
            <a:endParaRPr/>
          </a:p>
        </p:txBody>
      </p:sp>
      <p:sp>
        <p:nvSpPr>
          <p:cNvPr id="400" name="Google Shape;400;p6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The RATE of the forward reaction is EQUAL to the rate of the reverse reaction </a:t>
            </a:r>
            <a:endParaRPr sz="2400" dirty="0"/>
          </a:p>
          <a:p>
            <a:pPr marL="914400" lvl="1" indent="-317500" algn="l" rtl="0">
              <a:spcBef>
                <a:spcPts val="0"/>
              </a:spcBef>
              <a:spcAft>
                <a:spcPts val="0"/>
              </a:spcAft>
              <a:buSzPts val="1400"/>
              <a:buChar char="○"/>
            </a:pPr>
            <a:r>
              <a:rPr lang="en" sz="2400" dirty="0"/>
              <a:t>Equilibrium is Dynamic (in constant motion)</a:t>
            </a:r>
            <a:endParaRPr sz="2400" dirty="0"/>
          </a:p>
          <a:p>
            <a:pPr marL="914400" lvl="0" indent="0" algn="l" rtl="0">
              <a:spcBef>
                <a:spcPts val="1600"/>
              </a:spcBef>
              <a:spcAft>
                <a:spcPts val="1600"/>
              </a:spcAft>
              <a:buNone/>
            </a:pPr>
            <a:r>
              <a:rPr lang="en" dirty="0"/>
              <a:t/>
            </a:r>
            <a:br>
              <a:rPr lang="en" dirty="0"/>
            </a:br>
            <a:endParaRPr dirty="0"/>
          </a:p>
        </p:txBody>
      </p:sp>
      <p:grpSp>
        <p:nvGrpSpPr>
          <p:cNvPr id="401" name="Google Shape;401;p62"/>
          <p:cNvGrpSpPr/>
          <p:nvPr/>
        </p:nvGrpSpPr>
        <p:grpSpPr>
          <a:xfrm>
            <a:off x="2561762" y="3078032"/>
            <a:ext cx="3648075" cy="542925"/>
            <a:chOff x="2605613" y="3855338"/>
            <a:chExt cx="3648075" cy="542925"/>
          </a:xfrm>
        </p:grpSpPr>
        <p:pic>
          <p:nvPicPr>
            <p:cNvPr id="402" name="Google Shape;402;p62"/>
            <p:cNvPicPr preferRelativeResize="0"/>
            <p:nvPr/>
          </p:nvPicPr>
          <p:blipFill>
            <a:blip r:embed="rId3">
              <a:alphaModFix/>
            </a:blip>
            <a:stretch>
              <a:fillRect/>
            </a:stretch>
          </p:blipFill>
          <p:spPr>
            <a:xfrm>
              <a:off x="2605613" y="3855338"/>
              <a:ext cx="3648075" cy="542925"/>
            </a:xfrm>
            <a:prstGeom prst="rect">
              <a:avLst/>
            </a:prstGeom>
            <a:noFill/>
            <a:ln>
              <a:noFill/>
            </a:ln>
          </p:spPr>
        </p:pic>
        <p:pic>
          <p:nvPicPr>
            <p:cNvPr id="403" name="Google Shape;403;p62"/>
            <p:cNvPicPr preferRelativeResize="0"/>
            <p:nvPr/>
          </p:nvPicPr>
          <p:blipFill>
            <a:blip r:embed="rId4">
              <a:alphaModFix/>
            </a:blip>
            <a:stretch>
              <a:fillRect/>
            </a:stretch>
          </p:blipFill>
          <p:spPr>
            <a:xfrm>
              <a:off x="3858075" y="3906550"/>
              <a:ext cx="1055450" cy="440536"/>
            </a:xfrm>
            <a:prstGeom prst="rect">
              <a:avLst/>
            </a:prstGeom>
            <a:noFill/>
            <a:ln>
              <a:noFill/>
            </a:ln>
          </p:spPr>
        </p:pic>
      </p:grpSp>
      <p:pic>
        <p:nvPicPr>
          <p:cNvPr id="7" name="Google Shape;538;p76"/>
          <p:cNvPicPr preferRelativeResize="0"/>
          <p:nvPr/>
        </p:nvPicPr>
        <p:blipFill>
          <a:blip r:embed="rId5">
            <a:alphaModFix/>
          </a:blip>
          <a:stretch>
            <a:fillRect/>
          </a:stretch>
        </p:blipFill>
        <p:spPr>
          <a:xfrm>
            <a:off x="2561761" y="3569780"/>
            <a:ext cx="3648075" cy="1398850"/>
          </a:xfrm>
          <a:prstGeom prst="rect">
            <a:avLst/>
          </a:prstGeom>
          <a:noFill/>
          <a:ln>
            <a:noFill/>
          </a:ln>
        </p:spPr>
      </p:pic>
    </p:spTree>
    <p:extLst>
      <p:ext uri="{BB962C8B-B14F-4D97-AF65-F5344CB8AC3E}">
        <p14:creationId xmlns:p14="http://schemas.microsoft.com/office/powerpoint/2010/main" val="289322308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Concept of Equilibrium</a:t>
            </a:r>
            <a:endParaRPr/>
          </a:p>
        </p:txBody>
      </p:sp>
      <p:sp>
        <p:nvSpPr>
          <p:cNvPr id="409" name="Google Shape;409;p63"/>
          <p:cNvSpPr txBox="1">
            <a:spLocks noGrp="1"/>
          </p:cNvSpPr>
          <p:nvPr>
            <p:ph type="body" idx="1"/>
          </p:nvPr>
        </p:nvSpPr>
        <p:spPr>
          <a:xfrm>
            <a:off x="285942" y="1483096"/>
            <a:ext cx="4504999"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As system approaches equilibrium, both the </a:t>
            </a:r>
            <a:r>
              <a:rPr lang="en" sz="2400" b="1" u="sng" dirty="0"/>
              <a:t>forward</a:t>
            </a:r>
            <a:r>
              <a:rPr lang="en" sz="2400" dirty="0"/>
              <a:t> and </a:t>
            </a:r>
            <a:r>
              <a:rPr lang="en" sz="2400" b="1" u="sng" dirty="0"/>
              <a:t>reverse</a:t>
            </a:r>
            <a:r>
              <a:rPr lang="en" sz="2400" dirty="0"/>
              <a:t> reactions are occurring at different rates (speeds) </a:t>
            </a:r>
            <a:endParaRPr sz="2400" dirty="0"/>
          </a:p>
          <a:p>
            <a:pPr marL="457200" lvl="0" indent="0" algn="l" rtl="0">
              <a:spcBef>
                <a:spcPts val="1600"/>
              </a:spcBef>
              <a:spcAft>
                <a:spcPts val="1600"/>
              </a:spcAft>
              <a:buNone/>
            </a:pPr>
            <a:endParaRPr dirty="0"/>
          </a:p>
        </p:txBody>
      </p:sp>
      <p:pic>
        <p:nvPicPr>
          <p:cNvPr id="410" name="Google Shape;410;p63"/>
          <p:cNvPicPr preferRelativeResize="0"/>
          <p:nvPr/>
        </p:nvPicPr>
        <p:blipFill>
          <a:blip r:embed="rId3">
            <a:alphaModFix/>
          </a:blip>
          <a:stretch>
            <a:fillRect/>
          </a:stretch>
        </p:blipFill>
        <p:spPr>
          <a:xfrm>
            <a:off x="4990922" y="1634286"/>
            <a:ext cx="3625043" cy="2860441"/>
          </a:xfrm>
          <a:prstGeom prst="rect">
            <a:avLst/>
          </a:prstGeom>
          <a:noFill/>
          <a:ln>
            <a:noFill/>
          </a:ln>
        </p:spPr>
      </p:pic>
      <p:grpSp>
        <p:nvGrpSpPr>
          <p:cNvPr id="411" name="Google Shape;411;p63"/>
          <p:cNvGrpSpPr/>
          <p:nvPr/>
        </p:nvGrpSpPr>
        <p:grpSpPr>
          <a:xfrm>
            <a:off x="636762" y="3490105"/>
            <a:ext cx="3648075" cy="542925"/>
            <a:chOff x="2605613" y="3855338"/>
            <a:chExt cx="3648075" cy="542925"/>
          </a:xfrm>
        </p:grpSpPr>
        <p:pic>
          <p:nvPicPr>
            <p:cNvPr id="412" name="Google Shape;412;p63"/>
            <p:cNvPicPr preferRelativeResize="0"/>
            <p:nvPr/>
          </p:nvPicPr>
          <p:blipFill>
            <a:blip r:embed="rId4">
              <a:alphaModFix/>
            </a:blip>
            <a:stretch>
              <a:fillRect/>
            </a:stretch>
          </p:blipFill>
          <p:spPr>
            <a:xfrm>
              <a:off x="2605613" y="3855338"/>
              <a:ext cx="3648075" cy="542925"/>
            </a:xfrm>
            <a:prstGeom prst="rect">
              <a:avLst/>
            </a:prstGeom>
            <a:noFill/>
            <a:ln>
              <a:noFill/>
            </a:ln>
          </p:spPr>
        </p:pic>
        <p:pic>
          <p:nvPicPr>
            <p:cNvPr id="413" name="Google Shape;413;p63"/>
            <p:cNvPicPr preferRelativeResize="0"/>
            <p:nvPr/>
          </p:nvPicPr>
          <p:blipFill>
            <a:blip r:embed="rId5">
              <a:alphaModFix/>
            </a:blip>
            <a:stretch>
              <a:fillRect/>
            </a:stretch>
          </p:blipFill>
          <p:spPr>
            <a:xfrm>
              <a:off x="3858075" y="3906550"/>
              <a:ext cx="1055450" cy="440536"/>
            </a:xfrm>
            <a:prstGeom prst="rect">
              <a:avLst/>
            </a:prstGeom>
            <a:noFill/>
            <a:ln>
              <a:noFill/>
            </a:ln>
          </p:spPr>
        </p:pic>
      </p:grpSp>
    </p:spTree>
    <p:extLst>
      <p:ext uri="{BB962C8B-B14F-4D97-AF65-F5344CB8AC3E}">
        <p14:creationId xmlns:p14="http://schemas.microsoft.com/office/powerpoint/2010/main" val="178455952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Concept of Equilibrium</a:t>
            </a:r>
            <a:endParaRPr/>
          </a:p>
        </p:txBody>
      </p:sp>
      <p:sp>
        <p:nvSpPr>
          <p:cNvPr id="419" name="Google Shape;419;p64"/>
          <p:cNvSpPr txBox="1">
            <a:spLocks noGrp="1"/>
          </p:cNvSpPr>
          <p:nvPr>
            <p:ph type="body" idx="1"/>
          </p:nvPr>
        </p:nvSpPr>
        <p:spPr>
          <a:xfrm>
            <a:off x="311700" y="1495975"/>
            <a:ext cx="5007275"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At equilibrium, the </a:t>
            </a:r>
            <a:r>
              <a:rPr lang="en" sz="2400" b="1" u="sng" dirty="0"/>
              <a:t>forward</a:t>
            </a:r>
            <a:r>
              <a:rPr lang="en" sz="2400" dirty="0"/>
              <a:t> and </a:t>
            </a:r>
            <a:r>
              <a:rPr lang="en" sz="2400" b="1" u="sng" dirty="0"/>
              <a:t>reverse</a:t>
            </a:r>
            <a:r>
              <a:rPr lang="en" sz="2400" dirty="0"/>
              <a:t> reactions are proceeding at the same rate (speed) </a:t>
            </a:r>
            <a:endParaRPr sz="2400" dirty="0"/>
          </a:p>
          <a:p>
            <a:pPr marL="457200" lvl="0" indent="0" algn="l" rtl="0">
              <a:spcBef>
                <a:spcPts val="1600"/>
              </a:spcBef>
              <a:spcAft>
                <a:spcPts val="1600"/>
              </a:spcAft>
              <a:buNone/>
            </a:pPr>
            <a:endParaRPr dirty="0"/>
          </a:p>
        </p:txBody>
      </p:sp>
      <p:grpSp>
        <p:nvGrpSpPr>
          <p:cNvPr id="420" name="Google Shape;420;p64"/>
          <p:cNvGrpSpPr/>
          <p:nvPr/>
        </p:nvGrpSpPr>
        <p:grpSpPr>
          <a:xfrm>
            <a:off x="783981" y="3138175"/>
            <a:ext cx="3648075" cy="542925"/>
            <a:chOff x="2605613" y="3855338"/>
            <a:chExt cx="3648075" cy="542925"/>
          </a:xfrm>
        </p:grpSpPr>
        <p:pic>
          <p:nvPicPr>
            <p:cNvPr id="421" name="Google Shape;421;p64"/>
            <p:cNvPicPr preferRelativeResize="0"/>
            <p:nvPr/>
          </p:nvPicPr>
          <p:blipFill>
            <a:blip r:embed="rId3">
              <a:alphaModFix/>
            </a:blip>
            <a:stretch>
              <a:fillRect/>
            </a:stretch>
          </p:blipFill>
          <p:spPr>
            <a:xfrm>
              <a:off x="2605613" y="3855338"/>
              <a:ext cx="3648075" cy="542925"/>
            </a:xfrm>
            <a:prstGeom prst="rect">
              <a:avLst/>
            </a:prstGeom>
            <a:noFill/>
            <a:ln>
              <a:noFill/>
            </a:ln>
          </p:spPr>
        </p:pic>
        <p:pic>
          <p:nvPicPr>
            <p:cNvPr id="422" name="Google Shape;422;p64"/>
            <p:cNvPicPr preferRelativeResize="0"/>
            <p:nvPr/>
          </p:nvPicPr>
          <p:blipFill>
            <a:blip r:embed="rId4">
              <a:alphaModFix/>
            </a:blip>
            <a:stretch>
              <a:fillRect/>
            </a:stretch>
          </p:blipFill>
          <p:spPr>
            <a:xfrm>
              <a:off x="3858075" y="3906550"/>
              <a:ext cx="1055450" cy="440536"/>
            </a:xfrm>
            <a:prstGeom prst="rect">
              <a:avLst/>
            </a:prstGeom>
            <a:noFill/>
            <a:ln>
              <a:noFill/>
            </a:ln>
          </p:spPr>
        </p:pic>
      </p:grpSp>
      <p:pic>
        <p:nvPicPr>
          <p:cNvPr id="423" name="Google Shape;423;p64"/>
          <p:cNvPicPr preferRelativeResize="0"/>
          <p:nvPr/>
        </p:nvPicPr>
        <p:blipFill>
          <a:blip r:embed="rId5">
            <a:alphaModFix/>
          </a:blip>
          <a:stretch>
            <a:fillRect/>
          </a:stretch>
        </p:blipFill>
        <p:spPr>
          <a:xfrm>
            <a:off x="5550794" y="1721552"/>
            <a:ext cx="3052293" cy="2833246"/>
          </a:xfrm>
          <a:prstGeom prst="rect">
            <a:avLst/>
          </a:prstGeom>
          <a:noFill/>
          <a:ln>
            <a:noFill/>
          </a:ln>
        </p:spPr>
      </p:pic>
    </p:spTree>
    <p:extLst>
      <p:ext uri="{BB962C8B-B14F-4D97-AF65-F5344CB8AC3E}">
        <p14:creationId xmlns:p14="http://schemas.microsoft.com/office/powerpoint/2010/main" val="79992582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System at Equilibrium</a:t>
            </a:r>
            <a:endParaRPr/>
          </a:p>
        </p:txBody>
      </p:sp>
      <p:sp>
        <p:nvSpPr>
          <p:cNvPr id="429" name="Google Shape;429;p65"/>
          <p:cNvSpPr txBox="1">
            <a:spLocks noGrp="1"/>
          </p:cNvSpPr>
          <p:nvPr>
            <p:ph type="body" idx="1"/>
          </p:nvPr>
        </p:nvSpPr>
        <p:spPr>
          <a:xfrm>
            <a:off x="311700" y="1495975"/>
            <a:ext cx="3350524"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Like the picture, the amount of each reactant and product remain constant because the rates are equal.</a:t>
            </a:r>
            <a:endParaRPr sz="2400" dirty="0"/>
          </a:p>
        </p:txBody>
      </p:sp>
      <p:grpSp>
        <p:nvGrpSpPr>
          <p:cNvPr id="431" name="Google Shape;431;p65"/>
          <p:cNvGrpSpPr/>
          <p:nvPr/>
        </p:nvGrpSpPr>
        <p:grpSpPr>
          <a:xfrm>
            <a:off x="737725" y="3846847"/>
            <a:ext cx="3648075" cy="542925"/>
            <a:chOff x="2605613" y="3855338"/>
            <a:chExt cx="3648075" cy="542925"/>
          </a:xfrm>
        </p:grpSpPr>
        <p:pic>
          <p:nvPicPr>
            <p:cNvPr id="432" name="Google Shape;432;p65"/>
            <p:cNvPicPr preferRelativeResize="0"/>
            <p:nvPr/>
          </p:nvPicPr>
          <p:blipFill>
            <a:blip r:embed="rId3">
              <a:alphaModFix/>
            </a:blip>
            <a:stretch>
              <a:fillRect/>
            </a:stretch>
          </p:blipFill>
          <p:spPr>
            <a:xfrm>
              <a:off x="2605613" y="3855338"/>
              <a:ext cx="3648075" cy="542925"/>
            </a:xfrm>
            <a:prstGeom prst="rect">
              <a:avLst/>
            </a:prstGeom>
            <a:noFill/>
            <a:ln>
              <a:noFill/>
            </a:ln>
          </p:spPr>
        </p:pic>
        <p:pic>
          <p:nvPicPr>
            <p:cNvPr id="433" name="Google Shape;433;p65"/>
            <p:cNvPicPr preferRelativeResize="0"/>
            <p:nvPr/>
          </p:nvPicPr>
          <p:blipFill>
            <a:blip r:embed="rId4">
              <a:alphaModFix/>
            </a:blip>
            <a:stretch>
              <a:fillRect/>
            </a:stretch>
          </p:blipFill>
          <p:spPr>
            <a:xfrm>
              <a:off x="3858075" y="3906550"/>
              <a:ext cx="1055450" cy="440536"/>
            </a:xfrm>
            <a:prstGeom prst="rect">
              <a:avLst/>
            </a:prstGeom>
            <a:noFill/>
            <a:ln>
              <a:noFill/>
            </a:ln>
          </p:spPr>
        </p:pic>
      </p:grpSp>
      <p:pic>
        <p:nvPicPr>
          <p:cNvPr id="434" name="Google Shape;434;p65"/>
          <p:cNvPicPr preferRelativeResize="0"/>
          <p:nvPr/>
        </p:nvPicPr>
        <p:blipFill>
          <a:blip r:embed="rId5">
            <a:alphaModFix/>
          </a:blip>
          <a:stretch>
            <a:fillRect/>
          </a:stretch>
        </p:blipFill>
        <p:spPr>
          <a:xfrm>
            <a:off x="5638262" y="1548758"/>
            <a:ext cx="3089741" cy="3048999"/>
          </a:xfrm>
          <a:prstGeom prst="rect">
            <a:avLst/>
          </a:prstGeom>
          <a:noFill/>
          <a:ln>
            <a:noFill/>
          </a:ln>
        </p:spPr>
      </p:pic>
    </p:spTree>
    <p:extLst>
      <p:ext uri="{BB962C8B-B14F-4D97-AF65-F5344CB8AC3E}">
        <p14:creationId xmlns:p14="http://schemas.microsoft.com/office/powerpoint/2010/main" val="316377428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Phase equilibrium</a:t>
            </a:r>
            <a:endParaRPr/>
          </a:p>
        </p:txBody>
      </p:sp>
      <p:sp>
        <p:nvSpPr>
          <p:cNvPr id="440" name="Google Shape;440;p66"/>
          <p:cNvSpPr txBox="1">
            <a:spLocks noGrp="1"/>
          </p:cNvSpPr>
          <p:nvPr>
            <p:ph type="body" idx="1"/>
          </p:nvPr>
        </p:nvSpPr>
        <p:spPr>
          <a:xfrm>
            <a:off x="311700" y="1495975"/>
            <a:ext cx="3564841"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Rate of forward phase change equals rate of reverse phase change</a:t>
            </a:r>
            <a:endParaRPr sz="2400" dirty="0"/>
          </a:p>
          <a:p>
            <a:pPr marL="0" lvl="0" indent="0" algn="l" rtl="0">
              <a:spcBef>
                <a:spcPts val="1600"/>
              </a:spcBef>
              <a:spcAft>
                <a:spcPts val="1600"/>
              </a:spcAft>
              <a:buNone/>
            </a:pPr>
            <a:r>
              <a:rPr lang="en" sz="2400" dirty="0"/>
              <a:t>Rate</a:t>
            </a:r>
            <a:r>
              <a:rPr lang="en" sz="2400" baseline="-25000" dirty="0"/>
              <a:t>vaporizing </a:t>
            </a:r>
            <a:r>
              <a:rPr lang="en" sz="2400" dirty="0"/>
              <a:t>=  Rate</a:t>
            </a:r>
            <a:r>
              <a:rPr lang="en" sz="2400" baseline="-25000" dirty="0"/>
              <a:t>condensing</a:t>
            </a:r>
            <a:r>
              <a:rPr lang="en" sz="2400" dirty="0"/>
              <a:t/>
            </a:r>
            <a:br>
              <a:rPr lang="en" sz="2400" dirty="0"/>
            </a:br>
            <a:endParaRPr sz="2400" dirty="0"/>
          </a:p>
        </p:txBody>
      </p:sp>
      <p:sp>
        <p:nvSpPr>
          <p:cNvPr id="441" name="Google Shape;441;p66"/>
          <p:cNvSpPr txBox="1"/>
          <p:nvPr/>
        </p:nvSpPr>
        <p:spPr>
          <a:xfrm>
            <a:off x="311700" y="3817037"/>
            <a:ext cx="4051800" cy="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Ex. H</a:t>
            </a:r>
            <a:r>
              <a:rPr lang="en" sz="2400" baseline="-25000">
                <a:solidFill>
                  <a:srgbClr val="FFFFFF"/>
                </a:solidFill>
                <a:latin typeface="Shadows Into Light"/>
                <a:ea typeface="Shadows Into Light"/>
                <a:cs typeface="Shadows Into Light"/>
                <a:sym typeface="Shadows Into Light"/>
              </a:rPr>
              <a:t>2</a:t>
            </a:r>
            <a:r>
              <a:rPr lang="en" sz="2400">
                <a:solidFill>
                  <a:srgbClr val="FFFFFF"/>
                </a:solidFill>
                <a:latin typeface="Shadows Into Light"/>
                <a:ea typeface="Shadows Into Light"/>
                <a:cs typeface="Shadows Into Light"/>
                <a:sym typeface="Shadows Into Light"/>
              </a:rPr>
              <a:t>O (l)     H</a:t>
            </a:r>
            <a:r>
              <a:rPr lang="en" sz="2400" baseline="-25000">
                <a:solidFill>
                  <a:srgbClr val="FFFFFF"/>
                </a:solidFill>
                <a:latin typeface="Shadows Into Light"/>
                <a:ea typeface="Shadows Into Light"/>
                <a:cs typeface="Shadows Into Light"/>
                <a:sym typeface="Shadows Into Light"/>
              </a:rPr>
              <a:t>2</a:t>
            </a:r>
            <a:r>
              <a:rPr lang="en" sz="2400">
                <a:solidFill>
                  <a:srgbClr val="FFFFFF"/>
                </a:solidFill>
                <a:latin typeface="Shadows Into Light"/>
                <a:ea typeface="Shadows Into Light"/>
                <a:cs typeface="Shadows Into Light"/>
                <a:sym typeface="Shadows Into Light"/>
              </a:rPr>
              <a:t>O (g)</a:t>
            </a:r>
            <a:br>
              <a:rPr lang="en" sz="2400">
                <a:solidFill>
                  <a:srgbClr val="FFFFFF"/>
                </a:solidFill>
                <a:latin typeface="Shadows Into Light"/>
                <a:ea typeface="Shadows Into Light"/>
                <a:cs typeface="Shadows Into Light"/>
                <a:sym typeface="Shadows Into Light"/>
              </a:rPr>
            </a:br>
            <a:endParaRPr sz="2400">
              <a:solidFill>
                <a:srgbClr val="FFFFFF"/>
              </a:solidFill>
              <a:latin typeface="Shadows Into Light"/>
              <a:ea typeface="Shadows Into Light"/>
              <a:cs typeface="Shadows Into Light"/>
              <a:sym typeface="Shadows Into Light"/>
            </a:endParaRPr>
          </a:p>
        </p:txBody>
      </p:sp>
      <p:sp>
        <p:nvSpPr>
          <p:cNvPr id="442" name="Google Shape;442;p66"/>
          <p:cNvSpPr/>
          <p:nvPr/>
        </p:nvSpPr>
        <p:spPr>
          <a:xfrm>
            <a:off x="1708350" y="4014375"/>
            <a:ext cx="481800" cy="164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descr="Image result for open and closed contai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029" y="1495975"/>
            <a:ext cx="4525993" cy="334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03288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Solution Equilibrium </a:t>
            </a:r>
            <a:endParaRPr/>
          </a:p>
        </p:txBody>
      </p:sp>
      <p:pic>
        <p:nvPicPr>
          <p:cNvPr id="449" name="Google Shape;449;p67"/>
          <p:cNvPicPr preferRelativeResize="0"/>
          <p:nvPr/>
        </p:nvPicPr>
        <p:blipFill>
          <a:blip r:embed="rId3">
            <a:alphaModFix/>
          </a:blip>
          <a:stretch>
            <a:fillRect/>
          </a:stretch>
        </p:blipFill>
        <p:spPr>
          <a:xfrm>
            <a:off x="632203" y="1495975"/>
            <a:ext cx="8059875" cy="2334525"/>
          </a:xfrm>
          <a:prstGeom prst="rect">
            <a:avLst/>
          </a:prstGeom>
          <a:noFill/>
          <a:ln>
            <a:noFill/>
          </a:ln>
        </p:spPr>
      </p:pic>
      <p:sp>
        <p:nvSpPr>
          <p:cNvPr id="450" name="Google Shape;450;p67"/>
          <p:cNvSpPr txBox="1"/>
          <p:nvPr/>
        </p:nvSpPr>
        <p:spPr>
          <a:xfrm>
            <a:off x="416125" y="3830500"/>
            <a:ext cx="21135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dirty="0">
                <a:solidFill>
                  <a:schemeClr val="bg1"/>
                </a:solidFill>
              </a:rPr>
              <a:t>Not at equilibrium</a:t>
            </a:r>
            <a:endParaRPr sz="1800" u="sng" dirty="0">
              <a:solidFill>
                <a:schemeClr val="bg1"/>
              </a:solidFill>
            </a:endParaRPr>
          </a:p>
          <a:p>
            <a:pPr marL="0" lvl="0" indent="0" algn="l" rtl="0">
              <a:spcBef>
                <a:spcPts val="0"/>
              </a:spcBef>
              <a:spcAft>
                <a:spcPts val="0"/>
              </a:spcAft>
              <a:buNone/>
            </a:pPr>
            <a:r>
              <a:rPr lang="en" sz="1800" dirty="0">
                <a:solidFill>
                  <a:schemeClr val="bg1"/>
                </a:solidFill>
              </a:rPr>
              <a:t>Dissolves more than it precipitates</a:t>
            </a:r>
            <a:endParaRPr sz="1800" dirty="0">
              <a:solidFill>
                <a:schemeClr val="bg1"/>
              </a:solidFill>
            </a:endParaRPr>
          </a:p>
        </p:txBody>
      </p:sp>
      <p:sp>
        <p:nvSpPr>
          <p:cNvPr id="451" name="Google Shape;451;p67"/>
          <p:cNvSpPr txBox="1"/>
          <p:nvPr/>
        </p:nvSpPr>
        <p:spPr>
          <a:xfrm>
            <a:off x="2649175" y="3830500"/>
            <a:ext cx="23007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dirty="0">
                <a:solidFill>
                  <a:schemeClr val="bg1"/>
                </a:solidFill>
              </a:rPr>
              <a:t>At equilibrium</a:t>
            </a:r>
            <a:endParaRPr sz="1800" u="sng" dirty="0">
              <a:solidFill>
                <a:schemeClr val="bg1"/>
              </a:solidFill>
            </a:endParaRPr>
          </a:p>
          <a:p>
            <a:pPr marL="0" lvl="0" indent="0" algn="l" rtl="0">
              <a:spcBef>
                <a:spcPts val="0"/>
              </a:spcBef>
              <a:spcAft>
                <a:spcPts val="0"/>
              </a:spcAft>
              <a:buNone/>
            </a:pPr>
            <a:r>
              <a:rPr lang="en" sz="1800" dirty="0">
                <a:solidFill>
                  <a:schemeClr val="bg1"/>
                </a:solidFill>
              </a:rPr>
              <a:t>Dissolves and precipitates equally</a:t>
            </a:r>
            <a:endParaRPr sz="1800" dirty="0">
              <a:solidFill>
                <a:schemeClr val="bg1"/>
              </a:solidFill>
            </a:endParaRPr>
          </a:p>
        </p:txBody>
      </p:sp>
      <p:sp>
        <p:nvSpPr>
          <p:cNvPr id="452" name="Google Shape;452;p67"/>
          <p:cNvSpPr txBox="1"/>
          <p:nvPr/>
        </p:nvSpPr>
        <p:spPr>
          <a:xfrm>
            <a:off x="5594075" y="3830500"/>
            <a:ext cx="2300700" cy="8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dirty="0">
                <a:solidFill>
                  <a:schemeClr val="bg1"/>
                </a:solidFill>
              </a:rPr>
              <a:t>Not at equilibrium</a:t>
            </a:r>
            <a:endParaRPr sz="1800" u="sng" dirty="0">
              <a:solidFill>
                <a:schemeClr val="bg1"/>
              </a:solidFill>
            </a:endParaRPr>
          </a:p>
          <a:p>
            <a:pPr marL="0" lvl="0" indent="0" algn="l" rtl="0">
              <a:spcBef>
                <a:spcPts val="0"/>
              </a:spcBef>
              <a:spcAft>
                <a:spcPts val="0"/>
              </a:spcAft>
              <a:buNone/>
            </a:pPr>
            <a:r>
              <a:rPr lang="en" sz="1800" dirty="0">
                <a:solidFill>
                  <a:schemeClr val="bg1"/>
                </a:solidFill>
              </a:rPr>
              <a:t>Dissolves less than it precipitates</a:t>
            </a:r>
            <a:endParaRPr sz="1800" dirty="0">
              <a:solidFill>
                <a:schemeClr val="bg1"/>
              </a:solidFill>
            </a:endParaRPr>
          </a:p>
        </p:txBody>
      </p:sp>
    </p:spTree>
    <p:extLst>
      <p:ext uri="{BB962C8B-B14F-4D97-AF65-F5344CB8AC3E}">
        <p14:creationId xmlns:p14="http://schemas.microsoft.com/office/powerpoint/2010/main" val="330812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 of Conservation of Mass</a:t>
            </a:r>
            <a:endParaRPr/>
          </a:p>
        </p:txBody>
      </p:sp>
      <p:sp>
        <p:nvSpPr>
          <p:cNvPr id="653" name="Google Shape;653;p54"/>
          <p:cNvSpPr txBox="1">
            <a:spLocks noGrp="1"/>
          </p:cNvSpPr>
          <p:nvPr>
            <p:ph type="body" idx="1"/>
          </p:nvPr>
        </p:nvSpPr>
        <p:spPr>
          <a:xfrm>
            <a:off x="311700" y="1495975"/>
            <a:ext cx="8637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3000"/>
              <a:t>In all chemical reactions there is a </a:t>
            </a:r>
            <a:r>
              <a:rPr lang="en" sz="3000" b="1"/>
              <a:t>CONSERVATION of</a:t>
            </a:r>
            <a:r>
              <a:rPr lang="en" sz="3000"/>
              <a:t> </a:t>
            </a:r>
            <a:r>
              <a:rPr lang="en" sz="3000" b="1" u="sng"/>
              <a:t>mass, energy, and charge</a:t>
            </a:r>
            <a:r>
              <a:rPr lang="en" sz="3000"/>
              <a:t> “what goes in must come out”</a:t>
            </a:r>
            <a:endParaRPr sz="3000"/>
          </a:p>
          <a:p>
            <a:pPr marL="457200" lvl="0" indent="-317500" algn="l" rtl="0">
              <a:spcBef>
                <a:spcPts val="0"/>
              </a:spcBef>
              <a:spcAft>
                <a:spcPts val="0"/>
              </a:spcAft>
              <a:buSzPts val="1400"/>
              <a:buChar char="●"/>
            </a:pPr>
            <a:r>
              <a:rPr lang="en" sz="3000"/>
              <a:t>The number of ATOMS of each element must be EQUAL on BOTH SIDES                           of the equatio</a:t>
            </a:r>
            <a:r>
              <a:rPr lang="en"/>
              <a:t>n.</a:t>
            </a:r>
            <a:br>
              <a:rPr lang="en"/>
            </a:br>
            <a:endParaRPr/>
          </a:p>
        </p:txBody>
      </p:sp>
      <p:pic>
        <p:nvPicPr>
          <p:cNvPr id="654" name="Google Shape;654;p54"/>
          <p:cNvPicPr preferRelativeResize="0"/>
          <p:nvPr/>
        </p:nvPicPr>
        <p:blipFill>
          <a:blip r:embed="rId3">
            <a:alphaModFix/>
          </a:blip>
          <a:stretch>
            <a:fillRect/>
          </a:stretch>
        </p:blipFill>
        <p:spPr>
          <a:xfrm>
            <a:off x="5601725" y="3139975"/>
            <a:ext cx="3260175" cy="164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1000"/>
                                        <p:tgtEl>
                                          <p:spTgt spid="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Chemical Equilibrium</a:t>
            </a:r>
            <a:endParaRPr/>
          </a:p>
        </p:txBody>
      </p:sp>
      <p:sp>
        <p:nvSpPr>
          <p:cNvPr id="458" name="Google Shape;458;p68"/>
          <p:cNvSpPr txBox="1">
            <a:spLocks noGrp="1"/>
          </p:cNvSpPr>
          <p:nvPr>
            <p:ph type="body" idx="1"/>
          </p:nvPr>
        </p:nvSpPr>
        <p:spPr>
          <a:xfrm>
            <a:off x="311700" y="1495975"/>
            <a:ext cx="4685303"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Equilibrium is achieved when the rates of the forward and reverse reactions are equal so concentration become constant. </a:t>
            </a:r>
            <a:endParaRPr sz="2400" dirty="0"/>
          </a:p>
        </p:txBody>
      </p:sp>
      <p:pic>
        <p:nvPicPr>
          <p:cNvPr id="459" name="Google Shape;459;p68"/>
          <p:cNvPicPr preferRelativeResize="0"/>
          <p:nvPr/>
        </p:nvPicPr>
        <p:blipFill>
          <a:blip r:embed="rId3">
            <a:alphaModFix/>
          </a:blip>
          <a:stretch>
            <a:fillRect/>
          </a:stretch>
        </p:blipFill>
        <p:spPr>
          <a:xfrm>
            <a:off x="5305244" y="1684874"/>
            <a:ext cx="3400874" cy="2796974"/>
          </a:xfrm>
          <a:prstGeom prst="rect">
            <a:avLst/>
          </a:prstGeom>
          <a:noFill/>
          <a:ln>
            <a:noFill/>
          </a:ln>
        </p:spPr>
      </p:pic>
      <p:grpSp>
        <p:nvGrpSpPr>
          <p:cNvPr id="460" name="Google Shape;460;p68"/>
          <p:cNvGrpSpPr/>
          <p:nvPr/>
        </p:nvGrpSpPr>
        <p:grpSpPr>
          <a:xfrm>
            <a:off x="619941" y="3486987"/>
            <a:ext cx="3648075" cy="542925"/>
            <a:chOff x="2605613" y="3855338"/>
            <a:chExt cx="3648075" cy="542925"/>
          </a:xfrm>
        </p:grpSpPr>
        <p:pic>
          <p:nvPicPr>
            <p:cNvPr id="461" name="Google Shape;461;p68"/>
            <p:cNvPicPr preferRelativeResize="0"/>
            <p:nvPr/>
          </p:nvPicPr>
          <p:blipFill>
            <a:blip r:embed="rId4">
              <a:alphaModFix/>
            </a:blip>
            <a:stretch>
              <a:fillRect/>
            </a:stretch>
          </p:blipFill>
          <p:spPr>
            <a:xfrm>
              <a:off x="2605613" y="3855338"/>
              <a:ext cx="3648075" cy="542925"/>
            </a:xfrm>
            <a:prstGeom prst="rect">
              <a:avLst/>
            </a:prstGeom>
            <a:noFill/>
            <a:ln>
              <a:noFill/>
            </a:ln>
          </p:spPr>
        </p:pic>
        <p:pic>
          <p:nvPicPr>
            <p:cNvPr id="462" name="Google Shape;462;p68"/>
            <p:cNvPicPr preferRelativeResize="0"/>
            <p:nvPr/>
          </p:nvPicPr>
          <p:blipFill>
            <a:blip r:embed="rId5">
              <a:alphaModFix/>
            </a:blip>
            <a:stretch>
              <a:fillRect/>
            </a:stretch>
          </p:blipFill>
          <p:spPr>
            <a:xfrm>
              <a:off x="3858075" y="3906550"/>
              <a:ext cx="1055450" cy="440536"/>
            </a:xfrm>
            <a:prstGeom prst="rect">
              <a:avLst/>
            </a:prstGeom>
            <a:noFill/>
            <a:ln>
              <a:noFill/>
            </a:ln>
          </p:spPr>
        </p:pic>
      </p:grpSp>
    </p:spTree>
    <p:extLst>
      <p:ext uri="{BB962C8B-B14F-4D97-AF65-F5344CB8AC3E}">
        <p14:creationId xmlns:p14="http://schemas.microsoft.com/office/powerpoint/2010/main" val="234430295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96808" y="1624937"/>
            <a:ext cx="4949663" cy="2928955"/>
          </a:xfrm>
        </p:spPr>
        <p:txBody>
          <a:bodyPr>
            <a:noAutofit/>
          </a:bodyPr>
          <a:lstStyle/>
          <a:p>
            <a:pPr marL="139700" indent="0">
              <a:buNone/>
              <a:defRPr/>
            </a:pPr>
            <a:r>
              <a:rPr lang="en-US" sz="2400" dirty="0">
                <a:latin typeface="Shadows Into Light" panose="020B0604020202020204" charset="0"/>
              </a:rPr>
              <a:t>If a change is imposed on a system at equilibrium, the position of the equilibrium will shift in a direction that tends to reduce that change.</a:t>
            </a:r>
          </a:p>
          <a:p>
            <a:pPr>
              <a:defRPr/>
            </a:pPr>
            <a:endParaRPr lang="en-US" sz="3200" dirty="0">
              <a:latin typeface="Shadows Into Light" panose="020B0604020202020204" charset="0"/>
            </a:endParaRPr>
          </a:p>
        </p:txBody>
      </p:sp>
      <p:sp>
        <p:nvSpPr>
          <p:cNvPr id="92163" name="Title 2"/>
          <p:cNvSpPr>
            <a:spLocks noGrp="1"/>
          </p:cNvSpPr>
          <p:nvPr>
            <p:ph type="title"/>
          </p:nvPr>
        </p:nvSpPr>
        <p:spPr/>
        <p:txBody>
          <a:bodyPr/>
          <a:lstStyle/>
          <a:p>
            <a:r>
              <a:rPr lang="en-US" altLang="en-US" dirty="0" err="1">
                <a:solidFill>
                  <a:schemeClr val="accent1"/>
                </a:solidFill>
                <a:cs typeface="Tunga" pitchFamily="34" charset="0"/>
              </a:rPr>
              <a:t>LeChatelier’s</a:t>
            </a:r>
            <a:r>
              <a:rPr lang="en-US" altLang="en-US" dirty="0">
                <a:solidFill>
                  <a:schemeClr val="accent1"/>
                </a:solidFill>
                <a:cs typeface="Tunga" pitchFamily="34" charset="0"/>
              </a:rPr>
              <a:t> Principle</a:t>
            </a:r>
          </a:p>
        </p:txBody>
      </p:sp>
      <p:pic>
        <p:nvPicPr>
          <p:cNvPr id="92164" name="Content Placeholder 4" descr="Lechateli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607" y="1611152"/>
            <a:ext cx="2670510" cy="28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623;p86"/>
          <p:cNvPicPr preferRelativeResize="0"/>
          <p:nvPr/>
        </p:nvPicPr>
        <p:blipFill>
          <a:blip r:embed="rId3">
            <a:alphaModFix/>
          </a:blip>
          <a:stretch>
            <a:fillRect/>
          </a:stretch>
        </p:blipFill>
        <p:spPr>
          <a:xfrm>
            <a:off x="3945896" y="3632355"/>
            <a:ext cx="4600575" cy="1028700"/>
          </a:xfrm>
          <a:prstGeom prst="rect">
            <a:avLst/>
          </a:prstGeom>
          <a:noFill/>
          <a:ln>
            <a:noFill/>
          </a:ln>
        </p:spPr>
      </p:pic>
    </p:spTree>
    <p:extLst>
      <p:ext uri="{BB962C8B-B14F-4D97-AF65-F5344CB8AC3E}">
        <p14:creationId xmlns:p14="http://schemas.microsoft.com/office/powerpoint/2010/main" val="76047456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986238" y="250668"/>
            <a:ext cx="6858000" cy="857250"/>
          </a:xfrm>
        </p:spPr>
        <p:txBody>
          <a:bodyPr/>
          <a:lstStyle/>
          <a:p>
            <a:pPr eaLnBrk="1" hangingPunct="1"/>
            <a:r>
              <a:rPr lang="en-US" altLang="en-US" dirty="0">
                <a:solidFill>
                  <a:schemeClr val="accent1"/>
                </a:solidFill>
                <a:cs typeface="Tunga" pitchFamily="34" charset="0"/>
              </a:rPr>
              <a:t>The Haber Process</a:t>
            </a:r>
          </a:p>
        </p:txBody>
      </p:sp>
      <p:sp>
        <p:nvSpPr>
          <p:cNvPr id="53251" name="Rectangle 3"/>
          <p:cNvSpPr>
            <a:spLocks noGrp="1" noChangeArrowheads="1"/>
          </p:cNvSpPr>
          <p:nvPr>
            <p:ph type="body" sz="half" idx="1"/>
          </p:nvPr>
        </p:nvSpPr>
        <p:spPr>
          <a:xfrm>
            <a:off x="400614" y="1485901"/>
            <a:ext cx="8345033" cy="1371600"/>
          </a:xfrm>
        </p:spPr>
        <p:txBody>
          <a:bodyPr/>
          <a:lstStyle/>
          <a:p>
            <a:pPr eaLnBrk="1" hangingPunct="1">
              <a:buFontTx/>
              <a:buNone/>
              <a:defRPr/>
            </a:pPr>
            <a:r>
              <a:rPr lang="en-US" sz="2400" dirty="0"/>
              <a:t>The transformation of nitrogen and hydrogen into ammonia (NH</a:t>
            </a:r>
            <a:r>
              <a:rPr lang="en-US" sz="2400" baseline="-25000" dirty="0"/>
              <a:t>3</a:t>
            </a:r>
            <a:r>
              <a:rPr lang="en-US" sz="2400" dirty="0"/>
              <a:t>) is of tremendous significance in agriculture, where ammonia-based fertilizers are very important.</a:t>
            </a:r>
          </a:p>
        </p:txBody>
      </p:sp>
      <p:pic>
        <p:nvPicPr>
          <p:cNvPr id="93188" name="Picture 8" descr="15_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b="4536"/>
          <a:stretch>
            <a:fillRect/>
          </a:stretch>
        </p:blipFill>
        <p:spPr bwMode="auto">
          <a:xfrm>
            <a:off x="5192152" y="2679826"/>
            <a:ext cx="3352621" cy="1784406"/>
          </a:xfrm>
        </p:spPr>
      </p:pic>
    </p:spTree>
    <p:extLst>
      <p:ext uri="{BB962C8B-B14F-4D97-AF65-F5344CB8AC3E}">
        <p14:creationId xmlns:p14="http://schemas.microsoft.com/office/powerpoint/2010/main" val="2097779053"/>
      </p:ext>
    </p:extLst>
  </p:cSld>
  <p:clrMapOvr>
    <a:masterClrMapping/>
  </p:clrMapOvr>
  <p:transition spd="slow">
    <p:fade/>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80038" y="228600"/>
            <a:ext cx="6858000" cy="857250"/>
          </a:xfrm>
        </p:spPr>
        <p:txBody>
          <a:bodyPr/>
          <a:lstStyle/>
          <a:p>
            <a:pPr eaLnBrk="1" hangingPunct="1"/>
            <a:r>
              <a:rPr lang="en-US" altLang="en-US" dirty="0">
                <a:solidFill>
                  <a:schemeClr val="accent1"/>
                </a:solidFill>
                <a:cs typeface="Tunga" pitchFamily="34" charset="0"/>
              </a:rPr>
              <a:t>The Haber Process</a:t>
            </a:r>
          </a:p>
        </p:txBody>
      </p:sp>
      <p:pic>
        <p:nvPicPr>
          <p:cNvPr id="96259" name="Picture 10" descr="15_1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b="3279"/>
          <a:stretch>
            <a:fillRect/>
          </a:stretch>
        </p:blipFill>
        <p:spPr bwMode="auto">
          <a:xfrm>
            <a:off x="276130" y="1489668"/>
            <a:ext cx="2693405" cy="3300183"/>
          </a:xfrm>
        </p:spPr>
      </p:pic>
      <p:sp>
        <p:nvSpPr>
          <p:cNvPr id="54275" name="Rectangle 4"/>
          <p:cNvSpPr>
            <a:spLocks noGrp="1" noChangeArrowheads="1"/>
          </p:cNvSpPr>
          <p:nvPr>
            <p:ph type="body" sz="half" idx="3"/>
          </p:nvPr>
        </p:nvSpPr>
        <p:spPr>
          <a:xfrm>
            <a:off x="3408064" y="1747320"/>
            <a:ext cx="5400958" cy="3042531"/>
          </a:xfrm>
        </p:spPr>
        <p:txBody>
          <a:bodyPr/>
          <a:lstStyle/>
          <a:p>
            <a:pPr eaLnBrk="1" hangingPunct="1">
              <a:buFontTx/>
              <a:buNone/>
              <a:defRPr/>
            </a:pPr>
            <a:r>
              <a:rPr lang="en-US" sz="2800" dirty="0"/>
              <a:t>If H</a:t>
            </a:r>
            <a:r>
              <a:rPr lang="en-US" sz="2800" baseline="-25000" dirty="0"/>
              <a:t>2</a:t>
            </a:r>
            <a:r>
              <a:rPr lang="en-US" sz="2800" dirty="0"/>
              <a:t> is added to the system, N</a:t>
            </a:r>
            <a:r>
              <a:rPr lang="en-US" sz="2800" baseline="-25000" dirty="0"/>
              <a:t>2</a:t>
            </a:r>
            <a:r>
              <a:rPr lang="en-US" sz="2800" dirty="0"/>
              <a:t> will be consumed and the two reagents will form more NH</a:t>
            </a:r>
            <a:r>
              <a:rPr lang="en-US" sz="2800" baseline="-25000" dirty="0"/>
              <a:t>3</a:t>
            </a:r>
            <a:r>
              <a:rPr lang="en-US" sz="2800" dirty="0"/>
              <a:t>.</a:t>
            </a:r>
          </a:p>
        </p:txBody>
      </p:sp>
    </p:spTree>
    <p:extLst>
      <p:ext uri="{BB962C8B-B14F-4D97-AF65-F5344CB8AC3E}">
        <p14:creationId xmlns:p14="http://schemas.microsoft.com/office/powerpoint/2010/main" val="2228902072"/>
      </p:ext>
    </p:extLst>
  </p:cSld>
  <p:clrMapOvr>
    <a:masterClrMapping/>
  </p:clrMapOvr>
  <p:transition spd="slow">
    <p:fade/>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 Chatelier’s Principle</a:t>
            </a:r>
            <a:endParaRPr dirty="0"/>
          </a:p>
        </p:txBody>
      </p:sp>
      <p:sp>
        <p:nvSpPr>
          <p:cNvPr id="490" name="Google Shape;490;p7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If a change (stress) is imposed on a system at equilibrium, the position of the equilibrium will shift in a direction that tends to reduce that change (stress).</a:t>
            </a:r>
            <a:r>
              <a:rPr lang="en" dirty="0"/>
              <a:t/>
            </a:r>
            <a:br>
              <a:rPr lang="en" dirty="0"/>
            </a:br>
            <a:endParaRPr dirty="0"/>
          </a:p>
        </p:txBody>
      </p:sp>
      <p:pic>
        <p:nvPicPr>
          <p:cNvPr id="491" name="Google Shape;491;p73"/>
          <p:cNvPicPr preferRelativeResize="0"/>
          <p:nvPr/>
        </p:nvPicPr>
        <p:blipFill>
          <a:blip r:embed="rId3">
            <a:alphaModFix/>
          </a:blip>
          <a:stretch>
            <a:fillRect/>
          </a:stretch>
        </p:blipFill>
        <p:spPr>
          <a:xfrm>
            <a:off x="2085512" y="2623824"/>
            <a:ext cx="5564539" cy="1832265"/>
          </a:xfrm>
          <a:prstGeom prst="rect">
            <a:avLst/>
          </a:prstGeom>
          <a:noFill/>
          <a:ln>
            <a:noFill/>
          </a:ln>
        </p:spPr>
      </p:pic>
    </p:spTree>
    <p:extLst>
      <p:ext uri="{BB962C8B-B14F-4D97-AF65-F5344CB8AC3E}">
        <p14:creationId xmlns:p14="http://schemas.microsoft.com/office/powerpoint/2010/main" val="332075999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Stress</a:t>
            </a:r>
            <a:endParaRPr/>
          </a:p>
        </p:txBody>
      </p:sp>
      <p:sp>
        <p:nvSpPr>
          <p:cNvPr id="497" name="Google Shape;497;p7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Concentration</a:t>
            </a:r>
            <a:endParaRPr sz="2400" dirty="0"/>
          </a:p>
          <a:p>
            <a:pPr marL="457200" lvl="0" indent="-317500" algn="l" rtl="0">
              <a:spcBef>
                <a:spcPts val="0"/>
              </a:spcBef>
              <a:spcAft>
                <a:spcPts val="0"/>
              </a:spcAft>
              <a:buSzPts val="1400"/>
              <a:buChar char="●"/>
            </a:pPr>
            <a:r>
              <a:rPr lang="en" sz="2400" dirty="0"/>
              <a:t>Temperature</a:t>
            </a:r>
            <a:endParaRPr sz="2400" dirty="0"/>
          </a:p>
          <a:p>
            <a:pPr marL="457200" lvl="0" indent="-317500" algn="l" rtl="0">
              <a:spcBef>
                <a:spcPts val="0"/>
              </a:spcBef>
              <a:spcAft>
                <a:spcPts val="0"/>
              </a:spcAft>
              <a:buSzPts val="1400"/>
              <a:buChar char="●"/>
            </a:pPr>
            <a:r>
              <a:rPr lang="en" sz="2400" dirty="0"/>
              <a:t>pressure for gases </a:t>
            </a:r>
            <a:br>
              <a:rPr lang="en" sz="2400" dirty="0"/>
            </a:br>
            <a:endParaRPr sz="2400" dirty="0"/>
          </a:p>
        </p:txBody>
      </p:sp>
      <p:pic>
        <p:nvPicPr>
          <p:cNvPr id="63490" name="Picture 2" descr="Meme Creator - Funny Even LE CHATELIER Can't relieve all of the stress i  feel right now. Meme Generator at MemeCreator.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549" y="1720158"/>
            <a:ext cx="1989202" cy="263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6155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Changes in Concentration </a:t>
            </a:r>
            <a:endParaRPr/>
          </a:p>
        </p:txBody>
      </p:sp>
      <p:sp>
        <p:nvSpPr>
          <p:cNvPr id="508" name="Google Shape;508;p76"/>
          <p:cNvSpPr txBox="1">
            <a:spLocks noGrp="1"/>
          </p:cNvSpPr>
          <p:nvPr>
            <p:ph type="body" idx="1"/>
          </p:nvPr>
        </p:nvSpPr>
        <p:spPr>
          <a:xfrm>
            <a:off x="311700" y="1495975"/>
            <a:ext cx="4196926"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If a substance is </a:t>
            </a:r>
            <a:r>
              <a:rPr lang="en" sz="2400" dirty="0">
                <a:solidFill>
                  <a:srgbClr val="FF0000"/>
                </a:solidFill>
              </a:rPr>
              <a:t>A</a:t>
            </a:r>
            <a:r>
              <a:rPr lang="en" sz="2400" dirty="0"/>
              <a:t>dded (increase concentration) the reaction shifts </a:t>
            </a:r>
            <a:r>
              <a:rPr lang="en" sz="2400" dirty="0">
                <a:solidFill>
                  <a:srgbClr val="FF0000"/>
                </a:solidFill>
              </a:rPr>
              <a:t>A</a:t>
            </a:r>
            <a:r>
              <a:rPr lang="en" sz="2400" dirty="0"/>
              <a:t>way from the side of the reaction that you added to in order to reduce the excess. </a:t>
            </a:r>
            <a:endParaRPr sz="2400" dirty="0"/>
          </a:p>
        </p:txBody>
      </p:sp>
      <p:pic>
        <p:nvPicPr>
          <p:cNvPr id="60418" name="Picture 2" descr="9.6: Le Chatelier's Principle - Chemistry LibreTex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045" y="1661799"/>
            <a:ext cx="4255800" cy="2638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092750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Changes in Concentration </a:t>
            </a:r>
            <a:endParaRPr/>
          </a:p>
        </p:txBody>
      </p:sp>
      <p:sp>
        <p:nvSpPr>
          <p:cNvPr id="508" name="Google Shape;508;p76"/>
          <p:cNvSpPr txBox="1">
            <a:spLocks noGrp="1"/>
          </p:cNvSpPr>
          <p:nvPr>
            <p:ph type="body" idx="1"/>
          </p:nvPr>
        </p:nvSpPr>
        <p:spPr>
          <a:xfrm>
            <a:off x="311700" y="1495975"/>
            <a:ext cx="4160712"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Clr>
                <a:schemeClr val="lt1"/>
              </a:buClr>
              <a:buSzPts val="1400"/>
              <a:buNone/>
            </a:pPr>
            <a:r>
              <a:rPr lang="en" sz="2400" dirty="0">
                <a:solidFill>
                  <a:schemeClr val="lt1"/>
                </a:solidFill>
              </a:rPr>
              <a:t>If a substance is </a:t>
            </a:r>
            <a:r>
              <a:rPr lang="en" sz="2400" dirty="0">
                <a:solidFill>
                  <a:srgbClr val="FF0000"/>
                </a:solidFill>
              </a:rPr>
              <a:t>T</a:t>
            </a:r>
            <a:r>
              <a:rPr lang="en" sz="2400" dirty="0">
                <a:solidFill>
                  <a:schemeClr val="lt1"/>
                </a:solidFill>
              </a:rPr>
              <a:t>aken away (decrease concentration) the reaction shifts </a:t>
            </a:r>
            <a:r>
              <a:rPr lang="en" sz="2400" dirty="0">
                <a:solidFill>
                  <a:srgbClr val="FF0000"/>
                </a:solidFill>
              </a:rPr>
              <a:t>T</a:t>
            </a:r>
            <a:r>
              <a:rPr lang="en" sz="2400" dirty="0">
                <a:solidFill>
                  <a:schemeClr val="lt1"/>
                </a:solidFill>
              </a:rPr>
              <a:t>owards the side of the reaction that you took away from to restore it. </a:t>
            </a:r>
            <a:endParaRPr sz="2400" dirty="0"/>
          </a:p>
        </p:txBody>
      </p:sp>
      <p:pic>
        <p:nvPicPr>
          <p:cNvPr id="61442" name="Picture 2" descr="Le Chatelier's Principle - pp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160" y="1495975"/>
            <a:ext cx="4241219" cy="317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5179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Concentration Changes</a:t>
            </a:r>
          </a:p>
        </p:txBody>
      </p:sp>
      <p:pic>
        <p:nvPicPr>
          <p:cNvPr id="62468" name="Picture 4" descr="Really, We're Doing This Again? | I Can Has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328" y="1720928"/>
            <a:ext cx="5620536" cy="290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3235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7"/>
          <p:cNvSpPr txBox="1">
            <a:spLocks noGrp="1"/>
          </p:cNvSpPr>
          <p:nvPr>
            <p:ph type="title"/>
          </p:nvPr>
        </p:nvSpPr>
        <p:spPr>
          <a:xfrm>
            <a:off x="976900" y="628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Increase in concentration (reactant) </a:t>
            </a:r>
            <a:endParaRPr/>
          </a:p>
        </p:txBody>
      </p:sp>
      <p:sp>
        <p:nvSpPr>
          <p:cNvPr id="514" name="Google Shape;514;p7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endParaRPr lang="en" sz="2400" dirty="0"/>
          </a:p>
          <a:p>
            <a:pPr marL="342900" indent="-342900">
              <a:spcAft>
                <a:spcPts val="1600"/>
              </a:spcAft>
            </a:pPr>
            <a:r>
              <a:rPr lang="en" sz="2400" dirty="0"/>
              <a:t>If more CO is added to the reaction at equilibrium the reaction will shift right. The CO will react with O</a:t>
            </a:r>
            <a:r>
              <a:rPr lang="en" sz="2400" baseline="-25000" dirty="0"/>
              <a:t>2</a:t>
            </a:r>
            <a:r>
              <a:rPr lang="en" sz="2400" dirty="0"/>
              <a:t> to form CO</a:t>
            </a:r>
            <a:r>
              <a:rPr lang="en" sz="2400" baseline="-25000" dirty="0"/>
              <a:t>2</a:t>
            </a:r>
            <a:r>
              <a:rPr lang="en" sz="2400" dirty="0"/>
              <a:t>.</a:t>
            </a:r>
          </a:p>
          <a:p>
            <a:pPr marL="342900" indent="-342900">
              <a:spcAft>
                <a:spcPts val="1600"/>
              </a:spcAft>
            </a:pPr>
            <a:r>
              <a:rPr lang="en" sz="2400" dirty="0"/>
              <a:t>If more O</a:t>
            </a:r>
            <a:r>
              <a:rPr lang="en" sz="2400" baseline="-25000" dirty="0"/>
              <a:t>2</a:t>
            </a:r>
            <a:r>
              <a:rPr lang="en" sz="2400" dirty="0"/>
              <a:t> is added to the reaction at equilibrium the reaction will shift right. The O</a:t>
            </a:r>
            <a:r>
              <a:rPr lang="en" sz="2400" baseline="-25000" dirty="0"/>
              <a:t>2</a:t>
            </a:r>
            <a:r>
              <a:rPr lang="en" sz="2400" dirty="0"/>
              <a:t> will react with CO to form CO</a:t>
            </a:r>
            <a:r>
              <a:rPr lang="en" sz="2400" baseline="-25000" dirty="0"/>
              <a:t>2</a:t>
            </a:r>
            <a:r>
              <a:rPr lang="en" sz="2400" dirty="0"/>
              <a:t>.</a:t>
            </a:r>
          </a:p>
          <a:p>
            <a:pPr marL="342900" indent="-342900">
              <a:spcAft>
                <a:spcPts val="1600"/>
              </a:spcAft>
            </a:pPr>
            <a:endParaRPr lang="en" sz="2400" dirty="0"/>
          </a:p>
          <a:p>
            <a:pPr marL="0" lvl="0" indent="0" algn="l" rtl="0">
              <a:spcBef>
                <a:spcPts val="0"/>
              </a:spcBef>
              <a:spcAft>
                <a:spcPts val="1600"/>
              </a:spcAft>
              <a:buNone/>
            </a:pPr>
            <a:r>
              <a:rPr lang="en" dirty="0"/>
              <a:t/>
            </a:r>
            <a:br>
              <a:rPr lang="en" dirty="0"/>
            </a:br>
            <a:endParaRPr dirty="0"/>
          </a:p>
        </p:txBody>
      </p:sp>
    </p:spTree>
    <p:extLst>
      <p:ext uri="{BB962C8B-B14F-4D97-AF65-F5344CB8AC3E}">
        <p14:creationId xmlns:p14="http://schemas.microsoft.com/office/powerpoint/2010/main" val="29767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Conservation of mass</a:t>
            </a:r>
            <a:endParaRPr dirty="0"/>
          </a:p>
        </p:txBody>
      </p:sp>
      <p:sp>
        <p:nvSpPr>
          <p:cNvPr id="660" name="Google Shape;660;p5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An unbalanced equation does not show conservation of mass.</a:t>
            </a:r>
            <a:br>
              <a:rPr lang="en" sz="3000"/>
            </a:br>
            <a:r>
              <a:rPr lang="en" sz="3000"/>
              <a:t>					H</a:t>
            </a:r>
            <a:r>
              <a:rPr lang="en" sz="3000" baseline="-25000"/>
              <a:t>2</a:t>
            </a:r>
            <a:r>
              <a:rPr lang="en" sz="3000"/>
              <a:t>  +   O</a:t>
            </a:r>
            <a:r>
              <a:rPr lang="en" sz="3000" baseline="-25000"/>
              <a:t>2</a:t>
            </a:r>
            <a:r>
              <a:rPr lang="en" sz="3000"/>
              <a:t>   →  H</a:t>
            </a:r>
            <a:r>
              <a:rPr lang="en" sz="3000" baseline="-25000"/>
              <a:t>2</a:t>
            </a:r>
            <a:r>
              <a:rPr lang="en" sz="3000"/>
              <a:t>O</a:t>
            </a:r>
            <a:br>
              <a:rPr lang="en" sz="3000"/>
            </a:br>
            <a:r>
              <a:rPr lang="en" sz="3000"/>
              <a:t>					</a:t>
            </a:r>
            <a:endParaRPr sz="3000"/>
          </a:p>
        </p:txBody>
      </p:sp>
      <p:pic>
        <p:nvPicPr>
          <p:cNvPr id="661" name="Google Shape;661;p55"/>
          <p:cNvPicPr preferRelativeResize="0"/>
          <p:nvPr/>
        </p:nvPicPr>
        <p:blipFill>
          <a:blip r:embed="rId3">
            <a:alphaModFix/>
          </a:blip>
          <a:stretch>
            <a:fillRect/>
          </a:stretch>
        </p:blipFill>
        <p:spPr>
          <a:xfrm>
            <a:off x="2335426" y="3365325"/>
            <a:ext cx="4100750" cy="801000"/>
          </a:xfrm>
          <a:prstGeom prst="rect">
            <a:avLst/>
          </a:prstGeom>
          <a:noFill/>
          <a:ln>
            <a:noFill/>
          </a:ln>
        </p:spPr>
      </p:pic>
      <p:sp>
        <p:nvSpPr>
          <p:cNvPr id="662" name="Google Shape;662;p55"/>
          <p:cNvSpPr txBox="1"/>
          <p:nvPr/>
        </p:nvSpPr>
        <p:spPr>
          <a:xfrm>
            <a:off x="2519175" y="2571750"/>
            <a:ext cx="4346100" cy="66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2g  +  32g   ≠   18g</a:t>
            </a:r>
            <a:br>
              <a:rPr lang="en" sz="30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10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gtEl>
                                        <p:attrNameLst>
                                          <p:attrName>style.visibility</p:attrName>
                                        </p:attrNameLst>
                                      </p:cBhvr>
                                      <p:to>
                                        <p:strVal val="visible"/>
                                      </p:to>
                                    </p:set>
                                    <p:animEffect transition="in" filter="fade">
                                      <p:cBhvr>
                                        <p:cTn id="12"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8"/>
          <p:cNvSpPr txBox="1">
            <a:spLocks noGrp="1"/>
          </p:cNvSpPr>
          <p:nvPr>
            <p:ph type="title"/>
          </p:nvPr>
        </p:nvSpPr>
        <p:spPr>
          <a:xfrm>
            <a:off x="987850" y="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Increase in concentration (product)  </a:t>
            </a:r>
            <a:endParaRPr/>
          </a:p>
        </p:txBody>
      </p:sp>
      <p:sp>
        <p:nvSpPr>
          <p:cNvPr id="521" name="Google Shape;521;p78"/>
          <p:cNvSpPr txBox="1">
            <a:spLocks noGrp="1"/>
          </p:cNvSpPr>
          <p:nvPr>
            <p:ph type="body" idx="1"/>
          </p:nvPr>
        </p:nvSpPr>
        <p:spPr>
          <a:xfrm>
            <a:off x="311700" y="1506000"/>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p>
          <a:p>
            <a:pPr marL="0" lvl="0" indent="0" algn="l" rtl="0">
              <a:spcBef>
                <a:spcPts val="0"/>
              </a:spcBef>
              <a:spcAft>
                <a:spcPts val="1600"/>
              </a:spcAft>
              <a:buNone/>
            </a:pPr>
            <a:endParaRPr lang="en" sz="2400" baseline="-25000" dirty="0"/>
          </a:p>
          <a:p>
            <a:pPr marL="342900" indent="-342900">
              <a:spcAft>
                <a:spcPts val="1600"/>
              </a:spcAft>
            </a:pPr>
            <a:r>
              <a:rPr lang="en" sz="2400" dirty="0"/>
              <a:t>If more CO</a:t>
            </a:r>
            <a:r>
              <a:rPr lang="en" sz="2400" baseline="-25000" dirty="0"/>
              <a:t>2</a:t>
            </a:r>
            <a:r>
              <a:rPr lang="en" sz="2400" dirty="0"/>
              <a:t> is added to the reaction at equilibrium the reaction will shift left. The extra CO</a:t>
            </a:r>
            <a:r>
              <a:rPr lang="en" sz="2400" baseline="-25000" dirty="0"/>
              <a:t>2</a:t>
            </a:r>
            <a:r>
              <a:rPr lang="en" sz="2400" dirty="0"/>
              <a:t> will decompose to form O</a:t>
            </a:r>
            <a:r>
              <a:rPr lang="en" sz="2400" baseline="-25000" dirty="0"/>
              <a:t>2</a:t>
            </a:r>
            <a:r>
              <a:rPr lang="en" sz="2400" dirty="0"/>
              <a:t> and CO</a:t>
            </a:r>
            <a:r>
              <a:rPr lang="en" sz="2400" baseline="-25000" dirty="0"/>
              <a:t>2</a:t>
            </a:r>
            <a:r>
              <a:rPr lang="en" sz="2400" dirty="0"/>
              <a:t>.</a:t>
            </a:r>
            <a:br>
              <a:rPr lang="en" sz="2400" dirty="0"/>
            </a:br>
            <a:endParaRPr sz="2400" dirty="0"/>
          </a:p>
        </p:txBody>
      </p:sp>
    </p:spTree>
    <p:extLst>
      <p:ext uri="{BB962C8B-B14F-4D97-AF65-F5344CB8AC3E}">
        <p14:creationId xmlns:p14="http://schemas.microsoft.com/office/powerpoint/2010/main" val="319031733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9"/>
          <p:cNvSpPr txBox="1">
            <a:spLocks noGrp="1"/>
          </p:cNvSpPr>
          <p:nvPr>
            <p:ph type="title"/>
          </p:nvPr>
        </p:nvSpPr>
        <p:spPr>
          <a:xfrm>
            <a:off x="998800" y="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Decrease in concentration (reactant) </a:t>
            </a:r>
            <a:endParaRPr/>
          </a:p>
        </p:txBody>
      </p:sp>
      <p:sp>
        <p:nvSpPr>
          <p:cNvPr id="528" name="Google Shape;528;p7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p>
          <a:p>
            <a:pPr marL="342900" indent="-342900">
              <a:lnSpc>
                <a:spcPct val="100000"/>
              </a:lnSpc>
            </a:pPr>
            <a:r>
              <a:rPr lang="en" sz="2400" dirty="0"/>
              <a:t>If CO is removed from the reaction at equilibrium the reaction will shift left. The CO</a:t>
            </a:r>
            <a:r>
              <a:rPr lang="en" sz="2400" baseline="-25000" dirty="0"/>
              <a:t>2</a:t>
            </a:r>
            <a:r>
              <a:rPr lang="en" sz="2400" dirty="0"/>
              <a:t> will break down to restore the removed CO and also form O</a:t>
            </a:r>
            <a:r>
              <a:rPr lang="en" sz="2400" baseline="-25000" dirty="0"/>
              <a:t>2</a:t>
            </a:r>
            <a:r>
              <a:rPr lang="en" sz="2400" dirty="0"/>
              <a:t>.</a:t>
            </a:r>
          </a:p>
          <a:p>
            <a:pPr marL="342900" indent="-342900">
              <a:lnSpc>
                <a:spcPct val="100000"/>
              </a:lnSpc>
            </a:pPr>
            <a:r>
              <a:rPr lang="en" sz="2400" dirty="0"/>
              <a:t>If O</a:t>
            </a:r>
            <a:r>
              <a:rPr lang="en" sz="2400" baseline="-25000" dirty="0"/>
              <a:t>2</a:t>
            </a:r>
            <a:r>
              <a:rPr lang="en" sz="2400" dirty="0"/>
              <a:t> is removed from the reaction at equilibrium the reaction will shift left. The CO</a:t>
            </a:r>
            <a:r>
              <a:rPr lang="en" sz="2400" baseline="-25000" dirty="0"/>
              <a:t>2</a:t>
            </a:r>
            <a:r>
              <a:rPr lang="en" sz="2400" dirty="0"/>
              <a:t> will break down to restore the removed O</a:t>
            </a:r>
            <a:r>
              <a:rPr lang="en" sz="2400" baseline="-25000" dirty="0"/>
              <a:t>2</a:t>
            </a:r>
            <a:r>
              <a:rPr lang="en" sz="2400" dirty="0"/>
              <a:t> and also form CO</a:t>
            </a:r>
          </a:p>
          <a:p>
            <a:pPr marL="0" lvl="0" indent="0">
              <a:spcAft>
                <a:spcPts val="1600"/>
              </a:spcAft>
              <a:buNone/>
            </a:pPr>
            <a:r>
              <a:rPr lang="en" sz="2400" dirty="0"/>
              <a:t/>
            </a:r>
            <a:br>
              <a:rPr lang="en" sz="2400" dirty="0"/>
            </a:br>
            <a:endParaRPr sz="2400" dirty="0"/>
          </a:p>
        </p:txBody>
      </p:sp>
    </p:spTree>
    <p:extLst>
      <p:ext uri="{BB962C8B-B14F-4D97-AF65-F5344CB8AC3E}">
        <p14:creationId xmlns:p14="http://schemas.microsoft.com/office/powerpoint/2010/main" val="395473176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0"/>
          <p:cNvSpPr txBox="1">
            <a:spLocks noGrp="1"/>
          </p:cNvSpPr>
          <p:nvPr>
            <p:ph type="title"/>
          </p:nvPr>
        </p:nvSpPr>
        <p:spPr>
          <a:xfrm>
            <a:off x="987850" y="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Decrease in concentration (product) </a:t>
            </a:r>
            <a:endParaRPr dirty="0"/>
          </a:p>
        </p:txBody>
      </p:sp>
      <p:sp>
        <p:nvSpPr>
          <p:cNvPr id="535" name="Google Shape;535;p8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p>
          <a:p>
            <a:pPr marL="0" indent="0">
              <a:spcAft>
                <a:spcPts val="1600"/>
              </a:spcAft>
              <a:buNone/>
            </a:pPr>
            <a:r>
              <a:rPr lang="en" sz="2400" dirty="0"/>
              <a:t>If CO</a:t>
            </a:r>
            <a:r>
              <a:rPr lang="en" sz="2400" baseline="-25000" dirty="0"/>
              <a:t>2</a:t>
            </a:r>
            <a:r>
              <a:rPr lang="en" sz="2400" dirty="0"/>
              <a:t> is removed from the reaction at equilibrium the reaction will shift right. The CO</a:t>
            </a:r>
            <a:r>
              <a:rPr lang="en" sz="2400" baseline="-25000" dirty="0"/>
              <a:t> </a:t>
            </a:r>
            <a:r>
              <a:rPr lang="en" sz="2400" dirty="0"/>
              <a:t>will react with O</a:t>
            </a:r>
            <a:r>
              <a:rPr lang="en" sz="2400" baseline="-25000" dirty="0"/>
              <a:t>2</a:t>
            </a:r>
            <a:r>
              <a:rPr lang="en" sz="2400" dirty="0"/>
              <a:t> to restore the removed CO</a:t>
            </a:r>
            <a:r>
              <a:rPr lang="en" sz="2400" baseline="-25000" dirty="0"/>
              <a:t>2.</a:t>
            </a:r>
            <a:r>
              <a:rPr lang="en" sz="2400" dirty="0"/>
              <a:t/>
            </a:r>
            <a:br>
              <a:rPr lang="en" sz="2400" dirty="0"/>
            </a:br>
            <a:endParaRPr sz="2400" dirty="0"/>
          </a:p>
        </p:txBody>
      </p:sp>
    </p:spTree>
    <p:extLst>
      <p:ext uri="{BB962C8B-B14F-4D97-AF65-F5344CB8AC3E}">
        <p14:creationId xmlns:p14="http://schemas.microsoft.com/office/powerpoint/2010/main" val="396294737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in temperature</a:t>
            </a:r>
            <a:endParaRPr/>
          </a:p>
        </p:txBody>
      </p:sp>
      <p:sp>
        <p:nvSpPr>
          <p:cNvPr id="548" name="Google Shape;548;p8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buNone/>
            </a:pPr>
            <a:r>
              <a:rPr lang="en" sz="2400" dirty="0"/>
              <a:t>(Endothermic)	 Reactants + </a:t>
            </a:r>
            <a:r>
              <a:rPr lang="en" sz="2400" dirty="0">
                <a:solidFill>
                  <a:srgbClr val="FF0000"/>
                </a:solidFill>
              </a:rPr>
              <a:t>Heat</a:t>
            </a:r>
            <a:r>
              <a:rPr lang="en" sz="2400" dirty="0"/>
              <a:t> →  Products</a:t>
            </a:r>
            <a:br>
              <a:rPr lang="en" sz="2400" dirty="0"/>
            </a:br>
            <a:r>
              <a:rPr lang="en" sz="2400" dirty="0"/>
              <a:t>(Exothermic)	 	  Reactants →   </a:t>
            </a:r>
            <a:r>
              <a:rPr lang="en" sz="2400" dirty="0">
                <a:solidFill>
                  <a:srgbClr val="FF0000"/>
                </a:solidFill>
              </a:rPr>
              <a:t>Heat</a:t>
            </a:r>
            <a:r>
              <a:rPr lang="en" sz="2400" dirty="0"/>
              <a:t> + Products</a:t>
            </a:r>
            <a:br>
              <a:rPr lang="en" sz="2400" dirty="0"/>
            </a:br>
            <a:r>
              <a:rPr lang="en" sz="2400" dirty="0"/>
              <a:t/>
            </a:r>
            <a:br>
              <a:rPr lang="en" sz="2400" dirty="0"/>
            </a:br>
            <a:r>
              <a:rPr lang="en" sz="2400" dirty="0"/>
              <a:t>Heat is considered a reactant or product:</a:t>
            </a:r>
          </a:p>
          <a:p>
            <a:pPr marL="342900" indent="-342900">
              <a:lnSpc>
                <a:spcPct val="100000"/>
              </a:lnSpc>
            </a:pPr>
            <a:r>
              <a:rPr lang="en" sz="2400" dirty="0"/>
              <a:t>When heat is added, the reaction shifts away from the heat in the reaction. </a:t>
            </a:r>
          </a:p>
          <a:p>
            <a:pPr marL="342900" indent="-342900">
              <a:lnSpc>
                <a:spcPct val="100000"/>
              </a:lnSpc>
            </a:pPr>
            <a:r>
              <a:rPr lang="en" sz="2400" dirty="0"/>
              <a:t>When heat is taken out, the reaction shifts toward the heat in the reaction. </a:t>
            </a:r>
          </a:p>
          <a:p>
            <a:pPr marL="0" lvl="0" indent="0" algn="l" rtl="0">
              <a:spcBef>
                <a:spcPts val="0"/>
              </a:spcBef>
              <a:spcAft>
                <a:spcPts val="1600"/>
              </a:spcAft>
              <a:buNone/>
            </a:pPr>
            <a:endParaRPr lang="en" sz="2400" dirty="0"/>
          </a:p>
          <a:p>
            <a:pPr marL="0" lvl="0" indent="0" algn="l" rtl="0">
              <a:spcBef>
                <a:spcPts val="0"/>
              </a:spcBef>
              <a:spcAft>
                <a:spcPts val="1600"/>
              </a:spcAft>
              <a:buNone/>
            </a:pPr>
            <a:endParaRPr sz="2400" dirty="0"/>
          </a:p>
        </p:txBody>
      </p:sp>
    </p:spTree>
    <p:extLst>
      <p:ext uri="{BB962C8B-B14F-4D97-AF65-F5344CB8AC3E}">
        <p14:creationId xmlns:p14="http://schemas.microsoft.com/office/powerpoint/2010/main" val="215815269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Example: Increase in temperature (exo)</a:t>
            </a:r>
            <a:endParaRPr sz="3200" dirty="0"/>
          </a:p>
        </p:txBody>
      </p:sp>
      <p:sp>
        <p:nvSpPr>
          <p:cNvPr id="554" name="Google Shape;554;p8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r>
              <a:rPr lang="en" sz="2400" dirty="0"/>
              <a:t> + 566 kJ</a:t>
            </a:r>
          </a:p>
          <a:p>
            <a:pPr marL="0" indent="0">
              <a:spcAft>
                <a:spcPts val="1600"/>
              </a:spcAft>
              <a:buNone/>
            </a:pPr>
            <a:r>
              <a:rPr lang="en" sz="2400" dirty="0"/>
              <a:t>If heat is added to the reaction at equilibrium the reaction will shift left. The heat will break down the CO</a:t>
            </a:r>
            <a:r>
              <a:rPr lang="en" sz="2400" baseline="-25000" dirty="0"/>
              <a:t>2</a:t>
            </a:r>
            <a:r>
              <a:rPr lang="en" sz="2400" dirty="0"/>
              <a:t> to form CO and O</a:t>
            </a:r>
            <a:r>
              <a:rPr lang="en" sz="2400" baseline="-25000" dirty="0"/>
              <a:t>2</a:t>
            </a:r>
            <a:r>
              <a:rPr lang="en" sz="2400" dirty="0"/>
              <a:t>.</a:t>
            </a:r>
          </a:p>
          <a:p>
            <a:pPr marL="0" lvl="0" indent="0">
              <a:spcAft>
                <a:spcPts val="1600"/>
              </a:spcAft>
              <a:buNone/>
            </a:pPr>
            <a:r>
              <a:rPr lang="en" sz="2400" dirty="0"/>
              <a:t/>
            </a:r>
            <a:br>
              <a:rPr lang="en" sz="2400" dirty="0"/>
            </a:br>
            <a:endParaRPr sz="2400" dirty="0"/>
          </a:p>
        </p:txBody>
      </p:sp>
    </p:spTree>
    <p:extLst>
      <p:ext uri="{BB962C8B-B14F-4D97-AF65-F5344CB8AC3E}">
        <p14:creationId xmlns:p14="http://schemas.microsoft.com/office/powerpoint/2010/main" val="316984724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Example: Decrease in temperature (exo)</a:t>
            </a:r>
            <a:endParaRPr sz="3200" dirty="0"/>
          </a:p>
        </p:txBody>
      </p:sp>
      <p:sp>
        <p:nvSpPr>
          <p:cNvPr id="561" name="Google Shape;561;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indent="0">
              <a:spcAft>
                <a:spcPts val="1600"/>
              </a:spcAft>
              <a:buClr>
                <a:srgbClr val="000000"/>
              </a:buClr>
              <a:buSzPts val="1100"/>
              <a:buNone/>
            </a:pPr>
            <a:r>
              <a:rPr lang="en" dirty="0">
                <a:solidFill>
                  <a:schemeClr val="lt1"/>
                </a:solidFill>
              </a:rPr>
              <a:t>2CO</a:t>
            </a:r>
            <a:r>
              <a:rPr lang="en" baseline="-25000" dirty="0">
                <a:solidFill>
                  <a:schemeClr val="lt1"/>
                </a:solidFill>
              </a:rPr>
              <a:t>(g)</a:t>
            </a:r>
            <a:r>
              <a:rPr lang="en" dirty="0">
                <a:solidFill>
                  <a:schemeClr val="lt1"/>
                </a:solidFill>
              </a:rPr>
              <a:t> + O</a:t>
            </a:r>
            <a:r>
              <a:rPr lang="en" baseline="-25000" dirty="0">
                <a:solidFill>
                  <a:schemeClr val="lt1"/>
                </a:solidFill>
              </a:rPr>
              <a:t>2(g)</a:t>
            </a:r>
            <a:r>
              <a:rPr lang="en" dirty="0">
                <a:solidFill>
                  <a:schemeClr val="lt1"/>
                </a:solidFill>
              </a:rPr>
              <a:t> </a:t>
            </a:r>
            <a:r>
              <a:rPr lang="en" sz="3200" dirty="0">
                <a:sym typeface="Wingdings" panose="05000000000000000000" pitchFamily="2" charset="2"/>
              </a:rPr>
              <a:t> </a:t>
            </a:r>
            <a:r>
              <a:rPr lang="en" dirty="0">
                <a:solidFill>
                  <a:schemeClr val="lt1"/>
                </a:solidFill>
              </a:rPr>
              <a:t>    2CO</a:t>
            </a:r>
            <a:r>
              <a:rPr lang="en" baseline="-25000" dirty="0">
                <a:solidFill>
                  <a:schemeClr val="lt1"/>
                </a:solidFill>
              </a:rPr>
              <a:t>2(g)</a:t>
            </a:r>
            <a:r>
              <a:rPr lang="en" dirty="0">
                <a:solidFill>
                  <a:schemeClr val="lt1"/>
                </a:solidFill>
              </a:rPr>
              <a:t> + 566 kJ</a:t>
            </a:r>
          </a:p>
          <a:p>
            <a:pPr marL="0" indent="0">
              <a:spcAft>
                <a:spcPts val="1600"/>
              </a:spcAft>
              <a:buClr>
                <a:srgbClr val="000000"/>
              </a:buClr>
              <a:buSzPts val="1100"/>
              <a:buNone/>
            </a:pPr>
            <a:r>
              <a:rPr lang="en" dirty="0">
                <a:solidFill>
                  <a:schemeClr val="lt1"/>
                </a:solidFill>
              </a:rPr>
              <a:t/>
            </a:r>
            <a:br>
              <a:rPr lang="en" dirty="0">
                <a:solidFill>
                  <a:schemeClr val="lt1"/>
                </a:solidFill>
              </a:rPr>
            </a:br>
            <a:r>
              <a:rPr lang="en" sz="2400" dirty="0"/>
              <a:t>If heat is removed from the reaction at equilibrium the reaction will shift right. The CO and O</a:t>
            </a:r>
            <a:r>
              <a:rPr lang="en" sz="2400" baseline="-25000" dirty="0"/>
              <a:t>2</a:t>
            </a:r>
            <a:r>
              <a:rPr lang="en" sz="2400" dirty="0"/>
              <a:t> will react to restore the heat removed and form CO</a:t>
            </a:r>
            <a:r>
              <a:rPr lang="en" sz="2400" baseline="-25000" dirty="0"/>
              <a:t>2</a:t>
            </a:r>
            <a:r>
              <a:rPr lang="en" sz="2400" dirty="0"/>
              <a:t>.</a:t>
            </a:r>
          </a:p>
          <a:p>
            <a:pPr marL="0" lvl="0" indent="0">
              <a:spcAft>
                <a:spcPts val="1600"/>
              </a:spcAft>
              <a:buClr>
                <a:srgbClr val="000000"/>
              </a:buClr>
              <a:buSzPts val="1100"/>
              <a:buNone/>
            </a:pPr>
            <a:endParaRPr dirty="0"/>
          </a:p>
        </p:txBody>
      </p:sp>
    </p:spTree>
    <p:extLst>
      <p:ext uri="{BB962C8B-B14F-4D97-AF65-F5344CB8AC3E}">
        <p14:creationId xmlns:p14="http://schemas.microsoft.com/office/powerpoint/2010/main" val="55912913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Example: Increase in temperature (endo)</a:t>
            </a:r>
            <a:endParaRPr sz="3200" dirty="0"/>
          </a:p>
        </p:txBody>
      </p:sp>
      <p:sp>
        <p:nvSpPr>
          <p:cNvPr id="561" name="Google Shape;561;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Clr>
                <a:srgbClr val="000000"/>
              </a:buClr>
              <a:buSzPts val="1100"/>
              <a:buNone/>
            </a:pPr>
            <a:r>
              <a:rPr lang="en" dirty="0">
                <a:solidFill>
                  <a:schemeClr val="lt1"/>
                </a:solidFill>
              </a:rPr>
              <a:t>182.6kJ + N</a:t>
            </a:r>
            <a:r>
              <a:rPr lang="en" baseline="-25000" dirty="0">
                <a:solidFill>
                  <a:schemeClr val="lt1"/>
                </a:solidFill>
              </a:rPr>
              <a:t>2</a:t>
            </a:r>
            <a:r>
              <a:rPr lang="en" dirty="0">
                <a:solidFill>
                  <a:schemeClr val="lt1"/>
                </a:solidFill>
              </a:rPr>
              <a:t>(g) + O</a:t>
            </a:r>
            <a:r>
              <a:rPr lang="en" baseline="-25000" dirty="0">
                <a:solidFill>
                  <a:schemeClr val="lt1"/>
                </a:solidFill>
              </a:rPr>
              <a:t>2</a:t>
            </a:r>
            <a:r>
              <a:rPr lang="en" dirty="0">
                <a:solidFill>
                  <a:schemeClr val="lt1"/>
                </a:solidFill>
              </a:rPr>
              <a:t>(g) </a:t>
            </a:r>
            <a:r>
              <a:rPr lang="en" dirty="0">
                <a:solidFill>
                  <a:schemeClr val="lt1"/>
                </a:solidFill>
                <a:sym typeface="Wingdings" panose="05000000000000000000" pitchFamily="2" charset="2"/>
              </a:rPr>
              <a:t> 2NO(g)</a:t>
            </a:r>
          </a:p>
          <a:p>
            <a:pPr marL="0" lvl="0" indent="0">
              <a:spcAft>
                <a:spcPts val="1600"/>
              </a:spcAft>
              <a:buClr>
                <a:srgbClr val="000000"/>
              </a:buClr>
              <a:buSzPts val="1100"/>
              <a:buNone/>
            </a:pPr>
            <a:endParaRPr lang="en" dirty="0">
              <a:solidFill>
                <a:schemeClr val="lt1"/>
              </a:solidFill>
              <a:sym typeface="Wingdings" panose="05000000000000000000" pitchFamily="2" charset="2"/>
            </a:endParaRPr>
          </a:p>
          <a:p>
            <a:pPr marL="0" indent="0">
              <a:spcAft>
                <a:spcPts val="1600"/>
              </a:spcAft>
              <a:buClr>
                <a:srgbClr val="000000"/>
              </a:buClr>
              <a:buSzPts val="1100"/>
              <a:buNone/>
            </a:pPr>
            <a:r>
              <a:rPr lang="en" sz="2400" dirty="0"/>
              <a:t>If heat is added to the reaction at equilibrium the reaction will shift right. The heat will cause N</a:t>
            </a:r>
            <a:r>
              <a:rPr lang="en" sz="2400" baseline="-25000" dirty="0"/>
              <a:t>2</a:t>
            </a:r>
            <a:r>
              <a:rPr lang="en" sz="2400" dirty="0"/>
              <a:t> and O</a:t>
            </a:r>
            <a:r>
              <a:rPr lang="en" sz="2400" baseline="-25000" dirty="0"/>
              <a:t>2</a:t>
            </a:r>
            <a:r>
              <a:rPr lang="en" sz="2400" dirty="0"/>
              <a:t> to collide, react, and form NO.</a:t>
            </a:r>
          </a:p>
          <a:p>
            <a:pPr marL="0" lvl="0" indent="0">
              <a:spcAft>
                <a:spcPts val="1600"/>
              </a:spcAft>
              <a:buClr>
                <a:srgbClr val="000000"/>
              </a:buClr>
              <a:buSzPts val="1100"/>
              <a:buNone/>
            </a:pPr>
            <a:r>
              <a:rPr lang="en" dirty="0">
                <a:solidFill>
                  <a:schemeClr val="lt1"/>
                </a:solidFill>
              </a:rPr>
              <a:t/>
            </a:r>
            <a:br>
              <a:rPr lang="en" dirty="0">
                <a:solidFill>
                  <a:schemeClr val="lt1"/>
                </a:solidFill>
              </a:rPr>
            </a:br>
            <a:endParaRPr dirty="0"/>
          </a:p>
        </p:txBody>
      </p:sp>
    </p:spTree>
    <p:extLst>
      <p:ext uri="{BB962C8B-B14F-4D97-AF65-F5344CB8AC3E}">
        <p14:creationId xmlns:p14="http://schemas.microsoft.com/office/powerpoint/2010/main" val="41458989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Example: Decrease in temperature (endo)</a:t>
            </a:r>
            <a:endParaRPr sz="3200" dirty="0"/>
          </a:p>
        </p:txBody>
      </p:sp>
      <p:sp>
        <p:nvSpPr>
          <p:cNvPr id="561" name="Google Shape;561;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Clr>
                <a:srgbClr val="000000"/>
              </a:buClr>
              <a:buSzPts val="1100"/>
              <a:buNone/>
            </a:pPr>
            <a:r>
              <a:rPr lang="en" dirty="0">
                <a:solidFill>
                  <a:schemeClr val="lt1"/>
                </a:solidFill>
              </a:rPr>
              <a:t>182.6kJ + N</a:t>
            </a:r>
            <a:r>
              <a:rPr lang="en" baseline="-25000" dirty="0">
                <a:solidFill>
                  <a:schemeClr val="lt1"/>
                </a:solidFill>
              </a:rPr>
              <a:t>2</a:t>
            </a:r>
            <a:r>
              <a:rPr lang="en" dirty="0">
                <a:solidFill>
                  <a:schemeClr val="lt1"/>
                </a:solidFill>
              </a:rPr>
              <a:t>(g) + O</a:t>
            </a:r>
            <a:r>
              <a:rPr lang="en" baseline="-25000" dirty="0">
                <a:solidFill>
                  <a:schemeClr val="lt1"/>
                </a:solidFill>
              </a:rPr>
              <a:t>2</a:t>
            </a:r>
            <a:r>
              <a:rPr lang="en" dirty="0">
                <a:solidFill>
                  <a:schemeClr val="lt1"/>
                </a:solidFill>
              </a:rPr>
              <a:t>(g) </a:t>
            </a:r>
            <a:r>
              <a:rPr lang="en" dirty="0">
                <a:solidFill>
                  <a:schemeClr val="lt1"/>
                </a:solidFill>
                <a:sym typeface="Wingdings" panose="05000000000000000000" pitchFamily="2" charset="2"/>
              </a:rPr>
              <a:t> 2NO(g)</a:t>
            </a:r>
          </a:p>
          <a:p>
            <a:pPr marL="0" lvl="0" indent="0">
              <a:spcAft>
                <a:spcPts val="1600"/>
              </a:spcAft>
              <a:buClr>
                <a:srgbClr val="000000"/>
              </a:buClr>
              <a:buSzPts val="1100"/>
              <a:buNone/>
            </a:pPr>
            <a:endParaRPr lang="en" dirty="0">
              <a:solidFill>
                <a:schemeClr val="lt1"/>
              </a:solidFill>
              <a:sym typeface="Wingdings" panose="05000000000000000000" pitchFamily="2" charset="2"/>
            </a:endParaRPr>
          </a:p>
          <a:p>
            <a:pPr marL="0" indent="0">
              <a:spcAft>
                <a:spcPts val="1600"/>
              </a:spcAft>
              <a:buClr>
                <a:srgbClr val="000000"/>
              </a:buClr>
              <a:buSzPts val="1100"/>
              <a:buNone/>
            </a:pPr>
            <a:r>
              <a:rPr lang="en" sz="2400" dirty="0"/>
              <a:t>If heat is removed from the reaction at equilibrium the reaction will shift left. The NO will decompose to for N</a:t>
            </a:r>
            <a:r>
              <a:rPr lang="en" sz="2400" baseline="-25000" dirty="0"/>
              <a:t>2</a:t>
            </a:r>
            <a:r>
              <a:rPr lang="en" sz="2400" dirty="0"/>
              <a:t>, O</a:t>
            </a:r>
            <a:r>
              <a:rPr lang="en" sz="2400" baseline="-25000" dirty="0"/>
              <a:t>2</a:t>
            </a:r>
            <a:r>
              <a:rPr lang="en" sz="2400" dirty="0"/>
              <a:t>, and restore the heat removed.</a:t>
            </a:r>
            <a:r>
              <a:rPr lang="en" dirty="0">
                <a:solidFill>
                  <a:schemeClr val="lt1"/>
                </a:solidFill>
              </a:rPr>
              <a:t/>
            </a:r>
            <a:br>
              <a:rPr lang="en" dirty="0">
                <a:solidFill>
                  <a:schemeClr val="lt1"/>
                </a:solidFill>
              </a:rPr>
            </a:br>
            <a:endParaRPr dirty="0"/>
          </a:p>
        </p:txBody>
      </p:sp>
    </p:spTree>
    <p:extLst>
      <p:ext uri="{BB962C8B-B14F-4D97-AF65-F5344CB8AC3E}">
        <p14:creationId xmlns:p14="http://schemas.microsoft.com/office/powerpoint/2010/main" val="406567561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in pressure (gases only)</a:t>
            </a:r>
            <a:endParaRPr/>
          </a:p>
        </p:txBody>
      </p:sp>
      <p:sp>
        <p:nvSpPr>
          <p:cNvPr id="575" name="Google Shape;575;p86"/>
          <p:cNvSpPr txBox="1">
            <a:spLocks noGrp="1"/>
          </p:cNvSpPr>
          <p:nvPr>
            <p:ph type="body" idx="1"/>
          </p:nvPr>
        </p:nvSpPr>
        <p:spPr>
          <a:xfrm>
            <a:off x="311700" y="1495975"/>
            <a:ext cx="4278407"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An increase in pressure causes a shift away from the side of the reaction with more moles of gas</a:t>
            </a:r>
            <a:endParaRPr sz="2400" dirty="0"/>
          </a:p>
          <a:p>
            <a:pPr marL="457200" lvl="0" indent="-317500" algn="l" rtl="0">
              <a:spcBef>
                <a:spcPts val="0"/>
              </a:spcBef>
              <a:spcAft>
                <a:spcPts val="0"/>
              </a:spcAft>
              <a:buSzPts val="1400"/>
              <a:buChar char="●"/>
            </a:pPr>
            <a:r>
              <a:rPr lang="en" sz="2400" dirty="0"/>
              <a:t>A decrease in pressure causes a shift towards the side of the reaction with more moles of gas</a:t>
            </a:r>
            <a:endParaRPr sz="2400" dirty="0"/>
          </a:p>
        </p:txBody>
      </p:sp>
      <p:pic>
        <p:nvPicPr>
          <p:cNvPr id="4" name="Content Placeholder 3" descr="Chapter_13_page_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7773" y="1546451"/>
            <a:ext cx="3070059" cy="3183448"/>
          </a:xfrm>
          <a:prstGeom prst="rect">
            <a:avLst/>
          </a:prstGeom>
        </p:spPr>
      </p:pic>
      <p:sp>
        <p:nvSpPr>
          <p:cNvPr id="5" name="Rectangle 4"/>
          <p:cNvSpPr>
            <a:spLocks noChangeArrowheads="1"/>
          </p:cNvSpPr>
          <p:nvPr/>
        </p:nvSpPr>
        <p:spPr bwMode="auto">
          <a:xfrm>
            <a:off x="5725423" y="956284"/>
            <a:ext cx="21547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Clr>
                <a:srgbClr val="838995"/>
              </a:buClr>
              <a:buFont typeface="Arial" panose="020B0604020202020204" pitchFamily="34" charset="0"/>
              <a:defRPr>
                <a:solidFill>
                  <a:schemeClr val="tx1"/>
                </a:solidFill>
                <a:latin typeface="Corbel" panose="020B0503020204020204" pitchFamily="34" charset="0"/>
                <a:cs typeface="Tahoma" panose="020B0604030504040204" pitchFamily="34" charset="0"/>
              </a:defRPr>
            </a:lvl1pPr>
            <a:lvl2pPr marL="742950" indent="-285750">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2pPr>
            <a:lvl3pPr marL="1143000" indent="-228600">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3pPr>
            <a:lvl4pPr marL="1600200" indent="-228600">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4pPr>
            <a:lvl5pPr marL="2057400" indent="-228600">
              <a:spcBef>
                <a:spcPts val="600"/>
              </a:spcBef>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5pPr>
            <a:lvl6pPr marL="25146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6pPr>
            <a:lvl7pPr marL="29718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7pPr>
            <a:lvl8pPr marL="34290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8pPr>
            <a:lvl9pPr marL="3886200" indent="-228600" eaLnBrk="0" fontAlgn="base" hangingPunct="0">
              <a:spcBef>
                <a:spcPts val="600"/>
              </a:spcBef>
              <a:spcAft>
                <a:spcPct val="0"/>
              </a:spcAft>
              <a:buClr>
                <a:schemeClr val="accent1"/>
              </a:buClr>
              <a:buFont typeface="Arial" panose="020B0604020202020204" pitchFamily="34" charset="0"/>
              <a:buChar char="•"/>
              <a:defRPr sz="1600">
                <a:solidFill>
                  <a:schemeClr val="tx1"/>
                </a:solidFill>
                <a:latin typeface="Corbel" panose="020B0503020204020204" pitchFamily="34" charset="0"/>
                <a:cs typeface="Tahoma" panose="020B0604030504040204" pitchFamily="34" charset="0"/>
              </a:defRPr>
            </a:lvl9pPr>
          </a:lstStyle>
          <a:p>
            <a:pPr eaLnBrk="1" hangingPunct="1">
              <a:spcBef>
                <a:spcPct val="0"/>
              </a:spcBef>
              <a:buClrTx/>
              <a:buFontTx/>
              <a:buNone/>
            </a:pPr>
            <a:r>
              <a:rPr lang="en-US" altLang="en-US" sz="2400" dirty="0">
                <a:solidFill>
                  <a:srgbClr val="FF0000"/>
                </a:solidFill>
                <a:latin typeface="Shadows Into Light" panose="020B0604020202020204" charset="0"/>
              </a:rPr>
              <a:t>2Red  </a:t>
            </a:r>
            <a:r>
              <a:rPr lang="en-US" altLang="en-US" sz="2400" dirty="0">
                <a:solidFill>
                  <a:srgbClr val="FF0000"/>
                </a:solidFill>
                <a:latin typeface="Shadows Into Light" panose="020B0604020202020204" charset="0"/>
                <a:sym typeface="Wingdings" panose="05000000000000000000" pitchFamily="2" charset="2"/>
              </a:rPr>
              <a:t></a:t>
            </a:r>
            <a:r>
              <a:rPr lang="en-US" altLang="en-US" sz="2400" dirty="0">
                <a:solidFill>
                  <a:srgbClr val="FF0000"/>
                </a:solidFill>
                <a:latin typeface="Shadows Into Light" panose="020B0604020202020204" charset="0"/>
              </a:rPr>
              <a:t>  1Gray</a:t>
            </a:r>
          </a:p>
        </p:txBody>
      </p:sp>
    </p:spTree>
    <p:extLst>
      <p:ext uri="{BB962C8B-B14F-4D97-AF65-F5344CB8AC3E}">
        <p14:creationId xmlns:p14="http://schemas.microsoft.com/office/powerpoint/2010/main" val="64015028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Increase in pressure</a:t>
            </a:r>
            <a:endParaRPr/>
          </a:p>
        </p:txBody>
      </p:sp>
      <p:sp>
        <p:nvSpPr>
          <p:cNvPr id="581" name="Google Shape;581;p87"/>
          <p:cNvSpPr txBox="1">
            <a:spLocks noGrp="1"/>
          </p:cNvSpPr>
          <p:nvPr>
            <p:ph type="body" idx="1"/>
          </p:nvPr>
        </p:nvSpPr>
        <p:spPr>
          <a:xfrm>
            <a:off x="311700" y="1495975"/>
            <a:ext cx="4215033" cy="3284400"/>
          </a:xfrm>
          <a:prstGeom prst="rect">
            <a:avLst/>
          </a:prstGeom>
        </p:spPr>
        <p:txBody>
          <a:bodyPr spcFirstLastPara="1" wrap="square" lIns="91425" tIns="91425" rIns="91425" bIns="91425" anchor="t" anchorCtr="0">
            <a:noAutofit/>
          </a:bodyPr>
          <a:lstStyle/>
          <a:p>
            <a:pPr marL="0" lvl="0" indent="0">
              <a:spcAft>
                <a:spcPts val="1600"/>
              </a:spcAft>
              <a:buNone/>
            </a:pPr>
            <a:r>
              <a:rPr lang="en" sz="2400" dirty="0"/>
              <a:t>N</a:t>
            </a:r>
            <a:r>
              <a:rPr lang="en" sz="2400" baseline="-25000" dirty="0"/>
              <a:t>2(g)</a:t>
            </a:r>
            <a:r>
              <a:rPr lang="en" sz="2400" dirty="0"/>
              <a:t> + 3H</a:t>
            </a:r>
            <a:r>
              <a:rPr lang="en" sz="2400" baseline="-25000" dirty="0"/>
              <a:t>2(g)</a:t>
            </a:r>
            <a:r>
              <a:rPr lang="en" sz="2400" dirty="0"/>
              <a:t> </a:t>
            </a:r>
            <a:r>
              <a:rPr lang="en" sz="2400" dirty="0">
                <a:sym typeface="Wingdings" panose="05000000000000000000" pitchFamily="2" charset="2"/>
              </a:rPr>
              <a:t></a:t>
            </a:r>
            <a:r>
              <a:rPr lang="en" sz="2400" dirty="0"/>
              <a:t>  2NH</a:t>
            </a:r>
            <a:r>
              <a:rPr lang="en" sz="2400" baseline="-25000" dirty="0"/>
              <a:t>3(g)</a:t>
            </a:r>
            <a:r>
              <a:rPr lang="en" dirty="0"/>
              <a:t/>
            </a:r>
            <a:br>
              <a:rPr lang="en" dirty="0"/>
            </a:br>
            <a:r>
              <a:rPr lang="en" dirty="0"/>
              <a:t>6     13        1</a:t>
            </a:r>
          </a:p>
          <a:p>
            <a:pPr marL="0" lvl="0" indent="0">
              <a:spcAft>
                <a:spcPts val="1600"/>
              </a:spcAft>
              <a:buNone/>
            </a:pPr>
            <a:endParaRPr lang="en" dirty="0"/>
          </a:p>
          <a:p>
            <a:pPr marL="0" lvl="0" indent="0">
              <a:spcAft>
                <a:spcPts val="1600"/>
              </a:spcAft>
              <a:buNone/>
            </a:pPr>
            <a:r>
              <a:rPr lang="en" dirty="0"/>
              <a:t>2     1         7</a:t>
            </a:r>
          </a:p>
        </p:txBody>
      </p:sp>
      <p:pic>
        <p:nvPicPr>
          <p:cNvPr id="58370" name="Picture 2" descr="9.6: Le Chatelier's Principle - Chemistry LibreTex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672" y="1583652"/>
            <a:ext cx="4762500"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Straight Arrow Connector 2"/>
          <p:cNvCxnSpPr/>
          <p:nvPr/>
        </p:nvCxnSpPr>
        <p:spPr>
          <a:xfrm>
            <a:off x="452673" y="2498756"/>
            <a:ext cx="36214"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501366" y="2498756"/>
            <a:ext cx="36214"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29481" y="2498756"/>
            <a:ext cx="36214"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7117" y="2716040"/>
            <a:ext cx="536771" cy="461665"/>
          </a:xfrm>
          <a:prstGeom prst="rect">
            <a:avLst/>
          </a:prstGeom>
          <a:noFill/>
        </p:spPr>
        <p:txBody>
          <a:bodyPr wrap="square" rtlCol="0">
            <a:spAutoFit/>
          </a:bodyPr>
          <a:lstStyle/>
          <a:p>
            <a:r>
              <a:rPr lang="en-US" sz="2400" dirty="0">
                <a:solidFill>
                  <a:schemeClr val="accent6"/>
                </a:solidFill>
                <a:latin typeface="Shadows Into Light" panose="020B0604020202020204" charset="0"/>
              </a:rPr>
              <a:t>-4</a:t>
            </a:r>
          </a:p>
        </p:txBody>
      </p:sp>
      <p:sp>
        <p:nvSpPr>
          <p:cNvPr id="11" name="TextBox 10"/>
          <p:cNvSpPr txBox="1"/>
          <p:nvPr/>
        </p:nvSpPr>
        <p:spPr>
          <a:xfrm>
            <a:off x="1620492" y="2725123"/>
            <a:ext cx="536771" cy="461665"/>
          </a:xfrm>
          <a:prstGeom prst="rect">
            <a:avLst/>
          </a:prstGeom>
          <a:noFill/>
        </p:spPr>
        <p:txBody>
          <a:bodyPr wrap="square" rtlCol="0">
            <a:spAutoFit/>
          </a:bodyPr>
          <a:lstStyle/>
          <a:p>
            <a:r>
              <a:rPr lang="en-US" sz="2400" dirty="0">
                <a:solidFill>
                  <a:schemeClr val="accent6"/>
                </a:solidFill>
                <a:latin typeface="Shadows Into Light" panose="020B0604020202020204" charset="0"/>
              </a:rPr>
              <a:t>-12</a:t>
            </a:r>
          </a:p>
        </p:txBody>
      </p:sp>
      <p:sp>
        <p:nvSpPr>
          <p:cNvPr id="12" name="TextBox 11"/>
          <p:cNvSpPr txBox="1"/>
          <p:nvPr/>
        </p:nvSpPr>
        <p:spPr>
          <a:xfrm>
            <a:off x="3230535" y="2725123"/>
            <a:ext cx="536771" cy="461665"/>
          </a:xfrm>
          <a:prstGeom prst="rect">
            <a:avLst/>
          </a:prstGeom>
          <a:noFill/>
        </p:spPr>
        <p:txBody>
          <a:bodyPr wrap="square" rtlCol="0">
            <a:spAutoFit/>
          </a:bodyPr>
          <a:lstStyle/>
          <a:p>
            <a:r>
              <a:rPr lang="en-US" sz="2400" dirty="0">
                <a:solidFill>
                  <a:schemeClr val="accent6"/>
                </a:solidFill>
                <a:latin typeface="Shadows Into Light" panose="020B0604020202020204" charset="0"/>
              </a:rPr>
              <a:t>+6</a:t>
            </a:r>
          </a:p>
        </p:txBody>
      </p:sp>
    </p:spTree>
    <p:extLst>
      <p:ext uri="{BB962C8B-B14F-4D97-AF65-F5344CB8AC3E}">
        <p14:creationId xmlns:p14="http://schemas.microsoft.com/office/powerpoint/2010/main" val="35265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Conservation of Mass</a:t>
            </a:r>
            <a:endParaRPr/>
          </a:p>
        </p:txBody>
      </p:sp>
      <p:sp>
        <p:nvSpPr>
          <p:cNvPr id="668" name="Google Shape;668;p5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 balanced equation shows conservation of mass.</a:t>
            </a:r>
            <a:br>
              <a:rPr lang="en" sz="3000"/>
            </a:br>
            <a:r>
              <a:rPr lang="en" sz="3000"/>
              <a:t>			</a:t>
            </a:r>
            <a:endParaRPr sz="3000"/>
          </a:p>
          <a:p>
            <a:pPr marL="1371600" lvl="0" indent="457200" algn="l" rtl="0">
              <a:spcBef>
                <a:spcPts val="1600"/>
              </a:spcBef>
              <a:spcAft>
                <a:spcPts val="0"/>
              </a:spcAft>
              <a:buNone/>
            </a:pPr>
            <a:r>
              <a:rPr lang="en" sz="3000"/>
              <a:t>2H</a:t>
            </a:r>
            <a:r>
              <a:rPr lang="en" sz="3000" baseline="-25000"/>
              <a:t>2</a:t>
            </a:r>
            <a:r>
              <a:rPr lang="en" sz="3000"/>
              <a:t>   +  O</a:t>
            </a:r>
            <a:r>
              <a:rPr lang="en" sz="3000" baseline="-25000"/>
              <a:t>2</a:t>
            </a:r>
            <a:r>
              <a:rPr lang="en" sz="3000"/>
              <a:t>    →  2H</a:t>
            </a:r>
            <a:r>
              <a:rPr lang="en" sz="3000" baseline="-25000"/>
              <a:t>2</a:t>
            </a:r>
            <a:r>
              <a:rPr lang="en" sz="3000"/>
              <a:t>O</a:t>
            </a:r>
            <a:br>
              <a:rPr lang="en" sz="3000"/>
            </a:br>
            <a:r>
              <a:rPr lang="en" sz="3000"/>
              <a:t>	</a:t>
            </a:r>
            <a:endParaRPr sz="3000"/>
          </a:p>
          <a:p>
            <a:pPr marL="1371600" lvl="0" indent="457200" algn="l" rtl="0">
              <a:spcBef>
                <a:spcPts val="1600"/>
              </a:spcBef>
              <a:spcAft>
                <a:spcPts val="1600"/>
              </a:spcAft>
              <a:buNone/>
            </a:pPr>
            <a:r>
              <a:rPr lang="en" sz="3000"/>
              <a:t>   	  </a:t>
            </a:r>
            <a:endParaRPr sz="3000"/>
          </a:p>
        </p:txBody>
      </p:sp>
      <p:pic>
        <p:nvPicPr>
          <p:cNvPr id="669" name="Google Shape;669;p56"/>
          <p:cNvPicPr preferRelativeResize="0"/>
          <p:nvPr/>
        </p:nvPicPr>
        <p:blipFill>
          <a:blip r:embed="rId3">
            <a:alphaModFix/>
          </a:blip>
          <a:stretch>
            <a:fillRect/>
          </a:stretch>
        </p:blipFill>
        <p:spPr>
          <a:xfrm>
            <a:off x="1802325" y="2152625"/>
            <a:ext cx="4698050" cy="652900"/>
          </a:xfrm>
          <a:prstGeom prst="rect">
            <a:avLst/>
          </a:prstGeom>
          <a:noFill/>
          <a:ln>
            <a:noFill/>
          </a:ln>
        </p:spPr>
      </p:pic>
      <p:sp>
        <p:nvSpPr>
          <p:cNvPr id="670" name="Google Shape;670;p56"/>
          <p:cNvSpPr txBox="1"/>
          <p:nvPr/>
        </p:nvSpPr>
        <p:spPr>
          <a:xfrm>
            <a:off x="249975" y="3259550"/>
            <a:ext cx="6144000" cy="480900"/>
          </a:xfrm>
          <a:prstGeom prst="rect">
            <a:avLst/>
          </a:prstGeom>
          <a:noFill/>
          <a:ln>
            <a:noFill/>
          </a:ln>
        </p:spPr>
        <p:txBody>
          <a:bodyPr spcFirstLastPara="1" wrap="square" lIns="91425" tIns="91425" rIns="91425" bIns="91425" anchor="t" anchorCtr="0">
            <a:noAutofit/>
          </a:bodyPr>
          <a:lstStyle/>
          <a:p>
            <a:pPr marL="1371600" lvl="0" indent="45720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2(2g)  +  32g   =  2(18g)</a:t>
            </a:r>
            <a:br>
              <a:rPr lang="en" sz="3000">
                <a:solidFill>
                  <a:schemeClr val="lt1"/>
                </a:solidFill>
                <a:latin typeface="Shadows Into Light"/>
                <a:ea typeface="Shadows Into Light"/>
                <a:cs typeface="Shadows Into Light"/>
                <a:sym typeface="Shadows Into Light"/>
              </a:rPr>
            </a:br>
            <a:endParaRPr/>
          </a:p>
        </p:txBody>
      </p:sp>
      <p:sp>
        <p:nvSpPr>
          <p:cNvPr id="671" name="Google Shape;671;p56"/>
          <p:cNvSpPr txBox="1"/>
          <p:nvPr/>
        </p:nvSpPr>
        <p:spPr>
          <a:xfrm>
            <a:off x="1288275" y="3864300"/>
            <a:ext cx="5105700" cy="652800"/>
          </a:xfrm>
          <a:prstGeom prst="rect">
            <a:avLst/>
          </a:prstGeom>
          <a:noFill/>
          <a:ln>
            <a:noFill/>
          </a:ln>
        </p:spPr>
        <p:txBody>
          <a:bodyPr spcFirstLastPara="1" wrap="square" lIns="91425" tIns="91425" rIns="91425" bIns="91425" anchor="t" anchorCtr="0">
            <a:noAutofit/>
          </a:bodyPr>
          <a:lstStyle/>
          <a:p>
            <a:pPr marL="1371600" lvl="0" indent="45720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36g       =  36g</a:t>
            </a:r>
            <a:br>
              <a:rPr lang="en" sz="30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1000"/>
                                        <p:tgtEl>
                                          <p:spTgt spid="6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1"/>
                                        </p:tgtEl>
                                        <p:attrNameLst>
                                          <p:attrName>style.visibility</p:attrName>
                                        </p:attrNameLst>
                                      </p:cBhvr>
                                      <p:to>
                                        <p:strVal val="visible"/>
                                      </p:to>
                                    </p:set>
                                    <p:animEffect transition="in" filter="fade">
                                      <p:cBhvr>
                                        <p:cTn id="12" dur="10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Decrease in pressure</a:t>
            </a:r>
            <a:endParaRPr/>
          </a:p>
        </p:txBody>
      </p:sp>
      <p:sp>
        <p:nvSpPr>
          <p:cNvPr id="588" name="Google Shape;588;p8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spcAft>
                <a:spcPts val="1600"/>
              </a:spcAft>
              <a:buNone/>
            </a:pPr>
            <a:r>
              <a:rPr lang="en" sz="2400" dirty="0"/>
              <a:t>2CO</a:t>
            </a:r>
            <a:r>
              <a:rPr lang="en" sz="2400" baseline="-25000" dirty="0"/>
              <a:t>(g)</a:t>
            </a:r>
            <a:r>
              <a:rPr lang="en" sz="2400" dirty="0"/>
              <a:t> + O</a:t>
            </a:r>
            <a:r>
              <a:rPr lang="en" sz="2400" baseline="-25000" dirty="0"/>
              <a:t>2(g)</a:t>
            </a:r>
            <a:r>
              <a:rPr lang="en" sz="2400" dirty="0"/>
              <a:t> </a:t>
            </a:r>
            <a:r>
              <a:rPr lang="en" sz="2400" dirty="0">
                <a:sym typeface="Wingdings" panose="05000000000000000000" pitchFamily="2" charset="2"/>
              </a:rPr>
              <a:t> </a:t>
            </a:r>
            <a:r>
              <a:rPr lang="en" sz="2400" dirty="0"/>
              <a:t>  2CO</a:t>
            </a:r>
            <a:r>
              <a:rPr lang="en" sz="2400" baseline="-25000" dirty="0"/>
              <a:t>2(g)</a:t>
            </a:r>
          </a:p>
          <a:p>
            <a:pPr marL="0" lvl="0" indent="0">
              <a:spcAft>
                <a:spcPts val="1600"/>
              </a:spcAft>
              <a:buNone/>
            </a:pPr>
            <a:r>
              <a:rPr lang="en-US" dirty="0"/>
              <a:t> </a:t>
            </a:r>
            <a:r>
              <a:rPr lang="en" dirty="0"/>
              <a:t/>
            </a:r>
            <a:br>
              <a:rPr lang="en" dirty="0"/>
            </a:br>
            <a:r>
              <a:rPr lang="en" sz="2400" dirty="0"/>
              <a:t>If pressure decreases, the space the gases take up increases which provides more room for more moles of gas. Simce the reactants have 3 moles of gas (2CO and 1O</a:t>
            </a:r>
            <a:r>
              <a:rPr lang="en" sz="2400" baseline="-25000" dirty="0"/>
              <a:t>2</a:t>
            </a:r>
            <a:r>
              <a:rPr lang="en" sz="2400" dirty="0"/>
              <a:t>) and the products only have 2 moles of gas (2CO</a:t>
            </a:r>
            <a:r>
              <a:rPr lang="en" sz="2400" baseline="-25000" dirty="0"/>
              <a:t>2</a:t>
            </a:r>
            <a:r>
              <a:rPr lang="en" sz="2400" dirty="0"/>
              <a:t>), the raction will shift left to create more CO and O</a:t>
            </a:r>
            <a:r>
              <a:rPr lang="en" sz="2400" baseline="-25000" dirty="0"/>
              <a:t>2</a:t>
            </a:r>
            <a:r>
              <a:rPr lang="en" sz="2400" dirty="0"/>
              <a:t> </a:t>
            </a:r>
            <a:endParaRPr sz="2400" dirty="0"/>
          </a:p>
        </p:txBody>
      </p:sp>
    </p:spTree>
    <p:extLst>
      <p:ext uri="{BB962C8B-B14F-4D97-AF65-F5344CB8AC3E}">
        <p14:creationId xmlns:p14="http://schemas.microsoft.com/office/powerpoint/2010/main" val="3487173660"/>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Catalyst</a:t>
            </a:r>
            <a:endParaRPr/>
          </a:p>
        </p:txBody>
      </p:sp>
      <p:sp>
        <p:nvSpPr>
          <p:cNvPr id="601" name="Google Shape;601;p90"/>
          <p:cNvSpPr txBox="1">
            <a:spLocks noGrp="1"/>
          </p:cNvSpPr>
          <p:nvPr>
            <p:ph type="body" idx="1"/>
          </p:nvPr>
        </p:nvSpPr>
        <p:spPr>
          <a:xfrm>
            <a:off x="311700" y="1495975"/>
            <a:ext cx="3783782"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sz="2400" dirty="0"/>
              <a:t>Increases the rate of both the forward and reverse reactions</a:t>
            </a:r>
            <a:endParaRPr sz="2400" dirty="0"/>
          </a:p>
          <a:p>
            <a:pPr marL="139700" lvl="0" indent="0" algn="l" rtl="0">
              <a:spcBef>
                <a:spcPts val="0"/>
              </a:spcBef>
              <a:spcAft>
                <a:spcPts val="0"/>
              </a:spcAft>
              <a:buSzPts val="1400"/>
              <a:buNone/>
            </a:pPr>
            <a:endParaRPr lang="en" sz="2400" dirty="0"/>
          </a:p>
          <a:p>
            <a:pPr marL="139700" lvl="0" indent="0" algn="l" rtl="0">
              <a:spcBef>
                <a:spcPts val="0"/>
              </a:spcBef>
              <a:spcAft>
                <a:spcPts val="0"/>
              </a:spcAft>
              <a:buSzPts val="1400"/>
              <a:buNone/>
            </a:pPr>
            <a:r>
              <a:rPr lang="en" sz="2400" dirty="0"/>
              <a:t>Equilibrium is achieved faster but there is no shift </a:t>
            </a:r>
            <a:endParaRPr sz="2400" dirty="0"/>
          </a:p>
        </p:txBody>
      </p:sp>
      <p:pic>
        <p:nvPicPr>
          <p:cNvPr id="602" name="Google Shape;602;p90"/>
          <p:cNvPicPr preferRelativeResize="0"/>
          <p:nvPr/>
        </p:nvPicPr>
        <p:blipFill>
          <a:blip r:embed="rId3">
            <a:alphaModFix/>
          </a:blip>
          <a:stretch>
            <a:fillRect/>
          </a:stretch>
        </p:blipFill>
        <p:spPr>
          <a:xfrm>
            <a:off x="6297769" y="2529437"/>
            <a:ext cx="2569543" cy="2250938"/>
          </a:xfrm>
          <a:prstGeom prst="rect">
            <a:avLst/>
          </a:prstGeom>
          <a:noFill/>
          <a:ln>
            <a:noFill/>
          </a:ln>
        </p:spPr>
      </p:pic>
      <p:pic>
        <p:nvPicPr>
          <p:cNvPr id="603" name="Google Shape;603;p90"/>
          <p:cNvPicPr preferRelativeResize="0"/>
          <p:nvPr/>
        </p:nvPicPr>
        <p:blipFill>
          <a:blip r:embed="rId4">
            <a:alphaModFix/>
          </a:blip>
          <a:stretch>
            <a:fillRect/>
          </a:stretch>
        </p:blipFill>
        <p:spPr>
          <a:xfrm>
            <a:off x="3852988" y="1495975"/>
            <a:ext cx="2895600" cy="2066925"/>
          </a:xfrm>
          <a:prstGeom prst="rect">
            <a:avLst/>
          </a:prstGeom>
          <a:noFill/>
          <a:ln>
            <a:noFill/>
          </a:ln>
        </p:spPr>
      </p:pic>
    </p:spTree>
    <p:extLst>
      <p:ext uri="{BB962C8B-B14F-4D97-AF65-F5344CB8AC3E}">
        <p14:creationId xmlns:p14="http://schemas.microsoft.com/office/powerpoint/2010/main" val="387917695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7"/>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Unit 12:</a:t>
            </a:r>
            <a:br>
              <a:rPr lang="en-US" dirty="0" smtClean="0"/>
            </a:br>
            <a:r>
              <a:rPr lang="en-US" dirty="0" smtClean="0"/>
              <a:t>ACIDS </a:t>
            </a:r>
            <a:r>
              <a:rPr lang="en-US" dirty="0"/>
              <a:t>AND BASES</a:t>
            </a:r>
            <a:endParaRPr dirty="0"/>
          </a:p>
        </p:txBody>
      </p:sp>
    </p:spTree>
    <p:extLst>
      <p:ext uri="{BB962C8B-B14F-4D97-AF65-F5344CB8AC3E}">
        <p14:creationId xmlns:p14="http://schemas.microsoft.com/office/powerpoint/2010/main" val="372224175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Electrolytes</a:t>
            </a:r>
            <a:endParaRPr/>
          </a:p>
        </p:txBody>
      </p:sp>
      <p:sp>
        <p:nvSpPr>
          <p:cNvPr id="57" name="Google Shape;57;p10"/>
          <p:cNvSpPr txBox="1">
            <a:spLocks noGrp="1"/>
          </p:cNvSpPr>
          <p:nvPr>
            <p:ph type="body" idx="1"/>
          </p:nvPr>
        </p:nvSpPr>
        <p:spPr>
          <a:xfrm>
            <a:off x="347730" y="1469588"/>
            <a:ext cx="4765183"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electrolyte is a substance that when dissolved in water produces ions capable of conducting electricity.</a:t>
            </a:r>
            <a:endParaRPr dirty="0"/>
          </a:p>
          <a:p>
            <a:pPr marL="0" lvl="0" indent="0" algn="l" rtl="0">
              <a:spcBef>
                <a:spcPts val="1600"/>
              </a:spcBef>
              <a:spcAft>
                <a:spcPts val="0"/>
              </a:spcAft>
              <a:buNone/>
            </a:pPr>
            <a:r>
              <a:rPr lang="en" dirty="0"/>
              <a:t>EX. NaCl → Na</a:t>
            </a:r>
            <a:r>
              <a:rPr lang="en" baseline="30000" dirty="0"/>
              <a:t>+ </a:t>
            </a:r>
            <a:r>
              <a:rPr lang="en" dirty="0"/>
              <a:t>+ Cl</a:t>
            </a:r>
            <a:r>
              <a:rPr lang="en" baseline="30000" dirty="0"/>
              <a:t>-</a:t>
            </a:r>
            <a:endParaRPr dirty="0"/>
          </a:p>
        </p:txBody>
      </p:sp>
      <p:pic>
        <p:nvPicPr>
          <p:cNvPr id="4" name="Google Shape;188;p29"/>
          <p:cNvPicPr preferRelativeResize="0"/>
          <p:nvPr/>
        </p:nvPicPr>
        <p:blipFill>
          <a:blip r:embed="rId3">
            <a:alphaModFix/>
          </a:blip>
          <a:stretch>
            <a:fillRect/>
          </a:stretch>
        </p:blipFill>
        <p:spPr>
          <a:xfrm>
            <a:off x="5280338" y="1685388"/>
            <a:ext cx="3464099" cy="2577519"/>
          </a:xfrm>
          <a:prstGeom prst="rect">
            <a:avLst/>
          </a:prstGeom>
          <a:noFill/>
          <a:ln>
            <a:noFill/>
          </a:ln>
        </p:spPr>
      </p:pic>
    </p:spTree>
    <p:extLst>
      <p:ext uri="{BB962C8B-B14F-4D97-AF65-F5344CB8AC3E}">
        <p14:creationId xmlns:p14="http://schemas.microsoft.com/office/powerpoint/2010/main" val="13311751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Electrolytes</a:t>
            </a:r>
          </a:p>
        </p:txBody>
      </p:sp>
      <p:sp>
        <p:nvSpPr>
          <p:cNvPr id="3" name="Text Placeholder 2"/>
          <p:cNvSpPr>
            <a:spLocks noGrp="1"/>
          </p:cNvSpPr>
          <p:nvPr>
            <p:ph type="body" idx="1"/>
          </p:nvPr>
        </p:nvSpPr>
        <p:spPr/>
        <p:txBody>
          <a:bodyPr/>
          <a:lstStyle/>
          <a:p>
            <a:pPr marL="139700" indent="0">
              <a:buNone/>
            </a:pPr>
            <a:r>
              <a:rPr lang="en-US" b="1" dirty="0"/>
              <a:t>Acids and bases are also electrolytes</a:t>
            </a:r>
            <a:r>
              <a:rPr lang="en-US" dirty="0"/>
              <a:t>. They produce ions.</a:t>
            </a:r>
          </a:p>
          <a:p>
            <a:endParaRPr lang="en-US" dirty="0"/>
          </a:p>
        </p:txBody>
      </p:sp>
      <p:pic>
        <p:nvPicPr>
          <p:cNvPr id="1026" name="Picture 2" descr="Acids, Bases, and Salts - Introduction, Dissociation, Neutralization"/>
          <p:cNvPicPr>
            <a:picLocks noChangeAspect="1" noChangeArrowheads="1"/>
          </p:cNvPicPr>
          <p:nvPr/>
        </p:nvPicPr>
        <p:blipFill rotWithShape="1">
          <a:blip r:embed="rId2">
            <a:extLst>
              <a:ext uri="{28A0092B-C50C-407E-A947-70E740481C1C}">
                <a14:useLocalDpi xmlns:a14="http://schemas.microsoft.com/office/drawing/2010/main" val="0"/>
              </a:ext>
            </a:extLst>
          </a:blip>
          <a:srcRect t="9647" b="4158"/>
          <a:stretch/>
        </p:blipFill>
        <p:spPr bwMode="auto">
          <a:xfrm>
            <a:off x="2229540" y="2241392"/>
            <a:ext cx="4151382" cy="238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8799"/>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91625" y="292850"/>
            <a:ext cx="6511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Electrolytes &amp; Conductivity</a:t>
            </a:r>
            <a:endParaRPr/>
          </a:p>
        </p:txBody>
      </p:sp>
      <p:pic>
        <p:nvPicPr>
          <p:cNvPr id="64" name="Google Shape;64;p11" descr="Image result for electrolyte conductivity"/>
          <p:cNvPicPr preferRelativeResize="0"/>
          <p:nvPr/>
        </p:nvPicPr>
        <p:blipFill rotWithShape="1">
          <a:blip r:embed="rId3">
            <a:alphaModFix/>
          </a:blip>
          <a:srcRect t="6161" b="6318"/>
          <a:stretch/>
        </p:blipFill>
        <p:spPr>
          <a:xfrm>
            <a:off x="1029150" y="1330650"/>
            <a:ext cx="7207625" cy="3544150"/>
          </a:xfrm>
          <a:prstGeom prst="rect">
            <a:avLst/>
          </a:prstGeom>
          <a:noFill/>
          <a:ln>
            <a:noFill/>
          </a:ln>
        </p:spPr>
      </p:pic>
    </p:spTree>
    <p:extLst>
      <p:ext uri="{BB962C8B-B14F-4D97-AF65-F5344CB8AC3E}">
        <p14:creationId xmlns:p14="http://schemas.microsoft.com/office/powerpoint/2010/main" val="31087341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Arrhenius Acids</a:t>
            </a:r>
            <a:endParaRPr/>
          </a:p>
        </p:txBody>
      </p:sp>
      <p:sp>
        <p:nvSpPr>
          <p:cNvPr id="70" name="Google Shape;70;p12"/>
          <p:cNvSpPr txBox="1">
            <a:spLocks noGrp="1"/>
          </p:cNvSpPr>
          <p:nvPr>
            <p:ph type="body" idx="1"/>
          </p:nvPr>
        </p:nvSpPr>
        <p:spPr>
          <a:xfrm>
            <a:off x="472725" y="140688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An Arrhenius acid yields </a:t>
            </a:r>
            <a:r>
              <a:rPr lang="en" sz="2400" b="1" dirty="0">
                <a:solidFill>
                  <a:srgbClr val="FF0000"/>
                </a:solidFill>
              </a:rPr>
              <a:t>H</a:t>
            </a:r>
            <a:r>
              <a:rPr lang="en" sz="2400" b="1" baseline="30000" dirty="0">
                <a:solidFill>
                  <a:srgbClr val="FF0000"/>
                </a:solidFill>
              </a:rPr>
              <a:t>+</a:t>
            </a:r>
            <a:r>
              <a:rPr lang="en" sz="2400" dirty="0">
                <a:solidFill>
                  <a:srgbClr val="FF0000"/>
                </a:solidFill>
              </a:rPr>
              <a:t> </a:t>
            </a:r>
            <a:r>
              <a:rPr lang="en" sz="2400" dirty="0"/>
              <a:t>as the only positive ions in an aqueous solution. [The hydrogen ion may also be written as </a:t>
            </a:r>
            <a:r>
              <a:rPr lang="en" sz="2400" b="1" dirty="0"/>
              <a:t>H</a:t>
            </a:r>
            <a:r>
              <a:rPr lang="en" sz="2400" b="1" baseline="-25000" dirty="0"/>
              <a:t>3</a:t>
            </a:r>
            <a:r>
              <a:rPr lang="en" sz="2400" b="1" dirty="0"/>
              <a:t>O</a:t>
            </a:r>
            <a:r>
              <a:rPr lang="en" sz="2400" b="1" baseline="30000" dirty="0"/>
              <a:t>+</a:t>
            </a:r>
            <a:r>
              <a:rPr lang="en" sz="2400" b="1" dirty="0"/>
              <a:t> </a:t>
            </a:r>
            <a:r>
              <a:rPr lang="en" sz="2400" dirty="0"/>
              <a:t>(hydronium).]</a:t>
            </a:r>
            <a:endParaRPr sz="2400" dirty="0"/>
          </a:p>
          <a:p>
            <a:pPr marL="0" lvl="0" indent="0" algn="l" rtl="0">
              <a:spcBef>
                <a:spcPts val="1600"/>
              </a:spcBef>
              <a:spcAft>
                <a:spcPts val="0"/>
              </a:spcAft>
              <a:buNone/>
            </a:pPr>
            <a:r>
              <a:rPr lang="en" dirty="0"/>
              <a:t>HCl (aq) → H</a:t>
            </a:r>
            <a:r>
              <a:rPr lang="en" baseline="30000" dirty="0"/>
              <a:t>+</a:t>
            </a:r>
            <a:r>
              <a:rPr lang="en" dirty="0"/>
              <a:t> + Cl</a:t>
            </a:r>
            <a:r>
              <a:rPr lang="en" baseline="30000" dirty="0"/>
              <a:t>-</a:t>
            </a:r>
            <a:endParaRPr dirty="0"/>
          </a:p>
          <a:p>
            <a:pPr marL="0" lvl="0" indent="0" algn="l" rtl="0">
              <a:spcBef>
                <a:spcPts val="1600"/>
              </a:spcBef>
              <a:spcAft>
                <a:spcPts val="1600"/>
              </a:spcAft>
              <a:buNone/>
            </a:pPr>
            <a:r>
              <a:rPr lang="en" dirty="0"/>
              <a:t>HCl (aq) + H</a:t>
            </a:r>
            <a:r>
              <a:rPr lang="en" baseline="-25000" dirty="0"/>
              <a:t>2</a:t>
            </a:r>
            <a:r>
              <a:rPr lang="en" dirty="0"/>
              <a:t>O (l) → H</a:t>
            </a:r>
            <a:r>
              <a:rPr lang="en" baseline="-25000" dirty="0"/>
              <a:t>3</a:t>
            </a:r>
            <a:r>
              <a:rPr lang="en" dirty="0"/>
              <a:t>O</a:t>
            </a:r>
            <a:r>
              <a:rPr lang="en" baseline="30000" dirty="0"/>
              <a:t>+</a:t>
            </a:r>
            <a:r>
              <a:rPr lang="en" dirty="0"/>
              <a:t> + Cl</a:t>
            </a:r>
            <a:r>
              <a:rPr lang="en" baseline="30000" dirty="0"/>
              <a:t>-</a:t>
            </a:r>
            <a:endParaRPr dirty="0"/>
          </a:p>
        </p:txBody>
      </p:sp>
      <p:sp>
        <p:nvSpPr>
          <p:cNvPr id="71" name="Google Shape;71;p12"/>
          <p:cNvSpPr/>
          <p:nvPr/>
        </p:nvSpPr>
        <p:spPr>
          <a:xfrm>
            <a:off x="2176696" y="2405175"/>
            <a:ext cx="687000" cy="80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2"/>
          <p:cNvSpPr/>
          <p:nvPr/>
        </p:nvSpPr>
        <p:spPr>
          <a:xfrm>
            <a:off x="3584567" y="3049088"/>
            <a:ext cx="983100" cy="897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srcRect t="15181"/>
          <a:stretch/>
        </p:blipFill>
        <p:spPr>
          <a:xfrm>
            <a:off x="5460642" y="2405175"/>
            <a:ext cx="3407545" cy="1881783"/>
          </a:xfrm>
          <a:prstGeom prst="rect">
            <a:avLst/>
          </a:prstGeom>
        </p:spPr>
      </p:pic>
    </p:spTree>
    <p:extLst>
      <p:ext uri="{BB962C8B-B14F-4D97-AF65-F5344CB8AC3E}">
        <p14:creationId xmlns:p14="http://schemas.microsoft.com/office/powerpoint/2010/main" val="377862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t>
            </a:r>
            <a:r>
              <a:rPr lang="en-US" baseline="30000" dirty="0"/>
              <a:t>+</a:t>
            </a:r>
            <a:r>
              <a:rPr lang="en-US" dirty="0"/>
              <a:t> = H</a:t>
            </a:r>
            <a:r>
              <a:rPr lang="en-US" baseline="-25000" dirty="0"/>
              <a:t>3</a:t>
            </a:r>
            <a:r>
              <a:rPr lang="en-US" dirty="0"/>
              <a:t>O</a:t>
            </a:r>
            <a:r>
              <a:rPr lang="en-US" baseline="30000" dirty="0"/>
              <a:t>+</a:t>
            </a:r>
          </a:p>
        </p:txBody>
      </p:sp>
      <p:sp>
        <p:nvSpPr>
          <p:cNvPr id="4" name="AutoShape 2" descr="Can H+ ion combine with H2O and what is it's structure? - Quo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Chemistry | Online science, Chemistry,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952" y="1845986"/>
            <a:ext cx="5933798" cy="2229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9884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Properties of Acids</a:t>
            </a:r>
            <a:endParaRPr/>
          </a:p>
        </p:txBody>
      </p:sp>
      <p:sp>
        <p:nvSpPr>
          <p:cNvPr id="78" name="Google Shape;78;p13"/>
          <p:cNvSpPr txBox="1">
            <a:spLocks noGrp="1"/>
          </p:cNvSpPr>
          <p:nvPr>
            <p:ph type="body" idx="1"/>
          </p:nvPr>
        </p:nvSpPr>
        <p:spPr>
          <a:xfrm>
            <a:off x="253785" y="1477475"/>
            <a:ext cx="68907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Sour taste</a:t>
            </a:r>
            <a:endParaRPr sz="2400" dirty="0"/>
          </a:p>
          <a:p>
            <a:pPr marL="457200" lvl="0" indent="-317500" algn="l" rtl="0">
              <a:spcBef>
                <a:spcPts val="0"/>
              </a:spcBef>
              <a:spcAft>
                <a:spcPts val="0"/>
              </a:spcAft>
              <a:buSzPts val="1400"/>
              <a:buChar char="●"/>
            </a:pPr>
            <a:r>
              <a:rPr lang="en" sz="2400" dirty="0"/>
              <a:t>Can burn your skin</a:t>
            </a:r>
            <a:endParaRPr sz="2400" dirty="0"/>
          </a:p>
          <a:p>
            <a:pPr marL="457200" lvl="0" indent="-317500" algn="l" rtl="0">
              <a:spcBef>
                <a:spcPts val="0"/>
              </a:spcBef>
              <a:spcAft>
                <a:spcPts val="0"/>
              </a:spcAft>
              <a:buSzPts val="1400"/>
              <a:buChar char="●"/>
            </a:pPr>
            <a:r>
              <a:rPr lang="en" sz="2400" dirty="0"/>
              <a:t>Has a pH lower than 7</a:t>
            </a:r>
            <a:endParaRPr sz="2400" dirty="0"/>
          </a:p>
          <a:p>
            <a:pPr marL="457200" lvl="0" indent="-317500" algn="l" rtl="0">
              <a:spcBef>
                <a:spcPts val="0"/>
              </a:spcBef>
              <a:spcAft>
                <a:spcPts val="0"/>
              </a:spcAft>
              <a:buSzPts val="1400"/>
              <a:buChar char="●"/>
            </a:pPr>
            <a:r>
              <a:rPr lang="en" sz="2400" dirty="0"/>
              <a:t>Reacts vigorously with active metals to release H</a:t>
            </a:r>
            <a:r>
              <a:rPr lang="en" sz="2400" baseline="-25000" dirty="0"/>
              <a:t>2</a:t>
            </a:r>
            <a:r>
              <a:rPr lang="en" sz="2400" dirty="0"/>
              <a:t>(g)</a:t>
            </a:r>
            <a:endParaRPr sz="2400" dirty="0"/>
          </a:p>
        </p:txBody>
      </p:sp>
      <p:pic>
        <p:nvPicPr>
          <p:cNvPr id="79" name="Google Shape;79;p13" descr="Related image"/>
          <p:cNvPicPr preferRelativeResize="0"/>
          <p:nvPr/>
        </p:nvPicPr>
        <p:blipFill rotWithShape="1">
          <a:blip r:embed="rId3">
            <a:alphaModFix/>
          </a:blip>
          <a:srcRect t="24960" b="43901"/>
          <a:stretch/>
        </p:blipFill>
        <p:spPr>
          <a:xfrm>
            <a:off x="761255" y="3502694"/>
            <a:ext cx="5261925" cy="934925"/>
          </a:xfrm>
          <a:prstGeom prst="rect">
            <a:avLst/>
          </a:prstGeom>
          <a:noFill/>
          <a:ln>
            <a:noFill/>
          </a:ln>
        </p:spPr>
      </p:pic>
      <p:pic>
        <p:nvPicPr>
          <p:cNvPr id="80" name="Google Shape;80;p13" descr="Image result for sour candy close up"/>
          <p:cNvPicPr preferRelativeResize="0"/>
          <p:nvPr/>
        </p:nvPicPr>
        <p:blipFill>
          <a:blip r:embed="rId4">
            <a:alphaModFix/>
          </a:blip>
          <a:stretch>
            <a:fillRect/>
          </a:stretch>
        </p:blipFill>
        <p:spPr>
          <a:xfrm>
            <a:off x="6797588" y="1547150"/>
            <a:ext cx="2050725" cy="1468375"/>
          </a:xfrm>
          <a:prstGeom prst="rect">
            <a:avLst/>
          </a:prstGeom>
          <a:noFill/>
          <a:ln>
            <a:noFill/>
          </a:ln>
        </p:spPr>
      </p:pic>
      <p:pic>
        <p:nvPicPr>
          <p:cNvPr id="81" name="Google Shape;81;p13" descr="Related image"/>
          <p:cNvPicPr preferRelativeResize="0"/>
          <p:nvPr/>
        </p:nvPicPr>
        <p:blipFill rotWithShape="1">
          <a:blip r:embed="rId5">
            <a:alphaModFix/>
          </a:blip>
          <a:srcRect t="10492" b="8292"/>
          <a:stretch/>
        </p:blipFill>
        <p:spPr>
          <a:xfrm>
            <a:off x="6816100" y="3672575"/>
            <a:ext cx="2013701" cy="1089300"/>
          </a:xfrm>
          <a:prstGeom prst="rect">
            <a:avLst/>
          </a:prstGeom>
          <a:noFill/>
          <a:ln>
            <a:noFill/>
          </a:ln>
        </p:spPr>
      </p:pic>
      <p:sp>
        <p:nvSpPr>
          <p:cNvPr id="82" name="Google Shape;82;p13"/>
          <p:cNvSpPr/>
          <p:nvPr/>
        </p:nvSpPr>
        <p:spPr>
          <a:xfrm>
            <a:off x="879825" y="3502694"/>
            <a:ext cx="2233200" cy="90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59813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0000"/>
                </a:solidFill>
                <a:latin typeface="Shadows Into Light" panose="020B0604020202020204" charset="0"/>
              </a:rPr>
              <a:t>Acids</a:t>
            </a:r>
            <a:r>
              <a:rPr lang="en-US" sz="3600" dirty="0">
                <a:latin typeface="Shadows Into Light" panose="020B0604020202020204" charset="0"/>
              </a:rPr>
              <a:t> react with most metals</a:t>
            </a:r>
          </a:p>
        </p:txBody>
      </p:sp>
      <p:sp>
        <p:nvSpPr>
          <p:cNvPr id="3" name="Content Placeholder 2"/>
          <p:cNvSpPr>
            <a:spLocks noGrp="1"/>
          </p:cNvSpPr>
          <p:nvPr>
            <p:ph idx="1"/>
          </p:nvPr>
        </p:nvSpPr>
        <p:spPr>
          <a:xfrm>
            <a:off x="628651" y="1369219"/>
            <a:ext cx="4059259" cy="3263504"/>
          </a:xfrm>
        </p:spPr>
        <p:txBody>
          <a:bodyPr>
            <a:normAutofit/>
          </a:bodyPr>
          <a:lstStyle/>
          <a:p>
            <a:pPr marL="0" indent="0">
              <a:buNone/>
            </a:pPr>
            <a:r>
              <a:rPr lang="en-US" sz="2400" dirty="0">
                <a:latin typeface="Shadows Into Light" panose="020B0604020202020204" charset="0"/>
              </a:rPr>
              <a:t>One hydrogen will be replaced by a more active metal. (Unreactive metals include Cu, Ag, and Au.)</a:t>
            </a:r>
          </a:p>
          <a:p>
            <a:pPr marL="0" indent="0">
              <a:buNone/>
            </a:pPr>
            <a:endParaRPr lang="en-US" sz="2400" dirty="0">
              <a:latin typeface="Shadows Into Light" panose="020B0604020202020204" charset="0"/>
            </a:endParaRPr>
          </a:p>
          <a:p>
            <a:pPr marL="0" indent="0">
              <a:buNone/>
            </a:pPr>
            <a:r>
              <a:rPr lang="en-US" sz="2400" dirty="0">
                <a:solidFill>
                  <a:srgbClr val="FF0000"/>
                </a:solidFill>
                <a:latin typeface="Shadows Into Light" panose="020B0604020202020204" charset="0"/>
              </a:rPr>
              <a:t>2HCl</a:t>
            </a:r>
            <a:r>
              <a:rPr lang="en-US" sz="2400" dirty="0">
                <a:latin typeface="Shadows Into Light" panose="020B0604020202020204" charset="0"/>
              </a:rPr>
              <a:t> + Mg </a:t>
            </a:r>
            <a:r>
              <a:rPr lang="en-US" sz="2400" dirty="0">
                <a:latin typeface="Shadows Into Light" panose="020B0604020202020204" charset="0"/>
                <a:sym typeface="Wingdings" panose="05000000000000000000" pitchFamily="2" charset="2"/>
              </a:rPr>
              <a:t> MgCl</a:t>
            </a:r>
            <a:r>
              <a:rPr lang="en-US" sz="2400" baseline="-25000" dirty="0">
                <a:latin typeface="Shadows Into Light" panose="020B0604020202020204" charset="0"/>
                <a:sym typeface="Wingdings" panose="05000000000000000000" pitchFamily="2" charset="2"/>
              </a:rPr>
              <a:t>2</a:t>
            </a:r>
            <a:r>
              <a:rPr lang="en-US" sz="2400" dirty="0">
                <a:latin typeface="Shadows Into Light" panose="020B0604020202020204" charset="0"/>
                <a:sym typeface="Wingdings" panose="05000000000000000000" pitchFamily="2" charset="2"/>
              </a:rPr>
              <a:t> + H</a:t>
            </a:r>
            <a:r>
              <a:rPr lang="en-US" sz="2400" baseline="-25000" dirty="0">
                <a:latin typeface="Shadows Into Light" panose="020B0604020202020204" charset="0"/>
                <a:sym typeface="Wingdings" panose="05000000000000000000" pitchFamily="2" charset="2"/>
              </a:rPr>
              <a:t>2</a:t>
            </a:r>
            <a:r>
              <a:rPr lang="en-US" sz="2400" dirty="0">
                <a:latin typeface="Shadows Into Light" panose="020B0604020202020204" charset="0"/>
                <a:sym typeface="Wingdings" panose="05000000000000000000" pitchFamily="2" charset="2"/>
              </a:rPr>
              <a:t>(g)</a:t>
            </a:r>
          </a:p>
          <a:p>
            <a:endParaRPr lang="en-US" sz="2400" dirty="0">
              <a:latin typeface="Shadows Into Light" panose="020B0604020202020204" charset="0"/>
              <a:sym typeface="Wingdings" panose="05000000000000000000" pitchFamily="2" charset="2"/>
            </a:endParaRPr>
          </a:p>
          <a:p>
            <a:pPr marL="0" indent="0">
              <a:buNone/>
            </a:pPr>
            <a:r>
              <a:rPr lang="en-US" sz="2400" dirty="0">
                <a:solidFill>
                  <a:srgbClr val="FF0000"/>
                </a:solidFill>
                <a:latin typeface="Shadows Into Light" panose="020B0604020202020204" charset="0"/>
                <a:sym typeface="Wingdings" panose="05000000000000000000" pitchFamily="2" charset="2"/>
              </a:rPr>
              <a:t>2HCl</a:t>
            </a:r>
            <a:r>
              <a:rPr lang="en-US" sz="2400" dirty="0">
                <a:latin typeface="Shadows Into Light" panose="020B0604020202020204" charset="0"/>
                <a:sym typeface="Wingdings" panose="05000000000000000000" pitchFamily="2" charset="2"/>
              </a:rPr>
              <a:t> + Zn  ZnCl</a:t>
            </a:r>
            <a:r>
              <a:rPr lang="en-US" sz="2400" baseline="-25000" dirty="0">
                <a:latin typeface="Shadows Into Light" panose="020B0604020202020204" charset="0"/>
                <a:sym typeface="Wingdings" panose="05000000000000000000" pitchFamily="2" charset="2"/>
              </a:rPr>
              <a:t>2</a:t>
            </a:r>
            <a:r>
              <a:rPr lang="en-US" sz="2400" dirty="0">
                <a:latin typeface="Shadows Into Light" panose="020B0604020202020204" charset="0"/>
                <a:sym typeface="Wingdings" panose="05000000000000000000" pitchFamily="2" charset="2"/>
              </a:rPr>
              <a:t> + H</a:t>
            </a:r>
            <a:r>
              <a:rPr lang="en-US" sz="2400" baseline="-25000" dirty="0">
                <a:latin typeface="Shadows Into Light" panose="020B0604020202020204" charset="0"/>
                <a:sym typeface="Wingdings" panose="05000000000000000000" pitchFamily="2" charset="2"/>
              </a:rPr>
              <a:t>2</a:t>
            </a:r>
            <a:endParaRPr lang="en-US" sz="2400" baseline="-25000" dirty="0">
              <a:latin typeface="Shadows Into Light" panose="020B0604020202020204" charset="0"/>
            </a:endParaRPr>
          </a:p>
        </p:txBody>
      </p:sp>
      <p:pic>
        <p:nvPicPr>
          <p:cNvPr id="5122" name="Picture 2" descr="Image result for acid plus metal"/>
          <p:cNvPicPr>
            <a:picLocks noChangeAspect="1" noChangeArrowheads="1"/>
          </p:cNvPicPr>
          <p:nvPr/>
        </p:nvPicPr>
        <p:blipFill rotWithShape="1">
          <a:blip r:embed="rId2">
            <a:extLst>
              <a:ext uri="{28A0092B-C50C-407E-A947-70E740481C1C}">
                <a14:useLocalDpi xmlns:a14="http://schemas.microsoft.com/office/drawing/2010/main" val="0"/>
              </a:ext>
            </a:extLst>
          </a:blip>
          <a:srcRect r="39678"/>
          <a:stretch/>
        </p:blipFill>
        <p:spPr bwMode="auto">
          <a:xfrm>
            <a:off x="5083483" y="1968879"/>
            <a:ext cx="2900952" cy="2404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428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8"/>
          <p:cNvSpPr txBox="1">
            <a:spLocks noGrp="1"/>
          </p:cNvSpPr>
          <p:nvPr>
            <p:ph type="body" idx="1"/>
          </p:nvPr>
        </p:nvSpPr>
        <p:spPr>
          <a:xfrm>
            <a:off x="311700" y="1495975"/>
            <a:ext cx="8520600" cy="6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Balance with COEFFICIENTS ONLY</a:t>
            </a:r>
            <a:endParaRPr sz="3000"/>
          </a:p>
          <a:p>
            <a:pPr marL="0" lvl="0" indent="0" algn="l" rtl="0">
              <a:lnSpc>
                <a:spcPct val="150000"/>
              </a:lnSpc>
              <a:spcBef>
                <a:spcPts val="1600"/>
              </a:spcBef>
              <a:spcAft>
                <a:spcPts val="0"/>
              </a:spcAft>
              <a:buNone/>
            </a:pPr>
            <a:r>
              <a:rPr lang="en" sz="3000"/>
              <a:t>             H</a:t>
            </a:r>
            <a:r>
              <a:rPr lang="en" sz="3000" baseline="-25000"/>
              <a:t>2</a:t>
            </a:r>
            <a:r>
              <a:rPr lang="en" sz="3000"/>
              <a:t>  +  O</a:t>
            </a:r>
            <a:r>
              <a:rPr lang="en" sz="3000" baseline="-25000"/>
              <a:t>2</a:t>
            </a:r>
            <a:r>
              <a:rPr lang="en" sz="3000"/>
              <a:t>  →  H</a:t>
            </a:r>
            <a:r>
              <a:rPr lang="en" sz="3000" baseline="-25000"/>
              <a:t>2</a:t>
            </a:r>
            <a:r>
              <a:rPr lang="en" sz="3000"/>
              <a:t>O</a:t>
            </a:r>
            <a:br>
              <a:rPr lang="en" sz="3000"/>
            </a:br>
            <a:r>
              <a:rPr lang="en" sz="3000"/>
              <a:t/>
            </a:r>
            <a:br>
              <a:rPr lang="en" sz="3000"/>
            </a:br>
            <a:endParaRPr sz="2000"/>
          </a:p>
          <a:p>
            <a:pPr marL="0" lvl="0" indent="0" algn="l" rtl="0">
              <a:lnSpc>
                <a:spcPct val="150000"/>
              </a:lnSpc>
              <a:spcBef>
                <a:spcPts val="1600"/>
              </a:spcBef>
              <a:spcAft>
                <a:spcPts val="1600"/>
              </a:spcAft>
              <a:buNone/>
            </a:pPr>
            <a:r>
              <a:rPr lang="en" sz="2500"/>
              <a:t>**NOTE: WE NEVER CHANGE THE SUBSCRIPTS IN A FORMULA!</a:t>
            </a:r>
            <a:br>
              <a:rPr lang="en" sz="2500"/>
            </a:br>
            <a:endParaRPr sz="2500"/>
          </a:p>
        </p:txBody>
      </p:sp>
      <p:sp>
        <p:nvSpPr>
          <p:cNvPr id="682" name="Google Shape;682;p5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Balancing Equations</a:t>
            </a:r>
            <a:endParaRPr/>
          </a:p>
        </p:txBody>
      </p:sp>
      <p:sp>
        <p:nvSpPr>
          <p:cNvPr id="683" name="Google Shape;683;p58"/>
          <p:cNvSpPr txBox="1"/>
          <p:nvPr/>
        </p:nvSpPr>
        <p:spPr>
          <a:xfrm>
            <a:off x="2256100" y="3521175"/>
            <a:ext cx="4259400" cy="65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  </a:t>
            </a:r>
            <a:r>
              <a:rPr lang="en" sz="3000">
                <a:solidFill>
                  <a:schemeClr val="lt1"/>
                </a:solidFill>
                <a:latin typeface="Shadows Into Light"/>
                <a:ea typeface="Shadows Into Light"/>
                <a:cs typeface="Shadows Into Light"/>
                <a:sym typeface="Shadows Into Light"/>
              </a:rPr>
              <a:t>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O</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 </a:t>
            </a:r>
            <a:r>
              <a:rPr lang="en" sz="3000">
                <a:solidFill>
                  <a:srgbClr val="FF0000"/>
                </a:solidFill>
                <a:latin typeface="Shadows Into Light"/>
                <a:ea typeface="Shadows Into Light"/>
                <a:cs typeface="Shadows Into Light"/>
                <a:sym typeface="Shadows Into Light"/>
              </a:rPr>
              <a:t> </a:t>
            </a:r>
            <a:r>
              <a:rPr lang="en" sz="3000">
                <a:solidFill>
                  <a:schemeClr val="lt1"/>
                </a:solidFill>
                <a:latin typeface="Shadows Into Light"/>
                <a:ea typeface="Shadows Into Light"/>
                <a:cs typeface="Shadows Into Light"/>
                <a:sym typeface="Shadows Into Light"/>
              </a:rPr>
              <a:t>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O</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p>
        </p:txBody>
      </p:sp>
      <p:sp>
        <p:nvSpPr>
          <p:cNvPr id="684" name="Google Shape;684;p58"/>
          <p:cNvSpPr/>
          <p:nvPr/>
        </p:nvSpPr>
        <p:spPr>
          <a:xfrm>
            <a:off x="2585100" y="2084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8"/>
          <p:cNvSpPr/>
          <p:nvPr/>
        </p:nvSpPr>
        <p:spPr>
          <a:xfrm>
            <a:off x="2699325" y="2084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8"/>
          <p:cNvSpPr/>
          <p:nvPr/>
        </p:nvSpPr>
        <p:spPr>
          <a:xfrm>
            <a:off x="3739825" y="20843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8"/>
          <p:cNvSpPr/>
          <p:nvPr/>
        </p:nvSpPr>
        <p:spPr>
          <a:xfrm>
            <a:off x="3854050" y="20843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8"/>
          <p:cNvSpPr/>
          <p:nvPr/>
        </p:nvSpPr>
        <p:spPr>
          <a:xfrm>
            <a:off x="5193350" y="21986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8"/>
          <p:cNvSpPr/>
          <p:nvPr/>
        </p:nvSpPr>
        <p:spPr>
          <a:xfrm>
            <a:off x="5386675" y="21986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8"/>
          <p:cNvSpPr/>
          <p:nvPr/>
        </p:nvSpPr>
        <p:spPr>
          <a:xfrm>
            <a:off x="5303200" y="20843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8"/>
          <p:cNvSpPr/>
          <p:nvPr/>
        </p:nvSpPr>
        <p:spPr>
          <a:xfrm>
            <a:off x="2699325" y="33182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8"/>
          <p:cNvSpPr/>
          <p:nvPr/>
        </p:nvSpPr>
        <p:spPr>
          <a:xfrm>
            <a:off x="2813550" y="33182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8"/>
          <p:cNvSpPr/>
          <p:nvPr/>
        </p:nvSpPr>
        <p:spPr>
          <a:xfrm>
            <a:off x="3854050" y="33182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8"/>
          <p:cNvSpPr/>
          <p:nvPr/>
        </p:nvSpPr>
        <p:spPr>
          <a:xfrm>
            <a:off x="3968275" y="33182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8"/>
          <p:cNvSpPr/>
          <p:nvPr/>
        </p:nvSpPr>
        <p:spPr>
          <a:xfrm>
            <a:off x="5068750" y="3375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8"/>
          <p:cNvSpPr/>
          <p:nvPr/>
        </p:nvSpPr>
        <p:spPr>
          <a:xfrm>
            <a:off x="5262075" y="3375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8"/>
          <p:cNvSpPr/>
          <p:nvPr/>
        </p:nvSpPr>
        <p:spPr>
          <a:xfrm>
            <a:off x="5178600" y="32610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8"/>
          <p:cNvSpPr/>
          <p:nvPr/>
        </p:nvSpPr>
        <p:spPr>
          <a:xfrm>
            <a:off x="2699313" y="352117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8"/>
          <p:cNvSpPr/>
          <p:nvPr/>
        </p:nvSpPr>
        <p:spPr>
          <a:xfrm>
            <a:off x="2813538" y="352117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8"/>
          <p:cNvSpPr/>
          <p:nvPr/>
        </p:nvSpPr>
        <p:spPr>
          <a:xfrm>
            <a:off x="5511275" y="3375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8"/>
          <p:cNvSpPr/>
          <p:nvPr/>
        </p:nvSpPr>
        <p:spPr>
          <a:xfrm>
            <a:off x="5704600" y="337535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8"/>
          <p:cNvSpPr/>
          <p:nvPr/>
        </p:nvSpPr>
        <p:spPr>
          <a:xfrm>
            <a:off x="5621125" y="326105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8"/>
          <p:cNvSpPr txBox="1"/>
          <p:nvPr/>
        </p:nvSpPr>
        <p:spPr>
          <a:xfrm>
            <a:off x="2256100" y="3521175"/>
            <a:ext cx="360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solidFill>
                  <a:srgbClr val="FF0000"/>
                </a:solidFill>
                <a:latin typeface="Shadows Into Light"/>
                <a:ea typeface="Shadows Into Light"/>
                <a:cs typeface="Shadows Into Light"/>
                <a:sym typeface="Shadows Into Light"/>
              </a:rPr>
              <a:t>2</a:t>
            </a:r>
            <a:endParaRPr sz="3300">
              <a:solidFill>
                <a:srgbClr val="FF0000"/>
              </a:solidFill>
              <a:latin typeface="Shadows Into Light"/>
              <a:ea typeface="Shadows Into Light"/>
              <a:cs typeface="Shadows Into Light"/>
              <a:sym typeface="Shadows Into Light"/>
            </a:endParaRPr>
          </a:p>
        </p:txBody>
      </p:sp>
      <p:sp>
        <p:nvSpPr>
          <p:cNvPr id="704" name="Google Shape;704;p58"/>
          <p:cNvSpPr txBox="1"/>
          <p:nvPr/>
        </p:nvSpPr>
        <p:spPr>
          <a:xfrm>
            <a:off x="5008775" y="3461850"/>
            <a:ext cx="360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solidFill>
                  <a:srgbClr val="FF0000"/>
                </a:solidFill>
                <a:latin typeface="Shadows Into Light"/>
                <a:ea typeface="Shadows Into Light"/>
                <a:cs typeface="Shadows Into Light"/>
                <a:sym typeface="Shadows Into Light"/>
              </a:rPr>
              <a:t>2</a:t>
            </a:r>
            <a:endParaRPr sz="3300">
              <a:solidFill>
                <a:srgbClr val="FF0000"/>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1000"/>
                                        <p:tgtEl>
                                          <p:spTgt spid="6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1"/>
                                        </p:tgtEl>
                                        <p:attrNameLst>
                                          <p:attrName>style.visibility</p:attrName>
                                        </p:attrNameLst>
                                      </p:cBhvr>
                                      <p:to>
                                        <p:strVal val="visible"/>
                                      </p:to>
                                    </p:set>
                                    <p:animEffect transition="in" filter="fade">
                                      <p:cBhvr>
                                        <p:cTn id="12" dur="1000"/>
                                        <p:tgtEl>
                                          <p:spTgt spid="691"/>
                                        </p:tgtEl>
                                      </p:cBhvr>
                                    </p:animEffect>
                                  </p:childTnLst>
                                </p:cTn>
                              </p:par>
                              <p:par>
                                <p:cTn id="13" presetID="10" presetClass="entr" presetSubtype="0" fill="hold" nodeType="withEffect">
                                  <p:stCondLst>
                                    <p:cond delay="0"/>
                                  </p:stCondLst>
                                  <p:childTnLst>
                                    <p:set>
                                      <p:cBhvr>
                                        <p:cTn id="14" dur="1" fill="hold">
                                          <p:stCondLst>
                                            <p:cond delay="0"/>
                                          </p:stCondLst>
                                        </p:cTn>
                                        <p:tgtEl>
                                          <p:spTgt spid="692"/>
                                        </p:tgtEl>
                                        <p:attrNameLst>
                                          <p:attrName>style.visibility</p:attrName>
                                        </p:attrNameLst>
                                      </p:cBhvr>
                                      <p:to>
                                        <p:strVal val="visible"/>
                                      </p:to>
                                    </p:set>
                                    <p:animEffect transition="in" filter="fade">
                                      <p:cBhvr>
                                        <p:cTn id="15" dur="1000"/>
                                        <p:tgtEl>
                                          <p:spTgt spid="692"/>
                                        </p:tgtEl>
                                      </p:cBhvr>
                                    </p:animEffect>
                                  </p:childTnLst>
                                </p:cTn>
                              </p:par>
                              <p:par>
                                <p:cTn id="16" presetID="10" presetClass="entr" presetSubtype="0" fill="hold" nodeType="withEffect">
                                  <p:stCondLst>
                                    <p:cond delay="0"/>
                                  </p:stCondLst>
                                  <p:childTnLst>
                                    <p:set>
                                      <p:cBhvr>
                                        <p:cTn id="17" dur="1" fill="hold">
                                          <p:stCondLst>
                                            <p:cond delay="0"/>
                                          </p:stCondLst>
                                        </p:cTn>
                                        <p:tgtEl>
                                          <p:spTgt spid="693"/>
                                        </p:tgtEl>
                                        <p:attrNameLst>
                                          <p:attrName>style.visibility</p:attrName>
                                        </p:attrNameLst>
                                      </p:cBhvr>
                                      <p:to>
                                        <p:strVal val="visible"/>
                                      </p:to>
                                    </p:set>
                                    <p:animEffect transition="in" filter="fade">
                                      <p:cBhvr>
                                        <p:cTn id="18" dur="1000"/>
                                        <p:tgtEl>
                                          <p:spTgt spid="693"/>
                                        </p:tgtEl>
                                      </p:cBhvr>
                                    </p:animEffect>
                                  </p:childTnLst>
                                </p:cTn>
                              </p:par>
                              <p:par>
                                <p:cTn id="19" presetID="10" presetClass="entr" presetSubtype="0" fill="hold" nodeType="withEffect">
                                  <p:stCondLst>
                                    <p:cond delay="0"/>
                                  </p:stCondLst>
                                  <p:childTnLst>
                                    <p:set>
                                      <p:cBhvr>
                                        <p:cTn id="20" dur="1" fill="hold">
                                          <p:stCondLst>
                                            <p:cond delay="0"/>
                                          </p:stCondLst>
                                        </p:cTn>
                                        <p:tgtEl>
                                          <p:spTgt spid="694"/>
                                        </p:tgtEl>
                                        <p:attrNameLst>
                                          <p:attrName>style.visibility</p:attrName>
                                        </p:attrNameLst>
                                      </p:cBhvr>
                                      <p:to>
                                        <p:strVal val="visible"/>
                                      </p:to>
                                    </p:set>
                                    <p:animEffect transition="in" filter="fade">
                                      <p:cBhvr>
                                        <p:cTn id="21" dur="1000"/>
                                        <p:tgtEl>
                                          <p:spTgt spid="694"/>
                                        </p:tgtEl>
                                      </p:cBhvr>
                                    </p:animEffect>
                                  </p:childTnLst>
                                </p:cTn>
                              </p:par>
                              <p:par>
                                <p:cTn id="22" presetID="10" presetClass="entr" presetSubtype="0" fill="hold" nodeType="withEffect">
                                  <p:stCondLst>
                                    <p:cond delay="0"/>
                                  </p:stCondLst>
                                  <p:childTnLst>
                                    <p:set>
                                      <p:cBhvr>
                                        <p:cTn id="23" dur="1" fill="hold">
                                          <p:stCondLst>
                                            <p:cond delay="0"/>
                                          </p:stCondLst>
                                        </p:cTn>
                                        <p:tgtEl>
                                          <p:spTgt spid="695"/>
                                        </p:tgtEl>
                                        <p:attrNameLst>
                                          <p:attrName>style.visibility</p:attrName>
                                        </p:attrNameLst>
                                      </p:cBhvr>
                                      <p:to>
                                        <p:strVal val="visible"/>
                                      </p:to>
                                    </p:set>
                                    <p:animEffect transition="in" filter="fade">
                                      <p:cBhvr>
                                        <p:cTn id="24" dur="1000"/>
                                        <p:tgtEl>
                                          <p:spTgt spid="695"/>
                                        </p:tgtEl>
                                      </p:cBhvr>
                                    </p:animEffect>
                                  </p:childTnLst>
                                </p:cTn>
                              </p:par>
                              <p:par>
                                <p:cTn id="25" presetID="10" presetClass="entr" presetSubtype="0" fill="hold" nodeType="withEffect">
                                  <p:stCondLst>
                                    <p:cond delay="0"/>
                                  </p:stCondLst>
                                  <p:childTnLst>
                                    <p:set>
                                      <p:cBhvr>
                                        <p:cTn id="26" dur="1" fill="hold">
                                          <p:stCondLst>
                                            <p:cond delay="0"/>
                                          </p:stCondLst>
                                        </p:cTn>
                                        <p:tgtEl>
                                          <p:spTgt spid="696"/>
                                        </p:tgtEl>
                                        <p:attrNameLst>
                                          <p:attrName>style.visibility</p:attrName>
                                        </p:attrNameLst>
                                      </p:cBhvr>
                                      <p:to>
                                        <p:strVal val="visible"/>
                                      </p:to>
                                    </p:set>
                                    <p:animEffect transition="in" filter="fade">
                                      <p:cBhvr>
                                        <p:cTn id="27" dur="1000"/>
                                        <p:tgtEl>
                                          <p:spTgt spid="696"/>
                                        </p:tgtEl>
                                      </p:cBhvr>
                                    </p:animEffect>
                                  </p:childTnLst>
                                </p:cTn>
                              </p:par>
                              <p:par>
                                <p:cTn id="28" presetID="10" presetClass="entr" presetSubtype="0" fill="hold" nodeType="withEffect">
                                  <p:stCondLst>
                                    <p:cond delay="0"/>
                                  </p:stCondLst>
                                  <p:childTnLst>
                                    <p:set>
                                      <p:cBhvr>
                                        <p:cTn id="29" dur="1" fill="hold">
                                          <p:stCondLst>
                                            <p:cond delay="0"/>
                                          </p:stCondLst>
                                        </p:cTn>
                                        <p:tgtEl>
                                          <p:spTgt spid="697"/>
                                        </p:tgtEl>
                                        <p:attrNameLst>
                                          <p:attrName>style.visibility</p:attrName>
                                        </p:attrNameLst>
                                      </p:cBhvr>
                                      <p:to>
                                        <p:strVal val="visible"/>
                                      </p:to>
                                    </p:set>
                                    <p:animEffect transition="in" filter="fade">
                                      <p:cBhvr>
                                        <p:cTn id="30" dur="1000"/>
                                        <p:tgtEl>
                                          <p:spTgt spid="697"/>
                                        </p:tgtEl>
                                      </p:cBhvr>
                                    </p:animEffect>
                                  </p:childTnLst>
                                </p:cTn>
                              </p:par>
                              <p:par>
                                <p:cTn id="31" presetID="10" presetClass="entr" presetSubtype="0" fill="hold" nodeType="withEffect">
                                  <p:stCondLst>
                                    <p:cond delay="0"/>
                                  </p:stCondLst>
                                  <p:childTnLst>
                                    <p:set>
                                      <p:cBhvr>
                                        <p:cTn id="32" dur="1" fill="hold">
                                          <p:stCondLst>
                                            <p:cond delay="0"/>
                                          </p:stCondLst>
                                        </p:cTn>
                                        <p:tgtEl>
                                          <p:spTgt spid="699"/>
                                        </p:tgtEl>
                                        <p:attrNameLst>
                                          <p:attrName>style.visibility</p:attrName>
                                        </p:attrNameLst>
                                      </p:cBhvr>
                                      <p:to>
                                        <p:strVal val="visible"/>
                                      </p:to>
                                    </p:set>
                                    <p:animEffect transition="in" filter="fade">
                                      <p:cBhvr>
                                        <p:cTn id="33" dur="1000"/>
                                        <p:tgtEl>
                                          <p:spTgt spid="699"/>
                                        </p:tgtEl>
                                      </p:cBhvr>
                                    </p:animEffect>
                                  </p:childTnLst>
                                </p:cTn>
                              </p:par>
                              <p:par>
                                <p:cTn id="34" presetID="10" presetClass="entr" presetSubtype="0" fill="hold" nodeType="withEffect">
                                  <p:stCondLst>
                                    <p:cond delay="0"/>
                                  </p:stCondLst>
                                  <p:childTnLst>
                                    <p:set>
                                      <p:cBhvr>
                                        <p:cTn id="35" dur="1" fill="hold">
                                          <p:stCondLst>
                                            <p:cond delay="0"/>
                                          </p:stCondLst>
                                        </p:cTn>
                                        <p:tgtEl>
                                          <p:spTgt spid="700"/>
                                        </p:tgtEl>
                                        <p:attrNameLst>
                                          <p:attrName>style.visibility</p:attrName>
                                        </p:attrNameLst>
                                      </p:cBhvr>
                                      <p:to>
                                        <p:strVal val="visible"/>
                                      </p:to>
                                    </p:set>
                                    <p:animEffect transition="in" filter="fade">
                                      <p:cBhvr>
                                        <p:cTn id="36" dur="1000"/>
                                        <p:tgtEl>
                                          <p:spTgt spid="700"/>
                                        </p:tgtEl>
                                      </p:cBhvr>
                                    </p:animEffect>
                                  </p:childTnLst>
                                </p:cTn>
                              </p:par>
                              <p:par>
                                <p:cTn id="37" presetID="10" presetClass="entr" presetSubtype="0" fill="hold" nodeType="withEffect">
                                  <p:stCondLst>
                                    <p:cond delay="0"/>
                                  </p:stCondLst>
                                  <p:childTnLst>
                                    <p:set>
                                      <p:cBhvr>
                                        <p:cTn id="38" dur="1" fill="hold">
                                          <p:stCondLst>
                                            <p:cond delay="0"/>
                                          </p:stCondLst>
                                        </p:cTn>
                                        <p:tgtEl>
                                          <p:spTgt spid="702"/>
                                        </p:tgtEl>
                                        <p:attrNameLst>
                                          <p:attrName>style.visibility</p:attrName>
                                        </p:attrNameLst>
                                      </p:cBhvr>
                                      <p:to>
                                        <p:strVal val="visible"/>
                                      </p:to>
                                    </p:set>
                                    <p:animEffect transition="in" filter="fade">
                                      <p:cBhvr>
                                        <p:cTn id="39" dur="1000"/>
                                        <p:tgtEl>
                                          <p:spTgt spid="702"/>
                                        </p:tgtEl>
                                      </p:cBhvr>
                                    </p:animEffect>
                                  </p:childTnLst>
                                </p:cTn>
                              </p:par>
                              <p:par>
                                <p:cTn id="40" presetID="10" presetClass="entr" presetSubtype="0" fill="hold" nodeType="withEffect">
                                  <p:stCondLst>
                                    <p:cond delay="0"/>
                                  </p:stCondLst>
                                  <p:childTnLst>
                                    <p:set>
                                      <p:cBhvr>
                                        <p:cTn id="41" dur="1" fill="hold">
                                          <p:stCondLst>
                                            <p:cond delay="0"/>
                                          </p:stCondLst>
                                        </p:cTn>
                                        <p:tgtEl>
                                          <p:spTgt spid="701"/>
                                        </p:tgtEl>
                                        <p:attrNameLst>
                                          <p:attrName>style.visibility</p:attrName>
                                        </p:attrNameLst>
                                      </p:cBhvr>
                                      <p:to>
                                        <p:strVal val="visible"/>
                                      </p:to>
                                    </p:set>
                                    <p:animEffect transition="in" filter="fade">
                                      <p:cBhvr>
                                        <p:cTn id="42" dur="1000"/>
                                        <p:tgtEl>
                                          <p:spTgt spid="701"/>
                                        </p:tgtEl>
                                      </p:cBhvr>
                                    </p:animEffect>
                                  </p:childTnLst>
                                </p:cTn>
                              </p:par>
                              <p:par>
                                <p:cTn id="43" presetID="10" presetClass="entr" presetSubtype="0" fill="hold" nodeType="withEffect">
                                  <p:stCondLst>
                                    <p:cond delay="0"/>
                                  </p:stCondLst>
                                  <p:childTnLst>
                                    <p:set>
                                      <p:cBhvr>
                                        <p:cTn id="44" dur="1" fill="hold">
                                          <p:stCondLst>
                                            <p:cond delay="0"/>
                                          </p:stCondLst>
                                        </p:cTn>
                                        <p:tgtEl>
                                          <p:spTgt spid="698"/>
                                        </p:tgtEl>
                                        <p:attrNameLst>
                                          <p:attrName>style.visibility</p:attrName>
                                        </p:attrNameLst>
                                      </p:cBhvr>
                                      <p:to>
                                        <p:strVal val="visible"/>
                                      </p:to>
                                    </p:set>
                                    <p:animEffect transition="in" filter="fade">
                                      <p:cBhvr>
                                        <p:cTn id="45" dur="1000"/>
                                        <p:tgtEl>
                                          <p:spTgt spid="69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04"/>
                                        </p:tgtEl>
                                        <p:attrNameLst>
                                          <p:attrName>style.visibility</p:attrName>
                                        </p:attrNameLst>
                                      </p:cBhvr>
                                      <p:to>
                                        <p:strVal val="visible"/>
                                      </p:to>
                                    </p:set>
                                    <p:animEffect transition="in" filter="fade">
                                      <p:cBhvr>
                                        <p:cTn id="50" dur="1000"/>
                                        <p:tgtEl>
                                          <p:spTgt spid="70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03"/>
                                        </p:tgtEl>
                                        <p:attrNameLst>
                                          <p:attrName>style.visibility</p:attrName>
                                        </p:attrNameLst>
                                      </p:cBhvr>
                                      <p:to>
                                        <p:strVal val="visible"/>
                                      </p:to>
                                    </p:set>
                                    <p:animEffect transition="in" filter="fade">
                                      <p:cBhvr>
                                        <p:cTn id="55" dur="1000"/>
                                        <p:tgtEl>
                                          <p:spTgt spid="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995725"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Acids</a:t>
            </a:r>
            <a:endParaRPr/>
          </a:p>
        </p:txBody>
      </p:sp>
      <p:sp>
        <p:nvSpPr>
          <p:cNvPr id="88" name="Google Shape;88;p14"/>
          <p:cNvSpPr txBox="1">
            <a:spLocks noGrp="1"/>
          </p:cNvSpPr>
          <p:nvPr>
            <p:ph type="body" idx="1"/>
          </p:nvPr>
        </p:nvSpPr>
        <p:spPr>
          <a:xfrm>
            <a:off x="456925" y="1493275"/>
            <a:ext cx="52800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dirty="0"/>
              <a:t>Located in </a:t>
            </a:r>
            <a:r>
              <a:rPr lang="en" b="1" dirty="0"/>
              <a:t>TABLE K </a:t>
            </a:r>
            <a:r>
              <a:rPr lang="en" dirty="0"/>
              <a:t>in the reference table.</a:t>
            </a:r>
            <a:endParaRPr dirty="0"/>
          </a:p>
        </p:txBody>
      </p:sp>
      <p:pic>
        <p:nvPicPr>
          <p:cNvPr id="89" name="Google Shape;89;p14"/>
          <p:cNvPicPr preferRelativeResize="0"/>
          <p:nvPr/>
        </p:nvPicPr>
        <p:blipFill>
          <a:blip r:embed="rId3">
            <a:alphaModFix/>
          </a:blip>
          <a:stretch>
            <a:fillRect/>
          </a:stretch>
        </p:blipFill>
        <p:spPr>
          <a:xfrm>
            <a:off x="6450600" y="1493275"/>
            <a:ext cx="2408950" cy="3284400"/>
          </a:xfrm>
          <a:prstGeom prst="rect">
            <a:avLst/>
          </a:prstGeom>
          <a:noFill/>
          <a:ln>
            <a:noFill/>
          </a:ln>
        </p:spPr>
      </p:pic>
    </p:spTree>
    <p:extLst>
      <p:ext uri="{BB962C8B-B14F-4D97-AF65-F5344CB8AC3E}">
        <p14:creationId xmlns:p14="http://schemas.microsoft.com/office/powerpoint/2010/main" val="182046063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Arrhenius Bases</a:t>
            </a:r>
            <a:endParaRPr/>
          </a:p>
        </p:txBody>
      </p:sp>
      <p:sp>
        <p:nvSpPr>
          <p:cNvPr id="100" name="Google Shape;100;p16"/>
          <p:cNvSpPr txBox="1">
            <a:spLocks noGrp="1"/>
          </p:cNvSpPr>
          <p:nvPr>
            <p:ph type="body" idx="1"/>
          </p:nvPr>
        </p:nvSpPr>
        <p:spPr>
          <a:xfrm>
            <a:off x="472725" y="145603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Arrhenius base yields </a:t>
            </a:r>
            <a:r>
              <a:rPr lang="en" dirty="0">
                <a:solidFill>
                  <a:srgbClr val="00B0F0"/>
                </a:solidFill>
              </a:rPr>
              <a:t>OH</a:t>
            </a:r>
            <a:r>
              <a:rPr lang="en" baseline="30000" dirty="0">
                <a:solidFill>
                  <a:srgbClr val="00B0F0"/>
                </a:solidFill>
              </a:rPr>
              <a:t>-</a:t>
            </a:r>
            <a:r>
              <a:rPr lang="en" dirty="0"/>
              <a:t> (hydroxide) as the only negative ion in an aqueous solution.</a:t>
            </a:r>
            <a:endParaRPr dirty="0"/>
          </a:p>
          <a:p>
            <a:pPr marL="0" lvl="0" indent="0" algn="l" rtl="0">
              <a:spcBef>
                <a:spcPts val="1600"/>
              </a:spcBef>
              <a:spcAft>
                <a:spcPts val="0"/>
              </a:spcAft>
              <a:buNone/>
            </a:pPr>
            <a:r>
              <a:rPr lang="en" dirty="0"/>
              <a:t>NaOH (aq) → Na</a:t>
            </a:r>
            <a:r>
              <a:rPr lang="en" baseline="30000" dirty="0"/>
              <a:t>+</a:t>
            </a:r>
            <a:r>
              <a:rPr lang="en" dirty="0"/>
              <a:t> + OH</a:t>
            </a:r>
            <a:r>
              <a:rPr lang="en" baseline="30000" dirty="0"/>
              <a:t>-</a:t>
            </a:r>
            <a:endParaRPr baseline="30000" dirty="0"/>
          </a:p>
          <a:p>
            <a:pPr marL="0" lvl="0" indent="0" algn="l" rtl="0">
              <a:spcBef>
                <a:spcPts val="1600"/>
              </a:spcBef>
              <a:spcAft>
                <a:spcPts val="1600"/>
              </a:spcAft>
              <a:buNone/>
            </a:pPr>
            <a:r>
              <a:rPr lang="en" sz="1100" dirty="0">
                <a:solidFill>
                  <a:srgbClr val="000000"/>
                </a:solidFill>
                <a:latin typeface="Arial"/>
                <a:ea typeface="Arial"/>
                <a:cs typeface="Arial"/>
                <a:sym typeface="Arial"/>
              </a:rPr>
              <a:t>	</a:t>
            </a:r>
            <a:endParaRPr dirty="0"/>
          </a:p>
        </p:txBody>
      </p:sp>
      <p:sp>
        <p:nvSpPr>
          <p:cNvPr id="101" name="Google Shape;101;p16"/>
          <p:cNvSpPr/>
          <p:nvPr/>
        </p:nvSpPr>
        <p:spPr>
          <a:xfrm>
            <a:off x="3481300" y="2626475"/>
            <a:ext cx="921300" cy="857400"/>
          </a:xfrm>
          <a:prstGeom prst="ellipse">
            <a:avLst/>
          </a:prstGeom>
          <a:no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Question #091ee | Socr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945" y="2148420"/>
            <a:ext cx="3696282" cy="259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6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Properties of Bases</a:t>
            </a:r>
            <a:endParaRPr/>
          </a:p>
        </p:txBody>
      </p:sp>
      <p:sp>
        <p:nvSpPr>
          <p:cNvPr id="107" name="Google Shape;107;p17"/>
          <p:cNvSpPr txBox="1">
            <a:spLocks noGrp="1"/>
          </p:cNvSpPr>
          <p:nvPr>
            <p:ph type="body" idx="1"/>
          </p:nvPr>
        </p:nvSpPr>
        <p:spPr>
          <a:xfrm>
            <a:off x="309093" y="1351263"/>
            <a:ext cx="8684232"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Tastes bitter or chalky</a:t>
            </a:r>
            <a:endParaRPr sz="2400" dirty="0"/>
          </a:p>
          <a:p>
            <a:pPr marL="457200" lvl="0" indent="-317500" algn="l" rtl="0">
              <a:spcBef>
                <a:spcPts val="0"/>
              </a:spcBef>
              <a:spcAft>
                <a:spcPts val="0"/>
              </a:spcAft>
              <a:buSzPts val="1400"/>
              <a:buChar char="●"/>
            </a:pPr>
            <a:r>
              <a:rPr lang="en" sz="2400" dirty="0"/>
              <a:t>Feels slippery or soapy</a:t>
            </a:r>
            <a:endParaRPr sz="2400" dirty="0"/>
          </a:p>
          <a:p>
            <a:pPr marL="457200" lvl="0" indent="-317500" algn="l" rtl="0">
              <a:spcBef>
                <a:spcPts val="0"/>
              </a:spcBef>
              <a:spcAft>
                <a:spcPts val="0"/>
              </a:spcAft>
              <a:buSzPts val="1400"/>
              <a:buChar char="●"/>
            </a:pPr>
            <a:r>
              <a:rPr lang="en" sz="2400" dirty="0"/>
              <a:t>Can be corrosive</a:t>
            </a:r>
            <a:endParaRPr sz="2400" dirty="0"/>
          </a:p>
          <a:p>
            <a:pPr marL="457200" lvl="0" indent="-317500" algn="l" rtl="0">
              <a:spcBef>
                <a:spcPts val="0"/>
              </a:spcBef>
              <a:spcAft>
                <a:spcPts val="0"/>
              </a:spcAft>
              <a:buSzPts val="1400"/>
              <a:buChar char="●"/>
            </a:pPr>
            <a:r>
              <a:rPr lang="en" sz="2400" dirty="0"/>
              <a:t>Has a pH greater than 7</a:t>
            </a:r>
            <a:endParaRPr sz="2400" dirty="0"/>
          </a:p>
          <a:p>
            <a:pPr marL="457200" lvl="0" indent="-317500" algn="l" rtl="0">
              <a:spcBef>
                <a:spcPts val="0"/>
              </a:spcBef>
              <a:spcAft>
                <a:spcPts val="0"/>
              </a:spcAft>
              <a:buSzPts val="1400"/>
              <a:buChar char="●"/>
            </a:pPr>
            <a:endParaRPr dirty="0"/>
          </a:p>
        </p:txBody>
      </p:sp>
      <p:pic>
        <p:nvPicPr>
          <p:cNvPr id="108" name="Google Shape;108;p17" descr="Related image"/>
          <p:cNvPicPr preferRelativeResize="0"/>
          <p:nvPr/>
        </p:nvPicPr>
        <p:blipFill rotWithShape="1">
          <a:blip r:embed="rId3">
            <a:alphaModFix/>
          </a:blip>
          <a:srcRect t="24960" b="43901"/>
          <a:stretch/>
        </p:blipFill>
        <p:spPr>
          <a:xfrm>
            <a:off x="588472" y="3320462"/>
            <a:ext cx="5261925" cy="934925"/>
          </a:xfrm>
          <a:prstGeom prst="rect">
            <a:avLst/>
          </a:prstGeom>
          <a:noFill/>
          <a:ln>
            <a:noFill/>
          </a:ln>
        </p:spPr>
      </p:pic>
      <p:sp>
        <p:nvSpPr>
          <p:cNvPr id="109" name="Google Shape;109;p17"/>
          <p:cNvSpPr/>
          <p:nvPr/>
        </p:nvSpPr>
        <p:spPr>
          <a:xfrm>
            <a:off x="3266575" y="3362902"/>
            <a:ext cx="2391900" cy="90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17" descr="Soap for Science"/>
          <p:cNvPicPr preferRelativeResize="0"/>
          <p:nvPr/>
        </p:nvPicPr>
        <p:blipFill>
          <a:blip r:embed="rId4">
            <a:alphaModFix/>
          </a:blip>
          <a:stretch>
            <a:fillRect/>
          </a:stretch>
        </p:blipFill>
        <p:spPr>
          <a:xfrm>
            <a:off x="6509207" y="1643813"/>
            <a:ext cx="2106750" cy="2991850"/>
          </a:xfrm>
          <a:prstGeom prst="rect">
            <a:avLst/>
          </a:prstGeom>
          <a:noFill/>
          <a:ln>
            <a:noFill/>
          </a:ln>
        </p:spPr>
      </p:pic>
      <p:pic>
        <p:nvPicPr>
          <p:cNvPr id="111" name="Google Shape;111;p17" descr="Image result for baking soda"/>
          <p:cNvPicPr preferRelativeResize="0"/>
          <p:nvPr/>
        </p:nvPicPr>
        <p:blipFill rotWithShape="1">
          <a:blip r:embed="rId5">
            <a:alphaModFix/>
          </a:blip>
          <a:srcRect l="15620" r="15839"/>
          <a:stretch/>
        </p:blipFill>
        <p:spPr>
          <a:xfrm>
            <a:off x="5009008" y="1806699"/>
            <a:ext cx="841389" cy="1256350"/>
          </a:xfrm>
          <a:prstGeom prst="rect">
            <a:avLst/>
          </a:prstGeom>
          <a:noFill/>
          <a:ln>
            <a:noFill/>
          </a:ln>
        </p:spPr>
      </p:pic>
    </p:spTree>
    <p:extLst>
      <p:ext uri="{BB962C8B-B14F-4D97-AF65-F5344CB8AC3E}">
        <p14:creationId xmlns:p14="http://schemas.microsoft.com/office/powerpoint/2010/main" val="1000259293"/>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Bases</a:t>
            </a:r>
            <a:endParaRPr/>
          </a:p>
        </p:txBody>
      </p:sp>
      <p:sp>
        <p:nvSpPr>
          <p:cNvPr id="117" name="Google Shape;117;p18"/>
          <p:cNvSpPr txBox="1">
            <a:spLocks noGrp="1"/>
          </p:cNvSpPr>
          <p:nvPr>
            <p:ph type="body" idx="1"/>
          </p:nvPr>
        </p:nvSpPr>
        <p:spPr>
          <a:xfrm>
            <a:off x="436700" y="1543825"/>
            <a:ext cx="4968600" cy="32844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 dirty="0"/>
              <a:t>Located in </a:t>
            </a:r>
            <a:r>
              <a:rPr lang="en" b="1" dirty="0"/>
              <a:t>TABLE L</a:t>
            </a:r>
            <a:r>
              <a:rPr lang="en" dirty="0"/>
              <a:t> on the reference table.</a:t>
            </a:r>
            <a:endParaRPr dirty="0"/>
          </a:p>
        </p:txBody>
      </p:sp>
      <p:pic>
        <p:nvPicPr>
          <p:cNvPr id="118" name="Google Shape;118;p18"/>
          <p:cNvPicPr preferRelativeResize="0"/>
          <p:nvPr/>
        </p:nvPicPr>
        <p:blipFill>
          <a:blip r:embed="rId3">
            <a:alphaModFix/>
          </a:blip>
          <a:stretch>
            <a:fillRect/>
          </a:stretch>
        </p:blipFill>
        <p:spPr>
          <a:xfrm>
            <a:off x="5405298" y="1972298"/>
            <a:ext cx="3265575" cy="2163550"/>
          </a:xfrm>
          <a:prstGeom prst="rect">
            <a:avLst/>
          </a:prstGeom>
          <a:noFill/>
          <a:ln>
            <a:noFill/>
          </a:ln>
        </p:spPr>
      </p:pic>
    </p:spTree>
    <p:extLst>
      <p:ext uri="{BB962C8B-B14F-4D97-AF65-F5344CB8AC3E}">
        <p14:creationId xmlns:p14="http://schemas.microsoft.com/office/powerpoint/2010/main" val="136132239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987850" y="292850"/>
            <a:ext cx="67959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t>Neutralization Reaction</a:t>
            </a:r>
            <a:endParaRPr/>
          </a:p>
        </p:txBody>
      </p:sp>
      <p:sp>
        <p:nvSpPr>
          <p:cNvPr id="195" name="Google Shape;195;p30"/>
          <p:cNvSpPr txBox="1">
            <a:spLocks noGrp="1"/>
          </p:cNvSpPr>
          <p:nvPr>
            <p:ph type="body" idx="1"/>
          </p:nvPr>
        </p:nvSpPr>
        <p:spPr>
          <a:xfrm>
            <a:off x="374350" y="1481188"/>
            <a:ext cx="8520600" cy="328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a:t>In the process of neutralization, an acid and a base react to form a salt and water.</a:t>
            </a:r>
            <a:endParaRPr/>
          </a:p>
          <a:p>
            <a:pPr marL="0" lvl="0" indent="0" algn="l" rtl="0">
              <a:lnSpc>
                <a:spcPct val="115000"/>
              </a:lnSpc>
              <a:spcBef>
                <a:spcPts val="1600"/>
              </a:spcBef>
              <a:spcAft>
                <a:spcPts val="0"/>
              </a:spcAft>
              <a:buSzPts val="1400"/>
              <a:buNone/>
            </a:pPr>
            <a:endParaRPr/>
          </a:p>
          <a:p>
            <a:pPr marL="0" lvl="0" indent="0" algn="l" rtl="0">
              <a:lnSpc>
                <a:spcPct val="115000"/>
              </a:lnSpc>
              <a:spcBef>
                <a:spcPts val="0"/>
              </a:spcBef>
              <a:spcAft>
                <a:spcPts val="0"/>
              </a:spcAft>
              <a:buSzPts val="1400"/>
              <a:buNone/>
            </a:pPr>
            <a:r>
              <a:rPr lang="en-US">
                <a:solidFill>
                  <a:srgbClr val="FF0000"/>
                </a:solidFill>
              </a:rPr>
              <a:t>H</a:t>
            </a:r>
            <a:r>
              <a:rPr lang="en-US">
                <a:solidFill>
                  <a:schemeClr val="lt1"/>
                </a:solidFill>
              </a:rPr>
              <a:t>Cl</a:t>
            </a:r>
            <a:r>
              <a:rPr lang="en-US"/>
              <a:t>(aq) + Na</a:t>
            </a:r>
            <a:r>
              <a:rPr lang="en-US">
                <a:solidFill>
                  <a:srgbClr val="FF0000"/>
                </a:solidFill>
              </a:rPr>
              <a:t>OH</a:t>
            </a:r>
            <a:r>
              <a:rPr lang="en-US"/>
              <a:t>(aq) → NaCl(s) + </a:t>
            </a:r>
            <a:r>
              <a:rPr lang="en-US">
                <a:solidFill>
                  <a:srgbClr val="FF0000"/>
                </a:solidFill>
              </a:rPr>
              <a:t>H</a:t>
            </a:r>
            <a:r>
              <a:rPr lang="en-US" baseline="-25000">
                <a:solidFill>
                  <a:srgbClr val="FF0000"/>
                </a:solidFill>
              </a:rPr>
              <a:t>2</a:t>
            </a:r>
            <a:r>
              <a:rPr lang="en-US">
                <a:solidFill>
                  <a:srgbClr val="FF0000"/>
                </a:solidFill>
              </a:rPr>
              <a:t>O</a:t>
            </a:r>
            <a:r>
              <a:rPr lang="en-US"/>
              <a:t>(l)</a:t>
            </a:r>
            <a:endParaRPr/>
          </a:p>
        </p:txBody>
      </p:sp>
      <p:sp>
        <p:nvSpPr>
          <p:cNvPr id="196" name="Google Shape;196;p30"/>
          <p:cNvSpPr/>
          <p:nvPr/>
        </p:nvSpPr>
        <p:spPr>
          <a:xfrm>
            <a:off x="556450" y="3766075"/>
            <a:ext cx="4852677" cy="5757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30"/>
          <p:cNvSpPr/>
          <p:nvPr/>
        </p:nvSpPr>
        <p:spPr>
          <a:xfrm>
            <a:off x="2535550" y="3785977"/>
            <a:ext cx="3066760" cy="5118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0"/>
          <p:cNvSpPr/>
          <p:nvPr/>
        </p:nvSpPr>
        <p:spPr>
          <a:xfrm rot="-5400000" flipH="1">
            <a:off x="2352525" y="1217800"/>
            <a:ext cx="603164" cy="3758513"/>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0"/>
          <p:cNvSpPr/>
          <p:nvPr/>
        </p:nvSpPr>
        <p:spPr>
          <a:xfrm rot="-5400000" flipH="1">
            <a:off x="2854900" y="2007538"/>
            <a:ext cx="550500" cy="22317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30"/>
          <p:cNvSpPr/>
          <p:nvPr/>
        </p:nvSpPr>
        <p:spPr>
          <a:xfrm>
            <a:off x="898050" y="4297775"/>
            <a:ext cx="411600" cy="4116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0"/>
          <p:cNvSpPr/>
          <p:nvPr/>
        </p:nvSpPr>
        <p:spPr>
          <a:xfrm>
            <a:off x="556450" y="4297775"/>
            <a:ext cx="411600" cy="411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0"/>
          <p:cNvSpPr/>
          <p:nvPr/>
        </p:nvSpPr>
        <p:spPr>
          <a:xfrm>
            <a:off x="2247475" y="4297775"/>
            <a:ext cx="411600" cy="411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0"/>
          <p:cNvSpPr/>
          <p:nvPr/>
        </p:nvSpPr>
        <p:spPr>
          <a:xfrm>
            <a:off x="1835875" y="4297775"/>
            <a:ext cx="411600" cy="411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2659075" y="4297775"/>
            <a:ext cx="411600" cy="411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p:nvPr/>
        </p:nvSpPr>
        <p:spPr>
          <a:xfrm>
            <a:off x="4194100" y="4297775"/>
            <a:ext cx="411600" cy="4116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0"/>
          <p:cNvSpPr/>
          <p:nvPr/>
        </p:nvSpPr>
        <p:spPr>
          <a:xfrm>
            <a:off x="3782500" y="4297775"/>
            <a:ext cx="411600" cy="411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0"/>
          <p:cNvSpPr/>
          <p:nvPr/>
        </p:nvSpPr>
        <p:spPr>
          <a:xfrm>
            <a:off x="5317525" y="4297775"/>
            <a:ext cx="411600" cy="411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0"/>
          <p:cNvSpPr/>
          <p:nvPr/>
        </p:nvSpPr>
        <p:spPr>
          <a:xfrm>
            <a:off x="6041125" y="4297775"/>
            <a:ext cx="411600" cy="411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0"/>
          <p:cNvSpPr/>
          <p:nvPr/>
        </p:nvSpPr>
        <p:spPr>
          <a:xfrm>
            <a:off x="5729125" y="4297775"/>
            <a:ext cx="411600" cy="411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8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fade">
                                      <p:cBhvr>
                                        <p:cTn id="22"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Neutralization</a:t>
            </a:r>
          </a:p>
        </p:txBody>
      </p:sp>
      <p:sp>
        <p:nvSpPr>
          <p:cNvPr id="3" name="Text Placeholder 2"/>
          <p:cNvSpPr>
            <a:spLocks noGrp="1"/>
          </p:cNvSpPr>
          <p:nvPr>
            <p:ph type="body" idx="1"/>
          </p:nvPr>
        </p:nvSpPr>
        <p:spPr/>
        <p:txBody>
          <a:bodyPr/>
          <a:lstStyle/>
          <a:p>
            <a:r>
              <a:rPr lang="en-US" sz="2400" dirty="0"/>
              <a:t>The acid loses its low pH and properties and the base loses it’s high pH and properties to form a salt and water. </a:t>
            </a:r>
          </a:p>
          <a:p>
            <a:r>
              <a:rPr lang="en-US" sz="2400" dirty="0"/>
              <a:t>The salt and water are neutral with a pH = 7</a:t>
            </a:r>
          </a:p>
        </p:txBody>
      </p:sp>
      <p:pic>
        <p:nvPicPr>
          <p:cNvPr id="4102" name="Picture 6" descr="Pin on Chemı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952" y="3019447"/>
            <a:ext cx="3971925" cy="15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20428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Neutralization </a:t>
            </a:r>
          </a:p>
        </p:txBody>
      </p:sp>
      <p:pic>
        <p:nvPicPr>
          <p:cNvPr id="6146" name="Picture 2" descr="Neutralization Reactions and Other Facts - NCIS:Ph iNVESTIG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57284" y="1770622"/>
            <a:ext cx="4835944" cy="267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81658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 + Base </a:t>
            </a:r>
            <a:r>
              <a:rPr lang="en-US" dirty="0">
                <a:sym typeface="Wingdings" panose="05000000000000000000" pitchFamily="2" charset="2"/>
              </a:rPr>
              <a:t> Salt + Water</a:t>
            </a:r>
            <a:endParaRPr lang="en-US" dirty="0"/>
          </a:p>
        </p:txBody>
      </p:sp>
      <p:sp>
        <p:nvSpPr>
          <p:cNvPr id="3" name="Text Placeholder 2"/>
          <p:cNvSpPr>
            <a:spLocks noGrp="1"/>
          </p:cNvSpPr>
          <p:nvPr>
            <p:ph type="body" idx="1"/>
          </p:nvPr>
        </p:nvSpPr>
        <p:spPr/>
        <p:txBody>
          <a:bodyPr/>
          <a:lstStyle/>
          <a:p>
            <a:r>
              <a:rPr lang="en-US" dirty="0" err="1"/>
              <a:t>HCl</a:t>
            </a:r>
            <a:r>
              <a:rPr lang="en-US" dirty="0"/>
              <a:t> + NaOH </a:t>
            </a:r>
            <a:r>
              <a:rPr lang="en-US" dirty="0">
                <a:sym typeface="Wingdings" panose="05000000000000000000" pitchFamily="2" charset="2"/>
              </a:rPr>
              <a:t> </a:t>
            </a:r>
            <a:r>
              <a:rPr lang="en-US" dirty="0" err="1">
                <a:sym typeface="Wingdings" panose="05000000000000000000" pitchFamily="2" charset="2"/>
              </a:rPr>
              <a:t>NaCl</a:t>
            </a:r>
            <a:r>
              <a:rPr lang="en-US" dirty="0">
                <a:sym typeface="Wingdings" panose="05000000000000000000" pitchFamily="2" charset="2"/>
              </a:rPr>
              <a:t> + H</a:t>
            </a:r>
            <a:r>
              <a:rPr lang="en-US" baseline="-25000" dirty="0">
                <a:sym typeface="Wingdings" panose="05000000000000000000" pitchFamily="2" charset="2"/>
              </a:rPr>
              <a:t>2</a:t>
            </a:r>
            <a:r>
              <a:rPr lang="en-US" dirty="0">
                <a:sym typeface="Wingdings" panose="05000000000000000000" pitchFamily="2" charset="2"/>
              </a:rPr>
              <a:t>O</a:t>
            </a:r>
          </a:p>
          <a:p>
            <a:r>
              <a:rPr lang="en-US" dirty="0">
                <a:sym typeface="Wingdings" panose="05000000000000000000" pitchFamily="2" charset="2"/>
              </a:rPr>
              <a:t>HNO</a:t>
            </a:r>
            <a:r>
              <a:rPr lang="en-US" baseline="-25000" dirty="0">
                <a:sym typeface="Wingdings" panose="05000000000000000000" pitchFamily="2" charset="2"/>
              </a:rPr>
              <a:t>3</a:t>
            </a:r>
            <a:r>
              <a:rPr lang="en-US" dirty="0">
                <a:sym typeface="Wingdings" panose="05000000000000000000" pitchFamily="2" charset="2"/>
              </a:rPr>
              <a:t> + KOH  KNO</a:t>
            </a:r>
            <a:r>
              <a:rPr lang="en-US" baseline="-25000" dirty="0">
                <a:sym typeface="Wingdings" panose="05000000000000000000" pitchFamily="2" charset="2"/>
              </a:rPr>
              <a:t>3</a:t>
            </a:r>
            <a:r>
              <a:rPr lang="en-US" dirty="0">
                <a:sym typeface="Wingdings" panose="05000000000000000000" pitchFamily="2" charset="2"/>
              </a:rPr>
              <a:t> + H</a:t>
            </a:r>
            <a:r>
              <a:rPr lang="en-US" baseline="-25000" dirty="0">
                <a:sym typeface="Wingdings" panose="05000000000000000000" pitchFamily="2" charset="2"/>
              </a:rPr>
              <a:t>2</a:t>
            </a:r>
            <a:r>
              <a:rPr lang="en-US" dirty="0">
                <a:sym typeface="Wingdings" panose="05000000000000000000" pitchFamily="2" charset="2"/>
              </a:rPr>
              <a:t>O</a:t>
            </a:r>
          </a:p>
          <a:p>
            <a:r>
              <a:rPr lang="en-US" dirty="0">
                <a:sym typeface="Wingdings" panose="05000000000000000000" pitchFamily="2" charset="2"/>
              </a:rPr>
              <a:t>H</a:t>
            </a:r>
            <a:r>
              <a:rPr lang="en-US" baseline="-25000" dirty="0">
                <a:sym typeface="Wingdings" panose="05000000000000000000" pitchFamily="2" charset="2"/>
              </a:rPr>
              <a:t>2</a:t>
            </a:r>
            <a:r>
              <a:rPr lang="en-US" dirty="0">
                <a:sym typeface="Wingdings" panose="05000000000000000000" pitchFamily="2" charset="2"/>
              </a:rPr>
              <a:t>SO</a:t>
            </a:r>
            <a:r>
              <a:rPr lang="en-US" baseline="-25000" dirty="0">
                <a:sym typeface="Wingdings" panose="05000000000000000000" pitchFamily="2" charset="2"/>
              </a:rPr>
              <a:t>4</a:t>
            </a:r>
            <a:r>
              <a:rPr lang="en-US" dirty="0">
                <a:sym typeface="Wingdings" panose="05000000000000000000" pitchFamily="2" charset="2"/>
              </a:rPr>
              <a:t> + Ca(OH)</a:t>
            </a:r>
            <a:r>
              <a:rPr lang="en-US" baseline="-25000" dirty="0">
                <a:sym typeface="Wingdings" panose="05000000000000000000" pitchFamily="2" charset="2"/>
              </a:rPr>
              <a:t>2</a:t>
            </a:r>
            <a:r>
              <a:rPr lang="en-US" dirty="0">
                <a:sym typeface="Wingdings" panose="05000000000000000000" pitchFamily="2" charset="2"/>
              </a:rPr>
              <a:t>  CaSO</a:t>
            </a:r>
            <a:r>
              <a:rPr lang="en-US" baseline="-25000" dirty="0">
                <a:sym typeface="Wingdings" panose="05000000000000000000" pitchFamily="2" charset="2"/>
              </a:rPr>
              <a:t>4</a:t>
            </a:r>
            <a:r>
              <a:rPr lang="en-US" dirty="0">
                <a:sym typeface="Wingdings" panose="05000000000000000000" pitchFamily="2" charset="2"/>
              </a:rPr>
              <a:t> + 2H</a:t>
            </a:r>
            <a:r>
              <a:rPr lang="en-US" baseline="-25000" dirty="0">
                <a:sym typeface="Wingdings" panose="05000000000000000000" pitchFamily="2" charset="2"/>
              </a:rPr>
              <a:t>2</a:t>
            </a:r>
            <a:r>
              <a:rPr lang="en-US" dirty="0">
                <a:sym typeface="Wingdings" panose="05000000000000000000" pitchFamily="2" charset="2"/>
              </a:rPr>
              <a:t>O</a:t>
            </a:r>
          </a:p>
          <a:p>
            <a:endParaRPr lang="en-US" dirty="0">
              <a:sym typeface="Wingdings" panose="05000000000000000000" pitchFamily="2" charset="2"/>
            </a:endParaRPr>
          </a:p>
          <a:p>
            <a:pPr marL="139700" indent="0">
              <a:buNone/>
            </a:pPr>
            <a:r>
              <a:rPr lang="en-US" dirty="0">
                <a:sym typeface="Wingdings" panose="05000000000000000000" pitchFamily="2" charset="2"/>
              </a:rPr>
              <a:t>All neutralization reactions…</a:t>
            </a:r>
            <a:endParaRPr lang="en-US" dirty="0"/>
          </a:p>
          <a:p>
            <a:endParaRPr lang="en-US" dirty="0"/>
          </a:p>
        </p:txBody>
      </p:sp>
    </p:spTree>
    <p:extLst>
      <p:ext uri="{BB962C8B-B14F-4D97-AF65-F5344CB8AC3E}">
        <p14:creationId xmlns:p14="http://schemas.microsoft.com/office/powerpoint/2010/main" val="85691936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Neutralization example</a:t>
            </a:r>
          </a:p>
        </p:txBody>
      </p:sp>
      <p:pic>
        <p:nvPicPr>
          <p:cNvPr id="5122" name="Picture 2" descr="Alginate antacids for treating reflux: a medication comparison study"/>
          <p:cNvPicPr>
            <a:picLocks noChangeAspect="1" noChangeArrowheads="1"/>
          </p:cNvPicPr>
          <p:nvPr/>
        </p:nvPicPr>
        <p:blipFill rotWithShape="1">
          <a:blip r:embed="rId2">
            <a:extLst>
              <a:ext uri="{28A0092B-C50C-407E-A947-70E740481C1C}">
                <a14:useLocalDpi xmlns:a14="http://schemas.microsoft.com/office/drawing/2010/main" val="0"/>
              </a:ext>
            </a:extLst>
          </a:blip>
          <a:srcRect t="23785" r="63321" b="5909"/>
          <a:stretch/>
        </p:blipFill>
        <p:spPr bwMode="auto">
          <a:xfrm>
            <a:off x="1558345" y="1493947"/>
            <a:ext cx="2292440" cy="3155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cid-Base Neutralization | CK-12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816" y="1906072"/>
            <a:ext cx="3500112" cy="233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8636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Alternate Acid Base Theory</a:t>
            </a:r>
            <a:endParaRPr/>
          </a:p>
        </p:txBody>
      </p:sp>
      <p:sp>
        <p:nvSpPr>
          <p:cNvPr id="160" name="Google Shape;160;p25"/>
          <p:cNvSpPr txBox="1">
            <a:spLocks noGrp="1"/>
          </p:cNvSpPr>
          <p:nvPr>
            <p:ph type="body" idx="1"/>
          </p:nvPr>
        </p:nvSpPr>
        <p:spPr>
          <a:xfrm>
            <a:off x="311700" y="1519613"/>
            <a:ext cx="5689855"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There are alternate theories used to define acids and bases. </a:t>
            </a:r>
            <a:endParaRPr sz="2400" dirty="0"/>
          </a:p>
          <a:p>
            <a:pPr marL="457200" lvl="0" indent="-317500" algn="l" rtl="0">
              <a:spcBef>
                <a:spcPts val="0"/>
              </a:spcBef>
              <a:spcAft>
                <a:spcPts val="0"/>
              </a:spcAft>
              <a:buSzPts val="1400"/>
              <a:buChar char="●"/>
            </a:pPr>
            <a:r>
              <a:rPr lang="en" sz="2400" dirty="0"/>
              <a:t>In addition to the Arrhenius theory, there is the </a:t>
            </a:r>
            <a:r>
              <a:rPr lang="en" sz="2400" dirty="0">
                <a:solidFill>
                  <a:srgbClr val="FF0000"/>
                </a:solidFill>
              </a:rPr>
              <a:t>Brønsted Lowry </a:t>
            </a:r>
            <a:r>
              <a:rPr lang="en" sz="2400" dirty="0"/>
              <a:t>theory.</a:t>
            </a:r>
          </a:p>
          <a:p>
            <a:pPr marL="457200" lvl="0" indent="-317500" algn="l" rtl="0">
              <a:spcBef>
                <a:spcPts val="0"/>
              </a:spcBef>
              <a:spcAft>
                <a:spcPts val="0"/>
              </a:spcAft>
              <a:buSzPts val="1400"/>
              <a:buChar char="●"/>
            </a:pPr>
            <a:r>
              <a:rPr lang="en" sz="2400" dirty="0"/>
              <a:t>This theory can help explain why NH# is a base with out the hydoxide ion in the formula. </a:t>
            </a:r>
            <a:endParaRPr sz="2400" dirty="0"/>
          </a:p>
        </p:txBody>
      </p:sp>
      <p:pic>
        <p:nvPicPr>
          <p:cNvPr id="4" name="Google Shape;118;p18"/>
          <p:cNvPicPr preferRelativeResize="0"/>
          <p:nvPr/>
        </p:nvPicPr>
        <p:blipFill>
          <a:blip r:embed="rId3">
            <a:alphaModFix/>
          </a:blip>
          <a:stretch>
            <a:fillRect/>
          </a:stretch>
        </p:blipFill>
        <p:spPr>
          <a:xfrm>
            <a:off x="6117465" y="1519613"/>
            <a:ext cx="2823864" cy="2163550"/>
          </a:xfrm>
          <a:prstGeom prst="rect">
            <a:avLst/>
          </a:prstGeom>
          <a:noFill/>
          <a:ln>
            <a:noFill/>
          </a:ln>
        </p:spPr>
      </p:pic>
      <p:sp>
        <p:nvSpPr>
          <p:cNvPr id="2" name="Oval 1"/>
          <p:cNvSpPr/>
          <p:nvPr/>
        </p:nvSpPr>
        <p:spPr>
          <a:xfrm>
            <a:off x="6001555" y="3161813"/>
            <a:ext cx="2939774" cy="553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572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for Balancing Equations</a:t>
            </a:r>
            <a:endParaRPr/>
          </a:p>
        </p:txBody>
      </p:sp>
      <p:sp>
        <p:nvSpPr>
          <p:cNvPr id="710" name="Google Shape;710;p5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Balance using the smallest whole number coefficients (reduce if not)</a:t>
            </a:r>
            <a:endParaRPr/>
          </a:p>
          <a:p>
            <a:pPr marL="457200" lvl="0" indent="-457200" algn="l" rtl="0">
              <a:spcBef>
                <a:spcPts val="0"/>
              </a:spcBef>
              <a:spcAft>
                <a:spcPts val="0"/>
              </a:spcAft>
              <a:buSzPts val="3600"/>
              <a:buAutoNum type="arabicPeriod"/>
            </a:pPr>
            <a:r>
              <a:rPr lang="en"/>
              <a:t>Check to see if each atom is balanced (same # on both sides of the reaction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0"/>
                                        </p:tgtEl>
                                        <p:attrNameLst>
                                          <p:attrName>style.visibility</p:attrName>
                                        </p:attrNameLst>
                                      </p:cBhvr>
                                      <p:to>
                                        <p:strVal val="visible"/>
                                      </p:to>
                                    </p:set>
                                    <p:animEffect transition="in" filter="fade">
                                      <p:cBhvr>
                                        <p:cTn id="7"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Brønsted Lowry Theory</a:t>
            </a:r>
            <a:endParaRPr/>
          </a:p>
        </p:txBody>
      </p:sp>
      <p:sp>
        <p:nvSpPr>
          <p:cNvPr id="166" name="Google Shape;166;p26"/>
          <p:cNvSpPr txBox="1">
            <a:spLocks noGrp="1"/>
          </p:cNvSpPr>
          <p:nvPr>
            <p:ph type="body" idx="1"/>
          </p:nvPr>
        </p:nvSpPr>
        <p:spPr>
          <a:xfrm>
            <a:off x="311700" y="1537338"/>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Acids </a:t>
            </a:r>
            <a:r>
              <a:rPr lang="en" dirty="0">
                <a:solidFill>
                  <a:srgbClr val="FF0000"/>
                </a:solidFill>
              </a:rPr>
              <a:t>donate</a:t>
            </a:r>
            <a:r>
              <a:rPr lang="en" dirty="0"/>
              <a:t> H</a:t>
            </a:r>
            <a:r>
              <a:rPr lang="en" baseline="30000" dirty="0"/>
              <a:t>+</a:t>
            </a:r>
            <a:r>
              <a:rPr lang="en" dirty="0"/>
              <a:t> ions </a:t>
            </a:r>
            <a:endParaRPr dirty="0"/>
          </a:p>
          <a:p>
            <a:pPr marL="457200" lvl="0" indent="-317500" algn="l" rtl="0">
              <a:spcBef>
                <a:spcPts val="0"/>
              </a:spcBef>
              <a:spcAft>
                <a:spcPts val="0"/>
              </a:spcAft>
              <a:buSzPts val="1400"/>
              <a:buChar char="●"/>
            </a:pPr>
            <a:r>
              <a:rPr lang="en" dirty="0"/>
              <a:t>Bases </a:t>
            </a:r>
            <a:r>
              <a:rPr lang="en" dirty="0">
                <a:solidFill>
                  <a:srgbClr val="00B0F0"/>
                </a:solidFill>
              </a:rPr>
              <a:t>accept</a:t>
            </a:r>
            <a:r>
              <a:rPr lang="en" dirty="0"/>
              <a:t> H</a:t>
            </a:r>
            <a:r>
              <a:rPr lang="en" baseline="30000" dirty="0"/>
              <a:t>+</a:t>
            </a:r>
            <a:r>
              <a:rPr lang="en" dirty="0"/>
              <a:t> ions </a:t>
            </a: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n" dirty="0"/>
              <a:t>"BAAD” = B</a:t>
            </a:r>
            <a:r>
              <a:rPr lang="en" sz="2400" dirty="0"/>
              <a:t>ases </a:t>
            </a:r>
            <a:r>
              <a:rPr lang="en" dirty="0"/>
              <a:t>A</a:t>
            </a:r>
            <a:r>
              <a:rPr lang="en" sz="2400" dirty="0"/>
              <a:t>ccept </a:t>
            </a:r>
            <a:r>
              <a:rPr lang="en" dirty="0"/>
              <a:t>A</a:t>
            </a:r>
            <a:r>
              <a:rPr lang="en" sz="2400" dirty="0"/>
              <a:t>cids </a:t>
            </a:r>
            <a:r>
              <a:rPr lang="en" dirty="0"/>
              <a:t>D</a:t>
            </a:r>
            <a:r>
              <a:rPr lang="en" sz="2400" dirty="0"/>
              <a:t>onate</a:t>
            </a:r>
            <a:endParaRPr sz="2400"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373668052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1076700" y="248575"/>
            <a:ext cx="67959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t>Examples</a:t>
            </a:r>
            <a:endParaRPr/>
          </a:p>
        </p:txBody>
      </p:sp>
      <p:sp>
        <p:nvSpPr>
          <p:cNvPr id="295" name="Google Shape;295;p41"/>
          <p:cNvSpPr txBox="1">
            <a:spLocks noGrp="1"/>
          </p:cNvSpPr>
          <p:nvPr>
            <p:ph type="body" idx="1"/>
          </p:nvPr>
        </p:nvSpPr>
        <p:spPr>
          <a:xfrm>
            <a:off x="1167725" y="1839849"/>
            <a:ext cx="6778878" cy="110395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rgbClr val="000000"/>
              </a:buClr>
              <a:buSzPts val="1100"/>
              <a:buFont typeface="Arial"/>
              <a:buNone/>
            </a:pPr>
            <a:r>
              <a:rPr lang="en-US"/>
              <a:t> NH</a:t>
            </a:r>
            <a:r>
              <a:rPr lang="en-US" baseline="-25000"/>
              <a:t>3</a:t>
            </a:r>
            <a:r>
              <a:rPr lang="en-US"/>
              <a:t> (aq) + H</a:t>
            </a:r>
            <a:r>
              <a:rPr lang="en-US" baseline="-25000"/>
              <a:t>2</a:t>
            </a:r>
            <a:r>
              <a:rPr lang="en-US"/>
              <a:t>O (l) → NH</a:t>
            </a:r>
            <a:r>
              <a:rPr lang="en-US" baseline="-25000"/>
              <a:t>4</a:t>
            </a:r>
            <a:r>
              <a:rPr lang="en-US" baseline="30000"/>
              <a:t>+</a:t>
            </a:r>
            <a:r>
              <a:rPr lang="en-US"/>
              <a:t>(aq) + OH</a:t>
            </a:r>
            <a:r>
              <a:rPr lang="en-US" baseline="30000"/>
              <a:t>-</a:t>
            </a:r>
            <a:r>
              <a:rPr lang="en-US"/>
              <a:t> (aq)</a:t>
            </a:r>
            <a:endParaRPr/>
          </a:p>
          <a:p>
            <a:pPr marL="0" lvl="0" indent="0" algn="l" rtl="0">
              <a:lnSpc>
                <a:spcPct val="115000"/>
              </a:lnSpc>
              <a:spcBef>
                <a:spcPts val="1600"/>
              </a:spcBef>
              <a:spcAft>
                <a:spcPts val="1600"/>
              </a:spcAft>
              <a:buSzPts val="1400"/>
              <a:buNone/>
            </a:pPr>
            <a:endParaRPr/>
          </a:p>
        </p:txBody>
      </p:sp>
      <p:sp>
        <p:nvSpPr>
          <p:cNvPr id="296" name="Google Shape;296;p41"/>
          <p:cNvSpPr txBox="1"/>
          <p:nvPr/>
        </p:nvSpPr>
        <p:spPr>
          <a:xfrm>
            <a:off x="2661180" y="1475937"/>
            <a:ext cx="5478267"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Shadows Into Light"/>
                <a:ea typeface="Shadows Into Light"/>
                <a:cs typeface="Shadows Into Light"/>
                <a:sym typeface="Shadows Into Light"/>
              </a:rPr>
              <a:t>The H</a:t>
            </a:r>
            <a:r>
              <a:rPr lang="en-US" sz="2400" b="0" i="0" u="none" strike="noStrike" cap="none" baseline="-25000">
                <a:solidFill>
                  <a:srgbClr val="FF0000"/>
                </a:solidFill>
                <a:latin typeface="Shadows Into Light"/>
                <a:ea typeface="Shadows Into Light"/>
                <a:cs typeface="Shadows Into Light"/>
                <a:sym typeface="Shadows Into Light"/>
              </a:rPr>
              <a:t>2</a:t>
            </a:r>
            <a:r>
              <a:rPr lang="en-US" sz="2400" b="0" i="0" u="none" strike="noStrike" cap="none">
                <a:solidFill>
                  <a:srgbClr val="FF0000"/>
                </a:solidFill>
                <a:latin typeface="Shadows Into Light"/>
                <a:ea typeface="Shadows Into Light"/>
                <a:cs typeface="Shadows Into Light"/>
                <a:sym typeface="Shadows Into Light"/>
              </a:rPr>
              <a:t>O (acid) donates a H</a:t>
            </a:r>
            <a:r>
              <a:rPr lang="en-US" sz="2400" b="0" i="0" u="none" strike="noStrike" cap="none" baseline="30000">
                <a:solidFill>
                  <a:srgbClr val="FF0000"/>
                </a:solidFill>
                <a:latin typeface="Shadows Into Light"/>
                <a:ea typeface="Shadows Into Light"/>
                <a:cs typeface="Shadows Into Light"/>
                <a:sym typeface="Shadows Into Light"/>
              </a:rPr>
              <a:t>+</a:t>
            </a:r>
            <a:r>
              <a:rPr lang="en-US" sz="2400" b="0" i="0" u="none" strike="noStrike" cap="none">
                <a:solidFill>
                  <a:srgbClr val="FF0000"/>
                </a:solidFill>
                <a:latin typeface="Shadows Into Light"/>
                <a:ea typeface="Shadows Into Light"/>
                <a:cs typeface="Shadows Into Light"/>
                <a:sym typeface="Shadows Into Light"/>
              </a:rPr>
              <a:t> to NH</a:t>
            </a:r>
            <a:r>
              <a:rPr lang="en-US" sz="2400" b="0" i="0" u="none" strike="noStrike" cap="none" baseline="-25000">
                <a:solidFill>
                  <a:srgbClr val="FF0000"/>
                </a:solidFill>
                <a:latin typeface="Shadows Into Light"/>
                <a:ea typeface="Shadows Into Light"/>
                <a:cs typeface="Shadows Into Light"/>
                <a:sym typeface="Shadows Into Light"/>
              </a:rPr>
              <a:t>3</a:t>
            </a:r>
            <a:endParaRPr sz="2400" b="0" i="0" u="none" strike="noStrike" cap="none">
              <a:solidFill>
                <a:srgbClr val="FF0000"/>
              </a:solidFill>
              <a:latin typeface="Shadows Into Light"/>
              <a:ea typeface="Shadows Into Light"/>
              <a:cs typeface="Shadows Into Light"/>
              <a:sym typeface="Shadows Into Light"/>
            </a:endParaRPr>
          </a:p>
        </p:txBody>
      </p:sp>
      <p:sp>
        <p:nvSpPr>
          <p:cNvPr id="297" name="Google Shape;297;p41"/>
          <p:cNvSpPr txBox="1"/>
          <p:nvPr/>
        </p:nvSpPr>
        <p:spPr>
          <a:xfrm>
            <a:off x="1611103" y="3404925"/>
            <a:ext cx="7427150" cy="5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B0F0"/>
                </a:solidFill>
                <a:latin typeface="Shadows Into Light"/>
                <a:ea typeface="Shadows Into Light"/>
                <a:cs typeface="Shadows Into Light"/>
                <a:sym typeface="Shadows Into Light"/>
              </a:rPr>
              <a:t>The NH</a:t>
            </a:r>
            <a:r>
              <a:rPr lang="en-US" sz="2400" b="0" i="0" u="none" strike="noStrike" cap="none" baseline="-25000">
                <a:solidFill>
                  <a:srgbClr val="00B0F0"/>
                </a:solidFill>
                <a:latin typeface="Shadows Into Light"/>
                <a:ea typeface="Shadows Into Light"/>
                <a:cs typeface="Shadows Into Light"/>
                <a:sym typeface="Shadows Into Light"/>
              </a:rPr>
              <a:t>3</a:t>
            </a:r>
            <a:r>
              <a:rPr lang="en-US" sz="2400" b="0" i="0" u="none" strike="noStrike" cap="none">
                <a:solidFill>
                  <a:srgbClr val="00B0F0"/>
                </a:solidFill>
                <a:latin typeface="Shadows Into Light"/>
                <a:ea typeface="Shadows Into Light"/>
                <a:cs typeface="Shadows Into Light"/>
                <a:sym typeface="Shadows Into Light"/>
              </a:rPr>
              <a:t> (base) accepts a H</a:t>
            </a:r>
            <a:r>
              <a:rPr lang="en-US" sz="2400" b="0" i="0" u="none" strike="noStrike" cap="none" baseline="30000">
                <a:solidFill>
                  <a:srgbClr val="00B0F0"/>
                </a:solidFill>
                <a:latin typeface="Shadows Into Light"/>
                <a:ea typeface="Shadows Into Light"/>
                <a:cs typeface="Shadows Into Light"/>
                <a:sym typeface="Shadows Into Light"/>
              </a:rPr>
              <a:t>+</a:t>
            </a:r>
            <a:r>
              <a:rPr lang="en-US" sz="2400" b="0" i="0" u="none" strike="noStrike" cap="none">
                <a:solidFill>
                  <a:srgbClr val="00B0F0"/>
                </a:solidFill>
                <a:latin typeface="Shadows Into Light"/>
                <a:ea typeface="Shadows Into Light"/>
                <a:cs typeface="Shadows Into Light"/>
                <a:sym typeface="Shadows Into Light"/>
              </a:rPr>
              <a:t> from water.</a:t>
            </a:r>
            <a:endParaRPr sz="2400" b="0" i="0" u="none" strike="noStrike" cap="none">
              <a:solidFill>
                <a:srgbClr val="00B0F0"/>
              </a:solidFill>
              <a:latin typeface="Shadows Into Light"/>
              <a:ea typeface="Shadows Into Light"/>
              <a:cs typeface="Shadows Into Light"/>
              <a:sym typeface="Shadows Into Light"/>
            </a:endParaRPr>
          </a:p>
        </p:txBody>
      </p:sp>
      <p:sp>
        <p:nvSpPr>
          <p:cNvPr id="298" name="Google Shape;298;p41"/>
          <p:cNvSpPr/>
          <p:nvPr/>
        </p:nvSpPr>
        <p:spPr>
          <a:xfrm>
            <a:off x="4557164" y="2016958"/>
            <a:ext cx="851963" cy="782654"/>
          </a:xfrm>
          <a:prstGeom prst="ellipse">
            <a:avLst/>
          </a:prstGeom>
          <a:no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41"/>
          <p:cNvSpPr/>
          <p:nvPr/>
        </p:nvSpPr>
        <p:spPr>
          <a:xfrm>
            <a:off x="1257952" y="1917701"/>
            <a:ext cx="850800" cy="925500"/>
          </a:xfrm>
          <a:prstGeom prst="ellipse">
            <a:avLst/>
          </a:prstGeom>
          <a:noFill/>
          <a:ln w="952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0" name="Google Shape;300;p41"/>
          <p:cNvCxnSpPr/>
          <p:nvPr/>
        </p:nvCxnSpPr>
        <p:spPr>
          <a:xfrm>
            <a:off x="5036234" y="2823213"/>
            <a:ext cx="3900" cy="484500"/>
          </a:xfrm>
          <a:prstGeom prst="straightConnector1">
            <a:avLst/>
          </a:prstGeom>
          <a:noFill/>
          <a:ln w="9525" cap="flat" cmpd="sng">
            <a:solidFill>
              <a:srgbClr val="00B0F0"/>
            </a:solidFill>
            <a:prstDash val="solid"/>
            <a:round/>
            <a:headEnd type="none" w="sm" len="sm"/>
            <a:tailEnd type="none" w="sm" len="sm"/>
          </a:ln>
        </p:spPr>
      </p:cxnSp>
      <p:cxnSp>
        <p:nvCxnSpPr>
          <p:cNvPr id="301" name="Google Shape;301;p41"/>
          <p:cNvCxnSpPr/>
          <p:nvPr/>
        </p:nvCxnSpPr>
        <p:spPr>
          <a:xfrm flipH="1">
            <a:off x="1825377" y="3307713"/>
            <a:ext cx="3210857" cy="64946"/>
          </a:xfrm>
          <a:prstGeom prst="straightConnector1">
            <a:avLst/>
          </a:prstGeom>
          <a:noFill/>
          <a:ln w="9525" cap="flat" cmpd="sng">
            <a:solidFill>
              <a:srgbClr val="00B0F0"/>
            </a:solidFill>
            <a:prstDash val="solid"/>
            <a:round/>
            <a:headEnd type="none" w="sm" len="sm"/>
            <a:tailEnd type="none" w="sm" len="sm"/>
          </a:ln>
        </p:spPr>
      </p:cxnSp>
      <p:cxnSp>
        <p:nvCxnSpPr>
          <p:cNvPr id="302" name="Google Shape;302;p41"/>
          <p:cNvCxnSpPr/>
          <p:nvPr/>
        </p:nvCxnSpPr>
        <p:spPr>
          <a:xfrm rot="10800000">
            <a:off x="1803869" y="2850951"/>
            <a:ext cx="7800" cy="528600"/>
          </a:xfrm>
          <a:prstGeom prst="straightConnector1">
            <a:avLst/>
          </a:prstGeom>
          <a:noFill/>
          <a:ln w="9525" cap="flat" cmpd="sng">
            <a:solidFill>
              <a:srgbClr val="00B0F0"/>
            </a:solidFill>
            <a:prstDash val="solid"/>
            <a:round/>
            <a:headEnd type="none" w="sm" len="sm"/>
            <a:tailEnd type="triangle" w="med" len="med"/>
          </a:ln>
        </p:spPr>
      </p:cxnSp>
      <p:sp>
        <p:nvSpPr>
          <p:cNvPr id="303" name="Google Shape;303;p41"/>
          <p:cNvSpPr/>
          <p:nvPr/>
        </p:nvSpPr>
        <p:spPr>
          <a:xfrm>
            <a:off x="2907558" y="1945535"/>
            <a:ext cx="850800" cy="925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304" name="Google Shape;304;p41"/>
          <p:cNvSpPr/>
          <p:nvPr/>
        </p:nvSpPr>
        <p:spPr>
          <a:xfrm>
            <a:off x="6115903" y="1968069"/>
            <a:ext cx="850800" cy="925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305" name="Google Shape;305;p41"/>
          <p:cNvSpPr/>
          <p:nvPr/>
        </p:nvSpPr>
        <p:spPr>
          <a:xfrm>
            <a:off x="1361600" y="4177550"/>
            <a:ext cx="285900" cy="2772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1611100" y="41775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a:off x="1361600" y="43994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p:nvPr/>
        </p:nvSpPr>
        <p:spPr>
          <a:xfrm>
            <a:off x="1125875" y="41775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1"/>
          <p:cNvSpPr/>
          <p:nvPr/>
        </p:nvSpPr>
        <p:spPr>
          <a:xfrm>
            <a:off x="3304863" y="4329950"/>
            <a:ext cx="2859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1"/>
          <p:cNvSpPr/>
          <p:nvPr/>
        </p:nvSpPr>
        <p:spPr>
          <a:xfrm>
            <a:off x="3481363" y="42115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1"/>
          <p:cNvSpPr/>
          <p:nvPr/>
        </p:nvSpPr>
        <p:spPr>
          <a:xfrm>
            <a:off x="3094338" y="4211538"/>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4034225" y="4211550"/>
            <a:ext cx="571500" cy="277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1"/>
          <p:cNvSpPr/>
          <p:nvPr/>
        </p:nvSpPr>
        <p:spPr>
          <a:xfrm>
            <a:off x="4985000" y="4177550"/>
            <a:ext cx="285900" cy="2772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1"/>
          <p:cNvSpPr/>
          <p:nvPr/>
        </p:nvSpPr>
        <p:spPr>
          <a:xfrm>
            <a:off x="5234500" y="41775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1"/>
          <p:cNvSpPr/>
          <p:nvPr/>
        </p:nvSpPr>
        <p:spPr>
          <a:xfrm>
            <a:off x="4985000" y="43994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1"/>
          <p:cNvSpPr/>
          <p:nvPr/>
        </p:nvSpPr>
        <p:spPr>
          <a:xfrm>
            <a:off x="4749275" y="41775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4985000" y="397060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6404188" y="4236750"/>
            <a:ext cx="2859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p:nvPr/>
        </p:nvSpPr>
        <p:spPr>
          <a:xfrm>
            <a:off x="6580688" y="4118350"/>
            <a:ext cx="285900" cy="2772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1"/>
          <p:cNvSpPr txBox="1"/>
          <p:nvPr/>
        </p:nvSpPr>
        <p:spPr>
          <a:xfrm>
            <a:off x="2324775" y="4065450"/>
            <a:ext cx="243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rgbClr val="FFFFFF"/>
                </a:solidFill>
              </a:rPr>
              <a:t>+</a:t>
            </a:r>
            <a:endParaRPr sz="2500">
              <a:solidFill>
                <a:srgbClr val="FFFFFF"/>
              </a:solidFill>
            </a:endParaRPr>
          </a:p>
        </p:txBody>
      </p:sp>
      <p:sp>
        <p:nvSpPr>
          <p:cNvPr id="321" name="Google Shape;321;p41"/>
          <p:cNvSpPr txBox="1"/>
          <p:nvPr/>
        </p:nvSpPr>
        <p:spPr>
          <a:xfrm>
            <a:off x="5840500" y="4065450"/>
            <a:ext cx="243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rgbClr val="FFFFFF"/>
                </a:solidFill>
              </a:rPr>
              <a:t>+</a:t>
            </a:r>
            <a:endParaRPr sz="2500">
              <a:solidFill>
                <a:srgbClr val="FFFFFF"/>
              </a:solidFill>
            </a:endParaRPr>
          </a:p>
        </p:txBody>
      </p:sp>
      <p:sp>
        <p:nvSpPr>
          <p:cNvPr id="322" name="Google Shape;322;p41"/>
          <p:cNvSpPr txBox="1"/>
          <p:nvPr/>
        </p:nvSpPr>
        <p:spPr>
          <a:xfrm>
            <a:off x="4950188" y="390145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3" name="Google Shape;323;p41"/>
          <p:cNvSpPr txBox="1"/>
          <p:nvPr/>
        </p:nvSpPr>
        <p:spPr>
          <a:xfrm>
            <a:off x="6526800" y="40492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4" name="Google Shape;324;p41"/>
          <p:cNvSpPr txBox="1"/>
          <p:nvPr/>
        </p:nvSpPr>
        <p:spPr>
          <a:xfrm>
            <a:off x="4696313" y="4121625"/>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5" name="Google Shape;325;p41"/>
          <p:cNvSpPr txBox="1"/>
          <p:nvPr/>
        </p:nvSpPr>
        <p:spPr>
          <a:xfrm>
            <a:off x="5214038" y="4108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6" name="Google Shape;326;p41"/>
          <p:cNvSpPr txBox="1"/>
          <p:nvPr/>
        </p:nvSpPr>
        <p:spPr>
          <a:xfrm>
            <a:off x="4923238" y="43303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7" name="Google Shape;327;p41"/>
          <p:cNvSpPr txBox="1"/>
          <p:nvPr/>
        </p:nvSpPr>
        <p:spPr>
          <a:xfrm>
            <a:off x="3483438" y="4142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8" name="Google Shape;328;p41"/>
          <p:cNvSpPr txBox="1"/>
          <p:nvPr/>
        </p:nvSpPr>
        <p:spPr>
          <a:xfrm>
            <a:off x="3061575" y="4142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29" name="Google Shape;329;p41"/>
          <p:cNvSpPr txBox="1"/>
          <p:nvPr/>
        </p:nvSpPr>
        <p:spPr>
          <a:xfrm>
            <a:off x="1103750" y="4108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30" name="Google Shape;330;p41"/>
          <p:cNvSpPr txBox="1"/>
          <p:nvPr/>
        </p:nvSpPr>
        <p:spPr>
          <a:xfrm>
            <a:off x="1582600" y="4108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31" name="Google Shape;331;p41"/>
          <p:cNvSpPr txBox="1"/>
          <p:nvPr/>
        </p:nvSpPr>
        <p:spPr>
          <a:xfrm>
            <a:off x="1330675" y="43303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H</a:t>
            </a:r>
            <a:endParaRPr sz="1500" baseline="30000"/>
          </a:p>
        </p:txBody>
      </p:sp>
      <p:sp>
        <p:nvSpPr>
          <p:cNvPr id="332" name="Google Shape;332;p41"/>
          <p:cNvSpPr txBox="1"/>
          <p:nvPr/>
        </p:nvSpPr>
        <p:spPr>
          <a:xfrm>
            <a:off x="1330675" y="41084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N</a:t>
            </a:r>
            <a:endParaRPr sz="1500" baseline="30000"/>
          </a:p>
        </p:txBody>
      </p:sp>
      <p:sp>
        <p:nvSpPr>
          <p:cNvPr id="333" name="Google Shape;333;p41"/>
          <p:cNvSpPr txBox="1"/>
          <p:nvPr/>
        </p:nvSpPr>
        <p:spPr>
          <a:xfrm>
            <a:off x="4967663" y="4121625"/>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N</a:t>
            </a:r>
            <a:endParaRPr sz="1500" baseline="30000"/>
          </a:p>
        </p:txBody>
      </p:sp>
      <p:sp>
        <p:nvSpPr>
          <p:cNvPr id="334" name="Google Shape;334;p41"/>
          <p:cNvSpPr txBox="1"/>
          <p:nvPr/>
        </p:nvSpPr>
        <p:spPr>
          <a:xfrm>
            <a:off x="3252925" y="42608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O</a:t>
            </a:r>
            <a:endParaRPr sz="1500" baseline="30000"/>
          </a:p>
        </p:txBody>
      </p:sp>
      <p:sp>
        <p:nvSpPr>
          <p:cNvPr id="335" name="Google Shape;335;p41"/>
          <p:cNvSpPr txBox="1"/>
          <p:nvPr/>
        </p:nvSpPr>
        <p:spPr>
          <a:xfrm>
            <a:off x="6331075" y="4167600"/>
            <a:ext cx="447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t>O</a:t>
            </a:r>
            <a:endParaRPr sz="1500" baseline="30000"/>
          </a:p>
        </p:txBody>
      </p:sp>
    </p:spTree>
    <p:extLst>
      <p:ext uri="{BB962C8B-B14F-4D97-AF65-F5344CB8AC3E}">
        <p14:creationId xmlns:p14="http://schemas.microsoft.com/office/powerpoint/2010/main" val="39080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par>
                                <p:cTn id="8" presetID="10" presetClass="entr" presetSubtype="0" fill="hold" nodeType="withEffect">
                                  <p:stCondLst>
                                    <p:cond delay="0"/>
                                  </p:stCondLst>
                                  <p:childTnLst>
                                    <p:set>
                                      <p:cBhvr>
                                        <p:cTn id="9" dur="1" fill="hold">
                                          <p:stCondLst>
                                            <p:cond delay="0"/>
                                          </p:stCondLst>
                                        </p:cTn>
                                        <p:tgtEl>
                                          <p:spTgt spid="296"/>
                                        </p:tgtEl>
                                        <p:attrNameLst>
                                          <p:attrName>style.visibility</p:attrName>
                                        </p:attrNameLst>
                                      </p:cBhvr>
                                      <p:to>
                                        <p:strVal val="visible"/>
                                      </p:to>
                                    </p:set>
                                    <p:animEffect transition="in" filter="fade">
                                      <p:cBhvr>
                                        <p:cTn id="10" dur="1000"/>
                                        <p:tgtEl>
                                          <p:spTgt spid="296"/>
                                        </p:tgtEl>
                                      </p:cBhvr>
                                    </p:animEffect>
                                  </p:childTnLst>
                                </p:cTn>
                              </p:par>
                              <p:par>
                                <p:cTn id="11" presetID="10"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animEffect transition="in" filter="fade">
                                      <p:cBhvr>
                                        <p:cTn id="13" dur="1000"/>
                                        <p:tgtEl>
                                          <p:spTgt spid="300"/>
                                        </p:tgtEl>
                                      </p:cBhvr>
                                    </p:animEffect>
                                  </p:childTnLst>
                                </p:cTn>
                              </p:par>
                              <p:par>
                                <p:cTn id="14" presetID="10" presetClass="entr" presetSubtype="0" fill="hold" nodeType="withEffect">
                                  <p:stCondLst>
                                    <p:cond delay="0"/>
                                  </p:stCondLst>
                                  <p:childTnLst>
                                    <p:set>
                                      <p:cBhvr>
                                        <p:cTn id="15" dur="1" fill="hold">
                                          <p:stCondLst>
                                            <p:cond delay="0"/>
                                          </p:stCondLst>
                                        </p:cTn>
                                        <p:tgtEl>
                                          <p:spTgt spid="301"/>
                                        </p:tgtEl>
                                        <p:attrNameLst>
                                          <p:attrName>style.visibility</p:attrName>
                                        </p:attrNameLst>
                                      </p:cBhvr>
                                      <p:to>
                                        <p:strVal val="visible"/>
                                      </p:to>
                                    </p:set>
                                    <p:animEffect transition="in" filter="fade">
                                      <p:cBhvr>
                                        <p:cTn id="16" dur="1000"/>
                                        <p:tgtEl>
                                          <p:spTgt spid="301"/>
                                        </p:tgtEl>
                                      </p:cBhvr>
                                    </p:animEffect>
                                  </p:childTnLst>
                                </p:cTn>
                              </p:par>
                              <p:par>
                                <p:cTn id="17" presetID="10" presetClass="entr" presetSubtype="0" fill="hold" nodeType="withEffect">
                                  <p:stCondLst>
                                    <p:cond delay="0"/>
                                  </p:stCondLst>
                                  <p:childTnLst>
                                    <p:set>
                                      <p:cBhvr>
                                        <p:cTn id="18" dur="1" fill="hold">
                                          <p:stCondLst>
                                            <p:cond delay="0"/>
                                          </p:stCondLst>
                                        </p:cTn>
                                        <p:tgtEl>
                                          <p:spTgt spid="302"/>
                                        </p:tgtEl>
                                        <p:attrNameLst>
                                          <p:attrName>style.visibility</p:attrName>
                                        </p:attrNameLst>
                                      </p:cBhvr>
                                      <p:to>
                                        <p:strVal val="visible"/>
                                      </p:to>
                                    </p:set>
                                    <p:animEffect transition="in" filter="fade">
                                      <p:cBhvr>
                                        <p:cTn id="19" dur="1000"/>
                                        <p:tgtEl>
                                          <p:spTgt spid="30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9"/>
                                        </p:tgtEl>
                                        <p:attrNameLst>
                                          <p:attrName>style.visibility</p:attrName>
                                        </p:attrNameLst>
                                      </p:cBhvr>
                                      <p:to>
                                        <p:strVal val="visible"/>
                                      </p:to>
                                    </p:set>
                                    <p:animEffect transition="in" filter="fade">
                                      <p:cBhvr>
                                        <p:cTn id="24" dur="1000"/>
                                        <p:tgtEl>
                                          <p:spTgt spid="299"/>
                                        </p:tgtEl>
                                      </p:cBhvr>
                                    </p:animEffect>
                                  </p:childTnLst>
                                </p:cTn>
                              </p:par>
                              <p:par>
                                <p:cTn id="25" presetID="10" presetClass="entr" presetSubtype="0" fill="hold" nodeType="withEffect">
                                  <p:stCondLst>
                                    <p:cond delay="0"/>
                                  </p:stCondLst>
                                  <p:childTnLst>
                                    <p:set>
                                      <p:cBhvr>
                                        <p:cTn id="26" dur="1" fill="hold">
                                          <p:stCondLst>
                                            <p:cond delay="0"/>
                                          </p:stCondLst>
                                        </p:cTn>
                                        <p:tgtEl>
                                          <p:spTgt spid="297"/>
                                        </p:tgtEl>
                                        <p:attrNameLst>
                                          <p:attrName>style.visibility</p:attrName>
                                        </p:attrNameLst>
                                      </p:cBhvr>
                                      <p:to>
                                        <p:strVal val="visible"/>
                                      </p:to>
                                    </p:set>
                                    <p:animEffect transition="in" filter="fade">
                                      <p:cBhvr>
                                        <p:cTn id="27" dur="1000"/>
                                        <p:tgtEl>
                                          <p:spTgt spid="2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3"/>
                                        </p:tgtEl>
                                        <p:attrNameLst>
                                          <p:attrName>style.visibility</p:attrName>
                                        </p:attrNameLst>
                                      </p:cBhvr>
                                      <p:to>
                                        <p:strVal val="visible"/>
                                      </p:to>
                                    </p:set>
                                    <p:animEffect transition="in" filter="fade">
                                      <p:cBhvr>
                                        <p:cTn id="32" dur="1000"/>
                                        <p:tgtEl>
                                          <p:spTgt spid="3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4"/>
                                        </p:tgtEl>
                                        <p:attrNameLst>
                                          <p:attrName>style.visibility</p:attrName>
                                        </p:attrNameLst>
                                      </p:cBhvr>
                                      <p:to>
                                        <p:strVal val="visible"/>
                                      </p:to>
                                    </p:set>
                                    <p:animEffect transition="in" filter="fade">
                                      <p:cBhvr>
                                        <p:cTn id="3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52792" y="237469"/>
            <a:ext cx="6752715" cy="857250"/>
          </a:xfrm>
        </p:spPr>
        <p:txBody>
          <a:bodyPr>
            <a:normAutofit/>
          </a:bodyPr>
          <a:lstStyle/>
          <a:p>
            <a:r>
              <a:rPr lang="en-US" b="0" dirty="0" err="1">
                <a:latin typeface="Shadows Into Light" panose="020B0604020202020204" charset="0"/>
              </a:rPr>
              <a:t>Brønsted</a:t>
            </a:r>
            <a:r>
              <a:rPr lang="en-US" b="0" dirty="0">
                <a:latin typeface="Shadows Into Light" panose="020B0604020202020204" charset="0"/>
                <a:cs typeface="Arial" charset="0"/>
              </a:rPr>
              <a:t>–</a:t>
            </a:r>
            <a:r>
              <a:rPr lang="en-US" b="0" dirty="0">
                <a:latin typeface="Shadows Into Light" panose="020B0604020202020204" charset="0"/>
              </a:rPr>
              <a:t>Lowry:   </a:t>
            </a:r>
            <a:r>
              <a:rPr lang="en-US" b="0" dirty="0">
                <a:solidFill>
                  <a:schemeClr val="accent1"/>
                </a:solidFill>
                <a:latin typeface="Shadows Into Light" panose="020B0604020202020204" charset="0"/>
              </a:rPr>
              <a:t>BA</a:t>
            </a:r>
            <a:r>
              <a:rPr lang="en-US" b="0" dirty="0">
                <a:solidFill>
                  <a:srgbClr val="FF0000"/>
                </a:solidFill>
                <a:latin typeface="Shadows Into Light" panose="020B0604020202020204" charset="0"/>
              </a:rPr>
              <a:t>AD</a:t>
            </a:r>
          </a:p>
        </p:txBody>
      </p:sp>
      <p:sp>
        <p:nvSpPr>
          <p:cNvPr id="4099" name="Rectangle 3"/>
          <p:cNvSpPr>
            <a:spLocks noGrp="1" noChangeArrowheads="1"/>
          </p:cNvSpPr>
          <p:nvPr>
            <p:ph idx="1"/>
          </p:nvPr>
        </p:nvSpPr>
        <p:spPr>
          <a:xfrm>
            <a:off x="154547" y="1502480"/>
            <a:ext cx="8706118" cy="3146794"/>
          </a:xfrm>
        </p:spPr>
        <p:txBody>
          <a:bodyPr>
            <a:normAutofit/>
          </a:bodyPr>
          <a:lstStyle/>
          <a:p>
            <a:pPr marL="596900" lvl="1" indent="0">
              <a:buNone/>
              <a:tabLst>
                <a:tab pos="1456135" algn="l"/>
              </a:tabLst>
            </a:pPr>
            <a:r>
              <a:rPr lang="en-US" sz="3300" u="sng" dirty="0">
                <a:solidFill>
                  <a:srgbClr val="FF0000"/>
                </a:solidFill>
                <a:latin typeface="Shadows Into Light" panose="020B0604020202020204" charset="0"/>
              </a:rPr>
              <a:t>Acid</a:t>
            </a:r>
            <a:r>
              <a:rPr lang="en-US" sz="3300" dirty="0">
                <a:solidFill>
                  <a:srgbClr val="FF0000"/>
                </a:solidFill>
                <a:latin typeface="Shadows Into Light" panose="020B0604020202020204" charset="0"/>
              </a:rPr>
              <a:t>:	</a:t>
            </a:r>
            <a:r>
              <a:rPr lang="en-US" sz="3300" dirty="0">
                <a:latin typeface="Shadows Into Light" panose="020B0604020202020204" charset="0"/>
              </a:rPr>
              <a:t>Proton donor</a:t>
            </a:r>
          </a:p>
          <a:p>
            <a:pPr marL="596900" lvl="1" indent="0">
              <a:buNone/>
              <a:tabLst>
                <a:tab pos="1456135" algn="l"/>
              </a:tabLst>
            </a:pPr>
            <a:r>
              <a:rPr lang="en-US" sz="3300" u="sng" dirty="0">
                <a:solidFill>
                  <a:srgbClr val="00B0F0"/>
                </a:solidFill>
                <a:latin typeface="Shadows Into Light" panose="020B0604020202020204" charset="0"/>
              </a:rPr>
              <a:t>Base</a:t>
            </a:r>
            <a:r>
              <a:rPr lang="en-US" sz="3300" dirty="0">
                <a:solidFill>
                  <a:schemeClr val="accent1"/>
                </a:solidFill>
                <a:latin typeface="Shadows Into Light" panose="020B0604020202020204" charset="0"/>
              </a:rPr>
              <a:t>:</a:t>
            </a:r>
            <a:r>
              <a:rPr lang="en-US" sz="3300" dirty="0">
                <a:latin typeface="Shadows Into Light" panose="020B0604020202020204" charset="0"/>
              </a:rPr>
              <a:t>	Proton acceptor</a:t>
            </a:r>
          </a:p>
        </p:txBody>
      </p:sp>
      <p:sp>
        <p:nvSpPr>
          <p:cNvPr id="4" name="TextBox 3"/>
          <p:cNvSpPr txBox="1"/>
          <p:nvPr/>
        </p:nvSpPr>
        <p:spPr>
          <a:xfrm>
            <a:off x="4343400" y="2204100"/>
            <a:ext cx="4914900" cy="461665"/>
          </a:xfrm>
          <a:prstGeom prst="rect">
            <a:avLst/>
          </a:prstGeom>
          <a:noFill/>
        </p:spPr>
        <p:txBody>
          <a:bodyPr wrap="square" rtlCol="0">
            <a:spAutoFit/>
          </a:bodyPr>
          <a:lstStyle/>
          <a:p>
            <a:r>
              <a:rPr lang="en-US" sz="2400" dirty="0">
                <a:solidFill>
                  <a:schemeClr val="bg1"/>
                </a:solidFill>
                <a:latin typeface="Shadows Into Light" panose="020B0604020202020204" charset="0"/>
              </a:rPr>
              <a:t>Protons refer to hydrogen ions.</a:t>
            </a:r>
          </a:p>
        </p:txBody>
      </p:sp>
      <p:sp>
        <p:nvSpPr>
          <p:cNvPr id="5" name="Oval 4"/>
          <p:cNvSpPr/>
          <p:nvPr/>
        </p:nvSpPr>
        <p:spPr>
          <a:xfrm>
            <a:off x="2743200" y="3200400"/>
            <a:ext cx="1314450" cy="1257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p:cNvSpPr/>
          <p:nvPr/>
        </p:nvSpPr>
        <p:spPr>
          <a:xfrm>
            <a:off x="3314700" y="371475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Oval 6"/>
          <p:cNvSpPr/>
          <p:nvPr/>
        </p:nvSpPr>
        <p:spPr>
          <a:xfrm>
            <a:off x="3657600" y="3200400"/>
            <a:ext cx="114300" cy="1143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p:cNvSpPr/>
          <p:nvPr/>
        </p:nvSpPr>
        <p:spPr>
          <a:xfrm>
            <a:off x="5200650" y="3200400"/>
            <a:ext cx="1314450" cy="12573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5772150" y="371475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p:cNvSpPr txBox="1"/>
          <p:nvPr/>
        </p:nvSpPr>
        <p:spPr>
          <a:xfrm>
            <a:off x="2293244" y="3455433"/>
            <a:ext cx="514350" cy="461665"/>
          </a:xfrm>
          <a:prstGeom prst="rect">
            <a:avLst/>
          </a:prstGeom>
          <a:noFill/>
        </p:spPr>
        <p:txBody>
          <a:bodyPr wrap="square" rtlCol="0">
            <a:spAutoFit/>
          </a:bodyPr>
          <a:lstStyle/>
          <a:p>
            <a:r>
              <a:rPr lang="en-US" sz="2400" b="1" dirty="0">
                <a:solidFill>
                  <a:schemeClr val="bg1"/>
                </a:solidFill>
                <a:latin typeface="Shadows Into Light" panose="020B0604020202020204" charset="0"/>
              </a:rPr>
              <a:t>H</a:t>
            </a:r>
          </a:p>
        </p:txBody>
      </p:sp>
      <p:sp>
        <p:nvSpPr>
          <p:cNvPr id="13" name="TextBox 12"/>
          <p:cNvSpPr txBox="1"/>
          <p:nvPr/>
        </p:nvSpPr>
        <p:spPr>
          <a:xfrm>
            <a:off x="6572249" y="3314700"/>
            <a:ext cx="665677" cy="461665"/>
          </a:xfrm>
          <a:prstGeom prst="rect">
            <a:avLst/>
          </a:prstGeom>
          <a:noFill/>
        </p:spPr>
        <p:txBody>
          <a:bodyPr wrap="square" rtlCol="0">
            <a:spAutoFit/>
          </a:bodyPr>
          <a:lstStyle/>
          <a:p>
            <a:r>
              <a:rPr lang="en-US" sz="2400" b="1" dirty="0">
                <a:solidFill>
                  <a:schemeClr val="bg1"/>
                </a:solidFill>
                <a:latin typeface="Shadows Into Light" panose="020B0604020202020204" charset="0"/>
              </a:rPr>
              <a:t>H</a:t>
            </a:r>
            <a:r>
              <a:rPr lang="en-US" sz="2400" b="1" baseline="30000" dirty="0">
                <a:solidFill>
                  <a:schemeClr val="bg1"/>
                </a:solidFill>
                <a:latin typeface="Shadows Into Light" panose="020B0604020202020204" charset="0"/>
              </a:rPr>
              <a:t>+</a:t>
            </a:r>
          </a:p>
        </p:txBody>
      </p:sp>
      <p:cxnSp>
        <p:nvCxnSpPr>
          <p:cNvPr id="3" name="Straight Arrow Connector 2"/>
          <p:cNvCxnSpPr/>
          <p:nvPr/>
        </p:nvCxnSpPr>
        <p:spPr>
          <a:xfrm>
            <a:off x="4343400" y="3829050"/>
            <a:ext cx="5715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661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2" grpId="0"/>
      <p:bldP spid="13" grpId="0"/>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28700" y="171450"/>
            <a:ext cx="6743700" cy="857250"/>
          </a:xfrm>
        </p:spPr>
        <p:txBody>
          <a:bodyPr>
            <a:noAutofit/>
          </a:bodyPr>
          <a:lstStyle/>
          <a:p>
            <a:r>
              <a:rPr lang="en-US" sz="3600" dirty="0"/>
              <a:t>What Happens When an Acid Dissolves in Water?</a:t>
            </a:r>
          </a:p>
        </p:txBody>
      </p:sp>
      <p:pic>
        <p:nvPicPr>
          <p:cNvPr id="7173" name="Picture 5" descr="16_02"/>
          <p:cNvPicPr>
            <a:picLocks noGrp="1" noChangeAspect="1" noChangeArrowheads="1"/>
          </p:cNvPicPr>
          <p:nvPr>
            <p:ph sz="half" idx="1"/>
          </p:nvPr>
        </p:nvPicPr>
        <p:blipFill>
          <a:blip r:embed="rId3" cstate="print"/>
          <a:srcRect b="3360"/>
          <a:stretch>
            <a:fillRect/>
          </a:stretch>
        </p:blipFill>
        <p:spPr>
          <a:xfrm>
            <a:off x="513268" y="1664754"/>
            <a:ext cx="3200400" cy="2737247"/>
          </a:xfrm>
        </p:spPr>
      </p:pic>
      <p:sp>
        <p:nvSpPr>
          <p:cNvPr id="7172" name="Rectangle 4"/>
          <p:cNvSpPr>
            <a:spLocks noGrp="1" noChangeArrowheads="1"/>
          </p:cNvSpPr>
          <p:nvPr>
            <p:ph type="body" sz="half" idx="2"/>
          </p:nvPr>
        </p:nvSpPr>
        <p:spPr>
          <a:xfrm>
            <a:off x="4018207" y="1664754"/>
            <a:ext cx="4816699" cy="3192996"/>
          </a:xfrm>
        </p:spPr>
        <p:txBody>
          <a:bodyPr>
            <a:normAutofit/>
          </a:bodyPr>
          <a:lstStyle/>
          <a:p>
            <a:r>
              <a:rPr lang="en-US" sz="2400" dirty="0">
                <a:solidFill>
                  <a:schemeClr val="bg1"/>
                </a:solidFill>
              </a:rPr>
              <a:t>Water acts as a </a:t>
            </a:r>
            <a:r>
              <a:rPr lang="en-US" sz="2400" dirty="0" err="1">
                <a:solidFill>
                  <a:schemeClr val="bg1"/>
                </a:solidFill>
              </a:rPr>
              <a:t>Brønsted</a:t>
            </a:r>
            <a:r>
              <a:rPr lang="en-US" sz="2400" dirty="0">
                <a:solidFill>
                  <a:schemeClr val="bg1"/>
                </a:solidFill>
                <a:cs typeface="Arial" charset="0"/>
              </a:rPr>
              <a:t>–</a:t>
            </a:r>
            <a:r>
              <a:rPr lang="en-US" sz="2400" dirty="0">
                <a:solidFill>
                  <a:schemeClr val="bg1"/>
                </a:solidFill>
              </a:rPr>
              <a:t>Lowry base and removes a proton (H</a:t>
            </a:r>
            <a:r>
              <a:rPr lang="en-US" sz="2400" baseline="30000" dirty="0">
                <a:solidFill>
                  <a:schemeClr val="bg1"/>
                </a:solidFill>
              </a:rPr>
              <a:t>+</a:t>
            </a:r>
            <a:r>
              <a:rPr lang="en-US" sz="2400" dirty="0">
                <a:solidFill>
                  <a:schemeClr val="bg1"/>
                </a:solidFill>
              </a:rPr>
              <a:t>) from the acid.</a:t>
            </a:r>
          </a:p>
          <a:p>
            <a:r>
              <a:rPr lang="en-US" sz="2400" dirty="0">
                <a:solidFill>
                  <a:schemeClr val="bg1"/>
                </a:solidFill>
              </a:rPr>
              <a:t>As a result, the conjugate base of the acid and a hydronium ion are formed.</a:t>
            </a:r>
          </a:p>
        </p:txBody>
      </p:sp>
    </p:spTree>
    <p:extLst>
      <p:ext uri="{BB962C8B-B14F-4D97-AF65-F5344CB8AC3E}">
        <p14:creationId xmlns:p14="http://schemas.microsoft.com/office/powerpoint/2010/main" val="3622583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2000"/>
                                        <p:tgtEl>
                                          <p:spTgt spid="71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43100" y="171450"/>
            <a:ext cx="5543550" cy="857250"/>
          </a:xfrm>
        </p:spPr>
        <p:txBody>
          <a:bodyPr/>
          <a:lstStyle/>
          <a:p>
            <a:r>
              <a:rPr lang="en-US" dirty="0"/>
              <a:t>Conjugate Acids and Bases:</a:t>
            </a:r>
          </a:p>
        </p:txBody>
      </p:sp>
      <p:sp>
        <p:nvSpPr>
          <p:cNvPr id="8195" name="Rectangle 3"/>
          <p:cNvSpPr>
            <a:spLocks noGrp="1" noChangeArrowheads="1"/>
          </p:cNvSpPr>
          <p:nvPr>
            <p:ph type="body" sz="half" idx="1"/>
          </p:nvPr>
        </p:nvSpPr>
        <p:spPr>
          <a:xfrm>
            <a:off x="524009" y="1615494"/>
            <a:ext cx="2798740" cy="2750444"/>
          </a:xfrm>
        </p:spPr>
        <p:txBody>
          <a:bodyPr>
            <a:normAutofit fontScale="77500" lnSpcReduction="20000"/>
          </a:bodyPr>
          <a:lstStyle/>
          <a:p>
            <a:pPr marL="139700" indent="0">
              <a:buNone/>
            </a:pPr>
            <a:r>
              <a:rPr lang="en-US" dirty="0"/>
              <a:t>Reactions between acids and bases always yield their conjugate bases and acids.</a:t>
            </a:r>
          </a:p>
        </p:txBody>
      </p:sp>
      <p:pic>
        <p:nvPicPr>
          <p:cNvPr id="8197" name="Picture 5" descr="16_03-01UN"/>
          <p:cNvPicPr>
            <a:picLocks noGrp="1" noChangeAspect="1" noChangeArrowheads="1"/>
          </p:cNvPicPr>
          <p:nvPr>
            <p:ph sz="half" idx="2"/>
          </p:nvPr>
        </p:nvPicPr>
        <p:blipFill>
          <a:blip r:embed="rId3" cstate="print"/>
          <a:srcRect b="6448"/>
          <a:stretch>
            <a:fillRect/>
          </a:stretch>
        </p:blipFill>
        <p:spPr>
          <a:xfrm>
            <a:off x="3540885" y="1777285"/>
            <a:ext cx="4800599" cy="2744391"/>
          </a:xfrm>
        </p:spPr>
      </p:pic>
    </p:spTree>
    <p:extLst>
      <p:ext uri="{BB962C8B-B14F-4D97-AF65-F5344CB8AC3E}">
        <p14:creationId xmlns:p14="http://schemas.microsoft.com/office/powerpoint/2010/main" val="2071407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20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Shadows Into Light" panose="020B0604020202020204" charset="0"/>
              </a:rPr>
              <a:t>Find the conjugate acid:</a:t>
            </a:r>
          </a:p>
        </p:txBody>
      </p:sp>
      <p:sp>
        <p:nvSpPr>
          <p:cNvPr id="6" name="Content Placeholder 5"/>
          <p:cNvSpPr>
            <a:spLocks noGrp="1"/>
          </p:cNvSpPr>
          <p:nvPr>
            <p:ph idx="1"/>
          </p:nvPr>
        </p:nvSpPr>
        <p:spPr/>
        <p:txBody>
          <a:bodyPr>
            <a:normAutofit/>
          </a:bodyPr>
          <a:lstStyle/>
          <a:p>
            <a:r>
              <a:rPr lang="en-US" sz="2400" dirty="0">
                <a:latin typeface="Shadows Into Light" panose="020B0604020202020204" charset="0"/>
              </a:rPr>
              <a:t>NH</a:t>
            </a:r>
            <a:r>
              <a:rPr lang="en-US" sz="2400" baseline="-25000" dirty="0">
                <a:latin typeface="Shadows Into Light" panose="020B0604020202020204" charset="0"/>
              </a:rPr>
              <a:t>3</a:t>
            </a:r>
          </a:p>
          <a:p>
            <a:r>
              <a:rPr lang="en-US" sz="2400" dirty="0">
                <a:latin typeface="Shadows Into Light" panose="020B0604020202020204" charset="0"/>
              </a:rPr>
              <a:t>HS</a:t>
            </a:r>
            <a:r>
              <a:rPr lang="en-US" sz="2400" baseline="30000" dirty="0">
                <a:latin typeface="Shadows Into Light" panose="020B0604020202020204" charset="0"/>
              </a:rPr>
              <a:t>-</a:t>
            </a:r>
          </a:p>
          <a:p>
            <a:r>
              <a:rPr lang="en-US" sz="2400" dirty="0">
                <a:latin typeface="Shadows Into Light" panose="020B0604020202020204" charset="0"/>
              </a:rPr>
              <a:t>HSO</a:t>
            </a:r>
            <a:r>
              <a:rPr lang="en-US" sz="2400" baseline="-25000" dirty="0">
                <a:latin typeface="Shadows Into Light" panose="020B0604020202020204" charset="0"/>
              </a:rPr>
              <a:t>4</a:t>
            </a:r>
            <a:r>
              <a:rPr lang="en-US" sz="2400" baseline="30000" dirty="0">
                <a:latin typeface="Shadows Into Light" panose="020B0604020202020204" charset="0"/>
              </a:rPr>
              <a:t>-</a:t>
            </a:r>
          </a:p>
          <a:p>
            <a:r>
              <a:rPr lang="en-US" sz="2400" dirty="0">
                <a:latin typeface="Shadows Into Light" panose="020B0604020202020204" charset="0"/>
              </a:rPr>
              <a:t>H</a:t>
            </a:r>
            <a:r>
              <a:rPr lang="en-US" sz="2400" baseline="-25000" dirty="0">
                <a:latin typeface="Shadows Into Light" panose="020B0604020202020204" charset="0"/>
              </a:rPr>
              <a:t>2</a:t>
            </a:r>
            <a:r>
              <a:rPr lang="en-US" sz="2400" dirty="0">
                <a:latin typeface="Shadows Into Light" panose="020B0604020202020204" charset="0"/>
              </a:rPr>
              <a:t>PO</a:t>
            </a:r>
            <a:r>
              <a:rPr lang="en-US" sz="2400" baseline="-25000" dirty="0">
                <a:latin typeface="Shadows Into Light" panose="020B0604020202020204" charset="0"/>
              </a:rPr>
              <a:t>4</a:t>
            </a:r>
            <a:r>
              <a:rPr lang="en-US" sz="2400" baseline="30000" dirty="0">
                <a:latin typeface="Shadows Into Light" panose="020B0604020202020204" charset="0"/>
              </a:rPr>
              <a:t>-</a:t>
            </a:r>
          </a:p>
          <a:p>
            <a:endParaRPr lang="en-US" sz="2400" baseline="30000" dirty="0">
              <a:latin typeface="Shadows Into Light" panose="020B0604020202020204" charset="0"/>
            </a:endParaRPr>
          </a:p>
          <a:p>
            <a:r>
              <a:rPr lang="en-US" sz="2400" dirty="0">
                <a:latin typeface="Shadows Into Light" panose="020B0604020202020204" charset="0"/>
              </a:rPr>
              <a:t>Bases gain H+ to become a conjugate acid!</a:t>
            </a:r>
          </a:p>
        </p:txBody>
      </p:sp>
      <p:sp>
        <p:nvSpPr>
          <p:cNvPr id="7" name="TextBox 6"/>
          <p:cNvSpPr txBox="1"/>
          <p:nvPr/>
        </p:nvSpPr>
        <p:spPr>
          <a:xfrm>
            <a:off x="1921367" y="1600072"/>
            <a:ext cx="1771650" cy="523220"/>
          </a:xfrm>
          <a:prstGeom prst="rect">
            <a:avLst/>
          </a:prstGeom>
          <a:noFill/>
        </p:spPr>
        <p:txBody>
          <a:bodyPr wrap="square" rtlCol="0">
            <a:spAutoFit/>
          </a:bodyPr>
          <a:lstStyle/>
          <a:p>
            <a:r>
              <a:rPr lang="en-US" sz="2800" dirty="0">
                <a:solidFill>
                  <a:srgbClr val="FF0000"/>
                </a:solidFill>
                <a:latin typeface="Shadows Into Light" panose="020B0604020202020204" charset="0"/>
              </a:rPr>
              <a:t>NH</a:t>
            </a:r>
            <a:r>
              <a:rPr lang="en-US" sz="2800" baseline="-25000" dirty="0">
                <a:solidFill>
                  <a:srgbClr val="FF0000"/>
                </a:solidFill>
                <a:latin typeface="Shadows Into Light" panose="020B0604020202020204" charset="0"/>
              </a:rPr>
              <a:t>4</a:t>
            </a:r>
            <a:r>
              <a:rPr lang="en-US" sz="2800" baseline="30000" dirty="0">
                <a:solidFill>
                  <a:srgbClr val="FF0000"/>
                </a:solidFill>
                <a:latin typeface="Shadows Into Light" panose="020B0604020202020204" charset="0"/>
              </a:rPr>
              <a:t>+</a:t>
            </a:r>
          </a:p>
        </p:txBody>
      </p:sp>
      <p:sp>
        <p:nvSpPr>
          <p:cNvPr id="8" name="TextBox 7"/>
          <p:cNvSpPr txBox="1"/>
          <p:nvPr/>
        </p:nvSpPr>
        <p:spPr>
          <a:xfrm>
            <a:off x="1921367" y="2003436"/>
            <a:ext cx="1771650" cy="461665"/>
          </a:xfrm>
          <a:prstGeom prst="rect">
            <a:avLst/>
          </a:prstGeom>
          <a:noFill/>
        </p:spPr>
        <p:txBody>
          <a:bodyPr wrap="square" rtlCol="0">
            <a:spAutoFit/>
          </a:bodyPr>
          <a:lstStyle/>
          <a:p>
            <a:r>
              <a:rPr lang="en-US" sz="2400" dirty="0">
                <a:solidFill>
                  <a:srgbClr val="FF0000"/>
                </a:solidFill>
                <a:latin typeface="Shadows Into Light" panose="020B0604020202020204" charset="0"/>
              </a:rPr>
              <a:t>H</a:t>
            </a:r>
            <a:r>
              <a:rPr lang="en-US" sz="2400" baseline="-25000" dirty="0">
                <a:solidFill>
                  <a:srgbClr val="FF0000"/>
                </a:solidFill>
                <a:latin typeface="Shadows Into Light" panose="020B0604020202020204" charset="0"/>
              </a:rPr>
              <a:t>2</a:t>
            </a:r>
            <a:r>
              <a:rPr lang="en-US" sz="2400" dirty="0">
                <a:solidFill>
                  <a:srgbClr val="FF0000"/>
                </a:solidFill>
                <a:latin typeface="Shadows Into Light" panose="020B0604020202020204" charset="0"/>
              </a:rPr>
              <a:t>S</a:t>
            </a:r>
            <a:endParaRPr lang="en-US" sz="2400" baseline="30000" dirty="0">
              <a:solidFill>
                <a:srgbClr val="FF0000"/>
              </a:solidFill>
              <a:latin typeface="Shadows Into Light" panose="020B0604020202020204" charset="0"/>
            </a:endParaRPr>
          </a:p>
        </p:txBody>
      </p:sp>
      <p:sp>
        <p:nvSpPr>
          <p:cNvPr id="9" name="TextBox 8"/>
          <p:cNvSpPr txBox="1"/>
          <p:nvPr/>
        </p:nvSpPr>
        <p:spPr>
          <a:xfrm>
            <a:off x="1921367" y="2426800"/>
            <a:ext cx="1771650" cy="461665"/>
          </a:xfrm>
          <a:prstGeom prst="rect">
            <a:avLst/>
          </a:prstGeom>
          <a:noFill/>
        </p:spPr>
        <p:txBody>
          <a:bodyPr wrap="square" rtlCol="0">
            <a:spAutoFit/>
          </a:bodyPr>
          <a:lstStyle/>
          <a:p>
            <a:r>
              <a:rPr lang="en-US" sz="2400" dirty="0">
                <a:solidFill>
                  <a:srgbClr val="FF0000"/>
                </a:solidFill>
                <a:latin typeface="Shadows Into Light" panose="020B0604020202020204" charset="0"/>
              </a:rPr>
              <a:t>H</a:t>
            </a:r>
            <a:r>
              <a:rPr lang="en-US" sz="2400" baseline="-25000" dirty="0">
                <a:solidFill>
                  <a:srgbClr val="FF0000"/>
                </a:solidFill>
                <a:latin typeface="Shadows Into Light" panose="020B0604020202020204" charset="0"/>
              </a:rPr>
              <a:t>2</a:t>
            </a:r>
            <a:r>
              <a:rPr lang="en-US" sz="2400" dirty="0">
                <a:solidFill>
                  <a:srgbClr val="FF0000"/>
                </a:solidFill>
                <a:latin typeface="Shadows Into Light" panose="020B0604020202020204" charset="0"/>
              </a:rPr>
              <a:t>SO</a:t>
            </a:r>
            <a:r>
              <a:rPr lang="en-US" sz="2400" baseline="-25000" dirty="0">
                <a:solidFill>
                  <a:srgbClr val="FF0000"/>
                </a:solidFill>
                <a:latin typeface="Shadows Into Light" panose="020B0604020202020204" charset="0"/>
              </a:rPr>
              <a:t>4</a:t>
            </a:r>
          </a:p>
        </p:txBody>
      </p:sp>
      <p:sp>
        <p:nvSpPr>
          <p:cNvPr id="10" name="TextBox 9"/>
          <p:cNvSpPr txBox="1"/>
          <p:nvPr/>
        </p:nvSpPr>
        <p:spPr>
          <a:xfrm>
            <a:off x="1879511" y="2838668"/>
            <a:ext cx="1771650" cy="461665"/>
          </a:xfrm>
          <a:prstGeom prst="rect">
            <a:avLst/>
          </a:prstGeom>
          <a:noFill/>
        </p:spPr>
        <p:txBody>
          <a:bodyPr wrap="square" rtlCol="0">
            <a:spAutoFit/>
          </a:bodyPr>
          <a:lstStyle/>
          <a:p>
            <a:r>
              <a:rPr lang="en-US" sz="2400" dirty="0">
                <a:solidFill>
                  <a:srgbClr val="FF0000"/>
                </a:solidFill>
                <a:latin typeface="Shadows Into Light" panose="020B0604020202020204" charset="0"/>
              </a:rPr>
              <a:t>H</a:t>
            </a:r>
            <a:r>
              <a:rPr lang="en-US" sz="2400" baseline="-25000" dirty="0">
                <a:solidFill>
                  <a:srgbClr val="FF0000"/>
                </a:solidFill>
                <a:latin typeface="Shadows Into Light" panose="020B0604020202020204" charset="0"/>
              </a:rPr>
              <a:t>3</a:t>
            </a:r>
            <a:r>
              <a:rPr lang="en-US" sz="2400" dirty="0">
                <a:solidFill>
                  <a:srgbClr val="FF0000"/>
                </a:solidFill>
                <a:latin typeface="Shadows Into Light" panose="020B0604020202020204" charset="0"/>
              </a:rPr>
              <a:t>PO</a:t>
            </a:r>
            <a:r>
              <a:rPr lang="en-US" sz="2400" baseline="-25000" dirty="0">
                <a:solidFill>
                  <a:srgbClr val="FF0000"/>
                </a:solidFill>
                <a:latin typeface="Shadows Into Light" panose="020B0604020202020204" charset="0"/>
              </a:rPr>
              <a:t>4</a:t>
            </a:r>
            <a:endParaRPr lang="en-US" sz="2400" baseline="30000" dirty="0">
              <a:solidFill>
                <a:srgbClr val="FF0000"/>
              </a:solidFill>
              <a:latin typeface="Shadows Into Light" panose="020B0604020202020204" charset="0"/>
            </a:endParaRPr>
          </a:p>
        </p:txBody>
      </p:sp>
    </p:spTree>
    <p:extLst>
      <p:ext uri="{BB962C8B-B14F-4D97-AF65-F5344CB8AC3E}">
        <p14:creationId xmlns:p14="http://schemas.microsoft.com/office/powerpoint/2010/main" val="26463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hadows Into Light" panose="020B0604020202020204" charset="0"/>
              </a:rPr>
              <a:t>Find the conjugate base:</a:t>
            </a:r>
          </a:p>
        </p:txBody>
      </p:sp>
      <p:sp>
        <p:nvSpPr>
          <p:cNvPr id="3" name="Content Placeholder 2"/>
          <p:cNvSpPr>
            <a:spLocks noGrp="1"/>
          </p:cNvSpPr>
          <p:nvPr>
            <p:ph idx="1"/>
          </p:nvPr>
        </p:nvSpPr>
        <p:spPr/>
        <p:txBody>
          <a:bodyPr/>
          <a:lstStyle/>
          <a:p>
            <a:r>
              <a:rPr lang="en-US" sz="2400" dirty="0">
                <a:latin typeface="Shadows Into Light" panose="020B0604020202020204" charset="0"/>
              </a:rPr>
              <a:t>HClO</a:t>
            </a:r>
            <a:r>
              <a:rPr lang="en-US" sz="2400" baseline="-25000" dirty="0">
                <a:latin typeface="Shadows Into Light" panose="020B0604020202020204" charset="0"/>
              </a:rPr>
              <a:t>4</a:t>
            </a:r>
          </a:p>
          <a:p>
            <a:r>
              <a:rPr lang="en-US" sz="2400" dirty="0" err="1">
                <a:latin typeface="Shadows Into Light" panose="020B0604020202020204" charset="0"/>
              </a:rPr>
              <a:t>HCl</a:t>
            </a:r>
            <a:endParaRPr lang="en-US" sz="2400" dirty="0">
              <a:latin typeface="Shadows Into Light" panose="020B0604020202020204" charset="0"/>
            </a:endParaRPr>
          </a:p>
          <a:p>
            <a:r>
              <a:rPr lang="en-US" sz="2400" dirty="0">
                <a:latin typeface="Shadows Into Light" panose="020B0604020202020204" charset="0"/>
              </a:rPr>
              <a:t>H</a:t>
            </a:r>
            <a:r>
              <a:rPr lang="en-US" sz="2400" baseline="-25000" dirty="0">
                <a:latin typeface="Shadows Into Light" panose="020B0604020202020204" charset="0"/>
              </a:rPr>
              <a:t>2</a:t>
            </a:r>
            <a:r>
              <a:rPr lang="en-US" sz="2400" dirty="0">
                <a:latin typeface="Shadows Into Light" panose="020B0604020202020204" charset="0"/>
              </a:rPr>
              <a:t>SO</a:t>
            </a:r>
            <a:r>
              <a:rPr lang="en-US" sz="2400" baseline="-25000" dirty="0">
                <a:latin typeface="Shadows Into Light" panose="020B0604020202020204" charset="0"/>
              </a:rPr>
              <a:t>4</a:t>
            </a:r>
          </a:p>
          <a:p>
            <a:r>
              <a:rPr lang="en-US" sz="2400" dirty="0">
                <a:latin typeface="Shadows Into Light" panose="020B0604020202020204" charset="0"/>
              </a:rPr>
              <a:t>H</a:t>
            </a:r>
            <a:r>
              <a:rPr lang="en-US" sz="2400" baseline="-25000" dirty="0">
                <a:latin typeface="Shadows Into Light" panose="020B0604020202020204" charset="0"/>
              </a:rPr>
              <a:t>3</a:t>
            </a:r>
            <a:r>
              <a:rPr lang="en-US" sz="2400" dirty="0">
                <a:latin typeface="Shadows Into Light" panose="020B0604020202020204" charset="0"/>
              </a:rPr>
              <a:t>PO</a:t>
            </a:r>
            <a:r>
              <a:rPr lang="en-US" sz="2400" baseline="-25000" dirty="0">
                <a:latin typeface="Shadows Into Light" panose="020B0604020202020204" charset="0"/>
              </a:rPr>
              <a:t>4</a:t>
            </a:r>
          </a:p>
          <a:p>
            <a:endParaRPr lang="en-US" sz="2400" baseline="-25000" dirty="0">
              <a:latin typeface="Shadows Into Light" panose="020B0604020202020204" charset="0"/>
            </a:endParaRPr>
          </a:p>
          <a:p>
            <a:r>
              <a:rPr lang="en-US" sz="2400" dirty="0">
                <a:latin typeface="Shadows Into Light" panose="020B0604020202020204" charset="0"/>
              </a:rPr>
              <a:t>Acids lose H+ to become a conjugate base!</a:t>
            </a:r>
          </a:p>
          <a:p>
            <a:endParaRPr lang="en-US" baseline="-25000" dirty="0">
              <a:latin typeface="Shadows Into Light" panose="020B0604020202020204" charset="0"/>
            </a:endParaRPr>
          </a:p>
        </p:txBody>
      </p:sp>
      <p:sp>
        <p:nvSpPr>
          <p:cNvPr id="4" name="TextBox 3"/>
          <p:cNvSpPr txBox="1"/>
          <p:nvPr/>
        </p:nvSpPr>
        <p:spPr>
          <a:xfrm>
            <a:off x="1739892" y="1525702"/>
            <a:ext cx="1771650" cy="461665"/>
          </a:xfrm>
          <a:prstGeom prst="rect">
            <a:avLst/>
          </a:prstGeom>
          <a:noFill/>
        </p:spPr>
        <p:txBody>
          <a:bodyPr wrap="square" rtlCol="0">
            <a:spAutoFit/>
          </a:bodyPr>
          <a:lstStyle/>
          <a:p>
            <a:r>
              <a:rPr lang="en-US" sz="2400" dirty="0">
                <a:solidFill>
                  <a:srgbClr val="00B0F0"/>
                </a:solidFill>
                <a:latin typeface="Shadows Into Light" panose="020B0604020202020204" charset="0"/>
              </a:rPr>
              <a:t>ClO</a:t>
            </a:r>
            <a:r>
              <a:rPr lang="en-US" sz="2400" baseline="-25000" dirty="0">
                <a:solidFill>
                  <a:srgbClr val="00B0F0"/>
                </a:solidFill>
                <a:latin typeface="Shadows Into Light" panose="020B0604020202020204" charset="0"/>
              </a:rPr>
              <a:t>4</a:t>
            </a:r>
            <a:r>
              <a:rPr lang="en-US" sz="2400" baseline="30000" dirty="0">
                <a:solidFill>
                  <a:srgbClr val="00B0F0"/>
                </a:solidFill>
                <a:latin typeface="Shadows Into Light" panose="020B0604020202020204" charset="0"/>
              </a:rPr>
              <a:t>-</a:t>
            </a:r>
          </a:p>
        </p:txBody>
      </p:sp>
      <p:sp>
        <p:nvSpPr>
          <p:cNvPr id="5" name="TextBox 4"/>
          <p:cNvSpPr txBox="1"/>
          <p:nvPr/>
        </p:nvSpPr>
        <p:spPr>
          <a:xfrm>
            <a:off x="1739892" y="1929457"/>
            <a:ext cx="1771650" cy="461665"/>
          </a:xfrm>
          <a:prstGeom prst="rect">
            <a:avLst/>
          </a:prstGeom>
          <a:noFill/>
        </p:spPr>
        <p:txBody>
          <a:bodyPr wrap="square" rtlCol="0">
            <a:spAutoFit/>
          </a:bodyPr>
          <a:lstStyle/>
          <a:p>
            <a:r>
              <a:rPr lang="en-US" sz="2400" dirty="0">
                <a:solidFill>
                  <a:srgbClr val="00B0F0"/>
                </a:solidFill>
                <a:latin typeface="Shadows Into Light" panose="020B0604020202020204" charset="0"/>
              </a:rPr>
              <a:t>Cl</a:t>
            </a:r>
            <a:r>
              <a:rPr lang="en-US" sz="2400" baseline="30000" dirty="0">
                <a:solidFill>
                  <a:srgbClr val="00B0F0"/>
                </a:solidFill>
                <a:latin typeface="Shadows Into Light" panose="020B0604020202020204" charset="0"/>
              </a:rPr>
              <a:t>-</a:t>
            </a:r>
          </a:p>
        </p:txBody>
      </p:sp>
      <p:sp>
        <p:nvSpPr>
          <p:cNvPr id="6" name="TextBox 5"/>
          <p:cNvSpPr txBox="1"/>
          <p:nvPr/>
        </p:nvSpPr>
        <p:spPr>
          <a:xfrm>
            <a:off x="1739892" y="2391122"/>
            <a:ext cx="1771650" cy="461665"/>
          </a:xfrm>
          <a:prstGeom prst="rect">
            <a:avLst/>
          </a:prstGeom>
          <a:noFill/>
        </p:spPr>
        <p:txBody>
          <a:bodyPr wrap="square" rtlCol="0">
            <a:spAutoFit/>
          </a:bodyPr>
          <a:lstStyle/>
          <a:p>
            <a:r>
              <a:rPr lang="en-US" sz="2400" dirty="0">
                <a:solidFill>
                  <a:srgbClr val="00B0F0"/>
                </a:solidFill>
                <a:latin typeface="Shadows Into Light" panose="020B0604020202020204" charset="0"/>
              </a:rPr>
              <a:t>HSO</a:t>
            </a:r>
            <a:r>
              <a:rPr lang="en-US" sz="2400" baseline="-25000" dirty="0">
                <a:solidFill>
                  <a:srgbClr val="00B0F0"/>
                </a:solidFill>
                <a:latin typeface="Shadows Into Light" panose="020B0604020202020204" charset="0"/>
              </a:rPr>
              <a:t>4</a:t>
            </a:r>
            <a:r>
              <a:rPr lang="en-US" sz="2400" baseline="30000" dirty="0">
                <a:solidFill>
                  <a:srgbClr val="00B0F0"/>
                </a:solidFill>
                <a:latin typeface="Shadows Into Light" panose="020B0604020202020204" charset="0"/>
              </a:rPr>
              <a:t>-</a:t>
            </a:r>
          </a:p>
        </p:txBody>
      </p:sp>
      <p:sp>
        <p:nvSpPr>
          <p:cNvPr id="7" name="TextBox 6"/>
          <p:cNvSpPr txBox="1"/>
          <p:nvPr/>
        </p:nvSpPr>
        <p:spPr>
          <a:xfrm>
            <a:off x="1727013" y="2852787"/>
            <a:ext cx="1771650" cy="461665"/>
          </a:xfrm>
          <a:prstGeom prst="rect">
            <a:avLst/>
          </a:prstGeom>
          <a:noFill/>
        </p:spPr>
        <p:txBody>
          <a:bodyPr wrap="square" rtlCol="0">
            <a:spAutoFit/>
          </a:bodyPr>
          <a:lstStyle/>
          <a:p>
            <a:r>
              <a:rPr lang="en-US" sz="2400" dirty="0">
                <a:solidFill>
                  <a:srgbClr val="00B0F0"/>
                </a:solidFill>
                <a:latin typeface="Shadows Into Light" panose="020B0604020202020204" charset="0"/>
              </a:rPr>
              <a:t>H</a:t>
            </a:r>
            <a:r>
              <a:rPr lang="en-US" sz="2400" baseline="-25000" dirty="0">
                <a:solidFill>
                  <a:srgbClr val="00B0F0"/>
                </a:solidFill>
                <a:latin typeface="Shadows Into Light" panose="020B0604020202020204" charset="0"/>
              </a:rPr>
              <a:t>2</a:t>
            </a:r>
            <a:r>
              <a:rPr lang="en-US" sz="2400" dirty="0">
                <a:solidFill>
                  <a:srgbClr val="00B0F0"/>
                </a:solidFill>
                <a:latin typeface="Shadows Into Light" panose="020B0604020202020204" charset="0"/>
              </a:rPr>
              <a:t>PO</a:t>
            </a:r>
            <a:r>
              <a:rPr lang="en-US" sz="2400" baseline="-25000" dirty="0">
                <a:solidFill>
                  <a:srgbClr val="00B0F0"/>
                </a:solidFill>
                <a:latin typeface="Shadows Into Light" panose="020B0604020202020204" charset="0"/>
              </a:rPr>
              <a:t>4</a:t>
            </a:r>
            <a:r>
              <a:rPr lang="en-US" sz="2400" baseline="30000" dirty="0">
                <a:solidFill>
                  <a:srgbClr val="00B0F0"/>
                </a:solidFill>
                <a:latin typeface="Shadows Into Light" panose="020B0604020202020204" charset="0"/>
              </a:rPr>
              <a:t>-</a:t>
            </a:r>
          </a:p>
        </p:txBody>
      </p:sp>
    </p:spTree>
    <p:extLst>
      <p:ext uri="{BB962C8B-B14F-4D97-AF65-F5344CB8AC3E}">
        <p14:creationId xmlns:p14="http://schemas.microsoft.com/office/powerpoint/2010/main" val="11834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987850" y="2166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Amphiprotic</a:t>
            </a:r>
            <a:endParaRPr/>
          </a:p>
        </p:txBody>
      </p:sp>
      <p:sp>
        <p:nvSpPr>
          <p:cNvPr id="190" name="Google Shape;190;p29"/>
          <p:cNvSpPr txBox="1">
            <a:spLocks noGrp="1"/>
          </p:cNvSpPr>
          <p:nvPr>
            <p:ph type="body" idx="1"/>
          </p:nvPr>
        </p:nvSpPr>
        <p:spPr>
          <a:xfrm>
            <a:off x="311701" y="1495975"/>
            <a:ext cx="5239094"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An amphoteric substance that is able to act as an acid and a base. So it can donate OR accept a proton.</a:t>
            </a:r>
            <a:endParaRPr sz="2400" dirty="0"/>
          </a:p>
          <a:p>
            <a:pPr marL="457200" lvl="0" indent="-317500" algn="l" rtl="0">
              <a:spcBef>
                <a:spcPts val="0"/>
              </a:spcBef>
              <a:spcAft>
                <a:spcPts val="0"/>
              </a:spcAft>
              <a:buSzPts val="1400"/>
              <a:buChar char="●"/>
            </a:pPr>
            <a:r>
              <a:rPr lang="en" sz="2400" dirty="0"/>
              <a:t>Examples: H</a:t>
            </a:r>
            <a:r>
              <a:rPr lang="en" sz="2400" baseline="-25000" dirty="0"/>
              <a:t>2</a:t>
            </a:r>
            <a:r>
              <a:rPr lang="en" sz="2400" dirty="0"/>
              <a:t>O, HSO</a:t>
            </a:r>
            <a:r>
              <a:rPr lang="en" sz="2400" baseline="-25000" dirty="0"/>
              <a:t>4</a:t>
            </a:r>
            <a:r>
              <a:rPr lang="en" sz="2400" baseline="30000" dirty="0"/>
              <a:t>-</a:t>
            </a:r>
            <a:r>
              <a:rPr lang="en" sz="2400" dirty="0"/>
              <a:t>, HCO</a:t>
            </a:r>
            <a:r>
              <a:rPr lang="en" sz="2400" baseline="-25000" dirty="0"/>
              <a:t>3</a:t>
            </a:r>
            <a:r>
              <a:rPr lang="en" sz="2400" baseline="30000" dirty="0"/>
              <a:t>-</a:t>
            </a:r>
          </a:p>
          <a:p>
            <a:r>
              <a:rPr lang="en-US" sz="2400" dirty="0"/>
              <a:t>These all have hydrogen ions to donate and a negative charge.</a:t>
            </a:r>
          </a:p>
          <a:p>
            <a:pPr marL="457200" lvl="0" indent="-317500" algn="l" rtl="0">
              <a:spcBef>
                <a:spcPts val="0"/>
              </a:spcBef>
              <a:spcAft>
                <a:spcPts val="0"/>
              </a:spcAft>
              <a:buSzPts val="1400"/>
              <a:buChar char="●"/>
            </a:pPr>
            <a:endParaRPr dirty="0"/>
          </a:p>
        </p:txBody>
      </p:sp>
      <p:pic>
        <p:nvPicPr>
          <p:cNvPr id="4" name="Picture 2" descr="Image result for amphib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217" y="2180203"/>
            <a:ext cx="2808101" cy="191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7837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2"/>
          <p:cNvSpPr txBox="1">
            <a:spLocks noGrp="1"/>
          </p:cNvSpPr>
          <p:nvPr>
            <p:ph type="title"/>
          </p:nvPr>
        </p:nvSpPr>
        <p:spPr>
          <a:xfrm>
            <a:off x="986800" y="300275"/>
            <a:ext cx="67959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t>   Acid</a:t>
            </a:r>
            <a:endParaRPr/>
          </a:p>
        </p:txBody>
      </p:sp>
      <p:sp>
        <p:nvSpPr>
          <p:cNvPr id="444" name="Google Shape;444;p52"/>
          <p:cNvSpPr txBox="1">
            <a:spLocks noGrp="1"/>
          </p:cNvSpPr>
          <p:nvPr>
            <p:ph type="body" idx="1"/>
          </p:nvPr>
        </p:nvSpPr>
        <p:spPr>
          <a:xfrm>
            <a:off x="335600" y="1547175"/>
            <a:ext cx="3787800" cy="328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2800">
                <a:solidFill>
                  <a:srgbClr val="FF0000"/>
                </a:solidFill>
              </a:rPr>
              <a:t>Arrhenius</a:t>
            </a:r>
            <a:endParaRPr sz="2800">
              <a:solidFill>
                <a:srgbClr val="FF0000"/>
              </a:solidFill>
            </a:endParaRPr>
          </a:p>
          <a:p>
            <a:pPr marL="0" lvl="0" indent="457200" algn="l" rtl="0">
              <a:lnSpc>
                <a:spcPct val="100000"/>
              </a:lnSpc>
              <a:spcBef>
                <a:spcPts val="0"/>
              </a:spcBef>
              <a:spcAft>
                <a:spcPts val="0"/>
              </a:spcAft>
              <a:buSzPts val="1400"/>
              <a:buNone/>
            </a:pPr>
            <a:r>
              <a:rPr lang="en-US" sz="2800">
                <a:solidFill>
                  <a:srgbClr val="FF0000"/>
                </a:solidFill>
              </a:rPr>
              <a:t>H</a:t>
            </a:r>
            <a:r>
              <a:rPr lang="en-US" sz="2800" baseline="30000">
                <a:solidFill>
                  <a:srgbClr val="FF0000"/>
                </a:solidFill>
              </a:rPr>
              <a:t>+ </a:t>
            </a:r>
            <a:r>
              <a:rPr lang="en-US" sz="2800">
                <a:solidFill>
                  <a:srgbClr val="FF0000"/>
                </a:solidFill>
              </a:rPr>
              <a:t>in H</a:t>
            </a:r>
            <a:r>
              <a:rPr lang="en-US" sz="2800" baseline="-25000">
                <a:solidFill>
                  <a:srgbClr val="FF0000"/>
                </a:solidFill>
              </a:rPr>
              <a:t>2</a:t>
            </a:r>
            <a:r>
              <a:rPr lang="en-US" sz="2800">
                <a:solidFill>
                  <a:srgbClr val="FF0000"/>
                </a:solidFill>
              </a:rPr>
              <a:t>O</a:t>
            </a:r>
            <a:endParaRPr sz="2800">
              <a:solidFill>
                <a:srgbClr val="FF0000"/>
              </a:solidFill>
            </a:endParaRPr>
          </a:p>
          <a:p>
            <a:pPr marL="0" lvl="0" indent="0" algn="l" rtl="0">
              <a:lnSpc>
                <a:spcPct val="100000"/>
              </a:lnSpc>
              <a:spcBef>
                <a:spcPts val="0"/>
              </a:spcBef>
              <a:spcAft>
                <a:spcPts val="0"/>
              </a:spcAft>
              <a:buSzPts val="1400"/>
              <a:buNone/>
            </a:pPr>
            <a:endParaRPr sz="2800">
              <a:solidFill>
                <a:srgbClr val="FF0000"/>
              </a:solidFill>
            </a:endParaRPr>
          </a:p>
          <a:p>
            <a:pPr marL="0" lvl="0" indent="0" algn="l" rtl="0">
              <a:lnSpc>
                <a:spcPct val="100000"/>
              </a:lnSpc>
              <a:spcBef>
                <a:spcPts val="0"/>
              </a:spcBef>
              <a:spcAft>
                <a:spcPts val="0"/>
              </a:spcAft>
              <a:buSzPts val="1400"/>
              <a:buNone/>
            </a:pPr>
            <a:endParaRPr sz="2800">
              <a:solidFill>
                <a:srgbClr val="FF0000"/>
              </a:solidFill>
            </a:endParaRPr>
          </a:p>
          <a:p>
            <a:pPr marL="0" lvl="0" indent="0" algn="l" rtl="0">
              <a:lnSpc>
                <a:spcPct val="100000"/>
              </a:lnSpc>
              <a:spcBef>
                <a:spcPts val="0"/>
              </a:spcBef>
              <a:spcAft>
                <a:spcPts val="0"/>
              </a:spcAft>
              <a:buSzPts val="1400"/>
              <a:buNone/>
            </a:pPr>
            <a:r>
              <a:rPr lang="en-US" sz="2800">
                <a:solidFill>
                  <a:srgbClr val="FF0000"/>
                </a:solidFill>
              </a:rPr>
              <a:t>Bronsted Lowry</a:t>
            </a:r>
            <a:endParaRPr sz="2800">
              <a:solidFill>
                <a:srgbClr val="FF0000"/>
              </a:solidFill>
            </a:endParaRPr>
          </a:p>
          <a:p>
            <a:pPr marL="0" lvl="0" indent="0" algn="l" rtl="0">
              <a:lnSpc>
                <a:spcPct val="100000"/>
              </a:lnSpc>
              <a:spcBef>
                <a:spcPts val="0"/>
              </a:spcBef>
              <a:spcAft>
                <a:spcPts val="0"/>
              </a:spcAft>
              <a:buSzPts val="1400"/>
              <a:buNone/>
            </a:pPr>
            <a:r>
              <a:rPr lang="en-US" sz="2800">
                <a:solidFill>
                  <a:srgbClr val="FF0000"/>
                </a:solidFill>
              </a:rPr>
              <a:t>	H</a:t>
            </a:r>
            <a:r>
              <a:rPr lang="en-US" sz="2800" baseline="30000">
                <a:solidFill>
                  <a:srgbClr val="FF0000"/>
                </a:solidFill>
              </a:rPr>
              <a:t>+</a:t>
            </a:r>
            <a:r>
              <a:rPr lang="en-US" sz="2800">
                <a:solidFill>
                  <a:srgbClr val="FF0000"/>
                </a:solidFill>
              </a:rPr>
              <a:t> donor</a:t>
            </a:r>
            <a:endParaRPr sz="2800">
              <a:solidFill>
                <a:srgbClr val="FF0000"/>
              </a:solidFill>
            </a:endParaRPr>
          </a:p>
        </p:txBody>
      </p:sp>
      <p:cxnSp>
        <p:nvCxnSpPr>
          <p:cNvPr id="445" name="Google Shape;445;p52"/>
          <p:cNvCxnSpPr/>
          <p:nvPr/>
        </p:nvCxnSpPr>
        <p:spPr>
          <a:xfrm>
            <a:off x="4299600" y="1547175"/>
            <a:ext cx="15900" cy="3242400"/>
          </a:xfrm>
          <a:prstGeom prst="straightConnector1">
            <a:avLst/>
          </a:prstGeom>
          <a:noFill/>
          <a:ln w="38100" cap="flat" cmpd="sng">
            <a:solidFill>
              <a:srgbClr val="00FFFF"/>
            </a:solidFill>
            <a:prstDash val="solid"/>
            <a:round/>
            <a:headEnd type="none" w="sm" len="sm"/>
            <a:tailEnd type="none" w="sm" len="sm"/>
          </a:ln>
        </p:spPr>
      </p:cxnSp>
      <p:sp>
        <p:nvSpPr>
          <p:cNvPr id="446" name="Google Shape;446;p52"/>
          <p:cNvSpPr txBox="1">
            <a:spLocks noGrp="1"/>
          </p:cNvSpPr>
          <p:nvPr>
            <p:ph type="body" idx="1"/>
          </p:nvPr>
        </p:nvSpPr>
        <p:spPr>
          <a:xfrm>
            <a:off x="4494625" y="1515025"/>
            <a:ext cx="3787800" cy="328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US" sz="2800">
                <a:solidFill>
                  <a:srgbClr val="00B0F0"/>
                </a:solidFill>
              </a:rPr>
              <a:t>Arrhenius</a:t>
            </a:r>
            <a:endParaRPr sz="2800">
              <a:solidFill>
                <a:srgbClr val="00B0F0"/>
              </a:solidFill>
            </a:endParaRPr>
          </a:p>
          <a:p>
            <a:pPr marL="0" lvl="0" indent="457200" algn="l" rtl="0">
              <a:lnSpc>
                <a:spcPct val="100000"/>
              </a:lnSpc>
              <a:spcBef>
                <a:spcPts val="0"/>
              </a:spcBef>
              <a:spcAft>
                <a:spcPts val="0"/>
              </a:spcAft>
              <a:buSzPts val="1400"/>
              <a:buNone/>
            </a:pPr>
            <a:r>
              <a:rPr lang="en-US" sz="2800">
                <a:solidFill>
                  <a:srgbClr val="00B0F0"/>
                </a:solidFill>
              </a:rPr>
              <a:t>OH</a:t>
            </a:r>
            <a:r>
              <a:rPr lang="en-US" sz="2800" baseline="30000">
                <a:solidFill>
                  <a:srgbClr val="00B0F0"/>
                </a:solidFill>
              </a:rPr>
              <a:t>- </a:t>
            </a:r>
            <a:r>
              <a:rPr lang="en-US" sz="2800">
                <a:solidFill>
                  <a:srgbClr val="00B0F0"/>
                </a:solidFill>
              </a:rPr>
              <a:t>in H</a:t>
            </a:r>
            <a:r>
              <a:rPr lang="en-US" sz="2800" baseline="-25000">
                <a:solidFill>
                  <a:srgbClr val="00B0F0"/>
                </a:solidFill>
              </a:rPr>
              <a:t>2</a:t>
            </a:r>
            <a:r>
              <a:rPr lang="en-US" sz="2800">
                <a:solidFill>
                  <a:srgbClr val="00B0F0"/>
                </a:solidFill>
              </a:rPr>
              <a:t>O</a:t>
            </a:r>
            <a:endParaRPr sz="2800">
              <a:solidFill>
                <a:srgbClr val="00B0F0"/>
              </a:solidFill>
            </a:endParaRPr>
          </a:p>
          <a:p>
            <a:pPr marL="0" lvl="0" indent="457200" algn="l" rtl="0">
              <a:lnSpc>
                <a:spcPct val="100000"/>
              </a:lnSpc>
              <a:spcBef>
                <a:spcPts val="0"/>
              </a:spcBef>
              <a:spcAft>
                <a:spcPts val="0"/>
              </a:spcAft>
              <a:buSzPts val="1400"/>
              <a:buNone/>
            </a:pPr>
            <a:endParaRPr sz="2800">
              <a:solidFill>
                <a:srgbClr val="00B0F0"/>
              </a:solidFill>
            </a:endParaRPr>
          </a:p>
          <a:p>
            <a:pPr marL="0" lvl="0" indent="0" algn="l" rtl="0">
              <a:lnSpc>
                <a:spcPct val="100000"/>
              </a:lnSpc>
              <a:spcBef>
                <a:spcPts val="0"/>
              </a:spcBef>
              <a:spcAft>
                <a:spcPts val="0"/>
              </a:spcAft>
              <a:buSzPts val="1400"/>
              <a:buNone/>
            </a:pPr>
            <a:endParaRPr sz="2800">
              <a:solidFill>
                <a:srgbClr val="00B0F0"/>
              </a:solidFill>
            </a:endParaRPr>
          </a:p>
          <a:p>
            <a:pPr marL="0" lvl="0" indent="0" algn="l" rtl="0">
              <a:lnSpc>
                <a:spcPct val="100000"/>
              </a:lnSpc>
              <a:spcBef>
                <a:spcPts val="0"/>
              </a:spcBef>
              <a:spcAft>
                <a:spcPts val="0"/>
              </a:spcAft>
              <a:buSzPts val="1400"/>
              <a:buNone/>
            </a:pPr>
            <a:r>
              <a:rPr lang="en-US" sz="2800">
                <a:solidFill>
                  <a:srgbClr val="00B0F0"/>
                </a:solidFill>
              </a:rPr>
              <a:t>Bronsted Lowry</a:t>
            </a:r>
            <a:endParaRPr sz="2800">
              <a:solidFill>
                <a:srgbClr val="00B0F0"/>
              </a:solidFill>
            </a:endParaRPr>
          </a:p>
          <a:p>
            <a:pPr marL="0" lvl="0" indent="0" algn="l" rtl="0">
              <a:lnSpc>
                <a:spcPct val="100000"/>
              </a:lnSpc>
              <a:spcBef>
                <a:spcPts val="0"/>
              </a:spcBef>
              <a:spcAft>
                <a:spcPts val="0"/>
              </a:spcAft>
              <a:buClr>
                <a:srgbClr val="000000"/>
              </a:buClr>
              <a:buSzPts val="1100"/>
              <a:buFont typeface="Arial"/>
              <a:buNone/>
            </a:pPr>
            <a:r>
              <a:rPr lang="en-US" sz="2800">
                <a:solidFill>
                  <a:srgbClr val="00B0F0"/>
                </a:solidFill>
              </a:rPr>
              <a:t>	H</a:t>
            </a:r>
            <a:r>
              <a:rPr lang="en-US" sz="2800" baseline="30000">
                <a:solidFill>
                  <a:srgbClr val="00B0F0"/>
                </a:solidFill>
              </a:rPr>
              <a:t>+</a:t>
            </a:r>
            <a:r>
              <a:rPr lang="en-US" sz="2800">
                <a:solidFill>
                  <a:srgbClr val="00B0F0"/>
                </a:solidFill>
              </a:rPr>
              <a:t> acceptor</a:t>
            </a:r>
            <a:endParaRPr sz="2800">
              <a:solidFill>
                <a:srgbClr val="00B0F0"/>
              </a:solidFill>
            </a:endParaRPr>
          </a:p>
          <a:p>
            <a:pPr marL="0" lvl="0" indent="0" algn="l" rtl="0">
              <a:lnSpc>
                <a:spcPct val="115000"/>
              </a:lnSpc>
              <a:spcBef>
                <a:spcPts val="0"/>
              </a:spcBef>
              <a:spcAft>
                <a:spcPts val="1600"/>
              </a:spcAft>
              <a:buSzPts val="1400"/>
              <a:buNone/>
            </a:pPr>
            <a:endParaRPr/>
          </a:p>
        </p:txBody>
      </p:sp>
      <p:sp>
        <p:nvSpPr>
          <p:cNvPr id="447" name="Google Shape;447;p52"/>
          <p:cNvSpPr txBox="1">
            <a:spLocks noGrp="1"/>
          </p:cNvSpPr>
          <p:nvPr>
            <p:ph type="title"/>
          </p:nvPr>
        </p:nvSpPr>
        <p:spPr>
          <a:xfrm>
            <a:off x="4315500" y="300275"/>
            <a:ext cx="67959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a:t>    Base</a:t>
            </a:r>
            <a:endParaRPr/>
          </a:p>
        </p:txBody>
      </p:sp>
      <p:grpSp>
        <p:nvGrpSpPr>
          <p:cNvPr id="448" name="Google Shape;448;p52"/>
          <p:cNvGrpSpPr/>
          <p:nvPr/>
        </p:nvGrpSpPr>
        <p:grpSpPr>
          <a:xfrm>
            <a:off x="773225" y="4174900"/>
            <a:ext cx="525600" cy="400200"/>
            <a:chOff x="437125" y="2334425"/>
            <a:chExt cx="525600" cy="400200"/>
          </a:xfrm>
        </p:grpSpPr>
        <p:sp>
          <p:nvSpPr>
            <p:cNvPr id="449" name="Google Shape;449;p52"/>
            <p:cNvSpPr/>
            <p:nvPr/>
          </p:nvSpPr>
          <p:spPr>
            <a:xfrm>
              <a:off x="437125" y="2336975"/>
              <a:ext cx="378300" cy="395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52"/>
            <p:cNvSpPr txBox="1"/>
            <p:nvPr/>
          </p:nvSpPr>
          <p:spPr>
            <a:xfrm>
              <a:off x="437125" y="2334425"/>
              <a:ext cx="525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H</a:t>
              </a:r>
              <a:r>
                <a:rPr kumimoji="0" lang="en-US" sz="1400" b="0" i="0" u="none" strike="noStrike" kern="0" cap="none" spc="0" normalizeH="0" baseline="30000" noProof="0">
                  <a:ln>
                    <a:noFill/>
                  </a:ln>
                  <a:solidFill>
                    <a:srgbClr val="000000"/>
                  </a:solidFill>
                  <a:effectLst/>
                  <a:uLnTx/>
                  <a:uFillTx/>
                  <a:latin typeface="Arial"/>
                  <a:cs typeface="Arial"/>
                  <a:sym typeface="Arial"/>
                </a:rPr>
                <a:t>+</a:t>
              </a:r>
              <a:endParaRPr kumimoji="0" sz="1400" b="0" i="0" u="none" strike="noStrike" kern="0" cap="none" spc="0" normalizeH="0" baseline="30000" noProof="0">
                <a:ln>
                  <a:noFill/>
                </a:ln>
                <a:solidFill>
                  <a:srgbClr val="000000"/>
                </a:solidFill>
                <a:effectLst/>
                <a:uLnTx/>
                <a:uFillTx/>
                <a:latin typeface="Arial"/>
                <a:cs typeface="Arial"/>
                <a:sym typeface="Arial"/>
              </a:endParaRPr>
            </a:p>
          </p:txBody>
        </p:sp>
      </p:grpSp>
      <p:grpSp>
        <p:nvGrpSpPr>
          <p:cNvPr id="451" name="Google Shape;451;p52"/>
          <p:cNvGrpSpPr/>
          <p:nvPr/>
        </p:nvGrpSpPr>
        <p:grpSpPr>
          <a:xfrm>
            <a:off x="4942975" y="4174900"/>
            <a:ext cx="525600" cy="400200"/>
            <a:chOff x="437125" y="2334425"/>
            <a:chExt cx="525600" cy="400200"/>
          </a:xfrm>
        </p:grpSpPr>
        <p:sp>
          <p:nvSpPr>
            <p:cNvPr id="452" name="Google Shape;452;p52"/>
            <p:cNvSpPr/>
            <p:nvPr/>
          </p:nvSpPr>
          <p:spPr>
            <a:xfrm>
              <a:off x="437125" y="2336975"/>
              <a:ext cx="378300" cy="395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52"/>
            <p:cNvSpPr txBox="1"/>
            <p:nvPr/>
          </p:nvSpPr>
          <p:spPr>
            <a:xfrm>
              <a:off x="437125" y="2334425"/>
              <a:ext cx="525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H</a:t>
              </a:r>
              <a:r>
                <a:rPr kumimoji="0" lang="en-US" sz="1400" b="0" i="0" u="none" strike="noStrike" kern="0" cap="none" spc="0" normalizeH="0" baseline="30000" noProof="0">
                  <a:ln>
                    <a:noFill/>
                  </a:ln>
                  <a:solidFill>
                    <a:srgbClr val="000000"/>
                  </a:solidFill>
                  <a:effectLst/>
                  <a:uLnTx/>
                  <a:uFillTx/>
                  <a:latin typeface="Arial"/>
                  <a:cs typeface="Arial"/>
                  <a:sym typeface="Arial"/>
                </a:rPr>
                <a:t>+</a:t>
              </a:r>
              <a:endParaRPr kumimoji="0" sz="1400" b="0" i="0" u="none" strike="noStrike" kern="0" cap="none" spc="0" normalizeH="0" baseline="30000" noProof="0">
                <a:ln>
                  <a:noFill/>
                </a:ln>
                <a:solidFill>
                  <a:srgbClr val="000000"/>
                </a:solidFill>
                <a:effectLst/>
                <a:uLnTx/>
                <a:uFillTx/>
                <a:latin typeface="Arial"/>
                <a:cs typeface="Arial"/>
                <a:sym typeface="Arial"/>
              </a:endParaRPr>
            </a:p>
          </p:txBody>
        </p:sp>
      </p:grpSp>
      <p:pic>
        <p:nvPicPr>
          <p:cNvPr id="454" name="Google Shape;454;p52"/>
          <p:cNvPicPr preferRelativeResize="0"/>
          <p:nvPr/>
        </p:nvPicPr>
        <p:blipFill>
          <a:blip r:embed="rId3">
            <a:alphaModFix/>
          </a:blip>
          <a:stretch>
            <a:fillRect/>
          </a:stretch>
        </p:blipFill>
        <p:spPr>
          <a:xfrm>
            <a:off x="2815475" y="1547175"/>
            <a:ext cx="1114425" cy="1802746"/>
          </a:xfrm>
          <a:prstGeom prst="rect">
            <a:avLst/>
          </a:prstGeom>
          <a:noFill/>
          <a:ln>
            <a:noFill/>
          </a:ln>
        </p:spPr>
      </p:pic>
      <p:pic>
        <p:nvPicPr>
          <p:cNvPr id="455" name="Google Shape;455;p52"/>
          <p:cNvPicPr preferRelativeResize="0"/>
          <p:nvPr/>
        </p:nvPicPr>
        <p:blipFill>
          <a:blip r:embed="rId4">
            <a:alphaModFix/>
          </a:blip>
          <a:stretch>
            <a:fillRect/>
          </a:stretch>
        </p:blipFill>
        <p:spPr>
          <a:xfrm>
            <a:off x="7358450" y="1547175"/>
            <a:ext cx="923982" cy="1802750"/>
          </a:xfrm>
          <a:prstGeom prst="rect">
            <a:avLst/>
          </a:prstGeom>
          <a:noFill/>
          <a:ln>
            <a:noFill/>
          </a:ln>
        </p:spPr>
      </p:pic>
    </p:spTree>
    <p:extLst>
      <p:ext uri="{BB962C8B-B14F-4D97-AF65-F5344CB8AC3E}">
        <p14:creationId xmlns:p14="http://schemas.microsoft.com/office/powerpoint/2010/main" val="16473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1000"/>
                                        <p:tgtEl>
                                          <p:spTgt spid="4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6"/>
                                        </p:tgtEl>
                                        <p:attrNameLst>
                                          <p:attrName>style.visibility</p:attrName>
                                        </p:attrNameLst>
                                      </p:cBhvr>
                                      <p:to>
                                        <p:strVal val="visible"/>
                                      </p:to>
                                    </p:set>
                                    <p:animEffect transition="in" filter="fade">
                                      <p:cBhvr>
                                        <p:cTn id="12"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idx="1"/>
          </p:nvPr>
        </p:nvSpPr>
        <p:spPr>
          <a:xfrm>
            <a:off x="559639" y="1511576"/>
            <a:ext cx="8153400" cy="3371850"/>
          </a:xfrm>
        </p:spPr>
        <p:txBody>
          <a:bodyPr>
            <a:noAutofit/>
          </a:bodyPr>
          <a:lstStyle/>
          <a:p>
            <a:pPr>
              <a:lnSpc>
                <a:spcPct val="90000"/>
              </a:lnSpc>
            </a:pPr>
            <a:r>
              <a:rPr lang="en-US" sz="2400" dirty="0">
                <a:latin typeface="Shadows Into Light" panose="020B0604020202020204" charset="0"/>
              </a:rPr>
              <a:t>Strong acids and bases are completely dissociated in water to make a lot of H</a:t>
            </a:r>
            <a:r>
              <a:rPr lang="en-US" sz="2400" baseline="30000" dirty="0">
                <a:latin typeface="Shadows Into Light" panose="020B0604020202020204" charset="0"/>
              </a:rPr>
              <a:t>+ </a:t>
            </a:r>
            <a:r>
              <a:rPr lang="en-US" sz="2400" dirty="0">
                <a:latin typeface="Shadows Into Light" panose="020B0604020202020204" charset="0"/>
              </a:rPr>
              <a:t>or OH</a:t>
            </a:r>
            <a:r>
              <a:rPr lang="en-US" sz="2400" baseline="30000" dirty="0">
                <a:latin typeface="Shadows Into Light" panose="020B0604020202020204" charset="0"/>
              </a:rPr>
              <a:t>-</a:t>
            </a:r>
            <a:r>
              <a:rPr lang="en-US" sz="2400" dirty="0">
                <a:latin typeface="Shadows Into Light" panose="020B0604020202020204" charset="0"/>
              </a:rPr>
              <a:t>. These create normal neutralization reactions. </a:t>
            </a:r>
          </a:p>
          <a:p>
            <a:pPr>
              <a:lnSpc>
                <a:spcPct val="90000"/>
              </a:lnSpc>
            </a:pPr>
            <a:r>
              <a:rPr lang="en-US" sz="2400" dirty="0">
                <a:latin typeface="Shadows Into Light" panose="020B0604020202020204" charset="0"/>
              </a:rPr>
              <a:t>Weak acids and bases only dissociate partially in water to make a small amount of H</a:t>
            </a:r>
            <a:r>
              <a:rPr lang="en-US" sz="2400" baseline="30000" dirty="0">
                <a:latin typeface="Shadows Into Light" panose="020B0604020202020204" charset="0"/>
              </a:rPr>
              <a:t>+ </a:t>
            </a:r>
            <a:r>
              <a:rPr lang="en-US" sz="2400" dirty="0">
                <a:latin typeface="Shadows Into Light" panose="020B0604020202020204" charset="0"/>
              </a:rPr>
              <a:t>or OH</a:t>
            </a:r>
            <a:r>
              <a:rPr lang="en-US" sz="2400" baseline="30000" dirty="0">
                <a:latin typeface="Shadows Into Light" panose="020B0604020202020204" charset="0"/>
              </a:rPr>
              <a:t>-</a:t>
            </a:r>
            <a:r>
              <a:rPr lang="en-US" sz="2400" dirty="0">
                <a:latin typeface="Shadows Into Light" panose="020B0604020202020204" charset="0"/>
              </a:rPr>
              <a:t>. </a:t>
            </a:r>
          </a:p>
          <a:p>
            <a:pPr>
              <a:lnSpc>
                <a:spcPct val="90000"/>
              </a:lnSpc>
            </a:pPr>
            <a:endParaRPr lang="en-US" sz="2400" dirty="0">
              <a:solidFill>
                <a:schemeClr val="tx2"/>
              </a:solidFill>
              <a:latin typeface="Shadows Into Light" panose="020B0604020202020204" charset="0"/>
            </a:endParaRPr>
          </a:p>
          <a:p>
            <a:pPr>
              <a:lnSpc>
                <a:spcPct val="90000"/>
              </a:lnSpc>
            </a:pPr>
            <a:r>
              <a:rPr lang="en-US" sz="2400" dirty="0">
                <a:solidFill>
                  <a:schemeClr val="tx2"/>
                </a:solidFill>
                <a:latin typeface="Shadows Into Light" panose="020B0604020202020204" charset="0"/>
              </a:rPr>
              <a:t>How is strength different from concentration?</a:t>
            </a:r>
          </a:p>
        </p:txBody>
      </p:sp>
      <p:sp>
        <p:nvSpPr>
          <p:cNvPr id="18434" name="Rectangle 2"/>
          <p:cNvSpPr>
            <a:spLocks noGrp="1" noChangeArrowheads="1"/>
          </p:cNvSpPr>
          <p:nvPr>
            <p:ph type="title"/>
          </p:nvPr>
        </p:nvSpPr>
        <p:spPr/>
        <p:txBody>
          <a:bodyPr/>
          <a:lstStyle/>
          <a:p>
            <a:r>
              <a:rPr lang="en-US" dirty="0">
                <a:latin typeface="Shadows Into Light" panose="020B0604020202020204" charset="0"/>
              </a:rPr>
              <a:t>Acid and Base Strength</a:t>
            </a:r>
          </a:p>
        </p:txBody>
      </p:sp>
    </p:spTree>
    <p:extLst>
      <p:ext uri="{BB962C8B-B14F-4D97-AF65-F5344CB8AC3E}">
        <p14:creationId xmlns:p14="http://schemas.microsoft.com/office/powerpoint/2010/main" val="6826172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1</a:t>
            </a:r>
            <a:endParaRPr dirty="0"/>
          </a:p>
        </p:txBody>
      </p:sp>
      <p:sp>
        <p:nvSpPr>
          <p:cNvPr id="716" name="Google Shape;716;p60"/>
          <p:cNvSpPr txBox="1">
            <a:spLocks noGrp="1"/>
          </p:cNvSpPr>
          <p:nvPr>
            <p:ph type="body" idx="1"/>
          </p:nvPr>
        </p:nvSpPr>
        <p:spPr>
          <a:xfrm>
            <a:off x="311700" y="1495975"/>
            <a:ext cx="8520600" cy="7230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1600"/>
              </a:spcAft>
              <a:buNone/>
            </a:pPr>
            <a:r>
              <a:rPr lang="en">
                <a:solidFill>
                  <a:srgbClr val="00FFFF"/>
                </a:solidFill>
              </a:rPr>
              <a:t>N</a:t>
            </a:r>
            <a:r>
              <a:rPr lang="en" baseline="-25000">
                <a:solidFill>
                  <a:srgbClr val="00FFFF"/>
                </a:solidFill>
              </a:rPr>
              <a:t>2</a:t>
            </a:r>
            <a:r>
              <a:rPr lang="en">
                <a:solidFill>
                  <a:srgbClr val="00FFFF"/>
                </a:solidFill>
              </a:rPr>
              <a:t> </a:t>
            </a:r>
            <a:r>
              <a:rPr lang="en"/>
              <a:t>   +    </a:t>
            </a:r>
            <a:r>
              <a:rPr lang="en">
                <a:solidFill>
                  <a:srgbClr val="FFFF00"/>
                </a:solidFill>
              </a:rPr>
              <a:t>H</a:t>
            </a:r>
            <a:r>
              <a:rPr lang="en" baseline="-25000">
                <a:solidFill>
                  <a:srgbClr val="FFFF00"/>
                </a:solidFill>
              </a:rPr>
              <a:t>2</a:t>
            </a:r>
            <a:r>
              <a:rPr lang="en"/>
              <a:t>  →    </a:t>
            </a:r>
            <a:r>
              <a:rPr lang="en">
                <a:solidFill>
                  <a:srgbClr val="00FFFF"/>
                </a:solidFill>
              </a:rPr>
              <a:t>N</a:t>
            </a:r>
            <a:r>
              <a:rPr lang="en">
                <a:solidFill>
                  <a:srgbClr val="FFFF00"/>
                </a:solidFill>
              </a:rPr>
              <a:t>H</a:t>
            </a:r>
            <a:r>
              <a:rPr lang="en" baseline="-25000">
                <a:solidFill>
                  <a:srgbClr val="FFFF00"/>
                </a:solidFill>
              </a:rPr>
              <a:t>3</a:t>
            </a:r>
            <a:endParaRPr baseline="-25000">
              <a:solidFill>
                <a:srgbClr val="FFFF00"/>
              </a:solidFill>
            </a:endParaRPr>
          </a:p>
        </p:txBody>
      </p:sp>
      <p:sp>
        <p:nvSpPr>
          <p:cNvPr id="717" name="Google Shape;717;p60"/>
          <p:cNvSpPr txBox="1"/>
          <p:nvPr/>
        </p:nvSpPr>
        <p:spPr>
          <a:xfrm>
            <a:off x="470600" y="3379500"/>
            <a:ext cx="1102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N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H =</a:t>
            </a: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18" name="Google Shape;718;p60"/>
          <p:cNvSpPr txBox="1"/>
          <p:nvPr/>
        </p:nvSpPr>
        <p:spPr>
          <a:xfrm>
            <a:off x="5900650" y="3379500"/>
            <a:ext cx="1102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N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H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19" name="Google Shape;719;p60"/>
          <p:cNvSpPr txBox="1"/>
          <p:nvPr/>
        </p:nvSpPr>
        <p:spPr>
          <a:xfrm>
            <a:off x="1337900" y="337950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2</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2</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a:p>
        </p:txBody>
      </p:sp>
      <p:sp>
        <p:nvSpPr>
          <p:cNvPr id="720" name="Google Shape;720;p60"/>
          <p:cNvSpPr txBox="1"/>
          <p:nvPr/>
        </p:nvSpPr>
        <p:spPr>
          <a:xfrm>
            <a:off x="7003150" y="337950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1</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3</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21" name="Google Shape;721;p60"/>
          <p:cNvSpPr txBox="1"/>
          <p:nvPr/>
        </p:nvSpPr>
        <p:spPr>
          <a:xfrm>
            <a:off x="5673625" y="13930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2</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22" name="Google Shape;722;p60"/>
          <p:cNvSpPr txBox="1"/>
          <p:nvPr/>
        </p:nvSpPr>
        <p:spPr>
          <a:xfrm>
            <a:off x="3591450" y="13930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3</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23" name="Google Shape;723;p60"/>
          <p:cNvSpPr txBox="1"/>
          <p:nvPr/>
        </p:nvSpPr>
        <p:spPr>
          <a:xfrm>
            <a:off x="1684500" y="337950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2</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6</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24" name="Google Shape;724;p60"/>
          <p:cNvSpPr txBox="1"/>
          <p:nvPr/>
        </p:nvSpPr>
        <p:spPr>
          <a:xfrm>
            <a:off x="7393850" y="337950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2</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6</a:t>
            </a: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25" name="Google Shape;725;p60"/>
          <p:cNvSpPr txBox="1"/>
          <p:nvPr/>
        </p:nvSpPr>
        <p:spPr>
          <a:xfrm>
            <a:off x="764600" y="2893500"/>
            <a:ext cx="69096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Find the least common multiple of 2 and 3 = 6</a:t>
            </a:r>
            <a:endParaRPr sz="3000">
              <a:solidFill>
                <a:srgbClr val="FF0000"/>
              </a:solidFill>
              <a:latin typeface="Shadows Into Light"/>
              <a:ea typeface="Shadows Into Light"/>
              <a:cs typeface="Shadows Into Light"/>
              <a:sym typeface="Shadows Into Light"/>
            </a:endParaRPr>
          </a:p>
        </p:txBody>
      </p:sp>
      <p:sp>
        <p:nvSpPr>
          <p:cNvPr id="726" name="Google Shape;726;p60"/>
          <p:cNvSpPr/>
          <p:nvPr/>
        </p:nvSpPr>
        <p:spPr>
          <a:xfrm>
            <a:off x="6364450" y="1974025"/>
            <a:ext cx="411600" cy="33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0"/>
          <p:cNvSpPr/>
          <p:nvPr/>
        </p:nvSpPr>
        <p:spPr>
          <a:xfrm>
            <a:off x="4057550" y="2012800"/>
            <a:ext cx="411600" cy="33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60"/>
          <p:cNvGrpSpPr/>
          <p:nvPr/>
        </p:nvGrpSpPr>
        <p:grpSpPr>
          <a:xfrm>
            <a:off x="4039250" y="2477025"/>
            <a:ext cx="254850" cy="158413"/>
            <a:chOff x="4039250" y="2477025"/>
            <a:chExt cx="254850" cy="158413"/>
          </a:xfrm>
        </p:grpSpPr>
        <p:sp>
          <p:nvSpPr>
            <p:cNvPr id="729" name="Google Shape;729;p60"/>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0"/>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60"/>
          <p:cNvSpPr/>
          <p:nvPr/>
        </p:nvSpPr>
        <p:spPr>
          <a:xfrm>
            <a:off x="1793850"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0"/>
          <p:cNvSpPr/>
          <p:nvPr/>
        </p:nvSpPr>
        <p:spPr>
          <a:xfrm>
            <a:off x="1912200"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60"/>
          <p:cNvGrpSpPr/>
          <p:nvPr/>
        </p:nvGrpSpPr>
        <p:grpSpPr>
          <a:xfrm>
            <a:off x="5942500" y="2451575"/>
            <a:ext cx="385975" cy="302463"/>
            <a:chOff x="6215050" y="2477038"/>
            <a:chExt cx="385975" cy="302463"/>
          </a:xfrm>
        </p:grpSpPr>
        <p:sp>
          <p:nvSpPr>
            <p:cNvPr id="734" name="Google Shape;734;p60"/>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0"/>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0"/>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0"/>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60"/>
          <p:cNvGrpSpPr/>
          <p:nvPr/>
        </p:nvGrpSpPr>
        <p:grpSpPr>
          <a:xfrm>
            <a:off x="4039250" y="2685263"/>
            <a:ext cx="254850" cy="158413"/>
            <a:chOff x="4039250" y="2477025"/>
            <a:chExt cx="254850" cy="158413"/>
          </a:xfrm>
        </p:grpSpPr>
        <p:sp>
          <p:nvSpPr>
            <p:cNvPr id="739" name="Google Shape;739;p60"/>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0"/>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60"/>
          <p:cNvGrpSpPr/>
          <p:nvPr/>
        </p:nvGrpSpPr>
        <p:grpSpPr>
          <a:xfrm>
            <a:off x="4039250" y="2893500"/>
            <a:ext cx="254850" cy="158413"/>
            <a:chOff x="4039250" y="2477025"/>
            <a:chExt cx="254850" cy="158413"/>
          </a:xfrm>
        </p:grpSpPr>
        <p:sp>
          <p:nvSpPr>
            <p:cNvPr id="742" name="Google Shape;742;p60"/>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0"/>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60"/>
          <p:cNvGrpSpPr/>
          <p:nvPr/>
        </p:nvGrpSpPr>
        <p:grpSpPr>
          <a:xfrm>
            <a:off x="6390100" y="2451575"/>
            <a:ext cx="385975" cy="302463"/>
            <a:chOff x="6215050" y="2477038"/>
            <a:chExt cx="385975" cy="302463"/>
          </a:xfrm>
        </p:grpSpPr>
        <p:sp>
          <p:nvSpPr>
            <p:cNvPr id="745" name="Google Shape;745;p60"/>
            <p:cNvSpPr/>
            <p:nvPr/>
          </p:nvSpPr>
          <p:spPr>
            <a:xfrm>
              <a:off x="62150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0"/>
            <p:cNvSpPr/>
            <p:nvPr/>
          </p:nvSpPr>
          <p:spPr>
            <a:xfrm>
              <a:off x="6340200" y="2621100"/>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0"/>
            <p:cNvSpPr/>
            <p:nvPr/>
          </p:nvSpPr>
          <p:spPr>
            <a:xfrm>
              <a:off x="6451625"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0"/>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1000"/>
                                        <p:tgtEl>
                                          <p:spTgt spid="719"/>
                                        </p:tgtEl>
                                      </p:cBhvr>
                                    </p:animEffect>
                                  </p:childTnLst>
                                </p:cTn>
                              </p:par>
                              <p:par>
                                <p:cTn id="8" presetID="10" presetClass="entr" presetSubtype="0" fill="hold" nodeType="withEffect">
                                  <p:stCondLst>
                                    <p:cond delay="0"/>
                                  </p:stCondLst>
                                  <p:childTnLst>
                                    <p:set>
                                      <p:cBhvr>
                                        <p:cTn id="9" dur="1" fill="hold">
                                          <p:stCondLst>
                                            <p:cond delay="0"/>
                                          </p:stCondLst>
                                        </p:cTn>
                                        <p:tgtEl>
                                          <p:spTgt spid="717"/>
                                        </p:tgtEl>
                                        <p:attrNameLst>
                                          <p:attrName>style.visibility</p:attrName>
                                        </p:attrNameLst>
                                      </p:cBhvr>
                                      <p:to>
                                        <p:strVal val="visible"/>
                                      </p:to>
                                    </p:set>
                                    <p:animEffect transition="in" filter="fade">
                                      <p:cBhvr>
                                        <p:cTn id="10" dur="1000"/>
                                        <p:tgtEl>
                                          <p:spTgt spid="7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0"/>
                                        </p:tgtEl>
                                        <p:attrNameLst>
                                          <p:attrName>style.visibility</p:attrName>
                                        </p:attrNameLst>
                                      </p:cBhvr>
                                      <p:to>
                                        <p:strVal val="visible"/>
                                      </p:to>
                                    </p:set>
                                    <p:animEffect transition="in" filter="fade">
                                      <p:cBhvr>
                                        <p:cTn id="15" dur="1000"/>
                                        <p:tgtEl>
                                          <p:spTgt spid="720"/>
                                        </p:tgtEl>
                                      </p:cBhvr>
                                    </p:animEffect>
                                  </p:childTnLst>
                                </p:cTn>
                              </p:par>
                              <p:par>
                                <p:cTn id="16" presetID="10" presetClass="entr" presetSubtype="0" fill="hold" nodeType="withEffect">
                                  <p:stCondLst>
                                    <p:cond delay="0"/>
                                  </p:stCondLst>
                                  <p:childTnLst>
                                    <p:set>
                                      <p:cBhvr>
                                        <p:cTn id="17" dur="1" fill="hold">
                                          <p:stCondLst>
                                            <p:cond delay="0"/>
                                          </p:stCondLst>
                                        </p:cTn>
                                        <p:tgtEl>
                                          <p:spTgt spid="718"/>
                                        </p:tgtEl>
                                        <p:attrNameLst>
                                          <p:attrName>style.visibility</p:attrName>
                                        </p:attrNameLst>
                                      </p:cBhvr>
                                      <p:to>
                                        <p:strVal val="visible"/>
                                      </p:to>
                                    </p:set>
                                    <p:animEffect transition="in" filter="fade">
                                      <p:cBhvr>
                                        <p:cTn id="18" dur="1000"/>
                                        <p:tgtEl>
                                          <p:spTgt spid="7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6"/>
                                        </p:tgtEl>
                                        <p:attrNameLst>
                                          <p:attrName>style.visibility</p:attrName>
                                        </p:attrNameLst>
                                      </p:cBhvr>
                                      <p:to>
                                        <p:strVal val="visible"/>
                                      </p:to>
                                    </p:set>
                                    <p:animEffect transition="in" filter="fade">
                                      <p:cBhvr>
                                        <p:cTn id="23" dur="1000"/>
                                        <p:tgtEl>
                                          <p:spTgt spid="726"/>
                                        </p:tgtEl>
                                      </p:cBhvr>
                                    </p:animEffect>
                                  </p:childTnLst>
                                </p:cTn>
                              </p:par>
                              <p:par>
                                <p:cTn id="24" presetID="10" presetClass="entr" presetSubtype="0" fill="hold" nodeType="withEffect">
                                  <p:stCondLst>
                                    <p:cond delay="0"/>
                                  </p:stCondLst>
                                  <p:childTnLst>
                                    <p:set>
                                      <p:cBhvr>
                                        <p:cTn id="25" dur="1" fill="hold">
                                          <p:stCondLst>
                                            <p:cond delay="0"/>
                                          </p:stCondLst>
                                        </p:cTn>
                                        <p:tgtEl>
                                          <p:spTgt spid="727"/>
                                        </p:tgtEl>
                                        <p:attrNameLst>
                                          <p:attrName>style.visibility</p:attrName>
                                        </p:attrNameLst>
                                      </p:cBhvr>
                                      <p:to>
                                        <p:strVal val="visible"/>
                                      </p:to>
                                    </p:set>
                                    <p:animEffect transition="in" filter="fade">
                                      <p:cBhvr>
                                        <p:cTn id="26" dur="1000"/>
                                        <p:tgtEl>
                                          <p:spTgt spid="7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5"/>
                                        </p:tgtEl>
                                        <p:attrNameLst>
                                          <p:attrName>style.visibility</p:attrName>
                                        </p:attrNameLst>
                                      </p:cBhvr>
                                      <p:to>
                                        <p:strVal val="visible"/>
                                      </p:to>
                                    </p:set>
                                    <p:animEffect transition="in" filter="fade">
                                      <p:cBhvr>
                                        <p:cTn id="31" dur="1000"/>
                                        <p:tgtEl>
                                          <p:spTgt spid="7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21"/>
                                        </p:tgtEl>
                                        <p:attrNameLst>
                                          <p:attrName>style.visibility</p:attrName>
                                        </p:attrNameLst>
                                      </p:cBhvr>
                                      <p:to>
                                        <p:strVal val="visible"/>
                                      </p:to>
                                    </p:set>
                                    <p:animEffect transition="in" filter="fade">
                                      <p:cBhvr>
                                        <p:cTn id="36" dur="1000"/>
                                        <p:tgtEl>
                                          <p:spTgt spid="7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44"/>
                                        </p:tgtEl>
                                        <p:attrNameLst>
                                          <p:attrName>style.visibility</p:attrName>
                                        </p:attrNameLst>
                                      </p:cBhvr>
                                      <p:to>
                                        <p:strVal val="visible"/>
                                      </p:to>
                                    </p:set>
                                    <p:animEffect transition="in" filter="fade">
                                      <p:cBhvr>
                                        <p:cTn id="41" dur="1000"/>
                                        <p:tgtEl>
                                          <p:spTgt spid="7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24"/>
                                        </p:tgtEl>
                                        <p:attrNameLst>
                                          <p:attrName>style.visibility</p:attrName>
                                        </p:attrNameLst>
                                      </p:cBhvr>
                                      <p:to>
                                        <p:strVal val="visible"/>
                                      </p:to>
                                    </p:set>
                                    <p:animEffect transition="in" filter="fade">
                                      <p:cBhvr>
                                        <p:cTn id="46" dur="1000"/>
                                        <p:tgtEl>
                                          <p:spTgt spid="7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22"/>
                                        </p:tgtEl>
                                        <p:attrNameLst>
                                          <p:attrName>style.visibility</p:attrName>
                                        </p:attrNameLst>
                                      </p:cBhvr>
                                      <p:to>
                                        <p:strVal val="visible"/>
                                      </p:to>
                                    </p:set>
                                    <p:animEffect transition="in" filter="fade">
                                      <p:cBhvr>
                                        <p:cTn id="51" dur="1000"/>
                                        <p:tgtEl>
                                          <p:spTgt spid="7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38"/>
                                        </p:tgtEl>
                                        <p:attrNameLst>
                                          <p:attrName>style.visibility</p:attrName>
                                        </p:attrNameLst>
                                      </p:cBhvr>
                                      <p:to>
                                        <p:strVal val="visible"/>
                                      </p:to>
                                    </p:set>
                                    <p:animEffect transition="in" filter="fade">
                                      <p:cBhvr>
                                        <p:cTn id="56" dur="1000"/>
                                        <p:tgtEl>
                                          <p:spTgt spid="738"/>
                                        </p:tgtEl>
                                      </p:cBhvr>
                                    </p:animEffect>
                                  </p:childTnLst>
                                </p:cTn>
                              </p:par>
                              <p:par>
                                <p:cTn id="57" presetID="10" presetClass="entr" presetSubtype="0" fill="hold" nodeType="withEffect">
                                  <p:stCondLst>
                                    <p:cond delay="0"/>
                                  </p:stCondLst>
                                  <p:childTnLst>
                                    <p:set>
                                      <p:cBhvr>
                                        <p:cTn id="58" dur="1" fill="hold">
                                          <p:stCondLst>
                                            <p:cond delay="0"/>
                                          </p:stCondLst>
                                        </p:cTn>
                                        <p:tgtEl>
                                          <p:spTgt spid="741"/>
                                        </p:tgtEl>
                                        <p:attrNameLst>
                                          <p:attrName>style.visibility</p:attrName>
                                        </p:attrNameLst>
                                      </p:cBhvr>
                                      <p:to>
                                        <p:strVal val="visible"/>
                                      </p:to>
                                    </p:set>
                                    <p:animEffect transition="in" filter="fade">
                                      <p:cBhvr>
                                        <p:cTn id="59" dur="1000"/>
                                        <p:tgtEl>
                                          <p:spTgt spid="74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23"/>
                                        </p:tgtEl>
                                        <p:attrNameLst>
                                          <p:attrName>style.visibility</p:attrName>
                                        </p:attrNameLst>
                                      </p:cBhvr>
                                      <p:to>
                                        <p:strVal val="visible"/>
                                      </p:to>
                                    </p:set>
                                    <p:animEffect transition="in" filter="fade">
                                      <p:cBhvr>
                                        <p:cTn id="64" dur="10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1080350" y="25880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Strength vs. Concentration</a:t>
            </a:r>
            <a:endParaRPr/>
          </a:p>
        </p:txBody>
      </p:sp>
      <p:sp>
        <p:nvSpPr>
          <p:cNvPr id="210" name="Google Shape;210;p3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u="sng" dirty="0"/>
              <a:t>Concentration</a:t>
            </a:r>
            <a:r>
              <a:rPr lang="en" sz="2400" dirty="0"/>
              <a:t> is measured in molarity. (Molarity=mol/L) 1M and higher is considered concentrated.</a:t>
            </a:r>
            <a:endParaRPr sz="2400" dirty="0"/>
          </a:p>
          <a:p>
            <a:pPr marL="0" lvl="0" indent="0" algn="l" rtl="0">
              <a:spcBef>
                <a:spcPts val="1600"/>
              </a:spcBef>
              <a:spcAft>
                <a:spcPts val="1600"/>
              </a:spcAft>
              <a:buNone/>
            </a:pPr>
            <a:r>
              <a:rPr lang="en" sz="2400" u="sng" dirty="0"/>
              <a:t>Strength</a:t>
            </a:r>
            <a:r>
              <a:rPr lang="en" sz="2400" dirty="0"/>
              <a:t> refers to the ability of the acid or base to dissociate into its ions.</a:t>
            </a:r>
            <a:endParaRPr sz="2400" dirty="0"/>
          </a:p>
        </p:txBody>
      </p:sp>
      <p:pic>
        <p:nvPicPr>
          <p:cNvPr id="211" name="Google Shape;211;p32" descr="Image result for acid strength v concentration"/>
          <p:cNvPicPr preferRelativeResize="0"/>
          <p:nvPr/>
        </p:nvPicPr>
        <p:blipFill>
          <a:blip r:embed="rId3">
            <a:alphaModFix/>
          </a:blip>
          <a:stretch>
            <a:fillRect/>
          </a:stretch>
        </p:blipFill>
        <p:spPr>
          <a:xfrm>
            <a:off x="3423561" y="3138175"/>
            <a:ext cx="3847675" cy="1529800"/>
          </a:xfrm>
          <a:prstGeom prst="rect">
            <a:avLst/>
          </a:prstGeom>
          <a:noFill/>
          <a:ln>
            <a:noFill/>
          </a:ln>
        </p:spPr>
      </p:pic>
    </p:spTree>
    <p:extLst>
      <p:ext uri="{BB962C8B-B14F-4D97-AF65-F5344CB8AC3E}">
        <p14:creationId xmlns:p14="http://schemas.microsoft.com/office/powerpoint/2010/main" val="402105693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Acids and Bases</a:t>
            </a:r>
          </a:p>
        </p:txBody>
      </p:sp>
      <p:sp>
        <p:nvSpPr>
          <p:cNvPr id="3" name="Text Placeholder 2"/>
          <p:cNvSpPr>
            <a:spLocks noGrp="1"/>
          </p:cNvSpPr>
          <p:nvPr>
            <p:ph type="body" idx="1"/>
          </p:nvPr>
        </p:nvSpPr>
        <p:spPr/>
        <p:txBody>
          <a:bodyPr/>
          <a:lstStyle/>
          <a:p>
            <a:pPr marL="139700" indent="0">
              <a:buNone/>
            </a:pPr>
            <a:r>
              <a:rPr lang="en-US" sz="2400" dirty="0"/>
              <a:t>Strong Acids: </a:t>
            </a:r>
            <a:r>
              <a:rPr lang="en-US" sz="2400" dirty="0" err="1">
                <a:solidFill>
                  <a:srgbClr val="FF0000"/>
                </a:solidFill>
              </a:rPr>
              <a:t>HCl</a:t>
            </a:r>
            <a:r>
              <a:rPr lang="en-US" sz="2400" dirty="0">
                <a:solidFill>
                  <a:srgbClr val="FF0000"/>
                </a:solidFill>
              </a:rPr>
              <a:t>, </a:t>
            </a:r>
            <a:r>
              <a:rPr lang="en-US" sz="2400" dirty="0" err="1">
                <a:solidFill>
                  <a:srgbClr val="FF0000"/>
                </a:solidFill>
              </a:rPr>
              <a:t>HBr</a:t>
            </a:r>
            <a:r>
              <a:rPr lang="en-US" sz="2400" dirty="0">
                <a:solidFill>
                  <a:srgbClr val="FF0000"/>
                </a:solidFill>
              </a:rPr>
              <a:t>, HI, HNO</a:t>
            </a:r>
            <a:r>
              <a:rPr lang="en-US" sz="2400" baseline="-25000" dirty="0">
                <a:solidFill>
                  <a:srgbClr val="FF0000"/>
                </a:solidFill>
              </a:rPr>
              <a:t>3</a:t>
            </a:r>
            <a:r>
              <a:rPr lang="en-US" sz="2400" dirty="0">
                <a:solidFill>
                  <a:srgbClr val="FF0000"/>
                </a:solidFill>
              </a:rPr>
              <a:t>, HClO</a:t>
            </a:r>
            <a:r>
              <a:rPr lang="en-US" sz="2400" baseline="-25000" dirty="0">
                <a:solidFill>
                  <a:srgbClr val="FF0000"/>
                </a:solidFill>
              </a:rPr>
              <a:t>4</a:t>
            </a:r>
            <a:r>
              <a:rPr lang="en-US" sz="2400" dirty="0">
                <a:solidFill>
                  <a:srgbClr val="FF0000"/>
                </a:solidFill>
              </a:rPr>
              <a:t>, H</a:t>
            </a:r>
            <a:r>
              <a:rPr lang="en-US" sz="2400" baseline="-25000" dirty="0">
                <a:solidFill>
                  <a:srgbClr val="FF0000"/>
                </a:solidFill>
              </a:rPr>
              <a:t>2</a:t>
            </a:r>
            <a:r>
              <a:rPr lang="en-US" sz="2400" dirty="0">
                <a:solidFill>
                  <a:srgbClr val="FF0000"/>
                </a:solidFill>
              </a:rPr>
              <a:t>SO</a:t>
            </a:r>
            <a:r>
              <a:rPr lang="en-US" sz="2400" baseline="-25000" dirty="0">
                <a:solidFill>
                  <a:srgbClr val="FF0000"/>
                </a:solidFill>
              </a:rPr>
              <a:t>4</a:t>
            </a:r>
            <a:r>
              <a:rPr lang="en-US" sz="2400" dirty="0">
                <a:solidFill>
                  <a:srgbClr val="FF0000"/>
                </a:solidFill>
              </a:rPr>
              <a:t>, H</a:t>
            </a:r>
            <a:r>
              <a:rPr lang="en-US" sz="2400" baseline="-25000" dirty="0">
                <a:solidFill>
                  <a:srgbClr val="FF0000"/>
                </a:solidFill>
              </a:rPr>
              <a:t>3</a:t>
            </a:r>
            <a:r>
              <a:rPr lang="en-US" sz="2400" dirty="0">
                <a:solidFill>
                  <a:srgbClr val="FF0000"/>
                </a:solidFill>
              </a:rPr>
              <a:t>PO</a:t>
            </a:r>
            <a:r>
              <a:rPr lang="en-US" sz="2400" baseline="-25000" dirty="0">
                <a:solidFill>
                  <a:srgbClr val="FF0000"/>
                </a:solidFill>
              </a:rPr>
              <a:t>4</a:t>
            </a:r>
          </a:p>
          <a:p>
            <a:pPr lvl="1"/>
            <a:r>
              <a:rPr lang="en-US" sz="2400" dirty="0"/>
              <a:t>Lose 100% of their H</a:t>
            </a:r>
            <a:r>
              <a:rPr lang="en-US" sz="2400" baseline="30000" dirty="0"/>
              <a:t>+</a:t>
            </a:r>
            <a:r>
              <a:rPr lang="en-US" sz="2400" dirty="0"/>
              <a:t> ions to conduct electricity and react strongly.</a:t>
            </a:r>
          </a:p>
          <a:p>
            <a:pPr marL="139700" indent="0">
              <a:buNone/>
            </a:pPr>
            <a:r>
              <a:rPr lang="en-US" sz="2400" dirty="0"/>
              <a:t>Strong Bases:</a:t>
            </a:r>
            <a:r>
              <a:rPr lang="en-US" sz="2400" dirty="0">
                <a:solidFill>
                  <a:srgbClr val="00B0F0"/>
                </a:solidFill>
              </a:rPr>
              <a:t> </a:t>
            </a:r>
            <a:r>
              <a:rPr lang="en-US" sz="2400" dirty="0" err="1">
                <a:solidFill>
                  <a:srgbClr val="00B0F0"/>
                </a:solidFill>
              </a:rPr>
              <a:t>LiOH</a:t>
            </a:r>
            <a:r>
              <a:rPr lang="en-US" sz="2400" dirty="0">
                <a:solidFill>
                  <a:srgbClr val="00B0F0"/>
                </a:solidFill>
              </a:rPr>
              <a:t>, NaOH, KOH, </a:t>
            </a:r>
            <a:r>
              <a:rPr lang="en-US" sz="2400" dirty="0" err="1">
                <a:solidFill>
                  <a:srgbClr val="00B0F0"/>
                </a:solidFill>
              </a:rPr>
              <a:t>RbOH</a:t>
            </a:r>
            <a:r>
              <a:rPr lang="en-US" sz="2400" dirty="0">
                <a:solidFill>
                  <a:srgbClr val="00B0F0"/>
                </a:solidFill>
              </a:rPr>
              <a:t>, </a:t>
            </a:r>
            <a:r>
              <a:rPr lang="en-US" sz="2400" dirty="0" err="1">
                <a:solidFill>
                  <a:srgbClr val="00B0F0"/>
                </a:solidFill>
              </a:rPr>
              <a:t>CsOH</a:t>
            </a:r>
            <a:r>
              <a:rPr lang="en-US" sz="2400" dirty="0">
                <a:solidFill>
                  <a:srgbClr val="00B0F0"/>
                </a:solidFill>
              </a:rPr>
              <a:t>, Ca(OH)</a:t>
            </a:r>
            <a:r>
              <a:rPr lang="en-US" sz="2400" baseline="-25000" dirty="0">
                <a:solidFill>
                  <a:srgbClr val="00B0F0"/>
                </a:solidFill>
              </a:rPr>
              <a:t>2</a:t>
            </a:r>
            <a:r>
              <a:rPr lang="en-US" sz="2400" dirty="0">
                <a:solidFill>
                  <a:srgbClr val="00B0F0"/>
                </a:solidFill>
              </a:rPr>
              <a:t>, Ba(OH)</a:t>
            </a:r>
            <a:r>
              <a:rPr lang="en-US" sz="2400" baseline="-25000" dirty="0">
                <a:solidFill>
                  <a:srgbClr val="00B0F0"/>
                </a:solidFill>
              </a:rPr>
              <a:t>2</a:t>
            </a:r>
          </a:p>
          <a:p>
            <a:pPr lvl="1"/>
            <a:r>
              <a:rPr lang="en-US" sz="2400" dirty="0"/>
              <a:t>Lose 100% of their OH</a:t>
            </a:r>
            <a:r>
              <a:rPr lang="en-US" sz="2400" baseline="30000" dirty="0"/>
              <a:t>-</a:t>
            </a:r>
            <a:r>
              <a:rPr lang="en-US" sz="2400" dirty="0"/>
              <a:t> ions to conduct electricity and react strongly.</a:t>
            </a:r>
          </a:p>
          <a:p>
            <a:pPr lvl="1"/>
            <a:endParaRPr lang="en-US" sz="2400" dirty="0"/>
          </a:p>
        </p:txBody>
      </p:sp>
    </p:spTree>
    <p:extLst>
      <p:ext uri="{BB962C8B-B14F-4D97-AF65-F5344CB8AC3E}">
        <p14:creationId xmlns:p14="http://schemas.microsoft.com/office/powerpoint/2010/main" val="155912780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Acids react with metals</a:t>
            </a:r>
          </a:p>
        </p:txBody>
      </p:sp>
      <p:sp>
        <p:nvSpPr>
          <p:cNvPr id="3" name="Text Placeholder 2"/>
          <p:cNvSpPr>
            <a:spLocks noGrp="1"/>
          </p:cNvSpPr>
          <p:nvPr>
            <p:ph type="body" idx="1"/>
          </p:nvPr>
        </p:nvSpPr>
        <p:spPr/>
        <p:txBody>
          <a:bodyPr/>
          <a:lstStyle/>
          <a:p>
            <a:pPr marL="139700" indent="0">
              <a:buNone/>
            </a:pPr>
            <a:r>
              <a:rPr lang="en-US" dirty="0"/>
              <a:t>Strong acids produced more H</a:t>
            </a:r>
            <a:r>
              <a:rPr lang="en-US" baseline="-25000" dirty="0"/>
              <a:t>2</a:t>
            </a:r>
            <a:r>
              <a:rPr lang="en-US" dirty="0"/>
              <a:t> than weak acids when they react with the same metal.</a:t>
            </a:r>
          </a:p>
        </p:txBody>
      </p:sp>
      <p:pic>
        <p:nvPicPr>
          <p:cNvPr id="4" name="Picture 2" descr="Image result for acid plus me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595" y="2917922"/>
            <a:ext cx="3633760" cy="1816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oogle Shape;501;p59"/>
          <p:cNvPicPr preferRelativeResize="0"/>
          <p:nvPr/>
        </p:nvPicPr>
        <p:blipFill>
          <a:blip r:embed="rId3">
            <a:alphaModFix/>
          </a:blip>
          <a:stretch>
            <a:fillRect/>
          </a:stretch>
        </p:blipFill>
        <p:spPr>
          <a:xfrm>
            <a:off x="5759432" y="2673152"/>
            <a:ext cx="2670525" cy="2061650"/>
          </a:xfrm>
          <a:prstGeom prst="rect">
            <a:avLst/>
          </a:prstGeom>
          <a:noFill/>
          <a:ln>
            <a:noFill/>
          </a:ln>
        </p:spPr>
      </p:pic>
    </p:spTree>
    <p:extLst>
      <p:ext uri="{BB962C8B-B14F-4D97-AF65-F5344CB8AC3E}">
        <p14:creationId xmlns:p14="http://schemas.microsoft.com/office/powerpoint/2010/main" val="345970700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922400" y="2849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Electrolytes &amp; Conductivity</a:t>
            </a:r>
            <a:endParaRPr/>
          </a:p>
        </p:txBody>
      </p:sp>
      <p:pic>
        <p:nvPicPr>
          <p:cNvPr id="218" name="Google Shape;218;p33" descr="Image result for electrolyte conductivity"/>
          <p:cNvPicPr preferRelativeResize="0"/>
          <p:nvPr/>
        </p:nvPicPr>
        <p:blipFill rotWithShape="1">
          <a:blip r:embed="rId3">
            <a:alphaModFix/>
          </a:blip>
          <a:srcRect t="6161" b="6318"/>
          <a:stretch/>
        </p:blipFill>
        <p:spPr>
          <a:xfrm>
            <a:off x="1136291" y="1448762"/>
            <a:ext cx="6871409" cy="3378825"/>
          </a:xfrm>
          <a:prstGeom prst="rect">
            <a:avLst/>
          </a:prstGeom>
          <a:noFill/>
          <a:ln>
            <a:noFill/>
          </a:ln>
        </p:spPr>
      </p:pic>
      <p:sp>
        <p:nvSpPr>
          <p:cNvPr id="219" name="Google Shape;219;p33"/>
          <p:cNvSpPr txBox="1"/>
          <p:nvPr/>
        </p:nvSpPr>
        <p:spPr>
          <a:xfrm>
            <a:off x="4529250" y="4407075"/>
            <a:ext cx="589500" cy="292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pen Sans"/>
                <a:ea typeface="Open Sans"/>
                <a:cs typeface="Open Sans"/>
                <a:sym typeface="Open Sans"/>
              </a:rPr>
              <a:t>HCl</a:t>
            </a:r>
            <a:endParaRPr sz="1000">
              <a:latin typeface="Open Sans"/>
              <a:ea typeface="Open Sans"/>
              <a:cs typeface="Open Sans"/>
              <a:sym typeface="Open Sans"/>
            </a:endParaRPr>
          </a:p>
        </p:txBody>
      </p:sp>
    </p:spTree>
    <p:extLst>
      <p:ext uri="{BB962C8B-B14F-4D97-AF65-F5344CB8AC3E}">
        <p14:creationId xmlns:p14="http://schemas.microsoft.com/office/powerpoint/2010/main" val="112277117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648" y="1451941"/>
            <a:ext cx="8153400" cy="3371850"/>
          </a:xfrm>
        </p:spPr>
        <p:txBody>
          <a:bodyPr/>
          <a:lstStyle/>
          <a:p>
            <a:pPr marL="139700" indent="0">
              <a:buNone/>
            </a:pPr>
            <a:r>
              <a:rPr lang="en-US" sz="2400" dirty="0">
                <a:latin typeface="Shadows Into Light" panose="020B0604020202020204" charset="0"/>
              </a:rPr>
              <a:t>For each decided if they are weak or strong, and dilute or concentrated.</a:t>
            </a:r>
          </a:p>
          <a:p>
            <a:pPr marL="139700" indent="0">
              <a:buNone/>
            </a:pPr>
            <a:endParaRPr lang="en-US" sz="2400" dirty="0">
              <a:latin typeface="Shadows Into Light" panose="020B0604020202020204" charset="0"/>
            </a:endParaRPr>
          </a:p>
          <a:p>
            <a:pPr marL="139700" indent="0">
              <a:buNone/>
            </a:pPr>
            <a:endParaRPr lang="en-US" sz="2400" dirty="0">
              <a:latin typeface="Shadows Into Light" panose="020B0604020202020204" charset="0"/>
            </a:endParaRPr>
          </a:p>
          <a:p>
            <a:pPr marL="139700" indent="0">
              <a:buNone/>
            </a:pPr>
            <a:endParaRPr lang="en-US" sz="2400" dirty="0">
              <a:latin typeface="Shadows Into Light" panose="020B0604020202020204" charset="0"/>
            </a:endParaRPr>
          </a:p>
          <a:p>
            <a:pPr marL="139700" indent="0">
              <a:buNone/>
            </a:pPr>
            <a:endParaRPr lang="en-US" sz="2400" dirty="0">
              <a:latin typeface="Shadows Into Light" panose="020B0604020202020204" charset="0"/>
            </a:endParaRPr>
          </a:p>
          <a:p>
            <a:pPr marL="139700" indent="0">
              <a:buNone/>
            </a:pPr>
            <a:r>
              <a:rPr lang="en-US" sz="2400" dirty="0">
                <a:latin typeface="Shadows Into Light" panose="020B0604020202020204" charset="0"/>
              </a:rPr>
              <a:t>    1.50M </a:t>
            </a:r>
            <a:r>
              <a:rPr lang="en-US" sz="2400" dirty="0" err="1">
                <a:latin typeface="Shadows Into Light" panose="020B0604020202020204" charset="0"/>
              </a:rPr>
              <a:t>HCl</a:t>
            </a:r>
            <a:r>
              <a:rPr lang="en-US" sz="2400" dirty="0">
                <a:latin typeface="Shadows Into Light" panose="020B0604020202020204" charset="0"/>
              </a:rPr>
              <a:t>	     0.20M </a:t>
            </a:r>
            <a:r>
              <a:rPr lang="en-US" sz="2400" dirty="0" err="1">
                <a:latin typeface="Shadows Into Light" panose="020B0604020202020204" charset="0"/>
              </a:rPr>
              <a:t>HCl</a:t>
            </a:r>
            <a:r>
              <a:rPr lang="en-US" sz="2400" dirty="0">
                <a:latin typeface="Shadows Into Light" panose="020B0604020202020204" charset="0"/>
              </a:rPr>
              <a:t>	   18M HC</a:t>
            </a:r>
            <a:r>
              <a:rPr lang="en-US" sz="2400" baseline="-25000" dirty="0">
                <a:latin typeface="Shadows Into Light" panose="020B0604020202020204" charset="0"/>
              </a:rPr>
              <a:t>2</a:t>
            </a:r>
            <a:r>
              <a:rPr lang="en-US" sz="2400" dirty="0">
                <a:latin typeface="Shadows Into Light" panose="020B0604020202020204" charset="0"/>
              </a:rPr>
              <a:t>H</a:t>
            </a:r>
            <a:r>
              <a:rPr lang="en-US" sz="2400" baseline="-25000" dirty="0">
                <a:latin typeface="Shadows Into Light" panose="020B0604020202020204" charset="0"/>
              </a:rPr>
              <a:t>3</a:t>
            </a:r>
            <a:r>
              <a:rPr lang="en-US" sz="2400" dirty="0">
                <a:latin typeface="Shadows Into Light" panose="020B0604020202020204" charset="0"/>
              </a:rPr>
              <a:t>O</a:t>
            </a:r>
            <a:r>
              <a:rPr lang="en-US" sz="2400" baseline="-25000" dirty="0">
                <a:latin typeface="Shadows Into Light" panose="020B0604020202020204" charset="0"/>
              </a:rPr>
              <a:t>2</a:t>
            </a:r>
            <a:r>
              <a:rPr lang="en-US" sz="2400" dirty="0">
                <a:latin typeface="Shadows Into Light" panose="020B0604020202020204" charset="0"/>
              </a:rPr>
              <a:t>    0.80M HC</a:t>
            </a:r>
            <a:r>
              <a:rPr lang="en-US" sz="2400" baseline="-25000" dirty="0">
                <a:latin typeface="Shadows Into Light" panose="020B0604020202020204" charset="0"/>
              </a:rPr>
              <a:t>2</a:t>
            </a:r>
            <a:r>
              <a:rPr lang="en-US" sz="2400" dirty="0">
                <a:latin typeface="Shadows Into Light" panose="020B0604020202020204" charset="0"/>
              </a:rPr>
              <a:t>H</a:t>
            </a:r>
            <a:r>
              <a:rPr lang="en-US" sz="2400" baseline="-25000" dirty="0">
                <a:latin typeface="Shadows Into Light" panose="020B0604020202020204" charset="0"/>
              </a:rPr>
              <a:t>3</a:t>
            </a:r>
            <a:r>
              <a:rPr lang="en-US" sz="2400" dirty="0">
                <a:latin typeface="Shadows Into Light" panose="020B0604020202020204" charset="0"/>
              </a:rPr>
              <a:t>O</a:t>
            </a:r>
            <a:r>
              <a:rPr lang="en-US" sz="2400" baseline="-25000" dirty="0">
                <a:latin typeface="Shadows Into Light" panose="020B0604020202020204" charset="0"/>
              </a:rPr>
              <a:t>2</a:t>
            </a:r>
            <a:r>
              <a:rPr lang="en-US" sz="2400" dirty="0">
                <a:latin typeface="Shadows Into Light" panose="020B0604020202020204" charset="0"/>
              </a:rPr>
              <a:t> </a:t>
            </a:r>
          </a:p>
        </p:txBody>
      </p:sp>
      <p:sp>
        <p:nvSpPr>
          <p:cNvPr id="3" name="Title 2"/>
          <p:cNvSpPr>
            <a:spLocks noGrp="1"/>
          </p:cNvSpPr>
          <p:nvPr>
            <p:ph type="title"/>
          </p:nvPr>
        </p:nvSpPr>
        <p:spPr/>
        <p:txBody>
          <a:bodyPr/>
          <a:lstStyle/>
          <a:p>
            <a:r>
              <a:rPr lang="en-US" sz="3200" dirty="0">
                <a:latin typeface="Shadows Into Light" panose="020B0604020202020204" charset="0"/>
              </a:rPr>
              <a:t>Strength versus Concentration</a:t>
            </a:r>
          </a:p>
        </p:txBody>
      </p:sp>
      <p:pic>
        <p:nvPicPr>
          <p:cNvPr id="1026" name="Picture 2" descr="Image result for vineg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959" y="2481968"/>
            <a:ext cx="1357291" cy="1357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793" y="2431052"/>
            <a:ext cx="1413627" cy="14136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8554" y="2441370"/>
            <a:ext cx="1486383" cy="1438488"/>
          </a:xfrm>
          <a:prstGeom prst="rect">
            <a:avLst/>
          </a:prstGeom>
        </p:spPr>
      </p:pic>
      <p:pic>
        <p:nvPicPr>
          <p:cNvPr id="7170" name="Picture 2" descr="Glacial Acetic Acid, 16oz for sale. Buy from The Science Compa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071" y="2562563"/>
            <a:ext cx="1447754" cy="144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16907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987850" y="2166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pH scale</a:t>
            </a:r>
            <a:endParaRPr/>
          </a:p>
        </p:txBody>
      </p:sp>
      <p:sp>
        <p:nvSpPr>
          <p:cNvPr id="241" name="Google Shape;241;p3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pH scale provides a way to quantify acidity or basicity based on hydrogen, or hydronium, ion concentration.</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42" name="Google Shape;242;p37" descr="Image result for ph scale"/>
          <p:cNvPicPr preferRelativeResize="0"/>
          <p:nvPr/>
        </p:nvPicPr>
        <p:blipFill rotWithShape="1">
          <a:blip r:embed="rId3">
            <a:alphaModFix/>
          </a:blip>
          <a:srcRect t="40714" b="25890"/>
          <a:stretch/>
        </p:blipFill>
        <p:spPr>
          <a:xfrm>
            <a:off x="1616100" y="3083525"/>
            <a:ext cx="5839400" cy="1522575"/>
          </a:xfrm>
          <a:prstGeom prst="rect">
            <a:avLst/>
          </a:prstGeom>
          <a:noFill/>
          <a:ln>
            <a:noFill/>
          </a:ln>
        </p:spPr>
      </p:pic>
    </p:spTree>
    <p:extLst>
      <p:ext uri="{BB962C8B-B14F-4D97-AF65-F5344CB8AC3E}">
        <p14:creationId xmlns:p14="http://schemas.microsoft.com/office/powerpoint/2010/main" val="2654653085"/>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a:spLocks noGrp="1"/>
          </p:cNvSpPr>
          <p:nvPr>
            <p:ph type="title"/>
          </p:nvPr>
        </p:nvSpPr>
        <p:spPr>
          <a:xfrm>
            <a:off x="995725" y="14332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pH Scale</a:t>
            </a:r>
            <a:endParaRPr/>
          </a:p>
        </p:txBody>
      </p:sp>
      <p:sp>
        <p:nvSpPr>
          <p:cNvPr id="253" name="Google Shape;253;p39"/>
          <p:cNvSpPr txBox="1">
            <a:spLocks noGrp="1"/>
          </p:cNvSpPr>
          <p:nvPr>
            <p:ph type="body" idx="1"/>
          </p:nvPr>
        </p:nvSpPr>
        <p:spPr>
          <a:xfrm>
            <a:off x="311700" y="1517463"/>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pH scale ranges from 0 - 14. The ratio of H</a:t>
            </a:r>
            <a:r>
              <a:rPr lang="en" sz="2400" baseline="30000" dirty="0"/>
              <a:t>+ </a:t>
            </a:r>
            <a:r>
              <a:rPr lang="en" sz="2400" dirty="0"/>
              <a:t>and OH</a:t>
            </a:r>
            <a:r>
              <a:rPr lang="en" sz="2400" baseline="30000" dirty="0"/>
              <a:t>-</a:t>
            </a:r>
            <a:r>
              <a:rPr lang="en" sz="2400" dirty="0"/>
              <a:t> determines pH.</a:t>
            </a:r>
            <a:endParaRPr sz="2400" dirty="0"/>
          </a:p>
          <a:p>
            <a:pPr marL="0" lvl="0" indent="0" algn="l" rtl="0">
              <a:spcBef>
                <a:spcPts val="1600"/>
              </a:spcBef>
              <a:spcAft>
                <a:spcPts val="0"/>
              </a:spcAft>
              <a:buNone/>
            </a:pPr>
            <a:r>
              <a:rPr lang="en" sz="2400" dirty="0"/>
              <a:t>0= very acidic		[H</a:t>
            </a:r>
            <a:r>
              <a:rPr lang="en" sz="2400" baseline="30000" dirty="0"/>
              <a:t>+</a:t>
            </a:r>
            <a:r>
              <a:rPr lang="en" sz="2400" dirty="0"/>
              <a:t>] &gt; [OH</a:t>
            </a:r>
            <a:r>
              <a:rPr lang="en" sz="2400" baseline="30000" dirty="0"/>
              <a:t>-</a:t>
            </a:r>
            <a:r>
              <a:rPr lang="en" sz="2400" dirty="0"/>
              <a:t>]</a:t>
            </a:r>
            <a:endParaRPr sz="2400" dirty="0"/>
          </a:p>
          <a:p>
            <a:pPr marL="0" lvl="0" indent="0" algn="l" rtl="0">
              <a:spcBef>
                <a:spcPts val="0"/>
              </a:spcBef>
              <a:spcAft>
                <a:spcPts val="0"/>
              </a:spcAft>
              <a:buNone/>
            </a:pPr>
            <a:r>
              <a:rPr lang="en" sz="2400" dirty="0"/>
              <a:t>7= neutral		[H</a:t>
            </a:r>
            <a:r>
              <a:rPr lang="en" sz="2400" baseline="30000" dirty="0"/>
              <a:t>+</a:t>
            </a:r>
            <a:r>
              <a:rPr lang="en" sz="2400" dirty="0"/>
              <a:t>] = [OH</a:t>
            </a:r>
            <a:r>
              <a:rPr lang="en" sz="2400" baseline="30000" dirty="0"/>
              <a:t>-</a:t>
            </a:r>
            <a:r>
              <a:rPr lang="en" sz="2400" dirty="0"/>
              <a:t>]</a:t>
            </a:r>
            <a:endParaRPr sz="2400" dirty="0"/>
          </a:p>
          <a:p>
            <a:pPr marL="0" lvl="0" indent="0" algn="l" rtl="0">
              <a:spcBef>
                <a:spcPts val="0"/>
              </a:spcBef>
              <a:spcAft>
                <a:spcPts val="0"/>
              </a:spcAft>
              <a:buNone/>
            </a:pPr>
            <a:r>
              <a:rPr lang="en" sz="2400" dirty="0"/>
              <a:t>14= very basic		[H</a:t>
            </a:r>
            <a:r>
              <a:rPr lang="en" sz="2400" baseline="30000" dirty="0"/>
              <a:t>+</a:t>
            </a:r>
            <a:r>
              <a:rPr lang="en" sz="2400" dirty="0"/>
              <a:t>] &lt; [OH</a:t>
            </a:r>
            <a:r>
              <a:rPr lang="en" sz="2400" baseline="30000" dirty="0"/>
              <a:t>-</a:t>
            </a:r>
            <a:r>
              <a:rPr lang="en" sz="2400" dirty="0"/>
              <a:t>]</a:t>
            </a:r>
            <a:endParaRPr sz="2400" dirty="0"/>
          </a:p>
          <a:p>
            <a:pPr marL="0" lvl="0" indent="0" algn="l" rtl="0">
              <a:spcBef>
                <a:spcPts val="0"/>
              </a:spcBef>
              <a:spcAft>
                <a:spcPts val="0"/>
              </a:spcAft>
              <a:buNone/>
            </a:pPr>
            <a:endParaRPr sz="2400" dirty="0"/>
          </a:p>
        </p:txBody>
      </p:sp>
      <p:pic>
        <p:nvPicPr>
          <p:cNvPr id="254" name="Google Shape;254;p39"/>
          <p:cNvPicPr preferRelativeResize="0"/>
          <p:nvPr/>
        </p:nvPicPr>
        <p:blipFill rotWithShape="1">
          <a:blip r:embed="rId3">
            <a:alphaModFix/>
          </a:blip>
          <a:srcRect t="51395" b="15174"/>
          <a:stretch/>
        </p:blipFill>
        <p:spPr>
          <a:xfrm>
            <a:off x="5199700" y="4115025"/>
            <a:ext cx="3944300" cy="1028475"/>
          </a:xfrm>
          <a:prstGeom prst="rect">
            <a:avLst/>
          </a:prstGeom>
          <a:noFill/>
          <a:ln>
            <a:noFill/>
          </a:ln>
        </p:spPr>
      </p:pic>
    </p:spTree>
    <p:extLst>
      <p:ext uri="{BB962C8B-B14F-4D97-AF65-F5344CB8AC3E}">
        <p14:creationId xmlns:p14="http://schemas.microsoft.com/office/powerpoint/2010/main" val="106793715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987850" y="1404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Calculate pH</a:t>
            </a:r>
            <a:endParaRPr/>
          </a:p>
        </p:txBody>
      </p:sp>
      <p:sp>
        <p:nvSpPr>
          <p:cNvPr id="260" name="Google Shape;260;p40"/>
          <p:cNvSpPr txBox="1">
            <a:spLocks noGrp="1"/>
          </p:cNvSpPr>
          <p:nvPr>
            <p:ph type="body" idx="1"/>
          </p:nvPr>
        </p:nvSpPr>
        <p:spPr>
          <a:xfrm>
            <a:off x="362275" y="1572075"/>
            <a:ext cx="55665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pH=-log[H</a:t>
            </a:r>
            <a:r>
              <a:rPr lang="en" baseline="30000" dirty="0"/>
              <a:t>+</a:t>
            </a:r>
            <a:r>
              <a:rPr lang="en" dirty="0"/>
              <a:t>] </a:t>
            </a:r>
            <a:endParaRPr dirty="0"/>
          </a:p>
          <a:p>
            <a:pPr marL="0" lvl="0" indent="0" algn="l" rtl="0">
              <a:spcBef>
                <a:spcPts val="1600"/>
              </a:spcBef>
              <a:spcAft>
                <a:spcPts val="0"/>
              </a:spcAft>
              <a:buNone/>
            </a:pPr>
            <a:endParaRPr lang="en" dirty="0"/>
          </a:p>
          <a:p>
            <a:pPr marL="0" lvl="0" indent="0" algn="l" rtl="0">
              <a:spcBef>
                <a:spcPts val="1600"/>
              </a:spcBef>
              <a:spcAft>
                <a:spcPts val="0"/>
              </a:spcAft>
              <a:buNone/>
            </a:pPr>
            <a:r>
              <a:rPr lang="en" dirty="0"/>
              <a:t>Since pH is logarithmic, there is a </a:t>
            </a:r>
            <a:r>
              <a:rPr lang="en" b="1" dirty="0">
                <a:solidFill>
                  <a:schemeClr val="accent6"/>
                </a:solidFill>
              </a:rPr>
              <a:t>10-fold</a:t>
            </a:r>
            <a:r>
              <a:rPr lang="en" dirty="0"/>
              <a:t> difference in [H</a:t>
            </a:r>
            <a:r>
              <a:rPr lang="en" baseline="30000" dirty="0"/>
              <a:t>+</a:t>
            </a:r>
            <a:r>
              <a:rPr lang="en" dirty="0"/>
              <a:t>] for every pH level.</a:t>
            </a: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n" dirty="0"/>
              <a:t> </a:t>
            </a:r>
            <a:endParaRPr dirty="0"/>
          </a:p>
        </p:txBody>
      </p:sp>
      <p:pic>
        <p:nvPicPr>
          <p:cNvPr id="261" name="Google Shape;261;p40" descr="Image result for ph scale logarithmic"/>
          <p:cNvPicPr preferRelativeResize="0"/>
          <p:nvPr/>
        </p:nvPicPr>
        <p:blipFill>
          <a:blip r:embed="rId3">
            <a:alphaModFix/>
          </a:blip>
          <a:stretch>
            <a:fillRect/>
          </a:stretch>
        </p:blipFill>
        <p:spPr>
          <a:xfrm>
            <a:off x="6250775" y="1488400"/>
            <a:ext cx="2627525" cy="3284400"/>
          </a:xfrm>
          <a:prstGeom prst="rect">
            <a:avLst/>
          </a:prstGeom>
          <a:noFill/>
          <a:ln>
            <a:noFill/>
          </a:ln>
        </p:spPr>
      </p:pic>
    </p:spTree>
    <p:extLst>
      <p:ext uri="{BB962C8B-B14F-4D97-AF65-F5344CB8AC3E}">
        <p14:creationId xmlns:p14="http://schemas.microsoft.com/office/powerpoint/2010/main" val="305032365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987850" y="1404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267" name="Google Shape;267;p41"/>
          <p:cNvSpPr txBox="1">
            <a:spLocks noGrp="1"/>
          </p:cNvSpPr>
          <p:nvPr>
            <p:ph type="body" idx="1"/>
          </p:nvPr>
        </p:nvSpPr>
        <p:spPr>
          <a:xfrm>
            <a:off x="305975" y="1495013"/>
            <a:ext cx="54258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 solution with a pH of 6 has 1000 times </a:t>
            </a:r>
            <a:r>
              <a:rPr lang="en" sz="2400" b="1" i="1" dirty="0"/>
              <a:t>less</a:t>
            </a:r>
            <a:r>
              <a:rPr lang="en" sz="2400" dirty="0"/>
              <a:t> hydrogen (hydronium) ions than a solution with pH 3.</a:t>
            </a:r>
            <a:endParaRPr sz="2400" dirty="0"/>
          </a:p>
          <a:p>
            <a:pPr marL="0" lvl="0" indent="0" algn="l" rtl="0">
              <a:spcBef>
                <a:spcPts val="1600"/>
              </a:spcBef>
              <a:spcAft>
                <a:spcPts val="0"/>
              </a:spcAft>
              <a:buClr>
                <a:srgbClr val="000000"/>
              </a:buClr>
              <a:buSzPts val="1100"/>
              <a:buFont typeface="Arial"/>
              <a:buNone/>
            </a:pPr>
            <a:r>
              <a:rPr lang="en" sz="2400" dirty="0"/>
              <a:t>*Hint* Remember which way the pH level is going:</a:t>
            </a:r>
            <a:endParaRPr sz="2400" dirty="0"/>
          </a:p>
          <a:p>
            <a:pPr marL="457200" lvl="0" indent="457200" algn="l" rtl="0">
              <a:spcBef>
                <a:spcPts val="0"/>
              </a:spcBef>
              <a:spcAft>
                <a:spcPts val="0"/>
              </a:spcAft>
              <a:buClr>
                <a:srgbClr val="000000"/>
              </a:buClr>
              <a:buSzPts val="1100"/>
              <a:buFont typeface="Arial"/>
              <a:buNone/>
            </a:pPr>
            <a:endParaRPr sz="2400" dirty="0"/>
          </a:p>
        </p:txBody>
      </p:sp>
      <p:pic>
        <p:nvPicPr>
          <p:cNvPr id="268" name="Google Shape;268;p41" descr="Image result for ph scale logarithmic"/>
          <p:cNvPicPr preferRelativeResize="0"/>
          <p:nvPr/>
        </p:nvPicPr>
        <p:blipFill>
          <a:blip r:embed="rId3">
            <a:alphaModFix/>
          </a:blip>
          <a:stretch>
            <a:fillRect/>
          </a:stretch>
        </p:blipFill>
        <p:spPr>
          <a:xfrm>
            <a:off x="6339650" y="1547175"/>
            <a:ext cx="2544050" cy="3180075"/>
          </a:xfrm>
          <a:prstGeom prst="rect">
            <a:avLst/>
          </a:prstGeom>
          <a:noFill/>
          <a:ln>
            <a:noFill/>
          </a:ln>
        </p:spPr>
      </p:pic>
      <p:sp>
        <p:nvSpPr>
          <p:cNvPr id="269" name="Google Shape;269;p41"/>
          <p:cNvSpPr txBox="1"/>
          <p:nvPr/>
        </p:nvSpPr>
        <p:spPr>
          <a:xfrm>
            <a:off x="1617400" y="3882275"/>
            <a:ext cx="4362600" cy="45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dirty="0">
                <a:solidFill>
                  <a:schemeClr val="lt1"/>
                </a:solidFill>
                <a:latin typeface="Shadows Into Light"/>
                <a:ea typeface="Shadows Into Light"/>
                <a:cs typeface="Shadows Into Light"/>
                <a:sym typeface="Shadows Into Light"/>
              </a:rPr>
              <a:t>higher pH = basic = less [H</a:t>
            </a:r>
            <a:r>
              <a:rPr lang="en" sz="2400" baseline="30000" dirty="0">
                <a:solidFill>
                  <a:schemeClr val="lt1"/>
                </a:solidFill>
                <a:latin typeface="Shadows Into Light"/>
                <a:ea typeface="Shadows Into Light"/>
                <a:cs typeface="Shadows Into Light"/>
                <a:sym typeface="Shadows Into Light"/>
              </a:rPr>
              <a:t>+</a:t>
            </a:r>
            <a:r>
              <a:rPr lang="en" sz="2400" dirty="0">
                <a:solidFill>
                  <a:schemeClr val="lt1"/>
                </a:solidFill>
                <a:latin typeface="Shadows Into Light"/>
                <a:ea typeface="Shadows Into Light"/>
                <a:cs typeface="Shadows Into Light"/>
                <a:sym typeface="Shadows Into Light"/>
              </a:rPr>
              <a:t>]</a:t>
            </a:r>
            <a:endParaRPr sz="2400" dirty="0">
              <a:solidFill>
                <a:schemeClr val="lt1"/>
              </a:solidFill>
              <a:latin typeface="Shadows Into Light"/>
              <a:ea typeface="Shadows Into Light"/>
              <a:cs typeface="Shadows Into Light"/>
              <a:sym typeface="Shadows Into Light"/>
            </a:endParaRPr>
          </a:p>
          <a:p>
            <a:pPr marL="0" lvl="0" indent="0" algn="l" rtl="0">
              <a:lnSpc>
                <a:spcPct val="115000"/>
              </a:lnSpc>
              <a:spcBef>
                <a:spcPts val="0"/>
              </a:spcBef>
              <a:spcAft>
                <a:spcPts val="0"/>
              </a:spcAft>
              <a:buNone/>
            </a:pPr>
            <a:r>
              <a:rPr lang="en" sz="2400" dirty="0">
                <a:solidFill>
                  <a:schemeClr val="lt1"/>
                </a:solidFill>
                <a:latin typeface="Shadows Into Light"/>
                <a:ea typeface="Shadows Into Light"/>
                <a:cs typeface="Shadows Into Light"/>
                <a:sym typeface="Shadows Into Light"/>
              </a:rPr>
              <a:t>lower pH = acidic = more [H</a:t>
            </a:r>
            <a:r>
              <a:rPr lang="en" sz="2400" baseline="30000" dirty="0">
                <a:solidFill>
                  <a:schemeClr val="lt1"/>
                </a:solidFill>
                <a:latin typeface="Shadows Into Light"/>
                <a:ea typeface="Shadows Into Light"/>
                <a:cs typeface="Shadows Into Light"/>
                <a:sym typeface="Shadows Into Light"/>
              </a:rPr>
              <a:t>+</a:t>
            </a:r>
            <a:r>
              <a:rPr lang="en" sz="2400" dirty="0">
                <a:solidFill>
                  <a:schemeClr val="lt1"/>
                </a:solidFill>
                <a:latin typeface="Shadows Into Light"/>
                <a:ea typeface="Shadows Into Light"/>
                <a:cs typeface="Shadows Into Light"/>
                <a:sym typeface="Shadows Into Light"/>
              </a:rPr>
              <a:t>]</a:t>
            </a:r>
            <a:endParaRPr sz="2400" dirty="0">
              <a:solidFill>
                <a:schemeClr val="lt1"/>
              </a:solidFill>
              <a:latin typeface="Shadows Into Light"/>
              <a:ea typeface="Shadows Into Light"/>
              <a:cs typeface="Shadows Into Light"/>
              <a:sym typeface="Shadows Into Light"/>
            </a:endParaRPr>
          </a:p>
          <a:p>
            <a:pPr marL="0" lvl="0" indent="0" algn="l" rtl="0">
              <a:spcBef>
                <a:spcPts val="0"/>
              </a:spcBef>
              <a:spcAft>
                <a:spcPts val="0"/>
              </a:spcAft>
              <a:buNone/>
            </a:pPr>
            <a:endParaRPr dirty="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46463827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64733" y="257175"/>
            <a:ext cx="5600700" cy="857250"/>
          </a:xfrm>
        </p:spPr>
        <p:txBody>
          <a:bodyPr/>
          <a:lstStyle/>
          <a:p>
            <a:r>
              <a:rPr lang="en-US" dirty="0"/>
              <a:t>How Do We Measure pH?</a:t>
            </a:r>
          </a:p>
        </p:txBody>
      </p:sp>
      <p:sp>
        <p:nvSpPr>
          <p:cNvPr id="31748" name="Rectangle 4"/>
          <p:cNvSpPr>
            <a:spLocks noGrp="1" noChangeArrowheads="1"/>
          </p:cNvSpPr>
          <p:nvPr>
            <p:ph type="body" sz="half" idx="2"/>
          </p:nvPr>
        </p:nvSpPr>
        <p:spPr>
          <a:xfrm>
            <a:off x="399245" y="1492840"/>
            <a:ext cx="8409904" cy="3285222"/>
          </a:xfrm>
        </p:spPr>
        <p:txBody>
          <a:bodyPr>
            <a:noAutofit/>
          </a:bodyPr>
          <a:lstStyle/>
          <a:p>
            <a:pPr marL="0" indent="0">
              <a:lnSpc>
                <a:spcPct val="100000"/>
              </a:lnSpc>
              <a:buNone/>
            </a:pPr>
            <a:r>
              <a:rPr lang="en-US" sz="2400" dirty="0"/>
              <a:t>For less accurate measurements, one can use litmus paper</a:t>
            </a:r>
          </a:p>
        </p:txBody>
      </p:sp>
      <p:pic>
        <p:nvPicPr>
          <p:cNvPr id="8194" name="Picture 2" descr="There are 2 indicators litmus paper or universal indic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634" y="2044435"/>
            <a:ext cx="7118818" cy="27336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6986" y="3257359"/>
            <a:ext cx="649578" cy="307777"/>
          </a:xfrm>
          <a:prstGeom prst="rect">
            <a:avLst/>
          </a:prstGeom>
          <a:noFill/>
        </p:spPr>
        <p:txBody>
          <a:bodyPr wrap="square" rtlCol="0">
            <a:spAutoFit/>
          </a:bodyPr>
          <a:lstStyle/>
          <a:p>
            <a:r>
              <a:rPr lang="en-US" dirty="0"/>
              <a:t>OH</a:t>
            </a:r>
            <a:r>
              <a:rPr lang="en-US" baseline="30000" dirty="0"/>
              <a:t>-</a:t>
            </a:r>
          </a:p>
        </p:txBody>
      </p:sp>
      <p:sp>
        <p:nvSpPr>
          <p:cNvPr id="8" name="TextBox 7"/>
          <p:cNvSpPr txBox="1"/>
          <p:nvPr/>
        </p:nvSpPr>
        <p:spPr>
          <a:xfrm>
            <a:off x="2766835" y="3422471"/>
            <a:ext cx="649578" cy="307777"/>
          </a:xfrm>
          <a:prstGeom prst="rect">
            <a:avLst/>
          </a:prstGeom>
          <a:noFill/>
        </p:spPr>
        <p:txBody>
          <a:bodyPr wrap="square" rtlCol="0">
            <a:spAutoFit/>
          </a:bodyPr>
          <a:lstStyle/>
          <a:p>
            <a:r>
              <a:rPr lang="en-US" dirty="0"/>
              <a:t>OH</a:t>
            </a:r>
            <a:r>
              <a:rPr lang="en-US" baseline="30000" dirty="0"/>
              <a:t>-</a:t>
            </a:r>
          </a:p>
        </p:txBody>
      </p:sp>
      <p:sp>
        <p:nvSpPr>
          <p:cNvPr id="9" name="TextBox 8"/>
          <p:cNvSpPr txBox="1"/>
          <p:nvPr/>
        </p:nvSpPr>
        <p:spPr>
          <a:xfrm>
            <a:off x="5986530" y="3268582"/>
            <a:ext cx="440028" cy="307777"/>
          </a:xfrm>
          <a:prstGeom prst="rect">
            <a:avLst/>
          </a:prstGeom>
          <a:noFill/>
        </p:spPr>
        <p:txBody>
          <a:bodyPr wrap="square" rtlCol="0">
            <a:spAutoFit/>
          </a:bodyPr>
          <a:lstStyle/>
          <a:p>
            <a:r>
              <a:rPr lang="en-US" dirty="0"/>
              <a:t>H</a:t>
            </a:r>
            <a:r>
              <a:rPr lang="en-US" baseline="30000" dirty="0"/>
              <a:t>+</a:t>
            </a:r>
          </a:p>
        </p:txBody>
      </p:sp>
      <p:sp>
        <p:nvSpPr>
          <p:cNvPr id="10" name="TextBox 9"/>
          <p:cNvSpPr txBox="1"/>
          <p:nvPr/>
        </p:nvSpPr>
        <p:spPr>
          <a:xfrm>
            <a:off x="6336406" y="3422471"/>
            <a:ext cx="440028" cy="307777"/>
          </a:xfrm>
          <a:prstGeom prst="rect">
            <a:avLst/>
          </a:prstGeom>
          <a:noFill/>
        </p:spPr>
        <p:txBody>
          <a:bodyPr wrap="square" rtlCol="0">
            <a:spAutoFit/>
          </a:bodyPr>
          <a:lstStyle/>
          <a:p>
            <a:r>
              <a:rPr lang="en-US" dirty="0"/>
              <a:t>H</a:t>
            </a:r>
            <a:r>
              <a:rPr lang="en-US" baseline="30000" dirty="0"/>
              <a:t>+</a:t>
            </a:r>
          </a:p>
        </p:txBody>
      </p:sp>
    </p:spTree>
    <p:extLst>
      <p:ext uri="{BB962C8B-B14F-4D97-AF65-F5344CB8AC3E}">
        <p14:creationId xmlns:p14="http://schemas.microsoft.com/office/powerpoint/2010/main" val="42834661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2</a:t>
            </a:r>
            <a:endParaRPr dirty="0"/>
          </a:p>
        </p:txBody>
      </p:sp>
      <p:sp>
        <p:nvSpPr>
          <p:cNvPr id="754" name="Google Shape;754;p6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r>
              <a:rPr lang="en">
                <a:solidFill>
                  <a:srgbClr val="FF9900"/>
                </a:solidFill>
              </a:rPr>
              <a:t>Al</a:t>
            </a:r>
            <a:r>
              <a:rPr lang="en"/>
              <a:t> +     </a:t>
            </a:r>
            <a:r>
              <a:rPr lang="en">
                <a:solidFill>
                  <a:srgbClr val="00FFFF"/>
                </a:solidFill>
              </a:rPr>
              <a:t>Cu</a:t>
            </a:r>
            <a:r>
              <a:rPr lang="en">
                <a:solidFill>
                  <a:srgbClr val="00FF00"/>
                </a:solidFill>
              </a:rPr>
              <a:t>Cl</a:t>
            </a:r>
            <a:r>
              <a:rPr lang="en" baseline="-25000">
                <a:solidFill>
                  <a:srgbClr val="00FF00"/>
                </a:solidFill>
              </a:rPr>
              <a:t>2</a:t>
            </a:r>
            <a:r>
              <a:rPr lang="en"/>
              <a:t>  →     Cu +     AlCl</a:t>
            </a:r>
            <a:r>
              <a:rPr lang="en" baseline="-25000"/>
              <a:t>3</a:t>
            </a:r>
            <a:r>
              <a:rPr lang="en"/>
              <a:t/>
            </a:r>
            <a:br>
              <a:rPr lang="en"/>
            </a:br>
            <a:endParaRPr/>
          </a:p>
        </p:txBody>
      </p:sp>
      <p:sp>
        <p:nvSpPr>
          <p:cNvPr id="755" name="Google Shape;755;p61"/>
          <p:cNvSpPr txBox="1"/>
          <p:nvPr/>
        </p:nvSpPr>
        <p:spPr>
          <a:xfrm>
            <a:off x="514550" y="2959950"/>
            <a:ext cx="8673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Al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Cu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Cl =</a:t>
            </a: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56" name="Google Shape;756;p61"/>
          <p:cNvSpPr txBox="1"/>
          <p:nvPr/>
        </p:nvSpPr>
        <p:spPr>
          <a:xfrm>
            <a:off x="4900850" y="2924375"/>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Al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Cu =</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Cl =</a:t>
            </a: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57" name="Google Shape;757;p61"/>
          <p:cNvSpPr txBox="1"/>
          <p:nvPr/>
        </p:nvSpPr>
        <p:spPr>
          <a:xfrm>
            <a:off x="1381850" y="295995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1</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1</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2</a:t>
            </a: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58" name="Google Shape;758;p61"/>
          <p:cNvSpPr txBox="1"/>
          <p:nvPr/>
        </p:nvSpPr>
        <p:spPr>
          <a:xfrm>
            <a:off x="5794650" y="295995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1</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1</a:t>
            </a:r>
            <a:endParaRPr sz="28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FFFF"/>
                </a:solidFill>
                <a:latin typeface="Shadows Into Light"/>
                <a:ea typeface="Shadows Into Light"/>
                <a:cs typeface="Shadows Into Light"/>
                <a:sym typeface="Shadows Into Light"/>
              </a:rPr>
              <a:t>3</a:t>
            </a:r>
            <a:endParaRPr sz="28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59" name="Google Shape;759;p61"/>
          <p:cNvSpPr txBox="1"/>
          <p:nvPr/>
        </p:nvSpPr>
        <p:spPr>
          <a:xfrm>
            <a:off x="1719675" y="2959950"/>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2</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3</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6</a:t>
            </a: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0" name="Google Shape;760;p61"/>
          <p:cNvSpPr txBox="1"/>
          <p:nvPr/>
        </p:nvSpPr>
        <p:spPr>
          <a:xfrm>
            <a:off x="6297025" y="2924375"/>
            <a:ext cx="979500" cy="176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2</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3</a:t>
            </a:r>
            <a:endParaRPr sz="28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2800">
                <a:solidFill>
                  <a:srgbClr val="FF0000"/>
                </a:solidFill>
                <a:latin typeface="Shadows Into Light"/>
                <a:ea typeface="Shadows Into Light"/>
                <a:cs typeface="Shadows Into Light"/>
                <a:sym typeface="Shadows Into Light"/>
              </a:rPr>
              <a:t>6</a:t>
            </a: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1" name="Google Shape;761;p61"/>
          <p:cNvSpPr txBox="1"/>
          <p:nvPr/>
        </p:nvSpPr>
        <p:spPr>
          <a:xfrm>
            <a:off x="399900" y="13636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2</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2" name="Google Shape;762;p61"/>
          <p:cNvSpPr txBox="1"/>
          <p:nvPr/>
        </p:nvSpPr>
        <p:spPr>
          <a:xfrm>
            <a:off x="2095900" y="1363663"/>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3</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3" name="Google Shape;763;p61"/>
          <p:cNvSpPr txBox="1"/>
          <p:nvPr/>
        </p:nvSpPr>
        <p:spPr>
          <a:xfrm>
            <a:off x="6629175" y="13636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2</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4" name="Google Shape;764;p61"/>
          <p:cNvSpPr txBox="1"/>
          <p:nvPr/>
        </p:nvSpPr>
        <p:spPr>
          <a:xfrm>
            <a:off x="4752850" y="1363675"/>
            <a:ext cx="511200" cy="93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0000"/>
                </a:solidFill>
                <a:latin typeface="Shadows Into Light"/>
                <a:ea typeface="Shadows Into Light"/>
                <a:cs typeface="Shadows Into Light"/>
                <a:sym typeface="Shadows Into Light"/>
              </a:rPr>
              <a:t>3</a:t>
            </a:r>
            <a:endParaRPr sz="3600">
              <a:solidFill>
                <a:srgbClr val="FF0000"/>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765" name="Google Shape;765;p61"/>
          <p:cNvSpPr txBox="1"/>
          <p:nvPr/>
        </p:nvSpPr>
        <p:spPr>
          <a:xfrm>
            <a:off x="814400" y="2743075"/>
            <a:ext cx="69096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rgbClr val="FF0000"/>
                </a:solidFill>
                <a:latin typeface="Shadows Into Light"/>
                <a:ea typeface="Shadows Into Light"/>
                <a:cs typeface="Shadows Into Light"/>
                <a:sym typeface="Shadows Into Light"/>
              </a:rPr>
              <a:t>Find the least common multiple of 2 and 3 = 6</a:t>
            </a:r>
            <a:endParaRPr sz="2300">
              <a:solidFill>
                <a:srgbClr val="FF0000"/>
              </a:solidFill>
              <a:latin typeface="Shadows Into Light"/>
              <a:ea typeface="Shadows Into Light"/>
              <a:cs typeface="Shadows Into Light"/>
              <a:sym typeface="Shadows Into Light"/>
            </a:endParaRPr>
          </a:p>
        </p:txBody>
      </p:sp>
      <p:sp>
        <p:nvSpPr>
          <p:cNvPr id="766" name="Google Shape;766;p61"/>
          <p:cNvSpPr/>
          <p:nvPr/>
        </p:nvSpPr>
        <p:spPr>
          <a:xfrm>
            <a:off x="3043100" y="1958875"/>
            <a:ext cx="411600" cy="33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1"/>
          <p:cNvSpPr/>
          <p:nvPr/>
        </p:nvSpPr>
        <p:spPr>
          <a:xfrm>
            <a:off x="7409800" y="1958875"/>
            <a:ext cx="411600" cy="33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1"/>
          <p:cNvSpPr/>
          <p:nvPr/>
        </p:nvSpPr>
        <p:spPr>
          <a:xfrm>
            <a:off x="814400" y="23481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61"/>
          <p:cNvGrpSpPr/>
          <p:nvPr/>
        </p:nvGrpSpPr>
        <p:grpSpPr>
          <a:xfrm>
            <a:off x="2409250" y="2242600"/>
            <a:ext cx="501300" cy="162975"/>
            <a:chOff x="2549925" y="2348100"/>
            <a:chExt cx="501300" cy="162975"/>
          </a:xfrm>
        </p:grpSpPr>
        <p:sp>
          <p:nvSpPr>
            <p:cNvPr id="770" name="Google Shape;770;p61"/>
            <p:cNvSpPr/>
            <p:nvPr/>
          </p:nvSpPr>
          <p:spPr>
            <a:xfrm>
              <a:off x="2717013" y="2348100"/>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1"/>
            <p:cNvSpPr/>
            <p:nvPr/>
          </p:nvSpPr>
          <p:spPr>
            <a:xfrm>
              <a:off x="2549925" y="23481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1"/>
            <p:cNvSpPr/>
            <p:nvPr/>
          </p:nvSpPr>
          <p:spPr>
            <a:xfrm>
              <a:off x="2884125" y="2352675"/>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61"/>
          <p:cNvSpPr/>
          <p:nvPr/>
        </p:nvSpPr>
        <p:spPr>
          <a:xfrm>
            <a:off x="5348700" y="2244888"/>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61"/>
          <p:cNvGrpSpPr/>
          <p:nvPr/>
        </p:nvGrpSpPr>
        <p:grpSpPr>
          <a:xfrm>
            <a:off x="6973275" y="2348088"/>
            <a:ext cx="501300" cy="302850"/>
            <a:chOff x="6973275" y="2348088"/>
            <a:chExt cx="501300" cy="302850"/>
          </a:xfrm>
        </p:grpSpPr>
        <p:sp>
          <p:nvSpPr>
            <p:cNvPr id="775" name="Google Shape;775;p61"/>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1"/>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1"/>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1"/>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61"/>
          <p:cNvGrpSpPr/>
          <p:nvPr/>
        </p:nvGrpSpPr>
        <p:grpSpPr>
          <a:xfrm>
            <a:off x="2409250" y="2470863"/>
            <a:ext cx="501300" cy="162975"/>
            <a:chOff x="2549925" y="2348100"/>
            <a:chExt cx="501300" cy="162975"/>
          </a:xfrm>
        </p:grpSpPr>
        <p:sp>
          <p:nvSpPr>
            <p:cNvPr id="780" name="Google Shape;780;p61"/>
            <p:cNvSpPr/>
            <p:nvPr/>
          </p:nvSpPr>
          <p:spPr>
            <a:xfrm>
              <a:off x="2717013" y="2348100"/>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1"/>
            <p:cNvSpPr/>
            <p:nvPr/>
          </p:nvSpPr>
          <p:spPr>
            <a:xfrm>
              <a:off x="2549925" y="23481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1"/>
            <p:cNvSpPr/>
            <p:nvPr/>
          </p:nvSpPr>
          <p:spPr>
            <a:xfrm>
              <a:off x="2884125" y="2352675"/>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61"/>
          <p:cNvGrpSpPr/>
          <p:nvPr/>
        </p:nvGrpSpPr>
        <p:grpSpPr>
          <a:xfrm>
            <a:off x="2409250" y="2699150"/>
            <a:ext cx="501300" cy="162975"/>
            <a:chOff x="2549925" y="2348100"/>
            <a:chExt cx="501300" cy="162975"/>
          </a:xfrm>
        </p:grpSpPr>
        <p:sp>
          <p:nvSpPr>
            <p:cNvPr id="784" name="Google Shape;784;p61"/>
            <p:cNvSpPr/>
            <p:nvPr/>
          </p:nvSpPr>
          <p:spPr>
            <a:xfrm>
              <a:off x="2717013" y="2348100"/>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1"/>
            <p:cNvSpPr/>
            <p:nvPr/>
          </p:nvSpPr>
          <p:spPr>
            <a:xfrm>
              <a:off x="2549925" y="23481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1"/>
            <p:cNvSpPr/>
            <p:nvPr/>
          </p:nvSpPr>
          <p:spPr>
            <a:xfrm>
              <a:off x="2884125" y="2352675"/>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61"/>
          <p:cNvGrpSpPr/>
          <p:nvPr/>
        </p:nvGrpSpPr>
        <p:grpSpPr>
          <a:xfrm>
            <a:off x="6973275" y="2702075"/>
            <a:ext cx="501300" cy="302850"/>
            <a:chOff x="6973275" y="2348088"/>
            <a:chExt cx="501300" cy="302850"/>
          </a:xfrm>
        </p:grpSpPr>
        <p:sp>
          <p:nvSpPr>
            <p:cNvPr id="788" name="Google Shape;788;p61"/>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1"/>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1"/>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1"/>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61"/>
          <p:cNvSpPr/>
          <p:nvPr/>
        </p:nvSpPr>
        <p:spPr>
          <a:xfrm>
            <a:off x="5348700" y="2439375"/>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1"/>
          <p:cNvSpPr/>
          <p:nvPr/>
        </p:nvSpPr>
        <p:spPr>
          <a:xfrm>
            <a:off x="5348700" y="2633850"/>
            <a:ext cx="1671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1"/>
          <p:cNvSpPr/>
          <p:nvPr/>
        </p:nvSpPr>
        <p:spPr>
          <a:xfrm>
            <a:off x="814400" y="2597775"/>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p:cTn id="7" dur="1000"/>
                                        <p:tgtEl>
                                          <p:spTgt spid="755"/>
                                        </p:tgtEl>
                                      </p:cBhvr>
                                    </p:animEffect>
                                  </p:childTnLst>
                                </p:cTn>
                              </p:par>
                              <p:par>
                                <p:cTn id="8" presetID="10" presetClass="entr" presetSubtype="0" fill="hold" nodeType="withEffect">
                                  <p:stCondLst>
                                    <p:cond delay="0"/>
                                  </p:stCondLst>
                                  <p:childTnLst>
                                    <p:set>
                                      <p:cBhvr>
                                        <p:cTn id="9" dur="1" fill="hold">
                                          <p:stCondLst>
                                            <p:cond delay="0"/>
                                          </p:stCondLst>
                                        </p:cTn>
                                        <p:tgtEl>
                                          <p:spTgt spid="756"/>
                                        </p:tgtEl>
                                        <p:attrNameLst>
                                          <p:attrName>style.visibility</p:attrName>
                                        </p:attrNameLst>
                                      </p:cBhvr>
                                      <p:to>
                                        <p:strVal val="visible"/>
                                      </p:to>
                                    </p:set>
                                    <p:animEffect transition="in" filter="fade">
                                      <p:cBhvr>
                                        <p:cTn id="10" dur="1000"/>
                                        <p:tgtEl>
                                          <p:spTgt spid="7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57"/>
                                        </p:tgtEl>
                                        <p:attrNameLst>
                                          <p:attrName>style.visibility</p:attrName>
                                        </p:attrNameLst>
                                      </p:cBhvr>
                                      <p:to>
                                        <p:strVal val="visible"/>
                                      </p:to>
                                    </p:set>
                                    <p:animEffect transition="in" filter="fade">
                                      <p:cBhvr>
                                        <p:cTn id="15" dur="1000"/>
                                        <p:tgtEl>
                                          <p:spTgt spid="757"/>
                                        </p:tgtEl>
                                      </p:cBhvr>
                                    </p:animEffect>
                                  </p:childTnLst>
                                </p:cTn>
                              </p:par>
                              <p:par>
                                <p:cTn id="16" presetID="10" presetClass="entr" presetSubtype="0" fill="hold" nodeType="with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1000"/>
                                        <p:tgtEl>
                                          <p:spTgt spid="7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67"/>
                                        </p:tgtEl>
                                        <p:attrNameLst>
                                          <p:attrName>style.visibility</p:attrName>
                                        </p:attrNameLst>
                                      </p:cBhvr>
                                      <p:to>
                                        <p:strVal val="visible"/>
                                      </p:to>
                                    </p:set>
                                    <p:animEffect transition="in" filter="fade">
                                      <p:cBhvr>
                                        <p:cTn id="23" dur="1000"/>
                                        <p:tgtEl>
                                          <p:spTgt spid="767"/>
                                        </p:tgtEl>
                                      </p:cBhvr>
                                    </p:animEffect>
                                  </p:childTnLst>
                                </p:cTn>
                              </p:par>
                              <p:par>
                                <p:cTn id="24" presetID="10" presetClass="entr" presetSubtype="0" fill="hold" nodeType="withEffect">
                                  <p:stCondLst>
                                    <p:cond delay="0"/>
                                  </p:stCondLst>
                                  <p:childTnLst>
                                    <p:set>
                                      <p:cBhvr>
                                        <p:cTn id="25" dur="1" fill="hold">
                                          <p:stCondLst>
                                            <p:cond delay="0"/>
                                          </p:stCondLst>
                                        </p:cTn>
                                        <p:tgtEl>
                                          <p:spTgt spid="766"/>
                                        </p:tgtEl>
                                        <p:attrNameLst>
                                          <p:attrName>style.visibility</p:attrName>
                                        </p:attrNameLst>
                                      </p:cBhvr>
                                      <p:to>
                                        <p:strVal val="visible"/>
                                      </p:to>
                                    </p:set>
                                    <p:animEffect transition="in" filter="fade">
                                      <p:cBhvr>
                                        <p:cTn id="26" dur="1000"/>
                                        <p:tgtEl>
                                          <p:spTgt spid="7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5"/>
                                        </p:tgtEl>
                                        <p:attrNameLst>
                                          <p:attrName>style.visibility</p:attrName>
                                        </p:attrNameLst>
                                      </p:cBhvr>
                                      <p:to>
                                        <p:strVal val="visible"/>
                                      </p:to>
                                    </p:set>
                                    <p:animEffect transition="in" filter="fade">
                                      <p:cBhvr>
                                        <p:cTn id="31" dur="1000"/>
                                        <p:tgtEl>
                                          <p:spTgt spid="76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87"/>
                                        </p:tgtEl>
                                        <p:attrNameLst>
                                          <p:attrName>style.visibility</p:attrName>
                                        </p:attrNameLst>
                                      </p:cBhvr>
                                      <p:to>
                                        <p:strVal val="visible"/>
                                      </p:to>
                                    </p:set>
                                    <p:animEffect transition="in" filter="fade">
                                      <p:cBhvr>
                                        <p:cTn id="36" dur="1000"/>
                                        <p:tgtEl>
                                          <p:spTgt spid="78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63"/>
                                        </p:tgtEl>
                                        <p:attrNameLst>
                                          <p:attrName>style.visibility</p:attrName>
                                        </p:attrNameLst>
                                      </p:cBhvr>
                                      <p:to>
                                        <p:strVal val="visible"/>
                                      </p:to>
                                    </p:set>
                                    <p:animEffect transition="in" filter="fade">
                                      <p:cBhvr>
                                        <p:cTn id="41" dur="1000"/>
                                        <p:tgtEl>
                                          <p:spTgt spid="76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79"/>
                                        </p:tgtEl>
                                        <p:attrNameLst>
                                          <p:attrName>style.visibility</p:attrName>
                                        </p:attrNameLst>
                                      </p:cBhvr>
                                      <p:to>
                                        <p:strVal val="visible"/>
                                      </p:to>
                                    </p:set>
                                    <p:animEffect transition="in" filter="fade">
                                      <p:cBhvr>
                                        <p:cTn id="46" dur="1000"/>
                                        <p:tgtEl>
                                          <p:spTgt spid="779"/>
                                        </p:tgtEl>
                                      </p:cBhvr>
                                    </p:animEffect>
                                  </p:childTnLst>
                                </p:cTn>
                              </p:par>
                              <p:par>
                                <p:cTn id="47" presetID="10" presetClass="entr" presetSubtype="0" fill="hold" nodeType="withEffect">
                                  <p:stCondLst>
                                    <p:cond delay="0"/>
                                  </p:stCondLst>
                                  <p:childTnLst>
                                    <p:set>
                                      <p:cBhvr>
                                        <p:cTn id="48" dur="1" fill="hold">
                                          <p:stCondLst>
                                            <p:cond delay="0"/>
                                          </p:stCondLst>
                                        </p:cTn>
                                        <p:tgtEl>
                                          <p:spTgt spid="783"/>
                                        </p:tgtEl>
                                        <p:attrNameLst>
                                          <p:attrName>style.visibility</p:attrName>
                                        </p:attrNameLst>
                                      </p:cBhvr>
                                      <p:to>
                                        <p:strVal val="visible"/>
                                      </p:to>
                                    </p:set>
                                    <p:animEffect transition="in" filter="fade">
                                      <p:cBhvr>
                                        <p:cTn id="49" dur="1000"/>
                                        <p:tgtEl>
                                          <p:spTgt spid="78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62"/>
                                        </p:tgtEl>
                                        <p:attrNameLst>
                                          <p:attrName>style.visibility</p:attrName>
                                        </p:attrNameLst>
                                      </p:cBhvr>
                                      <p:to>
                                        <p:strVal val="visible"/>
                                      </p:to>
                                    </p:set>
                                    <p:animEffect transition="in" filter="fade">
                                      <p:cBhvr>
                                        <p:cTn id="54" dur="1000"/>
                                        <p:tgtEl>
                                          <p:spTgt spid="7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92"/>
                                        </p:tgtEl>
                                        <p:attrNameLst>
                                          <p:attrName>style.visibility</p:attrName>
                                        </p:attrNameLst>
                                      </p:cBhvr>
                                      <p:to>
                                        <p:strVal val="visible"/>
                                      </p:to>
                                    </p:set>
                                    <p:animEffect transition="in" filter="fade">
                                      <p:cBhvr>
                                        <p:cTn id="59" dur="1000"/>
                                        <p:tgtEl>
                                          <p:spTgt spid="792"/>
                                        </p:tgtEl>
                                      </p:cBhvr>
                                    </p:animEffect>
                                  </p:childTnLst>
                                </p:cTn>
                              </p:par>
                              <p:par>
                                <p:cTn id="60" presetID="10" presetClass="entr" presetSubtype="0" fill="hold" nodeType="withEffect">
                                  <p:stCondLst>
                                    <p:cond delay="0"/>
                                  </p:stCondLst>
                                  <p:childTnLst>
                                    <p:set>
                                      <p:cBhvr>
                                        <p:cTn id="61" dur="1" fill="hold">
                                          <p:stCondLst>
                                            <p:cond delay="0"/>
                                          </p:stCondLst>
                                        </p:cTn>
                                        <p:tgtEl>
                                          <p:spTgt spid="793"/>
                                        </p:tgtEl>
                                        <p:attrNameLst>
                                          <p:attrName>style.visibility</p:attrName>
                                        </p:attrNameLst>
                                      </p:cBhvr>
                                      <p:to>
                                        <p:strVal val="visible"/>
                                      </p:to>
                                    </p:set>
                                    <p:animEffect transition="in" filter="fade">
                                      <p:cBhvr>
                                        <p:cTn id="62" dur="1000"/>
                                        <p:tgtEl>
                                          <p:spTgt spid="79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64"/>
                                        </p:tgtEl>
                                        <p:attrNameLst>
                                          <p:attrName>style.visibility</p:attrName>
                                        </p:attrNameLst>
                                      </p:cBhvr>
                                      <p:to>
                                        <p:strVal val="visible"/>
                                      </p:to>
                                    </p:set>
                                    <p:animEffect transition="in" filter="fade">
                                      <p:cBhvr>
                                        <p:cTn id="67" dur="1000"/>
                                        <p:tgtEl>
                                          <p:spTgt spid="7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94"/>
                                        </p:tgtEl>
                                        <p:attrNameLst>
                                          <p:attrName>style.visibility</p:attrName>
                                        </p:attrNameLst>
                                      </p:cBhvr>
                                      <p:to>
                                        <p:strVal val="visible"/>
                                      </p:to>
                                    </p:set>
                                    <p:animEffect transition="in" filter="fade">
                                      <p:cBhvr>
                                        <p:cTn id="72" dur="1000"/>
                                        <p:tgtEl>
                                          <p:spTgt spid="79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61"/>
                                        </p:tgtEl>
                                        <p:attrNameLst>
                                          <p:attrName>style.visibility</p:attrName>
                                        </p:attrNameLst>
                                      </p:cBhvr>
                                      <p:to>
                                        <p:strVal val="visible"/>
                                      </p:to>
                                    </p:set>
                                    <p:animEffect transition="in" filter="fade">
                                      <p:cBhvr>
                                        <p:cTn id="77" dur="1000"/>
                                        <p:tgtEl>
                                          <p:spTgt spid="76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59"/>
                                        </p:tgtEl>
                                        <p:attrNameLst>
                                          <p:attrName>style.visibility</p:attrName>
                                        </p:attrNameLst>
                                      </p:cBhvr>
                                      <p:to>
                                        <p:strVal val="visible"/>
                                      </p:to>
                                    </p:set>
                                    <p:animEffect transition="in" filter="fade">
                                      <p:cBhvr>
                                        <p:cTn id="82" dur="1000"/>
                                        <p:tgtEl>
                                          <p:spTgt spid="75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60"/>
                                        </p:tgtEl>
                                        <p:attrNameLst>
                                          <p:attrName>style.visibility</p:attrName>
                                        </p:attrNameLst>
                                      </p:cBhvr>
                                      <p:to>
                                        <p:strVal val="visible"/>
                                      </p:to>
                                    </p:set>
                                    <p:animEffect transition="in" filter="fade">
                                      <p:cBhvr>
                                        <p:cTn id="87" dur="1000"/>
                                        <p:tgtEl>
                                          <p:spTgt spid="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68947" y="111690"/>
            <a:ext cx="5883230" cy="857250"/>
          </a:xfrm>
        </p:spPr>
        <p:txBody>
          <a:bodyPr/>
          <a:lstStyle/>
          <a:p>
            <a:r>
              <a:rPr lang="en-US" dirty="0"/>
              <a:t>How Do We Measure pH?</a:t>
            </a:r>
          </a:p>
        </p:txBody>
      </p:sp>
      <p:sp>
        <p:nvSpPr>
          <p:cNvPr id="32771" name="Rectangle 3"/>
          <p:cNvSpPr>
            <a:spLocks noGrp="1" noChangeArrowheads="1"/>
          </p:cNvSpPr>
          <p:nvPr>
            <p:ph type="body" sz="half" idx="1"/>
          </p:nvPr>
        </p:nvSpPr>
        <p:spPr>
          <a:xfrm>
            <a:off x="338308" y="1609421"/>
            <a:ext cx="6036734" cy="3142883"/>
          </a:xfrm>
        </p:spPr>
        <p:txBody>
          <a:bodyPr>
            <a:normAutofit fontScale="77500" lnSpcReduction="20000"/>
          </a:bodyPr>
          <a:lstStyle/>
          <a:p>
            <a:pPr>
              <a:buFontTx/>
              <a:buNone/>
            </a:pPr>
            <a:r>
              <a:rPr lang="en-US" dirty="0"/>
              <a:t>Indicators and pH papers like litmus can be used to measure relative pH values.	</a:t>
            </a:r>
          </a:p>
          <a:p>
            <a:pPr>
              <a:buFontTx/>
              <a:buNone/>
            </a:pPr>
            <a:endParaRPr lang="en-US" dirty="0"/>
          </a:p>
          <a:p>
            <a:pPr>
              <a:buFontTx/>
              <a:buNone/>
            </a:pPr>
            <a:r>
              <a:rPr lang="en-US" dirty="0"/>
              <a:t>For more accurate measurements, one uses a pH meter, which measures the voltage in the solution.</a:t>
            </a:r>
          </a:p>
        </p:txBody>
      </p:sp>
      <p:pic>
        <p:nvPicPr>
          <p:cNvPr id="8194" name="Picture 2" descr="Image result for 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430" y="1838660"/>
            <a:ext cx="2134435" cy="208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939617"/>
      </p:ext>
    </p:extLst>
  </p:cSld>
  <p:clrMapOvr>
    <a:masterClrMapping/>
  </p:clrMapOvr>
  <p:transition spd="slow">
    <p:fade/>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671" y="313432"/>
            <a:ext cx="5486400" cy="857250"/>
          </a:xfrm>
        </p:spPr>
        <p:txBody>
          <a:bodyPr/>
          <a:lstStyle/>
          <a:p>
            <a:r>
              <a:rPr lang="en-US" dirty="0"/>
              <a:t>Earth’s Natural Litmus</a:t>
            </a:r>
          </a:p>
        </p:txBody>
      </p:sp>
      <p:sp>
        <p:nvSpPr>
          <p:cNvPr id="3" name="Text Placeholder 2"/>
          <p:cNvSpPr>
            <a:spLocks noGrp="1"/>
          </p:cNvSpPr>
          <p:nvPr>
            <p:ph type="body" sz="half" idx="1"/>
          </p:nvPr>
        </p:nvSpPr>
        <p:spPr>
          <a:xfrm>
            <a:off x="318641" y="1499495"/>
            <a:ext cx="4858666" cy="3072505"/>
          </a:xfrm>
        </p:spPr>
        <p:txBody>
          <a:bodyPr>
            <a:noAutofit/>
          </a:bodyPr>
          <a:lstStyle/>
          <a:p>
            <a:pPr marL="0" indent="0">
              <a:buNone/>
            </a:pPr>
            <a:r>
              <a:rPr lang="en-US" sz="2400" dirty="0"/>
              <a:t>Hydrangeas are blue when the acidity of the soil is between 5-5.5 and red if the acidity is between 6.5-7.5. A mix of colors can be seen between 5.5-6.5.</a:t>
            </a:r>
          </a:p>
        </p:txBody>
      </p:sp>
      <p:pic>
        <p:nvPicPr>
          <p:cNvPr id="5" name="Content Placeholder 4" descr="CLL-Oct-6-2009-Large-Set-640.jpg"/>
          <p:cNvPicPr>
            <a:picLocks noGrp="1" noChangeAspect="1"/>
          </p:cNvPicPr>
          <p:nvPr>
            <p:ph sz="half" idx="2"/>
          </p:nvPr>
        </p:nvPicPr>
        <p:blipFill>
          <a:blip r:embed="rId2" cstate="print"/>
          <a:stretch>
            <a:fillRect/>
          </a:stretch>
        </p:blipFill>
        <p:spPr>
          <a:xfrm>
            <a:off x="5450146" y="1543050"/>
            <a:ext cx="3200400" cy="33147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737" y="4572001"/>
            <a:ext cx="557213" cy="575072"/>
          </a:xfrm>
          <a:prstGeom prst="rect">
            <a:avLst/>
          </a:prstGeom>
        </p:spPr>
      </p:pic>
    </p:spTree>
    <p:extLst>
      <p:ext uri="{BB962C8B-B14F-4D97-AF65-F5344CB8AC3E}">
        <p14:creationId xmlns:p14="http://schemas.microsoft.com/office/powerpoint/2010/main" val="171934555"/>
      </p:ext>
    </p:extLst>
  </p:cSld>
  <p:clrMapOvr>
    <a:masterClrMapping/>
  </p:clrMapOvr>
  <p:transition spd="slow">
    <p:fade/>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6_05"/>
          <p:cNvPicPr>
            <a:picLocks noChangeAspect="1" noChangeArrowheads="1"/>
          </p:cNvPicPr>
          <p:nvPr/>
        </p:nvPicPr>
        <p:blipFill>
          <a:blip r:embed="rId2" cstate="print"/>
          <a:srcRect b="3152"/>
          <a:stretch>
            <a:fillRect/>
          </a:stretch>
        </p:blipFill>
        <p:spPr>
          <a:xfrm>
            <a:off x="1335663" y="0"/>
            <a:ext cx="6472673" cy="5062784"/>
          </a:xfrm>
          <a:prstGeom prst="rect">
            <a:avLst/>
          </a:prstGeom>
        </p:spPr>
      </p:pic>
    </p:spTree>
    <p:extLst>
      <p:ext uri="{BB962C8B-B14F-4D97-AF65-F5344CB8AC3E}">
        <p14:creationId xmlns:p14="http://schemas.microsoft.com/office/powerpoint/2010/main" val="194609009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462" y="126097"/>
            <a:ext cx="7886700" cy="994172"/>
          </a:xfrm>
        </p:spPr>
        <p:txBody>
          <a:bodyPr/>
          <a:lstStyle/>
          <a:p>
            <a:r>
              <a:rPr lang="en-US" sz="3600" dirty="0">
                <a:latin typeface="Shadows Into Light" panose="020B0604020202020204" charset="0"/>
              </a:rPr>
              <a:t>pH and </a:t>
            </a:r>
            <a:r>
              <a:rPr lang="en-US" sz="3600" dirty="0" err="1">
                <a:latin typeface="Shadows Into Light" panose="020B0604020202020204" charset="0"/>
              </a:rPr>
              <a:t>pOH</a:t>
            </a:r>
            <a:endParaRPr lang="en-US" sz="3600" dirty="0">
              <a:latin typeface="Shadows Into Light" panose="020B0604020202020204" charset="0"/>
            </a:endParaRPr>
          </a:p>
        </p:txBody>
      </p:sp>
      <p:sp>
        <p:nvSpPr>
          <p:cNvPr id="3" name="Content Placeholder 2"/>
          <p:cNvSpPr>
            <a:spLocks noGrp="1"/>
          </p:cNvSpPr>
          <p:nvPr>
            <p:ph idx="1"/>
          </p:nvPr>
        </p:nvSpPr>
        <p:spPr>
          <a:xfrm>
            <a:off x="325024" y="1498395"/>
            <a:ext cx="7250168" cy="3263504"/>
          </a:xfrm>
        </p:spPr>
        <p:txBody>
          <a:bodyPr>
            <a:noAutofit/>
          </a:bodyPr>
          <a:lstStyle/>
          <a:p>
            <a:pPr marL="0" indent="0">
              <a:buNone/>
            </a:pPr>
            <a:r>
              <a:rPr lang="en-US" sz="2400" dirty="0">
                <a:latin typeface="Shadows Into Light" panose="020B0604020202020204" charset="0"/>
              </a:rPr>
              <a:t>If the [H</a:t>
            </a:r>
            <a:r>
              <a:rPr lang="en-US" sz="2400" baseline="-25000" dirty="0">
                <a:latin typeface="Shadows Into Light" panose="020B0604020202020204" charset="0"/>
              </a:rPr>
              <a:t>3</a:t>
            </a:r>
            <a:r>
              <a:rPr lang="en-US" sz="2400" dirty="0">
                <a:latin typeface="Shadows Into Light" panose="020B0604020202020204" charset="0"/>
              </a:rPr>
              <a:t>O</a:t>
            </a:r>
            <a:r>
              <a:rPr lang="en-US" sz="2400" baseline="30000" dirty="0">
                <a:latin typeface="Shadows Into Light" panose="020B0604020202020204" charset="0"/>
              </a:rPr>
              <a:t>+</a:t>
            </a:r>
            <a:r>
              <a:rPr lang="en-US" sz="2400" dirty="0">
                <a:latin typeface="Shadows Into Light" panose="020B0604020202020204" charset="0"/>
              </a:rPr>
              <a:t>] = 1x10</a:t>
            </a:r>
            <a:r>
              <a:rPr lang="en-US" sz="2400" baseline="30000" dirty="0">
                <a:latin typeface="Shadows Into Light" panose="020B0604020202020204" charset="0"/>
              </a:rPr>
              <a:t>-3</a:t>
            </a:r>
            <a:r>
              <a:rPr lang="en-US" sz="2400" dirty="0">
                <a:latin typeface="Shadows Into Light" panose="020B0604020202020204" charset="0"/>
              </a:rPr>
              <a:t> the pH is  </a:t>
            </a:r>
            <a:r>
              <a:rPr lang="en-US" sz="2400" dirty="0">
                <a:solidFill>
                  <a:srgbClr val="FF0000"/>
                </a:solidFill>
                <a:latin typeface="Shadows Into Light" panose="020B0604020202020204" charset="0"/>
              </a:rPr>
              <a:t>3</a:t>
            </a:r>
          </a:p>
          <a:p>
            <a:pPr marL="0" indent="0">
              <a:buNone/>
            </a:pPr>
            <a:r>
              <a:rPr lang="en-US" sz="2400" dirty="0">
                <a:latin typeface="Shadows Into Light" panose="020B0604020202020204" charset="0"/>
              </a:rPr>
              <a:t>If the [H</a:t>
            </a:r>
            <a:r>
              <a:rPr lang="en-US" sz="2400" baseline="-25000" dirty="0">
                <a:latin typeface="Shadows Into Light" panose="020B0604020202020204" charset="0"/>
              </a:rPr>
              <a:t>3</a:t>
            </a:r>
            <a:r>
              <a:rPr lang="en-US" sz="2400" dirty="0">
                <a:latin typeface="Shadows Into Light" panose="020B0604020202020204" charset="0"/>
              </a:rPr>
              <a:t>O</a:t>
            </a:r>
            <a:r>
              <a:rPr lang="en-US" sz="2400" baseline="30000" dirty="0">
                <a:latin typeface="Shadows Into Light" panose="020B0604020202020204" charset="0"/>
              </a:rPr>
              <a:t>+</a:t>
            </a:r>
            <a:r>
              <a:rPr lang="en-US" sz="2400" dirty="0">
                <a:latin typeface="Shadows Into Light" panose="020B0604020202020204" charset="0"/>
              </a:rPr>
              <a:t>] = 1x10</a:t>
            </a:r>
            <a:r>
              <a:rPr lang="en-US" sz="2400" baseline="30000" dirty="0">
                <a:latin typeface="Shadows Into Light" panose="020B0604020202020204" charset="0"/>
              </a:rPr>
              <a:t>-9</a:t>
            </a:r>
            <a:r>
              <a:rPr lang="en-US" sz="2400" dirty="0">
                <a:latin typeface="Shadows Into Light" panose="020B0604020202020204" charset="0"/>
              </a:rPr>
              <a:t> the pH is </a:t>
            </a:r>
            <a:r>
              <a:rPr lang="en-US" sz="2400" dirty="0">
                <a:solidFill>
                  <a:srgbClr val="00B0F0"/>
                </a:solidFill>
                <a:latin typeface="Shadows Into Light" panose="020B0604020202020204" charset="0"/>
              </a:rPr>
              <a:t>9</a:t>
            </a:r>
          </a:p>
          <a:p>
            <a:pPr marL="0" indent="0">
              <a:buNone/>
            </a:pPr>
            <a:r>
              <a:rPr lang="en-US" sz="2400" dirty="0">
                <a:latin typeface="Shadows Into Light" panose="020B0604020202020204" charset="0"/>
              </a:rPr>
              <a:t>If the [OH</a:t>
            </a:r>
            <a:r>
              <a:rPr lang="en-US" sz="2400" baseline="30000" dirty="0">
                <a:latin typeface="Shadows Into Light" panose="020B0604020202020204" charset="0"/>
              </a:rPr>
              <a:t>-</a:t>
            </a:r>
            <a:r>
              <a:rPr lang="en-US" sz="2400" dirty="0">
                <a:latin typeface="Shadows Into Light" panose="020B0604020202020204" charset="0"/>
              </a:rPr>
              <a:t>] = 1x10</a:t>
            </a:r>
            <a:r>
              <a:rPr lang="en-US" sz="2400" baseline="30000" dirty="0">
                <a:latin typeface="Shadows Into Light" panose="020B0604020202020204" charset="0"/>
              </a:rPr>
              <a:t>-4</a:t>
            </a:r>
            <a:r>
              <a:rPr lang="en-US" sz="2400" dirty="0">
                <a:latin typeface="Shadows Into Light" panose="020B0604020202020204" charset="0"/>
              </a:rPr>
              <a:t> the pOH is </a:t>
            </a:r>
            <a:r>
              <a:rPr lang="en-US" sz="2400" dirty="0">
                <a:solidFill>
                  <a:srgbClr val="FF0000"/>
                </a:solidFill>
                <a:latin typeface="Shadows Into Light" panose="020B0604020202020204" charset="0"/>
              </a:rPr>
              <a:t>4</a:t>
            </a:r>
          </a:p>
          <a:p>
            <a:pPr marL="0" indent="0">
              <a:buNone/>
            </a:pPr>
            <a:r>
              <a:rPr lang="en-US" sz="2400" dirty="0">
                <a:latin typeface="Shadows Into Light" panose="020B0604020202020204" charset="0"/>
              </a:rPr>
              <a:t>If the [OH</a:t>
            </a:r>
            <a:r>
              <a:rPr lang="en-US" sz="2400" baseline="30000" dirty="0">
                <a:latin typeface="Shadows Into Light" panose="020B0604020202020204" charset="0"/>
              </a:rPr>
              <a:t>-</a:t>
            </a:r>
            <a:r>
              <a:rPr lang="en-US" sz="2400" dirty="0">
                <a:latin typeface="Shadows Into Light" panose="020B0604020202020204" charset="0"/>
              </a:rPr>
              <a:t>] = 1x10</a:t>
            </a:r>
            <a:r>
              <a:rPr lang="en-US" sz="2400" baseline="30000" dirty="0">
                <a:latin typeface="Shadows Into Light" panose="020B0604020202020204" charset="0"/>
              </a:rPr>
              <a:t>-12  </a:t>
            </a:r>
            <a:r>
              <a:rPr lang="en-US" sz="2400" dirty="0">
                <a:latin typeface="Shadows Into Light" panose="020B0604020202020204" charset="0"/>
              </a:rPr>
              <a:t>the pOH is </a:t>
            </a:r>
            <a:r>
              <a:rPr lang="en-US" sz="2400" dirty="0">
                <a:solidFill>
                  <a:srgbClr val="00B0F0"/>
                </a:solidFill>
                <a:latin typeface="Shadows Into Light" panose="020B0604020202020204" charset="0"/>
              </a:rPr>
              <a:t>12</a:t>
            </a:r>
          </a:p>
          <a:p>
            <a:pPr marL="0" indent="0">
              <a:buNone/>
            </a:pPr>
            <a:r>
              <a:rPr lang="en-US" sz="2400" dirty="0">
                <a:latin typeface="Shadows Into Light" panose="020B0604020202020204" charset="0"/>
              </a:rPr>
              <a:t>If the pH is 3 the pOH is </a:t>
            </a:r>
            <a:r>
              <a:rPr lang="en-US" sz="2400" dirty="0">
                <a:solidFill>
                  <a:srgbClr val="00B0F0"/>
                </a:solidFill>
                <a:latin typeface="Shadows Into Light" panose="020B0604020202020204" charset="0"/>
              </a:rPr>
              <a:t>11</a:t>
            </a:r>
            <a:endParaRPr lang="en-US" sz="2400" dirty="0">
              <a:solidFill>
                <a:schemeClr val="accent1"/>
              </a:solidFill>
              <a:latin typeface="Shadows Into Light" panose="020B0604020202020204" charset="0"/>
            </a:endParaRPr>
          </a:p>
          <a:p>
            <a:pPr marL="0" indent="0">
              <a:buNone/>
            </a:pPr>
            <a:r>
              <a:rPr lang="en-US" sz="2400" dirty="0">
                <a:latin typeface="Shadows Into Light" panose="020B0604020202020204" charset="0"/>
              </a:rPr>
              <a:t>If the pOH is 12 the pH is </a:t>
            </a:r>
            <a:r>
              <a:rPr lang="en-US" sz="2400" dirty="0">
                <a:solidFill>
                  <a:srgbClr val="FF0000"/>
                </a:solidFill>
                <a:latin typeface="Shadows Into Light" panose="020B0604020202020204" charset="0"/>
              </a:rPr>
              <a:t>2</a:t>
            </a:r>
          </a:p>
          <a:p>
            <a:pPr marL="0" indent="0">
              <a:buNone/>
            </a:pPr>
            <a:endParaRPr lang="en-US" sz="2400" dirty="0">
              <a:latin typeface="Shadows Into Light" panose="020B0604020202020204" charset="0"/>
            </a:endParaRPr>
          </a:p>
        </p:txBody>
      </p:sp>
      <p:pic>
        <p:nvPicPr>
          <p:cNvPr id="7170" name="Picture 2" descr="Image result for 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668" y="1736315"/>
            <a:ext cx="4181494" cy="278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924326" y="270312"/>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Indicators</a:t>
            </a:r>
            <a:endParaRPr dirty="0"/>
          </a:p>
        </p:txBody>
      </p:sp>
      <p:sp>
        <p:nvSpPr>
          <p:cNvPr id="280" name="Google Shape;280;p43"/>
          <p:cNvSpPr txBox="1">
            <a:spLocks noGrp="1"/>
          </p:cNvSpPr>
          <p:nvPr>
            <p:ph type="body" idx="1"/>
          </p:nvPr>
        </p:nvSpPr>
        <p:spPr>
          <a:xfrm>
            <a:off x="311300" y="1459200"/>
            <a:ext cx="39030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Indicators for pH are color changing compounds added in small amounts of solution so that the pH can be determined visually.  </a:t>
            </a:r>
            <a:endParaRPr/>
          </a:p>
        </p:txBody>
      </p:sp>
      <p:pic>
        <p:nvPicPr>
          <p:cNvPr id="281" name="Google Shape;281;p43" descr="Related image"/>
          <p:cNvPicPr preferRelativeResize="0"/>
          <p:nvPr/>
        </p:nvPicPr>
        <p:blipFill>
          <a:blip r:embed="rId3">
            <a:alphaModFix/>
          </a:blip>
          <a:stretch>
            <a:fillRect/>
          </a:stretch>
        </p:blipFill>
        <p:spPr>
          <a:xfrm>
            <a:off x="4322276" y="1619000"/>
            <a:ext cx="4560324" cy="3053600"/>
          </a:xfrm>
          <a:prstGeom prst="rect">
            <a:avLst/>
          </a:prstGeom>
          <a:noFill/>
          <a:ln>
            <a:noFill/>
          </a:ln>
        </p:spPr>
      </p:pic>
    </p:spTree>
    <p:extLst>
      <p:ext uri="{BB962C8B-B14F-4D97-AF65-F5344CB8AC3E}">
        <p14:creationId xmlns:p14="http://schemas.microsoft.com/office/powerpoint/2010/main" val="219969986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905225" y="23790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M </a:t>
            </a:r>
            <a:endParaRPr/>
          </a:p>
        </p:txBody>
      </p:sp>
      <p:sp>
        <p:nvSpPr>
          <p:cNvPr id="287" name="Google Shape;287;p44"/>
          <p:cNvSpPr txBox="1">
            <a:spLocks noGrp="1"/>
          </p:cNvSpPr>
          <p:nvPr>
            <p:ph type="body" idx="1"/>
          </p:nvPr>
        </p:nvSpPr>
        <p:spPr>
          <a:xfrm>
            <a:off x="300800" y="1587400"/>
            <a:ext cx="5579400" cy="334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to use:</a:t>
            </a:r>
            <a:endParaRPr dirty="0"/>
          </a:p>
          <a:p>
            <a:pPr marL="457200" lvl="0" indent="-342900" algn="l" rtl="0">
              <a:spcBef>
                <a:spcPts val="0"/>
              </a:spcBef>
              <a:spcAft>
                <a:spcPts val="0"/>
              </a:spcAft>
              <a:buSzPts val="1800"/>
              <a:buChar char="●"/>
            </a:pPr>
            <a:r>
              <a:rPr lang="en" sz="2400" dirty="0"/>
              <a:t>If pH is </a:t>
            </a:r>
            <a:r>
              <a:rPr lang="en" sz="2400" dirty="0">
                <a:solidFill>
                  <a:schemeClr val="accent6"/>
                </a:solidFill>
              </a:rPr>
              <a:t>lower</a:t>
            </a:r>
            <a:r>
              <a:rPr lang="en" sz="2400" dirty="0"/>
              <a:t> than range = color on the </a:t>
            </a:r>
            <a:r>
              <a:rPr lang="en" sz="2400" dirty="0">
                <a:solidFill>
                  <a:schemeClr val="accent6"/>
                </a:solidFill>
              </a:rPr>
              <a:t>left</a:t>
            </a:r>
            <a:endParaRPr sz="2400" dirty="0">
              <a:solidFill>
                <a:schemeClr val="accent6"/>
              </a:solidFill>
            </a:endParaRPr>
          </a:p>
          <a:p>
            <a:pPr marL="457200" lvl="0" indent="-342900" algn="l" rtl="0">
              <a:spcBef>
                <a:spcPts val="0"/>
              </a:spcBef>
              <a:spcAft>
                <a:spcPts val="0"/>
              </a:spcAft>
              <a:buSzPts val="1800"/>
              <a:buChar char="●"/>
            </a:pPr>
            <a:r>
              <a:rPr lang="en" sz="2400" dirty="0"/>
              <a:t>If pH is </a:t>
            </a:r>
            <a:r>
              <a:rPr lang="en" sz="2400" dirty="0">
                <a:solidFill>
                  <a:srgbClr val="00B0F0"/>
                </a:solidFill>
              </a:rPr>
              <a:t>higher</a:t>
            </a:r>
            <a:r>
              <a:rPr lang="en" sz="2400" dirty="0"/>
              <a:t> than range = color on the </a:t>
            </a:r>
            <a:r>
              <a:rPr lang="en" sz="2400" dirty="0">
                <a:solidFill>
                  <a:srgbClr val="00B0F0"/>
                </a:solidFill>
              </a:rPr>
              <a:t>right</a:t>
            </a:r>
            <a:endParaRPr sz="2400" dirty="0">
              <a:solidFill>
                <a:srgbClr val="00B0F0"/>
              </a:solidFill>
            </a:endParaRPr>
          </a:p>
          <a:p>
            <a:pPr marL="457200" lvl="0" indent="-342900" algn="l" rtl="0">
              <a:spcBef>
                <a:spcPts val="0"/>
              </a:spcBef>
              <a:spcAft>
                <a:spcPts val="0"/>
              </a:spcAft>
              <a:buSzPts val="1800"/>
              <a:buChar char="●"/>
            </a:pPr>
            <a:r>
              <a:rPr lang="en" sz="2400" dirty="0"/>
              <a:t>If pH is between the range = blend of colors</a:t>
            </a:r>
            <a:endParaRPr sz="2400" dirty="0"/>
          </a:p>
        </p:txBody>
      </p:sp>
      <p:pic>
        <p:nvPicPr>
          <p:cNvPr id="288" name="Google Shape;288;p44"/>
          <p:cNvPicPr preferRelativeResize="0"/>
          <p:nvPr/>
        </p:nvPicPr>
        <p:blipFill>
          <a:blip r:embed="rId3">
            <a:alphaModFix/>
          </a:blip>
          <a:stretch>
            <a:fillRect/>
          </a:stretch>
        </p:blipFill>
        <p:spPr>
          <a:xfrm>
            <a:off x="5880200" y="1861629"/>
            <a:ext cx="2986300" cy="2535300"/>
          </a:xfrm>
          <a:prstGeom prst="rect">
            <a:avLst/>
          </a:prstGeom>
          <a:noFill/>
          <a:ln>
            <a:noFill/>
          </a:ln>
        </p:spPr>
      </p:pic>
    </p:spTree>
    <p:extLst>
      <p:ext uri="{BB962C8B-B14F-4D97-AF65-F5344CB8AC3E}">
        <p14:creationId xmlns:p14="http://schemas.microsoft.com/office/powerpoint/2010/main" val="243187411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Methyl Orange</a:t>
            </a:r>
          </a:p>
        </p:txBody>
      </p:sp>
      <p:pic>
        <p:nvPicPr>
          <p:cNvPr id="9220" name="Picture 4" descr="Methyl orange colors in media with different ph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3089" b="23889"/>
          <a:stretch/>
        </p:blipFill>
        <p:spPr bwMode="auto">
          <a:xfrm>
            <a:off x="2513626" y="1736035"/>
            <a:ext cx="3903757" cy="26570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88975" y="3670852"/>
            <a:ext cx="318052"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7" name="TextBox 6"/>
          <p:cNvSpPr txBox="1"/>
          <p:nvPr/>
        </p:nvSpPr>
        <p:spPr>
          <a:xfrm>
            <a:off x="3127513" y="3801657"/>
            <a:ext cx="318052"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8" name="TextBox 7"/>
          <p:cNvSpPr txBox="1"/>
          <p:nvPr/>
        </p:nvSpPr>
        <p:spPr>
          <a:xfrm>
            <a:off x="4203279" y="3670852"/>
            <a:ext cx="318052"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9" name="TextBox 8"/>
          <p:cNvSpPr txBox="1"/>
          <p:nvPr/>
        </p:nvSpPr>
        <p:spPr>
          <a:xfrm>
            <a:off x="5585790" y="3717235"/>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0" name="TextBox 9"/>
          <p:cNvSpPr txBox="1"/>
          <p:nvPr/>
        </p:nvSpPr>
        <p:spPr>
          <a:xfrm>
            <a:off x="4441817" y="3901169"/>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1" name="TextBox 10"/>
          <p:cNvSpPr txBox="1"/>
          <p:nvPr/>
        </p:nvSpPr>
        <p:spPr>
          <a:xfrm>
            <a:off x="5718310" y="3848040"/>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Tree>
    <p:extLst>
      <p:ext uri="{BB962C8B-B14F-4D97-AF65-F5344CB8AC3E}">
        <p14:creationId xmlns:p14="http://schemas.microsoft.com/office/powerpoint/2010/main" val="13023758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Bromothymol</a:t>
            </a:r>
            <a:r>
              <a:rPr lang="en-US" dirty="0"/>
              <a:t> Blue</a:t>
            </a:r>
          </a:p>
        </p:txBody>
      </p:sp>
      <p:pic>
        <p:nvPicPr>
          <p:cNvPr id="10242" name="Picture 2" descr="Bromothymol blue indicator - Stock Image - C043/6533 - Science Photo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312" y="1592744"/>
            <a:ext cx="4446105" cy="2962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24937" y="2812243"/>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6" name="TextBox 5"/>
          <p:cNvSpPr txBox="1"/>
          <p:nvPr/>
        </p:nvSpPr>
        <p:spPr>
          <a:xfrm>
            <a:off x="5930347" y="3943568"/>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7" name="TextBox 6"/>
          <p:cNvSpPr txBox="1"/>
          <p:nvPr/>
        </p:nvSpPr>
        <p:spPr>
          <a:xfrm>
            <a:off x="5029196" y="3377859"/>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8" name="TextBox 7"/>
          <p:cNvSpPr txBox="1"/>
          <p:nvPr/>
        </p:nvSpPr>
        <p:spPr>
          <a:xfrm>
            <a:off x="5691806" y="3324126"/>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9" name="TextBox 8"/>
          <p:cNvSpPr txBox="1"/>
          <p:nvPr/>
        </p:nvSpPr>
        <p:spPr>
          <a:xfrm>
            <a:off x="4797287" y="2723977"/>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0" name="TextBox 9"/>
          <p:cNvSpPr txBox="1"/>
          <p:nvPr/>
        </p:nvSpPr>
        <p:spPr>
          <a:xfrm>
            <a:off x="5930347" y="3097482"/>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1" name="TextBox 10"/>
          <p:cNvSpPr txBox="1"/>
          <p:nvPr/>
        </p:nvSpPr>
        <p:spPr>
          <a:xfrm>
            <a:off x="5850834" y="3658329"/>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2" name="TextBox 11"/>
          <p:cNvSpPr txBox="1"/>
          <p:nvPr/>
        </p:nvSpPr>
        <p:spPr>
          <a:xfrm>
            <a:off x="4860235" y="3986014"/>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sp>
        <p:nvSpPr>
          <p:cNvPr id="13" name="TextBox 12"/>
          <p:cNvSpPr txBox="1"/>
          <p:nvPr/>
        </p:nvSpPr>
        <p:spPr>
          <a:xfrm>
            <a:off x="4131365" y="2845280"/>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4" name="TextBox 13"/>
          <p:cNvSpPr txBox="1"/>
          <p:nvPr/>
        </p:nvSpPr>
        <p:spPr>
          <a:xfrm>
            <a:off x="4300331" y="3076542"/>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5" name="TextBox 14"/>
          <p:cNvSpPr txBox="1"/>
          <p:nvPr/>
        </p:nvSpPr>
        <p:spPr>
          <a:xfrm>
            <a:off x="4012095" y="3131925"/>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6" name="TextBox 15"/>
          <p:cNvSpPr txBox="1"/>
          <p:nvPr/>
        </p:nvSpPr>
        <p:spPr>
          <a:xfrm>
            <a:off x="4224130" y="3669992"/>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7" name="TextBox 16"/>
          <p:cNvSpPr txBox="1"/>
          <p:nvPr/>
        </p:nvSpPr>
        <p:spPr>
          <a:xfrm>
            <a:off x="3988903" y="3474980"/>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8" name="TextBox 17"/>
          <p:cNvSpPr txBox="1"/>
          <p:nvPr/>
        </p:nvSpPr>
        <p:spPr>
          <a:xfrm>
            <a:off x="4237381" y="3981672"/>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19" name="TextBox 18"/>
          <p:cNvSpPr txBox="1"/>
          <p:nvPr/>
        </p:nvSpPr>
        <p:spPr>
          <a:xfrm>
            <a:off x="4767465" y="3626232"/>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20" name="TextBox 19"/>
          <p:cNvSpPr txBox="1"/>
          <p:nvPr/>
        </p:nvSpPr>
        <p:spPr>
          <a:xfrm>
            <a:off x="5178284" y="3711419"/>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21" name="TextBox 20"/>
          <p:cNvSpPr txBox="1"/>
          <p:nvPr/>
        </p:nvSpPr>
        <p:spPr>
          <a:xfrm>
            <a:off x="4979501" y="2920113"/>
            <a:ext cx="424069" cy="261610"/>
          </a:xfrm>
          <a:prstGeom prst="rect">
            <a:avLst/>
          </a:prstGeom>
          <a:noFill/>
        </p:spPr>
        <p:txBody>
          <a:bodyPr wrap="square" rtlCol="0">
            <a:spAutoFit/>
          </a:bodyPr>
          <a:lstStyle/>
          <a:p>
            <a:r>
              <a:rPr lang="en-US" sz="1100" dirty="0">
                <a:latin typeface="Shadows Into Light" panose="020B0604020202020204" charset="0"/>
              </a:rPr>
              <a:t>H</a:t>
            </a:r>
            <a:r>
              <a:rPr lang="en-US" sz="1100" baseline="30000" dirty="0">
                <a:latin typeface="Shadows Into Light" panose="020B0604020202020204" charset="0"/>
              </a:rPr>
              <a:t>+</a:t>
            </a:r>
          </a:p>
        </p:txBody>
      </p:sp>
      <p:sp>
        <p:nvSpPr>
          <p:cNvPr id="22" name="TextBox 21"/>
          <p:cNvSpPr txBox="1"/>
          <p:nvPr/>
        </p:nvSpPr>
        <p:spPr>
          <a:xfrm>
            <a:off x="5660336" y="3828977"/>
            <a:ext cx="424069" cy="261610"/>
          </a:xfrm>
          <a:prstGeom prst="rect">
            <a:avLst/>
          </a:prstGeom>
          <a:noFill/>
        </p:spPr>
        <p:txBody>
          <a:bodyPr wrap="square" rtlCol="0">
            <a:spAutoFit/>
          </a:bodyPr>
          <a:lstStyle/>
          <a:p>
            <a:r>
              <a:rPr lang="en-US" sz="1100" dirty="0">
                <a:latin typeface="Shadows Into Light" panose="020B0604020202020204" charset="0"/>
              </a:rPr>
              <a:t>OH</a:t>
            </a:r>
            <a:r>
              <a:rPr lang="en-US" sz="1100" baseline="30000" dirty="0">
                <a:latin typeface="Shadows Into Light" panose="020B0604020202020204" charset="0"/>
              </a:rPr>
              <a:t>-</a:t>
            </a:r>
          </a:p>
        </p:txBody>
      </p:sp>
      <p:pic>
        <p:nvPicPr>
          <p:cNvPr id="3" name="Picture 2"/>
          <p:cNvPicPr>
            <a:picLocks noChangeAspect="1"/>
          </p:cNvPicPr>
          <p:nvPr/>
        </p:nvPicPr>
        <p:blipFill>
          <a:blip r:embed="rId3"/>
          <a:stretch>
            <a:fillRect/>
          </a:stretch>
        </p:blipFill>
        <p:spPr>
          <a:xfrm>
            <a:off x="6322946" y="2108878"/>
            <a:ext cx="2527375" cy="2145690"/>
          </a:xfrm>
          <a:prstGeom prst="rect">
            <a:avLst/>
          </a:prstGeom>
        </p:spPr>
      </p:pic>
    </p:spTree>
    <p:extLst>
      <p:ext uri="{BB962C8B-B14F-4D97-AF65-F5344CB8AC3E}">
        <p14:creationId xmlns:p14="http://schemas.microsoft.com/office/powerpoint/2010/main" val="59499899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txBox="1">
            <a:spLocks noGrp="1"/>
          </p:cNvSpPr>
          <p:nvPr>
            <p:ph type="title"/>
          </p:nvPr>
        </p:nvSpPr>
        <p:spPr>
          <a:xfrm>
            <a:off x="987850" y="1981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1</a:t>
            </a:r>
            <a:endParaRPr dirty="0"/>
          </a:p>
        </p:txBody>
      </p:sp>
      <p:sp>
        <p:nvSpPr>
          <p:cNvPr id="294" name="Google Shape;294;p45"/>
          <p:cNvSpPr txBox="1">
            <a:spLocks noGrp="1"/>
          </p:cNvSpPr>
          <p:nvPr>
            <p:ph type="body" idx="1"/>
          </p:nvPr>
        </p:nvSpPr>
        <p:spPr>
          <a:xfrm>
            <a:off x="354400" y="1501350"/>
            <a:ext cx="4005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 solution turns blue when litmus indicator is added. Is the solution acidic or basic?</a:t>
            </a:r>
            <a:endParaRPr sz="2400" dirty="0"/>
          </a:p>
          <a:p>
            <a:pPr marL="0" lvl="0" indent="0" algn="l" rtl="0">
              <a:spcBef>
                <a:spcPts val="1600"/>
              </a:spcBef>
              <a:spcAft>
                <a:spcPts val="1600"/>
              </a:spcAft>
              <a:buNone/>
            </a:pPr>
            <a:endParaRPr sz="2400" dirty="0"/>
          </a:p>
        </p:txBody>
      </p:sp>
      <p:pic>
        <p:nvPicPr>
          <p:cNvPr id="295" name="Google Shape;295;p45"/>
          <p:cNvPicPr preferRelativeResize="0"/>
          <p:nvPr/>
        </p:nvPicPr>
        <p:blipFill>
          <a:blip r:embed="rId3">
            <a:alphaModFix/>
          </a:blip>
          <a:stretch>
            <a:fillRect/>
          </a:stretch>
        </p:blipFill>
        <p:spPr>
          <a:xfrm>
            <a:off x="5197149" y="1680875"/>
            <a:ext cx="3445725" cy="2925350"/>
          </a:xfrm>
          <a:prstGeom prst="rect">
            <a:avLst/>
          </a:prstGeom>
          <a:noFill/>
          <a:ln>
            <a:noFill/>
          </a:ln>
        </p:spPr>
      </p:pic>
      <p:sp>
        <p:nvSpPr>
          <p:cNvPr id="296" name="Google Shape;296;p45"/>
          <p:cNvSpPr txBox="1"/>
          <p:nvPr/>
        </p:nvSpPr>
        <p:spPr>
          <a:xfrm>
            <a:off x="450699" y="3556150"/>
            <a:ext cx="4430394" cy="74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2400" dirty="0">
                <a:solidFill>
                  <a:srgbClr val="FF0000"/>
                </a:solidFill>
                <a:latin typeface="Shadows Into Light" panose="020B0604020202020204" charset="0"/>
                <a:ea typeface="Open Sans"/>
                <a:cs typeface="Open Sans"/>
                <a:sym typeface="Open Sans"/>
              </a:rPr>
              <a:t>The solution is basic (pH above 8.3)</a:t>
            </a:r>
            <a:endParaRPr sz="1100" dirty="0">
              <a:solidFill>
                <a:srgbClr val="FF0000"/>
              </a:solidFill>
              <a:latin typeface="Shadows Into Light" panose="020B0604020202020204" charset="0"/>
              <a:ea typeface="Open Sans"/>
              <a:cs typeface="Open Sans"/>
              <a:sym typeface="Open Sans"/>
            </a:endParaRPr>
          </a:p>
        </p:txBody>
      </p:sp>
    </p:spTree>
    <p:extLst>
      <p:ext uri="{BB962C8B-B14F-4D97-AF65-F5344CB8AC3E}">
        <p14:creationId xmlns:p14="http://schemas.microsoft.com/office/powerpoint/2010/main" val="143265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1003625" y="2904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2</a:t>
            </a:r>
            <a:endParaRPr dirty="0"/>
          </a:p>
        </p:txBody>
      </p:sp>
      <p:sp>
        <p:nvSpPr>
          <p:cNvPr id="302" name="Google Shape;302;p46"/>
          <p:cNvSpPr txBox="1">
            <a:spLocks noGrp="1"/>
          </p:cNvSpPr>
          <p:nvPr>
            <p:ph type="body" idx="1"/>
          </p:nvPr>
        </p:nvSpPr>
        <p:spPr>
          <a:xfrm>
            <a:off x="293625" y="1483225"/>
            <a:ext cx="45549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 solution turns blue when bromothymol blue is added and turns yellow when thymol blue is added. What is the pH range for this solution?</a:t>
            </a:r>
            <a:endParaRPr sz="2400" dirty="0"/>
          </a:p>
          <a:p>
            <a:pPr marL="0" lvl="0" indent="0" algn="l" rtl="0">
              <a:spcBef>
                <a:spcPts val="1600"/>
              </a:spcBef>
              <a:spcAft>
                <a:spcPts val="1600"/>
              </a:spcAft>
              <a:buNone/>
            </a:pPr>
            <a:endParaRPr sz="2400" dirty="0"/>
          </a:p>
        </p:txBody>
      </p:sp>
      <p:pic>
        <p:nvPicPr>
          <p:cNvPr id="303" name="Google Shape;303;p46"/>
          <p:cNvPicPr preferRelativeResize="0"/>
          <p:nvPr/>
        </p:nvPicPr>
        <p:blipFill>
          <a:blip r:embed="rId3">
            <a:alphaModFix/>
          </a:blip>
          <a:stretch>
            <a:fillRect/>
          </a:stretch>
        </p:blipFill>
        <p:spPr>
          <a:xfrm>
            <a:off x="5254458" y="1659400"/>
            <a:ext cx="3453625" cy="2932050"/>
          </a:xfrm>
          <a:prstGeom prst="rect">
            <a:avLst/>
          </a:prstGeom>
          <a:noFill/>
          <a:ln>
            <a:noFill/>
          </a:ln>
        </p:spPr>
      </p:pic>
      <p:sp>
        <p:nvSpPr>
          <p:cNvPr id="304" name="Google Shape;304;p46"/>
          <p:cNvSpPr txBox="1"/>
          <p:nvPr/>
        </p:nvSpPr>
        <p:spPr>
          <a:xfrm>
            <a:off x="813263" y="3482289"/>
            <a:ext cx="3787200" cy="57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3000" dirty="0">
                <a:solidFill>
                  <a:srgbClr val="FF0000"/>
                </a:solidFill>
                <a:latin typeface="Shadows Into Light" panose="020B0604020202020204" charset="0"/>
                <a:ea typeface="Open Sans"/>
                <a:cs typeface="Open Sans"/>
                <a:sym typeface="Open Sans"/>
              </a:rPr>
              <a:t>pH between 7.6-8.0</a:t>
            </a:r>
            <a:endParaRPr dirty="0">
              <a:solidFill>
                <a:srgbClr val="FF0000"/>
              </a:solidFill>
              <a:latin typeface="Shadows Into Light" panose="020B0604020202020204" charset="0"/>
              <a:ea typeface="Open Sans"/>
              <a:cs typeface="Open Sans"/>
              <a:sym typeface="Open Sans"/>
            </a:endParaRPr>
          </a:p>
        </p:txBody>
      </p:sp>
    </p:spTree>
    <p:extLst>
      <p:ext uri="{BB962C8B-B14F-4D97-AF65-F5344CB8AC3E}">
        <p14:creationId xmlns:p14="http://schemas.microsoft.com/office/powerpoint/2010/main" val="20237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6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with polyatomics</a:t>
            </a:r>
            <a:endParaRPr/>
          </a:p>
        </p:txBody>
      </p:sp>
      <p:sp>
        <p:nvSpPr>
          <p:cNvPr id="826" name="Google Shape;826;p6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r>
              <a:rPr lang="en">
                <a:solidFill>
                  <a:srgbClr val="FF9900"/>
                </a:solidFill>
              </a:rPr>
              <a:t>Ba</a:t>
            </a:r>
            <a:r>
              <a:rPr lang="en">
                <a:solidFill>
                  <a:srgbClr val="FF00FF"/>
                </a:solidFill>
              </a:rPr>
              <a:t>Cl</a:t>
            </a:r>
            <a:r>
              <a:rPr lang="en" baseline="-25000">
                <a:solidFill>
                  <a:srgbClr val="FF00FF"/>
                </a:solidFill>
              </a:rPr>
              <a:t>2</a:t>
            </a:r>
            <a:r>
              <a:rPr lang="en"/>
              <a:t>  +  </a:t>
            </a:r>
            <a:r>
              <a:rPr lang="en">
                <a:solidFill>
                  <a:srgbClr val="00FF00"/>
                </a:solidFill>
              </a:rPr>
              <a:t>Ag</a:t>
            </a:r>
            <a:r>
              <a:rPr lang="en">
                <a:solidFill>
                  <a:srgbClr val="00FFFF"/>
                </a:solidFill>
              </a:rPr>
              <a:t>N</a:t>
            </a:r>
            <a:r>
              <a:rPr lang="en">
                <a:solidFill>
                  <a:srgbClr val="FF0000"/>
                </a:solidFill>
              </a:rPr>
              <a:t>O</a:t>
            </a:r>
            <a:r>
              <a:rPr lang="en" baseline="-25000">
                <a:solidFill>
                  <a:srgbClr val="FF0000"/>
                </a:solidFill>
              </a:rPr>
              <a:t>3</a:t>
            </a:r>
            <a:r>
              <a:rPr lang="en"/>
              <a:t> →  </a:t>
            </a:r>
            <a:r>
              <a:rPr lang="en">
                <a:solidFill>
                  <a:srgbClr val="FF9900"/>
                </a:solidFill>
              </a:rPr>
              <a:t>Ba</a:t>
            </a:r>
            <a:r>
              <a:rPr lang="en"/>
              <a:t>(</a:t>
            </a:r>
            <a:r>
              <a:rPr lang="en">
                <a:solidFill>
                  <a:srgbClr val="00FFFF"/>
                </a:solidFill>
              </a:rPr>
              <a:t>N</a:t>
            </a:r>
            <a:r>
              <a:rPr lang="en">
                <a:solidFill>
                  <a:srgbClr val="FF0000"/>
                </a:solidFill>
              </a:rPr>
              <a:t>O</a:t>
            </a:r>
            <a:r>
              <a:rPr lang="en" baseline="-25000">
                <a:solidFill>
                  <a:srgbClr val="FF0000"/>
                </a:solidFill>
              </a:rPr>
              <a:t>3</a:t>
            </a:r>
            <a:r>
              <a:rPr lang="en"/>
              <a:t>)</a:t>
            </a:r>
            <a:r>
              <a:rPr lang="en" baseline="-25000"/>
              <a:t>2</a:t>
            </a:r>
            <a:r>
              <a:rPr lang="en"/>
              <a:t>  +  AgCl</a:t>
            </a:r>
            <a:br>
              <a:rPr lang="en"/>
            </a:br>
            <a:endParaRPr/>
          </a:p>
        </p:txBody>
      </p:sp>
      <p:sp>
        <p:nvSpPr>
          <p:cNvPr id="827" name="Google Shape;827;p63"/>
          <p:cNvSpPr/>
          <p:nvPr/>
        </p:nvSpPr>
        <p:spPr>
          <a:xfrm>
            <a:off x="3253375" y="1564075"/>
            <a:ext cx="749700" cy="72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3"/>
          <p:cNvSpPr/>
          <p:nvPr/>
        </p:nvSpPr>
        <p:spPr>
          <a:xfrm>
            <a:off x="5376075" y="1495975"/>
            <a:ext cx="749700" cy="858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3"/>
          <p:cNvSpPr txBox="1"/>
          <p:nvPr/>
        </p:nvSpPr>
        <p:spPr>
          <a:xfrm>
            <a:off x="401400" y="3231600"/>
            <a:ext cx="8341200" cy="19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If a group of elements are the same on both sides of the equation, you can balance the entire group instead of each individual atom. </a:t>
            </a:r>
            <a:endParaRPr sz="3000">
              <a:solidFill>
                <a:srgbClr val="FF0000"/>
              </a:solidFill>
              <a:latin typeface="Shadows Into Light"/>
              <a:ea typeface="Shadows Into Light"/>
              <a:cs typeface="Shadows Into Light"/>
              <a:sym typeface="Shadows Into Light"/>
            </a:endParaRPr>
          </a:p>
        </p:txBody>
      </p:sp>
      <p:sp>
        <p:nvSpPr>
          <p:cNvPr id="830" name="Google Shape;830;p63"/>
          <p:cNvSpPr txBox="1"/>
          <p:nvPr/>
        </p:nvSpPr>
        <p:spPr>
          <a:xfrm>
            <a:off x="2499275" y="14077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FFFF"/>
                </a:solidFill>
                <a:latin typeface="Shadows Into Light"/>
                <a:ea typeface="Shadows Into Light"/>
                <a:cs typeface="Shadows Into Light"/>
                <a:sym typeface="Shadows Into Light"/>
              </a:rPr>
              <a:t>2</a:t>
            </a:r>
            <a:endParaRPr sz="36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831" name="Google Shape;831;p63"/>
          <p:cNvSpPr txBox="1"/>
          <p:nvPr/>
        </p:nvSpPr>
        <p:spPr>
          <a:xfrm>
            <a:off x="6917800" y="1407775"/>
            <a:ext cx="511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600">
                <a:solidFill>
                  <a:srgbClr val="FFFFFF"/>
                </a:solidFill>
                <a:latin typeface="Shadows Into Light"/>
                <a:ea typeface="Shadows Into Light"/>
                <a:cs typeface="Shadows Into Light"/>
                <a:sym typeface="Shadows Into Light"/>
              </a:rPr>
              <a:t>2</a:t>
            </a:r>
            <a:endParaRPr sz="36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28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grpSp>
        <p:nvGrpSpPr>
          <p:cNvPr id="832" name="Google Shape;832;p63"/>
          <p:cNvGrpSpPr/>
          <p:nvPr/>
        </p:nvGrpSpPr>
        <p:grpSpPr>
          <a:xfrm rot="5400000">
            <a:off x="5213813" y="2411225"/>
            <a:ext cx="385975" cy="302463"/>
            <a:chOff x="6215050" y="2477038"/>
            <a:chExt cx="385975" cy="302463"/>
          </a:xfrm>
        </p:grpSpPr>
        <p:sp>
          <p:nvSpPr>
            <p:cNvPr id="833" name="Google Shape;833;p63"/>
            <p:cNvSpPr/>
            <p:nvPr/>
          </p:nvSpPr>
          <p:spPr>
            <a:xfrm>
              <a:off x="6215050"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34" name="Google Shape;834;p63"/>
            <p:cNvSpPr/>
            <p:nvPr/>
          </p:nvSpPr>
          <p:spPr>
            <a:xfrm>
              <a:off x="6340200" y="26211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35" name="Google Shape;835;p63"/>
            <p:cNvSpPr/>
            <p:nvPr/>
          </p:nvSpPr>
          <p:spPr>
            <a:xfrm>
              <a:off x="6451625"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36" name="Google Shape;836;p63"/>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63"/>
          <p:cNvGrpSpPr/>
          <p:nvPr/>
        </p:nvGrpSpPr>
        <p:grpSpPr>
          <a:xfrm rot="-5400000">
            <a:off x="5683388" y="2429813"/>
            <a:ext cx="385975" cy="302463"/>
            <a:chOff x="6215050" y="2477038"/>
            <a:chExt cx="385975" cy="302463"/>
          </a:xfrm>
        </p:grpSpPr>
        <p:sp>
          <p:nvSpPr>
            <p:cNvPr id="838" name="Google Shape;838;p63"/>
            <p:cNvSpPr/>
            <p:nvPr/>
          </p:nvSpPr>
          <p:spPr>
            <a:xfrm>
              <a:off x="6215050"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39" name="Google Shape;839;p63"/>
            <p:cNvSpPr/>
            <p:nvPr/>
          </p:nvSpPr>
          <p:spPr>
            <a:xfrm>
              <a:off x="6340200" y="26211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40" name="Google Shape;840;p63"/>
            <p:cNvSpPr/>
            <p:nvPr/>
          </p:nvSpPr>
          <p:spPr>
            <a:xfrm>
              <a:off x="6451625"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841" name="Google Shape;841;p63"/>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sp>
        <p:nvSpPr>
          <p:cNvPr id="842" name="Google Shape;842;p63"/>
          <p:cNvSpPr/>
          <p:nvPr/>
        </p:nvSpPr>
        <p:spPr>
          <a:xfrm>
            <a:off x="5558038" y="2501825"/>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3" name="Google Shape;843;p63"/>
          <p:cNvGrpSpPr/>
          <p:nvPr/>
        </p:nvGrpSpPr>
        <p:grpSpPr>
          <a:xfrm>
            <a:off x="3402300" y="2397356"/>
            <a:ext cx="451869" cy="385975"/>
            <a:chOff x="3402300" y="2397356"/>
            <a:chExt cx="451869" cy="385975"/>
          </a:xfrm>
        </p:grpSpPr>
        <p:grpSp>
          <p:nvGrpSpPr>
            <p:cNvPr id="844" name="Google Shape;844;p63"/>
            <p:cNvGrpSpPr/>
            <p:nvPr/>
          </p:nvGrpSpPr>
          <p:grpSpPr>
            <a:xfrm rot="-5400000">
              <a:off x="3509950" y="2439113"/>
              <a:ext cx="385975" cy="302463"/>
              <a:chOff x="6215050" y="2477038"/>
              <a:chExt cx="385975" cy="302463"/>
            </a:xfrm>
          </p:grpSpPr>
          <p:sp>
            <p:nvSpPr>
              <p:cNvPr id="845" name="Google Shape;845;p63"/>
              <p:cNvSpPr/>
              <p:nvPr/>
            </p:nvSpPr>
            <p:spPr>
              <a:xfrm>
                <a:off x="6215050"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3"/>
              <p:cNvSpPr/>
              <p:nvPr/>
            </p:nvSpPr>
            <p:spPr>
              <a:xfrm>
                <a:off x="6340200" y="26211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3"/>
              <p:cNvSpPr/>
              <p:nvPr/>
            </p:nvSpPr>
            <p:spPr>
              <a:xfrm>
                <a:off x="6451625"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3"/>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 name="Google Shape;849;p63"/>
            <p:cNvSpPr/>
            <p:nvPr/>
          </p:nvSpPr>
          <p:spPr>
            <a:xfrm>
              <a:off x="3402300" y="2511125"/>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63"/>
          <p:cNvGrpSpPr/>
          <p:nvPr/>
        </p:nvGrpSpPr>
        <p:grpSpPr>
          <a:xfrm>
            <a:off x="7429000" y="2354563"/>
            <a:ext cx="298800" cy="158400"/>
            <a:chOff x="7429000" y="2354563"/>
            <a:chExt cx="298800" cy="158400"/>
          </a:xfrm>
        </p:grpSpPr>
        <p:sp>
          <p:nvSpPr>
            <p:cNvPr id="851" name="Google Shape;851;p63"/>
            <p:cNvSpPr/>
            <p:nvPr/>
          </p:nvSpPr>
          <p:spPr>
            <a:xfrm>
              <a:off x="7429000" y="2354563"/>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3"/>
            <p:cNvSpPr/>
            <p:nvPr/>
          </p:nvSpPr>
          <p:spPr>
            <a:xfrm>
              <a:off x="7578400" y="2354563"/>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63"/>
          <p:cNvSpPr/>
          <p:nvPr/>
        </p:nvSpPr>
        <p:spPr>
          <a:xfrm>
            <a:off x="1373950" y="2295388"/>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3"/>
          <p:cNvSpPr/>
          <p:nvPr/>
        </p:nvSpPr>
        <p:spPr>
          <a:xfrm>
            <a:off x="1206850" y="22954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3"/>
          <p:cNvSpPr/>
          <p:nvPr/>
        </p:nvSpPr>
        <p:spPr>
          <a:xfrm>
            <a:off x="1057450" y="2295388"/>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63"/>
          <p:cNvGrpSpPr/>
          <p:nvPr/>
        </p:nvGrpSpPr>
        <p:grpSpPr>
          <a:xfrm>
            <a:off x="3402300" y="2845631"/>
            <a:ext cx="451869" cy="385975"/>
            <a:chOff x="3402300" y="2397356"/>
            <a:chExt cx="451869" cy="385975"/>
          </a:xfrm>
        </p:grpSpPr>
        <p:grpSp>
          <p:nvGrpSpPr>
            <p:cNvPr id="857" name="Google Shape;857;p63"/>
            <p:cNvGrpSpPr/>
            <p:nvPr/>
          </p:nvGrpSpPr>
          <p:grpSpPr>
            <a:xfrm rot="-5400000">
              <a:off x="3509950" y="2439113"/>
              <a:ext cx="385975" cy="302463"/>
              <a:chOff x="6215050" y="2477038"/>
              <a:chExt cx="385975" cy="302463"/>
            </a:xfrm>
          </p:grpSpPr>
          <p:sp>
            <p:nvSpPr>
              <p:cNvPr id="858" name="Google Shape;858;p63"/>
              <p:cNvSpPr/>
              <p:nvPr/>
            </p:nvSpPr>
            <p:spPr>
              <a:xfrm>
                <a:off x="6215050"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3"/>
              <p:cNvSpPr/>
              <p:nvPr/>
            </p:nvSpPr>
            <p:spPr>
              <a:xfrm>
                <a:off x="6340200" y="26211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3"/>
              <p:cNvSpPr/>
              <p:nvPr/>
            </p:nvSpPr>
            <p:spPr>
              <a:xfrm>
                <a:off x="6451625"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3"/>
              <p:cNvSpPr/>
              <p:nvPr/>
            </p:nvSpPr>
            <p:spPr>
              <a:xfrm>
                <a:off x="6340188" y="2477038"/>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63"/>
            <p:cNvSpPr/>
            <p:nvPr/>
          </p:nvSpPr>
          <p:spPr>
            <a:xfrm>
              <a:off x="3402300" y="2511125"/>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63"/>
          <p:cNvGrpSpPr/>
          <p:nvPr/>
        </p:nvGrpSpPr>
        <p:grpSpPr>
          <a:xfrm>
            <a:off x="7429025" y="2660213"/>
            <a:ext cx="298800" cy="158400"/>
            <a:chOff x="7429000" y="2354563"/>
            <a:chExt cx="298800" cy="158400"/>
          </a:xfrm>
        </p:grpSpPr>
        <p:sp>
          <p:nvSpPr>
            <p:cNvPr id="864" name="Google Shape;864;p63"/>
            <p:cNvSpPr/>
            <p:nvPr/>
          </p:nvSpPr>
          <p:spPr>
            <a:xfrm>
              <a:off x="7429000" y="2354563"/>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3"/>
            <p:cNvSpPr/>
            <p:nvPr/>
          </p:nvSpPr>
          <p:spPr>
            <a:xfrm>
              <a:off x="7578400" y="2354563"/>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Effect transition="in" filter="fade">
                                      <p:cBhvr>
                                        <p:cTn id="7" dur="1000"/>
                                        <p:tgtEl>
                                          <p:spTgt spid="828"/>
                                        </p:tgtEl>
                                      </p:cBhvr>
                                    </p:animEffect>
                                  </p:childTnLst>
                                </p:cTn>
                              </p:par>
                              <p:par>
                                <p:cTn id="8" presetID="10" presetClass="entr" presetSubtype="0" fill="hold" nodeType="withEffect">
                                  <p:stCondLst>
                                    <p:cond delay="0"/>
                                  </p:stCondLst>
                                  <p:childTnLst>
                                    <p:set>
                                      <p:cBhvr>
                                        <p:cTn id="9" dur="1" fill="hold">
                                          <p:stCondLst>
                                            <p:cond delay="0"/>
                                          </p:stCondLst>
                                        </p:cTn>
                                        <p:tgtEl>
                                          <p:spTgt spid="827"/>
                                        </p:tgtEl>
                                        <p:attrNameLst>
                                          <p:attrName>style.visibility</p:attrName>
                                        </p:attrNameLst>
                                      </p:cBhvr>
                                      <p:to>
                                        <p:strVal val="visible"/>
                                      </p:to>
                                    </p:set>
                                    <p:animEffect transition="in" filter="fade">
                                      <p:cBhvr>
                                        <p:cTn id="10" dur="1000"/>
                                        <p:tgtEl>
                                          <p:spTgt spid="8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56"/>
                                        </p:tgtEl>
                                        <p:attrNameLst>
                                          <p:attrName>style.visibility</p:attrName>
                                        </p:attrNameLst>
                                      </p:cBhvr>
                                      <p:to>
                                        <p:strVal val="visible"/>
                                      </p:to>
                                    </p:set>
                                    <p:animEffect transition="in" filter="fade">
                                      <p:cBhvr>
                                        <p:cTn id="15" dur="1000"/>
                                        <p:tgtEl>
                                          <p:spTgt spid="8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0"/>
                                        </p:tgtEl>
                                        <p:attrNameLst>
                                          <p:attrName>style.visibility</p:attrName>
                                        </p:attrNameLst>
                                      </p:cBhvr>
                                      <p:to>
                                        <p:strVal val="visible"/>
                                      </p:to>
                                    </p:set>
                                    <p:animEffect transition="in" filter="fade">
                                      <p:cBhvr>
                                        <p:cTn id="20" dur="1000"/>
                                        <p:tgtEl>
                                          <p:spTgt spid="8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63"/>
                                        </p:tgtEl>
                                        <p:attrNameLst>
                                          <p:attrName>style.visibility</p:attrName>
                                        </p:attrNameLst>
                                      </p:cBhvr>
                                      <p:to>
                                        <p:strVal val="visible"/>
                                      </p:to>
                                    </p:set>
                                    <p:animEffect transition="in" filter="fade">
                                      <p:cBhvr>
                                        <p:cTn id="25" dur="1000"/>
                                        <p:tgtEl>
                                          <p:spTgt spid="8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31"/>
                                        </p:tgtEl>
                                        <p:attrNameLst>
                                          <p:attrName>style.visibility</p:attrName>
                                        </p:attrNameLst>
                                      </p:cBhvr>
                                      <p:to>
                                        <p:strVal val="visible"/>
                                      </p:to>
                                    </p:set>
                                    <p:animEffect transition="in" filter="fade">
                                      <p:cBhvr>
                                        <p:cTn id="30" dur="10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1"/>
          <p:cNvSpPr txBox="1">
            <a:spLocks noGrp="1"/>
          </p:cNvSpPr>
          <p:nvPr>
            <p:ph type="title"/>
          </p:nvPr>
        </p:nvSpPr>
        <p:spPr>
          <a:xfrm>
            <a:off x="987850" y="2849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Neutralization Reaction</a:t>
            </a:r>
            <a:endParaRPr/>
          </a:p>
        </p:txBody>
      </p:sp>
      <p:sp>
        <p:nvSpPr>
          <p:cNvPr id="331" name="Google Shape;331;p51"/>
          <p:cNvSpPr txBox="1">
            <a:spLocks noGrp="1"/>
          </p:cNvSpPr>
          <p:nvPr>
            <p:ph type="body" idx="1"/>
          </p:nvPr>
        </p:nvSpPr>
        <p:spPr>
          <a:xfrm>
            <a:off x="311700" y="1480163"/>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In the process of neutralization, an acid and a base react to form a salt and water. Recal “salt” is used to refer to any ionic compound.</a:t>
            </a:r>
            <a:endParaRPr sz="2400" dirty="0"/>
          </a:p>
          <a:p>
            <a:pPr marL="0" lvl="0" indent="0" algn="l" rtl="0">
              <a:spcBef>
                <a:spcPts val="1600"/>
              </a:spcBef>
              <a:spcAft>
                <a:spcPts val="1600"/>
              </a:spcAft>
              <a:buNone/>
            </a:pPr>
            <a:endParaRPr dirty="0"/>
          </a:p>
        </p:txBody>
      </p:sp>
      <p:pic>
        <p:nvPicPr>
          <p:cNvPr id="332" name="Google Shape;332;p51" descr="Related image"/>
          <p:cNvPicPr preferRelativeResize="0"/>
          <p:nvPr/>
        </p:nvPicPr>
        <p:blipFill>
          <a:blip r:embed="rId3">
            <a:alphaModFix/>
          </a:blip>
          <a:stretch>
            <a:fillRect/>
          </a:stretch>
        </p:blipFill>
        <p:spPr>
          <a:xfrm>
            <a:off x="1940850" y="2571750"/>
            <a:ext cx="3352724" cy="2134224"/>
          </a:xfrm>
          <a:prstGeom prst="rect">
            <a:avLst/>
          </a:prstGeom>
          <a:noFill/>
          <a:ln>
            <a:noFill/>
          </a:ln>
        </p:spPr>
      </p:pic>
      <p:pic>
        <p:nvPicPr>
          <p:cNvPr id="333" name="Google Shape;333;p51" descr="Image result for tums"/>
          <p:cNvPicPr preferRelativeResize="0"/>
          <p:nvPr/>
        </p:nvPicPr>
        <p:blipFill rotWithShape="1">
          <a:blip r:embed="rId4">
            <a:alphaModFix/>
          </a:blip>
          <a:srcRect l="25495" r="23575"/>
          <a:stretch/>
        </p:blipFill>
        <p:spPr>
          <a:xfrm rot="-2502716">
            <a:off x="6124700" y="2415925"/>
            <a:ext cx="1086826" cy="2134075"/>
          </a:xfrm>
          <a:prstGeom prst="rect">
            <a:avLst/>
          </a:prstGeom>
          <a:noFill/>
          <a:ln>
            <a:noFill/>
          </a:ln>
        </p:spPr>
      </p:pic>
    </p:spTree>
    <p:extLst>
      <p:ext uri="{BB962C8B-B14F-4D97-AF65-F5344CB8AC3E}">
        <p14:creationId xmlns:p14="http://schemas.microsoft.com/office/powerpoint/2010/main" val="16175096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Neutralization Reaction</a:t>
            </a:r>
            <a:endParaRPr/>
          </a:p>
        </p:txBody>
      </p:sp>
      <p:sp>
        <p:nvSpPr>
          <p:cNvPr id="339" name="Google Shape;339;p52"/>
          <p:cNvSpPr txBox="1">
            <a:spLocks noGrp="1"/>
          </p:cNvSpPr>
          <p:nvPr>
            <p:ph type="body" idx="1"/>
          </p:nvPr>
        </p:nvSpPr>
        <p:spPr>
          <a:xfrm>
            <a:off x="311700" y="153643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process of neutralization, an acid and a base react to form a salt and water.</a:t>
            </a:r>
            <a:endParaRPr/>
          </a:p>
          <a:p>
            <a:pPr marL="0" lvl="0" indent="0" algn="l" rtl="0">
              <a:spcBef>
                <a:spcPts val="1600"/>
              </a:spcBef>
              <a:spcAft>
                <a:spcPts val="0"/>
              </a:spcAft>
              <a:buNone/>
            </a:pPr>
            <a:endParaRPr/>
          </a:p>
          <a:p>
            <a:pPr marL="0" lvl="0" indent="0" algn="l" rtl="0">
              <a:spcBef>
                <a:spcPts val="0"/>
              </a:spcBef>
              <a:spcAft>
                <a:spcPts val="0"/>
              </a:spcAft>
              <a:buNone/>
            </a:pPr>
            <a:r>
              <a:rPr lang="en">
                <a:solidFill>
                  <a:srgbClr val="FF0000"/>
                </a:solidFill>
              </a:rPr>
              <a:t>H</a:t>
            </a:r>
            <a:r>
              <a:rPr lang="en">
                <a:solidFill>
                  <a:srgbClr val="0B5394"/>
                </a:solidFill>
              </a:rPr>
              <a:t>Cl</a:t>
            </a:r>
            <a:r>
              <a:rPr lang="en">
                <a:solidFill>
                  <a:srgbClr val="FFFFFF"/>
                </a:solidFill>
              </a:rPr>
              <a:t> </a:t>
            </a:r>
            <a:r>
              <a:rPr lang="en"/>
              <a:t>(aq) + Na</a:t>
            </a:r>
            <a:r>
              <a:rPr lang="en">
                <a:solidFill>
                  <a:srgbClr val="FF0000"/>
                </a:solidFill>
              </a:rPr>
              <a:t>OH </a:t>
            </a:r>
            <a:r>
              <a:rPr lang="en"/>
              <a:t>(aq) → NaCl (s) + </a:t>
            </a:r>
            <a:r>
              <a:rPr lang="en">
                <a:solidFill>
                  <a:srgbClr val="FF0000"/>
                </a:solidFill>
              </a:rPr>
              <a:t>H</a:t>
            </a:r>
            <a:r>
              <a:rPr lang="en" baseline="-25000">
                <a:solidFill>
                  <a:srgbClr val="FF0000"/>
                </a:solidFill>
              </a:rPr>
              <a:t>2</a:t>
            </a:r>
            <a:r>
              <a:rPr lang="en">
                <a:solidFill>
                  <a:srgbClr val="FF0000"/>
                </a:solidFill>
              </a:rPr>
              <a:t>O</a:t>
            </a:r>
            <a:r>
              <a:rPr lang="en"/>
              <a:t> (l)</a:t>
            </a:r>
            <a:endParaRPr/>
          </a:p>
        </p:txBody>
      </p:sp>
      <p:sp>
        <p:nvSpPr>
          <p:cNvPr id="340" name="Google Shape;340;p52"/>
          <p:cNvSpPr/>
          <p:nvPr/>
        </p:nvSpPr>
        <p:spPr>
          <a:xfrm>
            <a:off x="422350" y="3821300"/>
            <a:ext cx="5478600" cy="5757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2"/>
          <p:cNvSpPr/>
          <p:nvPr/>
        </p:nvSpPr>
        <p:spPr>
          <a:xfrm>
            <a:off x="2383450" y="3821300"/>
            <a:ext cx="3478200" cy="5118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2"/>
          <p:cNvSpPr/>
          <p:nvPr/>
        </p:nvSpPr>
        <p:spPr>
          <a:xfrm rot="-5400000" flipH="1">
            <a:off x="2378900" y="1191450"/>
            <a:ext cx="545400" cy="39744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2"/>
          <p:cNvSpPr/>
          <p:nvPr/>
        </p:nvSpPr>
        <p:spPr>
          <a:xfrm rot="-5400000" flipH="1">
            <a:off x="2932150" y="2062800"/>
            <a:ext cx="550500" cy="22317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739;p89"/>
          <p:cNvPicPr preferRelativeResize="0"/>
          <p:nvPr/>
        </p:nvPicPr>
        <p:blipFill>
          <a:blip r:embed="rId3">
            <a:alphaModFix/>
          </a:blip>
          <a:stretch>
            <a:fillRect/>
          </a:stretch>
        </p:blipFill>
        <p:spPr>
          <a:xfrm>
            <a:off x="6011600" y="3900909"/>
            <a:ext cx="3092725" cy="1221500"/>
          </a:xfrm>
          <a:prstGeom prst="rect">
            <a:avLst/>
          </a:prstGeom>
          <a:noFill/>
          <a:ln>
            <a:noFill/>
          </a:ln>
        </p:spPr>
      </p:pic>
    </p:spTree>
    <p:extLst>
      <p:ext uri="{BB962C8B-B14F-4D97-AF65-F5344CB8AC3E}">
        <p14:creationId xmlns:p14="http://schemas.microsoft.com/office/powerpoint/2010/main" val="262053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1000"/>
                                        <p:tgtEl>
                                          <p:spTgt spid="3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gtEl>
                                        <p:attrNameLst>
                                          <p:attrName>style.visibility</p:attrName>
                                        </p:attrNameLst>
                                      </p:cBhvr>
                                      <p:to>
                                        <p:strVal val="visible"/>
                                      </p:to>
                                    </p:set>
                                    <p:animEffect transition="in" filter="fade">
                                      <p:cBhvr>
                                        <p:cTn id="17" dur="1000"/>
                                        <p:tgtEl>
                                          <p:spTgt spid="3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2"/>
                                        </p:tgtEl>
                                        <p:attrNameLst>
                                          <p:attrName>style.visibility</p:attrName>
                                        </p:attrNameLst>
                                      </p:cBhvr>
                                      <p:to>
                                        <p:strVal val="visible"/>
                                      </p:to>
                                    </p:set>
                                    <p:animEffect transition="in" filter="fade">
                                      <p:cBhvr>
                                        <p:cTn id="22" dur="2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3"/>
          <p:cNvSpPr txBox="1">
            <a:spLocks noGrp="1"/>
          </p:cNvSpPr>
          <p:nvPr>
            <p:ph type="title"/>
          </p:nvPr>
        </p:nvSpPr>
        <p:spPr>
          <a:xfrm>
            <a:off x="964200" y="25340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Neutralization Reaction</a:t>
            </a:r>
            <a:endParaRPr/>
          </a:p>
        </p:txBody>
      </p:sp>
      <p:sp>
        <p:nvSpPr>
          <p:cNvPr id="349" name="Google Shape;349;p53"/>
          <p:cNvSpPr txBox="1">
            <a:spLocks noGrp="1"/>
          </p:cNvSpPr>
          <p:nvPr>
            <p:ph type="body" idx="1"/>
          </p:nvPr>
        </p:nvSpPr>
        <p:spPr>
          <a:xfrm>
            <a:off x="311700" y="1543863"/>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H</a:t>
            </a:r>
            <a:r>
              <a:rPr lang="en"/>
              <a:t>Cl + Na</a:t>
            </a:r>
            <a:r>
              <a:rPr lang="en">
                <a:solidFill>
                  <a:srgbClr val="FF0000"/>
                </a:solidFill>
              </a:rPr>
              <a:t>OH </a:t>
            </a:r>
            <a:r>
              <a:rPr lang="en"/>
              <a:t>→ NaCl + </a:t>
            </a:r>
            <a:r>
              <a:rPr lang="en">
                <a:solidFill>
                  <a:srgbClr val="FF0000"/>
                </a:solidFill>
              </a:rPr>
              <a:t>H</a:t>
            </a:r>
            <a:r>
              <a:rPr lang="en" baseline="-25000">
                <a:solidFill>
                  <a:srgbClr val="FF0000"/>
                </a:solidFill>
              </a:rPr>
              <a:t>2</a:t>
            </a:r>
            <a:r>
              <a:rPr lang="en">
                <a:solidFill>
                  <a:srgbClr val="FF0000"/>
                </a:solidFill>
              </a:rPr>
              <a:t>O</a:t>
            </a:r>
            <a:endParaRPr>
              <a:solidFill>
                <a:srgbClr val="FF0000"/>
              </a:solidFill>
            </a:endParaRPr>
          </a:p>
          <a:p>
            <a:pPr marL="0" lvl="0" indent="0" algn="l" rtl="0">
              <a:spcBef>
                <a:spcPts val="1600"/>
              </a:spcBef>
              <a:spcAft>
                <a:spcPts val="0"/>
              </a:spcAft>
              <a:buNone/>
            </a:pPr>
            <a:endParaRPr/>
          </a:p>
          <a:p>
            <a:pPr marL="0" lvl="0" indent="0" algn="l" rtl="0">
              <a:spcBef>
                <a:spcPts val="1600"/>
              </a:spcBef>
              <a:spcAft>
                <a:spcPts val="0"/>
              </a:spcAft>
              <a:buNone/>
            </a:pPr>
            <a:r>
              <a:rPr lang="en" sz="2400"/>
              <a:t>Let’s break this down….</a:t>
            </a:r>
            <a:endParaRPr sz="2400"/>
          </a:p>
          <a:p>
            <a:pPr marL="0" lvl="0" indent="0" algn="l" rtl="0">
              <a:spcBef>
                <a:spcPts val="1600"/>
              </a:spcBef>
              <a:spcAft>
                <a:spcPts val="1600"/>
              </a:spcAft>
              <a:buNone/>
            </a:pPr>
            <a:r>
              <a:rPr lang="en" sz="2400"/>
              <a:t>The hydrogen ions (H</a:t>
            </a:r>
            <a:r>
              <a:rPr lang="en" sz="2400" baseline="30000"/>
              <a:t>+</a:t>
            </a:r>
            <a:r>
              <a:rPr lang="en" sz="2400"/>
              <a:t>) neutralize the hydroxide ions (OH</a:t>
            </a:r>
            <a:r>
              <a:rPr lang="en" sz="2400" baseline="30000"/>
              <a:t>-</a:t>
            </a:r>
            <a:r>
              <a:rPr lang="en" sz="2400"/>
              <a:t>) making water. The leftover ions make a salt.</a:t>
            </a:r>
            <a:endParaRPr sz="2400"/>
          </a:p>
        </p:txBody>
      </p:sp>
      <p:sp>
        <p:nvSpPr>
          <p:cNvPr id="350" name="Google Shape;350;p53"/>
          <p:cNvSpPr/>
          <p:nvPr/>
        </p:nvSpPr>
        <p:spPr>
          <a:xfrm rot="-5400000">
            <a:off x="1967900" y="579075"/>
            <a:ext cx="607800" cy="3550500"/>
          </a:xfrm>
          <a:prstGeom prst="curvedRight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3"/>
          <p:cNvSpPr/>
          <p:nvPr/>
        </p:nvSpPr>
        <p:spPr>
          <a:xfrm rot="-5400000">
            <a:off x="2627275" y="1223625"/>
            <a:ext cx="569400" cy="2223000"/>
          </a:xfrm>
          <a:prstGeom prst="curvedRight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739;p89"/>
          <p:cNvPicPr preferRelativeResize="0"/>
          <p:nvPr/>
        </p:nvPicPr>
        <p:blipFill>
          <a:blip r:embed="rId3">
            <a:alphaModFix/>
          </a:blip>
          <a:stretch>
            <a:fillRect/>
          </a:stretch>
        </p:blipFill>
        <p:spPr>
          <a:xfrm>
            <a:off x="4553893" y="1634191"/>
            <a:ext cx="4278407" cy="1661270"/>
          </a:xfrm>
          <a:prstGeom prst="rect">
            <a:avLst/>
          </a:prstGeom>
          <a:noFill/>
          <a:ln>
            <a:noFill/>
          </a:ln>
        </p:spPr>
      </p:pic>
    </p:spTree>
    <p:extLst>
      <p:ext uri="{BB962C8B-B14F-4D97-AF65-F5344CB8AC3E}">
        <p14:creationId xmlns:p14="http://schemas.microsoft.com/office/powerpoint/2010/main" val="9983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10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title"/>
          </p:nvPr>
        </p:nvSpPr>
        <p:spPr>
          <a:xfrm>
            <a:off x="987850" y="1404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Titrations</a:t>
            </a:r>
            <a:endParaRPr/>
          </a:p>
        </p:txBody>
      </p:sp>
      <p:sp>
        <p:nvSpPr>
          <p:cNvPr id="362" name="Google Shape;362;p55"/>
          <p:cNvSpPr txBox="1">
            <a:spLocks noGrp="1"/>
          </p:cNvSpPr>
          <p:nvPr>
            <p:ph type="body" idx="1"/>
          </p:nvPr>
        </p:nvSpPr>
        <p:spPr>
          <a:xfrm>
            <a:off x="314950" y="1493450"/>
            <a:ext cx="6380818"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t>A titration is a laboratory process in which a volume of solution of </a:t>
            </a:r>
            <a:r>
              <a:rPr lang="en" sz="1800" dirty="0">
                <a:solidFill>
                  <a:schemeClr val="accent6"/>
                </a:solidFill>
              </a:rPr>
              <a:t>known</a:t>
            </a:r>
            <a:r>
              <a:rPr lang="en" sz="1800" dirty="0"/>
              <a:t> concentration is used to determine the concentration of an </a:t>
            </a:r>
            <a:r>
              <a:rPr lang="en" sz="1800" dirty="0">
                <a:solidFill>
                  <a:schemeClr val="accent6"/>
                </a:solidFill>
              </a:rPr>
              <a:t>unknown</a:t>
            </a:r>
            <a:r>
              <a:rPr lang="en" sz="1800" dirty="0"/>
              <a:t> solution. This is done by neutralization.</a:t>
            </a:r>
          </a:p>
          <a:p>
            <a:pPr eaLnBrk="1" hangingPunct="1"/>
            <a:r>
              <a:rPr lang="en-US" altLang="en-US" sz="1800" dirty="0"/>
              <a:t>Indicators are used to determine when the solution has reached the </a:t>
            </a:r>
            <a:r>
              <a:rPr lang="en-US" altLang="en-US" sz="1800" dirty="0">
                <a:solidFill>
                  <a:schemeClr val="accent6"/>
                </a:solidFill>
              </a:rPr>
              <a:t>equivalence point</a:t>
            </a:r>
            <a:r>
              <a:rPr lang="en-US" altLang="en-US" sz="1800" dirty="0">
                <a:solidFill>
                  <a:schemeClr val="bg1"/>
                </a:solidFill>
              </a:rPr>
              <a:t>,</a:t>
            </a:r>
            <a:r>
              <a:rPr lang="en-US" altLang="en-US" sz="1800" dirty="0">
                <a:solidFill>
                  <a:srgbClr val="FF0000"/>
                </a:solidFill>
              </a:rPr>
              <a:t> </a:t>
            </a:r>
            <a:r>
              <a:rPr lang="en-US" altLang="en-US" sz="1800" dirty="0"/>
              <a:t>or neutralization point, at which the </a:t>
            </a:r>
            <a:r>
              <a:rPr lang="en-US" altLang="en-US" sz="1800" dirty="0">
                <a:solidFill>
                  <a:schemeClr val="accent6"/>
                </a:solidFill>
              </a:rPr>
              <a:t>moles of acid equals moles of base</a:t>
            </a:r>
            <a:r>
              <a:rPr lang="en-US" altLang="en-US" sz="1800" dirty="0"/>
              <a:t>.</a:t>
            </a:r>
          </a:p>
          <a:p>
            <a:pPr eaLnBrk="1" hangingPunct="1"/>
            <a:r>
              <a:rPr lang="en-US" altLang="en-US" sz="1800" dirty="0"/>
              <a:t>The</a:t>
            </a:r>
            <a:r>
              <a:rPr lang="en-US" altLang="en-US" sz="1800" dirty="0">
                <a:solidFill>
                  <a:schemeClr val="tx2"/>
                </a:solidFill>
              </a:rPr>
              <a:t> </a:t>
            </a:r>
            <a:r>
              <a:rPr lang="en-US" altLang="en-US" sz="1800" dirty="0">
                <a:solidFill>
                  <a:schemeClr val="accent6"/>
                </a:solidFill>
              </a:rPr>
              <a:t>endpoint</a:t>
            </a:r>
            <a:r>
              <a:rPr lang="en-US" altLang="en-US" sz="1800" dirty="0">
                <a:solidFill>
                  <a:schemeClr val="tx2"/>
                </a:solidFill>
              </a:rPr>
              <a:t> </a:t>
            </a:r>
            <a:r>
              <a:rPr lang="en-US" altLang="en-US" sz="1800" dirty="0"/>
              <a:t>is when the indicator actually changes color.</a:t>
            </a:r>
          </a:p>
          <a:p>
            <a:pPr eaLnBrk="1" hangingPunct="1"/>
            <a:r>
              <a:rPr lang="en-US" altLang="en-US" sz="1800" dirty="0"/>
              <a:t>You want the endpoint close to the equivalence point.</a:t>
            </a:r>
          </a:p>
          <a:p>
            <a:pPr marL="0" lvl="0" indent="0" algn="l" rtl="0">
              <a:spcBef>
                <a:spcPts val="0"/>
              </a:spcBef>
              <a:spcAft>
                <a:spcPts val="1600"/>
              </a:spcAft>
              <a:buNone/>
            </a:pPr>
            <a:endParaRPr sz="1800" dirty="0"/>
          </a:p>
        </p:txBody>
      </p:sp>
      <p:pic>
        <p:nvPicPr>
          <p:cNvPr id="363" name="Google Shape;363;p55"/>
          <p:cNvPicPr preferRelativeResize="0"/>
          <p:nvPr/>
        </p:nvPicPr>
        <p:blipFill>
          <a:blip r:embed="rId3">
            <a:alphaModFix/>
          </a:blip>
          <a:stretch>
            <a:fillRect/>
          </a:stretch>
        </p:blipFill>
        <p:spPr>
          <a:xfrm>
            <a:off x="6695768" y="2005502"/>
            <a:ext cx="2046504" cy="2242034"/>
          </a:xfrm>
          <a:prstGeom prst="rect">
            <a:avLst/>
          </a:prstGeom>
          <a:noFill/>
          <a:ln>
            <a:noFill/>
          </a:ln>
        </p:spPr>
      </p:pic>
    </p:spTree>
    <p:extLst>
      <p:ext uri="{BB962C8B-B14F-4D97-AF65-F5344CB8AC3E}">
        <p14:creationId xmlns:p14="http://schemas.microsoft.com/office/powerpoint/2010/main" val="63824362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6"/>
          <p:cNvSpPr txBox="1">
            <a:spLocks noGrp="1"/>
          </p:cNvSpPr>
          <p:nvPr>
            <p:ph type="title"/>
          </p:nvPr>
        </p:nvSpPr>
        <p:spPr>
          <a:xfrm>
            <a:off x="987850" y="2691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 up</a:t>
            </a:r>
            <a:endParaRPr/>
          </a:p>
        </p:txBody>
      </p:sp>
      <p:sp>
        <p:nvSpPr>
          <p:cNvPr id="369" name="Google Shape;369;p56"/>
          <p:cNvSpPr txBox="1">
            <a:spLocks noGrp="1"/>
          </p:cNvSpPr>
          <p:nvPr>
            <p:ph type="body" idx="1"/>
          </p:nvPr>
        </p:nvSpPr>
        <p:spPr>
          <a:xfrm>
            <a:off x="370425" y="1569650"/>
            <a:ext cx="5553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titration requires a special piece of equipment called a </a:t>
            </a:r>
            <a:r>
              <a:rPr lang="en" dirty="0">
                <a:solidFill>
                  <a:schemeClr val="accent6"/>
                </a:solidFill>
              </a:rPr>
              <a:t>burette</a:t>
            </a:r>
            <a:r>
              <a:rPr lang="en" b="1" i="1" dirty="0"/>
              <a:t>.</a:t>
            </a:r>
            <a:endParaRPr b="1" i="1" dirty="0"/>
          </a:p>
          <a:p>
            <a:pPr marL="0" lvl="0" indent="0" algn="l" rtl="0">
              <a:spcBef>
                <a:spcPts val="1600"/>
              </a:spcBef>
              <a:spcAft>
                <a:spcPts val="1600"/>
              </a:spcAft>
              <a:buNone/>
            </a:pPr>
            <a:r>
              <a:rPr lang="en" dirty="0"/>
              <a:t>To monitor the neutralization, an indicator is used.</a:t>
            </a:r>
            <a:endParaRPr dirty="0"/>
          </a:p>
        </p:txBody>
      </p:sp>
      <p:pic>
        <p:nvPicPr>
          <p:cNvPr id="370" name="Google Shape;370;p56"/>
          <p:cNvPicPr preferRelativeResize="0"/>
          <p:nvPr/>
        </p:nvPicPr>
        <p:blipFill>
          <a:blip r:embed="rId3">
            <a:alphaModFix/>
          </a:blip>
          <a:stretch>
            <a:fillRect/>
          </a:stretch>
        </p:blipFill>
        <p:spPr>
          <a:xfrm>
            <a:off x="6226325" y="1859300"/>
            <a:ext cx="2552700" cy="2552700"/>
          </a:xfrm>
          <a:prstGeom prst="rect">
            <a:avLst/>
          </a:prstGeom>
          <a:noFill/>
          <a:ln>
            <a:noFill/>
          </a:ln>
        </p:spPr>
      </p:pic>
    </p:spTree>
    <p:extLst>
      <p:ext uri="{BB962C8B-B14F-4D97-AF65-F5344CB8AC3E}">
        <p14:creationId xmlns:p14="http://schemas.microsoft.com/office/powerpoint/2010/main" val="2350047537"/>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ead1.jpg"/>
          <p:cNvPicPr>
            <a:picLocks noChangeAspect="1"/>
          </p:cNvPicPr>
          <p:nvPr/>
        </p:nvPicPr>
        <p:blipFill>
          <a:blip r:embed="rId2" cstate="print"/>
          <a:stretch>
            <a:fillRect/>
          </a:stretch>
        </p:blipFill>
        <p:spPr>
          <a:xfrm>
            <a:off x="7657554" y="1356852"/>
            <a:ext cx="977055" cy="3437787"/>
          </a:xfrm>
          <a:prstGeom prst="rect">
            <a:avLst/>
          </a:prstGeom>
        </p:spPr>
      </p:pic>
      <p:pic>
        <p:nvPicPr>
          <p:cNvPr id="5" name="Picture 4" descr="readInitial.jpg"/>
          <p:cNvPicPr>
            <a:picLocks noChangeAspect="1"/>
          </p:cNvPicPr>
          <p:nvPr/>
        </p:nvPicPr>
        <p:blipFill>
          <a:blip r:embed="rId3" cstate="print"/>
          <a:stretch>
            <a:fillRect/>
          </a:stretch>
        </p:blipFill>
        <p:spPr>
          <a:xfrm>
            <a:off x="308690" y="1532803"/>
            <a:ext cx="1720394" cy="3268749"/>
          </a:xfrm>
          <a:prstGeom prst="rect">
            <a:avLst/>
          </a:prstGeom>
        </p:spPr>
      </p:pic>
      <p:sp>
        <p:nvSpPr>
          <p:cNvPr id="7" name="TextBox 6"/>
          <p:cNvSpPr txBox="1"/>
          <p:nvPr/>
        </p:nvSpPr>
        <p:spPr>
          <a:xfrm>
            <a:off x="2166374" y="2230379"/>
            <a:ext cx="1657350" cy="461665"/>
          </a:xfrm>
          <a:prstGeom prst="rect">
            <a:avLst/>
          </a:prstGeom>
          <a:noFill/>
        </p:spPr>
        <p:txBody>
          <a:bodyPr wrap="square" rtlCol="0">
            <a:spAutoFit/>
          </a:bodyPr>
          <a:lstStyle/>
          <a:p>
            <a:r>
              <a:rPr lang="en-US" sz="2400" dirty="0">
                <a:solidFill>
                  <a:schemeClr val="bg1"/>
                </a:solidFill>
                <a:latin typeface="Shadows Into Light" panose="020B0604020202020204" charset="0"/>
              </a:rPr>
              <a:t>0.60mL</a:t>
            </a:r>
          </a:p>
        </p:txBody>
      </p:sp>
      <p:sp>
        <p:nvSpPr>
          <p:cNvPr id="8" name="TextBox 7"/>
          <p:cNvSpPr txBox="1"/>
          <p:nvPr/>
        </p:nvSpPr>
        <p:spPr>
          <a:xfrm>
            <a:off x="6494502" y="2230378"/>
            <a:ext cx="1014153" cy="461665"/>
          </a:xfrm>
          <a:prstGeom prst="rect">
            <a:avLst/>
          </a:prstGeom>
          <a:noFill/>
        </p:spPr>
        <p:txBody>
          <a:bodyPr wrap="square" rtlCol="0">
            <a:spAutoFit/>
          </a:bodyPr>
          <a:lstStyle/>
          <a:p>
            <a:r>
              <a:rPr lang="en-US" sz="2400" dirty="0">
                <a:solidFill>
                  <a:schemeClr val="bg1"/>
                </a:solidFill>
                <a:latin typeface="Shadows Into Light" panose="020B0604020202020204" charset="0"/>
              </a:rPr>
              <a:t>15.40mL</a:t>
            </a:r>
          </a:p>
        </p:txBody>
      </p:sp>
      <p:sp>
        <p:nvSpPr>
          <p:cNvPr id="9" name="TextBox 8"/>
          <p:cNvSpPr txBox="1"/>
          <p:nvPr/>
        </p:nvSpPr>
        <p:spPr>
          <a:xfrm>
            <a:off x="2215055" y="3490284"/>
            <a:ext cx="5293600" cy="830997"/>
          </a:xfrm>
          <a:prstGeom prst="rect">
            <a:avLst/>
          </a:prstGeom>
          <a:noFill/>
        </p:spPr>
        <p:txBody>
          <a:bodyPr wrap="square" rtlCol="0">
            <a:spAutoFit/>
          </a:bodyPr>
          <a:lstStyle/>
          <a:p>
            <a:r>
              <a:rPr lang="en-US" sz="2400" dirty="0">
                <a:solidFill>
                  <a:schemeClr val="bg1"/>
                </a:solidFill>
                <a:latin typeface="Shadows Into Light" panose="020B0604020202020204" charset="0"/>
              </a:rPr>
              <a:t>15.40-.60 = 14.80mL released from the burette.</a:t>
            </a:r>
          </a:p>
        </p:txBody>
      </p:sp>
      <p:sp>
        <p:nvSpPr>
          <p:cNvPr id="10" name="TextBox 9"/>
          <p:cNvSpPr txBox="1"/>
          <p:nvPr/>
        </p:nvSpPr>
        <p:spPr>
          <a:xfrm>
            <a:off x="2215055" y="2897029"/>
            <a:ext cx="4775679" cy="461665"/>
          </a:xfrm>
          <a:prstGeom prst="rect">
            <a:avLst/>
          </a:prstGeom>
          <a:noFill/>
        </p:spPr>
        <p:txBody>
          <a:bodyPr wrap="square" rtlCol="0">
            <a:spAutoFit/>
          </a:bodyPr>
          <a:lstStyle/>
          <a:p>
            <a:r>
              <a:rPr lang="en-US" sz="2400" dirty="0">
                <a:solidFill>
                  <a:schemeClr val="bg1"/>
                </a:solidFill>
                <a:latin typeface="Shadows Into Light" panose="020B0604020202020204" charset="0"/>
              </a:rPr>
              <a:t>How much acid was released?</a:t>
            </a:r>
          </a:p>
        </p:txBody>
      </p:sp>
      <p:sp>
        <p:nvSpPr>
          <p:cNvPr id="11" name="TextBox 10"/>
          <p:cNvSpPr txBox="1"/>
          <p:nvPr/>
        </p:nvSpPr>
        <p:spPr>
          <a:xfrm>
            <a:off x="998219" y="353292"/>
            <a:ext cx="3664052" cy="584775"/>
          </a:xfrm>
          <a:prstGeom prst="rect">
            <a:avLst/>
          </a:prstGeom>
          <a:noFill/>
        </p:spPr>
        <p:txBody>
          <a:bodyPr wrap="square" rtlCol="0">
            <a:spAutoFit/>
          </a:bodyPr>
          <a:lstStyle/>
          <a:p>
            <a:r>
              <a:rPr lang="en-US" sz="3200" dirty="0">
                <a:latin typeface="Shadows Into Light" panose="020B0604020202020204" charset="0"/>
              </a:rPr>
              <a:t>Reading a Burette</a:t>
            </a:r>
          </a:p>
        </p:txBody>
      </p:sp>
      <p:sp>
        <p:nvSpPr>
          <p:cNvPr id="12" name="TextBox 11"/>
          <p:cNvSpPr txBox="1"/>
          <p:nvPr/>
        </p:nvSpPr>
        <p:spPr>
          <a:xfrm>
            <a:off x="2215056" y="1637123"/>
            <a:ext cx="3217335" cy="461665"/>
          </a:xfrm>
          <a:prstGeom prst="rect">
            <a:avLst/>
          </a:prstGeom>
          <a:noFill/>
        </p:spPr>
        <p:txBody>
          <a:bodyPr wrap="square" rtlCol="0">
            <a:spAutoFit/>
          </a:bodyPr>
          <a:lstStyle/>
          <a:p>
            <a:r>
              <a:rPr lang="en-US" sz="2400" dirty="0">
                <a:solidFill>
                  <a:schemeClr val="bg1"/>
                </a:solidFill>
                <a:latin typeface="Shadows Into Light" panose="020B0604020202020204" charset="0"/>
              </a:rPr>
              <a:t>Read the burette volumes. </a:t>
            </a:r>
          </a:p>
        </p:txBody>
      </p:sp>
    </p:spTree>
    <p:extLst>
      <p:ext uri="{BB962C8B-B14F-4D97-AF65-F5344CB8AC3E}">
        <p14:creationId xmlns:p14="http://schemas.microsoft.com/office/powerpoint/2010/main" val="17678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7"/>
          <p:cNvSpPr/>
          <p:nvPr/>
        </p:nvSpPr>
        <p:spPr>
          <a:xfrm>
            <a:off x="436725" y="2506575"/>
            <a:ext cx="3454500" cy="24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7"/>
          <p:cNvSpPr txBox="1"/>
          <p:nvPr/>
        </p:nvSpPr>
        <p:spPr>
          <a:xfrm>
            <a:off x="895600" y="29300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377" name="Google Shape;377;p57"/>
          <p:cNvSpPr txBox="1"/>
          <p:nvPr/>
        </p:nvSpPr>
        <p:spPr>
          <a:xfrm>
            <a:off x="1712578" y="37672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378" name="Google Shape;378;p57"/>
          <p:cNvSpPr txBox="1"/>
          <p:nvPr/>
        </p:nvSpPr>
        <p:spPr>
          <a:xfrm>
            <a:off x="2722975" y="25065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379" name="Google Shape;379;p57"/>
          <p:cNvSpPr txBox="1"/>
          <p:nvPr/>
        </p:nvSpPr>
        <p:spPr>
          <a:xfrm>
            <a:off x="2722975" y="3694300"/>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380" name="Google Shape;380;p57"/>
          <p:cNvSpPr txBox="1"/>
          <p:nvPr/>
        </p:nvSpPr>
        <p:spPr>
          <a:xfrm>
            <a:off x="987850" y="37827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381" name="Google Shape;381;p57"/>
          <p:cNvSpPr txBox="1"/>
          <p:nvPr/>
        </p:nvSpPr>
        <p:spPr>
          <a:xfrm>
            <a:off x="3027775" y="28113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grpSp>
        <p:nvGrpSpPr>
          <p:cNvPr id="382" name="Google Shape;382;p57"/>
          <p:cNvGrpSpPr/>
          <p:nvPr/>
        </p:nvGrpSpPr>
        <p:grpSpPr>
          <a:xfrm>
            <a:off x="1440675" y="-47400"/>
            <a:ext cx="878306" cy="2690241"/>
            <a:chOff x="1483989" y="-254625"/>
            <a:chExt cx="878306" cy="2690241"/>
          </a:xfrm>
        </p:grpSpPr>
        <p:sp>
          <p:nvSpPr>
            <p:cNvPr id="383" name="Google Shape;383;p57"/>
            <p:cNvSpPr/>
            <p:nvPr/>
          </p:nvSpPr>
          <p:spPr>
            <a:xfrm>
              <a:off x="1589050" y="-254625"/>
              <a:ext cx="230400" cy="2635800"/>
            </a:xfrm>
            <a:prstGeom prst="rect">
              <a:avLst/>
            </a:prstGeom>
            <a:solidFill>
              <a:schemeClr val="lt2"/>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00B0F0"/>
                </a:solidFill>
                <a:latin typeface="Shadows Into Light" panose="020B0604020202020204" charset="0"/>
              </a:endParaRPr>
            </a:p>
          </p:txBody>
        </p:sp>
        <p:sp>
          <p:nvSpPr>
            <p:cNvPr id="384" name="Google Shape;384;p57"/>
            <p:cNvSpPr txBox="1"/>
            <p:nvPr/>
          </p:nvSpPr>
          <p:spPr>
            <a:xfrm>
              <a:off x="1512348" y="227704"/>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sp>
          <p:nvSpPr>
            <p:cNvPr id="385" name="Google Shape;385;p57"/>
            <p:cNvSpPr txBox="1"/>
            <p:nvPr/>
          </p:nvSpPr>
          <p:spPr>
            <a:xfrm>
              <a:off x="1483989" y="661791"/>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sp>
          <p:nvSpPr>
            <p:cNvPr id="386" name="Google Shape;386;p57"/>
            <p:cNvSpPr txBox="1"/>
            <p:nvPr/>
          </p:nvSpPr>
          <p:spPr>
            <a:xfrm>
              <a:off x="1496832" y="1016897"/>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sp>
          <p:nvSpPr>
            <p:cNvPr id="387" name="Google Shape;387;p57"/>
            <p:cNvSpPr txBox="1"/>
            <p:nvPr/>
          </p:nvSpPr>
          <p:spPr>
            <a:xfrm>
              <a:off x="1513519" y="1389747"/>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sp>
          <p:nvSpPr>
            <p:cNvPr id="388" name="Google Shape;388;p57"/>
            <p:cNvSpPr txBox="1"/>
            <p:nvPr/>
          </p:nvSpPr>
          <p:spPr>
            <a:xfrm>
              <a:off x="1530695" y="1885416"/>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grpSp>
      <p:sp>
        <p:nvSpPr>
          <p:cNvPr id="389" name="Google Shape;389;p57"/>
          <p:cNvSpPr txBox="1"/>
          <p:nvPr/>
        </p:nvSpPr>
        <p:spPr>
          <a:xfrm>
            <a:off x="1548367" y="2620682"/>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0B0F0"/>
                </a:solidFill>
                <a:latin typeface="Shadows Into Light" panose="020B0604020202020204" charset="0"/>
                <a:ea typeface="Open Sans"/>
                <a:cs typeface="Open Sans"/>
                <a:sym typeface="Open Sans"/>
              </a:rPr>
              <a:t>OH</a:t>
            </a:r>
            <a:r>
              <a:rPr lang="en" sz="2400" baseline="30000" dirty="0">
                <a:solidFill>
                  <a:srgbClr val="00B0F0"/>
                </a:solidFill>
                <a:latin typeface="Shadows Into Light" panose="020B0604020202020204" charset="0"/>
                <a:ea typeface="Open Sans"/>
                <a:cs typeface="Open Sans"/>
                <a:sym typeface="Open Sans"/>
              </a:rPr>
              <a:t>-</a:t>
            </a:r>
            <a:endParaRPr sz="2400" baseline="30000" dirty="0">
              <a:solidFill>
                <a:srgbClr val="00B0F0"/>
              </a:solidFill>
              <a:latin typeface="Shadows Into Light" panose="020B0604020202020204" charset="0"/>
              <a:ea typeface="Open Sans"/>
              <a:cs typeface="Open Sans"/>
              <a:sym typeface="Open Sans"/>
            </a:endParaRPr>
          </a:p>
        </p:txBody>
      </p:sp>
      <p:sp>
        <p:nvSpPr>
          <p:cNvPr id="390" name="Google Shape;390;p57"/>
          <p:cNvSpPr txBox="1"/>
          <p:nvPr/>
        </p:nvSpPr>
        <p:spPr>
          <a:xfrm>
            <a:off x="2101688" y="32523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391" name="Google Shape;391;p57"/>
          <p:cNvSpPr/>
          <p:nvPr/>
        </p:nvSpPr>
        <p:spPr>
          <a:xfrm>
            <a:off x="4071575" y="3518575"/>
            <a:ext cx="1241100" cy="550200"/>
          </a:xfrm>
          <a:prstGeom prst="rightArrow">
            <a:avLst>
              <a:gd name="adj1" fmla="val 50000"/>
              <a:gd name="adj2" fmla="val 50000"/>
            </a:avLst>
          </a:pr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392" name="Google Shape;392;p57"/>
          <p:cNvGrpSpPr/>
          <p:nvPr/>
        </p:nvGrpSpPr>
        <p:grpSpPr>
          <a:xfrm>
            <a:off x="5541275" y="-254625"/>
            <a:ext cx="3454500" cy="5239500"/>
            <a:chOff x="5541275" y="-254625"/>
            <a:chExt cx="3454500" cy="5239500"/>
          </a:xfrm>
        </p:grpSpPr>
        <p:sp>
          <p:nvSpPr>
            <p:cNvPr id="393" name="Google Shape;393;p57"/>
            <p:cNvSpPr/>
            <p:nvPr/>
          </p:nvSpPr>
          <p:spPr>
            <a:xfrm>
              <a:off x="5541275" y="2533575"/>
              <a:ext cx="3454500" cy="24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hadows Into Light" panose="020B0604020202020204" charset="0"/>
              </a:endParaRPr>
            </a:p>
          </p:txBody>
        </p:sp>
        <p:grpSp>
          <p:nvGrpSpPr>
            <p:cNvPr id="394" name="Google Shape;394;p57"/>
            <p:cNvGrpSpPr/>
            <p:nvPr/>
          </p:nvGrpSpPr>
          <p:grpSpPr>
            <a:xfrm>
              <a:off x="6079628" y="-254625"/>
              <a:ext cx="857285" cy="2635800"/>
              <a:chOff x="1474628" y="-254625"/>
              <a:chExt cx="857285" cy="2635800"/>
            </a:xfrm>
          </p:grpSpPr>
          <p:sp>
            <p:nvSpPr>
              <p:cNvPr id="395" name="Google Shape;395;p57"/>
              <p:cNvSpPr/>
              <p:nvPr/>
            </p:nvSpPr>
            <p:spPr>
              <a:xfrm>
                <a:off x="1589050" y="-254625"/>
                <a:ext cx="230400" cy="2635800"/>
              </a:xfrm>
              <a:prstGeom prst="rect">
                <a:avLst/>
              </a:prstGeom>
              <a:solidFill>
                <a:schemeClr val="lt2"/>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hadows Into Light" panose="020B0604020202020204" charset="0"/>
                </a:endParaRPr>
              </a:p>
            </p:txBody>
          </p:sp>
          <p:sp>
            <p:nvSpPr>
              <p:cNvPr id="396" name="Google Shape;396;p57"/>
              <p:cNvSpPr txBox="1"/>
              <p:nvPr/>
            </p:nvSpPr>
            <p:spPr>
              <a:xfrm>
                <a:off x="1474628" y="1402319"/>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p>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a:p>
                <a:pPr marL="0" lvl="0" indent="0" algn="l" rtl="0">
                  <a:spcBef>
                    <a:spcPts val="0"/>
                  </a:spcBef>
                  <a:spcAft>
                    <a:spcPts val="0"/>
                  </a:spcAft>
                  <a:buNone/>
                </a:pPr>
                <a:endParaRPr sz="2000" baseline="30000" dirty="0">
                  <a:solidFill>
                    <a:srgbClr val="00B0F0"/>
                  </a:solidFill>
                  <a:latin typeface="Shadows Into Light" panose="020B0604020202020204" charset="0"/>
                  <a:ea typeface="Open Sans"/>
                  <a:cs typeface="Open Sans"/>
                  <a:sym typeface="Open Sans"/>
                </a:endParaRPr>
              </a:p>
            </p:txBody>
          </p:sp>
          <p:sp>
            <p:nvSpPr>
              <p:cNvPr id="397" name="Google Shape;397;p57"/>
              <p:cNvSpPr txBox="1"/>
              <p:nvPr/>
            </p:nvSpPr>
            <p:spPr>
              <a:xfrm>
                <a:off x="1500313" y="923763"/>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grpSp>
        <p:sp>
          <p:nvSpPr>
            <p:cNvPr id="398" name="Google Shape;398;p57"/>
            <p:cNvSpPr txBox="1"/>
            <p:nvPr/>
          </p:nvSpPr>
          <p:spPr>
            <a:xfrm>
              <a:off x="6105313" y="29825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399" name="Google Shape;399;p57"/>
            <p:cNvSpPr txBox="1"/>
            <p:nvPr/>
          </p:nvSpPr>
          <p:spPr>
            <a:xfrm>
              <a:off x="6641563" y="35185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00" name="Google Shape;400;p57"/>
            <p:cNvSpPr txBox="1"/>
            <p:nvPr/>
          </p:nvSpPr>
          <p:spPr>
            <a:xfrm>
              <a:off x="7564788" y="29825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01" name="Google Shape;401;p57"/>
            <p:cNvSpPr txBox="1"/>
            <p:nvPr/>
          </p:nvSpPr>
          <p:spPr>
            <a:xfrm>
              <a:off x="5666888" y="383638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02" name="Google Shape;402;p57"/>
            <p:cNvSpPr txBox="1"/>
            <p:nvPr/>
          </p:nvSpPr>
          <p:spPr>
            <a:xfrm>
              <a:off x="7789663" y="378271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grpSp>
      <p:sp>
        <p:nvSpPr>
          <p:cNvPr id="403" name="Google Shape;403;p57"/>
          <p:cNvSpPr txBox="1"/>
          <p:nvPr/>
        </p:nvSpPr>
        <p:spPr>
          <a:xfrm>
            <a:off x="1440675" y="-132400"/>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B0F0"/>
                </a:solidFill>
                <a:latin typeface="Shadows Into Light" panose="020B0604020202020204" charset="0"/>
                <a:ea typeface="Open Sans"/>
                <a:cs typeface="Open Sans"/>
                <a:sym typeface="Open Sans"/>
              </a:rPr>
              <a:t>OH</a:t>
            </a:r>
            <a:r>
              <a:rPr lang="en" sz="2000" baseline="30000" dirty="0">
                <a:solidFill>
                  <a:srgbClr val="00B0F0"/>
                </a:solidFill>
                <a:latin typeface="Shadows Into Light" panose="020B0604020202020204" charset="0"/>
                <a:ea typeface="Open Sans"/>
                <a:cs typeface="Open Sans"/>
                <a:sym typeface="Open Sans"/>
              </a:rPr>
              <a:t>-</a:t>
            </a:r>
            <a:endParaRPr sz="2000" baseline="30000" dirty="0">
              <a:solidFill>
                <a:srgbClr val="00B0F0"/>
              </a:solidFill>
              <a:latin typeface="Shadows Into Light" panose="020B0604020202020204" charset="0"/>
              <a:ea typeface="Open Sans"/>
              <a:cs typeface="Open Sans"/>
              <a:sym typeface="Open Sans"/>
            </a:endParaRPr>
          </a:p>
        </p:txBody>
      </p:sp>
      <p:sp>
        <p:nvSpPr>
          <p:cNvPr id="404" name="Google Shape;404;p57"/>
          <p:cNvSpPr txBox="1"/>
          <p:nvPr/>
        </p:nvSpPr>
        <p:spPr>
          <a:xfrm>
            <a:off x="6850775" y="1500219"/>
            <a:ext cx="2293225" cy="90215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panose="020B0604020202020204" charset="0"/>
                <a:ea typeface="Open Sans"/>
                <a:cs typeface="Open Sans"/>
                <a:sym typeface="Open Sans"/>
              </a:rPr>
              <a:t>Equivalence Point: Neutralized!!</a:t>
            </a:r>
            <a:endParaRPr sz="2400">
              <a:solidFill>
                <a:srgbClr val="FFFFFF"/>
              </a:solidFill>
              <a:latin typeface="Shadows Into Light" panose="020B0604020202020204" charset="0"/>
              <a:ea typeface="Open Sans"/>
              <a:cs typeface="Open Sans"/>
              <a:sym typeface="Open Sans"/>
            </a:endParaRPr>
          </a:p>
        </p:txBody>
      </p:sp>
    </p:spTree>
    <p:extLst>
      <p:ext uri="{BB962C8B-B14F-4D97-AF65-F5344CB8AC3E}">
        <p14:creationId xmlns:p14="http://schemas.microsoft.com/office/powerpoint/2010/main" val="161883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1000"/>
                                        <p:tgtEl>
                                          <p:spTgt spid="38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89">
                                            <p:txEl>
                                              <p:pRg st="0" end="0"/>
                                            </p:txEl>
                                          </p:spTgt>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000"/>
                                          </p:stCondLst>
                                        </p:cTn>
                                        <p:tgtEl>
                                          <p:spTgt spid="37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1"/>
                                        </p:tgtEl>
                                        <p:attrNameLst>
                                          <p:attrName>style.visibility</p:attrName>
                                        </p:attrNameLst>
                                      </p:cBhvr>
                                      <p:to>
                                        <p:strVal val="visible"/>
                                      </p:to>
                                    </p:set>
                                    <p:animEffect transition="in" filter="fade">
                                      <p:cBhvr>
                                        <p:cTn id="18" dur="1000"/>
                                        <p:tgtEl>
                                          <p:spTgt spid="391"/>
                                        </p:tgtEl>
                                      </p:cBhvr>
                                    </p:animEffect>
                                  </p:childTnLst>
                                </p:cTn>
                              </p:par>
                              <p:par>
                                <p:cTn id="19" presetID="1" presetClass="entr" presetSubtype="0" fill="hold" nodeType="withEffect">
                                  <p:stCondLst>
                                    <p:cond delay="0"/>
                                  </p:stCondLst>
                                  <p:childTnLst>
                                    <p:set>
                                      <p:cBhvr>
                                        <p:cTn id="20" dur="1" fill="hold">
                                          <p:stCondLst>
                                            <p:cond delay="0"/>
                                          </p:stCondLst>
                                        </p:cTn>
                                        <p:tgtEl>
                                          <p:spTgt spid="3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2"/>
                                        </p:tgtEl>
                                        <p:attrNameLst>
                                          <p:attrName>style.visibility</p:attrName>
                                        </p:attrNameLst>
                                      </p:cBhvr>
                                      <p:to>
                                        <p:strVal val="visible"/>
                                      </p:to>
                                    </p:set>
                                    <p:animEffect transition="in" filter="fade">
                                      <p:cBhvr>
                                        <p:cTn id="25"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Titration</a:t>
            </a:r>
            <a:endParaRPr dirty="0"/>
          </a:p>
        </p:txBody>
      </p:sp>
      <p:pic>
        <p:nvPicPr>
          <p:cNvPr id="411" name="Google Shape;411;p58" descr="Related image"/>
          <p:cNvPicPr preferRelativeResize="0"/>
          <p:nvPr/>
        </p:nvPicPr>
        <p:blipFill>
          <a:blip r:embed="rId3">
            <a:alphaModFix/>
          </a:blip>
          <a:stretch>
            <a:fillRect/>
          </a:stretch>
        </p:blipFill>
        <p:spPr>
          <a:xfrm>
            <a:off x="1483851" y="1455775"/>
            <a:ext cx="5703824" cy="3284400"/>
          </a:xfrm>
          <a:prstGeom prst="rect">
            <a:avLst/>
          </a:prstGeom>
          <a:noFill/>
          <a:ln>
            <a:noFill/>
          </a:ln>
        </p:spPr>
      </p:pic>
    </p:spTree>
    <p:extLst>
      <p:ext uri="{BB962C8B-B14F-4D97-AF65-F5344CB8AC3E}">
        <p14:creationId xmlns:p14="http://schemas.microsoft.com/office/powerpoint/2010/main" val="47070269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9"/>
          <p:cNvSpPr txBox="1">
            <a:spLocks noGrp="1"/>
          </p:cNvSpPr>
          <p:nvPr>
            <p:ph type="title"/>
          </p:nvPr>
        </p:nvSpPr>
        <p:spPr>
          <a:xfrm>
            <a:off x="987850" y="2416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0" dirty="0"/>
              <a:t>Titration Calculation</a:t>
            </a:r>
            <a:endParaRPr sz="3000" b="0" dirty="0"/>
          </a:p>
        </p:txBody>
      </p:sp>
      <p:sp>
        <p:nvSpPr>
          <p:cNvPr id="417" name="Google Shape;417;p59"/>
          <p:cNvSpPr txBox="1">
            <a:spLocks noGrp="1"/>
          </p:cNvSpPr>
          <p:nvPr>
            <p:ph type="body" idx="1"/>
          </p:nvPr>
        </p:nvSpPr>
        <p:spPr>
          <a:xfrm>
            <a:off x="311700" y="153383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 Table T!!</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418" name="Google Shape;418;p59"/>
          <p:cNvPicPr preferRelativeResize="0"/>
          <p:nvPr/>
        </p:nvPicPr>
        <p:blipFill>
          <a:blip r:embed="rId3">
            <a:alphaModFix/>
          </a:blip>
          <a:stretch>
            <a:fillRect/>
          </a:stretch>
        </p:blipFill>
        <p:spPr>
          <a:xfrm>
            <a:off x="277776" y="2374350"/>
            <a:ext cx="8591550" cy="933450"/>
          </a:xfrm>
          <a:prstGeom prst="rect">
            <a:avLst/>
          </a:prstGeom>
          <a:noFill/>
          <a:ln>
            <a:noFill/>
          </a:ln>
        </p:spPr>
      </p:pic>
      <p:sp>
        <p:nvSpPr>
          <p:cNvPr id="419" name="Google Shape;419;p59"/>
          <p:cNvSpPr/>
          <p:nvPr/>
        </p:nvSpPr>
        <p:spPr>
          <a:xfrm>
            <a:off x="2725300" y="2546775"/>
            <a:ext cx="1381800" cy="588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68964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0"/>
          <p:cNvSpPr txBox="1">
            <a:spLocks noGrp="1"/>
          </p:cNvSpPr>
          <p:nvPr>
            <p:ph type="title"/>
          </p:nvPr>
        </p:nvSpPr>
        <p:spPr>
          <a:xfrm>
            <a:off x="920800" y="296488"/>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Titration Calculation </a:t>
            </a:r>
            <a:r>
              <a:rPr lang="en" sz="3000" dirty="0" smtClean="0"/>
              <a:t>1</a:t>
            </a:r>
            <a:endParaRPr sz="3000" dirty="0"/>
          </a:p>
        </p:txBody>
      </p:sp>
      <p:sp>
        <p:nvSpPr>
          <p:cNvPr id="425" name="Google Shape;425;p60"/>
          <p:cNvSpPr txBox="1">
            <a:spLocks noGrp="1"/>
          </p:cNvSpPr>
          <p:nvPr>
            <p:ph type="body" idx="1"/>
          </p:nvPr>
        </p:nvSpPr>
        <p:spPr>
          <a:xfrm>
            <a:off x="3080350" y="2926250"/>
            <a:ext cx="2610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t>
            </a:r>
            <a:r>
              <a:rPr lang="en" baseline="-25000"/>
              <a:t>a</a:t>
            </a:r>
            <a:r>
              <a:rPr lang="en"/>
              <a:t>V</a:t>
            </a:r>
            <a:r>
              <a:rPr lang="en" baseline="-25000"/>
              <a:t>a</a:t>
            </a:r>
            <a:r>
              <a:rPr lang="en"/>
              <a:t>=M</a:t>
            </a:r>
            <a:r>
              <a:rPr lang="en" baseline="-25000"/>
              <a:t>b</a:t>
            </a:r>
            <a:r>
              <a:rPr lang="en"/>
              <a:t>V</a:t>
            </a:r>
            <a:r>
              <a:rPr lang="en" baseline="-25000"/>
              <a:t>b</a:t>
            </a:r>
            <a:endParaRPr/>
          </a:p>
        </p:txBody>
      </p:sp>
      <p:sp>
        <p:nvSpPr>
          <p:cNvPr id="426" name="Google Shape;426;p60"/>
          <p:cNvSpPr txBox="1">
            <a:spLocks noGrp="1"/>
          </p:cNvSpPr>
          <p:nvPr>
            <p:ph type="body" idx="1"/>
          </p:nvPr>
        </p:nvSpPr>
        <p:spPr>
          <a:xfrm>
            <a:off x="307600" y="1496169"/>
            <a:ext cx="8520600" cy="16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5.0 milliliters of a 2.0 M HCl solution is required to neutralize exactly 10 milliliters of NaOH, what is the concentration of the base?</a:t>
            </a:r>
            <a:endParaRPr dirty="0"/>
          </a:p>
          <a:p>
            <a:pPr marL="0" lvl="0" indent="0" algn="l" rtl="0">
              <a:spcBef>
                <a:spcPts val="1600"/>
              </a:spcBef>
              <a:spcAft>
                <a:spcPts val="1600"/>
              </a:spcAft>
              <a:buClr>
                <a:srgbClr val="000000"/>
              </a:buClr>
              <a:buSzPts val="1100"/>
              <a:buFont typeface="Arial"/>
              <a:buNone/>
            </a:pPr>
            <a:endParaRPr dirty="0"/>
          </a:p>
        </p:txBody>
      </p:sp>
      <p:sp>
        <p:nvSpPr>
          <p:cNvPr id="427" name="Google Shape;427;p60"/>
          <p:cNvSpPr txBox="1">
            <a:spLocks noGrp="1"/>
          </p:cNvSpPr>
          <p:nvPr>
            <p:ph type="body" idx="1"/>
          </p:nvPr>
        </p:nvSpPr>
        <p:spPr>
          <a:xfrm>
            <a:off x="1054900" y="3574850"/>
            <a:ext cx="66618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M HCl)(5 ml HCl)=M</a:t>
            </a:r>
            <a:r>
              <a:rPr lang="en" baseline="-25000"/>
              <a:t>b</a:t>
            </a:r>
            <a:r>
              <a:rPr lang="en"/>
              <a:t>(10 ml NaOH)</a:t>
            </a:r>
            <a:endParaRPr/>
          </a:p>
          <a:p>
            <a:pPr marL="0" lvl="0" indent="0" algn="l" rtl="0">
              <a:spcBef>
                <a:spcPts val="1600"/>
              </a:spcBef>
              <a:spcAft>
                <a:spcPts val="1600"/>
              </a:spcAft>
              <a:buNone/>
            </a:pPr>
            <a:endParaRPr/>
          </a:p>
        </p:txBody>
      </p:sp>
      <p:sp>
        <p:nvSpPr>
          <p:cNvPr id="428" name="Google Shape;428;p60"/>
          <p:cNvSpPr txBox="1">
            <a:spLocks noGrp="1"/>
          </p:cNvSpPr>
          <p:nvPr>
            <p:ph type="body" idx="1"/>
          </p:nvPr>
        </p:nvSpPr>
        <p:spPr>
          <a:xfrm>
            <a:off x="2930650" y="4192375"/>
            <a:ext cx="34323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t>
            </a:r>
            <a:r>
              <a:rPr lang="en" baseline="-25000"/>
              <a:t>b</a:t>
            </a:r>
            <a:r>
              <a:rPr lang="en"/>
              <a:t>= 1M NaOH</a:t>
            </a:r>
            <a:endParaRPr/>
          </a:p>
        </p:txBody>
      </p:sp>
    </p:spTree>
    <p:extLst>
      <p:ext uri="{BB962C8B-B14F-4D97-AF65-F5344CB8AC3E}">
        <p14:creationId xmlns:p14="http://schemas.microsoft.com/office/powerpoint/2010/main" val="229483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1000"/>
                                        <p:tgtEl>
                                          <p:spTgt spid="4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gtEl>
                                        <p:attrNameLst>
                                          <p:attrName>style.visibility</p:attrName>
                                        </p:attrNameLst>
                                      </p:cBhvr>
                                      <p:to>
                                        <p:strVal val="visible"/>
                                      </p:to>
                                    </p:set>
                                    <p:animEffect transition="in" filter="fade">
                                      <p:cBhvr>
                                        <p:cTn id="1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Chemical Formulas</a:t>
            </a:r>
            <a:endParaRPr/>
          </a:p>
        </p:txBody>
      </p:sp>
      <p:sp>
        <p:nvSpPr>
          <p:cNvPr id="65" name="Google Shape;65;p1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Subscripts: number of atoms in a formula</a:t>
            </a:r>
            <a:br>
              <a:rPr lang="en" sz="3000"/>
            </a:br>
            <a:r>
              <a:rPr lang="en" sz="3000"/>
              <a:t>Coefficients: TOTAL number of molecules or compounds</a:t>
            </a:r>
            <a:r>
              <a:rPr lang="en"/>
              <a:t/>
            </a:r>
            <a:br>
              <a:rPr lang="en"/>
            </a:br>
            <a:r>
              <a:rPr lang="en"/>
              <a:t/>
            </a:r>
            <a:br>
              <a:rPr lang="en"/>
            </a:br>
            <a:r>
              <a:rPr lang="en" sz="3000"/>
              <a:t>Ex.  3Ca</a:t>
            </a:r>
            <a:r>
              <a:rPr lang="en" sz="3000" baseline="-25000"/>
              <a:t>3</a:t>
            </a:r>
            <a:r>
              <a:rPr lang="en" sz="3000"/>
              <a:t>(PO</a:t>
            </a:r>
            <a:r>
              <a:rPr lang="en" sz="3000" baseline="-25000"/>
              <a:t>4</a:t>
            </a:r>
            <a:r>
              <a:rPr lang="en" sz="3000"/>
              <a:t>)</a:t>
            </a:r>
            <a:r>
              <a:rPr lang="en" sz="3000" baseline="-25000"/>
              <a:t>2</a:t>
            </a:r>
            <a:endParaRPr sz="3000" baseline="-25000"/>
          </a:p>
          <a:p>
            <a:pPr marL="0" lvl="0" indent="0" algn="l" rtl="0">
              <a:spcBef>
                <a:spcPts val="1600"/>
              </a:spcBef>
              <a:spcAft>
                <a:spcPts val="1600"/>
              </a:spcAft>
              <a:buNone/>
            </a:pPr>
            <a:r>
              <a:rPr lang="en"/>
              <a:t/>
            </a:r>
            <a:br>
              <a:rPr lang="en"/>
            </a:br>
            <a:endParaRPr/>
          </a:p>
        </p:txBody>
      </p:sp>
      <p:sp>
        <p:nvSpPr>
          <p:cNvPr id="66" name="Google Shape;66;p12"/>
          <p:cNvSpPr txBox="1"/>
          <p:nvPr/>
        </p:nvSpPr>
        <p:spPr>
          <a:xfrm>
            <a:off x="7176025" y="4033125"/>
            <a:ext cx="17457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r>
              <a:rPr lang="en" sz="3000" baseline="-25000">
                <a:solidFill>
                  <a:srgbClr val="FF0000"/>
                </a:solidFill>
                <a:latin typeface="Shadows Into Light"/>
                <a:ea typeface="Shadows Into Light"/>
                <a:cs typeface="Shadows Into Light"/>
                <a:sym typeface="Shadows Into Light"/>
              </a:rPr>
              <a:t>3</a:t>
            </a:r>
            <a:r>
              <a:rPr lang="en" sz="3000">
                <a:solidFill>
                  <a:srgbClr val="FF0000"/>
                </a:solidFill>
                <a:latin typeface="Shadows Into Light"/>
                <a:ea typeface="Shadows Into Light"/>
                <a:cs typeface="Shadows Into Light"/>
                <a:sym typeface="Shadows Into Light"/>
              </a:rPr>
              <a:t>(PO</a:t>
            </a:r>
            <a:r>
              <a:rPr lang="en" sz="3000" baseline="-25000">
                <a:solidFill>
                  <a:srgbClr val="FF0000"/>
                </a:solidFill>
                <a:latin typeface="Shadows Into Light"/>
                <a:ea typeface="Shadows Into Light"/>
                <a:cs typeface="Shadows Into Light"/>
                <a:sym typeface="Shadows Into Light"/>
              </a:rPr>
              <a:t>4</a:t>
            </a:r>
            <a:r>
              <a:rPr lang="en" sz="3000">
                <a:solidFill>
                  <a:srgbClr val="FF0000"/>
                </a:solidFill>
                <a:latin typeface="Shadows Into Light"/>
                <a:ea typeface="Shadows Into Light"/>
                <a:cs typeface="Shadows Into Light"/>
                <a:sym typeface="Shadows Into Light"/>
              </a:rPr>
              <a:t>)</a:t>
            </a:r>
            <a:r>
              <a:rPr lang="en" sz="3000" baseline="-25000">
                <a:solidFill>
                  <a:srgbClr val="FF0000"/>
                </a:solidFill>
                <a:latin typeface="Shadows Into Light"/>
                <a:ea typeface="Shadows Into Light"/>
                <a:cs typeface="Shadows Into Light"/>
                <a:sym typeface="Shadows Into Light"/>
              </a:rPr>
              <a:t>2</a:t>
            </a:r>
            <a:endParaRPr>
              <a:solidFill>
                <a:srgbClr val="FF0000"/>
              </a:solidFill>
            </a:endParaRPr>
          </a:p>
        </p:txBody>
      </p:sp>
      <p:sp>
        <p:nvSpPr>
          <p:cNvPr id="67" name="Google Shape;67;p12"/>
          <p:cNvSpPr txBox="1"/>
          <p:nvPr/>
        </p:nvSpPr>
        <p:spPr>
          <a:xfrm>
            <a:off x="7176025" y="3357475"/>
            <a:ext cx="17457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r>
              <a:rPr lang="en" sz="3000" baseline="-25000">
                <a:solidFill>
                  <a:srgbClr val="FF0000"/>
                </a:solidFill>
                <a:latin typeface="Shadows Into Light"/>
                <a:ea typeface="Shadows Into Light"/>
                <a:cs typeface="Shadows Into Light"/>
                <a:sym typeface="Shadows Into Light"/>
              </a:rPr>
              <a:t>3</a:t>
            </a:r>
            <a:r>
              <a:rPr lang="en" sz="3000">
                <a:solidFill>
                  <a:srgbClr val="FF0000"/>
                </a:solidFill>
                <a:latin typeface="Shadows Into Light"/>
                <a:ea typeface="Shadows Into Light"/>
                <a:cs typeface="Shadows Into Light"/>
                <a:sym typeface="Shadows Into Light"/>
              </a:rPr>
              <a:t>(PO</a:t>
            </a:r>
            <a:r>
              <a:rPr lang="en" sz="3000" baseline="-25000">
                <a:solidFill>
                  <a:srgbClr val="FF0000"/>
                </a:solidFill>
                <a:latin typeface="Shadows Into Light"/>
                <a:ea typeface="Shadows Into Light"/>
                <a:cs typeface="Shadows Into Light"/>
                <a:sym typeface="Shadows Into Light"/>
              </a:rPr>
              <a:t>4</a:t>
            </a:r>
            <a:r>
              <a:rPr lang="en" sz="3000">
                <a:solidFill>
                  <a:srgbClr val="FF0000"/>
                </a:solidFill>
                <a:latin typeface="Shadows Into Light"/>
                <a:ea typeface="Shadows Into Light"/>
                <a:cs typeface="Shadows Into Light"/>
                <a:sym typeface="Shadows Into Light"/>
              </a:rPr>
              <a:t>)</a:t>
            </a:r>
            <a:r>
              <a:rPr lang="en" sz="3000" baseline="-25000">
                <a:solidFill>
                  <a:srgbClr val="FF0000"/>
                </a:solidFill>
                <a:latin typeface="Shadows Into Light"/>
                <a:ea typeface="Shadows Into Light"/>
                <a:cs typeface="Shadows Into Light"/>
                <a:sym typeface="Shadows Into Light"/>
              </a:rPr>
              <a:t>2</a:t>
            </a:r>
            <a:endParaRPr>
              <a:solidFill>
                <a:srgbClr val="FF0000"/>
              </a:solidFill>
            </a:endParaRPr>
          </a:p>
        </p:txBody>
      </p:sp>
      <p:sp>
        <p:nvSpPr>
          <p:cNvPr id="68" name="Google Shape;68;p12"/>
          <p:cNvSpPr txBox="1"/>
          <p:nvPr/>
        </p:nvSpPr>
        <p:spPr>
          <a:xfrm>
            <a:off x="7176025" y="2681825"/>
            <a:ext cx="17457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r>
              <a:rPr lang="en" sz="3000" baseline="-25000">
                <a:solidFill>
                  <a:srgbClr val="FF0000"/>
                </a:solidFill>
                <a:latin typeface="Shadows Into Light"/>
                <a:ea typeface="Shadows Into Light"/>
                <a:cs typeface="Shadows Into Light"/>
                <a:sym typeface="Shadows Into Light"/>
              </a:rPr>
              <a:t>3</a:t>
            </a:r>
            <a:r>
              <a:rPr lang="en" sz="3000">
                <a:solidFill>
                  <a:srgbClr val="FF0000"/>
                </a:solidFill>
                <a:latin typeface="Shadows Into Light"/>
                <a:ea typeface="Shadows Into Light"/>
                <a:cs typeface="Shadows Into Light"/>
                <a:sym typeface="Shadows Into Light"/>
              </a:rPr>
              <a:t>(PO</a:t>
            </a:r>
            <a:r>
              <a:rPr lang="en" sz="3000" baseline="-25000">
                <a:solidFill>
                  <a:srgbClr val="FF0000"/>
                </a:solidFill>
                <a:latin typeface="Shadows Into Light"/>
                <a:ea typeface="Shadows Into Light"/>
                <a:cs typeface="Shadows Into Light"/>
                <a:sym typeface="Shadows Into Light"/>
              </a:rPr>
              <a:t>4</a:t>
            </a:r>
            <a:r>
              <a:rPr lang="en" sz="3000">
                <a:solidFill>
                  <a:srgbClr val="FF0000"/>
                </a:solidFill>
                <a:latin typeface="Shadows Into Light"/>
                <a:ea typeface="Shadows Into Light"/>
                <a:cs typeface="Shadows Into Light"/>
                <a:sym typeface="Shadows Into Light"/>
              </a:rPr>
              <a:t>)</a:t>
            </a:r>
            <a:r>
              <a:rPr lang="en" sz="3000" baseline="-25000">
                <a:solidFill>
                  <a:srgbClr val="FF0000"/>
                </a:solidFill>
                <a:latin typeface="Shadows Into Light"/>
                <a:ea typeface="Shadows Into Light"/>
                <a:cs typeface="Shadows Into Light"/>
                <a:sym typeface="Shadows Into Light"/>
              </a:rPr>
              <a:t>2</a:t>
            </a:r>
            <a:endParaRPr>
              <a:solidFill>
                <a:srgbClr val="FF0000"/>
              </a:solidFill>
            </a:endParaRPr>
          </a:p>
        </p:txBody>
      </p:sp>
      <p:sp>
        <p:nvSpPr>
          <p:cNvPr id="69" name="Google Shape;69;p12"/>
          <p:cNvSpPr txBox="1"/>
          <p:nvPr/>
        </p:nvSpPr>
        <p:spPr>
          <a:xfrm>
            <a:off x="5031975" y="2739600"/>
            <a:ext cx="7965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PO</a:t>
            </a:r>
            <a:r>
              <a:rPr lang="en" sz="3000" baseline="-25000">
                <a:solidFill>
                  <a:srgbClr val="FF0000"/>
                </a:solidFill>
                <a:latin typeface="Shadows Into Light"/>
                <a:ea typeface="Shadows Into Light"/>
                <a:cs typeface="Shadows Into Light"/>
                <a:sym typeface="Shadows Into Light"/>
              </a:rPr>
              <a:t>4</a:t>
            </a:r>
            <a:endParaRPr>
              <a:solidFill>
                <a:srgbClr val="FF0000"/>
              </a:solidFill>
            </a:endParaRPr>
          </a:p>
        </p:txBody>
      </p:sp>
      <p:sp>
        <p:nvSpPr>
          <p:cNvPr id="70" name="Google Shape;70;p12"/>
          <p:cNvSpPr txBox="1"/>
          <p:nvPr/>
        </p:nvSpPr>
        <p:spPr>
          <a:xfrm>
            <a:off x="5031975" y="3495825"/>
            <a:ext cx="7965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PO</a:t>
            </a:r>
            <a:r>
              <a:rPr lang="en" sz="3000" baseline="-25000">
                <a:solidFill>
                  <a:srgbClr val="FF0000"/>
                </a:solidFill>
                <a:latin typeface="Shadows Into Light"/>
                <a:ea typeface="Shadows Into Light"/>
                <a:cs typeface="Shadows Into Light"/>
                <a:sym typeface="Shadows Into Light"/>
              </a:rPr>
              <a:t>4</a:t>
            </a:r>
            <a:endParaRPr>
              <a:solidFill>
                <a:srgbClr val="FF0000"/>
              </a:solidFill>
            </a:endParaRPr>
          </a:p>
        </p:txBody>
      </p:sp>
      <p:sp>
        <p:nvSpPr>
          <p:cNvPr id="71" name="Google Shape;71;p12"/>
          <p:cNvSpPr txBox="1"/>
          <p:nvPr/>
        </p:nvSpPr>
        <p:spPr>
          <a:xfrm>
            <a:off x="4512300" y="2571750"/>
            <a:ext cx="631200" cy="14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a:solidFill>
                  <a:srgbClr val="FF0000"/>
                </a:solidFill>
                <a:latin typeface="Shadows Into Light"/>
                <a:ea typeface="Shadows Into Light"/>
                <a:cs typeface="Shadows Into Light"/>
                <a:sym typeface="Shadows Into Light"/>
              </a:rPr>
              <a:t>{</a:t>
            </a:r>
            <a:endParaRPr sz="9600">
              <a:solidFill>
                <a:srgbClr val="FF0000"/>
              </a:solidFill>
              <a:latin typeface="Shadows Into Light"/>
              <a:ea typeface="Shadows Into Light"/>
              <a:cs typeface="Shadows Into Light"/>
              <a:sym typeface="Shadows Into Light"/>
            </a:endParaRPr>
          </a:p>
        </p:txBody>
      </p:sp>
      <p:sp>
        <p:nvSpPr>
          <p:cNvPr id="72" name="Google Shape;72;p12"/>
          <p:cNvSpPr txBox="1"/>
          <p:nvPr/>
        </p:nvSpPr>
        <p:spPr>
          <a:xfrm>
            <a:off x="3071275" y="2958525"/>
            <a:ext cx="17457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P=2 O=8</a:t>
            </a:r>
            <a:endParaRPr>
              <a:solidFill>
                <a:srgbClr val="FF0000"/>
              </a:solidFill>
            </a:endParaRPr>
          </a:p>
        </p:txBody>
      </p:sp>
      <p:sp>
        <p:nvSpPr>
          <p:cNvPr id="73" name="Google Shape;73;p12"/>
          <p:cNvSpPr txBox="1"/>
          <p:nvPr/>
        </p:nvSpPr>
        <p:spPr>
          <a:xfrm>
            <a:off x="5828475" y="2739600"/>
            <a:ext cx="563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endParaRPr>
              <a:solidFill>
                <a:srgbClr val="FF0000"/>
              </a:solidFill>
            </a:endParaRPr>
          </a:p>
        </p:txBody>
      </p:sp>
      <p:sp>
        <p:nvSpPr>
          <p:cNvPr id="74" name="Google Shape;74;p12"/>
          <p:cNvSpPr txBox="1"/>
          <p:nvPr/>
        </p:nvSpPr>
        <p:spPr>
          <a:xfrm>
            <a:off x="5878063" y="3357475"/>
            <a:ext cx="563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endParaRPr>
              <a:solidFill>
                <a:srgbClr val="FF0000"/>
              </a:solidFill>
            </a:endParaRPr>
          </a:p>
        </p:txBody>
      </p:sp>
      <p:sp>
        <p:nvSpPr>
          <p:cNvPr id="75" name="Google Shape;75;p12"/>
          <p:cNvSpPr txBox="1"/>
          <p:nvPr/>
        </p:nvSpPr>
        <p:spPr>
          <a:xfrm>
            <a:off x="5878063" y="3975350"/>
            <a:ext cx="5634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Ca</a:t>
            </a:r>
            <a:endParaRPr>
              <a:solidFill>
                <a:srgbClr val="FF0000"/>
              </a:solidFill>
            </a:endParaRPr>
          </a:p>
        </p:txBody>
      </p:sp>
      <p:sp>
        <p:nvSpPr>
          <p:cNvPr id="76" name="Google Shape;76;p12"/>
          <p:cNvSpPr txBox="1"/>
          <p:nvPr/>
        </p:nvSpPr>
        <p:spPr>
          <a:xfrm>
            <a:off x="412175" y="4035800"/>
            <a:ext cx="4542300" cy="59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Ca = 9   P= 6   O= 24</a:t>
            </a:r>
            <a:endParaRPr/>
          </a:p>
        </p:txBody>
      </p:sp>
      <p:sp>
        <p:nvSpPr>
          <p:cNvPr id="77" name="Google Shape;77;p12"/>
          <p:cNvSpPr txBox="1"/>
          <p:nvPr/>
        </p:nvSpPr>
        <p:spPr>
          <a:xfrm>
            <a:off x="1871925" y="3514375"/>
            <a:ext cx="180600" cy="2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1</a:t>
            </a:r>
            <a:endParaRPr>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1000"/>
                                        <p:tgtEl>
                                          <p:spTgt spid="70"/>
                                        </p:tgtEl>
                                      </p:cBhvr>
                                    </p:animEffect>
                                  </p:childTnLst>
                                </p:cTn>
                              </p:par>
                              <p:par>
                                <p:cTn id="18" presetID="10" presetClass="entr" presetSubtype="0" fill="hold" nodeType="with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1000"/>
                                        <p:tgtEl>
                                          <p:spTgt spid="73"/>
                                        </p:tgtEl>
                                      </p:cBhvr>
                                    </p:animEffect>
                                  </p:childTnLst>
                                </p:cTn>
                              </p:par>
                              <p:par>
                                <p:cTn id="34" presetID="10" presetClass="entr" presetSubtype="0" fill="hold"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1000"/>
                                        <p:tgtEl>
                                          <p:spTgt spid="74"/>
                                        </p:tgtEl>
                                      </p:cBhvr>
                                    </p:animEffect>
                                  </p:childTnLst>
                                </p:cTn>
                              </p:par>
                              <p:par>
                                <p:cTn id="37" presetID="10"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10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10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1000"/>
                                        <p:tgtEl>
                                          <p:spTgt spid="68"/>
                                        </p:tgtEl>
                                      </p:cBhvr>
                                    </p:animEffect>
                                  </p:childTnLst>
                                </p:cTn>
                              </p:par>
                              <p:par>
                                <p:cTn id="48" presetID="10"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10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6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Chemical Reactions</a:t>
            </a:r>
            <a:endParaRPr/>
          </a:p>
        </p:txBody>
      </p:sp>
      <p:sp>
        <p:nvSpPr>
          <p:cNvPr id="892" name="Google Shape;892;p6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Synthesis: 				A + 2B → AB</a:t>
            </a:r>
            <a:r>
              <a:rPr lang="en" baseline="-25000"/>
              <a:t>2</a:t>
            </a:r>
            <a:r>
              <a:rPr lang="en"/>
              <a:t/>
            </a:r>
            <a:br>
              <a:rPr lang="en"/>
            </a:br>
            <a:r>
              <a:rPr lang="en"/>
              <a:t>Decomposition:  			AB</a:t>
            </a:r>
            <a:r>
              <a:rPr lang="en" baseline="-25000"/>
              <a:t>2</a:t>
            </a:r>
            <a:r>
              <a:rPr lang="en"/>
              <a:t> </a:t>
            </a:r>
            <a:r>
              <a:rPr lang="en">
                <a:solidFill>
                  <a:schemeClr val="lt1"/>
                </a:solidFill>
              </a:rPr>
              <a:t>→</a:t>
            </a:r>
            <a:r>
              <a:rPr lang="en"/>
              <a:t> A + 2B</a:t>
            </a:r>
            <a:br>
              <a:rPr lang="en"/>
            </a:br>
            <a:r>
              <a:rPr lang="en"/>
              <a:t>Combustion:	        	CH</a:t>
            </a:r>
            <a:r>
              <a:rPr lang="en" baseline="-25000"/>
              <a:t>4</a:t>
            </a:r>
            <a:r>
              <a:rPr lang="en"/>
              <a:t> + O</a:t>
            </a:r>
            <a:r>
              <a:rPr lang="en" baseline="-25000"/>
              <a:t>2</a:t>
            </a:r>
            <a:r>
              <a:rPr lang="en"/>
              <a:t> </a:t>
            </a:r>
            <a:r>
              <a:rPr lang="en">
                <a:solidFill>
                  <a:schemeClr val="lt1"/>
                </a:solidFill>
              </a:rPr>
              <a:t>→ </a:t>
            </a:r>
            <a:r>
              <a:rPr lang="en"/>
              <a:t>CO</a:t>
            </a:r>
            <a:r>
              <a:rPr lang="en" baseline="-25000"/>
              <a:t>2</a:t>
            </a:r>
            <a:r>
              <a:rPr lang="en"/>
              <a:t> + H</a:t>
            </a:r>
            <a:r>
              <a:rPr lang="en" baseline="-25000"/>
              <a:t>2</a:t>
            </a:r>
            <a:r>
              <a:rPr lang="en"/>
              <a:t>O</a:t>
            </a:r>
            <a:br>
              <a:rPr lang="en"/>
            </a:br>
            <a:r>
              <a:rPr lang="en"/>
              <a:t>Single Replacement:	AB + C </a:t>
            </a:r>
            <a:r>
              <a:rPr lang="en">
                <a:solidFill>
                  <a:schemeClr val="lt1"/>
                </a:solidFill>
              </a:rPr>
              <a:t>→</a:t>
            </a:r>
            <a:r>
              <a:rPr lang="en"/>
              <a:t> CB +A</a:t>
            </a:r>
            <a:br>
              <a:rPr lang="en"/>
            </a:br>
            <a:r>
              <a:rPr lang="en"/>
              <a:t>Double Replacement:	AB + CD </a:t>
            </a:r>
            <a:r>
              <a:rPr lang="en">
                <a:solidFill>
                  <a:schemeClr val="lt1"/>
                </a:solidFill>
              </a:rPr>
              <a:t>→</a:t>
            </a:r>
            <a:r>
              <a:rPr lang="en"/>
              <a:t>  AD + CB</a:t>
            </a:r>
            <a:br>
              <a:rPr lang="en"/>
            </a:br>
            <a:r>
              <a:rPr lang="en"/>
              <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fade">
                                      <p:cBhvr>
                                        <p:cTn id="7" dur="1000"/>
                                        <p:tgtEl>
                                          <p:spTgt spid="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1"/>
          <p:cNvSpPr txBox="1">
            <a:spLocks noGrp="1"/>
          </p:cNvSpPr>
          <p:nvPr>
            <p:ph type="title"/>
          </p:nvPr>
        </p:nvSpPr>
        <p:spPr>
          <a:xfrm>
            <a:off x="987850" y="2614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Titration Calculation </a:t>
            </a:r>
            <a:r>
              <a:rPr lang="en" dirty="0" smtClean="0"/>
              <a:t>2</a:t>
            </a:r>
            <a:endParaRPr dirty="0"/>
          </a:p>
        </p:txBody>
      </p:sp>
      <p:sp>
        <p:nvSpPr>
          <p:cNvPr id="434" name="Google Shape;434;p61"/>
          <p:cNvSpPr txBox="1">
            <a:spLocks noGrp="1"/>
          </p:cNvSpPr>
          <p:nvPr>
            <p:ph type="body" idx="1"/>
          </p:nvPr>
        </p:nvSpPr>
        <p:spPr>
          <a:xfrm>
            <a:off x="3080350" y="2926250"/>
            <a:ext cx="2610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t>
            </a:r>
            <a:r>
              <a:rPr lang="en" baseline="-25000"/>
              <a:t>a</a:t>
            </a:r>
            <a:r>
              <a:rPr lang="en"/>
              <a:t>V</a:t>
            </a:r>
            <a:r>
              <a:rPr lang="en" baseline="-25000"/>
              <a:t>a</a:t>
            </a:r>
            <a:r>
              <a:rPr lang="en"/>
              <a:t>=M</a:t>
            </a:r>
            <a:r>
              <a:rPr lang="en" baseline="-25000"/>
              <a:t>b</a:t>
            </a:r>
            <a:r>
              <a:rPr lang="en"/>
              <a:t>V</a:t>
            </a:r>
            <a:r>
              <a:rPr lang="en" baseline="-25000"/>
              <a:t>b</a:t>
            </a:r>
            <a:endParaRPr/>
          </a:p>
        </p:txBody>
      </p:sp>
      <p:sp>
        <p:nvSpPr>
          <p:cNvPr id="435" name="Google Shape;435;p61"/>
          <p:cNvSpPr txBox="1">
            <a:spLocks noGrp="1"/>
          </p:cNvSpPr>
          <p:nvPr>
            <p:ph type="body" idx="1"/>
          </p:nvPr>
        </p:nvSpPr>
        <p:spPr>
          <a:xfrm>
            <a:off x="357875" y="1519844"/>
            <a:ext cx="8520600" cy="16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concentration of a solution of HI if 50 ml of HI is titrated to completion with 25 ml of 0.2 M KOH? </a:t>
            </a:r>
            <a:endParaRPr/>
          </a:p>
          <a:p>
            <a:pPr marL="0" lvl="0" indent="0" algn="l" rtl="0">
              <a:spcBef>
                <a:spcPts val="1600"/>
              </a:spcBef>
              <a:spcAft>
                <a:spcPts val="1600"/>
              </a:spcAft>
              <a:buNone/>
            </a:pPr>
            <a:endParaRPr/>
          </a:p>
        </p:txBody>
      </p:sp>
      <p:sp>
        <p:nvSpPr>
          <p:cNvPr id="436" name="Google Shape;436;p61"/>
          <p:cNvSpPr txBox="1">
            <a:spLocks noGrp="1"/>
          </p:cNvSpPr>
          <p:nvPr>
            <p:ph type="body" idx="1"/>
          </p:nvPr>
        </p:nvSpPr>
        <p:spPr>
          <a:xfrm>
            <a:off x="750100" y="3574850"/>
            <a:ext cx="7607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
            </a:r>
            <a:r>
              <a:rPr lang="en" baseline="-25000"/>
              <a:t>a</a:t>
            </a:r>
            <a:r>
              <a:rPr lang="en"/>
              <a:t>)(50 ml HI)=(0.2M KOH)(25 ml KOH)</a:t>
            </a:r>
            <a:endParaRPr/>
          </a:p>
          <a:p>
            <a:pPr marL="0" lvl="0" indent="0" algn="l" rtl="0">
              <a:spcBef>
                <a:spcPts val="1600"/>
              </a:spcBef>
              <a:spcAft>
                <a:spcPts val="1600"/>
              </a:spcAft>
              <a:buNone/>
            </a:pPr>
            <a:endParaRPr/>
          </a:p>
        </p:txBody>
      </p:sp>
      <p:sp>
        <p:nvSpPr>
          <p:cNvPr id="437" name="Google Shape;437;p61"/>
          <p:cNvSpPr txBox="1">
            <a:spLocks noGrp="1"/>
          </p:cNvSpPr>
          <p:nvPr>
            <p:ph type="body" idx="1"/>
          </p:nvPr>
        </p:nvSpPr>
        <p:spPr>
          <a:xfrm>
            <a:off x="3001650" y="4137150"/>
            <a:ext cx="34323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t>
            </a:r>
            <a:r>
              <a:rPr lang="en" baseline="-25000"/>
              <a:t>a</a:t>
            </a:r>
            <a:r>
              <a:rPr lang="en"/>
              <a:t>= 0.1M HI</a:t>
            </a:r>
            <a:endParaRPr/>
          </a:p>
        </p:txBody>
      </p:sp>
    </p:spTree>
    <p:extLst>
      <p:ext uri="{BB962C8B-B14F-4D97-AF65-F5344CB8AC3E}">
        <p14:creationId xmlns:p14="http://schemas.microsoft.com/office/powerpoint/2010/main" val="28731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10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6"/>
                                        </p:tgtEl>
                                        <p:attrNameLst>
                                          <p:attrName>style.visibility</p:attrName>
                                        </p:attrNameLst>
                                      </p:cBhvr>
                                      <p:to>
                                        <p:strVal val="visible"/>
                                      </p:to>
                                    </p:set>
                                    <p:animEffect transition="in" filter="fade">
                                      <p:cBhvr>
                                        <p:cTn id="12" dur="1000"/>
                                        <p:tgtEl>
                                          <p:spTgt spid="4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7"/>
                                        </p:tgtEl>
                                        <p:attrNameLst>
                                          <p:attrName>style.visibility</p:attrName>
                                        </p:attrNameLst>
                                      </p:cBhvr>
                                      <p:to>
                                        <p:strVal val="visible"/>
                                      </p:to>
                                    </p:set>
                                    <p:animEffect transition="in" filter="fade">
                                      <p:cBhvr>
                                        <p:cTn id="17"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bit more challenging</a:t>
            </a:r>
            <a:endParaRPr/>
          </a:p>
        </p:txBody>
      </p:sp>
      <p:sp>
        <p:nvSpPr>
          <p:cNvPr id="448" name="Google Shape;448;p6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neutralization reaction occurs when H</a:t>
            </a:r>
            <a:r>
              <a:rPr lang="en" baseline="30000"/>
              <a:t>+ </a:t>
            </a:r>
            <a:r>
              <a:rPr lang="en"/>
              <a:t>ions and OH</a:t>
            </a:r>
            <a:r>
              <a:rPr lang="en" baseline="30000"/>
              <a:t>-</a:t>
            </a:r>
            <a:r>
              <a:rPr lang="en"/>
              <a:t> ions combine together. A 1:1 ratio is needed to make water.</a:t>
            </a:r>
            <a:endParaRPr/>
          </a:p>
          <a:p>
            <a:pPr marL="0" lvl="0" indent="0" algn="l" rtl="0">
              <a:spcBef>
                <a:spcPts val="1600"/>
              </a:spcBef>
              <a:spcAft>
                <a:spcPts val="1600"/>
              </a:spcAft>
              <a:buNone/>
            </a:pPr>
            <a:r>
              <a:rPr lang="en"/>
              <a:t>If an acid or base has more than one mole of these ions, it will require twice as much of the other ion to neutralize it.</a:t>
            </a:r>
            <a:endParaRPr/>
          </a:p>
        </p:txBody>
      </p:sp>
      <p:sp>
        <p:nvSpPr>
          <p:cNvPr id="449" name="Google Shape;449;p63"/>
          <p:cNvSpPr txBox="1">
            <a:spLocks noGrp="1"/>
          </p:cNvSpPr>
          <p:nvPr>
            <p:ph type="body" idx="1"/>
          </p:nvPr>
        </p:nvSpPr>
        <p:spPr>
          <a:xfrm>
            <a:off x="5281050" y="4218525"/>
            <a:ext cx="3061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FF0000"/>
                </a:solidFill>
              </a:rPr>
              <a:t>#</a:t>
            </a:r>
            <a:r>
              <a:rPr lang="en"/>
              <a:t>M</a:t>
            </a:r>
            <a:r>
              <a:rPr lang="en" baseline="-25000"/>
              <a:t>a</a:t>
            </a:r>
            <a:r>
              <a:rPr lang="en"/>
              <a:t>V</a:t>
            </a:r>
            <a:r>
              <a:rPr lang="en" baseline="-25000"/>
              <a:t>a</a:t>
            </a:r>
            <a:r>
              <a:rPr lang="en"/>
              <a:t>=M</a:t>
            </a:r>
            <a:r>
              <a:rPr lang="en" baseline="-25000"/>
              <a:t>b</a:t>
            </a:r>
            <a:r>
              <a:rPr lang="en"/>
              <a:t>V</a:t>
            </a:r>
            <a:r>
              <a:rPr lang="en" baseline="-25000"/>
              <a:t>b</a:t>
            </a:r>
            <a:r>
              <a:rPr lang="en">
                <a:solidFill>
                  <a:srgbClr val="FF0000"/>
                </a:solidFill>
              </a:rPr>
              <a:t>#</a:t>
            </a:r>
            <a:endParaRPr>
              <a:solidFill>
                <a:srgbClr val="FF0000"/>
              </a:solidFill>
            </a:endParaRPr>
          </a:p>
        </p:txBody>
      </p:sp>
    </p:spTree>
    <p:extLst>
      <p:ext uri="{BB962C8B-B14F-4D97-AF65-F5344CB8AC3E}">
        <p14:creationId xmlns:p14="http://schemas.microsoft.com/office/powerpoint/2010/main" val="1139812959"/>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4"/>
          <p:cNvSpPr/>
          <p:nvPr/>
        </p:nvSpPr>
        <p:spPr>
          <a:xfrm>
            <a:off x="436725" y="2506575"/>
            <a:ext cx="3454500" cy="24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4"/>
          <p:cNvSpPr txBox="1"/>
          <p:nvPr/>
        </p:nvSpPr>
        <p:spPr>
          <a:xfrm>
            <a:off x="895600" y="29300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56" name="Google Shape;456;p64"/>
          <p:cNvSpPr txBox="1"/>
          <p:nvPr/>
        </p:nvSpPr>
        <p:spPr>
          <a:xfrm>
            <a:off x="1727200" y="3466275"/>
            <a:ext cx="586825" cy="5488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457" name="Google Shape;457;p64"/>
          <p:cNvSpPr txBox="1"/>
          <p:nvPr/>
        </p:nvSpPr>
        <p:spPr>
          <a:xfrm>
            <a:off x="2722975" y="25065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458" name="Google Shape;458;p64"/>
          <p:cNvSpPr txBox="1"/>
          <p:nvPr/>
        </p:nvSpPr>
        <p:spPr>
          <a:xfrm>
            <a:off x="2722975" y="3694300"/>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59" name="Google Shape;459;p64"/>
          <p:cNvSpPr txBox="1"/>
          <p:nvPr/>
        </p:nvSpPr>
        <p:spPr>
          <a:xfrm>
            <a:off x="987850" y="37827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60" name="Google Shape;460;p64"/>
          <p:cNvSpPr txBox="1"/>
          <p:nvPr/>
        </p:nvSpPr>
        <p:spPr>
          <a:xfrm>
            <a:off x="3027775" y="28113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grpSp>
        <p:nvGrpSpPr>
          <p:cNvPr id="461" name="Google Shape;461;p64"/>
          <p:cNvGrpSpPr/>
          <p:nvPr/>
        </p:nvGrpSpPr>
        <p:grpSpPr>
          <a:xfrm>
            <a:off x="1458988" y="-36150"/>
            <a:ext cx="855037" cy="2678150"/>
            <a:chOff x="1503838" y="-254625"/>
            <a:chExt cx="855037" cy="2678150"/>
          </a:xfrm>
        </p:grpSpPr>
        <p:sp>
          <p:nvSpPr>
            <p:cNvPr id="462" name="Google Shape;462;p64"/>
            <p:cNvSpPr/>
            <p:nvPr/>
          </p:nvSpPr>
          <p:spPr>
            <a:xfrm>
              <a:off x="1589050" y="-254625"/>
              <a:ext cx="230400" cy="2635800"/>
            </a:xfrm>
            <a:prstGeom prst="rect">
              <a:avLst/>
            </a:prstGeom>
            <a:solidFill>
              <a:schemeClr val="lt2"/>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00B0F0"/>
                </a:solidFill>
                <a:latin typeface="Shadows Into Light" panose="020B0604020202020204" charset="0"/>
              </a:endParaRPr>
            </a:p>
          </p:txBody>
        </p:sp>
        <p:sp>
          <p:nvSpPr>
            <p:cNvPr id="463" name="Google Shape;463;p64"/>
            <p:cNvSpPr txBox="1"/>
            <p:nvPr/>
          </p:nvSpPr>
          <p:spPr>
            <a:xfrm>
              <a:off x="1506802" y="1993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64" name="Google Shape;464;p64"/>
            <p:cNvSpPr txBox="1"/>
            <p:nvPr/>
          </p:nvSpPr>
          <p:spPr>
            <a:xfrm>
              <a:off x="1506802" y="621186"/>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65" name="Google Shape;465;p64"/>
            <p:cNvSpPr txBox="1"/>
            <p:nvPr/>
          </p:nvSpPr>
          <p:spPr>
            <a:xfrm>
              <a:off x="1505986" y="10736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66" name="Google Shape;466;p64"/>
            <p:cNvSpPr txBox="1"/>
            <p:nvPr/>
          </p:nvSpPr>
          <p:spPr>
            <a:xfrm>
              <a:off x="1503838" y="14638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67" name="Google Shape;467;p64"/>
            <p:cNvSpPr txBox="1"/>
            <p:nvPr/>
          </p:nvSpPr>
          <p:spPr>
            <a:xfrm>
              <a:off x="1527275" y="1863249"/>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grpSp>
      <p:sp>
        <p:nvSpPr>
          <p:cNvPr id="468" name="Google Shape;468;p64"/>
          <p:cNvSpPr txBox="1"/>
          <p:nvPr/>
        </p:nvSpPr>
        <p:spPr>
          <a:xfrm>
            <a:off x="1226481" y="3223175"/>
            <a:ext cx="557882" cy="5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0B0F0"/>
                </a:solidFill>
                <a:latin typeface="Shadows Into Light" panose="020B0604020202020204" charset="0"/>
                <a:ea typeface="Open Sans"/>
                <a:cs typeface="Open Sans"/>
                <a:sym typeface="Open Sans"/>
              </a:rPr>
              <a:t>OH</a:t>
            </a:r>
            <a:r>
              <a:rPr lang="en" sz="2400" baseline="30000" dirty="0">
                <a:solidFill>
                  <a:srgbClr val="00B0F0"/>
                </a:solidFill>
                <a:latin typeface="Shadows Into Light" panose="020B0604020202020204" charset="0"/>
                <a:ea typeface="Open Sans"/>
                <a:cs typeface="Open Sans"/>
                <a:sym typeface="Open Sans"/>
              </a:rPr>
              <a:t>-</a:t>
            </a:r>
            <a:endParaRPr sz="2400" baseline="30000" dirty="0">
              <a:solidFill>
                <a:srgbClr val="00B0F0"/>
              </a:solidFill>
              <a:latin typeface="Shadows Into Light" panose="020B0604020202020204" charset="0"/>
              <a:ea typeface="Open Sans"/>
              <a:cs typeface="Open Sans"/>
              <a:sym typeface="Open Sans"/>
            </a:endParaRPr>
          </a:p>
        </p:txBody>
      </p:sp>
      <p:sp>
        <p:nvSpPr>
          <p:cNvPr id="469" name="Google Shape;469;p64"/>
          <p:cNvSpPr txBox="1"/>
          <p:nvPr/>
        </p:nvSpPr>
        <p:spPr>
          <a:xfrm>
            <a:off x="2101688" y="32523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accent1"/>
                </a:solidFill>
                <a:latin typeface="Shadows Into Light" panose="020B0604020202020204" charset="0"/>
                <a:ea typeface="Open Sans"/>
                <a:cs typeface="Open Sans"/>
                <a:sym typeface="Open Sans"/>
              </a:rPr>
              <a:t>H</a:t>
            </a:r>
            <a:r>
              <a:rPr lang="en" sz="2400" baseline="-25000" dirty="0">
                <a:solidFill>
                  <a:schemeClr val="accent1"/>
                </a:solidFill>
                <a:latin typeface="Shadows Into Light" panose="020B0604020202020204" charset="0"/>
                <a:ea typeface="Open Sans"/>
                <a:cs typeface="Open Sans"/>
                <a:sym typeface="Open Sans"/>
              </a:rPr>
              <a:t>2</a:t>
            </a:r>
            <a:r>
              <a:rPr lang="en" sz="2400" dirty="0">
                <a:solidFill>
                  <a:schemeClr val="accent1"/>
                </a:solidFill>
                <a:latin typeface="Shadows Into Light" panose="020B0604020202020204" charset="0"/>
                <a:ea typeface="Open Sans"/>
                <a:cs typeface="Open Sans"/>
                <a:sym typeface="Open Sans"/>
              </a:rPr>
              <a:t>O</a:t>
            </a:r>
            <a:endParaRPr sz="2400" baseline="30000" dirty="0">
              <a:solidFill>
                <a:schemeClr val="accent1"/>
              </a:solidFill>
              <a:latin typeface="Shadows Into Light" panose="020B0604020202020204" charset="0"/>
              <a:ea typeface="Open Sans"/>
              <a:cs typeface="Open Sans"/>
              <a:sym typeface="Open Sans"/>
            </a:endParaRPr>
          </a:p>
        </p:txBody>
      </p:sp>
      <p:sp>
        <p:nvSpPr>
          <p:cNvPr id="470" name="Google Shape;470;p64"/>
          <p:cNvSpPr/>
          <p:nvPr/>
        </p:nvSpPr>
        <p:spPr>
          <a:xfrm>
            <a:off x="4071575" y="3518575"/>
            <a:ext cx="1241100" cy="550200"/>
          </a:xfrm>
          <a:prstGeom prst="rightArrow">
            <a:avLst>
              <a:gd name="adj1" fmla="val 50000"/>
              <a:gd name="adj2" fmla="val 50000"/>
            </a:avLst>
          </a:pr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4"/>
          <p:cNvSpPr txBox="1"/>
          <p:nvPr/>
        </p:nvSpPr>
        <p:spPr>
          <a:xfrm>
            <a:off x="1440675" y="-132400"/>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72" name="Google Shape;472;p64"/>
          <p:cNvSpPr txBox="1"/>
          <p:nvPr/>
        </p:nvSpPr>
        <p:spPr>
          <a:xfrm>
            <a:off x="1441525" y="28113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473" name="Google Shape;473;p64"/>
          <p:cNvSpPr txBox="1"/>
          <p:nvPr/>
        </p:nvSpPr>
        <p:spPr>
          <a:xfrm>
            <a:off x="1374375" y="419452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74" name="Google Shape;474;p64"/>
          <p:cNvSpPr txBox="1"/>
          <p:nvPr/>
        </p:nvSpPr>
        <p:spPr>
          <a:xfrm>
            <a:off x="426625" y="34662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75" name="Google Shape;475;p64"/>
          <p:cNvSpPr txBox="1"/>
          <p:nvPr/>
        </p:nvSpPr>
        <p:spPr>
          <a:xfrm>
            <a:off x="2249100" y="40687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panose="020B0604020202020204" charset="0"/>
                <a:ea typeface="Open Sans"/>
                <a:cs typeface="Open Sans"/>
                <a:sym typeface="Open Sans"/>
              </a:rPr>
              <a:t>H</a:t>
            </a:r>
            <a:r>
              <a:rPr lang="en" sz="2400" baseline="30000">
                <a:solidFill>
                  <a:srgbClr val="FF0000"/>
                </a:solidFill>
                <a:latin typeface="Shadows Into Light" panose="020B0604020202020204" charset="0"/>
                <a:ea typeface="Open Sans"/>
                <a:cs typeface="Open Sans"/>
                <a:sym typeface="Open Sans"/>
              </a:rPr>
              <a:t>+</a:t>
            </a:r>
            <a:endParaRPr sz="2400" baseline="30000">
              <a:solidFill>
                <a:srgbClr val="FF0000"/>
              </a:solidFill>
              <a:latin typeface="Shadows Into Light" panose="020B0604020202020204" charset="0"/>
              <a:ea typeface="Open Sans"/>
              <a:cs typeface="Open Sans"/>
              <a:sym typeface="Open Sans"/>
            </a:endParaRPr>
          </a:p>
        </p:txBody>
      </p:sp>
      <p:sp>
        <p:nvSpPr>
          <p:cNvPr id="476" name="Google Shape;476;p64"/>
          <p:cNvSpPr txBox="1"/>
          <p:nvPr/>
        </p:nvSpPr>
        <p:spPr>
          <a:xfrm>
            <a:off x="2983950" y="40687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sp>
        <p:nvSpPr>
          <p:cNvPr id="477" name="Google Shape;477;p64"/>
          <p:cNvSpPr txBox="1"/>
          <p:nvPr/>
        </p:nvSpPr>
        <p:spPr>
          <a:xfrm>
            <a:off x="3086625" y="3252375"/>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H</a:t>
            </a:r>
            <a:r>
              <a:rPr lang="en" sz="2400" baseline="30000" dirty="0">
                <a:solidFill>
                  <a:srgbClr val="FF0000"/>
                </a:solidFill>
                <a:latin typeface="Shadows Into Light" panose="020B0604020202020204" charset="0"/>
                <a:ea typeface="Open Sans"/>
                <a:cs typeface="Open Sans"/>
                <a:sym typeface="Open Sans"/>
              </a:rPr>
              <a:t>+</a:t>
            </a:r>
            <a:endParaRPr sz="2400" baseline="30000" dirty="0">
              <a:solidFill>
                <a:srgbClr val="FF0000"/>
              </a:solidFill>
              <a:latin typeface="Shadows Into Light" panose="020B0604020202020204" charset="0"/>
              <a:ea typeface="Open Sans"/>
              <a:cs typeface="Open Sans"/>
              <a:sym typeface="Open Sans"/>
            </a:endParaRPr>
          </a:p>
        </p:txBody>
      </p:sp>
      <p:grpSp>
        <p:nvGrpSpPr>
          <p:cNvPr id="478" name="Google Shape;478;p64"/>
          <p:cNvGrpSpPr/>
          <p:nvPr/>
        </p:nvGrpSpPr>
        <p:grpSpPr>
          <a:xfrm>
            <a:off x="5492938" y="-254625"/>
            <a:ext cx="3601575" cy="5485038"/>
            <a:chOff x="5492938" y="-254625"/>
            <a:chExt cx="3601575" cy="5485038"/>
          </a:xfrm>
        </p:grpSpPr>
        <p:sp>
          <p:nvSpPr>
            <p:cNvPr id="479" name="Google Shape;479;p64"/>
            <p:cNvSpPr/>
            <p:nvPr/>
          </p:nvSpPr>
          <p:spPr>
            <a:xfrm>
              <a:off x="5541275" y="2533575"/>
              <a:ext cx="3454500" cy="2451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hadows Into Light" panose="020B0604020202020204" charset="0"/>
              </a:endParaRPr>
            </a:p>
          </p:txBody>
        </p:sp>
        <p:sp>
          <p:nvSpPr>
            <p:cNvPr id="480" name="Google Shape;480;p64"/>
            <p:cNvSpPr/>
            <p:nvPr/>
          </p:nvSpPr>
          <p:spPr>
            <a:xfrm>
              <a:off x="6194050" y="-254625"/>
              <a:ext cx="230400" cy="2635800"/>
            </a:xfrm>
            <a:prstGeom prst="rect">
              <a:avLst/>
            </a:prstGeom>
            <a:solidFill>
              <a:schemeClr val="lt2"/>
            </a:solidFill>
            <a:ln w="1905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hadows Into Light" panose="020B0604020202020204" charset="0"/>
              </a:endParaRPr>
            </a:p>
          </p:txBody>
        </p:sp>
        <p:sp>
          <p:nvSpPr>
            <p:cNvPr id="481" name="Google Shape;481;p64"/>
            <p:cNvSpPr txBox="1"/>
            <p:nvPr/>
          </p:nvSpPr>
          <p:spPr>
            <a:xfrm>
              <a:off x="6105313" y="29825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2" name="Google Shape;482;p64"/>
            <p:cNvSpPr txBox="1"/>
            <p:nvPr/>
          </p:nvSpPr>
          <p:spPr>
            <a:xfrm>
              <a:off x="6641563" y="35185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3" name="Google Shape;483;p64"/>
            <p:cNvSpPr txBox="1"/>
            <p:nvPr/>
          </p:nvSpPr>
          <p:spPr>
            <a:xfrm>
              <a:off x="7564788" y="29825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4" name="Google Shape;484;p64"/>
            <p:cNvSpPr txBox="1"/>
            <p:nvPr/>
          </p:nvSpPr>
          <p:spPr>
            <a:xfrm>
              <a:off x="5666888" y="383638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5" name="Google Shape;485;p64"/>
            <p:cNvSpPr txBox="1"/>
            <p:nvPr/>
          </p:nvSpPr>
          <p:spPr>
            <a:xfrm>
              <a:off x="7882113" y="364328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6" name="Google Shape;486;p64"/>
            <p:cNvSpPr txBox="1"/>
            <p:nvPr/>
          </p:nvSpPr>
          <p:spPr>
            <a:xfrm>
              <a:off x="7126675" y="1600675"/>
              <a:ext cx="1586700" cy="675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panose="020B0604020202020204" charset="0"/>
                  <a:ea typeface="Open Sans"/>
                  <a:cs typeface="Open Sans"/>
                  <a:sym typeface="Open Sans"/>
                </a:rPr>
                <a:t>Endpoint: Neutralized!!</a:t>
              </a:r>
              <a:endParaRPr sz="2400">
                <a:solidFill>
                  <a:srgbClr val="FFFFFF"/>
                </a:solidFill>
                <a:latin typeface="Shadows Into Light" panose="020B0604020202020204" charset="0"/>
                <a:ea typeface="Open Sans"/>
                <a:cs typeface="Open Sans"/>
                <a:sym typeface="Open Sans"/>
              </a:endParaRPr>
            </a:p>
          </p:txBody>
        </p:sp>
        <p:sp>
          <p:nvSpPr>
            <p:cNvPr id="487" name="Google Shape;487;p64"/>
            <p:cNvSpPr txBox="1"/>
            <p:nvPr/>
          </p:nvSpPr>
          <p:spPr>
            <a:xfrm>
              <a:off x="6105313" y="1925726"/>
              <a:ext cx="831600" cy="5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B0F0"/>
                  </a:solidFill>
                  <a:latin typeface="Shadows Into Light" panose="020B0604020202020204" charset="0"/>
                  <a:ea typeface="Open Sans"/>
                  <a:cs typeface="Open Sans"/>
                  <a:sym typeface="Open Sans"/>
                </a:rPr>
                <a:t>OH</a:t>
              </a:r>
              <a:r>
                <a:rPr lang="en" sz="1800" baseline="30000" dirty="0">
                  <a:solidFill>
                    <a:srgbClr val="00B0F0"/>
                  </a:solidFill>
                  <a:latin typeface="Shadows Into Light" panose="020B0604020202020204" charset="0"/>
                  <a:ea typeface="Open Sans"/>
                  <a:cs typeface="Open Sans"/>
                  <a:sym typeface="Open Sans"/>
                </a:rPr>
                <a:t>-</a:t>
              </a:r>
              <a:endParaRPr sz="1800" baseline="30000" dirty="0">
                <a:solidFill>
                  <a:srgbClr val="00B0F0"/>
                </a:solidFill>
                <a:latin typeface="Shadows Into Light" panose="020B0604020202020204" charset="0"/>
                <a:ea typeface="Open Sans"/>
                <a:cs typeface="Open Sans"/>
                <a:sym typeface="Open Sans"/>
              </a:endParaRPr>
            </a:p>
          </p:txBody>
        </p:sp>
        <p:sp>
          <p:nvSpPr>
            <p:cNvPr id="488" name="Google Shape;488;p64"/>
            <p:cNvSpPr txBox="1"/>
            <p:nvPr/>
          </p:nvSpPr>
          <p:spPr>
            <a:xfrm>
              <a:off x="6733188" y="273458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89" name="Google Shape;489;p64"/>
            <p:cNvSpPr txBox="1"/>
            <p:nvPr/>
          </p:nvSpPr>
          <p:spPr>
            <a:xfrm>
              <a:off x="6424438" y="419451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90" name="Google Shape;490;p64"/>
            <p:cNvSpPr txBox="1"/>
            <p:nvPr/>
          </p:nvSpPr>
          <p:spPr>
            <a:xfrm>
              <a:off x="7111963" y="39422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91" name="Google Shape;491;p64"/>
            <p:cNvSpPr txBox="1"/>
            <p:nvPr/>
          </p:nvSpPr>
          <p:spPr>
            <a:xfrm>
              <a:off x="5607125" y="33900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92" name="Google Shape;492;p64"/>
            <p:cNvSpPr txBox="1"/>
            <p:nvPr/>
          </p:nvSpPr>
          <p:spPr>
            <a:xfrm>
              <a:off x="7616238" y="427071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93" name="Google Shape;493;p64"/>
            <p:cNvSpPr txBox="1"/>
            <p:nvPr/>
          </p:nvSpPr>
          <p:spPr>
            <a:xfrm>
              <a:off x="8262913" y="2571738"/>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sp>
          <p:nvSpPr>
            <p:cNvPr id="494" name="Google Shape;494;p64"/>
            <p:cNvSpPr txBox="1"/>
            <p:nvPr/>
          </p:nvSpPr>
          <p:spPr>
            <a:xfrm>
              <a:off x="5492938" y="2506563"/>
              <a:ext cx="831600" cy="9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Shadows Into Light" panose="020B0604020202020204" charset="0"/>
                  <a:ea typeface="Open Sans"/>
                  <a:cs typeface="Open Sans"/>
                  <a:sym typeface="Open Sans"/>
                </a:rPr>
                <a:t>H</a:t>
              </a:r>
              <a:r>
                <a:rPr lang="en" sz="2400" baseline="-25000">
                  <a:latin typeface="Shadows Into Light" panose="020B0604020202020204" charset="0"/>
                  <a:ea typeface="Open Sans"/>
                  <a:cs typeface="Open Sans"/>
                  <a:sym typeface="Open Sans"/>
                </a:rPr>
                <a:t>2</a:t>
              </a:r>
              <a:r>
                <a:rPr lang="en" sz="2400">
                  <a:latin typeface="Shadows Into Light" panose="020B0604020202020204" charset="0"/>
                  <a:ea typeface="Open Sans"/>
                  <a:cs typeface="Open Sans"/>
                  <a:sym typeface="Open Sans"/>
                </a:rPr>
                <a:t>O</a:t>
              </a:r>
              <a:endParaRPr sz="2400" baseline="30000">
                <a:latin typeface="Shadows Into Light" panose="020B0604020202020204" charset="0"/>
                <a:ea typeface="Open Sans"/>
                <a:cs typeface="Open Sans"/>
                <a:sym typeface="Open Sans"/>
              </a:endParaRPr>
            </a:p>
          </p:txBody>
        </p:sp>
      </p:grpSp>
    </p:spTree>
    <p:extLst>
      <p:ext uri="{BB962C8B-B14F-4D97-AF65-F5344CB8AC3E}">
        <p14:creationId xmlns:p14="http://schemas.microsoft.com/office/powerpoint/2010/main" val="284760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 calcmode="lin" valueType="num">
                                      <p:cBhvr additive="base">
                                        <p:cTn id="7" dur="1000"/>
                                        <p:tgtEl>
                                          <p:spTgt spid="46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468">
                                            <p:txEl>
                                              <p:pRg st="0" end="0"/>
                                            </p:txEl>
                                          </p:spTgt>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1000"/>
                                          </p:stCondLst>
                                        </p:cTn>
                                        <p:tgtEl>
                                          <p:spTgt spid="45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0"/>
                                        </p:tgtEl>
                                        <p:attrNameLst>
                                          <p:attrName>style.visibility</p:attrName>
                                        </p:attrNameLst>
                                      </p:cBhvr>
                                      <p:to>
                                        <p:strVal val="visible"/>
                                      </p:to>
                                    </p:set>
                                    <p:animEffect transition="in" filter="fade">
                                      <p:cBhvr>
                                        <p:cTn id="20" dur="1000"/>
                                        <p:tgtEl>
                                          <p:spTgt spid="4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78"/>
                                        </p:tgtEl>
                                        <p:attrNameLst>
                                          <p:attrName>style.visibility</p:attrName>
                                        </p:attrNameLst>
                                      </p:cBhvr>
                                      <p:to>
                                        <p:strVal val="visible"/>
                                      </p:to>
                                    </p:set>
                                    <p:animEffect transition="in" filter="fade">
                                      <p:cBhvr>
                                        <p:cTn id="25"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5"/>
          <p:cNvSpPr txBox="1">
            <a:spLocks noGrp="1"/>
          </p:cNvSpPr>
          <p:nvPr>
            <p:ph type="title"/>
          </p:nvPr>
        </p:nvSpPr>
        <p:spPr>
          <a:xfrm>
            <a:off x="980476" y="195024"/>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a:t>
            </a:r>
            <a:endParaRPr dirty="0"/>
          </a:p>
        </p:txBody>
      </p:sp>
      <p:sp>
        <p:nvSpPr>
          <p:cNvPr id="500" name="Google Shape;500;p65"/>
          <p:cNvSpPr txBox="1">
            <a:spLocks noGrp="1"/>
          </p:cNvSpPr>
          <p:nvPr>
            <p:ph type="body" idx="1"/>
          </p:nvPr>
        </p:nvSpPr>
        <p:spPr>
          <a:xfrm>
            <a:off x="3080350" y="2926250"/>
            <a:ext cx="30612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a:t>
            </a:r>
            <a:r>
              <a:rPr lang="en" baseline="-25000"/>
              <a:t>a</a:t>
            </a:r>
            <a:r>
              <a:rPr lang="en"/>
              <a:t>V</a:t>
            </a:r>
            <a:r>
              <a:rPr lang="en" baseline="-25000"/>
              <a:t>a</a:t>
            </a:r>
            <a:r>
              <a:rPr lang="en"/>
              <a:t>=M</a:t>
            </a:r>
            <a:r>
              <a:rPr lang="en" baseline="-25000"/>
              <a:t>b</a:t>
            </a:r>
            <a:r>
              <a:rPr lang="en"/>
              <a:t>V</a:t>
            </a:r>
            <a:r>
              <a:rPr lang="en" baseline="-25000"/>
              <a:t>b</a:t>
            </a:r>
            <a:r>
              <a:rPr lang="en"/>
              <a:t>#</a:t>
            </a:r>
            <a:endParaRPr/>
          </a:p>
        </p:txBody>
      </p:sp>
      <p:sp>
        <p:nvSpPr>
          <p:cNvPr id="501" name="Google Shape;501;p65"/>
          <p:cNvSpPr txBox="1">
            <a:spLocks noGrp="1"/>
          </p:cNvSpPr>
          <p:nvPr>
            <p:ph type="body" idx="1"/>
          </p:nvPr>
        </p:nvSpPr>
        <p:spPr>
          <a:xfrm>
            <a:off x="350650" y="1505394"/>
            <a:ext cx="8520600" cy="168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15 ml of 2 M H</a:t>
            </a:r>
            <a:r>
              <a:rPr lang="en" baseline="-25000"/>
              <a:t>2</a:t>
            </a:r>
            <a:r>
              <a:rPr lang="en"/>
              <a:t>SO</a:t>
            </a:r>
            <a:r>
              <a:rPr lang="en" baseline="-25000"/>
              <a:t>4</a:t>
            </a:r>
            <a:r>
              <a:rPr lang="en"/>
              <a:t>, what volume of 3 M NaOH is required to neutralize the acid? </a:t>
            </a:r>
            <a:endParaRPr/>
          </a:p>
          <a:p>
            <a:pPr marL="0" lvl="0" indent="0" algn="l" rtl="0">
              <a:spcBef>
                <a:spcPts val="1600"/>
              </a:spcBef>
              <a:spcAft>
                <a:spcPts val="1600"/>
              </a:spcAft>
              <a:buNone/>
            </a:pPr>
            <a:endParaRPr/>
          </a:p>
        </p:txBody>
      </p:sp>
      <p:sp>
        <p:nvSpPr>
          <p:cNvPr id="502" name="Google Shape;502;p65"/>
          <p:cNvSpPr txBox="1">
            <a:spLocks noGrp="1"/>
          </p:cNvSpPr>
          <p:nvPr>
            <p:ph type="body" idx="1"/>
          </p:nvPr>
        </p:nvSpPr>
        <p:spPr>
          <a:xfrm>
            <a:off x="2121700" y="3574850"/>
            <a:ext cx="7607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(2)(2 M)(15 ml)=(3 M)(V</a:t>
            </a:r>
            <a:r>
              <a:rPr lang="en" baseline="-25000" dirty="0"/>
              <a:t>b</a:t>
            </a:r>
            <a:r>
              <a:rPr lang="en" dirty="0"/>
              <a:t>)(x)</a:t>
            </a:r>
            <a:endParaRPr dirty="0"/>
          </a:p>
          <a:p>
            <a:pPr marL="0" lvl="0" indent="0" algn="l" rtl="0">
              <a:spcBef>
                <a:spcPts val="1600"/>
              </a:spcBef>
              <a:spcAft>
                <a:spcPts val="1600"/>
              </a:spcAft>
              <a:buNone/>
            </a:pPr>
            <a:endParaRPr dirty="0"/>
          </a:p>
        </p:txBody>
      </p:sp>
      <p:sp>
        <p:nvSpPr>
          <p:cNvPr id="503" name="Google Shape;503;p65"/>
          <p:cNvSpPr txBox="1">
            <a:spLocks noGrp="1"/>
          </p:cNvSpPr>
          <p:nvPr>
            <p:ph type="body" idx="1"/>
          </p:nvPr>
        </p:nvSpPr>
        <p:spPr>
          <a:xfrm>
            <a:off x="2851750" y="4192375"/>
            <a:ext cx="3432300" cy="80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V</a:t>
            </a:r>
            <a:r>
              <a:rPr lang="en" baseline="-25000"/>
              <a:t>b</a:t>
            </a:r>
            <a:r>
              <a:rPr lang="en"/>
              <a:t>= 20 ml NaOH</a:t>
            </a:r>
            <a:endParaRPr/>
          </a:p>
        </p:txBody>
      </p:sp>
    </p:spTree>
    <p:extLst>
      <p:ext uri="{BB962C8B-B14F-4D97-AF65-F5344CB8AC3E}">
        <p14:creationId xmlns:p14="http://schemas.microsoft.com/office/powerpoint/2010/main" val="63412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10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3"/>
                                        </p:tgtEl>
                                        <p:attrNameLst>
                                          <p:attrName>style.visibility</p:attrName>
                                        </p:attrNameLst>
                                      </p:cBhvr>
                                      <p:to>
                                        <p:strVal val="visible"/>
                                      </p:to>
                                    </p:set>
                                    <p:animEffect transition="in" filter="fade">
                                      <p:cBhvr>
                                        <p:cTn id="1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a:spLocks noGrp="1"/>
          </p:cNvSpPr>
          <p:nvPr>
            <p:ph type="ctrTitle"/>
          </p:nvPr>
        </p:nvSpPr>
        <p:spPr>
          <a:xfrm>
            <a:off x="298775" y="1525300"/>
            <a:ext cx="8554200" cy="274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p>
          <a:p>
            <a:pPr marL="0" lvl="0" indent="0" algn="ctr" rtl="0">
              <a:spcBef>
                <a:spcPts val="0"/>
              </a:spcBef>
              <a:spcAft>
                <a:spcPts val="0"/>
              </a:spcAft>
              <a:buNone/>
            </a:pPr>
            <a:r>
              <a:rPr lang="en-US" dirty="0" smtClean="0"/>
              <a:t>Unit 13:</a:t>
            </a:r>
            <a:br>
              <a:rPr lang="en-US" dirty="0" smtClean="0"/>
            </a:br>
            <a:r>
              <a:rPr lang="en-US" dirty="0" smtClean="0"/>
              <a:t>ELECTROCHEMISTRY</a:t>
            </a:r>
            <a:endParaRPr dirty="0"/>
          </a:p>
        </p:txBody>
      </p:sp>
    </p:spTree>
    <p:extLst>
      <p:ext uri="{BB962C8B-B14F-4D97-AF65-F5344CB8AC3E}">
        <p14:creationId xmlns:p14="http://schemas.microsoft.com/office/powerpoint/2010/main" val="62601860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Redox Reactions</a:t>
            </a:r>
            <a:endParaRPr/>
          </a:p>
        </p:txBody>
      </p:sp>
      <p:sp>
        <p:nvSpPr>
          <p:cNvPr id="60" name="Google Shape;60;p1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In redox reactions, electrons are transferred from one species to another.</a:t>
            </a:r>
            <a:endParaRPr/>
          </a:p>
          <a:p>
            <a:pPr marL="457200" lvl="0" indent="-317500" algn="l" rtl="0">
              <a:spcBef>
                <a:spcPts val="0"/>
              </a:spcBef>
              <a:spcAft>
                <a:spcPts val="0"/>
              </a:spcAft>
              <a:buSzPts val="1400"/>
              <a:buChar char="●"/>
            </a:pPr>
            <a:r>
              <a:rPr lang="en"/>
              <a:t>This can cause a multitude of outcomes.</a:t>
            </a:r>
            <a:endParaRPr/>
          </a:p>
        </p:txBody>
      </p:sp>
      <p:pic>
        <p:nvPicPr>
          <p:cNvPr id="61" name="Google Shape;61;p11" descr="Related image"/>
          <p:cNvPicPr preferRelativeResize="0"/>
          <p:nvPr/>
        </p:nvPicPr>
        <p:blipFill rotWithShape="1">
          <a:blip r:embed="rId3">
            <a:alphaModFix/>
          </a:blip>
          <a:srcRect l="22209"/>
          <a:stretch/>
        </p:blipFill>
        <p:spPr>
          <a:xfrm>
            <a:off x="1119325" y="3130938"/>
            <a:ext cx="1765125" cy="1700550"/>
          </a:xfrm>
          <a:prstGeom prst="rect">
            <a:avLst/>
          </a:prstGeom>
          <a:noFill/>
          <a:ln>
            <a:noFill/>
          </a:ln>
        </p:spPr>
      </p:pic>
      <p:pic>
        <p:nvPicPr>
          <p:cNvPr id="62" name="Google Shape;62;p11" descr="Related image"/>
          <p:cNvPicPr preferRelativeResize="0"/>
          <p:nvPr/>
        </p:nvPicPr>
        <p:blipFill>
          <a:blip r:embed="rId4">
            <a:alphaModFix/>
          </a:blip>
          <a:stretch>
            <a:fillRect/>
          </a:stretch>
        </p:blipFill>
        <p:spPr>
          <a:xfrm>
            <a:off x="7240475" y="2660275"/>
            <a:ext cx="1541175" cy="2052850"/>
          </a:xfrm>
          <a:prstGeom prst="rect">
            <a:avLst/>
          </a:prstGeom>
          <a:noFill/>
          <a:ln>
            <a:noFill/>
          </a:ln>
        </p:spPr>
      </p:pic>
      <p:pic>
        <p:nvPicPr>
          <p:cNvPr id="63" name="Google Shape;63;p11" descr="Image result for apple oxidation"/>
          <p:cNvPicPr preferRelativeResize="0"/>
          <p:nvPr/>
        </p:nvPicPr>
        <p:blipFill rotWithShape="1">
          <a:blip r:embed="rId5">
            <a:alphaModFix/>
          </a:blip>
          <a:srcRect l="14135" r="11232"/>
          <a:stretch/>
        </p:blipFill>
        <p:spPr>
          <a:xfrm>
            <a:off x="3378850" y="3377125"/>
            <a:ext cx="1665751" cy="1403250"/>
          </a:xfrm>
          <a:prstGeom prst="rect">
            <a:avLst/>
          </a:prstGeom>
          <a:noFill/>
          <a:ln>
            <a:noFill/>
          </a:ln>
        </p:spPr>
      </p:pic>
      <p:pic>
        <p:nvPicPr>
          <p:cNvPr id="64" name="Google Shape;64;p11" descr="Image result for battery no background"/>
          <p:cNvPicPr preferRelativeResize="0"/>
          <p:nvPr/>
        </p:nvPicPr>
        <p:blipFill>
          <a:blip r:embed="rId6">
            <a:alphaModFix/>
          </a:blip>
          <a:stretch>
            <a:fillRect/>
          </a:stretch>
        </p:blipFill>
        <p:spPr>
          <a:xfrm>
            <a:off x="5044600" y="2660275"/>
            <a:ext cx="2223900" cy="2223900"/>
          </a:xfrm>
          <a:prstGeom prst="rect">
            <a:avLst/>
          </a:prstGeom>
          <a:noFill/>
          <a:ln>
            <a:noFill/>
          </a:ln>
        </p:spPr>
      </p:pic>
    </p:spTree>
    <p:extLst>
      <p:ext uri="{BB962C8B-B14F-4D97-AF65-F5344CB8AC3E}">
        <p14:creationId xmlns:p14="http://schemas.microsoft.com/office/powerpoint/2010/main" val="157219097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Oxidation States</a:t>
            </a:r>
            <a:endParaRPr/>
          </a:p>
        </p:txBody>
      </p:sp>
      <p:sp>
        <p:nvSpPr>
          <p:cNvPr id="70" name="Google Shape;70;p12"/>
          <p:cNvSpPr txBox="1">
            <a:spLocks noGrp="1"/>
          </p:cNvSpPr>
          <p:nvPr>
            <p:ph type="body" idx="1"/>
          </p:nvPr>
        </p:nvSpPr>
        <p:spPr>
          <a:xfrm>
            <a:off x="311700" y="1495975"/>
            <a:ext cx="8520600" cy="1480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To follow the flow of electrons, we assign oxidation numbers</a:t>
            </a:r>
            <a:endParaRPr dirty="0"/>
          </a:p>
        </p:txBody>
      </p:sp>
      <p:pic>
        <p:nvPicPr>
          <p:cNvPr id="71" name="Google Shape;71;p12"/>
          <p:cNvPicPr preferRelativeResize="0"/>
          <p:nvPr/>
        </p:nvPicPr>
        <p:blipFill>
          <a:blip r:embed="rId3">
            <a:alphaModFix/>
          </a:blip>
          <a:stretch>
            <a:fillRect/>
          </a:stretch>
        </p:blipFill>
        <p:spPr>
          <a:xfrm>
            <a:off x="2088834" y="2658575"/>
            <a:ext cx="5221082" cy="1791250"/>
          </a:xfrm>
          <a:prstGeom prst="rect">
            <a:avLst/>
          </a:prstGeom>
          <a:noFill/>
          <a:ln>
            <a:noFill/>
          </a:ln>
        </p:spPr>
      </p:pic>
      <p:sp>
        <p:nvSpPr>
          <p:cNvPr id="72" name="Google Shape;72;p12"/>
          <p:cNvSpPr/>
          <p:nvPr/>
        </p:nvSpPr>
        <p:spPr>
          <a:xfrm>
            <a:off x="5147300" y="3387850"/>
            <a:ext cx="1868100" cy="3327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2"/>
          <p:cNvSpPr/>
          <p:nvPr/>
        </p:nvSpPr>
        <p:spPr>
          <a:xfrm>
            <a:off x="4699375" y="3275475"/>
            <a:ext cx="379500" cy="80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1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ntr" presetSubtype="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127775" y="21262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Oxidation Numbers</a:t>
            </a:r>
            <a:endParaRPr/>
          </a:p>
        </p:txBody>
      </p:sp>
      <p:sp>
        <p:nvSpPr>
          <p:cNvPr id="79" name="Google Shape;79;p1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a:t>An uncombined element has an oxidation number of ZERO. This includes diatomic elements.</a:t>
            </a:r>
            <a:endParaRPr/>
          </a:p>
          <a:p>
            <a:pPr marL="0" lvl="0" indent="0" algn="ctr" rtl="0">
              <a:spcBef>
                <a:spcPts val="1600"/>
              </a:spcBef>
              <a:spcAft>
                <a:spcPts val="0"/>
              </a:spcAft>
              <a:buNone/>
            </a:pPr>
            <a:r>
              <a:rPr lang="en"/>
              <a:t>Ca + Cl</a:t>
            </a:r>
            <a:r>
              <a:rPr lang="en" baseline="-25000"/>
              <a:t>2</a:t>
            </a:r>
            <a:r>
              <a:rPr lang="en"/>
              <a:t>→ CaCl</a:t>
            </a:r>
            <a:r>
              <a:rPr lang="en" baseline="-25000"/>
              <a:t>2</a:t>
            </a:r>
            <a:endParaRPr baseline="-25000"/>
          </a:p>
          <a:p>
            <a:pPr marL="0" lvl="0" indent="0" algn="ctr" rtl="0">
              <a:spcBef>
                <a:spcPts val="1600"/>
              </a:spcBef>
              <a:spcAft>
                <a:spcPts val="0"/>
              </a:spcAft>
              <a:buNone/>
            </a:pPr>
            <a:r>
              <a:rPr lang="en"/>
              <a:t>Oxidation # Ca = 0</a:t>
            </a:r>
            <a:endParaRPr/>
          </a:p>
          <a:p>
            <a:pPr marL="0" lvl="0" indent="0" algn="ctr" rtl="0">
              <a:spcBef>
                <a:spcPts val="0"/>
              </a:spcBef>
              <a:spcAft>
                <a:spcPts val="0"/>
              </a:spcAft>
              <a:buNone/>
            </a:pPr>
            <a:r>
              <a:rPr lang="en"/>
              <a:t>Oxidation # Cl</a:t>
            </a:r>
            <a:r>
              <a:rPr lang="en" baseline="-25000"/>
              <a:t>2</a:t>
            </a:r>
            <a:r>
              <a:rPr lang="en"/>
              <a:t> = 0</a:t>
            </a:r>
            <a:endParaRPr/>
          </a:p>
        </p:txBody>
      </p:sp>
      <p:sp>
        <p:nvSpPr>
          <p:cNvPr id="80" name="Google Shape;80;p13"/>
          <p:cNvSpPr txBox="1"/>
          <p:nvPr/>
        </p:nvSpPr>
        <p:spPr>
          <a:xfrm>
            <a:off x="3594500" y="2571750"/>
            <a:ext cx="3582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
        <p:nvSpPr>
          <p:cNvPr id="81" name="Google Shape;81;p13"/>
          <p:cNvSpPr txBox="1"/>
          <p:nvPr/>
        </p:nvSpPr>
        <p:spPr>
          <a:xfrm>
            <a:off x="4346625" y="2571750"/>
            <a:ext cx="3582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27758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1174050" y="1628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Oxidation Numbers</a:t>
            </a:r>
            <a:endParaRPr/>
          </a:p>
        </p:txBody>
      </p:sp>
      <p:sp>
        <p:nvSpPr>
          <p:cNvPr id="87" name="Google Shape;87;p14"/>
          <p:cNvSpPr txBox="1">
            <a:spLocks noGrp="1"/>
          </p:cNvSpPr>
          <p:nvPr>
            <p:ph type="body" idx="1"/>
          </p:nvPr>
        </p:nvSpPr>
        <p:spPr>
          <a:xfrm>
            <a:off x="2001500" y="1564725"/>
            <a:ext cx="68949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2. If an element only has one oxidation number listed on the periodic table, that’s it !</a:t>
            </a:r>
            <a:endParaRPr dirty="0"/>
          </a:p>
          <a:p>
            <a:pPr marL="0" lvl="0" indent="0" algn="l" rtl="0">
              <a:spcBef>
                <a:spcPts val="1600"/>
              </a:spcBef>
              <a:spcAft>
                <a:spcPts val="0"/>
              </a:spcAft>
              <a:buNone/>
            </a:pPr>
            <a:r>
              <a:rPr lang="en" dirty="0"/>
              <a:t>Example:    Group 1 Oxidation # = +1</a:t>
            </a:r>
            <a:endParaRPr dirty="0"/>
          </a:p>
          <a:p>
            <a:pPr marL="0" lvl="0" indent="0" algn="l" rtl="0">
              <a:spcBef>
                <a:spcPts val="0"/>
              </a:spcBef>
              <a:spcAft>
                <a:spcPts val="0"/>
              </a:spcAft>
              <a:buNone/>
            </a:pPr>
            <a:r>
              <a:rPr lang="en" dirty="0"/>
              <a:t>		Group 2 Oxidation # = +2</a:t>
            </a:r>
            <a:endParaRPr dirty="0"/>
          </a:p>
          <a:p>
            <a:pPr marL="0" lvl="0" indent="0" algn="ctr" rtl="0">
              <a:spcBef>
                <a:spcPts val="0"/>
              </a:spcBef>
              <a:spcAft>
                <a:spcPts val="0"/>
              </a:spcAft>
              <a:buNone/>
            </a:pPr>
            <a:endParaRPr dirty="0"/>
          </a:p>
        </p:txBody>
      </p:sp>
      <p:pic>
        <p:nvPicPr>
          <p:cNvPr id="88" name="Google Shape;88;p14"/>
          <p:cNvPicPr preferRelativeResize="0"/>
          <p:nvPr/>
        </p:nvPicPr>
        <p:blipFill rotWithShape="1">
          <a:blip r:embed="rId3">
            <a:alphaModFix/>
          </a:blip>
          <a:srcRect l="9044" t="3846" r="16020"/>
          <a:stretch/>
        </p:blipFill>
        <p:spPr>
          <a:xfrm rot="5400000">
            <a:off x="-811975" y="2412663"/>
            <a:ext cx="3466301" cy="1406625"/>
          </a:xfrm>
          <a:prstGeom prst="rect">
            <a:avLst/>
          </a:prstGeom>
          <a:noFill/>
          <a:ln>
            <a:noFill/>
          </a:ln>
        </p:spPr>
      </p:pic>
      <p:sp>
        <p:nvSpPr>
          <p:cNvPr id="89" name="Google Shape;89;p14"/>
          <p:cNvSpPr/>
          <p:nvPr/>
        </p:nvSpPr>
        <p:spPr>
          <a:xfrm>
            <a:off x="2200725" y="3991975"/>
            <a:ext cx="1957500" cy="6654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754325" y="2098425"/>
            <a:ext cx="204600" cy="19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a:off x="1419900" y="2046325"/>
            <a:ext cx="204600" cy="192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2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6"/>
          <p:cNvSpPr txBox="1">
            <a:spLocks noGrp="1"/>
          </p:cNvSpPr>
          <p:nvPr>
            <p:ph type="title"/>
          </p:nvPr>
        </p:nvSpPr>
        <p:spPr>
          <a:xfrm>
            <a:off x="1060550" y="2500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Oxidation Numbers</a:t>
            </a:r>
            <a:endParaRPr/>
          </a:p>
        </p:txBody>
      </p:sp>
      <p:sp>
        <p:nvSpPr>
          <p:cNvPr id="437" name="Google Shape;437;p46"/>
          <p:cNvSpPr txBox="1">
            <a:spLocks noGrp="1"/>
          </p:cNvSpPr>
          <p:nvPr>
            <p:ph type="body" idx="1"/>
          </p:nvPr>
        </p:nvSpPr>
        <p:spPr>
          <a:xfrm>
            <a:off x="311700" y="1495975"/>
            <a:ext cx="8520600" cy="13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In an ionic compound, the metal (positive ion) is written first and the non metal (negative ion) is written last.  </a:t>
            </a:r>
            <a:endParaRPr/>
          </a:p>
          <a:p>
            <a:pPr marL="0" lvl="0" indent="0" algn="l" rtl="0">
              <a:spcBef>
                <a:spcPts val="1600"/>
              </a:spcBef>
              <a:spcAft>
                <a:spcPts val="0"/>
              </a:spcAft>
              <a:buNone/>
            </a:pPr>
            <a:r>
              <a:rPr lang="en"/>
              <a:t>       </a:t>
            </a:r>
            <a:endParaRPr/>
          </a:p>
          <a:p>
            <a:pPr marL="0" lvl="0" indent="0" algn="l" rtl="0">
              <a:spcBef>
                <a:spcPts val="1600"/>
              </a:spcBef>
              <a:spcAft>
                <a:spcPts val="0"/>
              </a:spcAft>
              <a:buNone/>
            </a:pPr>
            <a:r>
              <a:rPr lang="en"/>
              <a:t>Example: NaCl</a:t>
            </a:r>
            <a:r>
              <a:rPr lang="en" baseline="-25000"/>
              <a:t>             </a:t>
            </a:r>
            <a:r>
              <a:rPr lang="en"/>
              <a:t>Oxidation # Na = </a:t>
            </a:r>
            <a:r>
              <a:rPr lang="en" baseline="30000"/>
              <a:t>+ </a:t>
            </a:r>
            <a:r>
              <a:rPr lang="en"/>
              <a:t>1 </a:t>
            </a:r>
            <a:endParaRPr/>
          </a:p>
          <a:p>
            <a:pPr marL="0" lvl="0" indent="0" algn="ctr" rtl="0">
              <a:spcBef>
                <a:spcPts val="1600"/>
              </a:spcBef>
              <a:spcAft>
                <a:spcPts val="0"/>
              </a:spcAft>
              <a:buNone/>
            </a:pPr>
            <a:r>
              <a:rPr lang="en"/>
              <a:t>     Oxidation # Cl = </a:t>
            </a:r>
            <a:r>
              <a:rPr lang="en" baseline="30000"/>
              <a:t>- </a:t>
            </a:r>
            <a:r>
              <a:rPr lang="en"/>
              <a:t>1</a:t>
            </a:r>
            <a:endParaRPr/>
          </a:p>
        </p:txBody>
      </p:sp>
      <p:sp>
        <p:nvSpPr>
          <p:cNvPr id="438" name="Google Shape;438;p46"/>
          <p:cNvSpPr txBox="1"/>
          <p:nvPr/>
        </p:nvSpPr>
        <p:spPr>
          <a:xfrm>
            <a:off x="1658800" y="3225300"/>
            <a:ext cx="6063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439" name="Google Shape;439;p46"/>
          <p:cNvSpPr txBox="1"/>
          <p:nvPr/>
        </p:nvSpPr>
        <p:spPr>
          <a:xfrm>
            <a:off x="2136975" y="322530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pic>
        <p:nvPicPr>
          <p:cNvPr id="440" name="Google Shape;440;p46"/>
          <p:cNvPicPr preferRelativeResize="0"/>
          <p:nvPr/>
        </p:nvPicPr>
        <p:blipFill>
          <a:blip r:embed="rId3">
            <a:alphaModFix/>
          </a:blip>
          <a:stretch>
            <a:fillRect/>
          </a:stretch>
        </p:blipFill>
        <p:spPr>
          <a:xfrm>
            <a:off x="7941200" y="3841300"/>
            <a:ext cx="866600" cy="872975"/>
          </a:xfrm>
          <a:prstGeom prst="rect">
            <a:avLst/>
          </a:prstGeom>
          <a:noFill/>
          <a:ln>
            <a:noFill/>
          </a:ln>
        </p:spPr>
      </p:pic>
      <p:pic>
        <p:nvPicPr>
          <p:cNvPr id="441" name="Google Shape;441;p46"/>
          <p:cNvPicPr preferRelativeResize="0"/>
          <p:nvPr/>
        </p:nvPicPr>
        <p:blipFill>
          <a:blip r:embed="rId4">
            <a:alphaModFix/>
          </a:blip>
          <a:stretch>
            <a:fillRect/>
          </a:stretch>
        </p:blipFill>
        <p:spPr>
          <a:xfrm>
            <a:off x="7941200" y="2893375"/>
            <a:ext cx="866600" cy="801000"/>
          </a:xfrm>
          <a:prstGeom prst="rect">
            <a:avLst/>
          </a:prstGeom>
          <a:noFill/>
          <a:ln>
            <a:noFill/>
          </a:ln>
        </p:spPr>
      </p:pic>
      <p:sp>
        <p:nvSpPr>
          <p:cNvPr id="442" name="Google Shape;442;p46"/>
          <p:cNvSpPr/>
          <p:nvPr/>
        </p:nvSpPr>
        <p:spPr>
          <a:xfrm>
            <a:off x="8602525" y="2844325"/>
            <a:ext cx="232800" cy="269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6"/>
          <p:cNvSpPr/>
          <p:nvPr/>
        </p:nvSpPr>
        <p:spPr>
          <a:xfrm>
            <a:off x="8602525" y="3798850"/>
            <a:ext cx="232800" cy="269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2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1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8"/>
                                        </p:tgtEl>
                                        <p:attrNameLst>
                                          <p:attrName>style.visibility</p:attrName>
                                        </p:attrNameLst>
                                      </p:cBhvr>
                                      <p:to>
                                        <p:strVal val="visible"/>
                                      </p:to>
                                    </p:set>
                                    <p:animEffect transition="in" filter="fade">
                                      <p:cBhvr>
                                        <p:cTn id="12" dur="1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Synthesis Reaction</a:t>
            </a:r>
            <a:endParaRPr/>
          </a:p>
        </p:txBody>
      </p:sp>
      <p:sp>
        <p:nvSpPr>
          <p:cNvPr id="898" name="Google Shape;898;p69"/>
          <p:cNvSpPr txBox="1">
            <a:spLocks noGrp="1"/>
          </p:cNvSpPr>
          <p:nvPr>
            <p:ph type="body" idx="1"/>
          </p:nvPr>
        </p:nvSpPr>
        <p:spPr>
          <a:xfrm>
            <a:off x="311700" y="1495975"/>
            <a:ext cx="8520600" cy="5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4Li + O</a:t>
            </a:r>
            <a:r>
              <a:rPr lang="en" i="1" baseline="-25000"/>
              <a:t>2</a:t>
            </a:r>
            <a:r>
              <a:rPr lang="en"/>
              <a:t>  →  2Li</a:t>
            </a:r>
            <a:r>
              <a:rPr lang="en" baseline="-25000"/>
              <a:t>2</a:t>
            </a:r>
            <a:r>
              <a:rPr lang="en"/>
              <a:t>O</a:t>
            </a:r>
            <a:endParaRPr/>
          </a:p>
          <a:p>
            <a:pPr marL="0" lvl="0" indent="0" algn="l" rtl="0">
              <a:spcBef>
                <a:spcPts val="1600"/>
              </a:spcBef>
              <a:spcAft>
                <a:spcPts val="0"/>
              </a:spcAft>
              <a:buNone/>
            </a:pPr>
            <a:endParaRPr sz="3000" i="1">
              <a:solidFill>
                <a:srgbClr val="FF0000"/>
              </a:solidFill>
            </a:endParaRPr>
          </a:p>
          <a:p>
            <a:pPr marL="0" lvl="0" indent="0" algn="l" rtl="0">
              <a:spcBef>
                <a:spcPts val="1600"/>
              </a:spcBef>
              <a:spcAft>
                <a:spcPts val="1600"/>
              </a:spcAft>
              <a:buNone/>
            </a:pPr>
            <a:r>
              <a:rPr lang="en" sz="3000" i="1">
                <a:solidFill>
                  <a:srgbClr val="FF0000"/>
                </a:solidFill>
              </a:rPr>
              <a:t>2 reactants forming 1 product</a:t>
            </a:r>
            <a:r>
              <a:rPr lang="en"/>
              <a:t/>
            </a:r>
            <a:br>
              <a:rPr lang="en"/>
            </a:br>
            <a:r>
              <a:rPr lang="en"/>
              <a:t/>
            </a:r>
            <a:br>
              <a:rPr lang="en"/>
            </a:br>
            <a:r>
              <a:rPr lang="en"/>
              <a:t/>
            </a:r>
            <a:br>
              <a:rPr lang="en"/>
            </a:br>
            <a:r>
              <a:rPr lang="en"/>
              <a:t/>
            </a:r>
            <a:br>
              <a:rPr lang="en"/>
            </a:br>
            <a:r>
              <a:rPr lang="en"/>
              <a:t/>
            </a:r>
            <a:br>
              <a:rPr lang="en"/>
            </a:br>
            <a:endParaRPr/>
          </a:p>
        </p:txBody>
      </p:sp>
      <p:grpSp>
        <p:nvGrpSpPr>
          <p:cNvPr id="899" name="Google Shape;899;p69"/>
          <p:cNvGrpSpPr/>
          <p:nvPr/>
        </p:nvGrpSpPr>
        <p:grpSpPr>
          <a:xfrm>
            <a:off x="2428800" y="2285938"/>
            <a:ext cx="254850" cy="158413"/>
            <a:chOff x="4039250" y="2477025"/>
            <a:chExt cx="254850" cy="158413"/>
          </a:xfrm>
        </p:grpSpPr>
        <p:sp>
          <p:nvSpPr>
            <p:cNvPr id="900" name="Google Shape;900;p69"/>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9"/>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oogle Shape;902;p69"/>
          <p:cNvGrpSpPr/>
          <p:nvPr/>
        </p:nvGrpSpPr>
        <p:grpSpPr>
          <a:xfrm>
            <a:off x="3425975" y="2410500"/>
            <a:ext cx="254850" cy="158413"/>
            <a:chOff x="4039250" y="2477025"/>
            <a:chExt cx="254850" cy="158413"/>
          </a:xfrm>
        </p:grpSpPr>
        <p:sp>
          <p:nvSpPr>
            <p:cNvPr id="903" name="Google Shape;903;p69"/>
            <p:cNvSpPr/>
            <p:nvPr/>
          </p:nvSpPr>
          <p:spPr>
            <a:xfrm>
              <a:off x="4144700" y="2477025"/>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9"/>
            <p:cNvSpPr/>
            <p:nvPr/>
          </p:nvSpPr>
          <p:spPr>
            <a:xfrm>
              <a:off x="4039250" y="24770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69"/>
          <p:cNvGrpSpPr/>
          <p:nvPr/>
        </p:nvGrpSpPr>
        <p:grpSpPr>
          <a:xfrm>
            <a:off x="5222425" y="2291700"/>
            <a:ext cx="476750" cy="158413"/>
            <a:chOff x="4039250" y="2477025"/>
            <a:chExt cx="476750" cy="158413"/>
          </a:xfrm>
        </p:grpSpPr>
        <p:sp>
          <p:nvSpPr>
            <p:cNvPr id="906" name="Google Shape;906;p69"/>
            <p:cNvSpPr/>
            <p:nvPr/>
          </p:nvSpPr>
          <p:spPr>
            <a:xfrm>
              <a:off x="43666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9"/>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69"/>
          <p:cNvSpPr/>
          <p:nvPr/>
        </p:nvSpPr>
        <p:spPr>
          <a:xfrm>
            <a:off x="5386100" y="2291700"/>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69"/>
          <p:cNvGrpSpPr/>
          <p:nvPr/>
        </p:nvGrpSpPr>
        <p:grpSpPr>
          <a:xfrm>
            <a:off x="5222425" y="2529300"/>
            <a:ext cx="476750" cy="158413"/>
            <a:chOff x="5200250" y="2650938"/>
            <a:chExt cx="476750" cy="158413"/>
          </a:xfrm>
        </p:grpSpPr>
        <p:grpSp>
          <p:nvGrpSpPr>
            <p:cNvPr id="910" name="Google Shape;910;p69"/>
            <p:cNvGrpSpPr/>
            <p:nvPr/>
          </p:nvGrpSpPr>
          <p:grpSpPr>
            <a:xfrm>
              <a:off x="5200250" y="2650938"/>
              <a:ext cx="476750" cy="158413"/>
              <a:chOff x="4039250" y="2477025"/>
              <a:chExt cx="476750" cy="158413"/>
            </a:xfrm>
          </p:grpSpPr>
          <p:sp>
            <p:nvSpPr>
              <p:cNvPr id="911" name="Google Shape;911;p69"/>
              <p:cNvSpPr/>
              <p:nvPr/>
            </p:nvSpPr>
            <p:spPr>
              <a:xfrm>
                <a:off x="43666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9"/>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3" name="Google Shape;913;p69"/>
            <p:cNvSpPr/>
            <p:nvPr/>
          </p:nvSpPr>
          <p:spPr>
            <a:xfrm>
              <a:off x="5363925" y="2650938"/>
              <a:ext cx="149400" cy="158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69"/>
          <p:cNvGrpSpPr/>
          <p:nvPr/>
        </p:nvGrpSpPr>
        <p:grpSpPr>
          <a:xfrm>
            <a:off x="2428800" y="2535063"/>
            <a:ext cx="254850" cy="158413"/>
            <a:chOff x="4039250" y="2477025"/>
            <a:chExt cx="254850" cy="158413"/>
          </a:xfrm>
        </p:grpSpPr>
        <p:sp>
          <p:nvSpPr>
            <p:cNvPr id="915" name="Google Shape;915;p69"/>
            <p:cNvSpPr/>
            <p:nvPr/>
          </p:nvSpPr>
          <p:spPr>
            <a:xfrm>
              <a:off x="4144700" y="2477025"/>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9"/>
            <p:cNvSpPr/>
            <p:nvPr/>
          </p:nvSpPr>
          <p:spPr>
            <a:xfrm>
              <a:off x="4039250" y="24770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859091" y="15210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Oxidation Numbers</a:t>
            </a:r>
            <a:endParaRPr/>
          </a:p>
        </p:txBody>
      </p:sp>
      <p:sp>
        <p:nvSpPr>
          <p:cNvPr id="105" name="Google Shape;105;p1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Hydrogen is usually has a +1 when it’s listed first, and -1 when it’s listed last. (if it’s more the more electronegative element in the compound it is -1. </a:t>
            </a:r>
            <a:endParaRPr/>
          </a:p>
          <a:p>
            <a:pPr marL="0" lvl="0" indent="0" algn="l" rtl="0">
              <a:spcBef>
                <a:spcPts val="1600"/>
              </a:spcBef>
              <a:spcAft>
                <a:spcPts val="0"/>
              </a:spcAft>
              <a:buNone/>
            </a:pPr>
            <a:r>
              <a:rPr lang="en"/>
              <a:t>Example:                        				                    </a:t>
            </a:r>
            <a:endParaRPr/>
          </a:p>
          <a:p>
            <a:pPr marL="0" lvl="0" indent="0" algn="l" rtl="0">
              <a:spcBef>
                <a:spcPts val="1600"/>
              </a:spcBef>
              <a:spcAft>
                <a:spcPts val="1600"/>
              </a:spcAft>
              <a:buNone/>
            </a:pPr>
            <a:r>
              <a:rPr lang="en"/>
              <a:t>                </a:t>
            </a:r>
            <a:r>
              <a:rPr lang="en">
                <a:solidFill>
                  <a:schemeClr val="lt1"/>
                </a:solidFill>
              </a:rPr>
              <a:t>HBr          </a:t>
            </a:r>
            <a:r>
              <a:rPr lang="en"/>
              <a:t>LiH</a:t>
            </a:r>
            <a:endParaRPr/>
          </a:p>
        </p:txBody>
      </p:sp>
      <p:sp>
        <p:nvSpPr>
          <p:cNvPr id="106" name="Google Shape;106;p16"/>
          <p:cNvSpPr txBox="1"/>
          <p:nvPr/>
        </p:nvSpPr>
        <p:spPr>
          <a:xfrm>
            <a:off x="2935150" y="38092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107" name="Google Shape;107;p16"/>
          <p:cNvSpPr txBox="1"/>
          <p:nvPr/>
        </p:nvSpPr>
        <p:spPr>
          <a:xfrm>
            <a:off x="3382125" y="38092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108" name="Google Shape;108;p16"/>
          <p:cNvSpPr txBox="1"/>
          <p:nvPr/>
        </p:nvSpPr>
        <p:spPr>
          <a:xfrm>
            <a:off x="5121275" y="38092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109" name="Google Shape;109;p16"/>
          <p:cNvSpPr txBox="1"/>
          <p:nvPr/>
        </p:nvSpPr>
        <p:spPr>
          <a:xfrm>
            <a:off x="5568250" y="38092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26061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10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1026517" y="1900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Rules for Oxidation Numbers</a:t>
            </a:r>
            <a:endParaRPr dirty="0"/>
          </a:p>
        </p:txBody>
      </p:sp>
      <p:sp>
        <p:nvSpPr>
          <p:cNvPr id="115" name="Google Shape;115;p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5. The sum of oxidation numbers in a compound must equal ZERO.</a:t>
            </a:r>
            <a:endParaRPr dirty="0"/>
          </a:p>
          <a:p>
            <a:pPr marL="0" lvl="0" indent="0" algn="l" rtl="0">
              <a:spcBef>
                <a:spcPts val="1600"/>
              </a:spcBef>
              <a:spcAft>
                <a:spcPts val="0"/>
              </a:spcAft>
              <a:buNone/>
            </a:pPr>
            <a:r>
              <a:rPr lang="en" dirty="0"/>
              <a:t>Example:  CaCl</a:t>
            </a:r>
            <a:r>
              <a:rPr lang="en" baseline="-25000" dirty="0"/>
              <a:t>2</a:t>
            </a:r>
            <a:endParaRPr dirty="0"/>
          </a:p>
          <a:p>
            <a:pPr marL="0" lvl="0" indent="0" algn="l" rtl="0">
              <a:spcBef>
                <a:spcPts val="1600"/>
              </a:spcBef>
              <a:spcAft>
                <a:spcPts val="0"/>
              </a:spcAft>
              <a:buNone/>
            </a:pPr>
            <a:r>
              <a:rPr lang="en" dirty="0"/>
              <a:t>		 +2(1) + -1(2)</a:t>
            </a:r>
            <a:endParaRPr dirty="0"/>
          </a:p>
          <a:p>
            <a:pPr marL="0" lvl="0" indent="0" algn="l" rtl="0">
              <a:spcBef>
                <a:spcPts val="0"/>
              </a:spcBef>
              <a:spcAft>
                <a:spcPts val="0"/>
              </a:spcAft>
              <a:buNone/>
            </a:pPr>
            <a:r>
              <a:rPr lang="en" dirty="0"/>
              <a:t>			2 - 2 = 0</a:t>
            </a:r>
            <a:endParaRPr dirty="0"/>
          </a:p>
        </p:txBody>
      </p:sp>
      <p:sp>
        <p:nvSpPr>
          <p:cNvPr id="116" name="Google Shape;116;p17"/>
          <p:cNvSpPr txBox="1"/>
          <p:nvPr/>
        </p:nvSpPr>
        <p:spPr>
          <a:xfrm>
            <a:off x="1825275" y="25058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
        <p:nvSpPr>
          <p:cNvPr id="117" name="Google Shape;117;p17"/>
          <p:cNvSpPr txBox="1"/>
          <p:nvPr/>
        </p:nvSpPr>
        <p:spPr>
          <a:xfrm>
            <a:off x="2354425" y="2505825"/>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118" name="Google Shape;118;p17"/>
          <p:cNvSpPr/>
          <p:nvPr/>
        </p:nvSpPr>
        <p:spPr>
          <a:xfrm>
            <a:off x="4746850" y="2904975"/>
            <a:ext cx="844500" cy="801000"/>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txBox="1"/>
          <p:nvPr/>
        </p:nvSpPr>
        <p:spPr>
          <a:xfrm>
            <a:off x="5770450" y="2505825"/>
            <a:ext cx="3222900" cy="15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Shadows Into Light" panose="020B0604020202020204" charset="0"/>
                <a:ea typeface="Open Sans"/>
                <a:cs typeface="Open Sans"/>
                <a:sym typeface="Open Sans"/>
              </a:rPr>
              <a:t>HINT: Be sure to multiply oxidation # by the number of atoms in the subscript.</a:t>
            </a:r>
            <a:endParaRPr sz="2400" dirty="0">
              <a:solidFill>
                <a:srgbClr val="FFFFFF"/>
              </a:solidFill>
              <a:latin typeface="Shadows Into Light" panose="020B0604020202020204" charset="0"/>
              <a:ea typeface="Open Sans"/>
              <a:cs typeface="Open Sans"/>
              <a:sym typeface="Open Sans"/>
            </a:endParaRPr>
          </a:p>
        </p:txBody>
      </p:sp>
    </p:spTree>
    <p:extLst>
      <p:ext uri="{BB962C8B-B14F-4D97-AF65-F5344CB8AC3E}">
        <p14:creationId xmlns:p14="http://schemas.microsoft.com/office/powerpoint/2010/main" val="13708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1120250" y="190737"/>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Rules for Oxidation Numbers</a:t>
            </a:r>
            <a:endParaRPr dirty="0"/>
          </a:p>
        </p:txBody>
      </p:sp>
      <p:sp>
        <p:nvSpPr>
          <p:cNvPr id="130" name="Google Shape;130;p19"/>
          <p:cNvSpPr txBox="1">
            <a:spLocks noGrp="1"/>
          </p:cNvSpPr>
          <p:nvPr>
            <p:ph type="body" idx="1"/>
          </p:nvPr>
        </p:nvSpPr>
        <p:spPr>
          <a:xfrm>
            <a:off x="257900" y="152228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6. If an element has more than one oxidation state listed on the periodic table, use the rest to figure it out.</a:t>
            </a:r>
            <a:endParaRPr dirty="0"/>
          </a:p>
          <a:p>
            <a:pPr marL="457200" lvl="0" indent="-317500" algn="l" rtl="0">
              <a:spcBef>
                <a:spcPts val="1600"/>
              </a:spcBef>
              <a:spcAft>
                <a:spcPts val="0"/>
              </a:spcAft>
              <a:buSzPts val="1400"/>
              <a:buChar char="●"/>
            </a:pPr>
            <a:r>
              <a:rPr lang="en" sz="2400" dirty="0"/>
              <a:t>Assign oxidation # to elements that have only one oxidation state listed.</a:t>
            </a:r>
            <a:endParaRPr sz="2400" dirty="0"/>
          </a:p>
          <a:p>
            <a:pPr marL="457200" lvl="0" indent="-317500" algn="l" rtl="0">
              <a:spcBef>
                <a:spcPts val="0"/>
              </a:spcBef>
              <a:spcAft>
                <a:spcPts val="0"/>
              </a:spcAft>
              <a:buSzPts val="1400"/>
              <a:buChar char="●"/>
            </a:pPr>
            <a:r>
              <a:rPr lang="en" sz="2400" dirty="0"/>
              <a:t>Assign oxidation # to the element so that the charge on the compound is ZERO.</a:t>
            </a:r>
            <a:endParaRPr sz="2400" dirty="0"/>
          </a:p>
        </p:txBody>
      </p:sp>
    </p:spTree>
    <p:extLst>
      <p:ext uri="{BB962C8B-B14F-4D97-AF65-F5344CB8AC3E}">
        <p14:creationId xmlns:p14="http://schemas.microsoft.com/office/powerpoint/2010/main" val="2177876793"/>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1247475" y="1951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36" name="Google Shape;136;p20"/>
          <p:cNvSpPr txBox="1">
            <a:spLocks noGrp="1"/>
          </p:cNvSpPr>
          <p:nvPr>
            <p:ph type="body" idx="1"/>
          </p:nvPr>
        </p:nvSpPr>
        <p:spPr>
          <a:xfrm>
            <a:off x="311700" y="1479213"/>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1371600" lvl="0" indent="457200" algn="l" rtl="0">
              <a:spcBef>
                <a:spcPts val="1600"/>
              </a:spcBef>
              <a:spcAft>
                <a:spcPts val="0"/>
              </a:spcAft>
              <a:buNone/>
            </a:pPr>
            <a:r>
              <a:rPr lang="en" dirty="0"/>
              <a:t>NaBrO</a:t>
            </a:r>
            <a:r>
              <a:rPr lang="en" baseline="-25000" dirty="0"/>
              <a:t>3</a:t>
            </a:r>
            <a:endParaRPr baseline="-25000" dirty="0"/>
          </a:p>
          <a:p>
            <a:pPr marL="0" lvl="0" indent="0" algn="l" rtl="0">
              <a:spcBef>
                <a:spcPts val="1600"/>
              </a:spcBef>
              <a:spcAft>
                <a:spcPts val="0"/>
              </a:spcAft>
              <a:buNone/>
            </a:pPr>
            <a:r>
              <a:rPr lang="en" dirty="0"/>
              <a:t>			 +1(1) + -2(3) = 0</a:t>
            </a:r>
            <a:endParaRPr dirty="0"/>
          </a:p>
          <a:p>
            <a:pPr marL="0" lvl="0" indent="0" algn="l" rtl="0">
              <a:spcBef>
                <a:spcPts val="0"/>
              </a:spcBef>
              <a:spcAft>
                <a:spcPts val="0"/>
              </a:spcAft>
              <a:buNone/>
            </a:pPr>
            <a:r>
              <a:rPr lang="en" dirty="0"/>
              <a:t>			 +1  +5  - 6 = 0</a:t>
            </a:r>
            <a:endParaRPr dirty="0"/>
          </a:p>
          <a:p>
            <a:pPr marL="0" lvl="0" indent="0" algn="l" rtl="0">
              <a:spcBef>
                <a:spcPts val="0"/>
              </a:spcBef>
              <a:spcAft>
                <a:spcPts val="0"/>
              </a:spcAft>
              <a:buNone/>
            </a:pPr>
            <a:endParaRPr sz="2400" dirty="0"/>
          </a:p>
        </p:txBody>
      </p:sp>
      <p:pic>
        <p:nvPicPr>
          <p:cNvPr id="137" name="Google Shape;137;p20"/>
          <p:cNvPicPr preferRelativeResize="0"/>
          <p:nvPr/>
        </p:nvPicPr>
        <p:blipFill>
          <a:blip r:embed="rId3">
            <a:alphaModFix/>
          </a:blip>
          <a:stretch>
            <a:fillRect/>
          </a:stretch>
        </p:blipFill>
        <p:spPr>
          <a:xfrm rot="5400000">
            <a:off x="4645625" y="1561663"/>
            <a:ext cx="1238250" cy="1247775"/>
          </a:xfrm>
          <a:prstGeom prst="rect">
            <a:avLst/>
          </a:prstGeom>
          <a:noFill/>
          <a:ln>
            <a:noFill/>
          </a:ln>
        </p:spPr>
      </p:pic>
      <p:pic>
        <p:nvPicPr>
          <p:cNvPr id="138" name="Google Shape;138;p20"/>
          <p:cNvPicPr preferRelativeResize="0"/>
          <p:nvPr/>
        </p:nvPicPr>
        <p:blipFill>
          <a:blip r:embed="rId4">
            <a:alphaModFix/>
          </a:blip>
          <a:stretch>
            <a:fillRect/>
          </a:stretch>
        </p:blipFill>
        <p:spPr>
          <a:xfrm rot="5400000">
            <a:off x="7271963" y="1556900"/>
            <a:ext cx="1228725" cy="1257300"/>
          </a:xfrm>
          <a:prstGeom prst="rect">
            <a:avLst/>
          </a:prstGeom>
          <a:noFill/>
          <a:ln>
            <a:noFill/>
          </a:ln>
        </p:spPr>
      </p:pic>
      <p:pic>
        <p:nvPicPr>
          <p:cNvPr id="139" name="Google Shape;139;p20"/>
          <p:cNvPicPr preferRelativeResize="0"/>
          <p:nvPr/>
        </p:nvPicPr>
        <p:blipFill>
          <a:blip r:embed="rId5">
            <a:alphaModFix/>
          </a:blip>
          <a:stretch>
            <a:fillRect/>
          </a:stretch>
        </p:blipFill>
        <p:spPr>
          <a:xfrm rot="5400000">
            <a:off x="5954025" y="1561663"/>
            <a:ext cx="1238250" cy="1247775"/>
          </a:xfrm>
          <a:prstGeom prst="rect">
            <a:avLst/>
          </a:prstGeom>
          <a:noFill/>
          <a:ln>
            <a:noFill/>
          </a:ln>
        </p:spPr>
      </p:pic>
      <p:sp>
        <p:nvSpPr>
          <p:cNvPr id="140" name="Google Shape;140;p20"/>
          <p:cNvSpPr txBox="1"/>
          <p:nvPr/>
        </p:nvSpPr>
        <p:spPr>
          <a:xfrm>
            <a:off x="2159900" y="198945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141" name="Google Shape;141;p20"/>
          <p:cNvSpPr txBox="1"/>
          <p:nvPr/>
        </p:nvSpPr>
        <p:spPr>
          <a:xfrm>
            <a:off x="2895025" y="198945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
        <p:nvSpPr>
          <p:cNvPr id="142" name="Google Shape;142;p20"/>
          <p:cNvSpPr txBox="1"/>
          <p:nvPr/>
        </p:nvSpPr>
        <p:spPr>
          <a:xfrm>
            <a:off x="2497250" y="198945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+5</a:t>
            </a:r>
            <a:endParaRPr sz="2400">
              <a:solidFill>
                <a:srgbClr val="FF0000"/>
              </a:solidFill>
              <a:latin typeface="Open Sans"/>
              <a:ea typeface="Open Sans"/>
              <a:cs typeface="Open Sans"/>
              <a:sym typeface="Open Sans"/>
            </a:endParaRPr>
          </a:p>
        </p:txBody>
      </p:sp>
      <p:sp>
        <p:nvSpPr>
          <p:cNvPr id="143" name="Google Shape;143;p20"/>
          <p:cNvSpPr/>
          <p:nvPr/>
        </p:nvSpPr>
        <p:spPr>
          <a:xfrm>
            <a:off x="8200150" y="1571200"/>
            <a:ext cx="261000" cy="240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35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10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1174050" y="1413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Oxidation Numbers</a:t>
            </a:r>
            <a:endParaRPr/>
          </a:p>
        </p:txBody>
      </p:sp>
      <p:sp>
        <p:nvSpPr>
          <p:cNvPr id="154" name="Google Shape;154;p22"/>
          <p:cNvSpPr txBox="1">
            <a:spLocks noGrp="1"/>
          </p:cNvSpPr>
          <p:nvPr>
            <p:ph type="body" idx="1"/>
          </p:nvPr>
        </p:nvSpPr>
        <p:spPr>
          <a:xfrm>
            <a:off x="257900" y="1543788"/>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 The sum of the oxidation numbers of an ion should equal the charge of that ion.</a:t>
            </a:r>
            <a:endParaRPr/>
          </a:p>
          <a:p>
            <a:pPr marL="0" lvl="0" indent="0" algn="l" rtl="0">
              <a:spcBef>
                <a:spcPts val="1600"/>
              </a:spcBef>
              <a:spcAft>
                <a:spcPts val="0"/>
              </a:spcAft>
              <a:buNone/>
            </a:pPr>
            <a:r>
              <a:rPr lang="en"/>
              <a:t>                                 Cr</a:t>
            </a:r>
            <a:r>
              <a:rPr lang="en" baseline="-25000"/>
              <a:t>2</a:t>
            </a:r>
            <a:r>
              <a:rPr lang="en"/>
              <a:t>O</a:t>
            </a:r>
            <a:r>
              <a:rPr lang="en" baseline="-25000"/>
              <a:t>7 </a:t>
            </a:r>
            <a:r>
              <a:rPr lang="en" baseline="30000"/>
              <a:t>-2</a:t>
            </a:r>
            <a:endParaRPr baseline="30000"/>
          </a:p>
          <a:p>
            <a:pPr marL="0" lvl="0" indent="0" algn="l" rtl="0">
              <a:spcBef>
                <a:spcPts val="1600"/>
              </a:spcBef>
              <a:spcAft>
                <a:spcPts val="0"/>
              </a:spcAft>
              <a:buNone/>
            </a:pPr>
            <a:endParaRPr baseline="30000"/>
          </a:p>
          <a:p>
            <a:pPr marL="0" lvl="0" indent="0" algn="l" rtl="0">
              <a:spcBef>
                <a:spcPts val="1600"/>
              </a:spcBef>
              <a:spcAft>
                <a:spcPts val="0"/>
              </a:spcAft>
              <a:buNone/>
            </a:pPr>
            <a:endParaRPr sz="2400"/>
          </a:p>
        </p:txBody>
      </p:sp>
      <p:sp>
        <p:nvSpPr>
          <p:cNvPr id="155" name="Google Shape;155;p22"/>
          <p:cNvSpPr txBox="1"/>
          <p:nvPr/>
        </p:nvSpPr>
        <p:spPr>
          <a:xfrm>
            <a:off x="6442100" y="250355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
        <p:nvSpPr>
          <p:cNvPr id="156" name="Google Shape;156;p22"/>
          <p:cNvSpPr txBox="1"/>
          <p:nvPr/>
        </p:nvSpPr>
        <p:spPr>
          <a:xfrm>
            <a:off x="5950175" y="2503550"/>
            <a:ext cx="666000" cy="3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+6</a:t>
            </a:r>
            <a:endParaRPr sz="2400">
              <a:solidFill>
                <a:srgbClr val="FF0000"/>
              </a:solidFill>
              <a:latin typeface="Open Sans"/>
              <a:ea typeface="Open Sans"/>
              <a:cs typeface="Open Sans"/>
              <a:sym typeface="Open Sans"/>
            </a:endParaRPr>
          </a:p>
        </p:txBody>
      </p:sp>
      <p:sp>
        <p:nvSpPr>
          <p:cNvPr id="157" name="Google Shape;157;p22"/>
          <p:cNvSpPr txBox="1"/>
          <p:nvPr/>
        </p:nvSpPr>
        <p:spPr>
          <a:xfrm>
            <a:off x="5175875" y="3495725"/>
            <a:ext cx="4272000" cy="62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lt1"/>
                </a:solidFill>
                <a:latin typeface="Shadows Into Light"/>
                <a:ea typeface="Shadows Into Light"/>
                <a:cs typeface="Shadows Into Light"/>
                <a:sym typeface="Shadows Into Light"/>
              </a:rPr>
              <a:t>+6(2) + -2(7) = -2</a:t>
            </a:r>
            <a:endParaRPr sz="3000">
              <a:solidFill>
                <a:schemeClr val="lt1"/>
              </a:solidFill>
              <a:latin typeface="Shadows Into Light"/>
              <a:ea typeface="Shadows Into Light"/>
              <a:cs typeface="Shadows Into Light"/>
              <a:sym typeface="Shadows Into Light"/>
            </a:endParaRPr>
          </a:p>
          <a:p>
            <a:pPr marL="0" lvl="0" indent="0" algn="l" rtl="0">
              <a:lnSpc>
                <a:spcPct val="115000"/>
              </a:lnSpc>
              <a:spcBef>
                <a:spcPts val="0"/>
              </a:spcBef>
              <a:spcAft>
                <a:spcPts val="0"/>
              </a:spcAft>
              <a:buNone/>
            </a:pPr>
            <a:r>
              <a:rPr lang="en" sz="3000">
                <a:solidFill>
                  <a:schemeClr val="lt1"/>
                </a:solidFill>
                <a:latin typeface="Shadows Into Light"/>
                <a:ea typeface="Shadows Into Light"/>
                <a:cs typeface="Shadows Into Light"/>
                <a:sym typeface="Shadows Into Light"/>
              </a:rPr>
              <a:t>  +12 +  -14 = -2</a:t>
            </a:r>
            <a:endParaRPr sz="3000">
              <a:solidFill>
                <a:schemeClr val="lt1"/>
              </a:solidFill>
              <a:latin typeface="Shadows Into Light"/>
              <a:ea typeface="Shadows Into Light"/>
              <a:cs typeface="Shadows Into Light"/>
              <a:sym typeface="Shadows Into Light"/>
            </a:endParaRPr>
          </a:p>
          <a:p>
            <a:pPr marL="0" lvl="0" indent="0" algn="l" rtl="0">
              <a:spcBef>
                <a:spcPts val="0"/>
              </a:spcBef>
              <a:spcAft>
                <a:spcPts val="0"/>
              </a:spcAft>
              <a:buNone/>
            </a:pPr>
            <a:endParaRPr>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22449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Working with Polyatomic Ions</a:t>
            </a:r>
            <a:endParaRPr/>
          </a:p>
        </p:txBody>
      </p:sp>
      <p:sp>
        <p:nvSpPr>
          <p:cNvPr id="163" name="Google Shape;163;p23"/>
          <p:cNvSpPr txBox="1">
            <a:spLocks noGrp="1"/>
          </p:cNvSpPr>
          <p:nvPr>
            <p:ph type="body" idx="1"/>
          </p:nvPr>
        </p:nvSpPr>
        <p:spPr>
          <a:xfrm>
            <a:off x="458650" y="1547050"/>
            <a:ext cx="49614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Table E for charge which is the oxidation number.</a:t>
            </a:r>
            <a:endParaRPr/>
          </a:p>
          <a:p>
            <a:pPr marL="0" lvl="0" indent="0" algn="l" rtl="0">
              <a:spcBef>
                <a:spcPts val="1600"/>
              </a:spcBef>
              <a:spcAft>
                <a:spcPts val="0"/>
              </a:spcAft>
              <a:buNone/>
            </a:pPr>
            <a:r>
              <a:rPr lang="en"/>
              <a:t>Ex. SO</a:t>
            </a:r>
            <a:r>
              <a:rPr lang="en" baseline="-25000"/>
              <a:t>4</a:t>
            </a:r>
            <a:r>
              <a:rPr lang="en" baseline="30000"/>
              <a:t>- 2</a:t>
            </a:r>
            <a:r>
              <a:rPr lang="en"/>
              <a:t> </a:t>
            </a:r>
            <a:endParaRPr/>
          </a:p>
          <a:p>
            <a:pPr marL="0" lvl="0" indent="0" algn="l" rtl="0">
              <a:spcBef>
                <a:spcPts val="0"/>
              </a:spcBef>
              <a:spcAft>
                <a:spcPts val="0"/>
              </a:spcAft>
              <a:buNone/>
            </a:pPr>
            <a:r>
              <a:rPr lang="en"/>
              <a:t>oxidation # for whole ion = -2 </a:t>
            </a:r>
            <a:endParaRPr/>
          </a:p>
        </p:txBody>
      </p:sp>
      <p:pic>
        <p:nvPicPr>
          <p:cNvPr id="164" name="Google Shape;164;p23"/>
          <p:cNvPicPr preferRelativeResize="0"/>
          <p:nvPr/>
        </p:nvPicPr>
        <p:blipFill>
          <a:blip r:embed="rId3">
            <a:alphaModFix/>
          </a:blip>
          <a:stretch>
            <a:fillRect/>
          </a:stretch>
        </p:blipFill>
        <p:spPr>
          <a:xfrm>
            <a:off x="5576100" y="1266850"/>
            <a:ext cx="3567900" cy="3876649"/>
          </a:xfrm>
          <a:prstGeom prst="rect">
            <a:avLst/>
          </a:prstGeom>
          <a:noFill/>
          <a:ln>
            <a:noFill/>
          </a:ln>
        </p:spPr>
      </p:pic>
      <p:sp>
        <p:nvSpPr>
          <p:cNvPr id="165" name="Google Shape;165;p23"/>
          <p:cNvSpPr/>
          <p:nvPr/>
        </p:nvSpPr>
        <p:spPr>
          <a:xfrm>
            <a:off x="7377250" y="4304725"/>
            <a:ext cx="406500" cy="3747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9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Redox Reactions</a:t>
            </a:r>
            <a:endParaRPr/>
          </a:p>
        </p:txBody>
      </p:sp>
      <p:sp>
        <p:nvSpPr>
          <p:cNvPr id="198" name="Google Shape;198;p2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Red</a:t>
            </a:r>
            <a:r>
              <a:rPr lang="en">
                <a:solidFill>
                  <a:srgbClr val="6AA84F"/>
                </a:solidFill>
              </a:rPr>
              <a:t>ox</a:t>
            </a:r>
            <a:r>
              <a:rPr lang="en"/>
              <a:t> stands for </a:t>
            </a:r>
            <a:r>
              <a:rPr lang="en">
                <a:solidFill>
                  <a:srgbClr val="FF0000"/>
                </a:solidFill>
              </a:rPr>
              <a:t>red</a:t>
            </a:r>
            <a:r>
              <a:rPr lang="en"/>
              <a:t>uction/</a:t>
            </a:r>
            <a:r>
              <a:rPr lang="en">
                <a:solidFill>
                  <a:srgbClr val="6AA84F"/>
                </a:solidFill>
              </a:rPr>
              <a:t>ox</a:t>
            </a:r>
            <a:r>
              <a:rPr lang="en"/>
              <a:t>idation reaction. When one happens, the other must be happening, as well.</a:t>
            </a:r>
            <a:endParaRPr/>
          </a:p>
          <a:p>
            <a:pPr marL="0" lvl="0" indent="0" algn="l" rtl="0">
              <a:spcBef>
                <a:spcPts val="1600"/>
              </a:spcBef>
              <a:spcAft>
                <a:spcPts val="1600"/>
              </a:spcAft>
              <a:buNone/>
            </a:pPr>
            <a:r>
              <a:rPr lang="en"/>
              <a:t>They involve the transfer of electrons!</a:t>
            </a:r>
            <a:endParaRPr/>
          </a:p>
        </p:txBody>
      </p:sp>
    </p:spTree>
    <p:extLst>
      <p:ext uri="{BB962C8B-B14F-4D97-AF65-F5344CB8AC3E}">
        <p14:creationId xmlns:p14="http://schemas.microsoft.com/office/powerpoint/2010/main" val="343483610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26018" y="1"/>
            <a:ext cx="5611364" cy="4630472"/>
          </a:xfrm>
          <a:prstGeom prst="rect">
            <a:avLst/>
          </a:prstGeom>
        </p:spPr>
      </p:pic>
    </p:spTree>
    <p:extLst>
      <p:ext uri="{BB962C8B-B14F-4D97-AF65-F5344CB8AC3E}">
        <p14:creationId xmlns:p14="http://schemas.microsoft.com/office/powerpoint/2010/main" val="1654118759"/>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Oxidation</a:t>
            </a:r>
            <a:endParaRPr/>
          </a:p>
        </p:txBody>
      </p:sp>
      <p:sp>
        <p:nvSpPr>
          <p:cNvPr id="204" name="Google Shape;204;p3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LOSS of electrons by an atom or ion. As a result:</a:t>
            </a:r>
            <a:endParaRPr/>
          </a:p>
          <a:p>
            <a:pPr marL="457200" lvl="0" indent="-317500" algn="l" rtl="0">
              <a:spcBef>
                <a:spcPts val="1600"/>
              </a:spcBef>
              <a:spcAft>
                <a:spcPts val="0"/>
              </a:spcAft>
              <a:buSzPts val="1400"/>
              <a:buChar char="●"/>
            </a:pPr>
            <a:r>
              <a:rPr lang="en"/>
              <a:t>Oxidation number goes UP or INCREASES</a:t>
            </a:r>
            <a:endParaRPr/>
          </a:p>
          <a:p>
            <a:pPr marL="457200" lvl="0" indent="-317500" algn="l" rtl="0">
              <a:spcBef>
                <a:spcPts val="0"/>
              </a:spcBef>
              <a:spcAft>
                <a:spcPts val="0"/>
              </a:spcAft>
              <a:buSzPts val="1400"/>
              <a:buChar char="●"/>
            </a:pPr>
            <a:r>
              <a:rPr lang="en"/>
              <a:t>Becomes more POSITIVE (+)</a:t>
            </a:r>
            <a:endParaRPr/>
          </a:p>
        </p:txBody>
      </p:sp>
      <p:grpSp>
        <p:nvGrpSpPr>
          <p:cNvPr id="4" name="Google Shape;490;p53"/>
          <p:cNvGrpSpPr/>
          <p:nvPr/>
        </p:nvGrpSpPr>
        <p:grpSpPr>
          <a:xfrm>
            <a:off x="6048175" y="3769600"/>
            <a:ext cx="818400" cy="708900"/>
            <a:chOff x="6048175" y="3769600"/>
            <a:chExt cx="818400" cy="708900"/>
          </a:xfrm>
        </p:grpSpPr>
        <p:sp>
          <p:nvSpPr>
            <p:cNvPr id="5" name="Google Shape;491;p53"/>
            <p:cNvSpPr/>
            <p:nvPr/>
          </p:nvSpPr>
          <p:spPr>
            <a:xfrm>
              <a:off x="6048175" y="3769600"/>
              <a:ext cx="818400" cy="7089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2;p53"/>
            <p:cNvSpPr txBox="1"/>
            <p:nvPr/>
          </p:nvSpPr>
          <p:spPr>
            <a:xfrm>
              <a:off x="6131875" y="3919000"/>
              <a:ext cx="651000" cy="410100"/>
            </a:xfrm>
            <a:prstGeom prst="rect">
              <a:avLst/>
            </a:prstGeom>
            <a:solidFill>
              <a:srgbClr val="00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t>Na</a:t>
              </a:r>
              <a:endParaRPr sz="1700" b="1" baseline="30000" dirty="0"/>
            </a:p>
          </p:txBody>
        </p:sp>
      </p:grpSp>
      <p:grpSp>
        <p:nvGrpSpPr>
          <p:cNvPr id="7" name="Google Shape;487;p53"/>
          <p:cNvGrpSpPr/>
          <p:nvPr/>
        </p:nvGrpSpPr>
        <p:grpSpPr>
          <a:xfrm>
            <a:off x="7317825" y="3769600"/>
            <a:ext cx="818400" cy="708900"/>
            <a:chOff x="7317825" y="3769600"/>
            <a:chExt cx="818400" cy="708900"/>
          </a:xfrm>
        </p:grpSpPr>
        <p:sp>
          <p:nvSpPr>
            <p:cNvPr id="8" name="Google Shape;488;p53"/>
            <p:cNvSpPr/>
            <p:nvPr/>
          </p:nvSpPr>
          <p:spPr>
            <a:xfrm>
              <a:off x="7317825" y="3769600"/>
              <a:ext cx="818400" cy="7089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9;p53"/>
            <p:cNvSpPr txBox="1"/>
            <p:nvPr/>
          </p:nvSpPr>
          <p:spPr>
            <a:xfrm>
              <a:off x="7429825" y="3874050"/>
              <a:ext cx="651000" cy="4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t>Na</a:t>
              </a:r>
              <a:r>
                <a:rPr lang="en" sz="1700" b="1" baseline="30000"/>
                <a:t>+1</a:t>
              </a:r>
              <a:endParaRPr sz="1700" b="1" baseline="30000"/>
            </a:p>
          </p:txBody>
        </p:sp>
      </p:grpSp>
    </p:spTree>
    <p:extLst>
      <p:ext uri="{BB962C8B-B14F-4D97-AF65-F5344CB8AC3E}">
        <p14:creationId xmlns:p14="http://schemas.microsoft.com/office/powerpoint/2010/main" val="16378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Oxidation Example</a:t>
            </a:r>
            <a:endParaRPr/>
          </a:p>
        </p:txBody>
      </p:sp>
      <p:pic>
        <p:nvPicPr>
          <p:cNvPr id="210" name="Google Shape;210;p31"/>
          <p:cNvPicPr preferRelativeResize="0"/>
          <p:nvPr/>
        </p:nvPicPr>
        <p:blipFill>
          <a:blip r:embed="rId3">
            <a:alphaModFix/>
          </a:blip>
          <a:stretch>
            <a:fillRect/>
          </a:stretch>
        </p:blipFill>
        <p:spPr>
          <a:xfrm>
            <a:off x="1400600" y="1289275"/>
            <a:ext cx="5553075" cy="3276600"/>
          </a:xfrm>
          <a:prstGeom prst="rect">
            <a:avLst/>
          </a:prstGeom>
          <a:noFill/>
          <a:ln>
            <a:noFill/>
          </a:ln>
        </p:spPr>
      </p:pic>
    </p:spTree>
    <p:extLst>
      <p:ext uri="{BB962C8B-B14F-4D97-AF65-F5344CB8AC3E}">
        <p14:creationId xmlns:p14="http://schemas.microsoft.com/office/powerpoint/2010/main" val="2751892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7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Decomposition Reaction</a:t>
            </a:r>
            <a:endParaRPr/>
          </a:p>
        </p:txBody>
      </p:sp>
      <p:sp>
        <p:nvSpPr>
          <p:cNvPr id="922" name="Google Shape;922;p70"/>
          <p:cNvSpPr txBox="1">
            <a:spLocks noGrp="1"/>
          </p:cNvSpPr>
          <p:nvPr>
            <p:ph type="body" idx="1"/>
          </p:nvPr>
        </p:nvSpPr>
        <p:spPr>
          <a:xfrm>
            <a:off x="311700" y="1495975"/>
            <a:ext cx="8520600" cy="4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 2AuBr</a:t>
            </a:r>
            <a:r>
              <a:rPr lang="en" baseline="-25000">
                <a:solidFill>
                  <a:schemeClr val="lt1"/>
                </a:solidFill>
              </a:rPr>
              <a:t>3</a:t>
            </a:r>
            <a:r>
              <a:rPr lang="en">
                <a:solidFill>
                  <a:schemeClr val="lt1"/>
                </a:solidFill>
              </a:rPr>
              <a:t>  →   2Au   +  3Br</a:t>
            </a:r>
            <a:r>
              <a:rPr lang="en" baseline="-25000">
                <a:solidFill>
                  <a:schemeClr val="lt1"/>
                </a:solidFill>
              </a:rPr>
              <a:t>2</a:t>
            </a:r>
            <a:endParaRPr baseline="-25000">
              <a:solidFill>
                <a:schemeClr val="lt1"/>
              </a:solidFill>
            </a:endParaRPr>
          </a:p>
          <a:p>
            <a:pPr marL="457200" lvl="0" indent="0" algn="l" rtl="0">
              <a:spcBef>
                <a:spcPts val="1600"/>
              </a:spcBef>
              <a:spcAft>
                <a:spcPts val="0"/>
              </a:spcAft>
              <a:buNone/>
            </a:pPr>
            <a:endParaRPr sz="3000" i="1">
              <a:solidFill>
                <a:srgbClr val="FF0000"/>
              </a:solidFill>
            </a:endParaRPr>
          </a:p>
          <a:p>
            <a:pPr marL="457200" lvl="0" indent="0" algn="l" rtl="0">
              <a:spcBef>
                <a:spcPts val="0"/>
              </a:spcBef>
              <a:spcAft>
                <a:spcPts val="0"/>
              </a:spcAft>
              <a:buNone/>
            </a:pPr>
            <a:endParaRPr sz="3000" i="1">
              <a:solidFill>
                <a:srgbClr val="FF0000"/>
              </a:solidFill>
            </a:endParaRPr>
          </a:p>
          <a:p>
            <a:pPr marL="457200" lvl="0" indent="0" algn="l" rtl="0">
              <a:spcBef>
                <a:spcPts val="0"/>
              </a:spcBef>
              <a:spcAft>
                <a:spcPts val="0"/>
              </a:spcAft>
              <a:buNone/>
            </a:pPr>
            <a:r>
              <a:rPr lang="en" sz="3000" i="1">
                <a:solidFill>
                  <a:srgbClr val="FF0000"/>
                </a:solidFill>
              </a:rPr>
              <a:t>Opposite of synthesis</a:t>
            </a:r>
            <a:endParaRPr sz="3000" i="1">
              <a:solidFill>
                <a:srgbClr val="FF0000"/>
              </a:solidFill>
            </a:endParaRPr>
          </a:p>
          <a:p>
            <a:pPr marL="457200" lvl="0" indent="0" algn="l" rtl="0">
              <a:spcBef>
                <a:spcPts val="0"/>
              </a:spcBef>
              <a:spcAft>
                <a:spcPts val="0"/>
              </a:spcAft>
              <a:buNone/>
            </a:pPr>
            <a:r>
              <a:rPr lang="en" sz="3000" i="1">
                <a:solidFill>
                  <a:srgbClr val="FF0000"/>
                </a:solidFill>
              </a:rPr>
              <a:t>1 reactant breaking into multiple products</a:t>
            </a:r>
            <a:endParaRPr sz="3000" i="1">
              <a:solidFill>
                <a:srgbClr val="FF0000"/>
              </a:solidFill>
            </a:endParaRPr>
          </a:p>
          <a:p>
            <a:pPr marL="0" lvl="0" indent="0" algn="l" rtl="0">
              <a:spcBef>
                <a:spcPts val="0"/>
              </a:spcBef>
              <a:spcAft>
                <a:spcPts val="1600"/>
              </a:spcAft>
              <a:buNone/>
            </a:pPr>
            <a:endParaRPr baseline="-25000">
              <a:solidFill>
                <a:schemeClr val="lt1"/>
              </a:solidFill>
            </a:endParaRPr>
          </a:p>
        </p:txBody>
      </p:sp>
      <p:grpSp>
        <p:nvGrpSpPr>
          <p:cNvPr id="923" name="Google Shape;923;p70"/>
          <p:cNvGrpSpPr/>
          <p:nvPr/>
        </p:nvGrpSpPr>
        <p:grpSpPr>
          <a:xfrm>
            <a:off x="987850" y="2268900"/>
            <a:ext cx="501300" cy="302850"/>
            <a:chOff x="6973275" y="2348088"/>
            <a:chExt cx="501300" cy="302850"/>
          </a:xfrm>
        </p:grpSpPr>
        <p:sp>
          <p:nvSpPr>
            <p:cNvPr id="924" name="Google Shape;924;p70"/>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0"/>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0"/>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0"/>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70"/>
          <p:cNvGrpSpPr/>
          <p:nvPr/>
        </p:nvGrpSpPr>
        <p:grpSpPr>
          <a:xfrm>
            <a:off x="987850" y="2702525"/>
            <a:ext cx="501300" cy="302850"/>
            <a:chOff x="6973275" y="2348088"/>
            <a:chExt cx="501300" cy="302850"/>
          </a:xfrm>
        </p:grpSpPr>
        <p:sp>
          <p:nvSpPr>
            <p:cNvPr id="929" name="Google Shape;929;p70"/>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0"/>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0"/>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0"/>
            <p:cNvSpPr/>
            <p:nvPr/>
          </p:nvSpPr>
          <p:spPr>
            <a:xfrm>
              <a:off x="7140375" y="249253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p70"/>
          <p:cNvSpPr/>
          <p:nvPr/>
        </p:nvSpPr>
        <p:spPr>
          <a:xfrm>
            <a:off x="3500850" y="22689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0"/>
          <p:cNvSpPr/>
          <p:nvPr/>
        </p:nvSpPr>
        <p:spPr>
          <a:xfrm>
            <a:off x="3500850" y="2518575"/>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5" name="Google Shape;935;p70"/>
          <p:cNvGrpSpPr/>
          <p:nvPr/>
        </p:nvGrpSpPr>
        <p:grpSpPr>
          <a:xfrm>
            <a:off x="5240250" y="2268900"/>
            <a:ext cx="334200" cy="158400"/>
            <a:chOff x="6973275" y="2348088"/>
            <a:chExt cx="334200" cy="158400"/>
          </a:xfrm>
        </p:grpSpPr>
        <p:sp>
          <p:nvSpPr>
            <p:cNvPr id="936" name="Google Shape;936;p70"/>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0"/>
            <p:cNvSpPr/>
            <p:nvPr/>
          </p:nvSpPr>
          <p:spPr>
            <a:xfrm>
              <a:off x="71403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70"/>
          <p:cNvGrpSpPr/>
          <p:nvPr/>
        </p:nvGrpSpPr>
        <p:grpSpPr>
          <a:xfrm>
            <a:off x="5240250" y="2521825"/>
            <a:ext cx="334200" cy="158400"/>
            <a:chOff x="6973275" y="2348088"/>
            <a:chExt cx="334200" cy="158400"/>
          </a:xfrm>
        </p:grpSpPr>
        <p:sp>
          <p:nvSpPr>
            <p:cNvPr id="939" name="Google Shape;939;p70"/>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0"/>
            <p:cNvSpPr/>
            <p:nvPr/>
          </p:nvSpPr>
          <p:spPr>
            <a:xfrm>
              <a:off x="71403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70"/>
          <p:cNvGrpSpPr/>
          <p:nvPr/>
        </p:nvGrpSpPr>
        <p:grpSpPr>
          <a:xfrm>
            <a:off x="5240250" y="2774750"/>
            <a:ext cx="334200" cy="158400"/>
            <a:chOff x="6973275" y="2348088"/>
            <a:chExt cx="334200" cy="158400"/>
          </a:xfrm>
        </p:grpSpPr>
        <p:sp>
          <p:nvSpPr>
            <p:cNvPr id="942" name="Google Shape;942;p70"/>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0"/>
            <p:cNvSpPr/>
            <p:nvPr/>
          </p:nvSpPr>
          <p:spPr>
            <a:xfrm>
              <a:off x="71403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Reduction</a:t>
            </a:r>
            <a:endParaRPr/>
          </a:p>
        </p:txBody>
      </p:sp>
      <p:sp>
        <p:nvSpPr>
          <p:cNvPr id="216" name="Google Shape;216;p32"/>
          <p:cNvSpPr txBox="1">
            <a:spLocks noGrp="1"/>
          </p:cNvSpPr>
          <p:nvPr>
            <p:ph type="body" idx="1"/>
          </p:nvPr>
        </p:nvSpPr>
        <p:spPr>
          <a:xfrm>
            <a:off x="301575" y="1510925"/>
            <a:ext cx="87885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GAIN of electrons by an atom or ion. As a result:</a:t>
            </a:r>
            <a:endParaRPr/>
          </a:p>
          <a:p>
            <a:pPr marL="457200" lvl="0" indent="-317500" algn="l" rtl="0">
              <a:spcBef>
                <a:spcPts val="1600"/>
              </a:spcBef>
              <a:spcAft>
                <a:spcPts val="0"/>
              </a:spcAft>
              <a:buSzPts val="1400"/>
              <a:buChar char="●"/>
            </a:pPr>
            <a:r>
              <a:rPr lang="en"/>
              <a:t>Oxidation number goes DECREASES or REDUCES</a:t>
            </a:r>
            <a:endParaRPr/>
          </a:p>
          <a:p>
            <a:pPr marL="457200" lvl="0" indent="-317500" algn="l" rtl="0">
              <a:spcBef>
                <a:spcPts val="0"/>
              </a:spcBef>
              <a:spcAft>
                <a:spcPts val="0"/>
              </a:spcAft>
              <a:buSzPts val="1400"/>
              <a:buChar char="●"/>
            </a:pPr>
            <a:r>
              <a:rPr lang="en"/>
              <a:t>Becomes more NEGATIVE (-)</a:t>
            </a:r>
            <a:endParaRPr/>
          </a:p>
        </p:txBody>
      </p:sp>
      <p:grpSp>
        <p:nvGrpSpPr>
          <p:cNvPr id="4" name="Google Shape;518;p55"/>
          <p:cNvGrpSpPr/>
          <p:nvPr/>
        </p:nvGrpSpPr>
        <p:grpSpPr>
          <a:xfrm>
            <a:off x="6048175" y="3769600"/>
            <a:ext cx="818400" cy="708900"/>
            <a:chOff x="6048175" y="3769600"/>
            <a:chExt cx="818400" cy="708900"/>
          </a:xfrm>
        </p:grpSpPr>
        <p:sp>
          <p:nvSpPr>
            <p:cNvPr id="5" name="Google Shape;519;p55"/>
            <p:cNvSpPr/>
            <p:nvPr/>
          </p:nvSpPr>
          <p:spPr>
            <a:xfrm>
              <a:off x="6048175" y="3769600"/>
              <a:ext cx="818400" cy="7089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20;p55"/>
            <p:cNvSpPr txBox="1"/>
            <p:nvPr/>
          </p:nvSpPr>
          <p:spPr>
            <a:xfrm>
              <a:off x="6131875" y="3919000"/>
              <a:ext cx="651000" cy="410100"/>
            </a:xfrm>
            <a:prstGeom prst="rect">
              <a:avLst/>
            </a:prstGeom>
            <a:solidFill>
              <a:srgbClr val="FF0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F</a:t>
              </a:r>
              <a:endParaRPr sz="1700" b="1" baseline="30000"/>
            </a:p>
          </p:txBody>
        </p:sp>
      </p:grpSp>
      <p:grpSp>
        <p:nvGrpSpPr>
          <p:cNvPr id="7" name="Google Shape;515;p55"/>
          <p:cNvGrpSpPr/>
          <p:nvPr/>
        </p:nvGrpSpPr>
        <p:grpSpPr>
          <a:xfrm>
            <a:off x="7317825" y="3769600"/>
            <a:ext cx="818400" cy="708900"/>
            <a:chOff x="7317825" y="3769600"/>
            <a:chExt cx="818400" cy="708900"/>
          </a:xfrm>
        </p:grpSpPr>
        <p:sp>
          <p:nvSpPr>
            <p:cNvPr id="8" name="Google Shape;516;p55"/>
            <p:cNvSpPr/>
            <p:nvPr/>
          </p:nvSpPr>
          <p:spPr>
            <a:xfrm>
              <a:off x="7317825" y="3769600"/>
              <a:ext cx="818400" cy="7089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7;p55"/>
            <p:cNvSpPr txBox="1"/>
            <p:nvPr/>
          </p:nvSpPr>
          <p:spPr>
            <a:xfrm>
              <a:off x="7429825" y="3874050"/>
              <a:ext cx="651000" cy="41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F</a:t>
              </a:r>
              <a:r>
                <a:rPr lang="en" sz="1700" b="1" baseline="30000"/>
                <a:t>-1</a:t>
              </a:r>
              <a:endParaRPr sz="1700" b="1" baseline="30000"/>
            </a:p>
          </p:txBody>
        </p:sp>
      </p:grpSp>
    </p:spTree>
    <p:extLst>
      <p:ext uri="{BB962C8B-B14F-4D97-AF65-F5344CB8AC3E}">
        <p14:creationId xmlns:p14="http://schemas.microsoft.com/office/powerpoint/2010/main" val="323419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Reduction Example</a:t>
            </a:r>
            <a:endParaRPr/>
          </a:p>
        </p:txBody>
      </p:sp>
      <p:pic>
        <p:nvPicPr>
          <p:cNvPr id="222" name="Google Shape;222;p33"/>
          <p:cNvPicPr preferRelativeResize="0"/>
          <p:nvPr/>
        </p:nvPicPr>
        <p:blipFill>
          <a:blip r:embed="rId3">
            <a:alphaModFix/>
          </a:blip>
          <a:stretch>
            <a:fillRect/>
          </a:stretch>
        </p:blipFill>
        <p:spPr>
          <a:xfrm>
            <a:off x="1609263" y="1353875"/>
            <a:ext cx="5553075" cy="3448050"/>
          </a:xfrm>
          <a:prstGeom prst="rect">
            <a:avLst/>
          </a:prstGeom>
          <a:noFill/>
          <a:ln>
            <a:noFill/>
          </a:ln>
        </p:spPr>
      </p:pic>
    </p:spTree>
    <p:extLst>
      <p:ext uri="{BB962C8B-B14F-4D97-AF65-F5344CB8AC3E}">
        <p14:creationId xmlns:p14="http://schemas.microsoft.com/office/powerpoint/2010/main" val="2512755696"/>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Reduction????</a:t>
            </a:r>
            <a:endParaRPr/>
          </a:p>
        </p:txBody>
      </p:sp>
      <p:sp>
        <p:nvSpPr>
          <p:cNvPr id="228" name="Google Shape;228;p3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Why is it called reduction when you gain electrons?</a:t>
            </a:r>
            <a:endParaRPr>
              <a:solidFill>
                <a:srgbClr val="FFFFFF"/>
              </a:solidFill>
            </a:endParaRPr>
          </a:p>
          <a:p>
            <a:pPr marL="0" lvl="0" indent="0" algn="l" rtl="0">
              <a:lnSpc>
                <a:spcPct val="100000"/>
              </a:lnSpc>
              <a:spcBef>
                <a:spcPts val="1600"/>
              </a:spcBef>
              <a:spcAft>
                <a:spcPts val="0"/>
              </a:spcAft>
              <a:buNone/>
            </a:pPr>
            <a:r>
              <a:rPr lang="en">
                <a:solidFill>
                  <a:srgbClr val="FFFFFF"/>
                </a:solidFill>
              </a:rPr>
              <a:t>Ox # +2</a:t>
            </a:r>
            <a:endParaRPr>
              <a:solidFill>
                <a:srgbClr val="FFFFFF"/>
              </a:solidFill>
            </a:endParaRPr>
          </a:p>
          <a:p>
            <a:pPr marL="0" lvl="0" indent="0" algn="l" rtl="0">
              <a:lnSpc>
                <a:spcPct val="100000"/>
              </a:lnSpc>
              <a:spcBef>
                <a:spcPts val="0"/>
              </a:spcBef>
              <a:spcAft>
                <a:spcPts val="0"/>
              </a:spcAft>
              <a:buNone/>
            </a:pPr>
            <a:r>
              <a:rPr lang="en">
                <a:solidFill>
                  <a:srgbClr val="FFFFFF"/>
                </a:solidFill>
              </a:rPr>
              <a:t>Gains 3e</a:t>
            </a:r>
            <a:r>
              <a:rPr lang="en" baseline="30000">
                <a:solidFill>
                  <a:srgbClr val="FFFFFF"/>
                </a:solidFill>
              </a:rPr>
              <a:t>-</a:t>
            </a:r>
            <a:endParaRPr baseline="30000">
              <a:solidFill>
                <a:srgbClr val="FFFFFF"/>
              </a:solidFill>
            </a:endParaRPr>
          </a:p>
          <a:p>
            <a:pPr marL="0" lvl="0" indent="0" algn="l" rtl="0">
              <a:lnSpc>
                <a:spcPct val="100000"/>
              </a:lnSpc>
              <a:spcBef>
                <a:spcPts val="0"/>
              </a:spcBef>
              <a:spcAft>
                <a:spcPts val="0"/>
              </a:spcAft>
              <a:buNone/>
            </a:pPr>
            <a:r>
              <a:rPr lang="en">
                <a:solidFill>
                  <a:srgbClr val="FFFFFF"/>
                </a:solidFill>
              </a:rPr>
              <a:t>Goes to -1</a:t>
            </a:r>
            <a:endParaRPr>
              <a:solidFill>
                <a:srgbClr val="FFFFFF"/>
              </a:solidFill>
            </a:endParaRPr>
          </a:p>
        </p:txBody>
      </p:sp>
      <p:sp>
        <p:nvSpPr>
          <p:cNvPr id="229" name="Google Shape;229;p34"/>
          <p:cNvSpPr/>
          <p:nvPr/>
        </p:nvSpPr>
        <p:spPr>
          <a:xfrm>
            <a:off x="4056125" y="1989250"/>
            <a:ext cx="255900" cy="2711700"/>
          </a:xfrm>
          <a:prstGeom prst="up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0" name="Google Shape;230;p34"/>
          <p:cNvCxnSpPr/>
          <p:nvPr/>
        </p:nvCxnSpPr>
        <p:spPr>
          <a:xfrm>
            <a:off x="3800050" y="2239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34"/>
          <p:cNvCxnSpPr/>
          <p:nvPr/>
        </p:nvCxnSpPr>
        <p:spPr>
          <a:xfrm>
            <a:off x="3800050" y="2620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34"/>
          <p:cNvCxnSpPr/>
          <p:nvPr/>
        </p:nvCxnSpPr>
        <p:spPr>
          <a:xfrm>
            <a:off x="3800050" y="3001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34"/>
          <p:cNvCxnSpPr/>
          <p:nvPr/>
        </p:nvCxnSpPr>
        <p:spPr>
          <a:xfrm>
            <a:off x="3800050" y="3382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34"/>
          <p:cNvCxnSpPr/>
          <p:nvPr/>
        </p:nvCxnSpPr>
        <p:spPr>
          <a:xfrm>
            <a:off x="3800050" y="3763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34"/>
          <p:cNvCxnSpPr/>
          <p:nvPr/>
        </p:nvCxnSpPr>
        <p:spPr>
          <a:xfrm>
            <a:off x="3800050" y="4144650"/>
            <a:ext cx="486300" cy="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34"/>
          <p:cNvCxnSpPr/>
          <p:nvPr/>
        </p:nvCxnSpPr>
        <p:spPr>
          <a:xfrm>
            <a:off x="3800050" y="4525650"/>
            <a:ext cx="486300" cy="0"/>
          </a:xfrm>
          <a:prstGeom prst="straightConnector1">
            <a:avLst/>
          </a:prstGeom>
          <a:noFill/>
          <a:ln w="9525" cap="flat" cmpd="sng">
            <a:solidFill>
              <a:schemeClr val="dk2"/>
            </a:solidFill>
            <a:prstDash val="solid"/>
            <a:round/>
            <a:headEnd type="none" w="med" len="med"/>
            <a:tailEnd type="none" w="med" len="med"/>
          </a:ln>
        </p:spPr>
      </p:cxnSp>
      <p:sp>
        <p:nvSpPr>
          <p:cNvPr id="237" name="Google Shape;237;p34"/>
          <p:cNvSpPr txBox="1"/>
          <p:nvPr/>
        </p:nvSpPr>
        <p:spPr>
          <a:xfrm>
            <a:off x="4388600" y="1921500"/>
            <a:ext cx="4863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3</a:t>
            </a:r>
            <a:endParaRPr sz="2400">
              <a:solidFill>
                <a:srgbClr val="FFFFFF"/>
              </a:solidFill>
              <a:latin typeface="Open Sans"/>
              <a:ea typeface="Open Sans"/>
              <a:cs typeface="Open Sans"/>
              <a:sym typeface="Open Sans"/>
            </a:endParaRPr>
          </a:p>
        </p:txBody>
      </p:sp>
      <p:sp>
        <p:nvSpPr>
          <p:cNvPr id="238" name="Google Shape;238;p34"/>
          <p:cNvSpPr txBox="1"/>
          <p:nvPr/>
        </p:nvSpPr>
        <p:spPr>
          <a:xfrm>
            <a:off x="4405050" y="2322750"/>
            <a:ext cx="4863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2</a:t>
            </a:r>
            <a:endParaRPr sz="2400">
              <a:solidFill>
                <a:srgbClr val="FFFFFF"/>
              </a:solidFill>
              <a:latin typeface="Open Sans"/>
              <a:ea typeface="Open Sans"/>
              <a:cs typeface="Open Sans"/>
              <a:sym typeface="Open Sans"/>
            </a:endParaRPr>
          </a:p>
        </p:txBody>
      </p:sp>
      <p:sp>
        <p:nvSpPr>
          <p:cNvPr id="239" name="Google Shape;239;p34"/>
          <p:cNvSpPr txBox="1"/>
          <p:nvPr/>
        </p:nvSpPr>
        <p:spPr>
          <a:xfrm>
            <a:off x="4405050" y="2700850"/>
            <a:ext cx="4863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1</a:t>
            </a:r>
            <a:endParaRPr sz="2400">
              <a:solidFill>
                <a:srgbClr val="FFFFFF"/>
              </a:solidFill>
              <a:latin typeface="Open Sans"/>
              <a:ea typeface="Open Sans"/>
              <a:cs typeface="Open Sans"/>
              <a:sym typeface="Open Sans"/>
            </a:endParaRPr>
          </a:p>
        </p:txBody>
      </p:sp>
      <p:sp>
        <p:nvSpPr>
          <p:cNvPr id="240" name="Google Shape;240;p34"/>
          <p:cNvSpPr txBox="1"/>
          <p:nvPr/>
        </p:nvSpPr>
        <p:spPr>
          <a:xfrm>
            <a:off x="4388600" y="3133650"/>
            <a:ext cx="4863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0</a:t>
            </a:r>
            <a:endParaRPr sz="2400">
              <a:solidFill>
                <a:srgbClr val="FFFFFF"/>
              </a:solidFill>
              <a:latin typeface="Open Sans"/>
              <a:ea typeface="Open Sans"/>
              <a:cs typeface="Open Sans"/>
              <a:sym typeface="Open Sans"/>
            </a:endParaRPr>
          </a:p>
        </p:txBody>
      </p:sp>
      <p:sp>
        <p:nvSpPr>
          <p:cNvPr id="241" name="Google Shape;241;p34"/>
          <p:cNvSpPr txBox="1"/>
          <p:nvPr/>
        </p:nvSpPr>
        <p:spPr>
          <a:xfrm>
            <a:off x="4337475" y="3514650"/>
            <a:ext cx="486300" cy="3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-1</a:t>
            </a:r>
            <a:endParaRPr sz="2400">
              <a:solidFill>
                <a:srgbClr val="FFFFFF"/>
              </a:solidFill>
              <a:latin typeface="Open Sans"/>
              <a:ea typeface="Open Sans"/>
              <a:cs typeface="Open Sans"/>
              <a:sym typeface="Open Sans"/>
            </a:endParaRPr>
          </a:p>
          <a:p>
            <a:pPr marL="0" lvl="0" indent="0" algn="l" rtl="0">
              <a:spcBef>
                <a:spcPts val="0"/>
              </a:spcBef>
              <a:spcAft>
                <a:spcPts val="0"/>
              </a:spcAft>
              <a:buNone/>
            </a:pPr>
            <a:r>
              <a:rPr lang="en" sz="2400">
                <a:solidFill>
                  <a:srgbClr val="FFFFFF"/>
                </a:solidFill>
                <a:latin typeface="Open Sans"/>
                <a:ea typeface="Open Sans"/>
                <a:cs typeface="Open Sans"/>
                <a:sym typeface="Open Sans"/>
              </a:rPr>
              <a:t>-2-3</a:t>
            </a:r>
            <a:endParaRPr sz="2400">
              <a:solidFill>
                <a:srgbClr val="FFFFFF"/>
              </a:solidFill>
              <a:latin typeface="Open Sans"/>
              <a:ea typeface="Open Sans"/>
              <a:cs typeface="Open Sans"/>
              <a:sym typeface="Open Sans"/>
            </a:endParaRPr>
          </a:p>
          <a:p>
            <a:pPr marL="0" lvl="0" indent="0" algn="l" rtl="0">
              <a:spcBef>
                <a:spcPts val="0"/>
              </a:spcBef>
              <a:spcAft>
                <a:spcPts val="0"/>
              </a:spcAft>
              <a:buNone/>
            </a:pPr>
            <a:endParaRPr sz="2400">
              <a:solidFill>
                <a:srgbClr val="FFFFFF"/>
              </a:solidFill>
              <a:latin typeface="Open Sans"/>
              <a:ea typeface="Open Sans"/>
              <a:cs typeface="Open Sans"/>
              <a:sym typeface="Open Sans"/>
            </a:endParaRPr>
          </a:p>
        </p:txBody>
      </p:sp>
      <p:sp>
        <p:nvSpPr>
          <p:cNvPr id="242" name="Google Shape;242;p34"/>
          <p:cNvSpPr/>
          <p:nvPr/>
        </p:nvSpPr>
        <p:spPr>
          <a:xfrm>
            <a:off x="4849225" y="2533375"/>
            <a:ext cx="255900" cy="51300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4849225" y="3001650"/>
            <a:ext cx="255900" cy="51300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4849225" y="3430950"/>
            <a:ext cx="255900" cy="51300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txBox="1"/>
          <p:nvPr/>
        </p:nvSpPr>
        <p:spPr>
          <a:xfrm>
            <a:off x="5748625" y="2342675"/>
            <a:ext cx="30837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Shadows Into Light"/>
                <a:ea typeface="Shadows Into Light"/>
                <a:cs typeface="Shadows Into Light"/>
                <a:sym typeface="Shadows Into Light"/>
              </a:rPr>
              <a:t>Oxidation number reduces</a:t>
            </a:r>
            <a:endParaRPr sz="24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21543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10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10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251" name="Google Shape;251;p35"/>
          <p:cNvSpPr txBox="1">
            <a:spLocks noGrp="1"/>
          </p:cNvSpPr>
          <p:nvPr>
            <p:ph type="body" idx="1"/>
          </p:nvPr>
        </p:nvSpPr>
        <p:spPr>
          <a:xfrm>
            <a:off x="365125" y="3282438"/>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Zn oxidation number goes UP, loses e</a:t>
            </a:r>
            <a:r>
              <a:rPr lang="en" baseline="30000"/>
              <a:t>-</a:t>
            </a:r>
            <a:r>
              <a:rPr lang="en"/>
              <a:t>, </a:t>
            </a:r>
            <a:r>
              <a:rPr lang="en">
                <a:solidFill>
                  <a:srgbClr val="FF0000"/>
                </a:solidFill>
              </a:rPr>
              <a:t>OXIDIZED</a:t>
            </a:r>
            <a:r>
              <a:rPr lang="en"/>
              <a:t>.</a:t>
            </a:r>
            <a:endParaRPr/>
          </a:p>
          <a:p>
            <a:pPr marL="457200" lvl="0" indent="-317500" algn="l" rtl="0">
              <a:spcBef>
                <a:spcPts val="0"/>
              </a:spcBef>
              <a:spcAft>
                <a:spcPts val="0"/>
              </a:spcAft>
              <a:buSzPts val="1400"/>
              <a:buChar char="●"/>
            </a:pPr>
            <a:r>
              <a:rPr lang="en"/>
              <a:t>H</a:t>
            </a:r>
            <a:r>
              <a:rPr lang="en" baseline="30000"/>
              <a:t>+</a:t>
            </a:r>
            <a:r>
              <a:rPr lang="en"/>
              <a:t> oxidation number goes DOWN, gains e</a:t>
            </a:r>
            <a:r>
              <a:rPr lang="en" baseline="30000"/>
              <a:t>-</a:t>
            </a:r>
            <a:r>
              <a:rPr lang="en"/>
              <a:t>, </a:t>
            </a:r>
            <a:r>
              <a:rPr lang="en" b="1">
                <a:solidFill>
                  <a:srgbClr val="00FFFF"/>
                </a:solidFill>
              </a:rPr>
              <a:t>REDUCED</a:t>
            </a:r>
            <a:r>
              <a:rPr lang="en"/>
              <a:t>.</a:t>
            </a:r>
            <a:endParaRPr/>
          </a:p>
        </p:txBody>
      </p:sp>
      <p:pic>
        <p:nvPicPr>
          <p:cNvPr id="252" name="Google Shape;252;p35"/>
          <p:cNvPicPr preferRelativeResize="0"/>
          <p:nvPr/>
        </p:nvPicPr>
        <p:blipFill>
          <a:blip r:embed="rId3">
            <a:alphaModFix/>
          </a:blip>
          <a:stretch>
            <a:fillRect/>
          </a:stretch>
        </p:blipFill>
        <p:spPr>
          <a:xfrm>
            <a:off x="1525650" y="1784800"/>
            <a:ext cx="5720275" cy="1355525"/>
          </a:xfrm>
          <a:prstGeom prst="rect">
            <a:avLst/>
          </a:prstGeom>
          <a:noFill/>
          <a:ln>
            <a:noFill/>
          </a:ln>
        </p:spPr>
      </p:pic>
    </p:spTree>
    <p:extLst>
      <p:ext uri="{BB962C8B-B14F-4D97-AF65-F5344CB8AC3E}">
        <p14:creationId xmlns:p14="http://schemas.microsoft.com/office/powerpoint/2010/main" val="1844042462"/>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LEO GER</a:t>
            </a:r>
            <a:endParaRPr dirty="0"/>
          </a:p>
        </p:txBody>
      </p:sp>
      <p:sp>
        <p:nvSpPr>
          <p:cNvPr id="258" name="Google Shape;258;p3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 E O </a:t>
            </a:r>
            <a:r>
              <a:rPr lang="en"/>
              <a:t>the lion</a:t>
            </a:r>
            <a:endParaRPr/>
          </a:p>
          <a:p>
            <a:pPr marL="1371600" lvl="0" indent="457200" algn="l" rtl="0">
              <a:spcBef>
                <a:spcPts val="1600"/>
              </a:spcBef>
              <a:spcAft>
                <a:spcPts val="1600"/>
              </a:spcAft>
              <a:buNone/>
            </a:pPr>
            <a:r>
              <a:rPr lang="en"/>
              <a:t>Says </a:t>
            </a:r>
            <a:r>
              <a:rPr lang="en" b="1"/>
              <a:t>G E R</a:t>
            </a:r>
            <a:endParaRPr b="1"/>
          </a:p>
        </p:txBody>
      </p:sp>
      <p:sp>
        <p:nvSpPr>
          <p:cNvPr id="259" name="Google Shape;259;p36"/>
          <p:cNvSpPr txBox="1"/>
          <p:nvPr/>
        </p:nvSpPr>
        <p:spPr>
          <a:xfrm>
            <a:off x="397475" y="1932350"/>
            <a:ext cx="1920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Open Sans"/>
                <a:ea typeface="Open Sans"/>
                <a:cs typeface="Open Sans"/>
                <a:sym typeface="Open Sans"/>
              </a:rPr>
              <a:t>ose</a:t>
            </a:r>
            <a:endParaRPr sz="1800">
              <a:solidFill>
                <a:srgbClr val="FF0000"/>
              </a:solidFill>
              <a:latin typeface="Open Sans"/>
              <a:ea typeface="Open Sans"/>
              <a:cs typeface="Open Sans"/>
              <a:sym typeface="Open Sans"/>
            </a:endParaRPr>
          </a:p>
        </p:txBody>
      </p:sp>
      <p:sp>
        <p:nvSpPr>
          <p:cNvPr id="260" name="Google Shape;260;p36"/>
          <p:cNvSpPr txBox="1"/>
          <p:nvPr/>
        </p:nvSpPr>
        <p:spPr>
          <a:xfrm>
            <a:off x="732150" y="1982950"/>
            <a:ext cx="192000" cy="122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0000"/>
                </a:solidFill>
                <a:latin typeface="Open Sans"/>
                <a:ea typeface="Open Sans"/>
                <a:cs typeface="Open Sans"/>
                <a:sym typeface="Open Sans"/>
              </a:rPr>
              <a:t>lectrons</a:t>
            </a:r>
            <a:endParaRPr sz="1800">
              <a:solidFill>
                <a:srgbClr val="FF0000"/>
              </a:solidFill>
              <a:latin typeface="Open Sans"/>
              <a:ea typeface="Open Sans"/>
              <a:cs typeface="Open Sans"/>
              <a:sym typeface="Open Sans"/>
            </a:endParaRPr>
          </a:p>
        </p:txBody>
      </p:sp>
      <p:sp>
        <p:nvSpPr>
          <p:cNvPr id="261" name="Google Shape;261;p36"/>
          <p:cNvSpPr txBox="1"/>
          <p:nvPr/>
        </p:nvSpPr>
        <p:spPr>
          <a:xfrm>
            <a:off x="1066825" y="1982400"/>
            <a:ext cx="192000" cy="12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latin typeface="Open Sans"/>
                <a:ea typeface="Open Sans"/>
                <a:cs typeface="Open Sans"/>
                <a:sym typeface="Open Sans"/>
              </a:rPr>
              <a:t>xidize</a:t>
            </a:r>
            <a:endParaRPr sz="1800">
              <a:solidFill>
                <a:srgbClr val="FF0000"/>
              </a:solidFill>
              <a:latin typeface="Open Sans"/>
              <a:ea typeface="Open Sans"/>
              <a:cs typeface="Open Sans"/>
              <a:sym typeface="Open Sans"/>
            </a:endParaRPr>
          </a:p>
        </p:txBody>
      </p:sp>
      <p:sp>
        <p:nvSpPr>
          <p:cNvPr id="262" name="Google Shape;262;p36"/>
          <p:cNvSpPr txBox="1"/>
          <p:nvPr/>
        </p:nvSpPr>
        <p:spPr>
          <a:xfrm>
            <a:off x="3377800" y="2635725"/>
            <a:ext cx="192000" cy="122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0000"/>
                </a:solidFill>
                <a:latin typeface="Open Sans"/>
                <a:ea typeface="Open Sans"/>
                <a:cs typeface="Open Sans"/>
                <a:sym typeface="Open Sans"/>
              </a:rPr>
              <a:t>lectrons</a:t>
            </a:r>
            <a:endParaRPr sz="1800">
              <a:solidFill>
                <a:srgbClr val="FF0000"/>
              </a:solidFill>
              <a:latin typeface="Open Sans"/>
              <a:ea typeface="Open Sans"/>
              <a:cs typeface="Open Sans"/>
              <a:sym typeface="Open Sans"/>
            </a:endParaRPr>
          </a:p>
        </p:txBody>
      </p:sp>
      <p:sp>
        <p:nvSpPr>
          <p:cNvPr id="263" name="Google Shape;263;p36"/>
          <p:cNvSpPr txBox="1"/>
          <p:nvPr/>
        </p:nvSpPr>
        <p:spPr>
          <a:xfrm>
            <a:off x="3033400" y="2571750"/>
            <a:ext cx="192000" cy="122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0000"/>
                </a:solidFill>
                <a:latin typeface="Open Sans"/>
                <a:ea typeface="Open Sans"/>
                <a:cs typeface="Open Sans"/>
                <a:sym typeface="Open Sans"/>
              </a:rPr>
              <a:t>ain</a:t>
            </a:r>
            <a:endParaRPr sz="1800">
              <a:solidFill>
                <a:srgbClr val="FF0000"/>
              </a:solidFill>
              <a:latin typeface="Open Sans"/>
              <a:ea typeface="Open Sans"/>
              <a:cs typeface="Open Sans"/>
              <a:sym typeface="Open Sans"/>
            </a:endParaRPr>
          </a:p>
        </p:txBody>
      </p:sp>
      <p:sp>
        <p:nvSpPr>
          <p:cNvPr id="264" name="Google Shape;264;p36"/>
          <p:cNvSpPr txBox="1"/>
          <p:nvPr/>
        </p:nvSpPr>
        <p:spPr>
          <a:xfrm>
            <a:off x="3646000" y="2582825"/>
            <a:ext cx="192000" cy="122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0000"/>
                </a:solidFill>
                <a:latin typeface="Open Sans"/>
                <a:ea typeface="Open Sans"/>
                <a:cs typeface="Open Sans"/>
                <a:sym typeface="Open Sans"/>
              </a:rPr>
              <a:t>educe</a:t>
            </a:r>
            <a:endParaRPr sz="1800">
              <a:solidFill>
                <a:srgbClr val="FF0000"/>
              </a:solidFill>
              <a:latin typeface="Open Sans"/>
              <a:ea typeface="Open Sans"/>
              <a:cs typeface="Open Sans"/>
              <a:sym typeface="Open Sans"/>
            </a:endParaRPr>
          </a:p>
        </p:txBody>
      </p:sp>
      <p:pic>
        <p:nvPicPr>
          <p:cNvPr id="11" name="Picture 12" descr="3 - Redox - Mr. Wel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846" y="1701134"/>
            <a:ext cx="3832107" cy="287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37491"/>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271" name="Google Shape;271;p37"/>
          <p:cNvSpPr txBox="1">
            <a:spLocks noGrp="1"/>
          </p:cNvSpPr>
          <p:nvPr>
            <p:ph type="body" idx="1"/>
          </p:nvPr>
        </p:nvSpPr>
        <p:spPr>
          <a:xfrm>
            <a:off x="376250" y="1532940"/>
            <a:ext cx="8520600" cy="5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Oxidation numbers can change as a result of a reaction.</a:t>
            </a:r>
            <a:endParaRPr/>
          </a:p>
          <a:p>
            <a:pPr marL="2286000" lvl="0" indent="457200" algn="l" rtl="0">
              <a:spcBef>
                <a:spcPts val="1600"/>
              </a:spcBef>
              <a:spcAft>
                <a:spcPts val="0"/>
              </a:spcAft>
              <a:buNone/>
            </a:pPr>
            <a:endParaRPr/>
          </a:p>
          <a:p>
            <a:pPr marL="2286000" lvl="0" indent="457200" algn="l" rtl="0">
              <a:spcBef>
                <a:spcPts val="0"/>
              </a:spcBef>
              <a:spcAft>
                <a:spcPts val="1600"/>
              </a:spcAft>
              <a:buNone/>
            </a:pPr>
            <a:r>
              <a:rPr lang="en"/>
              <a:t>2Na + Cl</a:t>
            </a:r>
            <a:r>
              <a:rPr lang="en" baseline="-25000"/>
              <a:t>2</a:t>
            </a:r>
            <a:r>
              <a:rPr lang="en"/>
              <a:t> → 2NaCl</a:t>
            </a:r>
            <a:endParaRPr/>
          </a:p>
        </p:txBody>
      </p:sp>
      <p:sp>
        <p:nvSpPr>
          <p:cNvPr id="272" name="Google Shape;272;p37"/>
          <p:cNvSpPr txBox="1"/>
          <p:nvPr/>
        </p:nvSpPr>
        <p:spPr>
          <a:xfrm>
            <a:off x="6465300" y="2387425"/>
            <a:ext cx="23670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LEO says GER</a:t>
            </a:r>
            <a:endParaRPr sz="2400">
              <a:solidFill>
                <a:srgbClr val="FF0000"/>
              </a:solidFill>
              <a:latin typeface="Open Sans"/>
              <a:ea typeface="Open Sans"/>
              <a:cs typeface="Open Sans"/>
              <a:sym typeface="Open Sans"/>
            </a:endParaRPr>
          </a:p>
        </p:txBody>
      </p:sp>
      <p:sp>
        <p:nvSpPr>
          <p:cNvPr id="273" name="Google Shape;273;p37"/>
          <p:cNvSpPr txBox="1"/>
          <p:nvPr/>
        </p:nvSpPr>
        <p:spPr>
          <a:xfrm>
            <a:off x="4355000" y="2072388"/>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
        <p:nvSpPr>
          <p:cNvPr id="274" name="Google Shape;274;p37"/>
          <p:cNvSpPr txBox="1"/>
          <p:nvPr/>
        </p:nvSpPr>
        <p:spPr>
          <a:xfrm>
            <a:off x="3461900" y="2112525"/>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
        <p:nvSpPr>
          <p:cNvPr id="275" name="Google Shape;275;p37"/>
          <p:cNvSpPr txBox="1"/>
          <p:nvPr/>
        </p:nvSpPr>
        <p:spPr>
          <a:xfrm>
            <a:off x="5410150" y="2070238"/>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276" name="Google Shape;276;p37"/>
          <p:cNvSpPr txBox="1"/>
          <p:nvPr/>
        </p:nvSpPr>
        <p:spPr>
          <a:xfrm>
            <a:off x="5902200" y="2070238"/>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grpSp>
        <p:nvGrpSpPr>
          <p:cNvPr id="277" name="Google Shape;277;p37"/>
          <p:cNvGrpSpPr/>
          <p:nvPr/>
        </p:nvGrpSpPr>
        <p:grpSpPr>
          <a:xfrm>
            <a:off x="4354992" y="3285400"/>
            <a:ext cx="1744159" cy="306900"/>
            <a:chOff x="3736075" y="3006950"/>
            <a:chExt cx="2213400" cy="306900"/>
          </a:xfrm>
        </p:grpSpPr>
        <p:cxnSp>
          <p:nvCxnSpPr>
            <p:cNvPr id="278" name="Google Shape;278;p37"/>
            <p:cNvCxnSpPr/>
            <p:nvPr/>
          </p:nvCxnSpPr>
          <p:spPr>
            <a:xfrm>
              <a:off x="376172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279" name="Google Shape;279;p37"/>
            <p:cNvCxnSpPr/>
            <p:nvPr/>
          </p:nvCxnSpPr>
          <p:spPr>
            <a:xfrm>
              <a:off x="594947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280" name="Google Shape;280;p37"/>
            <p:cNvCxnSpPr/>
            <p:nvPr/>
          </p:nvCxnSpPr>
          <p:spPr>
            <a:xfrm rot="10800000" flipH="1">
              <a:off x="3736075" y="3288350"/>
              <a:ext cx="2213400" cy="25500"/>
            </a:xfrm>
            <a:prstGeom prst="straightConnector1">
              <a:avLst/>
            </a:prstGeom>
            <a:noFill/>
            <a:ln w="9525" cap="flat" cmpd="sng">
              <a:solidFill>
                <a:srgbClr val="FF0000"/>
              </a:solidFill>
              <a:prstDash val="solid"/>
              <a:round/>
              <a:headEnd type="none" w="med" len="med"/>
              <a:tailEnd type="none" w="med" len="med"/>
            </a:ln>
          </p:spPr>
        </p:cxnSp>
      </p:grpSp>
      <p:sp>
        <p:nvSpPr>
          <p:cNvPr id="281" name="Google Shape;281;p37"/>
          <p:cNvSpPr txBox="1"/>
          <p:nvPr/>
        </p:nvSpPr>
        <p:spPr>
          <a:xfrm>
            <a:off x="4854875" y="3460450"/>
            <a:ext cx="6258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GER</a:t>
            </a:r>
            <a:endParaRPr>
              <a:solidFill>
                <a:srgbClr val="FFFFFF"/>
              </a:solidFill>
              <a:latin typeface="Open Sans"/>
              <a:ea typeface="Open Sans"/>
              <a:cs typeface="Open Sans"/>
              <a:sym typeface="Open Sans"/>
            </a:endParaRPr>
          </a:p>
        </p:txBody>
      </p:sp>
      <p:sp>
        <p:nvSpPr>
          <p:cNvPr id="282" name="Google Shape;282;p37"/>
          <p:cNvSpPr txBox="1"/>
          <p:nvPr/>
        </p:nvSpPr>
        <p:spPr>
          <a:xfrm>
            <a:off x="4154625" y="232280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LEO</a:t>
            </a:r>
            <a:endParaRPr>
              <a:solidFill>
                <a:srgbClr val="FFFFFF"/>
              </a:solidFill>
              <a:latin typeface="Open Sans"/>
              <a:ea typeface="Open Sans"/>
              <a:cs typeface="Open Sans"/>
              <a:sym typeface="Open Sans"/>
            </a:endParaRPr>
          </a:p>
        </p:txBody>
      </p:sp>
      <p:sp>
        <p:nvSpPr>
          <p:cNvPr id="283" name="Google Shape;283;p37"/>
          <p:cNvSpPr txBox="1"/>
          <p:nvPr/>
        </p:nvSpPr>
        <p:spPr>
          <a:xfrm>
            <a:off x="941975" y="3761675"/>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B5394"/>
                </a:solidFill>
                <a:latin typeface="Open Sans"/>
                <a:ea typeface="Open Sans"/>
                <a:cs typeface="Open Sans"/>
                <a:sym typeface="Open Sans"/>
              </a:rPr>
              <a:t>Na went from </a:t>
            </a:r>
            <a:r>
              <a:rPr lang="en" sz="3000">
                <a:solidFill>
                  <a:srgbClr val="FF0000"/>
                </a:solidFill>
                <a:latin typeface="Open Sans"/>
                <a:ea typeface="Open Sans"/>
                <a:cs typeface="Open Sans"/>
                <a:sym typeface="Open Sans"/>
              </a:rPr>
              <a:t>0 → +1</a:t>
            </a:r>
            <a:endParaRPr sz="3000">
              <a:solidFill>
                <a:srgbClr val="FF0000"/>
              </a:solidFill>
              <a:latin typeface="Open Sans"/>
              <a:ea typeface="Open Sans"/>
              <a:cs typeface="Open Sans"/>
              <a:sym typeface="Open Sans"/>
            </a:endParaRPr>
          </a:p>
          <a:p>
            <a:pPr marL="0" lvl="0" indent="0" algn="l" rtl="0">
              <a:spcBef>
                <a:spcPts val="0"/>
              </a:spcBef>
              <a:spcAft>
                <a:spcPts val="0"/>
              </a:spcAft>
              <a:buNone/>
            </a:pPr>
            <a:r>
              <a:rPr lang="en" sz="3000">
                <a:solidFill>
                  <a:srgbClr val="0B5394"/>
                </a:solidFill>
                <a:latin typeface="Open Sans"/>
                <a:ea typeface="Open Sans"/>
                <a:cs typeface="Open Sans"/>
                <a:sym typeface="Open Sans"/>
              </a:rPr>
              <a:t>  Cl went from </a:t>
            </a:r>
            <a:r>
              <a:rPr lang="en" sz="3000">
                <a:solidFill>
                  <a:srgbClr val="FF0000"/>
                </a:solidFill>
                <a:latin typeface="Open Sans"/>
                <a:ea typeface="Open Sans"/>
                <a:cs typeface="Open Sans"/>
                <a:sym typeface="Open Sans"/>
              </a:rPr>
              <a:t>0 → -1</a:t>
            </a:r>
            <a:endParaRPr sz="3000">
              <a:solidFill>
                <a:srgbClr val="FF0000"/>
              </a:solidFill>
              <a:latin typeface="Open Sans"/>
              <a:ea typeface="Open Sans"/>
              <a:cs typeface="Open Sans"/>
              <a:sym typeface="Open Sans"/>
            </a:endParaRPr>
          </a:p>
        </p:txBody>
      </p:sp>
      <p:sp>
        <p:nvSpPr>
          <p:cNvPr id="284" name="Google Shape;284;p37"/>
          <p:cNvSpPr txBox="1"/>
          <p:nvPr/>
        </p:nvSpPr>
        <p:spPr>
          <a:xfrm>
            <a:off x="5014575" y="3761675"/>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OXIDIZED</a:t>
            </a:r>
            <a:endParaRPr sz="3000" b="1">
              <a:solidFill>
                <a:srgbClr val="FF0000"/>
              </a:solidFill>
              <a:latin typeface="Open Sans"/>
              <a:ea typeface="Open Sans"/>
              <a:cs typeface="Open Sans"/>
              <a:sym typeface="Open Sans"/>
            </a:endParaRPr>
          </a:p>
        </p:txBody>
      </p:sp>
      <p:sp>
        <p:nvSpPr>
          <p:cNvPr id="285" name="Google Shape;285;p37"/>
          <p:cNvSpPr txBox="1"/>
          <p:nvPr/>
        </p:nvSpPr>
        <p:spPr>
          <a:xfrm>
            <a:off x="5014575" y="4259525"/>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REDUCED</a:t>
            </a:r>
            <a:endParaRPr sz="3000" b="1">
              <a:solidFill>
                <a:srgbClr val="FF0000"/>
              </a:solidFill>
              <a:latin typeface="Open Sans"/>
              <a:ea typeface="Open Sans"/>
              <a:cs typeface="Open Sans"/>
              <a:sym typeface="Open Sans"/>
            </a:endParaRPr>
          </a:p>
        </p:txBody>
      </p:sp>
      <p:grpSp>
        <p:nvGrpSpPr>
          <p:cNvPr id="286" name="Google Shape;286;p37"/>
          <p:cNvGrpSpPr/>
          <p:nvPr/>
        </p:nvGrpSpPr>
        <p:grpSpPr>
          <a:xfrm rot="10800000">
            <a:off x="3529850" y="2611900"/>
            <a:ext cx="2213400" cy="306900"/>
            <a:chOff x="3736075" y="3006950"/>
            <a:chExt cx="2213400" cy="306900"/>
          </a:xfrm>
        </p:grpSpPr>
        <p:cxnSp>
          <p:nvCxnSpPr>
            <p:cNvPr id="287" name="Google Shape;287;p37"/>
            <p:cNvCxnSpPr/>
            <p:nvPr/>
          </p:nvCxnSpPr>
          <p:spPr>
            <a:xfrm>
              <a:off x="376172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288" name="Google Shape;288;p37"/>
            <p:cNvCxnSpPr/>
            <p:nvPr/>
          </p:nvCxnSpPr>
          <p:spPr>
            <a:xfrm>
              <a:off x="594947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289" name="Google Shape;289;p37"/>
            <p:cNvCxnSpPr/>
            <p:nvPr/>
          </p:nvCxnSpPr>
          <p:spPr>
            <a:xfrm rot="10800000" flipH="1">
              <a:off x="3736075" y="3288350"/>
              <a:ext cx="2213400" cy="25500"/>
            </a:xfrm>
            <a:prstGeom prst="straightConnector1">
              <a:avLst/>
            </a:prstGeom>
            <a:noFill/>
            <a:ln w="9525" cap="flat" cmpd="sng">
              <a:solidFill>
                <a:srgbClr val="FF0000"/>
              </a:solidFill>
              <a:prstDash val="solid"/>
              <a:round/>
              <a:headEnd type="none" w="med" len="med"/>
              <a:tailEnd type="none" w="med" len="med"/>
            </a:ln>
          </p:spPr>
        </p:cxnSp>
      </p:grpSp>
    </p:spTree>
    <p:extLst>
      <p:ext uri="{BB962C8B-B14F-4D97-AF65-F5344CB8AC3E}">
        <p14:creationId xmlns:p14="http://schemas.microsoft.com/office/powerpoint/2010/main" val="242831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10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fade">
                                      <p:cBhvr>
                                        <p:cTn id="17" dur="1000"/>
                                        <p:tgtEl>
                                          <p:spTgt spid="2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
                                        </p:tgtEl>
                                        <p:attrNameLst>
                                          <p:attrName>style.visibility</p:attrName>
                                        </p:attrNameLst>
                                      </p:cBhvr>
                                      <p:to>
                                        <p:strVal val="visible"/>
                                      </p:to>
                                    </p:set>
                                    <p:animEffect transition="in" filter="fade">
                                      <p:cBhvr>
                                        <p:cTn id="22" dur="1000"/>
                                        <p:tgtEl>
                                          <p:spTgt spid="2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p:cTn id="27" dur="1000"/>
                                        <p:tgtEl>
                                          <p:spTgt spid="28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fade">
                                      <p:cBhvr>
                                        <p:cTn id="32" dur="1000"/>
                                        <p:tgtEl>
                                          <p:spTgt spid="2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3"/>
                                        </p:tgtEl>
                                        <p:attrNameLst>
                                          <p:attrName>style.visibility</p:attrName>
                                        </p:attrNameLst>
                                      </p:cBhvr>
                                      <p:to>
                                        <p:strVal val="visible"/>
                                      </p:to>
                                    </p:set>
                                    <p:animEffect transition="in" filter="fade">
                                      <p:cBhvr>
                                        <p:cTn id="37" dur="1000"/>
                                        <p:tgtEl>
                                          <p:spTgt spid="2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
                                        </p:tgtEl>
                                        <p:attrNameLst>
                                          <p:attrName>style.visibility</p:attrName>
                                        </p:attrNameLst>
                                      </p:cBhvr>
                                      <p:to>
                                        <p:strVal val="visible"/>
                                      </p:to>
                                    </p:set>
                                    <p:animEffect transition="in" filter="fade">
                                      <p:cBhvr>
                                        <p:cTn id="42" dur="1000"/>
                                        <p:tgtEl>
                                          <p:spTgt spid="2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2"/>
                                        </p:tgtEl>
                                        <p:attrNameLst>
                                          <p:attrName>style.visibility</p:attrName>
                                        </p:attrNameLst>
                                      </p:cBhvr>
                                      <p:to>
                                        <p:strVal val="visible"/>
                                      </p:to>
                                    </p:set>
                                    <p:animEffect transition="in" filter="fade">
                                      <p:cBhvr>
                                        <p:cTn id="47" dur="1000"/>
                                        <p:tgtEl>
                                          <p:spTgt spid="28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4"/>
                                        </p:tgtEl>
                                        <p:attrNameLst>
                                          <p:attrName>style.visibility</p:attrName>
                                        </p:attrNameLst>
                                      </p:cBhvr>
                                      <p:to>
                                        <p:strVal val="visible"/>
                                      </p:to>
                                    </p:set>
                                    <p:animEffect transition="in" filter="fade">
                                      <p:cBhvr>
                                        <p:cTn id="52" dur="1000"/>
                                        <p:tgtEl>
                                          <p:spTgt spid="28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1"/>
                                        </p:tgtEl>
                                        <p:attrNameLst>
                                          <p:attrName>style.visibility</p:attrName>
                                        </p:attrNameLst>
                                      </p:cBhvr>
                                      <p:to>
                                        <p:strVal val="visible"/>
                                      </p:to>
                                    </p:set>
                                    <p:animEffect transition="in" filter="fade">
                                      <p:cBhvr>
                                        <p:cTn id="57" dur="1000"/>
                                        <p:tgtEl>
                                          <p:spTgt spid="28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5"/>
                                        </p:tgtEl>
                                        <p:attrNameLst>
                                          <p:attrName>style.visibility</p:attrName>
                                        </p:attrNameLst>
                                      </p:cBhvr>
                                      <p:to>
                                        <p:strVal val="visible"/>
                                      </p:to>
                                    </p:set>
                                    <p:animEffect transition="in" filter="fade">
                                      <p:cBhvr>
                                        <p:cTn id="62"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295" name="Google Shape;295;p38"/>
          <p:cNvSpPr txBox="1">
            <a:spLocks noGrp="1"/>
          </p:cNvSpPr>
          <p:nvPr>
            <p:ph type="body" idx="1"/>
          </p:nvPr>
        </p:nvSpPr>
        <p:spPr>
          <a:xfrm>
            <a:off x="311700" y="1489413"/>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Oxidation numbers can change as a result of a reaction.</a:t>
            </a:r>
            <a:endParaRPr/>
          </a:p>
          <a:p>
            <a:pPr marL="2286000" lvl="0" indent="457200" algn="l" rtl="0">
              <a:spcBef>
                <a:spcPts val="1600"/>
              </a:spcBef>
              <a:spcAft>
                <a:spcPts val="0"/>
              </a:spcAft>
              <a:buNone/>
            </a:pPr>
            <a:endParaRPr/>
          </a:p>
          <a:p>
            <a:pPr marL="2286000" lvl="0" indent="457200" algn="l" rtl="0">
              <a:spcBef>
                <a:spcPts val="0"/>
              </a:spcBef>
              <a:spcAft>
                <a:spcPts val="0"/>
              </a:spcAft>
              <a:buNone/>
            </a:pPr>
            <a:r>
              <a:rPr lang="en"/>
              <a:t>2H</a:t>
            </a:r>
            <a:r>
              <a:rPr lang="en" baseline="-25000"/>
              <a:t>2</a:t>
            </a:r>
            <a:r>
              <a:rPr lang="en"/>
              <a:t> + O</a:t>
            </a:r>
            <a:r>
              <a:rPr lang="en" baseline="-25000"/>
              <a:t>2</a:t>
            </a:r>
            <a:r>
              <a:rPr lang="en"/>
              <a:t> → 2H</a:t>
            </a:r>
            <a:r>
              <a:rPr lang="en" baseline="-25000"/>
              <a:t>2</a:t>
            </a:r>
            <a:r>
              <a:rPr lang="en"/>
              <a:t>O</a:t>
            </a:r>
            <a:endParaRPr/>
          </a:p>
        </p:txBody>
      </p:sp>
      <p:sp>
        <p:nvSpPr>
          <p:cNvPr id="296" name="Google Shape;296;p38"/>
          <p:cNvSpPr txBox="1"/>
          <p:nvPr/>
        </p:nvSpPr>
        <p:spPr>
          <a:xfrm>
            <a:off x="6618575" y="2197675"/>
            <a:ext cx="23670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LEO says GER</a:t>
            </a:r>
            <a:endParaRPr sz="2400">
              <a:solidFill>
                <a:srgbClr val="FF0000"/>
              </a:solidFill>
              <a:latin typeface="Open Sans"/>
              <a:ea typeface="Open Sans"/>
              <a:cs typeface="Open Sans"/>
              <a:sym typeface="Open Sans"/>
            </a:endParaRPr>
          </a:p>
        </p:txBody>
      </p:sp>
      <p:sp>
        <p:nvSpPr>
          <p:cNvPr id="297" name="Google Shape;297;p38"/>
          <p:cNvSpPr txBox="1"/>
          <p:nvPr/>
        </p:nvSpPr>
        <p:spPr>
          <a:xfrm>
            <a:off x="3397300" y="2223013"/>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
        <p:nvSpPr>
          <p:cNvPr id="298" name="Google Shape;298;p38"/>
          <p:cNvSpPr txBox="1"/>
          <p:nvPr/>
        </p:nvSpPr>
        <p:spPr>
          <a:xfrm>
            <a:off x="4193175" y="2223013"/>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0</a:t>
            </a:r>
            <a:endParaRPr sz="2400">
              <a:solidFill>
                <a:srgbClr val="FF0000"/>
              </a:solidFill>
              <a:latin typeface="Open Sans"/>
              <a:ea typeface="Open Sans"/>
              <a:cs typeface="Open Sans"/>
              <a:sym typeface="Open Sans"/>
            </a:endParaRPr>
          </a:p>
        </p:txBody>
      </p:sp>
      <p:sp>
        <p:nvSpPr>
          <p:cNvPr id="299" name="Google Shape;299;p38"/>
          <p:cNvSpPr txBox="1"/>
          <p:nvPr/>
        </p:nvSpPr>
        <p:spPr>
          <a:xfrm>
            <a:off x="5214200" y="2212425"/>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+1</a:t>
            </a:r>
            <a:endParaRPr sz="2400">
              <a:solidFill>
                <a:srgbClr val="FF0000"/>
              </a:solidFill>
              <a:latin typeface="Open Sans"/>
              <a:ea typeface="Open Sans"/>
              <a:cs typeface="Open Sans"/>
              <a:sym typeface="Open Sans"/>
            </a:endParaRPr>
          </a:p>
        </p:txBody>
      </p:sp>
      <p:sp>
        <p:nvSpPr>
          <p:cNvPr id="300" name="Google Shape;300;p38"/>
          <p:cNvSpPr txBox="1"/>
          <p:nvPr/>
        </p:nvSpPr>
        <p:spPr>
          <a:xfrm>
            <a:off x="5691150" y="2209300"/>
            <a:ext cx="563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grpSp>
        <p:nvGrpSpPr>
          <p:cNvPr id="301" name="Google Shape;301;p38"/>
          <p:cNvGrpSpPr/>
          <p:nvPr/>
        </p:nvGrpSpPr>
        <p:grpSpPr>
          <a:xfrm>
            <a:off x="4148278" y="3225200"/>
            <a:ext cx="1590771" cy="306900"/>
            <a:chOff x="3736075" y="3006950"/>
            <a:chExt cx="2213400" cy="306900"/>
          </a:xfrm>
        </p:grpSpPr>
        <p:cxnSp>
          <p:nvCxnSpPr>
            <p:cNvPr id="302" name="Google Shape;302;p38"/>
            <p:cNvCxnSpPr/>
            <p:nvPr/>
          </p:nvCxnSpPr>
          <p:spPr>
            <a:xfrm>
              <a:off x="376172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303" name="Google Shape;303;p38"/>
            <p:cNvCxnSpPr/>
            <p:nvPr/>
          </p:nvCxnSpPr>
          <p:spPr>
            <a:xfrm>
              <a:off x="594947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304" name="Google Shape;304;p38"/>
            <p:cNvCxnSpPr/>
            <p:nvPr/>
          </p:nvCxnSpPr>
          <p:spPr>
            <a:xfrm rot="10800000" flipH="1">
              <a:off x="3736075" y="3288350"/>
              <a:ext cx="2213400" cy="25500"/>
            </a:xfrm>
            <a:prstGeom prst="straightConnector1">
              <a:avLst/>
            </a:prstGeom>
            <a:noFill/>
            <a:ln w="9525" cap="flat" cmpd="sng">
              <a:solidFill>
                <a:srgbClr val="FF0000"/>
              </a:solidFill>
              <a:prstDash val="solid"/>
              <a:round/>
              <a:headEnd type="none" w="med" len="med"/>
              <a:tailEnd type="none" w="med" len="med"/>
            </a:ln>
          </p:spPr>
        </p:cxnSp>
      </p:grpSp>
      <p:sp>
        <p:nvSpPr>
          <p:cNvPr id="305" name="Google Shape;305;p38"/>
          <p:cNvSpPr txBox="1"/>
          <p:nvPr/>
        </p:nvSpPr>
        <p:spPr>
          <a:xfrm>
            <a:off x="4651388" y="34717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GER</a:t>
            </a:r>
            <a:endParaRPr>
              <a:solidFill>
                <a:srgbClr val="FFFFFF"/>
              </a:solidFill>
              <a:latin typeface="Open Sans"/>
              <a:ea typeface="Open Sans"/>
              <a:cs typeface="Open Sans"/>
              <a:sym typeface="Open Sans"/>
            </a:endParaRPr>
          </a:p>
        </p:txBody>
      </p:sp>
      <p:sp>
        <p:nvSpPr>
          <p:cNvPr id="306" name="Google Shape;306;p38"/>
          <p:cNvSpPr txBox="1"/>
          <p:nvPr/>
        </p:nvSpPr>
        <p:spPr>
          <a:xfrm>
            <a:off x="3888675" y="2300125"/>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LEO</a:t>
            </a:r>
            <a:endParaRPr>
              <a:solidFill>
                <a:srgbClr val="FFFFFF"/>
              </a:solidFill>
              <a:latin typeface="Open Sans"/>
              <a:ea typeface="Open Sans"/>
              <a:cs typeface="Open Sans"/>
              <a:sym typeface="Open Sans"/>
            </a:endParaRPr>
          </a:p>
        </p:txBody>
      </p:sp>
      <p:sp>
        <p:nvSpPr>
          <p:cNvPr id="307" name="Google Shape;307;p38"/>
          <p:cNvSpPr txBox="1"/>
          <p:nvPr/>
        </p:nvSpPr>
        <p:spPr>
          <a:xfrm>
            <a:off x="987850" y="3761700"/>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B5394"/>
                </a:solidFill>
                <a:latin typeface="Open Sans"/>
                <a:ea typeface="Open Sans"/>
                <a:cs typeface="Open Sans"/>
                <a:sym typeface="Open Sans"/>
              </a:rPr>
              <a:t>H went from </a:t>
            </a:r>
            <a:r>
              <a:rPr lang="en" sz="3000">
                <a:solidFill>
                  <a:srgbClr val="FF0000"/>
                </a:solidFill>
                <a:latin typeface="Open Sans"/>
                <a:ea typeface="Open Sans"/>
                <a:cs typeface="Open Sans"/>
                <a:sym typeface="Open Sans"/>
              </a:rPr>
              <a:t>0 → +1</a:t>
            </a:r>
            <a:endParaRPr sz="3000">
              <a:solidFill>
                <a:srgbClr val="FF0000"/>
              </a:solidFill>
              <a:latin typeface="Open Sans"/>
              <a:ea typeface="Open Sans"/>
              <a:cs typeface="Open Sans"/>
              <a:sym typeface="Open Sans"/>
            </a:endParaRPr>
          </a:p>
          <a:p>
            <a:pPr marL="0" lvl="0" indent="0" algn="l" rtl="0">
              <a:spcBef>
                <a:spcPts val="0"/>
              </a:spcBef>
              <a:spcAft>
                <a:spcPts val="0"/>
              </a:spcAft>
              <a:buNone/>
            </a:pPr>
            <a:r>
              <a:rPr lang="en" sz="3000">
                <a:solidFill>
                  <a:srgbClr val="0B5394"/>
                </a:solidFill>
                <a:latin typeface="Open Sans"/>
                <a:ea typeface="Open Sans"/>
                <a:cs typeface="Open Sans"/>
                <a:sym typeface="Open Sans"/>
              </a:rPr>
              <a:t>O went from </a:t>
            </a:r>
            <a:r>
              <a:rPr lang="en" sz="3000">
                <a:solidFill>
                  <a:srgbClr val="FF0000"/>
                </a:solidFill>
                <a:latin typeface="Open Sans"/>
                <a:ea typeface="Open Sans"/>
                <a:cs typeface="Open Sans"/>
                <a:sym typeface="Open Sans"/>
              </a:rPr>
              <a:t>0 → -2</a:t>
            </a:r>
            <a:endParaRPr sz="3000">
              <a:solidFill>
                <a:srgbClr val="FF0000"/>
              </a:solidFill>
              <a:latin typeface="Open Sans"/>
              <a:ea typeface="Open Sans"/>
              <a:cs typeface="Open Sans"/>
              <a:sym typeface="Open Sans"/>
            </a:endParaRPr>
          </a:p>
        </p:txBody>
      </p:sp>
      <p:sp>
        <p:nvSpPr>
          <p:cNvPr id="308" name="Google Shape;308;p38"/>
          <p:cNvSpPr txBox="1"/>
          <p:nvPr/>
        </p:nvSpPr>
        <p:spPr>
          <a:xfrm>
            <a:off x="5014575" y="3761675"/>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OXIDIZED</a:t>
            </a:r>
            <a:endParaRPr sz="3000" b="1">
              <a:solidFill>
                <a:srgbClr val="FF0000"/>
              </a:solidFill>
              <a:latin typeface="Open Sans"/>
              <a:ea typeface="Open Sans"/>
              <a:cs typeface="Open Sans"/>
              <a:sym typeface="Open Sans"/>
            </a:endParaRPr>
          </a:p>
        </p:txBody>
      </p:sp>
      <p:sp>
        <p:nvSpPr>
          <p:cNvPr id="309" name="Google Shape;309;p38"/>
          <p:cNvSpPr txBox="1"/>
          <p:nvPr/>
        </p:nvSpPr>
        <p:spPr>
          <a:xfrm>
            <a:off x="5014575" y="4259525"/>
            <a:ext cx="4171200" cy="9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REDUCED</a:t>
            </a:r>
            <a:endParaRPr sz="3000" b="1">
              <a:solidFill>
                <a:srgbClr val="FF0000"/>
              </a:solidFill>
              <a:latin typeface="Open Sans"/>
              <a:ea typeface="Open Sans"/>
              <a:cs typeface="Open Sans"/>
              <a:sym typeface="Open Sans"/>
            </a:endParaRPr>
          </a:p>
        </p:txBody>
      </p:sp>
      <p:grpSp>
        <p:nvGrpSpPr>
          <p:cNvPr id="310" name="Google Shape;310;p38"/>
          <p:cNvGrpSpPr/>
          <p:nvPr/>
        </p:nvGrpSpPr>
        <p:grpSpPr>
          <a:xfrm rot="10800000">
            <a:off x="3444770" y="2618793"/>
            <a:ext cx="1882054" cy="242113"/>
            <a:chOff x="3736075" y="3006950"/>
            <a:chExt cx="2213400" cy="306900"/>
          </a:xfrm>
        </p:grpSpPr>
        <p:cxnSp>
          <p:nvCxnSpPr>
            <p:cNvPr id="311" name="Google Shape;311;p38"/>
            <p:cNvCxnSpPr/>
            <p:nvPr/>
          </p:nvCxnSpPr>
          <p:spPr>
            <a:xfrm>
              <a:off x="376172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312" name="Google Shape;312;p38"/>
            <p:cNvCxnSpPr/>
            <p:nvPr/>
          </p:nvCxnSpPr>
          <p:spPr>
            <a:xfrm>
              <a:off x="5949475" y="3006950"/>
              <a:ext cx="0" cy="281400"/>
            </a:xfrm>
            <a:prstGeom prst="straightConnector1">
              <a:avLst/>
            </a:prstGeom>
            <a:noFill/>
            <a:ln w="9525" cap="flat" cmpd="sng">
              <a:solidFill>
                <a:srgbClr val="FF0000"/>
              </a:solidFill>
              <a:prstDash val="solid"/>
              <a:round/>
              <a:headEnd type="none" w="med" len="med"/>
              <a:tailEnd type="none" w="med" len="med"/>
            </a:ln>
          </p:spPr>
        </p:cxnSp>
        <p:cxnSp>
          <p:nvCxnSpPr>
            <p:cNvPr id="313" name="Google Shape;313;p38"/>
            <p:cNvCxnSpPr/>
            <p:nvPr/>
          </p:nvCxnSpPr>
          <p:spPr>
            <a:xfrm rot="10800000" flipH="1">
              <a:off x="3736075" y="3288350"/>
              <a:ext cx="2213400" cy="25500"/>
            </a:xfrm>
            <a:prstGeom prst="straightConnector1">
              <a:avLst/>
            </a:prstGeom>
            <a:noFill/>
            <a:ln w="9525" cap="flat" cmpd="sng">
              <a:solidFill>
                <a:srgbClr val="FF0000"/>
              </a:solidFill>
              <a:prstDash val="solid"/>
              <a:round/>
              <a:headEnd type="none" w="med" len="med"/>
              <a:tailEnd type="none" w="med" len="med"/>
            </a:ln>
          </p:spPr>
        </p:cxnSp>
      </p:grpSp>
    </p:spTree>
    <p:extLst>
      <p:ext uri="{BB962C8B-B14F-4D97-AF65-F5344CB8AC3E}">
        <p14:creationId xmlns:p14="http://schemas.microsoft.com/office/powerpoint/2010/main" val="201950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0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gtEl>
                                        <p:attrNameLst>
                                          <p:attrName>style.visibility</p:attrName>
                                        </p:attrNameLst>
                                      </p:cBhvr>
                                      <p:to>
                                        <p:strVal val="visible"/>
                                      </p:to>
                                    </p:set>
                                    <p:animEffect transition="in" filter="fade">
                                      <p:cBhvr>
                                        <p:cTn id="17" dur="10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9"/>
                                        </p:tgtEl>
                                        <p:attrNameLst>
                                          <p:attrName>style.visibility</p:attrName>
                                        </p:attrNameLst>
                                      </p:cBhvr>
                                      <p:to>
                                        <p:strVal val="visible"/>
                                      </p:to>
                                    </p:set>
                                    <p:animEffect transition="in" filter="fade">
                                      <p:cBhvr>
                                        <p:cTn id="22" dur="1000"/>
                                        <p:tgtEl>
                                          <p:spTgt spid="2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fade">
                                      <p:cBhvr>
                                        <p:cTn id="27" dur="1000"/>
                                        <p:tgtEl>
                                          <p:spTgt spid="3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0"/>
                                        </p:tgtEl>
                                        <p:attrNameLst>
                                          <p:attrName>style.visibility</p:attrName>
                                        </p:attrNameLst>
                                      </p:cBhvr>
                                      <p:to>
                                        <p:strVal val="visible"/>
                                      </p:to>
                                    </p:set>
                                    <p:animEffect transition="in" filter="fade">
                                      <p:cBhvr>
                                        <p:cTn id="32" dur="1000"/>
                                        <p:tgtEl>
                                          <p:spTgt spid="3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fade">
                                      <p:cBhvr>
                                        <p:cTn id="37" dur="1000"/>
                                        <p:tgtEl>
                                          <p:spTgt spid="3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6"/>
                                        </p:tgtEl>
                                        <p:attrNameLst>
                                          <p:attrName>style.visibility</p:attrName>
                                        </p:attrNameLst>
                                      </p:cBhvr>
                                      <p:to>
                                        <p:strVal val="visible"/>
                                      </p:to>
                                    </p:set>
                                    <p:animEffect transition="in" filter="fade">
                                      <p:cBhvr>
                                        <p:cTn id="42" dur="1000"/>
                                        <p:tgtEl>
                                          <p:spTgt spid="2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6"/>
                                        </p:tgtEl>
                                        <p:attrNameLst>
                                          <p:attrName>style.visibility</p:attrName>
                                        </p:attrNameLst>
                                      </p:cBhvr>
                                      <p:to>
                                        <p:strVal val="visible"/>
                                      </p:to>
                                    </p:set>
                                    <p:animEffect transition="in" filter="fade">
                                      <p:cBhvr>
                                        <p:cTn id="47" dur="1000"/>
                                        <p:tgtEl>
                                          <p:spTgt spid="3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8"/>
                                        </p:tgtEl>
                                        <p:attrNameLst>
                                          <p:attrName>style.visibility</p:attrName>
                                        </p:attrNameLst>
                                      </p:cBhvr>
                                      <p:to>
                                        <p:strVal val="visible"/>
                                      </p:to>
                                    </p:set>
                                    <p:animEffect transition="in" filter="fade">
                                      <p:cBhvr>
                                        <p:cTn id="52" dur="1000"/>
                                        <p:tgtEl>
                                          <p:spTgt spid="30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5"/>
                                        </p:tgtEl>
                                        <p:attrNameLst>
                                          <p:attrName>style.visibility</p:attrName>
                                        </p:attrNameLst>
                                      </p:cBhvr>
                                      <p:to>
                                        <p:strVal val="visible"/>
                                      </p:to>
                                    </p:set>
                                    <p:animEffect transition="in" filter="fade">
                                      <p:cBhvr>
                                        <p:cTn id="57" dur="1000"/>
                                        <p:tgtEl>
                                          <p:spTgt spid="30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9"/>
                                        </p:tgtEl>
                                        <p:attrNameLst>
                                          <p:attrName>style.visibility</p:attrName>
                                        </p:attrNameLst>
                                      </p:cBhvr>
                                      <p:to>
                                        <p:strVal val="visible"/>
                                      </p:to>
                                    </p:set>
                                    <p:animEffect transition="in" filter="fade">
                                      <p:cBhvr>
                                        <p:cTn id="62"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Identify Species</a:t>
            </a:r>
            <a:endParaRPr/>
          </a:p>
        </p:txBody>
      </p:sp>
      <p:sp>
        <p:nvSpPr>
          <p:cNvPr id="319" name="Google Shape;319;p39"/>
          <p:cNvSpPr txBox="1">
            <a:spLocks noGrp="1"/>
          </p:cNvSpPr>
          <p:nvPr>
            <p:ph type="body" idx="1"/>
          </p:nvPr>
        </p:nvSpPr>
        <p:spPr>
          <a:xfrm>
            <a:off x="351700" y="1947721"/>
            <a:ext cx="8520600" cy="2357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Li + NaF → Na + LiF</a:t>
            </a:r>
            <a:endParaRPr/>
          </a:p>
          <a:p>
            <a:pPr marL="0" lvl="0" indent="0" algn="l" rtl="0">
              <a:lnSpc>
                <a:spcPct val="150000"/>
              </a:lnSpc>
              <a:spcBef>
                <a:spcPts val="1600"/>
              </a:spcBef>
              <a:spcAft>
                <a:spcPts val="0"/>
              </a:spcAft>
              <a:buNone/>
            </a:pPr>
            <a:r>
              <a:rPr lang="en"/>
              <a:t>K</a:t>
            </a:r>
            <a:r>
              <a:rPr lang="en" baseline="-25000"/>
              <a:t>2</a:t>
            </a:r>
            <a:r>
              <a:rPr lang="en"/>
              <a:t>O + Li → Li</a:t>
            </a:r>
            <a:r>
              <a:rPr lang="en" baseline="-25000"/>
              <a:t>2</a:t>
            </a:r>
            <a:r>
              <a:rPr lang="en"/>
              <a:t>O + K</a:t>
            </a:r>
            <a:endParaRPr/>
          </a:p>
          <a:p>
            <a:pPr marL="0" lvl="0" indent="0" algn="l" rtl="0">
              <a:lnSpc>
                <a:spcPct val="150000"/>
              </a:lnSpc>
              <a:spcBef>
                <a:spcPts val="1600"/>
              </a:spcBef>
              <a:spcAft>
                <a:spcPts val="0"/>
              </a:spcAft>
              <a:buNone/>
            </a:pPr>
            <a:r>
              <a:rPr lang="en"/>
              <a:t>2Na + Cl</a:t>
            </a:r>
            <a:r>
              <a:rPr lang="en" baseline="-25000"/>
              <a:t>2</a:t>
            </a:r>
            <a:r>
              <a:rPr lang="en"/>
              <a:t> → 2NaCl</a:t>
            </a:r>
            <a:r>
              <a:rPr lang="en" baseline="-25000"/>
              <a:t>2</a:t>
            </a:r>
            <a:endParaRPr/>
          </a:p>
          <a:p>
            <a:pPr marL="0" lvl="0" indent="0" algn="l" rtl="0">
              <a:lnSpc>
                <a:spcPct val="150000"/>
              </a:lnSpc>
              <a:spcBef>
                <a:spcPts val="1600"/>
              </a:spcBef>
              <a:spcAft>
                <a:spcPts val="1600"/>
              </a:spcAft>
              <a:buNone/>
            </a:pPr>
            <a:endParaRPr/>
          </a:p>
        </p:txBody>
      </p:sp>
      <p:sp>
        <p:nvSpPr>
          <p:cNvPr id="320" name="Google Shape;320;p39"/>
          <p:cNvSpPr txBox="1"/>
          <p:nvPr/>
        </p:nvSpPr>
        <p:spPr>
          <a:xfrm>
            <a:off x="4672575" y="1798400"/>
            <a:ext cx="41103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Open Sans"/>
                <a:ea typeface="Open Sans"/>
                <a:cs typeface="Open Sans"/>
                <a:sym typeface="Open Sans"/>
              </a:rPr>
              <a:t>Li is </a:t>
            </a:r>
            <a:r>
              <a:rPr lang="en" sz="1800">
                <a:solidFill>
                  <a:srgbClr val="FF0000"/>
                </a:solidFill>
                <a:latin typeface="Open Sans"/>
                <a:ea typeface="Open Sans"/>
                <a:cs typeface="Open Sans"/>
                <a:sym typeface="Open Sans"/>
              </a:rPr>
              <a:t>oxidized</a:t>
            </a:r>
            <a:r>
              <a:rPr lang="en" sz="1800">
                <a:solidFill>
                  <a:srgbClr val="FFFFFF"/>
                </a:solidFill>
                <a:latin typeface="Open Sans"/>
                <a:ea typeface="Open Sans"/>
                <a:cs typeface="Open Sans"/>
                <a:sym typeface="Open Sans"/>
              </a:rPr>
              <a:t>, Na is </a:t>
            </a:r>
            <a:r>
              <a:rPr lang="en" sz="1800">
                <a:solidFill>
                  <a:srgbClr val="00FFFF"/>
                </a:solidFill>
                <a:latin typeface="Open Sans"/>
                <a:ea typeface="Open Sans"/>
                <a:cs typeface="Open Sans"/>
                <a:sym typeface="Open Sans"/>
              </a:rPr>
              <a:t>reduced</a:t>
            </a:r>
            <a:r>
              <a:rPr lang="en" sz="1800">
                <a:solidFill>
                  <a:srgbClr val="FFFFFF"/>
                </a:solidFill>
                <a:latin typeface="Open Sans"/>
                <a:ea typeface="Open Sans"/>
                <a:cs typeface="Open Sans"/>
                <a:sym typeface="Open Sans"/>
              </a:rPr>
              <a:t>, F is a spectator ion because it doesn’t change</a:t>
            </a:r>
            <a:endParaRPr sz="1800">
              <a:solidFill>
                <a:srgbClr val="FFFFFF"/>
              </a:solidFill>
              <a:latin typeface="Open Sans"/>
              <a:ea typeface="Open Sans"/>
              <a:cs typeface="Open Sans"/>
              <a:sym typeface="Open Sans"/>
            </a:endParaRPr>
          </a:p>
        </p:txBody>
      </p:sp>
      <p:sp>
        <p:nvSpPr>
          <p:cNvPr id="321" name="Google Shape;321;p39"/>
          <p:cNvSpPr txBox="1"/>
          <p:nvPr/>
        </p:nvSpPr>
        <p:spPr>
          <a:xfrm>
            <a:off x="4672575" y="2871650"/>
            <a:ext cx="41103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Open Sans"/>
                <a:ea typeface="Open Sans"/>
                <a:cs typeface="Open Sans"/>
                <a:sym typeface="Open Sans"/>
              </a:rPr>
              <a:t>Li  is </a:t>
            </a:r>
            <a:r>
              <a:rPr lang="en" sz="1800">
                <a:solidFill>
                  <a:srgbClr val="FF0000"/>
                </a:solidFill>
                <a:latin typeface="Open Sans"/>
                <a:ea typeface="Open Sans"/>
                <a:cs typeface="Open Sans"/>
                <a:sym typeface="Open Sans"/>
              </a:rPr>
              <a:t>oxidized</a:t>
            </a:r>
            <a:r>
              <a:rPr lang="en" sz="1800">
                <a:solidFill>
                  <a:srgbClr val="FFFFFF"/>
                </a:solidFill>
                <a:latin typeface="Open Sans"/>
                <a:ea typeface="Open Sans"/>
                <a:cs typeface="Open Sans"/>
                <a:sym typeface="Open Sans"/>
              </a:rPr>
              <a:t>, K is </a:t>
            </a:r>
            <a:r>
              <a:rPr lang="en" sz="1800">
                <a:solidFill>
                  <a:srgbClr val="00FFFF"/>
                </a:solidFill>
                <a:latin typeface="Open Sans"/>
                <a:ea typeface="Open Sans"/>
                <a:cs typeface="Open Sans"/>
                <a:sym typeface="Open Sans"/>
              </a:rPr>
              <a:t>reduced</a:t>
            </a:r>
            <a:r>
              <a:rPr lang="en" sz="1800">
                <a:solidFill>
                  <a:srgbClr val="FFFFFF"/>
                </a:solidFill>
                <a:latin typeface="Open Sans"/>
                <a:ea typeface="Open Sans"/>
                <a:cs typeface="Open Sans"/>
                <a:sym typeface="Open Sans"/>
              </a:rPr>
              <a:t>, O is a spectator ion because it doesn’t change</a:t>
            </a:r>
            <a:endParaRPr sz="1800">
              <a:solidFill>
                <a:srgbClr val="FFFFFF"/>
              </a:solidFill>
              <a:latin typeface="Open Sans"/>
              <a:ea typeface="Open Sans"/>
              <a:cs typeface="Open Sans"/>
              <a:sym typeface="Open Sans"/>
            </a:endParaRPr>
          </a:p>
          <a:p>
            <a:pPr marL="0" lvl="0" indent="0" algn="l" rtl="0">
              <a:spcBef>
                <a:spcPts val="0"/>
              </a:spcBef>
              <a:spcAft>
                <a:spcPts val="0"/>
              </a:spcAft>
              <a:buNone/>
            </a:pPr>
            <a:endParaRPr sz="1800">
              <a:latin typeface="Open Sans"/>
              <a:ea typeface="Open Sans"/>
              <a:cs typeface="Open Sans"/>
              <a:sym typeface="Open Sans"/>
            </a:endParaRPr>
          </a:p>
        </p:txBody>
      </p:sp>
      <p:sp>
        <p:nvSpPr>
          <p:cNvPr id="322" name="Google Shape;322;p39"/>
          <p:cNvSpPr txBox="1"/>
          <p:nvPr/>
        </p:nvSpPr>
        <p:spPr>
          <a:xfrm>
            <a:off x="4731850" y="3944900"/>
            <a:ext cx="3186000" cy="6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Open Sans"/>
                <a:ea typeface="Open Sans"/>
                <a:cs typeface="Open Sans"/>
                <a:sym typeface="Open Sans"/>
              </a:rPr>
              <a:t>Na is </a:t>
            </a:r>
            <a:r>
              <a:rPr lang="en" sz="1800">
                <a:solidFill>
                  <a:srgbClr val="FF0000"/>
                </a:solidFill>
                <a:latin typeface="Open Sans"/>
                <a:ea typeface="Open Sans"/>
                <a:cs typeface="Open Sans"/>
                <a:sym typeface="Open Sans"/>
              </a:rPr>
              <a:t>oxidized</a:t>
            </a:r>
            <a:r>
              <a:rPr lang="en" sz="1800">
                <a:solidFill>
                  <a:srgbClr val="FFFFFF"/>
                </a:solidFill>
                <a:latin typeface="Open Sans"/>
                <a:ea typeface="Open Sans"/>
                <a:cs typeface="Open Sans"/>
                <a:sym typeface="Open Sans"/>
              </a:rPr>
              <a:t>, Cl is </a:t>
            </a:r>
            <a:r>
              <a:rPr lang="en" sz="1800">
                <a:solidFill>
                  <a:srgbClr val="00FFFF"/>
                </a:solidFill>
                <a:latin typeface="Open Sans"/>
                <a:ea typeface="Open Sans"/>
                <a:cs typeface="Open Sans"/>
                <a:sym typeface="Open Sans"/>
              </a:rPr>
              <a:t>reduced</a:t>
            </a:r>
            <a:endParaRPr sz="1800">
              <a:solidFill>
                <a:srgbClr val="00FFFF"/>
              </a:solidFill>
              <a:latin typeface="Open Sans"/>
              <a:ea typeface="Open Sans"/>
              <a:cs typeface="Open Sans"/>
              <a:sym typeface="Open Sans"/>
            </a:endParaRPr>
          </a:p>
        </p:txBody>
      </p:sp>
      <p:sp>
        <p:nvSpPr>
          <p:cNvPr id="323" name="Google Shape;323;p39"/>
          <p:cNvSpPr txBox="1"/>
          <p:nvPr/>
        </p:nvSpPr>
        <p:spPr>
          <a:xfrm>
            <a:off x="504775" y="17963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4" name="Google Shape;324;p39"/>
          <p:cNvSpPr txBox="1"/>
          <p:nvPr/>
        </p:nvSpPr>
        <p:spPr>
          <a:xfrm>
            <a:off x="2435650" y="17963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5" name="Google Shape;325;p39"/>
          <p:cNvSpPr txBox="1"/>
          <p:nvPr/>
        </p:nvSpPr>
        <p:spPr>
          <a:xfrm>
            <a:off x="1487700" y="27025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6" name="Google Shape;326;p39"/>
          <p:cNvSpPr txBox="1"/>
          <p:nvPr/>
        </p:nvSpPr>
        <p:spPr>
          <a:xfrm>
            <a:off x="3510138" y="27314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7" name="Google Shape;327;p39"/>
          <p:cNvSpPr txBox="1"/>
          <p:nvPr/>
        </p:nvSpPr>
        <p:spPr>
          <a:xfrm>
            <a:off x="768350" y="3519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8" name="Google Shape;328;p39"/>
          <p:cNvSpPr txBox="1"/>
          <p:nvPr/>
        </p:nvSpPr>
        <p:spPr>
          <a:xfrm>
            <a:off x="1716300" y="3519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29" name="Google Shape;329;p39"/>
          <p:cNvSpPr txBox="1"/>
          <p:nvPr/>
        </p:nvSpPr>
        <p:spPr>
          <a:xfrm>
            <a:off x="1127700" y="17984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0" name="Google Shape;330;p39"/>
          <p:cNvSpPr txBox="1"/>
          <p:nvPr/>
        </p:nvSpPr>
        <p:spPr>
          <a:xfrm>
            <a:off x="3312750" y="17984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1" name="Google Shape;331;p39"/>
          <p:cNvSpPr txBox="1"/>
          <p:nvPr/>
        </p:nvSpPr>
        <p:spPr>
          <a:xfrm>
            <a:off x="408350" y="26579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2" name="Google Shape;332;p39"/>
          <p:cNvSpPr txBox="1"/>
          <p:nvPr/>
        </p:nvSpPr>
        <p:spPr>
          <a:xfrm>
            <a:off x="2377050" y="26505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3" name="Google Shape;333;p39"/>
          <p:cNvSpPr txBox="1"/>
          <p:nvPr/>
        </p:nvSpPr>
        <p:spPr>
          <a:xfrm>
            <a:off x="2875475" y="3524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4" name="Google Shape;334;p39"/>
          <p:cNvSpPr txBox="1"/>
          <p:nvPr/>
        </p:nvSpPr>
        <p:spPr>
          <a:xfrm>
            <a:off x="1622613" y="17984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5" name="Google Shape;335;p39"/>
          <p:cNvSpPr txBox="1"/>
          <p:nvPr/>
        </p:nvSpPr>
        <p:spPr>
          <a:xfrm>
            <a:off x="3592438" y="17984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6" name="Google Shape;336;p39"/>
          <p:cNvSpPr txBox="1"/>
          <p:nvPr/>
        </p:nvSpPr>
        <p:spPr>
          <a:xfrm>
            <a:off x="3388938" y="3519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37" name="Google Shape;337;p39"/>
          <p:cNvSpPr txBox="1"/>
          <p:nvPr/>
        </p:nvSpPr>
        <p:spPr>
          <a:xfrm>
            <a:off x="2800350" y="26612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338" name="Google Shape;338;p39"/>
          <p:cNvSpPr txBox="1"/>
          <p:nvPr/>
        </p:nvSpPr>
        <p:spPr>
          <a:xfrm>
            <a:off x="768350" y="26579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5395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9"/>
                                        </p:tgtEl>
                                        <p:attrNameLst>
                                          <p:attrName>style.visibility</p:attrName>
                                        </p:attrNameLst>
                                      </p:cBhvr>
                                      <p:to>
                                        <p:strVal val="visible"/>
                                      </p:to>
                                    </p:set>
                                    <p:animEffect transition="in" filter="fade">
                                      <p:cBhvr>
                                        <p:cTn id="17" dur="1000"/>
                                        <p:tgtEl>
                                          <p:spTgt spid="3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10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animEffect transition="in" filter="fade">
                                      <p:cBhvr>
                                        <p:cTn id="27" dur="1000"/>
                                        <p:tgtEl>
                                          <p:spTgt spid="3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0"/>
                                        </p:tgtEl>
                                        <p:attrNameLst>
                                          <p:attrName>style.visibility</p:attrName>
                                        </p:attrNameLst>
                                      </p:cBhvr>
                                      <p:to>
                                        <p:strVal val="visible"/>
                                      </p:to>
                                    </p:set>
                                    <p:animEffect transition="in" filter="fade">
                                      <p:cBhvr>
                                        <p:cTn id="32" dur="1000"/>
                                        <p:tgtEl>
                                          <p:spTgt spid="3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0"/>
                                        </p:tgtEl>
                                        <p:attrNameLst>
                                          <p:attrName>style.visibility</p:attrName>
                                        </p:attrNameLst>
                                      </p:cBhvr>
                                      <p:to>
                                        <p:strVal val="visible"/>
                                      </p:to>
                                    </p:set>
                                    <p:animEffect transition="in" filter="fade">
                                      <p:cBhvr>
                                        <p:cTn id="37" dur="1000"/>
                                        <p:tgtEl>
                                          <p:spTgt spid="3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000"/>
                                        <p:tgtEl>
                                          <p:spTgt spid="3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6"/>
                                        </p:tgtEl>
                                        <p:attrNameLst>
                                          <p:attrName>style.visibility</p:attrName>
                                        </p:attrNameLst>
                                      </p:cBhvr>
                                      <p:to>
                                        <p:strVal val="visible"/>
                                      </p:to>
                                    </p:set>
                                    <p:animEffect transition="in" filter="fade">
                                      <p:cBhvr>
                                        <p:cTn id="47" dur="1000"/>
                                        <p:tgtEl>
                                          <p:spTgt spid="3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8"/>
                                        </p:tgtEl>
                                        <p:attrNameLst>
                                          <p:attrName>style.visibility</p:attrName>
                                        </p:attrNameLst>
                                      </p:cBhvr>
                                      <p:to>
                                        <p:strVal val="visible"/>
                                      </p:to>
                                    </p:set>
                                    <p:animEffect transition="in" filter="fade">
                                      <p:cBhvr>
                                        <p:cTn id="52" dur="1000"/>
                                        <p:tgtEl>
                                          <p:spTgt spid="3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1"/>
                                        </p:tgtEl>
                                        <p:attrNameLst>
                                          <p:attrName>style.visibility</p:attrName>
                                        </p:attrNameLst>
                                      </p:cBhvr>
                                      <p:to>
                                        <p:strVal val="visible"/>
                                      </p:to>
                                    </p:set>
                                    <p:animEffect transition="in" filter="fade">
                                      <p:cBhvr>
                                        <p:cTn id="57" dur="1000"/>
                                        <p:tgtEl>
                                          <p:spTgt spid="3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37"/>
                                        </p:tgtEl>
                                        <p:attrNameLst>
                                          <p:attrName>style.visibility</p:attrName>
                                        </p:attrNameLst>
                                      </p:cBhvr>
                                      <p:to>
                                        <p:strVal val="visible"/>
                                      </p:to>
                                    </p:set>
                                    <p:animEffect transition="in" filter="fade">
                                      <p:cBhvr>
                                        <p:cTn id="62" dur="1000"/>
                                        <p:tgtEl>
                                          <p:spTgt spid="3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32"/>
                                        </p:tgtEl>
                                        <p:attrNameLst>
                                          <p:attrName>style.visibility</p:attrName>
                                        </p:attrNameLst>
                                      </p:cBhvr>
                                      <p:to>
                                        <p:strVal val="visible"/>
                                      </p:to>
                                    </p:set>
                                    <p:animEffect transition="in" filter="fade">
                                      <p:cBhvr>
                                        <p:cTn id="67" dur="1000"/>
                                        <p:tgtEl>
                                          <p:spTgt spid="3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1"/>
                                        </p:tgtEl>
                                        <p:attrNameLst>
                                          <p:attrName>style.visibility</p:attrName>
                                        </p:attrNameLst>
                                      </p:cBhvr>
                                      <p:to>
                                        <p:strVal val="visible"/>
                                      </p:to>
                                    </p:set>
                                    <p:animEffect transition="in" filter="fade">
                                      <p:cBhvr>
                                        <p:cTn id="72" dur="1000"/>
                                        <p:tgtEl>
                                          <p:spTgt spid="32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7"/>
                                        </p:tgtEl>
                                        <p:attrNameLst>
                                          <p:attrName>style.visibility</p:attrName>
                                        </p:attrNameLst>
                                      </p:cBhvr>
                                      <p:to>
                                        <p:strVal val="visible"/>
                                      </p:to>
                                    </p:set>
                                    <p:animEffect transition="in" filter="fade">
                                      <p:cBhvr>
                                        <p:cTn id="77" dur="1000"/>
                                        <p:tgtEl>
                                          <p:spTgt spid="3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28"/>
                                        </p:tgtEl>
                                        <p:attrNameLst>
                                          <p:attrName>style.visibility</p:attrName>
                                        </p:attrNameLst>
                                      </p:cBhvr>
                                      <p:to>
                                        <p:strVal val="visible"/>
                                      </p:to>
                                    </p:set>
                                    <p:animEffect transition="in" filter="fade">
                                      <p:cBhvr>
                                        <p:cTn id="82" dur="1000"/>
                                        <p:tgtEl>
                                          <p:spTgt spid="3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36"/>
                                        </p:tgtEl>
                                        <p:attrNameLst>
                                          <p:attrName>style.visibility</p:attrName>
                                        </p:attrNameLst>
                                      </p:cBhvr>
                                      <p:to>
                                        <p:strVal val="visible"/>
                                      </p:to>
                                    </p:set>
                                    <p:animEffect transition="in" filter="fade">
                                      <p:cBhvr>
                                        <p:cTn id="87" dur="1000"/>
                                        <p:tgtEl>
                                          <p:spTgt spid="33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33"/>
                                        </p:tgtEl>
                                        <p:attrNameLst>
                                          <p:attrName>style.visibility</p:attrName>
                                        </p:attrNameLst>
                                      </p:cBhvr>
                                      <p:to>
                                        <p:strVal val="visible"/>
                                      </p:to>
                                    </p:set>
                                    <p:animEffect transition="in" filter="fade">
                                      <p:cBhvr>
                                        <p:cTn id="92" dur="1000"/>
                                        <p:tgtEl>
                                          <p:spTgt spid="33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22"/>
                                        </p:tgtEl>
                                        <p:attrNameLst>
                                          <p:attrName>style.visibility</p:attrName>
                                        </p:attrNameLst>
                                      </p:cBhvr>
                                      <p:to>
                                        <p:strVal val="visible"/>
                                      </p:to>
                                    </p:set>
                                    <p:animEffect transition="in" filter="fade">
                                      <p:cBhvr>
                                        <p:cTn id="9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these Redox Reactions?</a:t>
            </a:r>
            <a:endParaRPr/>
          </a:p>
        </p:txBody>
      </p:sp>
      <p:sp>
        <p:nvSpPr>
          <p:cNvPr id="349" name="Google Shape;349;p41"/>
          <p:cNvSpPr txBox="1">
            <a:spLocks noGrp="1"/>
          </p:cNvSpPr>
          <p:nvPr>
            <p:ph type="body" idx="1"/>
          </p:nvPr>
        </p:nvSpPr>
        <p:spPr>
          <a:xfrm>
            <a:off x="412225" y="1875850"/>
            <a:ext cx="6750600" cy="2474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Li + F</a:t>
            </a:r>
            <a:r>
              <a:rPr lang="en" baseline="-25000"/>
              <a:t>2</a:t>
            </a:r>
            <a:r>
              <a:rPr lang="en"/>
              <a:t> → LiF</a:t>
            </a:r>
            <a:endParaRPr/>
          </a:p>
          <a:p>
            <a:pPr marL="0" lvl="0" indent="0" algn="l" rtl="0">
              <a:lnSpc>
                <a:spcPct val="150000"/>
              </a:lnSpc>
              <a:spcBef>
                <a:spcPts val="1600"/>
              </a:spcBef>
              <a:spcAft>
                <a:spcPts val="0"/>
              </a:spcAft>
              <a:buNone/>
            </a:pPr>
            <a:r>
              <a:rPr lang="en"/>
              <a:t>Mg + 2HNO</a:t>
            </a:r>
            <a:r>
              <a:rPr lang="en" baseline="-25000"/>
              <a:t>3</a:t>
            </a:r>
            <a:r>
              <a:rPr lang="en"/>
              <a:t> → Mg(NO</a:t>
            </a:r>
            <a:r>
              <a:rPr lang="en" baseline="-25000"/>
              <a:t>3</a:t>
            </a:r>
            <a:r>
              <a:rPr lang="en"/>
              <a:t>)</a:t>
            </a:r>
            <a:r>
              <a:rPr lang="en" baseline="-25000"/>
              <a:t>2</a:t>
            </a:r>
            <a:r>
              <a:rPr lang="en"/>
              <a:t> + H</a:t>
            </a:r>
            <a:r>
              <a:rPr lang="en" baseline="-25000"/>
              <a:t>2</a:t>
            </a:r>
            <a:endParaRPr/>
          </a:p>
          <a:p>
            <a:pPr marL="0" lvl="0" indent="0" algn="l" rtl="0">
              <a:lnSpc>
                <a:spcPct val="150000"/>
              </a:lnSpc>
              <a:spcBef>
                <a:spcPts val="1600"/>
              </a:spcBef>
              <a:spcAft>
                <a:spcPts val="1600"/>
              </a:spcAft>
              <a:buNone/>
            </a:pPr>
            <a:r>
              <a:rPr lang="en"/>
              <a:t>NaOH + LiBr → LiOH + NaBr</a:t>
            </a:r>
            <a:endParaRPr/>
          </a:p>
        </p:txBody>
      </p:sp>
      <p:sp>
        <p:nvSpPr>
          <p:cNvPr id="350" name="Google Shape;350;p41"/>
          <p:cNvSpPr txBox="1"/>
          <p:nvPr/>
        </p:nvSpPr>
        <p:spPr>
          <a:xfrm>
            <a:off x="564625" y="17468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51" name="Google Shape;351;p41"/>
          <p:cNvSpPr txBox="1"/>
          <p:nvPr/>
        </p:nvSpPr>
        <p:spPr>
          <a:xfrm>
            <a:off x="1187125" y="17468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52" name="Google Shape;352;p41"/>
          <p:cNvSpPr txBox="1"/>
          <p:nvPr/>
        </p:nvSpPr>
        <p:spPr>
          <a:xfrm>
            <a:off x="744550" y="26530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53" name="Google Shape;353;p41"/>
          <p:cNvSpPr txBox="1"/>
          <p:nvPr/>
        </p:nvSpPr>
        <p:spPr>
          <a:xfrm>
            <a:off x="4772475" y="26632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54" name="Google Shape;354;p41"/>
          <p:cNvSpPr txBox="1"/>
          <p:nvPr/>
        </p:nvSpPr>
        <p:spPr>
          <a:xfrm>
            <a:off x="2110475" y="17468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55" name="Google Shape;355;p41"/>
          <p:cNvSpPr txBox="1"/>
          <p:nvPr/>
        </p:nvSpPr>
        <p:spPr>
          <a:xfrm>
            <a:off x="1598075" y="26530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56" name="Google Shape;356;p41"/>
          <p:cNvSpPr txBox="1"/>
          <p:nvPr/>
        </p:nvSpPr>
        <p:spPr>
          <a:xfrm>
            <a:off x="3070125" y="35552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57" name="Google Shape;357;p41"/>
          <p:cNvSpPr txBox="1"/>
          <p:nvPr/>
        </p:nvSpPr>
        <p:spPr>
          <a:xfrm>
            <a:off x="564625" y="3559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58" name="Google Shape;358;p41"/>
          <p:cNvSpPr txBox="1"/>
          <p:nvPr/>
        </p:nvSpPr>
        <p:spPr>
          <a:xfrm>
            <a:off x="1710425" y="3559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59" name="Google Shape;359;p41"/>
          <p:cNvSpPr txBox="1"/>
          <p:nvPr/>
        </p:nvSpPr>
        <p:spPr>
          <a:xfrm>
            <a:off x="4234838" y="3565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0" name="Google Shape;360;p41"/>
          <p:cNvSpPr txBox="1"/>
          <p:nvPr/>
        </p:nvSpPr>
        <p:spPr>
          <a:xfrm>
            <a:off x="3116625" y="2664413"/>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361" name="Google Shape;361;p41"/>
          <p:cNvSpPr txBox="1"/>
          <p:nvPr/>
        </p:nvSpPr>
        <p:spPr>
          <a:xfrm>
            <a:off x="2415325" y="17468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2" name="Google Shape;362;p41"/>
          <p:cNvSpPr txBox="1"/>
          <p:nvPr/>
        </p:nvSpPr>
        <p:spPr>
          <a:xfrm>
            <a:off x="1009475" y="3559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3" name="Google Shape;363;p41"/>
          <p:cNvSpPr txBox="1"/>
          <p:nvPr/>
        </p:nvSpPr>
        <p:spPr>
          <a:xfrm>
            <a:off x="2186675" y="3559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4" name="Google Shape;364;p41"/>
          <p:cNvSpPr txBox="1"/>
          <p:nvPr/>
        </p:nvSpPr>
        <p:spPr>
          <a:xfrm>
            <a:off x="3451250" y="3565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5" name="Google Shape;365;p41"/>
          <p:cNvSpPr txBox="1"/>
          <p:nvPr/>
        </p:nvSpPr>
        <p:spPr>
          <a:xfrm>
            <a:off x="4655350" y="35529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6" name="Google Shape;366;p41"/>
          <p:cNvSpPr txBox="1"/>
          <p:nvPr/>
        </p:nvSpPr>
        <p:spPr>
          <a:xfrm>
            <a:off x="3944550" y="26693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367" name="Google Shape;367;p41"/>
          <p:cNvSpPr txBox="1"/>
          <p:nvPr/>
        </p:nvSpPr>
        <p:spPr>
          <a:xfrm>
            <a:off x="1991100" y="2649863"/>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68" name="Google Shape;368;p41"/>
          <p:cNvSpPr txBox="1"/>
          <p:nvPr/>
        </p:nvSpPr>
        <p:spPr>
          <a:xfrm>
            <a:off x="3024163" y="1968663"/>
            <a:ext cx="1881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Open Sans"/>
                <a:ea typeface="Open Sans"/>
                <a:cs typeface="Open Sans"/>
                <a:sym typeface="Open Sans"/>
              </a:rPr>
              <a:t>YES</a:t>
            </a:r>
            <a:endParaRPr sz="1800" b="1">
              <a:solidFill>
                <a:srgbClr val="FF0000"/>
              </a:solidFill>
              <a:latin typeface="Open Sans"/>
              <a:ea typeface="Open Sans"/>
              <a:cs typeface="Open Sans"/>
              <a:sym typeface="Open Sans"/>
            </a:endParaRPr>
          </a:p>
        </p:txBody>
      </p:sp>
      <p:sp>
        <p:nvSpPr>
          <p:cNvPr id="369" name="Google Shape;369;p41"/>
          <p:cNvSpPr txBox="1"/>
          <p:nvPr/>
        </p:nvSpPr>
        <p:spPr>
          <a:xfrm>
            <a:off x="5361075" y="2847800"/>
            <a:ext cx="1881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Open Sans"/>
                <a:ea typeface="Open Sans"/>
                <a:cs typeface="Open Sans"/>
                <a:sym typeface="Open Sans"/>
              </a:rPr>
              <a:t>YES</a:t>
            </a:r>
            <a:endParaRPr sz="1800" b="1">
              <a:solidFill>
                <a:srgbClr val="FF0000"/>
              </a:solidFill>
              <a:latin typeface="Open Sans"/>
              <a:ea typeface="Open Sans"/>
              <a:cs typeface="Open Sans"/>
              <a:sym typeface="Open Sans"/>
            </a:endParaRPr>
          </a:p>
        </p:txBody>
      </p:sp>
      <p:sp>
        <p:nvSpPr>
          <p:cNvPr id="370" name="Google Shape;370;p41"/>
          <p:cNvSpPr txBox="1"/>
          <p:nvPr/>
        </p:nvSpPr>
        <p:spPr>
          <a:xfrm>
            <a:off x="5281525" y="3728900"/>
            <a:ext cx="18813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Open Sans"/>
                <a:ea typeface="Open Sans"/>
                <a:cs typeface="Open Sans"/>
                <a:sym typeface="Open Sans"/>
              </a:rPr>
              <a:t>NO</a:t>
            </a:r>
            <a:endParaRPr sz="1800" b="1">
              <a:solidFill>
                <a:srgbClr val="FF0000"/>
              </a:solidFill>
              <a:latin typeface="Open Sans"/>
              <a:ea typeface="Open Sans"/>
              <a:cs typeface="Open Sans"/>
              <a:sym typeface="Open Sans"/>
            </a:endParaRPr>
          </a:p>
        </p:txBody>
      </p:sp>
      <p:grpSp>
        <p:nvGrpSpPr>
          <p:cNvPr id="371" name="Google Shape;371;p41"/>
          <p:cNvGrpSpPr/>
          <p:nvPr/>
        </p:nvGrpSpPr>
        <p:grpSpPr>
          <a:xfrm>
            <a:off x="6153900" y="1976759"/>
            <a:ext cx="2671850" cy="1588792"/>
            <a:chOff x="6162550" y="1644750"/>
            <a:chExt cx="2671850" cy="660703"/>
          </a:xfrm>
        </p:grpSpPr>
        <p:sp>
          <p:nvSpPr>
            <p:cNvPr id="372" name="Google Shape;372;p41"/>
            <p:cNvSpPr txBox="1"/>
            <p:nvPr/>
          </p:nvSpPr>
          <p:spPr>
            <a:xfrm>
              <a:off x="6282600" y="1644750"/>
              <a:ext cx="2551800" cy="6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FFFF"/>
                  </a:solidFill>
                  <a:latin typeface="Shadows Into Light" panose="020B0604020202020204" charset="0"/>
                  <a:ea typeface="Open Sans"/>
                  <a:cs typeface="Open Sans"/>
                  <a:sym typeface="Open Sans"/>
                </a:rPr>
                <a:t>Redox = transfer of e</a:t>
              </a:r>
              <a:r>
                <a:rPr lang="en" sz="1800" baseline="30000" dirty="0">
                  <a:solidFill>
                    <a:srgbClr val="FFFFFF"/>
                  </a:solidFill>
                  <a:latin typeface="Shadows Into Light" panose="020B0604020202020204" charset="0"/>
                  <a:ea typeface="Open Sans"/>
                  <a:cs typeface="Open Sans"/>
                  <a:sym typeface="Open Sans"/>
                </a:rPr>
                <a:t>-</a:t>
              </a:r>
              <a:r>
                <a:rPr lang="en" sz="1800" dirty="0">
                  <a:solidFill>
                    <a:srgbClr val="FFFFFF"/>
                  </a:solidFill>
                  <a:latin typeface="Shadows Into Light" panose="020B0604020202020204" charset="0"/>
                  <a:ea typeface="Open Sans"/>
                  <a:cs typeface="Open Sans"/>
                  <a:sym typeface="Open Sans"/>
                </a:rPr>
                <a:t> tracked by oxidation numbers.  If oxidation #’s don’t change it’s not a redox rxn</a:t>
              </a:r>
              <a:r>
                <a:rPr lang="en" sz="1800" dirty="0">
                  <a:latin typeface="Shadows Into Light" panose="020B0604020202020204" charset="0"/>
                  <a:ea typeface="Open Sans"/>
                  <a:cs typeface="Open Sans"/>
                  <a:sym typeface="Open Sans"/>
                </a:rPr>
                <a:t>. </a:t>
              </a:r>
              <a:endParaRPr sz="1800" dirty="0">
                <a:latin typeface="Shadows Into Light" panose="020B0604020202020204" charset="0"/>
                <a:ea typeface="Open Sans"/>
                <a:cs typeface="Open Sans"/>
                <a:sym typeface="Open Sans"/>
              </a:endParaRPr>
            </a:p>
          </p:txBody>
        </p:sp>
        <p:sp>
          <p:nvSpPr>
            <p:cNvPr id="373" name="Google Shape;373;p41"/>
            <p:cNvSpPr/>
            <p:nvPr/>
          </p:nvSpPr>
          <p:spPr>
            <a:xfrm>
              <a:off x="6162550" y="1644853"/>
              <a:ext cx="2631900" cy="660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897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fade">
                                      <p:cBhvr>
                                        <p:cTn id="12" dur="1000"/>
                                        <p:tgtEl>
                                          <p:spTgt spid="3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9"/>
                                        </p:tgtEl>
                                        <p:attrNameLst>
                                          <p:attrName>style.visibility</p:attrName>
                                        </p:attrNameLst>
                                      </p:cBhvr>
                                      <p:to>
                                        <p:strVal val="visible"/>
                                      </p:to>
                                    </p:set>
                                    <p:animEffect transition="in" filter="fade">
                                      <p:cBhvr>
                                        <p:cTn id="17" dur="1000"/>
                                        <p:tgtEl>
                                          <p:spTgt spid="3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0"/>
                                        </p:tgtEl>
                                        <p:attrNameLst>
                                          <p:attrName>style.visibility</p:attrName>
                                        </p:attrNameLst>
                                      </p:cBhvr>
                                      <p:to>
                                        <p:strVal val="visible"/>
                                      </p:to>
                                    </p:set>
                                    <p:animEffect transition="in" filter="fade">
                                      <p:cBhvr>
                                        <p:cTn id="22" dur="10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Trick to Identify Redox</a:t>
            </a:r>
            <a:endParaRPr/>
          </a:p>
        </p:txBody>
      </p:sp>
      <p:sp>
        <p:nvSpPr>
          <p:cNvPr id="379" name="Google Shape;379;p42"/>
          <p:cNvSpPr txBox="1">
            <a:spLocks noGrp="1"/>
          </p:cNvSpPr>
          <p:nvPr>
            <p:ph type="body" idx="1"/>
          </p:nvPr>
        </p:nvSpPr>
        <p:spPr>
          <a:xfrm>
            <a:off x="311700" y="1578300"/>
            <a:ext cx="8520600" cy="14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Single Replacement rxns are ALWAYS redox</a:t>
            </a:r>
            <a:endParaRPr/>
          </a:p>
          <a:p>
            <a:pPr marL="0" lvl="0" indent="0" algn="l" rtl="0">
              <a:spcBef>
                <a:spcPts val="1600"/>
              </a:spcBef>
              <a:spcAft>
                <a:spcPts val="0"/>
              </a:spcAft>
              <a:buNone/>
            </a:pPr>
            <a:r>
              <a:rPr lang="en"/>
              <a:t>Zn + HCl</a:t>
            </a:r>
            <a:r>
              <a:rPr lang="en" baseline="-25000"/>
              <a:t>2</a:t>
            </a:r>
            <a:r>
              <a:rPr lang="en"/>
              <a:t> → H</a:t>
            </a:r>
            <a:r>
              <a:rPr lang="en" baseline="-25000"/>
              <a:t>2</a:t>
            </a:r>
            <a:r>
              <a:rPr lang="en"/>
              <a:t> + ZnCl</a:t>
            </a:r>
            <a:r>
              <a:rPr lang="en" baseline="-25000"/>
              <a:t>2</a:t>
            </a:r>
            <a:endParaRPr/>
          </a:p>
          <a:p>
            <a:pPr marL="0" lvl="0" indent="0" algn="l" rtl="0">
              <a:spcBef>
                <a:spcPts val="1600"/>
              </a:spcBef>
              <a:spcAft>
                <a:spcPts val="0"/>
              </a:spcAft>
              <a:buNone/>
            </a:pPr>
            <a:r>
              <a:rPr lang="en"/>
              <a:t>Double Replacement rxns are NEVER redox</a:t>
            </a:r>
            <a:endParaRPr/>
          </a:p>
          <a:p>
            <a:pPr marL="0" lvl="0" indent="0" algn="l" rtl="0">
              <a:spcBef>
                <a:spcPts val="1600"/>
              </a:spcBef>
              <a:spcAft>
                <a:spcPts val="1600"/>
              </a:spcAft>
              <a:buNone/>
            </a:pPr>
            <a:r>
              <a:rPr lang="en"/>
              <a:t>NaOH + HCl → H</a:t>
            </a:r>
            <a:r>
              <a:rPr lang="en" baseline="-25000"/>
              <a:t>2</a:t>
            </a:r>
            <a:r>
              <a:rPr lang="en"/>
              <a:t>O + NaCl</a:t>
            </a:r>
            <a:endParaRPr/>
          </a:p>
        </p:txBody>
      </p:sp>
      <p:sp>
        <p:nvSpPr>
          <p:cNvPr id="380" name="Google Shape;380;p42"/>
          <p:cNvSpPr txBox="1"/>
          <p:nvPr/>
        </p:nvSpPr>
        <p:spPr>
          <a:xfrm>
            <a:off x="651675" y="20487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81" name="Google Shape;381;p42"/>
          <p:cNvSpPr txBox="1"/>
          <p:nvPr/>
        </p:nvSpPr>
        <p:spPr>
          <a:xfrm>
            <a:off x="2695888" y="21411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382" name="Google Shape;382;p42"/>
          <p:cNvSpPr txBox="1"/>
          <p:nvPr/>
        </p:nvSpPr>
        <p:spPr>
          <a:xfrm>
            <a:off x="1331200" y="21112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3" name="Google Shape;383;p42"/>
          <p:cNvSpPr txBox="1"/>
          <p:nvPr/>
        </p:nvSpPr>
        <p:spPr>
          <a:xfrm>
            <a:off x="455150" y="36490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4" name="Google Shape;384;p42"/>
          <p:cNvSpPr txBox="1"/>
          <p:nvPr/>
        </p:nvSpPr>
        <p:spPr>
          <a:xfrm>
            <a:off x="1556238" y="36490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5" name="Google Shape;385;p42"/>
          <p:cNvSpPr txBox="1"/>
          <p:nvPr/>
        </p:nvSpPr>
        <p:spPr>
          <a:xfrm>
            <a:off x="2719838" y="36490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6" name="Google Shape;386;p42"/>
          <p:cNvSpPr txBox="1"/>
          <p:nvPr/>
        </p:nvSpPr>
        <p:spPr>
          <a:xfrm>
            <a:off x="3747413" y="3670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7" name="Google Shape;387;p42"/>
          <p:cNvSpPr txBox="1"/>
          <p:nvPr/>
        </p:nvSpPr>
        <p:spPr>
          <a:xfrm>
            <a:off x="816850" y="3670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8" name="Google Shape;388;p42"/>
          <p:cNvSpPr txBox="1"/>
          <p:nvPr/>
        </p:nvSpPr>
        <p:spPr>
          <a:xfrm>
            <a:off x="1802875" y="36490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89" name="Google Shape;389;p42"/>
          <p:cNvSpPr txBox="1"/>
          <p:nvPr/>
        </p:nvSpPr>
        <p:spPr>
          <a:xfrm>
            <a:off x="3048138" y="3670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90" name="Google Shape;390;p42"/>
          <p:cNvSpPr txBox="1"/>
          <p:nvPr/>
        </p:nvSpPr>
        <p:spPr>
          <a:xfrm>
            <a:off x="4091500" y="3670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91" name="Google Shape;391;p42"/>
          <p:cNvSpPr txBox="1"/>
          <p:nvPr/>
        </p:nvSpPr>
        <p:spPr>
          <a:xfrm>
            <a:off x="1707025" y="21112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92" name="Google Shape;392;p42"/>
          <p:cNvSpPr txBox="1"/>
          <p:nvPr/>
        </p:nvSpPr>
        <p:spPr>
          <a:xfrm>
            <a:off x="4060600" y="21520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393" name="Google Shape;393;p42"/>
          <p:cNvSpPr txBox="1"/>
          <p:nvPr/>
        </p:nvSpPr>
        <p:spPr>
          <a:xfrm>
            <a:off x="3513600" y="21519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394" name="Google Shape;394;p42"/>
          <p:cNvSpPr txBox="1"/>
          <p:nvPr/>
        </p:nvSpPr>
        <p:spPr>
          <a:xfrm>
            <a:off x="7002100" y="3516275"/>
            <a:ext cx="1780800" cy="1208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Shadows Into Light"/>
                <a:ea typeface="Shadows Into Light"/>
                <a:cs typeface="Shadows Into Light"/>
                <a:sym typeface="Shadows Into Light"/>
              </a:rPr>
              <a:t>Look for elements not in a compound to help identify redox reactions</a:t>
            </a:r>
            <a:endParaRPr sz="1800">
              <a:solidFill>
                <a:srgbClr val="FFFFFF"/>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4084096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7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Combustion Reactions</a:t>
            </a:r>
            <a:endParaRPr/>
          </a:p>
        </p:txBody>
      </p:sp>
      <p:sp>
        <p:nvSpPr>
          <p:cNvPr id="949" name="Google Shape;949;p7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t>
            </a:r>
            <a:r>
              <a:rPr lang="en" baseline="-25000"/>
              <a:t>4</a:t>
            </a:r>
            <a:r>
              <a:rPr lang="en"/>
              <a:t> + 2O</a:t>
            </a:r>
            <a:r>
              <a:rPr lang="en" baseline="-25000"/>
              <a:t>2</a:t>
            </a:r>
            <a:r>
              <a:rPr lang="en"/>
              <a:t>   →</a:t>
            </a:r>
            <a:r>
              <a:rPr lang="en" baseline="30000"/>
              <a:t> </a:t>
            </a:r>
            <a:r>
              <a:rPr lang="en"/>
              <a:t>  CO</a:t>
            </a:r>
            <a:r>
              <a:rPr lang="en" baseline="-25000"/>
              <a:t>2</a:t>
            </a:r>
            <a:r>
              <a:rPr lang="en"/>
              <a:t>  +  2H</a:t>
            </a:r>
            <a:r>
              <a:rPr lang="en" baseline="-25000"/>
              <a:t>2</a:t>
            </a:r>
            <a:r>
              <a:rPr lang="en"/>
              <a:t>O</a:t>
            </a:r>
            <a:br>
              <a:rPr lang="en"/>
            </a:br>
            <a:r>
              <a:rPr lang="en" sz="3000" i="1">
                <a:solidFill>
                  <a:srgbClr val="FF0000"/>
                </a:solidFill>
              </a:rPr>
              <a:t>Oxygen as a reactant… 1</a:t>
            </a:r>
            <a:r>
              <a:rPr lang="en" sz="3000" i="1" baseline="30000">
                <a:solidFill>
                  <a:srgbClr val="FF0000"/>
                </a:solidFill>
              </a:rPr>
              <a:t>st</a:t>
            </a:r>
            <a:r>
              <a:rPr lang="en" sz="3000" i="1">
                <a:solidFill>
                  <a:srgbClr val="FF0000"/>
                </a:solidFill>
              </a:rPr>
              <a:t> 6 reactions on table E</a:t>
            </a:r>
            <a:endParaRPr sz="3000" i="1">
              <a:solidFill>
                <a:srgbClr val="FF0000"/>
              </a:solidFill>
            </a:endParaRPr>
          </a:p>
          <a:p>
            <a:pPr marL="0" lvl="0" indent="0" algn="l" rtl="0">
              <a:spcBef>
                <a:spcPts val="1600"/>
              </a:spcBef>
              <a:spcAft>
                <a:spcPts val="1600"/>
              </a:spcAft>
              <a:buNone/>
            </a:pPr>
            <a:endParaRPr/>
          </a:p>
        </p:txBody>
      </p:sp>
      <p:pic>
        <p:nvPicPr>
          <p:cNvPr id="950" name="Google Shape;950;p71"/>
          <p:cNvPicPr preferRelativeResize="0"/>
          <p:nvPr/>
        </p:nvPicPr>
        <p:blipFill>
          <a:blip r:embed="rId3">
            <a:alphaModFix/>
          </a:blip>
          <a:stretch>
            <a:fillRect/>
          </a:stretch>
        </p:blipFill>
        <p:spPr>
          <a:xfrm>
            <a:off x="4910125" y="2739150"/>
            <a:ext cx="4233875" cy="2404350"/>
          </a:xfrm>
          <a:prstGeom prst="rect">
            <a:avLst/>
          </a:prstGeom>
          <a:noFill/>
          <a:ln>
            <a:noFill/>
          </a:ln>
        </p:spPr>
      </p:pic>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47"/>
          <p:cNvPicPr preferRelativeResize="0"/>
          <p:nvPr/>
        </p:nvPicPr>
        <p:blipFill>
          <a:blip r:embed="rId3">
            <a:alphaModFix/>
          </a:blip>
          <a:stretch>
            <a:fillRect/>
          </a:stretch>
        </p:blipFill>
        <p:spPr>
          <a:xfrm>
            <a:off x="3350138" y="0"/>
            <a:ext cx="2071325" cy="5143500"/>
          </a:xfrm>
          <a:prstGeom prst="rect">
            <a:avLst/>
          </a:prstGeom>
          <a:noFill/>
          <a:ln>
            <a:noFill/>
          </a:ln>
        </p:spPr>
      </p:pic>
      <p:sp>
        <p:nvSpPr>
          <p:cNvPr id="420" name="Google Shape;420;p47"/>
          <p:cNvSpPr txBox="1"/>
          <p:nvPr/>
        </p:nvSpPr>
        <p:spPr>
          <a:xfrm>
            <a:off x="516275" y="1458875"/>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More active metals</a:t>
            </a:r>
            <a:endParaRPr sz="3600" dirty="0">
              <a:solidFill>
                <a:srgbClr val="FFFFFF"/>
              </a:solidFill>
              <a:latin typeface="Shadows Into Light" panose="020B0604020202020204" charset="0"/>
              <a:ea typeface="Open Sans"/>
              <a:cs typeface="Open Sans"/>
              <a:sym typeface="Open Sans"/>
            </a:endParaRPr>
          </a:p>
        </p:txBody>
      </p:sp>
      <p:sp>
        <p:nvSpPr>
          <p:cNvPr id="421" name="Google Shape;421;p47"/>
          <p:cNvSpPr txBox="1"/>
          <p:nvPr/>
        </p:nvSpPr>
        <p:spPr>
          <a:xfrm>
            <a:off x="428000" y="3645375"/>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Less active metals</a:t>
            </a:r>
            <a:endParaRPr sz="3600" dirty="0">
              <a:solidFill>
                <a:srgbClr val="FFFFFF"/>
              </a:solidFill>
              <a:latin typeface="Shadows Into Light" panose="020B0604020202020204" charset="0"/>
              <a:ea typeface="Open Sans"/>
              <a:cs typeface="Open Sans"/>
              <a:sym typeface="Open Sans"/>
            </a:endParaRPr>
          </a:p>
        </p:txBody>
      </p:sp>
      <p:sp>
        <p:nvSpPr>
          <p:cNvPr id="422" name="Google Shape;422;p47"/>
          <p:cNvSpPr/>
          <p:nvPr/>
        </p:nvSpPr>
        <p:spPr>
          <a:xfrm>
            <a:off x="1599350" y="2792175"/>
            <a:ext cx="396600" cy="9825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7"/>
          <p:cNvSpPr/>
          <p:nvPr/>
        </p:nvSpPr>
        <p:spPr>
          <a:xfrm>
            <a:off x="3522100" y="0"/>
            <a:ext cx="1727400" cy="460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Easily OXIDIZED</a:t>
            </a:r>
            <a:endParaRPr>
              <a:solidFill>
                <a:srgbClr val="FFFFFF"/>
              </a:solidFill>
            </a:endParaRPr>
          </a:p>
        </p:txBody>
      </p:sp>
      <p:sp>
        <p:nvSpPr>
          <p:cNvPr id="424" name="Google Shape;424;p47"/>
          <p:cNvSpPr/>
          <p:nvPr/>
        </p:nvSpPr>
        <p:spPr>
          <a:xfrm>
            <a:off x="4657300" y="639725"/>
            <a:ext cx="2789262" cy="17272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EASY to lose electrons</a:t>
            </a:r>
            <a:endParaRPr b="1"/>
          </a:p>
        </p:txBody>
      </p:sp>
      <p:cxnSp>
        <p:nvCxnSpPr>
          <p:cNvPr id="425" name="Google Shape;425;p47"/>
          <p:cNvCxnSpPr/>
          <p:nvPr/>
        </p:nvCxnSpPr>
        <p:spPr>
          <a:xfrm>
            <a:off x="3522100" y="178375"/>
            <a:ext cx="380400" cy="5247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7498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10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animEffect transition="in" filter="fade">
                                      <p:cBhvr>
                                        <p:cTn id="12" dur="1000"/>
                                        <p:tgtEl>
                                          <p:spTgt spid="4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4"/>
                                        </p:tgtEl>
                                        <p:attrNameLst>
                                          <p:attrName>style.visibility</p:attrName>
                                        </p:attrNameLst>
                                      </p:cBhvr>
                                      <p:to>
                                        <p:strVal val="visible"/>
                                      </p:to>
                                    </p:set>
                                    <p:animEffect transition="in" filter="fade">
                                      <p:cBhvr>
                                        <p:cTn id="17"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8"/>
          <p:cNvPicPr preferRelativeResize="0"/>
          <p:nvPr/>
        </p:nvPicPr>
        <p:blipFill>
          <a:blip r:embed="rId3">
            <a:alphaModFix/>
          </a:blip>
          <a:stretch>
            <a:fillRect/>
          </a:stretch>
        </p:blipFill>
        <p:spPr>
          <a:xfrm>
            <a:off x="3350138" y="-429500"/>
            <a:ext cx="2071325" cy="5143500"/>
          </a:xfrm>
          <a:prstGeom prst="rect">
            <a:avLst/>
          </a:prstGeom>
          <a:noFill/>
          <a:ln>
            <a:noFill/>
          </a:ln>
        </p:spPr>
      </p:pic>
      <p:sp>
        <p:nvSpPr>
          <p:cNvPr id="431" name="Google Shape;431;p48"/>
          <p:cNvSpPr txBox="1"/>
          <p:nvPr/>
        </p:nvSpPr>
        <p:spPr>
          <a:xfrm>
            <a:off x="473075" y="1330650"/>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More active metals</a:t>
            </a:r>
            <a:endParaRPr sz="3600" dirty="0">
              <a:solidFill>
                <a:srgbClr val="FFFFFF"/>
              </a:solidFill>
              <a:latin typeface="Shadows Into Light" panose="020B0604020202020204" charset="0"/>
              <a:ea typeface="Open Sans"/>
              <a:cs typeface="Open Sans"/>
              <a:sym typeface="Open Sans"/>
            </a:endParaRPr>
          </a:p>
        </p:txBody>
      </p:sp>
      <p:sp>
        <p:nvSpPr>
          <p:cNvPr id="432" name="Google Shape;432;p48"/>
          <p:cNvSpPr txBox="1"/>
          <p:nvPr/>
        </p:nvSpPr>
        <p:spPr>
          <a:xfrm>
            <a:off x="473075" y="3569725"/>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Less active metals</a:t>
            </a:r>
            <a:endParaRPr sz="3600" dirty="0">
              <a:solidFill>
                <a:srgbClr val="FFFFFF"/>
              </a:solidFill>
              <a:latin typeface="Shadows Into Light" panose="020B0604020202020204" charset="0"/>
              <a:ea typeface="Open Sans"/>
              <a:cs typeface="Open Sans"/>
              <a:sym typeface="Open Sans"/>
            </a:endParaRPr>
          </a:p>
        </p:txBody>
      </p:sp>
      <p:sp>
        <p:nvSpPr>
          <p:cNvPr id="433" name="Google Shape;433;p48"/>
          <p:cNvSpPr/>
          <p:nvPr/>
        </p:nvSpPr>
        <p:spPr>
          <a:xfrm>
            <a:off x="1599350" y="2533475"/>
            <a:ext cx="396600" cy="12411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8"/>
          <p:cNvSpPr/>
          <p:nvPr/>
        </p:nvSpPr>
        <p:spPr>
          <a:xfrm>
            <a:off x="3382000" y="4714000"/>
            <a:ext cx="2007600" cy="460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Not easily OXIDIZED</a:t>
            </a:r>
            <a:endParaRPr>
              <a:solidFill>
                <a:srgbClr val="FFFFFF"/>
              </a:solidFill>
            </a:endParaRPr>
          </a:p>
        </p:txBody>
      </p:sp>
      <p:sp>
        <p:nvSpPr>
          <p:cNvPr id="435" name="Google Shape;435;p48"/>
          <p:cNvSpPr/>
          <p:nvPr/>
        </p:nvSpPr>
        <p:spPr>
          <a:xfrm>
            <a:off x="4572000" y="3083525"/>
            <a:ext cx="2789262" cy="17272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HARD to lose electrons</a:t>
            </a:r>
            <a:endParaRPr b="1"/>
          </a:p>
        </p:txBody>
      </p:sp>
      <p:cxnSp>
        <p:nvCxnSpPr>
          <p:cNvPr id="436" name="Google Shape;436;p48"/>
          <p:cNvCxnSpPr/>
          <p:nvPr/>
        </p:nvCxnSpPr>
        <p:spPr>
          <a:xfrm rot="10800000" flipH="1">
            <a:off x="3583725" y="4439725"/>
            <a:ext cx="345600" cy="3711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5181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animEffect transition="in" filter="fade">
                                      <p:cBhvr>
                                        <p:cTn id="7" dur="10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10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49"/>
          <p:cNvPicPr preferRelativeResize="0"/>
          <p:nvPr/>
        </p:nvPicPr>
        <p:blipFill rotWithShape="1">
          <a:blip r:embed="rId3">
            <a:alphaModFix/>
          </a:blip>
          <a:srcRect b="22390"/>
          <a:stretch/>
        </p:blipFill>
        <p:spPr>
          <a:xfrm>
            <a:off x="3094250" y="0"/>
            <a:ext cx="2668787" cy="5143500"/>
          </a:xfrm>
          <a:prstGeom prst="rect">
            <a:avLst/>
          </a:prstGeom>
          <a:noFill/>
          <a:ln>
            <a:noFill/>
          </a:ln>
        </p:spPr>
      </p:pic>
      <p:sp>
        <p:nvSpPr>
          <p:cNvPr id="442" name="Google Shape;442;p49"/>
          <p:cNvSpPr txBox="1"/>
          <p:nvPr/>
        </p:nvSpPr>
        <p:spPr>
          <a:xfrm>
            <a:off x="5970700" y="1323600"/>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More active nonmetals</a:t>
            </a:r>
            <a:endParaRPr sz="3600" dirty="0">
              <a:solidFill>
                <a:srgbClr val="FFFFFF"/>
              </a:solidFill>
              <a:latin typeface="Shadows Into Light" panose="020B0604020202020204" charset="0"/>
              <a:ea typeface="Open Sans"/>
              <a:cs typeface="Open Sans"/>
              <a:sym typeface="Open Sans"/>
            </a:endParaRPr>
          </a:p>
        </p:txBody>
      </p:sp>
      <p:sp>
        <p:nvSpPr>
          <p:cNvPr id="443" name="Google Shape;443;p49"/>
          <p:cNvSpPr txBox="1"/>
          <p:nvPr/>
        </p:nvSpPr>
        <p:spPr>
          <a:xfrm>
            <a:off x="5827400" y="3694925"/>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Less active nonmetals</a:t>
            </a:r>
            <a:endParaRPr sz="3600" dirty="0">
              <a:solidFill>
                <a:srgbClr val="FFFFFF"/>
              </a:solidFill>
              <a:latin typeface="Shadows Into Light" panose="020B0604020202020204" charset="0"/>
              <a:ea typeface="Open Sans"/>
              <a:cs typeface="Open Sans"/>
              <a:sym typeface="Open Sans"/>
            </a:endParaRPr>
          </a:p>
        </p:txBody>
      </p:sp>
      <p:sp>
        <p:nvSpPr>
          <p:cNvPr id="444" name="Google Shape;444;p49"/>
          <p:cNvSpPr/>
          <p:nvPr/>
        </p:nvSpPr>
        <p:spPr>
          <a:xfrm>
            <a:off x="6998750" y="2571750"/>
            <a:ext cx="396600" cy="13236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9"/>
          <p:cNvSpPr/>
          <p:nvPr/>
        </p:nvSpPr>
        <p:spPr>
          <a:xfrm>
            <a:off x="3564938" y="0"/>
            <a:ext cx="1727400" cy="460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Easily REDUCED</a:t>
            </a:r>
            <a:endParaRPr>
              <a:solidFill>
                <a:srgbClr val="FFFFFF"/>
              </a:solidFill>
            </a:endParaRPr>
          </a:p>
        </p:txBody>
      </p:sp>
      <p:sp>
        <p:nvSpPr>
          <p:cNvPr id="446" name="Google Shape;446;p49"/>
          <p:cNvSpPr/>
          <p:nvPr/>
        </p:nvSpPr>
        <p:spPr>
          <a:xfrm>
            <a:off x="1516150" y="230275"/>
            <a:ext cx="2789262" cy="17272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EASY to gain electrons</a:t>
            </a:r>
            <a:endParaRPr b="1"/>
          </a:p>
        </p:txBody>
      </p:sp>
      <p:cxnSp>
        <p:nvCxnSpPr>
          <p:cNvPr id="447" name="Google Shape;447;p49"/>
          <p:cNvCxnSpPr/>
          <p:nvPr/>
        </p:nvCxnSpPr>
        <p:spPr>
          <a:xfrm flipH="1">
            <a:off x="4960100" y="379350"/>
            <a:ext cx="89700" cy="4989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92325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animEffect transition="in" filter="fade">
                                      <p:cBhvr>
                                        <p:cTn id="12" dur="1000"/>
                                        <p:tgtEl>
                                          <p:spTgt spid="4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gtEl>
                                        <p:attrNameLst>
                                          <p:attrName>style.visibility</p:attrName>
                                        </p:attrNameLst>
                                      </p:cBhvr>
                                      <p:to>
                                        <p:strVal val="visible"/>
                                      </p:to>
                                    </p:set>
                                    <p:animEffect transition="in" filter="fade">
                                      <p:cBhvr>
                                        <p:cTn id="17"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0"/>
          <p:cNvPicPr preferRelativeResize="0"/>
          <p:nvPr/>
        </p:nvPicPr>
        <p:blipFill rotWithShape="1">
          <a:blip r:embed="rId3">
            <a:alphaModFix/>
          </a:blip>
          <a:srcRect b="22390"/>
          <a:stretch/>
        </p:blipFill>
        <p:spPr>
          <a:xfrm>
            <a:off x="3094250" y="0"/>
            <a:ext cx="2668787" cy="5143500"/>
          </a:xfrm>
          <a:prstGeom prst="rect">
            <a:avLst/>
          </a:prstGeom>
          <a:noFill/>
          <a:ln>
            <a:noFill/>
          </a:ln>
        </p:spPr>
      </p:pic>
      <p:sp>
        <p:nvSpPr>
          <p:cNvPr id="453" name="Google Shape;453;p50"/>
          <p:cNvSpPr txBox="1"/>
          <p:nvPr/>
        </p:nvSpPr>
        <p:spPr>
          <a:xfrm>
            <a:off x="5996625" y="1241100"/>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More active nonmetals</a:t>
            </a:r>
            <a:endParaRPr sz="3600" dirty="0">
              <a:solidFill>
                <a:srgbClr val="FFFFFF"/>
              </a:solidFill>
              <a:latin typeface="Shadows Into Light" panose="020B0604020202020204" charset="0"/>
              <a:ea typeface="Open Sans"/>
              <a:cs typeface="Open Sans"/>
              <a:sym typeface="Open Sans"/>
            </a:endParaRPr>
          </a:p>
        </p:txBody>
      </p:sp>
      <p:sp>
        <p:nvSpPr>
          <p:cNvPr id="454" name="Google Shape;454;p50"/>
          <p:cNvSpPr txBox="1"/>
          <p:nvPr/>
        </p:nvSpPr>
        <p:spPr>
          <a:xfrm>
            <a:off x="5996625" y="3694925"/>
            <a:ext cx="2739300" cy="12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Shadows Into Light" panose="020B0604020202020204" charset="0"/>
                <a:ea typeface="Open Sans"/>
                <a:cs typeface="Open Sans"/>
                <a:sym typeface="Open Sans"/>
              </a:rPr>
              <a:t>Less active nonmetals</a:t>
            </a:r>
            <a:endParaRPr sz="3600" dirty="0">
              <a:solidFill>
                <a:srgbClr val="FFFFFF"/>
              </a:solidFill>
              <a:latin typeface="Shadows Into Light" panose="020B0604020202020204" charset="0"/>
              <a:ea typeface="Open Sans"/>
              <a:cs typeface="Open Sans"/>
              <a:sym typeface="Open Sans"/>
            </a:endParaRPr>
          </a:p>
        </p:txBody>
      </p:sp>
      <p:sp>
        <p:nvSpPr>
          <p:cNvPr id="455" name="Google Shape;455;p50"/>
          <p:cNvSpPr/>
          <p:nvPr/>
        </p:nvSpPr>
        <p:spPr>
          <a:xfrm>
            <a:off x="6998750" y="2571750"/>
            <a:ext cx="396600" cy="12411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0"/>
          <p:cNvSpPr/>
          <p:nvPr/>
        </p:nvSpPr>
        <p:spPr>
          <a:xfrm>
            <a:off x="3488725" y="1855225"/>
            <a:ext cx="1988100" cy="460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Not easily REDUCED</a:t>
            </a:r>
            <a:endParaRPr>
              <a:solidFill>
                <a:srgbClr val="FFFFFF"/>
              </a:solidFill>
            </a:endParaRPr>
          </a:p>
        </p:txBody>
      </p:sp>
      <p:sp>
        <p:nvSpPr>
          <p:cNvPr id="457" name="Google Shape;457;p50"/>
          <p:cNvSpPr/>
          <p:nvPr/>
        </p:nvSpPr>
        <p:spPr>
          <a:xfrm>
            <a:off x="1516150" y="230275"/>
            <a:ext cx="2789262" cy="172729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HARD to gain electrons</a:t>
            </a:r>
            <a:endParaRPr b="1"/>
          </a:p>
        </p:txBody>
      </p:sp>
      <p:cxnSp>
        <p:nvCxnSpPr>
          <p:cNvPr id="458" name="Google Shape;458;p50"/>
          <p:cNvCxnSpPr/>
          <p:nvPr/>
        </p:nvCxnSpPr>
        <p:spPr>
          <a:xfrm rot="10800000" flipH="1">
            <a:off x="4171100" y="1650525"/>
            <a:ext cx="435000" cy="2559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97289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7"/>
                                        </p:tgtEl>
                                        <p:attrNameLst>
                                          <p:attrName>style.visibility</p:attrName>
                                        </p:attrNameLst>
                                      </p:cBhvr>
                                      <p:to>
                                        <p:strVal val="visible"/>
                                      </p:to>
                                    </p:set>
                                    <p:animEffect transition="in" filter="fade">
                                      <p:cBhvr>
                                        <p:cTn id="17"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464" name="Google Shape;464;p51"/>
          <p:cNvSpPr txBox="1">
            <a:spLocks noGrp="1"/>
          </p:cNvSpPr>
          <p:nvPr>
            <p:ph type="body" idx="1"/>
          </p:nvPr>
        </p:nvSpPr>
        <p:spPr>
          <a:xfrm>
            <a:off x="472725" y="1492775"/>
            <a:ext cx="5796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Compare nickel and aluminum. Which will be oxidized and which will be reduced?</a:t>
            </a:r>
            <a:endParaRPr dirty="0"/>
          </a:p>
          <a:p>
            <a:pPr marL="0" lvl="0" indent="0" algn="l" rtl="0">
              <a:spcBef>
                <a:spcPts val="1600"/>
              </a:spcBef>
              <a:spcAft>
                <a:spcPts val="0"/>
              </a:spcAft>
              <a:buNone/>
            </a:pPr>
            <a:endParaRPr dirty="0"/>
          </a:p>
        </p:txBody>
      </p:sp>
      <p:pic>
        <p:nvPicPr>
          <p:cNvPr id="465" name="Google Shape;465;p51"/>
          <p:cNvPicPr preferRelativeResize="0"/>
          <p:nvPr/>
        </p:nvPicPr>
        <p:blipFill>
          <a:blip r:embed="rId3">
            <a:alphaModFix/>
          </a:blip>
          <a:stretch>
            <a:fillRect/>
          </a:stretch>
        </p:blipFill>
        <p:spPr>
          <a:xfrm>
            <a:off x="7072688" y="111050"/>
            <a:ext cx="2071325" cy="5143500"/>
          </a:xfrm>
          <a:prstGeom prst="rect">
            <a:avLst/>
          </a:prstGeom>
          <a:noFill/>
          <a:ln>
            <a:noFill/>
          </a:ln>
        </p:spPr>
      </p:pic>
      <p:sp>
        <p:nvSpPr>
          <p:cNvPr id="466" name="Google Shape;466;p51"/>
          <p:cNvSpPr txBox="1"/>
          <p:nvPr/>
        </p:nvSpPr>
        <p:spPr>
          <a:xfrm>
            <a:off x="472725" y="3224300"/>
            <a:ext cx="53952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dirty="0">
                <a:solidFill>
                  <a:srgbClr val="FF0000"/>
                </a:solidFill>
                <a:latin typeface="Shadows Into Light" panose="020B0604020202020204" charset="0"/>
                <a:ea typeface="Open Sans"/>
                <a:cs typeface="Open Sans"/>
                <a:sym typeface="Open Sans"/>
              </a:rPr>
              <a:t>Nickel is reduced</a:t>
            </a:r>
            <a:endParaRPr sz="3000" dirty="0">
              <a:solidFill>
                <a:srgbClr val="FF0000"/>
              </a:solidFill>
              <a:latin typeface="Shadows Into Light" panose="020B0604020202020204" charset="0"/>
              <a:ea typeface="Open Sans"/>
              <a:cs typeface="Open Sans"/>
              <a:sym typeface="Open Sans"/>
            </a:endParaRPr>
          </a:p>
          <a:p>
            <a:pPr marL="0" lvl="0" indent="0" algn="l" rtl="0">
              <a:lnSpc>
                <a:spcPct val="115000"/>
              </a:lnSpc>
              <a:spcBef>
                <a:spcPts val="0"/>
              </a:spcBef>
              <a:spcAft>
                <a:spcPts val="0"/>
              </a:spcAft>
              <a:buNone/>
            </a:pPr>
            <a:r>
              <a:rPr lang="en" sz="3000" dirty="0">
                <a:solidFill>
                  <a:srgbClr val="FF0000"/>
                </a:solidFill>
                <a:latin typeface="Shadows Into Light" panose="020B0604020202020204" charset="0"/>
                <a:ea typeface="Open Sans"/>
                <a:cs typeface="Open Sans"/>
                <a:sym typeface="Open Sans"/>
              </a:rPr>
              <a:t>Aluminum is oxidized</a:t>
            </a:r>
            <a:endParaRPr dirty="0">
              <a:solidFill>
                <a:srgbClr val="FF0000"/>
              </a:solidFill>
              <a:latin typeface="Shadows Into Light" panose="020B0604020202020204" charset="0"/>
              <a:ea typeface="Open Sans"/>
              <a:cs typeface="Open Sans"/>
              <a:sym typeface="Open Sans"/>
            </a:endParaRPr>
          </a:p>
        </p:txBody>
      </p:sp>
      <p:sp>
        <p:nvSpPr>
          <p:cNvPr id="467" name="Google Shape;467;p51"/>
          <p:cNvSpPr/>
          <p:nvPr/>
        </p:nvSpPr>
        <p:spPr>
          <a:xfrm>
            <a:off x="7382600" y="3710475"/>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1"/>
          <p:cNvSpPr/>
          <p:nvPr/>
        </p:nvSpPr>
        <p:spPr>
          <a:xfrm>
            <a:off x="7382600" y="2456550"/>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1000"/>
                                        <p:tgtEl>
                                          <p:spTgt spid="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7"/>
                                        </p:tgtEl>
                                        <p:attrNameLst>
                                          <p:attrName>style.visibility</p:attrName>
                                        </p:attrNameLst>
                                      </p:cBhvr>
                                      <p:to>
                                        <p:strVal val="visible"/>
                                      </p:to>
                                    </p:set>
                                    <p:animEffect transition="in" filter="fade">
                                      <p:cBhvr>
                                        <p:cTn id="12" dur="1000"/>
                                        <p:tgtEl>
                                          <p:spTgt spid="4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6"/>
                                        </p:tgtEl>
                                        <p:attrNameLst>
                                          <p:attrName>style.visibility</p:attrName>
                                        </p:attrNameLst>
                                      </p:cBhvr>
                                      <p:to>
                                        <p:strVal val="visible"/>
                                      </p:to>
                                    </p:set>
                                    <p:animEffect transition="in" filter="fade">
                                      <p:cBhvr>
                                        <p:cTn id="1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3"/>
          <p:cNvSpPr txBox="1">
            <a:spLocks noGrp="1"/>
          </p:cNvSpPr>
          <p:nvPr>
            <p:ph type="title"/>
          </p:nvPr>
        </p:nvSpPr>
        <p:spPr>
          <a:xfrm>
            <a:off x="1034300" y="2473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are rxn’s Spontaneous</a:t>
            </a:r>
            <a:endParaRPr/>
          </a:p>
        </p:txBody>
      </p:sp>
      <p:sp>
        <p:nvSpPr>
          <p:cNvPr id="479" name="Google Shape;479;p53"/>
          <p:cNvSpPr txBox="1">
            <a:spLocks noGrp="1"/>
          </p:cNvSpPr>
          <p:nvPr>
            <p:ph type="body" idx="1"/>
          </p:nvPr>
        </p:nvSpPr>
        <p:spPr>
          <a:xfrm>
            <a:off x="351700" y="1566750"/>
            <a:ext cx="62445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Spontaneous reactions occur without the addition of energy to the system.</a:t>
            </a:r>
            <a:endParaRPr/>
          </a:p>
          <a:p>
            <a:pPr marL="457200" lvl="0" indent="-317500" algn="l" rtl="0">
              <a:spcBef>
                <a:spcPts val="0"/>
              </a:spcBef>
              <a:spcAft>
                <a:spcPts val="0"/>
              </a:spcAft>
              <a:buSzPts val="1400"/>
              <a:buChar char="●"/>
            </a:pPr>
            <a:r>
              <a:rPr lang="en" sz="2400"/>
              <a:t>If the “single” element is more active than the “combined” element, then the reaction is </a:t>
            </a:r>
            <a:r>
              <a:rPr lang="en" sz="2400" b="1"/>
              <a:t>spontaneous</a:t>
            </a:r>
            <a:r>
              <a:rPr lang="en" sz="2400"/>
              <a:t>.</a:t>
            </a:r>
            <a:endParaRPr sz="2400"/>
          </a:p>
          <a:p>
            <a:pPr marL="457200" lvl="0" indent="-317500" algn="l" rtl="0">
              <a:spcBef>
                <a:spcPts val="0"/>
              </a:spcBef>
              <a:spcAft>
                <a:spcPts val="0"/>
              </a:spcAft>
              <a:buSzPts val="1400"/>
              <a:buChar char="●"/>
            </a:pPr>
            <a:r>
              <a:rPr lang="en" sz="2400"/>
              <a:t>Example: Zn + PbCl</a:t>
            </a:r>
            <a:r>
              <a:rPr lang="en" baseline="-25000"/>
              <a:t>2</a:t>
            </a:r>
            <a:r>
              <a:rPr lang="en" sz="2400"/>
              <a:t> → ZnCl</a:t>
            </a:r>
            <a:r>
              <a:rPr lang="en" baseline="-25000"/>
              <a:t>2</a:t>
            </a:r>
            <a:r>
              <a:rPr lang="en" sz="2400"/>
              <a:t> + Pb</a:t>
            </a:r>
            <a:endParaRPr sz="2400"/>
          </a:p>
          <a:p>
            <a:pPr marL="0" lvl="0" indent="0" algn="l" rtl="0">
              <a:spcBef>
                <a:spcPts val="1600"/>
              </a:spcBef>
              <a:spcAft>
                <a:spcPts val="0"/>
              </a:spcAft>
              <a:buNone/>
            </a:pPr>
            <a:endParaRPr sz="2400"/>
          </a:p>
          <a:p>
            <a:pPr marL="0" lvl="0" indent="0" algn="l" rtl="0">
              <a:spcBef>
                <a:spcPts val="1600"/>
              </a:spcBef>
              <a:spcAft>
                <a:spcPts val="1600"/>
              </a:spcAft>
              <a:buNone/>
            </a:pPr>
            <a:endParaRPr sz="2400"/>
          </a:p>
        </p:txBody>
      </p:sp>
      <p:pic>
        <p:nvPicPr>
          <p:cNvPr id="480" name="Google Shape;480;p53"/>
          <p:cNvPicPr preferRelativeResize="0"/>
          <p:nvPr/>
        </p:nvPicPr>
        <p:blipFill>
          <a:blip r:embed="rId3">
            <a:alphaModFix/>
          </a:blip>
          <a:stretch>
            <a:fillRect/>
          </a:stretch>
        </p:blipFill>
        <p:spPr>
          <a:xfrm>
            <a:off x="6880776" y="102400"/>
            <a:ext cx="2263225" cy="5143500"/>
          </a:xfrm>
          <a:prstGeom prst="rect">
            <a:avLst/>
          </a:prstGeom>
          <a:noFill/>
          <a:ln>
            <a:noFill/>
          </a:ln>
        </p:spPr>
      </p:pic>
      <p:sp>
        <p:nvSpPr>
          <p:cNvPr id="481" name="Google Shape;481;p53"/>
          <p:cNvSpPr/>
          <p:nvPr/>
        </p:nvSpPr>
        <p:spPr>
          <a:xfrm>
            <a:off x="7344200" y="2981175"/>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3"/>
          <p:cNvSpPr/>
          <p:nvPr/>
        </p:nvSpPr>
        <p:spPr>
          <a:xfrm>
            <a:off x="7344200" y="4105975"/>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3" name="Google Shape;483;p53"/>
          <p:cNvCxnSpPr/>
          <p:nvPr/>
        </p:nvCxnSpPr>
        <p:spPr>
          <a:xfrm>
            <a:off x="7229050" y="2981175"/>
            <a:ext cx="0" cy="1124700"/>
          </a:xfrm>
          <a:prstGeom prst="straightConnector1">
            <a:avLst/>
          </a:prstGeom>
          <a:noFill/>
          <a:ln w="2857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0214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gtEl>
                                        <p:attrNameLst>
                                          <p:attrName>style.visibility</p:attrName>
                                        </p:attrNameLst>
                                      </p:cBhvr>
                                      <p:to>
                                        <p:strVal val="visible"/>
                                      </p:to>
                                    </p:set>
                                    <p:animEffect transition="in" filter="fade">
                                      <p:cBhvr>
                                        <p:cTn id="12" dur="1000"/>
                                        <p:tgtEl>
                                          <p:spTgt spid="4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animEffect transition="in" filter="fade">
                                      <p:cBhvr>
                                        <p:cTn id="17" dur="10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4"/>
          <p:cNvSpPr txBox="1">
            <a:spLocks noGrp="1"/>
          </p:cNvSpPr>
          <p:nvPr>
            <p:ph type="title"/>
          </p:nvPr>
        </p:nvSpPr>
        <p:spPr>
          <a:xfrm>
            <a:off x="952650" y="2387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are rxn’s Not Spontaneous</a:t>
            </a:r>
            <a:endParaRPr/>
          </a:p>
        </p:txBody>
      </p:sp>
      <p:sp>
        <p:nvSpPr>
          <p:cNvPr id="489" name="Google Shape;489;p54"/>
          <p:cNvSpPr txBox="1">
            <a:spLocks noGrp="1"/>
          </p:cNvSpPr>
          <p:nvPr>
            <p:ph type="body" idx="1"/>
          </p:nvPr>
        </p:nvSpPr>
        <p:spPr>
          <a:xfrm>
            <a:off x="360350" y="1549450"/>
            <a:ext cx="62445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not, the reaction is </a:t>
            </a:r>
            <a:r>
              <a:rPr lang="en" b="1"/>
              <a:t>nonspontaneous</a:t>
            </a:r>
            <a:r>
              <a:rPr lang="en"/>
              <a:t> and will require the addition of energy. </a:t>
            </a:r>
            <a:endParaRPr/>
          </a:p>
          <a:p>
            <a:pPr marL="0" lvl="0" indent="0" algn="l" rtl="0">
              <a:spcBef>
                <a:spcPts val="1600"/>
              </a:spcBef>
              <a:spcAft>
                <a:spcPts val="1600"/>
              </a:spcAft>
              <a:buNone/>
            </a:pPr>
            <a:r>
              <a:rPr lang="en"/>
              <a:t>Example: Zn + AlCl</a:t>
            </a:r>
            <a:r>
              <a:rPr lang="en" baseline="-25000"/>
              <a:t>3</a:t>
            </a:r>
            <a:r>
              <a:rPr lang="en"/>
              <a:t> → no rxn</a:t>
            </a:r>
            <a:endParaRPr/>
          </a:p>
        </p:txBody>
      </p:sp>
      <p:pic>
        <p:nvPicPr>
          <p:cNvPr id="490" name="Google Shape;490;p54"/>
          <p:cNvPicPr preferRelativeResize="0"/>
          <p:nvPr/>
        </p:nvPicPr>
        <p:blipFill>
          <a:blip r:embed="rId3">
            <a:alphaModFix/>
          </a:blip>
          <a:stretch>
            <a:fillRect/>
          </a:stretch>
        </p:blipFill>
        <p:spPr>
          <a:xfrm>
            <a:off x="6880776" y="102400"/>
            <a:ext cx="2263225" cy="5143500"/>
          </a:xfrm>
          <a:prstGeom prst="rect">
            <a:avLst/>
          </a:prstGeom>
          <a:noFill/>
          <a:ln>
            <a:noFill/>
          </a:ln>
        </p:spPr>
      </p:pic>
      <p:sp>
        <p:nvSpPr>
          <p:cNvPr id="491" name="Google Shape;491;p54"/>
          <p:cNvSpPr/>
          <p:nvPr/>
        </p:nvSpPr>
        <p:spPr>
          <a:xfrm>
            <a:off x="7344200" y="2981175"/>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4"/>
          <p:cNvSpPr/>
          <p:nvPr/>
        </p:nvSpPr>
        <p:spPr>
          <a:xfrm>
            <a:off x="7344200" y="2399350"/>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 name="Google Shape;493;p54"/>
          <p:cNvCxnSpPr/>
          <p:nvPr/>
        </p:nvCxnSpPr>
        <p:spPr>
          <a:xfrm rot="10800000">
            <a:off x="7191800" y="2514675"/>
            <a:ext cx="0" cy="581700"/>
          </a:xfrm>
          <a:prstGeom prst="straightConnector1">
            <a:avLst/>
          </a:prstGeom>
          <a:noFill/>
          <a:ln w="2857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168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2"/>
                                        </p:tgtEl>
                                        <p:attrNameLst>
                                          <p:attrName>style.visibility</p:attrName>
                                        </p:attrNameLst>
                                      </p:cBhvr>
                                      <p:to>
                                        <p:strVal val="visible"/>
                                      </p:to>
                                    </p:set>
                                    <p:animEffect transition="in" filter="fade">
                                      <p:cBhvr>
                                        <p:cTn id="12" dur="1000"/>
                                        <p:tgtEl>
                                          <p:spTgt spid="4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3"/>
                                        </p:tgtEl>
                                        <p:attrNameLst>
                                          <p:attrName>style.visibility</p:attrName>
                                        </p:attrNameLst>
                                      </p:cBhvr>
                                      <p:to>
                                        <p:strVal val="visible"/>
                                      </p:to>
                                    </p:set>
                                    <p:animEffect transition="in" filter="fade">
                                      <p:cBhvr>
                                        <p:cTn id="17" dur="1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499" name="Google Shape;499;p55"/>
          <p:cNvSpPr txBox="1">
            <a:spLocks noGrp="1"/>
          </p:cNvSpPr>
          <p:nvPr>
            <p:ph type="body" idx="1"/>
          </p:nvPr>
        </p:nvSpPr>
        <p:spPr>
          <a:xfrm>
            <a:off x="308475" y="1587875"/>
            <a:ext cx="5988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Determine the products of the following reaction. Would it occur spontaneously?</a:t>
            </a:r>
            <a:endParaRPr/>
          </a:p>
          <a:p>
            <a:pPr marL="0" lvl="0" indent="0" algn="l" rtl="0">
              <a:spcBef>
                <a:spcPts val="1600"/>
              </a:spcBef>
              <a:spcAft>
                <a:spcPts val="1600"/>
              </a:spcAft>
              <a:buNone/>
            </a:pPr>
            <a:r>
              <a:rPr lang="en"/>
              <a:t>Li + MgSO</a:t>
            </a:r>
            <a:r>
              <a:rPr lang="en" baseline="-25000"/>
              <a:t>4</a:t>
            </a:r>
            <a:r>
              <a:rPr lang="en"/>
              <a:t> → </a:t>
            </a:r>
            <a:endParaRPr/>
          </a:p>
        </p:txBody>
      </p:sp>
      <p:pic>
        <p:nvPicPr>
          <p:cNvPr id="500" name="Google Shape;500;p55"/>
          <p:cNvPicPr preferRelativeResize="0"/>
          <p:nvPr/>
        </p:nvPicPr>
        <p:blipFill>
          <a:blip r:embed="rId3">
            <a:alphaModFix/>
          </a:blip>
          <a:stretch>
            <a:fillRect/>
          </a:stretch>
        </p:blipFill>
        <p:spPr>
          <a:xfrm>
            <a:off x="6880776" y="26200"/>
            <a:ext cx="2263225" cy="5143500"/>
          </a:xfrm>
          <a:prstGeom prst="rect">
            <a:avLst/>
          </a:prstGeom>
          <a:noFill/>
          <a:ln>
            <a:noFill/>
          </a:ln>
        </p:spPr>
      </p:pic>
      <p:sp>
        <p:nvSpPr>
          <p:cNvPr id="501" name="Google Shape;501;p55"/>
          <p:cNvSpPr txBox="1"/>
          <p:nvPr/>
        </p:nvSpPr>
        <p:spPr>
          <a:xfrm>
            <a:off x="2746050" y="2878175"/>
            <a:ext cx="2865900" cy="70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Mg + LiSO</a:t>
            </a:r>
            <a:r>
              <a:rPr lang="en" sz="3000" baseline="-25000">
                <a:solidFill>
                  <a:srgbClr val="FF0000"/>
                </a:solidFill>
                <a:latin typeface="Shadows Into Light"/>
                <a:ea typeface="Shadows Into Light"/>
                <a:cs typeface="Shadows Into Light"/>
                <a:sym typeface="Shadows Into Light"/>
              </a:rPr>
              <a:t>4</a:t>
            </a:r>
            <a:endParaRPr sz="3000">
              <a:solidFill>
                <a:srgbClr val="FF0000"/>
              </a:solidFill>
              <a:latin typeface="Shadows Into Light"/>
              <a:ea typeface="Shadows Into Light"/>
              <a:cs typeface="Shadows Into Light"/>
              <a:sym typeface="Shadows Into Light"/>
            </a:endParaRPr>
          </a:p>
        </p:txBody>
      </p:sp>
      <p:sp>
        <p:nvSpPr>
          <p:cNvPr id="502" name="Google Shape;502;p55"/>
          <p:cNvSpPr/>
          <p:nvPr/>
        </p:nvSpPr>
        <p:spPr>
          <a:xfrm>
            <a:off x="7344200" y="2170750"/>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p:cNvSpPr/>
          <p:nvPr/>
        </p:nvSpPr>
        <p:spPr>
          <a:xfrm>
            <a:off x="7344200" y="646750"/>
            <a:ext cx="486000" cy="230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4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10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
                                        </p:tgtEl>
                                        <p:attrNameLst>
                                          <p:attrName>style.visibility</p:attrName>
                                        </p:attrNameLst>
                                      </p:cBhvr>
                                      <p:to>
                                        <p:strVal val="visible"/>
                                      </p:to>
                                    </p:set>
                                    <p:animEffect transition="in" filter="fade">
                                      <p:cBhvr>
                                        <p:cTn id="17" dur="10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Reactions</a:t>
            </a:r>
            <a:endParaRPr/>
          </a:p>
        </p:txBody>
      </p:sp>
      <p:sp>
        <p:nvSpPr>
          <p:cNvPr id="529" name="Google Shape;529;p6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 half reactions breaks a redox reaction into its two parts: oxidation and reduction. </a:t>
            </a:r>
            <a:endParaRPr/>
          </a:p>
          <a:p>
            <a:pPr marL="457200" lvl="0" indent="-317500" algn="l" rtl="0">
              <a:spcBef>
                <a:spcPts val="0"/>
              </a:spcBef>
              <a:spcAft>
                <a:spcPts val="0"/>
              </a:spcAft>
              <a:buSzPts val="1400"/>
              <a:buChar char="●"/>
            </a:pPr>
            <a:r>
              <a:rPr lang="en"/>
              <a:t>These reactions </a:t>
            </a:r>
            <a:r>
              <a:rPr lang="en" b="1"/>
              <a:t>include the electrons</a:t>
            </a:r>
            <a:r>
              <a:rPr lang="en"/>
              <a:t> so that the reaction can be balanced.</a:t>
            </a:r>
            <a:endParaRPr/>
          </a:p>
        </p:txBody>
      </p:sp>
    </p:spTree>
    <p:extLst>
      <p:ext uri="{BB962C8B-B14F-4D97-AF65-F5344CB8AC3E}">
        <p14:creationId xmlns:p14="http://schemas.microsoft.com/office/powerpoint/2010/main" val="189817913"/>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Redox Reactions have...</a:t>
            </a:r>
            <a:endParaRPr/>
          </a:p>
        </p:txBody>
      </p:sp>
      <p:sp>
        <p:nvSpPr>
          <p:cNvPr id="535" name="Google Shape;535;p61"/>
          <p:cNvSpPr txBox="1">
            <a:spLocks noGrp="1"/>
          </p:cNvSpPr>
          <p:nvPr>
            <p:ph type="body" idx="1"/>
          </p:nvPr>
        </p:nvSpPr>
        <p:spPr>
          <a:xfrm>
            <a:off x="311700" y="1488619"/>
            <a:ext cx="8520600" cy="17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oxidation half reaction and a reduction half reaction.</a:t>
            </a:r>
            <a:endParaRPr/>
          </a:p>
          <a:p>
            <a:pPr marL="0" lvl="0" indent="0" algn="l" rtl="0">
              <a:spcBef>
                <a:spcPts val="1600"/>
              </a:spcBef>
              <a:spcAft>
                <a:spcPts val="0"/>
              </a:spcAft>
              <a:buNone/>
            </a:pPr>
            <a:r>
              <a:rPr lang="en"/>
              <a:t>Example: 2Mg + O</a:t>
            </a:r>
            <a:r>
              <a:rPr lang="en" baseline="-25000"/>
              <a:t>2</a:t>
            </a:r>
            <a:r>
              <a:rPr lang="en"/>
              <a:t> → 2MgO</a:t>
            </a:r>
            <a:endParaRPr/>
          </a:p>
          <a:p>
            <a:pPr marL="0" lvl="0" indent="0" algn="l" rtl="0">
              <a:spcBef>
                <a:spcPts val="1600"/>
              </a:spcBef>
              <a:spcAft>
                <a:spcPts val="1600"/>
              </a:spcAft>
              <a:buNone/>
            </a:pPr>
            <a:endParaRPr/>
          </a:p>
        </p:txBody>
      </p:sp>
      <p:grpSp>
        <p:nvGrpSpPr>
          <p:cNvPr id="536" name="Google Shape;536;p61"/>
          <p:cNvGrpSpPr/>
          <p:nvPr/>
        </p:nvGrpSpPr>
        <p:grpSpPr>
          <a:xfrm>
            <a:off x="2085450" y="2174900"/>
            <a:ext cx="2061300" cy="204825"/>
            <a:chOff x="2750875" y="2379725"/>
            <a:chExt cx="2061300" cy="204825"/>
          </a:xfrm>
        </p:grpSpPr>
        <p:cxnSp>
          <p:nvCxnSpPr>
            <p:cNvPr id="537" name="Google Shape;537;p61"/>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38" name="Google Shape;538;p61"/>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39" name="Google Shape;539;p61"/>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540" name="Google Shape;540;p61"/>
          <p:cNvGrpSpPr/>
          <p:nvPr/>
        </p:nvGrpSpPr>
        <p:grpSpPr>
          <a:xfrm rot="10800000">
            <a:off x="2904402" y="2740582"/>
            <a:ext cx="1667592" cy="204825"/>
            <a:chOff x="2750875" y="2379725"/>
            <a:chExt cx="2061300" cy="204825"/>
          </a:xfrm>
        </p:grpSpPr>
        <p:cxnSp>
          <p:nvCxnSpPr>
            <p:cNvPr id="541" name="Google Shape;541;p61"/>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42" name="Google Shape;542;p61"/>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43" name="Google Shape;543;p61"/>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544" name="Google Shape;544;p61"/>
          <p:cNvSpPr txBox="1"/>
          <p:nvPr/>
        </p:nvSpPr>
        <p:spPr>
          <a:xfrm>
            <a:off x="2162275" y="21112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45" name="Google Shape;545;p61"/>
          <p:cNvSpPr txBox="1"/>
          <p:nvPr/>
        </p:nvSpPr>
        <p:spPr>
          <a:xfrm>
            <a:off x="2821800" y="2080613"/>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46" name="Google Shape;546;p61"/>
          <p:cNvSpPr txBox="1"/>
          <p:nvPr/>
        </p:nvSpPr>
        <p:spPr>
          <a:xfrm>
            <a:off x="4123338" y="20806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547" name="Google Shape;547;p61"/>
          <p:cNvSpPr txBox="1"/>
          <p:nvPr/>
        </p:nvSpPr>
        <p:spPr>
          <a:xfrm>
            <a:off x="4453100" y="2080613"/>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548" name="Google Shape;548;p61"/>
          <p:cNvSpPr txBox="1"/>
          <p:nvPr/>
        </p:nvSpPr>
        <p:spPr>
          <a:xfrm>
            <a:off x="6465300" y="2049788"/>
            <a:ext cx="23670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LEO says GER</a:t>
            </a:r>
            <a:endParaRPr sz="2400">
              <a:solidFill>
                <a:srgbClr val="FF0000"/>
              </a:solidFill>
              <a:latin typeface="Open Sans"/>
              <a:ea typeface="Open Sans"/>
              <a:cs typeface="Open Sans"/>
              <a:sym typeface="Open Sans"/>
            </a:endParaRPr>
          </a:p>
        </p:txBody>
      </p:sp>
      <p:sp>
        <p:nvSpPr>
          <p:cNvPr id="549" name="Google Shape;549;p61"/>
          <p:cNvSpPr txBox="1"/>
          <p:nvPr/>
        </p:nvSpPr>
        <p:spPr>
          <a:xfrm>
            <a:off x="3318925" y="2819850"/>
            <a:ext cx="6402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GER</a:t>
            </a:r>
            <a:endParaRPr>
              <a:solidFill>
                <a:srgbClr val="FFFFFF"/>
              </a:solidFill>
              <a:latin typeface="Open Sans"/>
              <a:ea typeface="Open Sans"/>
              <a:cs typeface="Open Sans"/>
              <a:sym typeface="Open Sans"/>
            </a:endParaRPr>
          </a:p>
        </p:txBody>
      </p:sp>
      <p:sp>
        <p:nvSpPr>
          <p:cNvPr id="550" name="Google Shape;550;p61"/>
          <p:cNvSpPr txBox="1"/>
          <p:nvPr/>
        </p:nvSpPr>
        <p:spPr>
          <a:xfrm>
            <a:off x="3142813" y="1954800"/>
            <a:ext cx="5886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LEO</a:t>
            </a:r>
            <a:endParaRPr>
              <a:solidFill>
                <a:srgbClr val="FFFFFF"/>
              </a:solidFill>
              <a:latin typeface="Open Sans"/>
              <a:ea typeface="Open Sans"/>
              <a:cs typeface="Open Sans"/>
              <a:sym typeface="Open Sans"/>
            </a:endParaRPr>
          </a:p>
        </p:txBody>
      </p:sp>
      <p:sp>
        <p:nvSpPr>
          <p:cNvPr id="551" name="Google Shape;551;p61"/>
          <p:cNvSpPr txBox="1"/>
          <p:nvPr/>
        </p:nvSpPr>
        <p:spPr>
          <a:xfrm>
            <a:off x="603763" y="3290025"/>
            <a:ext cx="68709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Half Reaction:  Mg </a:t>
            </a:r>
            <a:r>
              <a:rPr lang="en" sz="2400" baseline="30000">
                <a:solidFill>
                  <a:srgbClr val="FFFFFF"/>
                </a:solidFill>
                <a:latin typeface="Open Sans"/>
                <a:ea typeface="Open Sans"/>
                <a:cs typeface="Open Sans"/>
                <a:sym typeface="Open Sans"/>
              </a:rPr>
              <a:t>0 </a:t>
            </a:r>
            <a:r>
              <a:rPr lang="en" sz="2400">
                <a:solidFill>
                  <a:srgbClr val="FFFFFF"/>
                </a:solidFill>
                <a:latin typeface="Open Sans"/>
                <a:ea typeface="Open Sans"/>
                <a:cs typeface="Open Sans"/>
                <a:sym typeface="Open Sans"/>
              </a:rPr>
              <a:t>→ Mg</a:t>
            </a:r>
            <a:r>
              <a:rPr lang="en" sz="2400" baseline="30000">
                <a:solidFill>
                  <a:srgbClr val="FFFFFF"/>
                </a:solidFill>
                <a:latin typeface="Open Sans"/>
                <a:ea typeface="Open Sans"/>
                <a:cs typeface="Open Sans"/>
                <a:sym typeface="Open Sans"/>
              </a:rPr>
              <a:t>+2</a:t>
            </a:r>
            <a:endParaRPr sz="2400" baseline="30000">
              <a:solidFill>
                <a:srgbClr val="FFFFFF"/>
              </a:solidFill>
              <a:latin typeface="Open Sans"/>
              <a:ea typeface="Open Sans"/>
              <a:cs typeface="Open Sans"/>
              <a:sym typeface="Open Sans"/>
            </a:endParaRPr>
          </a:p>
        </p:txBody>
      </p:sp>
      <p:sp>
        <p:nvSpPr>
          <p:cNvPr id="552" name="Google Shape;552;p61"/>
          <p:cNvSpPr txBox="1"/>
          <p:nvPr/>
        </p:nvSpPr>
        <p:spPr>
          <a:xfrm>
            <a:off x="625363" y="3847550"/>
            <a:ext cx="68709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Reduction Half Reaction:  O</a:t>
            </a:r>
            <a:r>
              <a:rPr lang="en" sz="2400" baseline="-25000" dirty="0">
                <a:solidFill>
                  <a:srgbClr val="FFFFFF"/>
                </a:solidFill>
                <a:latin typeface="Open Sans"/>
                <a:ea typeface="Open Sans"/>
                <a:cs typeface="Open Sans"/>
                <a:sym typeface="Open Sans"/>
              </a:rPr>
              <a:t>2</a:t>
            </a:r>
            <a:r>
              <a:rPr lang="en" sz="2400" dirty="0">
                <a:solidFill>
                  <a:srgbClr val="FFFFFF"/>
                </a:solidFill>
                <a:latin typeface="Open Sans"/>
                <a:ea typeface="Open Sans"/>
                <a:cs typeface="Open Sans"/>
                <a:sym typeface="Open Sans"/>
              </a:rPr>
              <a:t> </a:t>
            </a:r>
            <a:r>
              <a:rPr lang="en" sz="2400" baseline="30000" dirty="0">
                <a:solidFill>
                  <a:srgbClr val="FFFFFF"/>
                </a:solidFill>
                <a:latin typeface="Open Sans"/>
                <a:ea typeface="Open Sans"/>
                <a:cs typeface="Open Sans"/>
                <a:sym typeface="Open Sans"/>
              </a:rPr>
              <a:t>0                    </a:t>
            </a:r>
            <a:r>
              <a:rPr lang="en" sz="2400" dirty="0">
                <a:solidFill>
                  <a:srgbClr val="FFFFFF"/>
                </a:solidFill>
                <a:latin typeface="Open Sans"/>
                <a:ea typeface="Open Sans"/>
                <a:cs typeface="Open Sans"/>
                <a:sym typeface="Open Sans"/>
              </a:rPr>
              <a:t>→2O</a:t>
            </a:r>
            <a:r>
              <a:rPr lang="en" sz="2400" baseline="30000" dirty="0">
                <a:solidFill>
                  <a:srgbClr val="FFFFFF"/>
                </a:solidFill>
                <a:latin typeface="Open Sans"/>
                <a:ea typeface="Open Sans"/>
                <a:cs typeface="Open Sans"/>
                <a:sym typeface="Open Sans"/>
              </a:rPr>
              <a:t>-2</a:t>
            </a:r>
            <a:endParaRPr sz="2400" baseline="30000" dirty="0">
              <a:solidFill>
                <a:srgbClr val="FFFFFF"/>
              </a:solidFill>
              <a:latin typeface="Open Sans"/>
              <a:ea typeface="Open Sans"/>
              <a:cs typeface="Open Sans"/>
              <a:sym typeface="Open Sans"/>
            </a:endParaRPr>
          </a:p>
        </p:txBody>
      </p:sp>
      <p:sp>
        <p:nvSpPr>
          <p:cNvPr id="553" name="Google Shape;553;p61"/>
          <p:cNvSpPr txBox="1"/>
          <p:nvPr/>
        </p:nvSpPr>
        <p:spPr>
          <a:xfrm>
            <a:off x="4875775" y="3879113"/>
            <a:ext cx="8829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+ 4e</a:t>
            </a:r>
            <a:r>
              <a:rPr lang="en" sz="2400" baseline="30000" dirty="0">
                <a:solidFill>
                  <a:srgbClr val="FFFFFF"/>
                </a:solidFill>
                <a:latin typeface="Open Sans"/>
                <a:ea typeface="Open Sans"/>
                <a:cs typeface="Open Sans"/>
                <a:sym typeface="Open Sans"/>
              </a:rPr>
              <a:t>-</a:t>
            </a:r>
            <a:endParaRPr sz="2400" baseline="30000" dirty="0">
              <a:solidFill>
                <a:srgbClr val="FFFFFF"/>
              </a:solidFill>
              <a:latin typeface="Open Sans"/>
              <a:ea typeface="Open Sans"/>
              <a:cs typeface="Open Sans"/>
              <a:sym typeface="Open Sans"/>
            </a:endParaRPr>
          </a:p>
        </p:txBody>
      </p:sp>
      <p:sp>
        <p:nvSpPr>
          <p:cNvPr id="554" name="Google Shape;554;p61"/>
          <p:cNvSpPr txBox="1"/>
          <p:nvPr/>
        </p:nvSpPr>
        <p:spPr>
          <a:xfrm>
            <a:off x="6032963" y="3313375"/>
            <a:ext cx="8829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+ 2e</a:t>
            </a:r>
            <a:r>
              <a:rPr lang="en" sz="2400" baseline="30000">
                <a:solidFill>
                  <a:srgbClr val="FFFFFF"/>
                </a:solidFill>
                <a:latin typeface="Open Sans"/>
                <a:ea typeface="Open Sans"/>
                <a:cs typeface="Open Sans"/>
                <a:sym typeface="Open Sans"/>
              </a:rPr>
              <a:t>-</a:t>
            </a:r>
            <a:endParaRPr sz="2400" baseline="30000">
              <a:solidFill>
                <a:srgbClr val="FFFFFF"/>
              </a:solidFill>
              <a:latin typeface="Open Sans"/>
              <a:ea typeface="Open Sans"/>
              <a:cs typeface="Open Sans"/>
              <a:sym typeface="Open Sans"/>
            </a:endParaRPr>
          </a:p>
        </p:txBody>
      </p:sp>
      <p:sp>
        <p:nvSpPr>
          <p:cNvPr id="555" name="Google Shape;555;p61"/>
          <p:cNvSpPr/>
          <p:nvPr/>
        </p:nvSpPr>
        <p:spPr>
          <a:xfrm>
            <a:off x="4928963" y="3847563"/>
            <a:ext cx="776520" cy="639576"/>
          </a:xfrm>
          <a:prstGeom prst="cloud">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56" name="Google Shape;556;p61"/>
          <p:cNvSpPr/>
          <p:nvPr/>
        </p:nvSpPr>
        <p:spPr>
          <a:xfrm>
            <a:off x="6086163" y="3223837"/>
            <a:ext cx="776520" cy="639576"/>
          </a:xfrm>
          <a:prstGeom prst="cloud">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57" name="Google Shape;557;p61"/>
          <p:cNvSpPr txBox="1"/>
          <p:nvPr/>
        </p:nvSpPr>
        <p:spPr>
          <a:xfrm>
            <a:off x="4668288" y="4386800"/>
            <a:ext cx="14667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Gain electrons</a:t>
            </a:r>
            <a:endParaRPr>
              <a:solidFill>
                <a:srgbClr val="FFFFFF"/>
              </a:solidFill>
              <a:latin typeface="Open Sans"/>
              <a:ea typeface="Open Sans"/>
              <a:cs typeface="Open Sans"/>
              <a:sym typeface="Open Sans"/>
            </a:endParaRPr>
          </a:p>
        </p:txBody>
      </p:sp>
      <p:sp>
        <p:nvSpPr>
          <p:cNvPr id="558" name="Google Shape;558;p61"/>
          <p:cNvSpPr txBox="1"/>
          <p:nvPr/>
        </p:nvSpPr>
        <p:spPr>
          <a:xfrm>
            <a:off x="5917700" y="2945400"/>
            <a:ext cx="18660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Loss of  electrons</a:t>
            </a:r>
            <a:endParaRPr>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33587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fade">
                                      <p:cBhvr>
                                        <p:cTn id="7" dur="10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5"/>
                                        </p:tgtEl>
                                        <p:attrNameLst>
                                          <p:attrName>style.visibility</p:attrName>
                                        </p:attrNameLst>
                                      </p:cBhvr>
                                      <p:to>
                                        <p:strVal val="visible"/>
                                      </p:to>
                                    </p:set>
                                    <p:animEffect transition="in" filter="fade">
                                      <p:cBhvr>
                                        <p:cTn id="12" dur="1000"/>
                                        <p:tgtEl>
                                          <p:spTgt spid="5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7"/>
                                        </p:tgtEl>
                                        <p:attrNameLst>
                                          <p:attrName>style.visibility</p:attrName>
                                        </p:attrNameLst>
                                      </p:cBhvr>
                                      <p:to>
                                        <p:strVal val="visible"/>
                                      </p:to>
                                    </p:set>
                                    <p:animEffect transition="in" filter="fade">
                                      <p:cBhvr>
                                        <p:cTn id="17" dur="1000"/>
                                        <p:tgtEl>
                                          <p:spTgt spid="5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6"/>
                                        </p:tgtEl>
                                        <p:attrNameLst>
                                          <p:attrName>style.visibility</p:attrName>
                                        </p:attrNameLst>
                                      </p:cBhvr>
                                      <p:to>
                                        <p:strVal val="visible"/>
                                      </p:to>
                                    </p:set>
                                    <p:animEffect transition="in" filter="fade">
                                      <p:cBhvr>
                                        <p:cTn id="22" dur="1000"/>
                                        <p:tgtEl>
                                          <p:spTgt spid="5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6"/>
                                        </p:tgtEl>
                                        <p:attrNameLst>
                                          <p:attrName>style.visibility</p:attrName>
                                        </p:attrNameLst>
                                      </p:cBhvr>
                                      <p:to>
                                        <p:strVal val="visible"/>
                                      </p:to>
                                    </p:set>
                                    <p:animEffect transition="in" filter="fade">
                                      <p:cBhvr>
                                        <p:cTn id="27" dur="1000"/>
                                        <p:tgtEl>
                                          <p:spTgt spid="5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0"/>
                                        </p:tgtEl>
                                        <p:attrNameLst>
                                          <p:attrName>style.visibility</p:attrName>
                                        </p:attrNameLst>
                                      </p:cBhvr>
                                      <p:to>
                                        <p:strVal val="visible"/>
                                      </p:to>
                                    </p:set>
                                    <p:animEffect transition="in" filter="fade">
                                      <p:cBhvr>
                                        <p:cTn id="32" dur="1000"/>
                                        <p:tgtEl>
                                          <p:spTgt spid="5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8"/>
                                        </p:tgtEl>
                                        <p:attrNameLst>
                                          <p:attrName>style.visibility</p:attrName>
                                        </p:attrNameLst>
                                      </p:cBhvr>
                                      <p:to>
                                        <p:strVal val="visible"/>
                                      </p:to>
                                    </p:set>
                                    <p:animEffect transition="in" filter="fade">
                                      <p:cBhvr>
                                        <p:cTn id="37" dur="1000"/>
                                        <p:tgtEl>
                                          <p:spTgt spid="5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0"/>
                                        </p:tgtEl>
                                        <p:attrNameLst>
                                          <p:attrName>style.visibility</p:attrName>
                                        </p:attrNameLst>
                                      </p:cBhvr>
                                      <p:to>
                                        <p:strVal val="visible"/>
                                      </p:to>
                                    </p:set>
                                    <p:animEffect transition="in" filter="fade">
                                      <p:cBhvr>
                                        <p:cTn id="42" dur="1000"/>
                                        <p:tgtEl>
                                          <p:spTgt spid="5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9"/>
                                        </p:tgtEl>
                                        <p:attrNameLst>
                                          <p:attrName>style.visibility</p:attrName>
                                        </p:attrNameLst>
                                      </p:cBhvr>
                                      <p:to>
                                        <p:strVal val="visible"/>
                                      </p:to>
                                    </p:set>
                                    <p:animEffect transition="in" filter="fade">
                                      <p:cBhvr>
                                        <p:cTn id="47" dur="1000"/>
                                        <p:tgtEl>
                                          <p:spTgt spid="5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1"/>
                                        </p:tgtEl>
                                        <p:attrNameLst>
                                          <p:attrName>style.visibility</p:attrName>
                                        </p:attrNameLst>
                                      </p:cBhvr>
                                      <p:to>
                                        <p:strVal val="visible"/>
                                      </p:to>
                                    </p:set>
                                    <p:animEffect transition="in" filter="fade">
                                      <p:cBhvr>
                                        <p:cTn id="52" dur="1000"/>
                                        <p:tgtEl>
                                          <p:spTgt spid="5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4"/>
                                        </p:tgtEl>
                                        <p:attrNameLst>
                                          <p:attrName>style.visibility</p:attrName>
                                        </p:attrNameLst>
                                      </p:cBhvr>
                                      <p:to>
                                        <p:strVal val="visible"/>
                                      </p:to>
                                    </p:set>
                                    <p:animEffect transition="in" filter="fade">
                                      <p:cBhvr>
                                        <p:cTn id="57" dur="1000"/>
                                        <p:tgtEl>
                                          <p:spTgt spid="5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6"/>
                                        </p:tgtEl>
                                        <p:attrNameLst>
                                          <p:attrName>style.visibility</p:attrName>
                                        </p:attrNameLst>
                                      </p:cBhvr>
                                      <p:to>
                                        <p:strVal val="visible"/>
                                      </p:to>
                                    </p:set>
                                    <p:animEffect transition="in" filter="fade">
                                      <p:cBhvr>
                                        <p:cTn id="62" dur="1000"/>
                                        <p:tgtEl>
                                          <p:spTgt spid="5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58"/>
                                        </p:tgtEl>
                                        <p:attrNameLst>
                                          <p:attrName>style.visibility</p:attrName>
                                        </p:attrNameLst>
                                      </p:cBhvr>
                                      <p:to>
                                        <p:strVal val="visible"/>
                                      </p:to>
                                    </p:set>
                                    <p:animEffect transition="in" filter="fade">
                                      <p:cBhvr>
                                        <p:cTn id="67" dur="1000"/>
                                        <p:tgtEl>
                                          <p:spTgt spid="5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52"/>
                                        </p:tgtEl>
                                        <p:attrNameLst>
                                          <p:attrName>style.visibility</p:attrName>
                                        </p:attrNameLst>
                                      </p:cBhvr>
                                      <p:to>
                                        <p:strVal val="visible"/>
                                      </p:to>
                                    </p:set>
                                    <p:animEffect transition="in" filter="fade">
                                      <p:cBhvr>
                                        <p:cTn id="72" dur="1000"/>
                                        <p:tgtEl>
                                          <p:spTgt spid="55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53"/>
                                        </p:tgtEl>
                                        <p:attrNameLst>
                                          <p:attrName>style.visibility</p:attrName>
                                        </p:attrNameLst>
                                      </p:cBhvr>
                                      <p:to>
                                        <p:strVal val="visible"/>
                                      </p:to>
                                    </p:set>
                                    <p:animEffect transition="in" filter="fade">
                                      <p:cBhvr>
                                        <p:cTn id="77" dur="1000"/>
                                        <p:tgtEl>
                                          <p:spTgt spid="55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55"/>
                                        </p:tgtEl>
                                        <p:attrNameLst>
                                          <p:attrName>style.visibility</p:attrName>
                                        </p:attrNameLst>
                                      </p:cBhvr>
                                      <p:to>
                                        <p:strVal val="visible"/>
                                      </p:to>
                                    </p:set>
                                    <p:animEffect transition="in" filter="fade">
                                      <p:cBhvr>
                                        <p:cTn id="82" dur="1000"/>
                                        <p:tgtEl>
                                          <p:spTgt spid="5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57"/>
                                        </p:tgtEl>
                                        <p:attrNameLst>
                                          <p:attrName>style.visibility</p:attrName>
                                        </p:attrNameLst>
                                      </p:cBhvr>
                                      <p:to>
                                        <p:strVal val="visible"/>
                                      </p:to>
                                    </p:set>
                                    <p:animEffect transition="in" filter="fade">
                                      <p:cBhvr>
                                        <p:cTn id="87" dur="16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7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Single Replacement Reactions</a:t>
            </a:r>
            <a:endParaRPr/>
          </a:p>
        </p:txBody>
      </p:sp>
      <p:sp>
        <p:nvSpPr>
          <p:cNvPr id="956" name="Google Shape;956;p7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 + CuCl</a:t>
            </a:r>
            <a:r>
              <a:rPr lang="en" baseline="-25000"/>
              <a:t>2</a:t>
            </a:r>
            <a:r>
              <a:rPr lang="en"/>
              <a:t>   →     NiCl</a:t>
            </a:r>
            <a:r>
              <a:rPr lang="en" baseline="-25000"/>
              <a:t>2</a:t>
            </a:r>
            <a:r>
              <a:rPr lang="en"/>
              <a:t>   +   Cu</a:t>
            </a:r>
            <a:br>
              <a:rPr lang="en"/>
            </a:br>
            <a:endParaRPr/>
          </a:p>
          <a:p>
            <a:pPr marL="0" lvl="0" indent="0" algn="l" rtl="0">
              <a:spcBef>
                <a:spcPts val="1600"/>
              </a:spcBef>
              <a:spcAft>
                <a:spcPts val="0"/>
              </a:spcAft>
              <a:buNone/>
            </a:pPr>
            <a:endParaRPr sz="3000" i="1">
              <a:solidFill>
                <a:srgbClr val="FF0000"/>
              </a:solidFill>
            </a:endParaRPr>
          </a:p>
          <a:p>
            <a:pPr marL="457200" lvl="0" indent="-317500" algn="l" rtl="0">
              <a:spcBef>
                <a:spcPts val="1600"/>
              </a:spcBef>
              <a:spcAft>
                <a:spcPts val="0"/>
              </a:spcAft>
              <a:buClr>
                <a:srgbClr val="FF0000"/>
              </a:buClr>
              <a:buSzPts val="1400"/>
              <a:buChar char="●"/>
            </a:pPr>
            <a:r>
              <a:rPr lang="en" sz="3000" i="1">
                <a:solidFill>
                  <a:srgbClr val="FF0000"/>
                </a:solidFill>
              </a:rPr>
              <a:t>A single element replaces another in a compound</a:t>
            </a:r>
            <a:endParaRPr sz="3000" i="1">
              <a:solidFill>
                <a:srgbClr val="FF0000"/>
              </a:solidFill>
            </a:endParaRPr>
          </a:p>
          <a:p>
            <a:pPr marL="457200" lvl="0" indent="-317500" algn="l" rtl="0">
              <a:spcBef>
                <a:spcPts val="0"/>
              </a:spcBef>
              <a:spcAft>
                <a:spcPts val="0"/>
              </a:spcAft>
              <a:buClr>
                <a:srgbClr val="FF0000"/>
              </a:buClr>
              <a:buSzPts val="1400"/>
              <a:buChar char="●"/>
            </a:pPr>
            <a:r>
              <a:rPr lang="en" sz="3000" i="1">
                <a:solidFill>
                  <a:srgbClr val="FF0000"/>
                </a:solidFill>
              </a:rPr>
              <a:t>Look for a single element on both sides of rx</a:t>
            </a:r>
            <a:endParaRPr sz="3000" i="1">
              <a:solidFill>
                <a:srgbClr val="FF0000"/>
              </a:solidFill>
            </a:endParaRPr>
          </a:p>
          <a:p>
            <a:pPr marL="0" lvl="0" indent="0" algn="l" rtl="0">
              <a:spcBef>
                <a:spcPts val="1600"/>
              </a:spcBef>
              <a:spcAft>
                <a:spcPts val="1600"/>
              </a:spcAft>
              <a:buNone/>
            </a:pPr>
            <a:endParaRPr/>
          </a:p>
        </p:txBody>
      </p:sp>
      <p:sp>
        <p:nvSpPr>
          <p:cNvPr id="957" name="Google Shape;957;p72"/>
          <p:cNvSpPr/>
          <p:nvPr/>
        </p:nvSpPr>
        <p:spPr>
          <a:xfrm>
            <a:off x="470425" y="2141625"/>
            <a:ext cx="1087800" cy="7203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72"/>
          <p:cNvGrpSpPr/>
          <p:nvPr/>
        </p:nvGrpSpPr>
        <p:grpSpPr>
          <a:xfrm>
            <a:off x="4410275" y="2420263"/>
            <a:ext cx="501300" cy="163013"/>
            <a:chOff x="6973275" y="2348088"/>
            <a:chExt cx="501300" cy="163013"/>
          </a:xfrm>
        </p:grpSpPr>
        <p:sp>
          <p:nvSpPr>
            <p:cNvPr id="959" name="Google Shape;959;p72"/>
            <p:cNvSpPr/>
            <p:nvPr/>
          </p:nvSpPr>
          <p:spPr>
            <a:xfrm>
              <a:off x="7140375" y="235270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2"/>
            <p:cNvSpPr/>
            <p:nvPr/>
          </p:nvSpPr>
          <p:spPr>
            <a:xfrm>
              <a:off x="6973275" y="2348088"/>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2"/>
            <p:cNvSpPr/>
            <p:nvPr/>
          </p:nvSpPr>
          <p:spPr>
            <a:xfrm>
              <a:off x="7307475" y="2352700"/>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72"/>
          <p:cNvSpPr/>
          <p:nvPr/>
        </p:nvSpPr>
        <p:spPr>
          <a:xfrm>
            <a:off x="6609150" y="2422575"/>
            <a:ext cx="167100" cy="1584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2"/>
          <p:cNvSpPr/>
          <p:nvPr/>
        </p:nvSpPr>
        <p:spPr>
          <a:xfrm>
            <a:off x="311700" y="2492550"/>
            <a:ext cx="167100" cy="1584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72"/>
          <p:cNvGrpSpPr/>
          <p:nvPr/>
        </p:nvGrpSpPr>
        <p:grpSpPr>
          <a:xfrm>
            <a:off x="1523925" y="2492550"/>
            <a:ext cx="501300" cy="158400"/>
            <a:chOff x="1338900" y="2861925"/>
            <a:chExt cx="501300" cy="158400"/>
          </a:xfrm>
        </p:grpSpPr>
        <p:sp>
          <p:nvSpPr>
            <p:cNvPr id="965" name="Google Shape;965;p72"/>
            <p:cNvSpPr/>
            <p:nvPr/>
          </p:nvSpPr>
          <p:spPr>
            <a:xfrm>
              <a:off x="1506000" y="2861925"/>
              <a:ext cx="167100" cy="1584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2"/>
            <p:cNvSpPr/>
            <p:nvPr/>
          </p:nvSpPr>
          <p:spPr>
            <a:xfrm>
              <a:off x="1673100" y="2861925"/>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2"/>
            <p:cNvSpPr/>
            <p:nvPr/>
          </p:nvSpPr>
          <p:spPr>
            <a:xfrm>
              <a:off x="1338900" y="2861925"/>
              <a:ext cx="1671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1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Half reaction: Reduction</a:t>
            </a:r>
            <a:endParaRPr/>
          </a:p>
        </p:txBody>
      </p:sp>
      <p:sp>
        <p:nvSpPr>
          <p:cNvPr id="746" name="Google Shape;746;p7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reduction half reaction shows an atom or ion gaining one or more electrons					</a:t>
            </a:r>
            <a:endParaRPr/>
          </a:p>
          <a:p>
            <a:pPr marL="1828800" lvl="0" indent="457200" algn="l" rtl="0">
              <a:spcBef>
                <a:spcPts val="1600"/>
              </a:spcBef>
              <a:spcAft>
                <a:spcPts val="0"/>
              </a:spcAft>
              <a:buNone/>
            </a:pPr>
            <a:r>
              <a:rPr lang="en"/>
              <a:t>Fe</a:t>
            </a:r>
            <a:r>
              <a:rPr lang="en" baseline="30000"/>
              <a:t>3+</a:t>
            </a:r>
            <a:r>
              <a:rPr lang="en"/>
              <a:t>  +  </a:t>
            </a:r>
            <a:r>
              <a:rPr lang="en" b="1">
                <a:solidFill>
                  <a:srgbClr val="FF0000"/>
                </a:solidFill>
              </a:rPr>
              <a:t>   </a:t>
            </a:r>
            <a:r>
              <a:rPr lang="en"/>
              <a:t>→   Fe</a:t>
            </a:r>
            <a:r>
              <a:rPr lang="en" baseline="30000"/>
              <a:t>0</a:t>
            </a:r>
            <a:r>
              <a:rPr lang="en"/>
              <a:t>			</a:t>
            </a:r>
            <a:endParaRPr/>
          </a:p>
          <a:p>
            <a:pPr marL="0" lvl="0" indent="0" algn="l" rtl="0">
              <a:spcBef>
                <a:spcPts val="1600"/>
              </a:spcBef>
              <a:spcAft>
                <a:spcPts val="1600"/>
              </a:spcAft>
              <a:buNone/>
            </a:pPr>
            <a:r>
              <a:rPr lang="en"/>
              <a:t>Notice that the </a:t>
            </a:r>
            <a:r>
              <a:rPr lang="en" b="1">
                <a:solidFill>
                  <a:srgbClr val="FF0000"/>
                </a:solidFill>
              </a:rPr>
              <a:t>e-</a:t>
            </a:r>
            <a:r>
              <a:rPr lang="en"/>
              <a:t> are on the left.</a:t>
            </a:r>
            <a:endParaRPr/>
          </a:p>
        </p:txBody>
      </p:sp>
      <p:sp>
        <p:nvSpPr>
          <p:cNvPr id="747" name="Google Shape;747;p71"/>
          <p:cNvSpPr/>
          <p:nvPr/>
        </p:nvSpPr>
        <p:spPr>
          <a:xfrm>
            <a:off x="2193325" y="2554100"/>
            <a:ext cx="4223700" cy="827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1"/>
          <p:cNvSpPr txBox="1"/>
          <p:nvPr/>
        </p:nvSpPr>
        <p:spPr>
          <a:xfrm>
            <a:off x="3834625" y="2738000"/>
            <a:ext cx="941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3e-</a:t>
            </a:r>
            <a:endParaRPr sz="3000">
              <a:solidFill>
                <a:srgbClr val="FF0000"/>
              </a:solidFill>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72894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fade">
                                      <p:cBhvr>
                                        <p:cTn id="7" dur="10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Half reaction: Oxidation</a:t>
            </a:r>
            <a:endParaRPr dirty="0"/>
          </a:p>
        </p:txBody>
      </p:sp>
      <p:sp>
        <p:nvSpPr>
          <p:cNvPr id="754" name="Google Shape;754;p7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oxidation half reaction shows an atom or ion losing one or more e-:	</a:t>
            </a:r>
            <a:endParaRPr/>
          </a:p>
          <a:p>
            <a:pPr marL="0" lvl="0" indent="0" algn="l" rtl="0">
              <a:spcBef>
                <a:spcPts val="1600"/>
              </a:spcBef>
              <a:spcAft>
                <a:spcPts val="0"/>
              </a:spcAft>
              <a:buNone/>
            </a:pPr>
            <a:r>
              <a:rPr lang="en"/>
              <a:t>			     Mg</a:t>
            </a:r>
            <a:r>
              <a:rPr lang="en" baseline="30000"/>
              <a:t>o</a:t>
            </a:r>
            <a:r>
              <a:rPr lang="en"/>
              <a:t> →  Mg</a:t>
            </a:r>
            <a:r>
              <a:rPr lang="en" baseline="30000"/>
              <a:t>+2</a:t>
            </a:r>
            <a:r>
              <a:rPr lang="en"/>
              <a:t>  + </a:t>
            </a:r>
            <a:r>
              <a:rPr lang="en" b="1">
                <a:solidFill>
                  <a:srgbClr val="FF0000"/>
                </a:solidFill>
              </a:rPr>
              <a:t>2e-</a:t>
            </a:r>
            <a:r>
              <a:rPr lang="en"/>
              <a:t>			</a:t>
            </a:r>
            <a:endParaRPr/>
          </a:p>
          <a:p>
            <a:pPr marL="0" lvl="0" indent="0" algn="l" rtl="0">
              <a:spcBef>
                <a:spcPts val="1600"/>
              </a:spcBef>
              <a:spcAft>
                <a:spcPts val="0"/>
              </a:spcAft>
              <a:buNone/>
            </a:pPr>
            <a:r>
              <a:rPr lang="en"/>
              <a:t>Notice that the </a:t>
            </a:r>
            <a:r>
              <a:rPr lang="en" b="1">
                <a:solidFill>
                  <a:srgbClr val="FF0000"/>
                </a:solidFill>
              </a:rPr>
              <a:t>e-</a:t>
            </a:r>
            <a:r>
              <a:rPr lang="en"/>
              <a:t> is on the right.</a:t>
            </a:r>
            <a:endParaRPr/>
          </a:p>
          <a:p>
            <a:pPr marL="0" lvl="0" indent="0" algn="l" rtl="0">
              <a:spcBef>
                <a:spcPts val="1600"/>
              </a:spcBef>
              <a:spcAft>
                <a:spcPts val="1600"/>
              </a:spcAft>
              <a:buNone/>
            </a:pPr>
            <a:endParaRPr/>
          </a:p>
        </p:txBody>
      </p:sp>
    </p:spTree>
    <p:extLst>
      <p:ext uri="{BB962C8B-B14F-4D97-AF65-F5344CB8AC3E}">
        <p14:creationId xmlns:p14="http://schemas.microsoft.com/office/powerpoint/2010/main" val="223038490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Half Reactions</a:t>
            </a:r>
            <a:endParaRPr/>
          </a:p>
        </p:txBody>
      </p:sp>
      <p:sp>
        <p:nvSpPr>
          <p:cNvPr id="564" name="Google Shape;564;p62"/>
          <p:cNvSpPr txBox="1">
            <a:spLocks noGrp="1"/>
          </p:cNvSpPr>
          <p:nvPr>
            <p:ph type="body" idx="1"/>
          </p:nvPr>
        </p:nvSpPr>
        <p:spPr>
          <a:xfrm>
            <a:off x="311700" y="1495975"/>
            <a:ext cx="8520600" cy="94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Assign oxidation numbers to all elements in the reaction and determine if its a redox reaction (change in oxidation #).</a:t>
            </a:r>
            <a:endParaRPr/>
          </a:p>
          <a:p>
            <a:pPr marL="0" lvl="0" indent="0" algn="l" rtl="0">
              <a:spcBef>
                <a:spcPts val="1600"/>
              </a:spcBef>
              <a:spcAft>
                <a:spcPts val="1600"/>
              </a:spcAft>
              <a:buNone/>
            </a:pPr>
            <a:r>
              <a:rPr lang="en"/>
              <a:t>             Cu + 2AgNO</a:t>
            </a:r>
            <a:r>
              <a:rPr lang="en" baseline="-25000"/>
              <a:t>3</a:t>
            </a:r>
            <a:r>
              <a:rPr lang="en"/>
              <a:t> → Cu(NO</a:t>
            </a:r>
            <a:r>
              <a:rPr lang="en" baseline="-25000"/>
              <a:t>3</a:t>
            </a:r>
            <a:r>
              <a:rPr lang="en"/>
              <a:t>)</a:t>
            </a:r>
            <a:r>
              <a:rPr lang="en" baseline="-25000"/>
              <a:t>2</a:t>
            </a:r>
            <a:r>
              <a:rPr lang="en"/>
              <a:t> + 2Ag</a:t>
            </a:r>
            <a:endParaRPr/>
          </a:p>
        </p:txBody>
      </p:sp>
      <p:sp>
        <p:nvSpPr>
          <p:cNvPr id="565" name="Google Shape;565;p62"/>
          <p:cNvSpPr txBox="1"/>
          <p:nvPr/>
        </p:nvSpPr>
        <p:spPr>
          <a:xfrm>
            <a:off x="2759975" y="31168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66" name="Google Shape;566;p62"/>
          <p:cNvSpPr txBox="1"/>
          <p:nvPr/>
        </p:nvSpPr>
        <p:spPr>
          <a:xfrm>
            <a:off x="7195150" y="31407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67" name="Google Shape;567;p62"/>
          <p:cNvSpPr txBox="1"/>
          <p:nvPr/>
        </p:nvSpPr>
        <p:spPr>
          <a:xfrm>
            <a:off x="4217850" y="31407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68" name="Google Shape;568;p62"/>
          <p:cNvSpPr txBox="1"/>
          <p:nvPr/>
        </p:nvSpPr>
        <p:spPr>
          <a:xfrm>
            <a:off x="6009650" y="31168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69" name="Google Shape;569;p62"/>
          <p:cNvSpPr txBox="1"/>
          <p:nvPr/>
        </p:nvSpPr>
        <p:spPr>
          <a:xfrm>
            <a:off x="3629250" y="31407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70" name="Google Shape;570;p62"/>
          <p:cNvSpPr txBox="1"/>
          <p:nvPr/>
        </p:nvSpPr>
        <p:spPr>
          <a:xfrm>
            <a:off x="5281775" y="31168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179508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animEffect transition="in" filter="fade">
                                      <p:cBhvr>
                                        <p:cTn id="12" dur="1000"/>
                                        <p:tgtEl>
                                          <p:spTgt spid="5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7"/>
                                        </p:tgtEl>
                                        <p:attrNameLst>
                                          <p:attrName>style.visibility</p:attrName>
                                        </p:attrNameLst>
                                      </p:cBhvr>
                                      <p:to>
                                        <p:strVal val="visible"/>
                                      </p:to>
                                    </p:set>
                                    <p:animEffect transition="in" filter="fade">
                                      <p:cBhvr>
                                        <p:cTn id="17" dur="1000"/>
                                        <p:tgtEl>
                                          <p:spTgt spid="5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9"/>
                                        </p:tgtEl>
                                        <p:attrNameLst>
                                          <p:attrName>style.visibility</p:attrName>
                                        </p:attrNameLst>
                                      </p:cBhvr>
                                      <p:to>
                                        <p:strVal val="visible"/>
                                      </p:to>
                                    </p:set>
                                    <p:animEffect transition="in" filter="fade">
                                      <p:cBhvr>
                                        <p:cTn id="22" dur="1000"/>
                                        <p:tgtEl>
                                          <p:spTgt spid="5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8"/>
                                        </p:tgtEl>
                                        <p:attrNameLst>
                                          <p:attrName>style.visibility</p:attrName>
                                        </p:attrNameLst>
                                      </p:cBhvr>
                                      <p:to>
                                        <p:strVal val="visible"/>
                                      </p:to>
                                    </p:set>
                                    <p:animEffect transition="in" filter="fade">
                                      <p:cBhvr>
                                        <p:cTn id="27" dur="1000"/>
                                        <p:tgtEl>
                                          <p:spTgt spid="5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0"/>
                                        </p:tgtEl>
                                        <p:attrNameLst>
                                          <p:attrName>style.visibility</p:attrName>
                                        </p:attrNameLst>
                                      </p:cBhvr>
                                      <p:to>
                                        <p:strVal val="visible"/>
                                      </p:to>
                                    </p:set>
                                    <p:animEffect transition="in" filter="fade">
                                      <p:cBhvr>
                                        <p:cTn id="32"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Half Reactions</a:t>
            </a:r>
            <a:endParaRPr/>
          </a:p>
        </p:txBody>
      </p:sp>
      <p:sp>
        <p:nvSpPr>
          <p:cNvPr id="576" name="Google Shape;576;p63"/>
          <p:cNvSpPr txBox="1">
            <a:spLocks noGrp="1"/>
          </p:cNvSpPr>
          <p:nvPr>
            <p:ph type="body" idx="1"/>
          </p:nvPr>
        </p:nvSpPr>
        <p:spPr>
          <a:xfrm>
            <a:off x="311700" y="1495975"/>
            <a:ext cx="8520600" cy="10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Determine which species is oxidized (LEO) and which species is reduced (GER).</a:t>
            </a:r>
            <a:endParaRPr/>
          </a:p>
          <a:p>
            <a:pPr marL="0" lvl="0" indent="0" algn="l" rtl="0">
              <a:spcBef>
                <a:spcPts val="1600"/>
              </a:spcBef>
              <a:spcAft>
                <a:spcPts val="0"/>
              </a:spcAft>
              <a:buNone/>
            </a:pPr>
            <a:endParaRPr/>
          </a:p>
          <a:p>
            <a:pPr marL="0" lvl="0" indent="0" algn="l" rtl="0">
              <a:spcBef>
                <a:spcPts val="0"/>
              </a:spcBef>
              <a:spcAft>
                <a:spcPts val="0"/>
              </a:spcAft>
              <a:buNone/>
            </a:pPr>
            <a:r>
              <a:rPr lang="en"/>
              <a:t>             Cu + 2AgNO</a:t>
            </a:r>
            <a:r>
              <a:rPr lang="en" baseline="-25000"/>
              <a:t>3</a:t>
            </a:r>
            <a:r>
              <a:rPr lang="en"/>
              <a:t> → Cu(NO</a:t>
            </a:r>
            <a:r>
              <a:rPr lang="en" baseline="-25000"/>
              <a:t>3</a:t>
            </a:r>
            <a:r>
              <a:rPr lang="en"/>
              <a:t>)</a:t>
            </a:r>
            <a:r>
              <a:rPr lang="en" baseline="-25000"/>
              <a:t>2</a:t>
            </a:r>
            <a:r>
              <a:rPr lang="en"/>
              <a:t> + 2Ag</a:t>
            </a:r>
            <a:endParaRPr/>
          </a:p>
        </p:txBody>
      </p:sp>
      <p:sp>
        <p:nvSpPr>
          <p:cNvPr id="577" name="Google Shape;577;p63"/>
          <p:cNvSpPr txBox="1"/>
          <p:nvPr/>
        </p:nvSpPr>
        <p:spPr>
          <a:xfrm>
            <a:off x="2820500" y="30876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78" name="Google Shape;578;p63"/>
          <p:cNvSpPr txBox="1"/>
          <p:nvPr/>
        </p:nvSpPr>
        <p:spPr>
          <a:xfrm>
            <a:off x="7045350" y="30731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579" name="Google Shape;579;p63"/>
          <p:cNvSpPr txBox="1"/>
          <p:nvPr/>
        </p:nvSpPr>
        <p:spPr>
          <a:xfrm>
            <a:off x="4277700" y="314782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80" name="Google Shape;580;p63"/>
          <p:cNvSpPr txBox="1"/>
          <p:nvPr/>
        </p:nvSpPr>
        <p:spPr>
          <a:xfrm>
            <a:off x="5964600" y="30731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81" name="Google Shape;581;p63"/>
          <p:cNvSpPr txBox="1"/>
          <p:nvPr/>
        </p:nvSpPr>
        <p:spPr>
          <a:xfrm>
            <a:off x="3698400" y="31325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582" name="Google Shape;582;p63"/>
          <p:cNvSpPr txBox="1"/>
          <p:nvPr/>
        </p:nvSpPr>
        <p:spPr>
          <a:xfrm>
            <a:off x="5313488" y="3073175"/>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583" name="Google Shape;583;p63"/>
          <p:cNvGrpSpPr/>
          <p:nvPr/>
        </p:nvGrpSpPr>
        <p:grpSpPr>
          <a:xfrm>
            <a:off x="2697245" y="3126504"/>
            <a:ext cx="2671033" cy="279217"/>
            <a:chOff x="2750875" y="2379725"/>
            <a:chExt cx="2061300" cy="204825"/>
          </a:xfrm>
        </p:grpSpPr>
        <p:cxnSp>
          <p:nvCxnSpPr>
            <p:cNvPr id="584" name="Google Shape;584;p63"/>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85" name="Google Shape;585;p63"/>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86" name="Google Shape;586;p63"/>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587" name="Google Shape;587;p63"/>
          <p:cNvGrpSpPr/>
          <p:nvPr/>
        </p:nvGrpSpPr>
        <p:grpSpPr>
          <a:xfrm rot="10800000">
            <a:off x="3737375" y="3960461"/>
            <a:ext cx="3472260" cy="261746"/>
            <a:chOff x="2750875" y="2379725"/>
            <a:chExt cx="2061300" cy="204825"/>
          </a:xfrm>
        </p:grpSpPr>
        <p:cxnSp>
          <p:nvCxnSpPr>
            <p:cNvPr id="588" name="Google Shape;588;p63"/>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89" name="Google Shape;589;p63"/>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590" name="Google Shape;590;p63"/>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591" name="Google Shape;591;p63"/>
          <p:cNvSpPr txBox="1"/>
          <p:nvPr/>
        </p:nvSpPr>
        <p:spPr>
          <a:xfrm>
            <a:off x="3858825" y="27791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592" name="Google Shape;592;p63"/>
          <p:cNvSpPr txBox="1"/>
          <p:nvPr/>
        </p:nvSpPr>
        <p:spPr>
          <a:xfrm>
            <a:off x="4910550" y="426550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8115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
                                        </p:tgtEl>
                                        <p:attrNameLst>
                                          <p:attrName>style.visibility</p:attrName>
                                        </p:attrNameLst>
                                      </p:cBhvr>
                                      <p:to>
                                        <p:strVal val="visible"/>
                                      </p:to>
                                    </p:set>
                                    <p:animEffect transition="in" filter="fade">
                                      <p:cBhvr>
                                        <p:cTn id="12" dur="1000"/>
                                        <p:tgtEl>
                                          <p:spTgt spid="5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1000"/>
                                        <p:tgtEl>
                                          <p:spTgt spid="5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2"/>
                                        </p:tgtEl>
                                        <p:attrNameLst>
                                          <p:attrName>style.visibility</p:attrName>
                                        </p:attrNameLst>
                                      </p:cBhvr>
                                      <p:to>
                                        <p:strVal val="visible"/>
                                      </p:to>
                                    </p:set>
                                    <p:animEffect transition="in" filter="fade">
                                      <p:cBhvr>
                                        <p:cTn id="22"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Half REactions</a:t>
            </a:r>
            <a:endParaRPr/>
          </a:p>
        </p:txBody>
      </p:sp>
      <p:sp>
        <p:nvSpPr>
          <p:cNvPr id="598" name="Google Shape;598;p6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Break the overall reaction into oxidation and reduction reactions (leave out spectator ions).</a:t>
            </a:r>
            <a:endParaRPr/>
          </a:p>
          <a:p>
            <a:pPr marL="914400" lvl="0" indent="457200" algn="l" rtl="0">
              <a:lnSpc>
                <a:spcPct val="150000"/>
              </a:lnSpc>
              <a:spcBef>
                <a:spcPts val="1600"/>
              </a:spcBef>
              <a:spcAft>
                <a:spcPts val="0"/>
              </a:spcAft>
              <a:buNone/>
            </a:pPr>
            <a:r>
              <a:rPr lang="en"/>
              <a:t>Cu + 2AgNO</a:t>
            </a:r>
            <a:r>
              <a:rPr lang="en" baseline="-25000"/>
              <a:t>3</a:t>
            </a:r>
            <a:r>
              <a:rPr lang="en"/>
              <a:t> → Cu(NO</a:t>
            </a:r>
            <a:r>
              <a:rPr lang="en" baseline="-25000"/>
              <a:t>3</a:t>
            </a:r>
            <a:r>
              <a:rPr lang="en"/>
              <a:t>)</a:t>
            </a:r>
            <a:r>
              <a:rPr lang="en" baseline="-25000"/>
              <a:t>2</a:t>
            </a:r>
            <a:r>
              <a:rPr lang="en"/>
              <a:t> + 2Ag</a:t>
            </a:r>
            <a:endParaRPr/>
          </a:p>
        </p:txBody>
      </p:sp>
      <p:sp>
        <p:nvSpPr>
          <p:cNvPr id="599" name="Google Shape;599;p64"/>
          <p:cNvSpPr txBox="1"/>
          <p:nvPr/>
        </p:nvSpPr>
        <p:spPr>
          <a:xfrm>
            <a:off x="1947425" y="2674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00" name="Google Shape;600;p64"/>
          <p:cNvSpPr txBox="1"/>
          <p:nvPr/>
        </p:nvSpPr>
        <p:spPr>
          <a:xfrm>
            <a:off x="6159900" y="26238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01" name="Google Shape;601;p64"/>
          <p:cNvSpPr txBox="1"/>
          <p:nvPr/>
        </p:nvSpPr>
        <p:spPr>
          <a:xfrm>
            <a:off x="3333663" y="2674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02" name="Google Shape;602;p64"/>
          <p:cNvSpPr txBox="1"/>
          <p:nvPr/>
        </p:nvSpPr>
        <p:spPr>
          <a:xfrm>
            <a:off x="5059050" y="26238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03" name="Google Shape;603;p64"/>
          <p:cNvSpPr txBox="1"/>
          <p:nvPr/>
        </p:nvSpPr>
        <p:spPr>
          <a:xfrm>
            <a:off x="2780988" y="2674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04" name="Google Shape;604;p64"/>
          <p:cNvSpPr txBox="1"/>
          <p:nvPr/>
        </p:nvSpPr>
        <p:spPr>
          <a:xfrm>
            <a:off x="4470450" y="26238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605" name="Google Shape;605;p64"/>
          <p:cNvGrpSpPr/>
          <p:nvPr/>
        </p:nvGrpSpPr>
        <p:grpSpPr>
          <a:xfrm>
            <a:off x="1862880" y="2613804"/>
            <a:ext cx="2645060" cy="279217"/>
            <a:chOff x="2750875" y="2379725"/>
            <a:chExt cx="2061300" cy="204825"/>
          </a:xfrm>
        </p:grpSpPr>
        <p:cxnSp>
          <p:nvCxnSpPr>
            <p:cNvPr id="606" name="Google Shape;606;p64"/>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07" name="Google Shape;607;p64"/>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08" name="Google Shape;608;p64"/>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609" name="Google Shape;609;p64"/>
          <p:cNvGrpSpPr/>
          <p:nvPr/>
        </p:nvGrpSpPr>
        <p:grpSpPr>
          <a:xfrm rot="10800000">
            <a:off x="2977227" y="3389024"/>
            <a:ext cx="3359301" cy="261746"/>
            <a:chOff x="2750875" y="2379725"/>
            <a:chExt cx="2061300" cy="204825"/>
          </a:xfrm>
        </p:grpSpPr>
        <p:cxnSp>
          <p:nvCxnSpPr>
            <p:cNvPr id="610" name="Google Shape;610;p64"/>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11" name="Google Shape;611;p64"/>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12" name="Google Shape;612;p64"/>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613" name="Google Shape;613;p64"/>
          <p:cNvSpPr txBox="1"/>
          <p:nvPr/>
        </p:nvSpPr>
        <p:spPr>
          <a:xfrm>
            <a:off x="2043475" y="2493225"/>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614" name="Google Shape;614;p64"/>
          <p:cNvSpPr txBox="1"/>
          <p:nvPr/>
        </p:nvSpPr>
        <p:spPr>
          <a:xfrm>
            <a:off x="4954475" y="35824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615" name="Google Shape;615;p64"/>
          <p:cNvSpPr/>
          <p:nvPr/>
        </p:nvSpPr>
        <p:spPr>
          <a:xfrm>
            <a:off x="3126150" y="2773750"/>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4"/>
          <p:cNvSpPr/>
          <p:nvPr/>
        </p:nvSpPr>
        <p:spPr>
          <a:xfrm>
            <a:off x="4660388" y="2773750"/>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4"/>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618" name="Google Shape;618;p64"/>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29063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Effect transition="in" filter="fade">
                                      <p:cBhvr>
                                        <p:cTn id="7" dur="1000"/>
                                        <p:tgtEl>
                                          <p:spTgt spid="6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6"/>
                                        </p:tgtEl>
                                        <p:attrNameLst>
                                          <p:attrName>style.visibility</p:attrName>
                                        </p:attrNameLst>
                                      </p:cBhvr>
                                      <p:to>
                                        <p:strVal val="visible"/>
                                      </p:to>
                                    </p:set>
                                    <p:animEffect transition="in" filter="fade">
                                      <p:cBhvr>
                                        <p:cTn id="12" dur="1000"/>
                                        <p:tgtEl>
                                          <p:spTgt spid="6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7"/>
                                        </p:tgtEl>
                                        <p:attrNameLst>
                                          <p:attrName>style.visibility</p:attrName>
                                        </p:attrNameLst>
                                      </p:cBhvr>
                                      <p:to>
                                        <p:strVal val="visible"/>
                                      </p:to>
                                    </p:set>
                                    <p:anim calcmode="lin" valueType="num">
                                      <p:cBhvr additive="base">
                                        <p:cTn id="17" dur="1000"/>
                                        <p:tgtEl>
                                          <p:spTgt spid="6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18"/>
                                        </p:tgtEl>
                                        <p:attrNameLst>
                                          <p:attrName>style.visibility</p:attrName>
                                        </p:attrNameLst>
                                      </p:cBhvr>
                                      <p:to>
                                        <p:strVal val="visible"/>
                                      </p:to>
                                    </p:set>
                                    <p:anim calcmode="lin" valueType="num">
                                      <p:cBhvr additive="base">
                                        <p:cTn id="22" dur="1000"/>
                                        <p:tgtEl>
                                          <p:spTgt spid="6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for Half REactions</a:t>
            </a:r>
            <a:endParaRPr/>
          </a:p>
        </p:txBody>
      </p:sp>
      <p:sp>
        <p:nvSpPr>
          <p:cNvPr id="624" name="Google Shape;624;p6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a:t>
            </a:r>
            <a:r>
              <a:rPr lang="en" sz="2400">
                <a:solidFill>
                  <a:schemeClr val="lt1"/>
                </a:solidFill>
              </a:rPr>
              <a:t>Fill in electrons: Oxidized: electrons lost → add on left</a:t>
            </a:r>
            <a:endParaRPr sz="2400">
              <a:solidFill>
                <a:schemeClr val="lt1"/>
              </a:solidFill>
            </a:endParaRPr>
          </a:p>
          <a:p>
            <a:pPr marL="0" lvl="0" indent="0" algn="l" rtl="0">
              <a:spcBef>
                <a:spcPts val="0"/>
              </a:spcBef>
              <a:spcAft>
                <a:spcPts val="0"/>
              </a:spcAft>
              <a:buNone/>
            </a:pPr>
            <a:r>
              <a:rPr lang="en" sz="2400">
                <a:solidFill>
                  <a:schemeClr val="lt1"/>
                </a:solidFill>
              </a:rPr>
              <a:t>                 Reduced: electrons gained → add on right</a:t>
            </a:r>
            <a:endParaRPr sz="2400">
              <a:solidFill>
                <a:schemeClr val="lt1"/>
              </a:solidFill>
            </a:endParaRPr>
          </a:p>
          <a:p>
            <a:pPr marL="914400" lvl="0" indent="457200" algn="l" rtl="0">
              <a:lnSpc>
                <a:spcPct val="150000"/>
              </a:lnSpc>
              <a:spcBef>
                <a:spcPts val="1600"/>
              </a:spcBef>
              <a:spcAft>
                <a:spcPts val="0"/>
              </a:spcAft>
              <a:buNone/>
            </a:pPr>
            <a:r>
              <a:rPr lang="en"/>
              <a:t>Cu + 2AgNO</a:t>
            </a:r>
            <a:r>
              <a:rPr lang="en" baseline="-25000"/>
              <a:t>3</a:t>
            </a:r>
            <a:r>
              <a:rPr lang="en"/>
              <a:t> → Cu(NO</a:t>
            </a:r>
            <a:r>
              <a:rPr lang="en" baseline="-25000"/>
              <a:t>3</a:t>
            </a:r>
            <a:r>
              <a:rPr lang="en"/>
              <a:t>)</a:t>
            </a:r>
            <a:r>
              <a:rPr lang="en" baseline="-25000"/>
              <a:t>2</a:t>
            </a:r>
            <a:r>
              <a:rPr lang="en"/>
              <a:t> + 2Ag</a:t>
            </a:r>
            <a:endParaRPr/>
          </a:p>
        </p:txBody>
      </p:sp>
      <p:sp>
        <p:nvSpPr>
          <p:cNvPr id="625" name="Google Shape;625;p65"/>
          <p:cNvSpPr txBox="1"/>
          <p:nvPr/>
        </p:nvSpPr>
        <p:spPr>
          <a:xfrm>
            <a:off x="1930125" y="2523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26" name="Google Shape;626;p65"/>
          <p:cNvSpPr txBox="1"/>
          <p:nvPr/>
        </p:nvSpPr>
        <p:spPr>
          <a:xfrm>
            <a:off x="6159900"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27" name="Google Shape;627;p65"/>
          <p:cNvSpPr txBox="1"/>
          <p:nvPr/>
        </p:nvSpPr>
        <p:spPr>
          <a:xfrm>
            <a:off x="33336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28" name="Google Shape;628;p65"/>
          <p:cNvSpPr txBox="1"/>
          <p:nvPr/>
        </p:nvSpPr>
        <p:spPr>
          <a:xfrm>
            <a:off x="5039625" y="24626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29" name="Google Shape;629;p65"/>
          <p:cNvSpPr txBox="1"/>
          <p:nvPr/>
        </p:nvSpPr>
        <p:spPr>
          <a:xfrm>
            <a:off x="27809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30" name="Google Shape;630;p65"/>
          <p:cNvSpPr txBox="1"/>
          <p:nvPr/>
        </p:nvSpPr>
        <p:spPr>
          <a:xfrm>
            <a:off x="4470450" y="2462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631" name="Google Shape;631;p65"/>
          <p:cNvGrpSpPr/>
          <p:nvPr/>
        </p:nvGrpSpPr>
        <p:grpSpPr>
          <a:xfrm>
            <a:off x="1862880" y="2553291"/>
            <a:ext cx="2645060" cy="279217"/>
            <a:chOff x="2750875" y="2379725"/>
            <a:chExt cx="2061300" cy="204825"/>
          </a:xfrm>
        </p:grpSpPr>
        <p:cxnSp>
          <p:nvCxnSpPr>
            <p:cNvPr id="632" name="Google Shape;632;p65"/>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33" name="Google Shape;633;p65"/>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34" name="Google Shape;634;p65"/>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635" name="Google Shape;635;p65"/>
          <p:cNvGrpSpPr/>
          <p:nvPr/>
        </p:nvGrpSpPr>
        <p:grpSpPr>
          <a:xfrm rot="10800000">
            <a:off x="2985877" y="3198086"/>
            <a:ext cx="3359301" cy="261746"/>
            <a:chOff x="2750875" y="2379725"/>
            <a:chExt cx="2061300" cy="204825"/>
          </a:xfrm>
        </p:grpSpPr>
        <p:cxnSp>
          <p:nvCxnSpPr>
            <p:cNvPr id="636" name="Google Shape;636;p65"/>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37" name="Google Shape;637;p65"/>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38" name="Google Shape;638;p65"/>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639" name="Google Shape;639;p65"/>
          <p:cNvSpPr txBox="1"/>
          <p:nvPr/>
        </p:nvSpPr>
        <p:spPr>
          <a:xfrm>
            <a:off x="2068425" y="24055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640" name="Google Shape;640;p65"/>
          <p:cNvSpPr txBox="1"/>
          <p:nvPr/>
        </p:nvSpPr>
        <p:spPr>
          <a:xfrm>
            <a:off x="4349350" y="33766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641" name="Google Shape;641;p65"/>
          <p:cNvSpPr/>
          <p:nvPr/>
        </p:nvSpPr>
        <p:spPr>
          <a:xfrm>
            <a:off x="3134800" y="2699375"/>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5"/>
          <p:cNvSpPr/>
          <p:nvPr/>
        </p:nvSpPr>
        <p:spPr>
          <a:xfrm>
            <a:off x="4660388" y="2699375"/>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5"/>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644" name="Google Shape;644;p65"/>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645" name="Google Shape;645;p65"/>
          <p:cNvSpPr txBox="1"/>
          <p:nvPr/>
        </p:nvSpPr>
        <p:spPr>
          <a:xfrm>
            <a:off x="4238975" y="3834325"/>
            <a:ext cx="1693800" cy="33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646" name="Google Shape;646;p65"/>
          <p:cNvSpPr txBox="1"/>
          <p:nvPr/>
        </p:nvSpPr>
        <p:spPr>
          <a:xfrm>
            <a:off x="2338513" y="4291950"/>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+ 1e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409028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
                                        </p:tgtEl>
                                        <p:attrNameLst>
                                          <p:attrName>style.visibility</p:attrName>
                                        </p:attrNameLst>
                                      </p:cBhvr>
                                      <p:to>
                                        <p:strVal val="visible"/>
                                      </p:to>
                                    </p:set>
                                    <p:animEffect transition="in" filter="fade">
                                      <p:cBhvr>
                                        <p:cTn id="12" dur="1000"/>
                                        <p:tgtEl>
                                          <p:spTgt spid="6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43"/>
                                        </p:tgtEl>
                                        <p:attrNameLst>
                                          <p:attrName>style.visibility</p:attrName>
                                        </p:attrNameLst>
                                      </p:cBhvr>
                                      <p:to>
                                        <p:strVal val="visible"/>
                                      </p:to>
                                    </p:set>
                                    <p:anim calcmode="lin" valueType="num">
                                      <p:cBhvr additive="base">
                                        <p:cTn id="17" dur="1000"/>
                                        <p:tgtEl>
                                          <p:spTgt spid="64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5"/>
                                        </p:tgtEl>
                                        <p:attrNameLst>
                                          <p:attrName>style.visibility</p:attrName>
                                        </p:attrNameLst>
                                      </p:cBhvr>
                                      <p:to>
                                        <p:strVal val="visible"/>
                                      </p:to>
                                    </p:set>
                                    <p:animEffect transition="in" filter="fade">
                                      <p:cBhvr>
                                        <p:cTn id="22" dur="1000"/>
                                        <p:tgtEl>
                                          <p:spTgt spid="64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44"/>
                                        </p:tgtEl>
                                        <p:attrNameLst>
                                          <p:attrName>style.visibility</p:attrName>
                                        </p:attrNameLst>
                                      </p:cBhvr>
                                      <p:to>
                                        <p:strVal val="visible"/>
                                      </p:to>
                                    </p:set>
                                    <p:anim calcmode="lin" valueType="num">
                                      <p:cBhvr additive="base">
                                        <p:cTn id="27" dur="1000"/>
                                        <p:tgtEl>
                                          <p:spTgt spid="6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6"/>
                                        </p:tgtEl>
                                        <p:attrNameLst>
                                          <p:attrName>style.visibility</p:attrName>
                                        </p:attrNameLst>
                                      </p:cBhvr>
                                      <p:to>
                                        <p:strVal val="visible"/>
                                      </p:to>
                                    </p:set>
                                    <p:animEffect transition="in" filter="fade">
                                      <p:cBhvr>
                                        <p:cTn id="32"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652" name="Google Shape;652;p6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 up both half reactions</a:t>
            </a:r>
            <a:endParaRPr/>
          </a:p>
          <a:p>
            <a:pPr marL="914400" lvl="0" indent="0" algn="l" rtl="0">
              <a:spcBef>
                <a:spcPts val="1600"/>
              </a:spcBef>
              <a:spcAft>
                <a:spcPts val="1600"/>
              </a:spcAft>
              <a:buNone/>
            </a:pPr>
            <a:r>
              <a:rPr lang="en"/>
              <a:t>Ca(s) + Cu</a:t>
            </a:r>
            <a:r>
              <a:rPr lang="en" baseline="30000"/>
              <a:t>+2 </a:t>
            </a:r>
            <a:r>
              <a:rPr lang="en"/>
              <a:t>(aq) → Ca</a:t>
            </a:r>
            <a:r>
              <a:rPr lang="en" baseline="30000"/>
              <a:t>+2</a:t>
            </a:r>
            <a:r>
              <a:rPr lang="en"/>
              <a:t>(aq)</a:t>
            </a:r>
            <a:r>
              <a:rPr lang="en" baseline="30000"/>
              <a:t> </a:t>
            </a:r>
            <a:r>
              <a:rPr lang="en"/>
              <a:t>+ Cu(s)</a:t>
            </a:r>
            <a:endParaRPr/>
          </a:p>
        </p:txBody>
      </p:sp>
      <p:sp>
        <p:nvSpPr>
          <p:cNvPr id="653" name="Google Shape;653;p66"/>
          <p:cNvSpPr txBox="1"/>
          <p:nvPr/>
        </p:nvSpPr>
        <p:spPr>
          <a:xfrm>
            <a:off x="1543900" y="209658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54" name="Google Shape;654;p66"/>
          <p:cNvSpPr txBox="1"/>
          <p:nvPr/>
        </p:nvSpPr>
        <p:spPr>
          <a:xfrm>
            <a:off x="6270300" y="196080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grpSp>
        <p:nvGrpSpPr>
          <p:cNvPr id="655" name="Google Shape;655;p66"/>
          <p:cNvGrpSpPr/>
          <p:nvPr/>
        </p:nvGrpSpPr>
        <p:grpSpPr>
          <a:xfrm>
            <a:off x="1474714" y="2096591"/>
            <a:ext cx="3224285" cy="279217"/>
            <a:chOff x="2750875" y="2379725"/>
            <a:chExt cx="2061300" cy="204825"/>
          </a:xfrm>
        </p:grpSpPr>
        <p:cxnSp>
          <p:nvCxnSpPr>
            <p:cNvPr id="656" name="Google Shape;656;p66"/>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57" name="Google Shape;657;p66"/>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58" name="Google Shape;658;p66"/>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659" name="Google Shape;659;p66"/>
          <p:cNvGrpSpPr/>
          <p:nvPr/>
        </p:nvGrpSpPr>
        <p:grpSpPr>
          <a:xfrm rot="10800000">
            <a:off x="2642195" y="2737960"/>
            <a:ext cx="3628094" cy="380606"/>
            <a:chOff x="2750875" y="2379725"/>
            <a:chExt cx="2061300" cy="204825"/>
          </a:xfrm>
        </p:grpSpPr>
        <p:cxnSp>
          <p:nvCxnSpPr>
            <p:cNvPr id="660" name="Google Shape;660;p66"/>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61" name="Google Shape;661;p66"/>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62" name="Google Shape;662;p66"/>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663" name="Google Shape;663;p66"/>
          <p:cNvSpPr txBox="1"/>
          <p:nvPr/>
        </p:nvSpPr>
        <p:spPr>
          <a:xfrm>
            <a:off x="2369888" y="20248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664" name="Google Shape;664;p66"/>
          <p:cNvSpPr txBox="1"/>
          <p:nvPr/>
        </p:nvSpPr>
        <p:spPr>
          <a:xfrm>
            <a:off x="3661413" y="282013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665" name="Google Shape;665;p66"/>
          <p:cNvSpPr txBox="1"/>
          <p:nvPr/>
        </p:nvSpPr>
        <p:spPr>
          <a:xfrm>
            <a:off x="729300" y="3288250"/>
            <a:ext cx="6795900" cy="9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Oxidized: Ca</a:t>
            </a:r>
            <a:r>
              <a:rPr lang="en" sz="2400" baseline="30000" dirty="0">
                <a:solidFill>
                  <a:srgbClr val="FFFFFF"/>
                </a:solidFill>
                <a:latin typeface="Open Sans"/>
                <a:ea typeface="Open Sans"/>
                <a:cs typeface="Open Sans"/>
                <a:sym typeface="Open Sans"/>
              </a:rPr>
              <a:t>0</a:t>
            </a:r>
            <a:r>
              <a:rPr lang="en" sz="2400" dirty="0">
                <a:solidFill>
                  <a:srgbClr val="FFFFFF"/>
                </a:solidFill>
                <a:latin typeface="Open Sans"/>
                <a:ea typeface="Open Sans"/>
                <a:cs typeface="Open Sans"/>
                <a:sym typeface="Open Sans"/>
              </a:rPr>
              <a:t>    → Ca</a:t>
            </a:r>
            <a:r>
              <a:rPr lang="en" sz="2400" baseline="30000" dirty="0">
                <a:solidFill>
                  <a:srgbClr val="FFFFFF"/>
                </a:solidFill>
                <a:latin typeface="Open Sans"/>
                <a:ea typeface="Open Sans"/>
                <a:cs typeface="Open Sans"/>
                <a:sym typeface="Open Sans"/>
              </a:rPr>
              <a:t>+2</a:t>
            </a:r>
            <a:endParaRPr sz="2400" dirty="0">
              <a:solidFill>
                <a:srgbClr val="FFFFFF"/>
              </a:solidFill>
              <a:latin typeface="Open Sans"/>
              <a:ea typeface="Open Sans"/>
              <a:cs typeface="Open Sans"/>
              <a:sym typeface="Open Sans"/>
            </a:endParaRPr>
          </a:p>
        </p:txBody>
      </p:sp>
      <p:sp>
        <p:nvSpPr>
          <p:cNvPr id="666" name="Google Shape;666;p66"/>
          <p:cNvSpPr txBox="1"/>
          <p:nvPr/>
        </p:nvSpPr>
        <p:spPr>
          <a:xfrm>
            <a:off x="741525" y="3989675"/>
            <a:ext cx="5335500" cy="9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Reduced: Cu</a:t>
            </a:r>
            <a:r>
              <a:rPr lang="en" sz="2400" baseline="30000" dirty="0">
                <a:solidFill>
                  <a:srgbClr val="FFFFFF"/>
                </a:solidFill>
                <a:latin typeface="Open Sans"/>
                <a:ea typeface="Open Sans"/>
                <a:cs typeface="Open Sans"/>
                <a:sym typeface="Open Sans"/>
              </a:rPr>
              <a:t>+2</a:t>
            </a:r>
            <a:r>
              <a:rPr lang="en" sz="2400" dirty="0">
                <a:solidFill>
                  <a:srgbClr val="FFFFFF"/>
                </a:solidFill>
                <a:latin typeface="Open Sans"/>
                <a:ea typeface="Open Sans"/>
                <a:cs typeface="Open Sans"/>
                <a:sym typeface="Open Sans"/>
              </a:rPr>
              <a:t>		→ Cu</a:t>
            </a:r>
            <a:r>
              <a:rPr lang="en" sz="2400" baseline="30000" dirty="0">
                <a:solidFill>
                  <a:srgbClr val="FFFFFF"/>
                </a:solidFill>
                <a:latin typeface="Open Sans"/>
                <a:ea typeface="Open Sans"/>
                <a:cs typeface="Open Sans"/>
                <a:sym typeface="Open Sans"/>
              </a:rPr>
              <a:t>0</a:t>
            </a:r>
            <a:endParaRPr sz="2400" dirty="0">
              <a:solidFill>
                <a:srgbClr val="FFFFFF"/>
              </a:solidFill>
              <a:latin typeface="Open Sans"/>
              <a:ea typeface="Open Sans"/>
              <a:cs typeface="Open Sans"/>
              <a:sym typeface="Open Sans"/>
            </a:endParaRPr>
          </a:p>
        </p:txBody>
      </p:sp>
      <p:sp>
        <p:nvSpPr>
          <p:cNvPr id="667" name="Google Shape;667;p66"/>
          <p:cNvSpPr txBox="1"/>
          <p:nvPr/>
        </p:nvSpPr>
        <p:spPr>
          <a:xfrm>
            <a:off x="4102500" y="3315213"/>
            <a:ext cx="1125900" cy="511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dirty="0">
                <a:solidFill>
                  <a:srgbClr val="FF0000"/>
                </a:solidFill>
                <a:latin typeface="Open Sans"/>
                <a:ea typeface="Open Sans"/>
                <a:cs typeface="Open Sans"/>
                <a:sym typeface="Open Sans"/>
              </a:rPr>
              <a:t>2e</a:t>
            </a:r>
            <a:r>
              <a:rPr lang="en" sz="2400" baseline="30000" dirty="0">
                <a:solidFill>
                  <a:srgbClr val="FF0000"/>
                </a:solidFill>
                <a:latin typeface="Open Sans"/>
                <a:ea typeface="Open Sans"/>
                <a:cs typeface="Open Sans"/>
                <a:sym typeface="Open Sans"/>
              </a:rPr>
              <a:t>-</a:t>
            </a:r>
            <a:endParaRPr sz="2400" baseline="30000" dirty="0">
              <a:solidFill>
                <a:srgbClr val="FF0000"/>
              </a:solidFill>
              <a:latin typeface="Open Sans"/>
              <a:ea typeface="Open Sans"/>
              <a:cs typeface="Open Sans"/>
              <a:sym typeface="Open Sans"/>
            </a:endParaRPr>
          </a:p>
        </p:txBody>
      </p:sp>
      <p:sp>
        <p:nvSpPr>
          <p:cNvPr id="668" name="Google Shape;668;p66"/>
          <p:cNvSpPr txBox="1"/>
          <p:nvPr/>
        </p:nvSpPr>
        <p:spPr>
          <a:xfrm>
            <a:off x="2914450" y="3989675"/>
            <a:ext cx="1125900" cy="511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669" name="Google Shape;669;p66"/>
          <p:cNvSpPr txBox="1"/>
          <p:nvPr/>
        </p:nvSpPr>
        <p:spPr>
          <a:xfrm>
            <a:off x="6990850" y="3479350"/>
            <a:ext cx="1957500" cy="8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Open Sans"/>
                <a:ea typeface="Open Sans"/>
                <a:cs typeface="Open Sans"/>
                <a:sym typeface="Open Sans"/>
              </a:rPr>
              <a:t>Ox #  </a:t>
            </a:r>
            <a:endParaRPr sz="1800">
              <a:solidFill>
                <a:srgbClr val="FFFFFF"/>
              </a:solidFill>
              <a:latin typeface="Open Sans"/>
              <a:ea typeface="Open Sans"/>
              <a:cs typeface="Open Sans"/>
              <a:sym typeface="Open Sans"/>
            </a:endParaRPr>
          </a:p>
          <a:p>
            <a:pPr marL="0" lvl="0" indent="0" algn="l" rtl="0">
              <a:spcBef>
                <a:spcPts val="0"/>
              </a:spcBef>
              <a:spcAft>
                <a:spcPts val="0"/>
              </a:spcAft>
              <a:buNone/>
            </a:pPr>
            <a:endParaRPr sz="1800">
              <a:solidFill>
                <a:srgbClr val="FFFFFF"/>
              </a:solidFill>
              <a:latin typeface="Open Sans"/>
              <a:ea typeface="Open Sans"/>
              <a:cs typeface="Open Sans"/>
              <a:sym typeface="Open Sans"/>
            </a:endParaRPr>
          </a:p>
          <a:p>
            <a:pPr marL="0" lvl="0" indent="0" algn="l" rtl="0">
              <a:spcBef>
                <a:spcPts val="0"/>
              </a:spcBef>
              <a:spcAft>
                <a:spcPts val="0"/>
              </a:spcAft>
              <a:buNone/>
            </a:pPr>
            <a:r>
              <a:rPr lang="en" sz="1800">
                <a:solidFill>
                  <a:srgbClr val="FFFFFF"/>
                </a:solidFill>
                <a:latin typeface="Open Sans"/>
                <a:ea typeface="Open Sans"/>
                <a:cs typeface="Open Sans"/>
                <a:sym typeface="Open Sans"/>
              </a:rPr>
              <a:t>Ox #</a:t>
            </a:r>
            <a:endParaRPr sz="1800">
              <a:solidFill>
                <a:srgbClr val="FFFFFF"/>
              </a:solidFill>
              <a:latin typeface="Open Sans"/>
              <a:ea typeface="Open Sans"/>
              <a:cs typeface="Open Sans"/>
              <a:sym typeface="Open Sans"/>
            </a:endParaRPr>
          </a:p>
        </p:txBody>
      </p:sp>
      <p:cxnSp>
        <p:nvCxnSpPr>
          <p:cNvPr id="670" name="Google Shape;670;p66"/>
          <p:cNvCxnSpPr/>
          <p:nvPr/>
        </p:nvCxnSpPr>
        <p:spPr>
          <a:xfrm rot="10800000">
            <a:off x="7783750" y="3367225"/>
            <a:ext cx="12900" cy="442800"/>
          </a:xfrm>
          <a:prstGeom prst="straightConnector1">
            <a:avLst/>
          </a:prstGeom>
          <a:noFill/>
          <a:ln w="28575" cap="flat" cmpd="sng">
            <a:solidFill>
              <a:srgbClr val="FF0000"/>
            </a:solidFill>
            <a:prstDash val="solid"/>
            <a:round/>
            <a:headEnd type="none" w="med" len="med"/>
            <a:tailEnd type="triangle" w="med" len="med"/>
          </a:ln>
        </p:spPr>
      </p:cxnSp>
      <p:cxnSp>
        <p:nvCxnSpPr>
          <p:cNvPr id="671" name="Google Shape;671;p66"/>
          <p:cNvCxnSpPr/>
          <p:nvPr/>
        </p:nvCxnSpPr>
        <p:spPr>
          <a:xfrm>
            <a:off x="7789600" y="4184450"/>
            <a:ext cx="1200" cy="435000"/>
          </a:xfrm>
          <a:prstGeom prst="straightConnector1">
            <a:avLst/>
          </a:prstGeom>
          <a:noFill/>
          <a:ln w="2857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2693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1000"/>
                                        <p:tgtEl>
                                          <p:spTgt spid="6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gtEl>
                                        <p:attrNameLst>
                                          <p:attrName>style.visibility</p:attrName>
                                        </p:attrNameLst>
                                      </p:cBhvr>
                                      <p:to>
                                        <p:strVal val="visible"/>
                                      </p:to>
                                    </p:set>
                                    <p:animEffect transition="in" filter="fade">
                                      <p:cBhvr>
                                        <p:cTn id="12" dur="1000"/>
                                        <p:tgtEl>
                                          <p:spTgt spid="6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5"/>
                                        </p:tgtEl>
                                        <p:attrNameLst>
                                          <p:attrName>style.visibility</p:attrName>
                                        </p:attrNameLst>
                                      </p:cBhvr>
                                      <p:to>
                                        <p:strVal val="visible"/>
                                      </p:to>
                                    </p:set>
                                    <p:animEffect transition="in" filter="fade">
                                      <p:cBhvr>
                                        <p:cTn id="17" dur="1000"/>
                                        <p:tgtEl>
                                          <p:spTgt spid="6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9"/>
                                        </p:tgtEl>
                                        <p:attrNameLst>
                                          <p:attrName>style.visibility</p:attrName>
                                        </p:attrNameLst>
                                      </p:cBhvr>
                                      <p:to>
                                        <p:strVal val="visible"/>
                                      </p:to>
                                    </p:set>
                                    <p:animEffect transition="in" filter="fade">
                                      <p:cBhvr>
                                        <p:cTn id="22" dur="1000"/>
                                        <p:tgtEl>
                                          <p:spTgt spid="6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10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4"/>
                                        </p:tgtEl>
                                        <p:attrNameLst>
                                          <p:attrName>style.visibility</p:attrName>
                                        </p:attrNameLst>
                                      </p:cBhvr>
                                      <p:to>
                                        <p:strVal val="visible"/>
                                      </p:to>
                                    </p:set>
                                    <p:animEffect transition="in" filter="fade">
                                      <p:cBhvr>
                                        <p:cTn id="32" dur="1000"/>
                                        <p:tgtEl>
                                          <p:spTgt spid="6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5"/>
                                        </p:tgtEl>
                                        <p:attrNameLst>
                                          <p:attrName>style.visibility</p:attrName>
                                        </p:attrNameLst>
                                      </p:cBhvr>
                                      <p:to>
                                        <p:strVal val="visible"/>
                                      </p:to>
                                    </p:set>
                                    <p:animEffect transition="in" filter="fade">
                                      <p:cBhvr>
                                        <p:cTn id="37" dur="1000"/>
                                        <p:tgtEl>
                                          <p:spTgt spid="6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6"/>
                                        </p:tgtEl>
                                        <p:attrNameLst>
                                          <p:attrName>style.visibility</p:attrName>
                                        </p:attrNameLst>
                                      </p:cBhvr>
                                      <p:to>
                                        <p:strVal val="visible"/>
                                      </p:to>
                                    </p:set>
                                    <p:animEffect transition="in" filter="fade">
                                      <p:cBhvr>
                                        <p:cTn id="42" dur="1000"/>
                                        <p:tgtEl>
                                          <p:spTgt spid="6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7"/>
                                        </p:tgtEl>
                                        <p:attrNameLst>
                                          <p:attrName>style.visibility</p:attrName>
                                        </p:attrNameLst>
                                      </p:cBhvr>
                                      <p:to>
                                        <p:strVal val="visible"/>
                                      </p:to>
                                    </p:set>
                                    <p:animEffect transition="in" filter="fade">
                                      <p:cBhvr>
                                        <p:cTn id="47" dur="1000"/>
                                        <p:tgtEl>
                                          <p:spTgt spid="66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8"/>
                                        </p:tgtEl>
                                        <p:attrNameLst>
                                          <p:attrName>style.visibility</p:attrName>
                                        </p:attrNameLst>
                                      </p:cBhvr>
                                      <p:to>
                                        <p:strVal val="visible"/>
                                      </p:to>
                                    </p:set>
                                    <p:animEffect transition="in" filter="fade">
                                      <p:cBhvr>
                                        <p:cTn id="52" dur="1000"/>
                                        <p:tgtEl>
                                          <p:spTgt spid="6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9"/>
                                        </p:tgtEl>
                                        <p:attrNameLst>
                                          <p:attrName>style.visibility</p:attrName>
                                        </p:attrNameLst>
                                      </p:cBhvr>
                                      <p:to>
                                        <p:strVal val="visible"/>
                                      </p:to>
                                    </p:set>
                                    <p:animEffect transition="in" filter="fade">
                                      <p:cBhvr>
                                        <p:cTn id="57" dur="1000"/>
                                        <p:tgtEl>
                                          <p:spTgt spid="66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0"/>
                                        </p:tgtEl>
                                        <p:attrNameLst>
                                          <p:attrName>style.visibility</p:attrName>
                                        </p:attrNameLst>
                                      </p:cBhvr>
                                      <p:to>
                                        <p:strVal val="visible"/>
                                      </p:to>
                                    </p:set>
                                    <p:animEffect transition="in" filter="fade">
                                      <p:cBhvr>
                                        <p:cTn id="62" dur="1000"/>
                                        <p:tgtEl>
                                          <p:spTgt spid="67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1"/>
                                        </p:tgtEl>
                                        <p:attrNameLst>
                                          <p:attrName>style.visibility</p:attrName>
                                        </p:attrNameLst>
                                      </p:cBhvr>
                                      <p:to>
                                        <p:strVal val="visible"/>
                                      </p:to>
                                    </p:set>
                                    <p:animEffect transition="in" filter="fade">
                                      <p:cBhvr>
                                        <p:cTn id="67" dur="10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Balancing Redox Rxns</a:t>
            </a:r>
            <a:endParaRPr/>
          </a:p>
        </p:txBody>
      </p:sp>
      <p:sp>
        <p:nvSpPr>
          <p:cNvPr id="682" name="Google Shape;682;p6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 all redox reactions, there must be conservation of</a:t>
            </a:r>
            <a:r>
              <a:rPr lang="en" dirty="0">
                <a:solidFill>
                  <a:schemeClr val="accent6"/>
                </a:solidFill>
              </a:rPr>
              <a:t> mass and charge</a:t>
            </a:r>
            <a:r>
              <a:rPr lang="en" dirty="0"/>
              <a:t>. This includes transferring electrons!</a:t>
            </a:r>
            <a:endParaRPr dirty="0"/>
          </a:p>
        </p:txBody>
      </p:sp>
    </p:spTree>
    <p:extLst>
      <p:ext uri="{BB962C8B-B14F-4D97-AF65-F5344CB8AC3E}">
        <p14:creationId xmlns:p14="http://schemas.microsoft.com/office/powerpoint/2010/main" val="194948476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for Balancing Redox</a:t>
            </a:r>
            <a:endParaRPr/>
          </a:p>
          <a:p>
            <a:pPr marL="0" lvl="0" indent="0" algn="l" rtl="0">
              <a:spcBef>
                <a:spcPts val="0"/>
              </a:spcBef>
              <a:spcAft>
                <a:spcPts val="0"/>
              </a:spcAft>
              <a:buNone/>
            </a:pPr>
            <a:endParaRPr/>
          </a:p>
        </p:txBody>
      </p:sp>
      <p:sp>
        <p:nvSpPr>
          <p:cNvPr id="688" name="Google Shape;688;p6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a:t>
            </a:r>
            <a:r>
              <a:rPr lang="en" sz="2400">
                <a:solidFill>
                  <a:schemeClr val="lt1"/>
                </a:solidFill>
              </a:rPr>
              <a:t>Write out the half reactions including electrons</a:t>
            </a:r>
            <a:endParaRPr sz="2400">
              <a:solidFill>
                <a:schemeClr val="lt1"/>
              </a:solidFill>
            </a:endParaRPr>
          </a:p>
          <a:p>
            <a:pPr marL="0" lvl="0" indent="0" algn="l" rtl="0">
              <a:spcBef>
                <a:spcPts val="0"/>
              </a:spcBef>
              <a:spcAft>
                <a:spcPts val="0"/>
              </a:spcAft>
              <a:buNone/>
            </a:pPr>
            <a:r>
              <a:rPr lang="en" sz="2400">
                <a:solidFill>
                  <a:schemeClr val="lt1"/>
                </a:solidFill>
              </a:rPr>
              <a:t>   </a:t>
            </a:r>
            <a:endParaRPr sz="2400">
              <a:solidFill>
                <a:schemeClr val="lt1"/>
              </a:solidFill>
            </a:endParaRPr>
          </a:p>
          <a:p>
            <a:pPr marL="914400" lvl="0" indent="457200" algn="l" rtl="0">
              <a:lnSpc>
                <a:spcPct val="150000"/>
              </a:lnSpc>
              <a:spcBef>
                <a:spcPts val="1600"/>
              </a:spcBef>
              <a:spcAft>
                <a:spcPts val="0"/>
              </a:spcAft>
              <a:buNone/>
            </a:pPr>
            <a:r>
              <a:rPr lang="en"/>
              <a:t>Cu +  AgNO</a:t>
            </a:r>
            <a:r>
              <a:rPr lang="en" baseline="-25000"/>
              <a:t>3</a:t>
            </a:r>
            <a:r>
              <a:rPr lang="en"/>
              <a:t> → Cu(NO</a:t>
            </a:r>
            <a:r>
              <a:rPr lang="en" baseline="-25000"/>
              <a:t>3</a:t>
            </a:r>
            <a:r>
              <a:rPr lang="en"/>
              <a:t>)</a:t>
            </a:r>
            <a:r>
              <a:rPr lang="en" baseline="-25000"/>
              <a:t>2</a:t>
            </a:r>
            <a:r>
              <a:rPr lang="en"/>
              <a:t> +  Ag</a:t>
            </a:r>
            <a:endParaRPr/>
          </a:p>
        </p:txBody>
      </p:sp>
      <p:sp>
        <p:nvSpPr>
          <p:cNvPr id="689" name="Google Shape;689;p69"/>
          <p:cNvSpPr txBox="1"/>
          <p:nvPr/>
        </p:nvSpPr>
        <p:spPr>
          <a:xfrm>
            <a:off x="1930125" y="2523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90" name="Google Shape;690;p69"/>
          <p:cNvSpPr txBox="1"/>
          <p:nvPr/>
        </p:nvSpPr>
        <p:spPr>
          <a:xfrm>
            <a:off x="6159900"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691" name="Google Shape;691;p69"/>
          <p:cNvSpPr txBox="1"/>
          <p:nvPr/>
        </p:nvSpPr>
        <p:spPr>
          <a:xfrm>
            <a:off x="33336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92" name="Google Shape;692;p69"/>
          <p:cNvSpPr txBox="1"/>
          <p:nvPr/>
        </p:nvSpPr>
        <p:spPr>
          <a:xfrm>
            <a:off x="5039625" y="24626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93" name="Google Shape;693;p69"/>
          <p:cNvSpPr txBox="1"/>
          <p:nvPr/>
        </p:nvSpPr>
        <p:spPr>
          <a:xfrm>
            <a:off x="27809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694" name="Google Shape;694;p69"/>
          <p:cNvSpPr txBox="1"/>
          <p:nvPr/>
        </p:nvSpPr>
        <p:spPr>
          <a:xfrm>
            <a:off x="4470450" y="2462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695" name="Google Shape;695;p69"/>
          <p:cNvGrpSpPr/>
          <p:nvPr/>
        </p:nvGrpSpPr>
        <p:grpSpPr>
          <a:xfrm>
            <a:off x="1862880" y="2553291"/>
            <a:ext cx="2645060" cy="279217"/>
            <a:chOff x="2750875" y="2379725"/>
            <a:chExt cx="2061300" cy="204825"/>
          </a:xfrm>
        </p:grpSpPr>
        <p:cxnSp>
          <p:nvCxnSpPr>
            <p:cNvPr id="696" name="Google Shape;696;p69"/>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97" name="Google Shape;697;p69"/>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698" name="Google Shape;698;p69"/>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699" name="Google Shape;699;p69"/>
          <p:cNvGrpSpPr/>
          <p:nvPr/>
        </p:nvGrpSpPr>
        <p:grpSpPr>
          <a:xfrm rot="10800000">
            <a:off x="2985877" y="3198086"/>
            <a:ext cx="3359301" cy="261746"/>
            <a:chOff x="2750875" y="2379725"/>
            <a:chExt cx="2061300" cy="204825"/>
          </a:xfrm>
        </p:grpSpPr>
        <p:cxnSp>
          <p:nvCxnSpPr>
            <p:cNvPr id="700" name="Google Shape;700;p69"/>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01" name="Google Shape;701;p69"/>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02" name="Google Shape;702;p69"/>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703" name="Google Shape;703;p69"/>
          <p:cNvSpPr txBox="1"/>
          <p:nvPr/>
        </p:nvSpPr>
        <p:spPr>
          <a:xfrm>
            <a:off x="2068425" y="24055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704" name="Google Shape;704;p69"/>
          <p:cNvSpPr txBox="1"/>
          <p:nvPr/>
        </p:nvSpPr>
        <p:spPr>
          <a:xfrm>
            <a:off x="4349350" y="33766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705" name="Google Shape;705;p69"/>
          <p:cNvSpPr/>
          <p:nvPr/>
        </p:nvSpPr>
        <p:spPr>
          <a:xfrm>
            <a:off x="3134800" y="2699375"/>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9"/>
          <p:cNvSpPr/>
          <p:nvPr/>
        </p:nvSpPr>
        <p:spPr>
          <a:xfrm>
            <a:off x="4660388" y="2699375"/>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9"/>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708" name="Google Shape;708;p69"/>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709" name="Google Shape;709;p69"/>
          <p:cNvSpPr txBox="1"/>
          <p:nvPr/>
        </p:nvSpPr>
        <p:spPr>
          <a:xfrm>
            <a:off x="4194200" y="3834325"/>
            <a:ext cx="1693800" cy="33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710" name="Google Shape;710;p69"/>
          <p:cNvSpPr txBox="1"/>
          <p:nvPr/>
        </p:nvSpPr>
        <p:spPr>
          <a:xfrm>
            <a:off x="2338513" y="4291950"/>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+ 1e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269365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1000"/>
                                        <p:tgtEl>
                                          <p:spTgt spid="7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1000"/>
                                        <p:tgtEl>
                                          <p:spTgt spid="7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08"/>
                                        </p:tgtEl>
                                        <p:attrNameLst>
                                          <p:attrName>style.visibility</p:attrName>
                                        </p:attrNameLst>
                                      </p:cBhvr>
                                      <p:to>
                                        <p:strVal val="visible"/>
                                      </p:to>
                                    </p:set>
                                    <p:anim calcmode="lin" valueType="num">
                                      <p:cBhvr additive="base">
                                        <p:cTn id="17" dur="1000"/>
                                        <p:tgtEl>
                                          <p:spTgt spid="70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10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7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for Balancing Redox</a:t>
            </a:r>
            <a:endParaRPr/>
          </a:p>
          <a:p>
            <a:pPr marL="0" lvl="0" indent="0" algn="l" rtl="0">
              <a:spcBef>
                <a:spcPts val="0"/>
              </a:spcBef>
              <a:spcAft>
                <a:spcPts val="0"/>
              </a:spcAft>
              <a:buNone/>
            </a:pPr>
            <a:endParaRPr/>
          </a:p>
        </p:txBody>
      </p:sp>
      <p:sp>
        <p:nvSpPr>
          <p:cNvPr id="716" name="Google Shape;716;p7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a:t>
            </a:r>
            <a:r>
              <a:rPr lang="en" sz="2400">
                <a:solidFill>
                  <a:schemeClr val="lt1"/>
                </a:solidFill>
              </a:rPr>
              <a:t>Make sure mass is balanced in each half reaction then balance  </a:t>
            </a:r>
            <a:endParaRPr sz="2400">
              <a:solidFill>
                <a:schemeClr val="lt1"/>
              </a:solidFill>
            </a:endParaRPr>
          </a:p>
          <a:p>
            <a:pPr marL="0" lvl="0" indent="0" algn="l" rtl="0">
              <a:spcBef>
                <a:spcPts val="0"/>
              </a:spcBef>
              <a:spcAft>
                <a:spcPts val="0"/>
              </a:spcAft>
              <a:buNone/>
            </a:pPr>
            <a:r>
              <a:rPr lang="en" sz="2400">
                <a:solidFill>
                  <a:schemeClr val="lt1"/>
                </a:solidFill>
              </a:rPr>
              <a:t>   Charge (electrons lost = electrons gained)</a:t>
            </a:r>
            <a:endParaRPr sz="2400">
              <a:solidFill>
                <a:schemeClr val="lt1"/>
              </a:solidFill>
            </a:endParaRPr>
          </a:p>
          <a:p>
            <a:pPr marL="914400" lvl="0" indent="457200" algn="l" rtl="0">
              <a:lnSpc>
                <a:spcPct val="150000"/>
              </a:lnSpc>
              <a:spcBef>
                <a:spcPts val="1600"/>
              </a:spcBef>
              <a:spcAft>
                <a:spcPts val="0"/>
              </a:spcAft>
              <a:buNone/>
            </a:pPr>
            <a:r>
              <a:rPr lang="en"/>
              <a:t>Cu +  AgNO</a:t>
            </a:r>
            <a:r>
              <a:rPr lang="en" baseline="-25000"/>
              <a:t>3</a:t>
            </a:r>
            <a:r>
              <a:rPr lang="en"/>
              <a:t> → Cu(NO</a:t>
            </a:r>
            <a:r>
              <a:rPr lang="en" baseline="-25000"/>
              <a:t>3</a:t>
            </a:r>
            <a:r>
              <a:rPr lang="en"/>
              <a:t>)</a:t>
            </a:r>
            <a:r>
              <a:rPr lang="en" baseline="-25000"/>
              <a:t>2</a:t>
            </a:r>
            <a:r>
              <a:rPr lang="en"/>
              <a:t> +  Ag</a:t>
            </a:r>
            <a:endParaRPr/>
          </a:p>
        </p:txBody>
      </p:sp>
      <p:sp>
        <p:nvSpPr>
          <p:cNvPr id="717" name="Google Shape;717;p70"/>
          <p:cNvSpPr txBox="1"/>
          <p:nvPr/>
        </p:nvSpPr>
        <p:spPr>
          <a:xfrm>
            <a:off x="1930125" y="2523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18" name="Google Shape;718;p70"/>
          <p:cNvSpPr txBox="1"/>
          <p:nvPr/>
        </p:nvSpPr>
        <p:spPr>
          <a:xfrm>
            <a:off x="6159900"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19" name="Google Shape;719;p70"/>
          <p:cNvSpPr txBox="1"/>
          <p:nvPr/>
        </p:nvSpPr>
        <p:spPr>
          <a:xfrm>
            <a:off x="33336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20" name="Google Shape;720;p70"/>
          <p:cNvSpPr txBox="1"/>
          <p:nvPr/>
        </p:nvSpPr>
        <p:spPr>
          <a:xfrm>
            <a:off x="5039625" y="24626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21" name="Google Shape;721;p70"/>
          <p:cNvSpPr txBox="1"/>
          <p:nvPr/>
        </p:nvSpPr>
        <p:spPr>
          <a:xfrm>
            <a:off x="27809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22" name="Google Shape;722;p70"/>
          <p:cNvSpPr txBox="1"/>
          <p:nvPr/>
        </p:nvSpPr>
        <p:spPr>
          <a:xfrm>
            <a:off x="4470450" y="2462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723" name="Google Shape;723;p70"/>
          <p:cNvGrpSpPr/>
          <p:nvPr/>
        </p:nvGrpSpPr>
        <p:grpSpPr>
          <a:xfrm>
            <a:off x="1862880" y="2553291"/>
            <a:ext cx="2645060" cy="279217"/>
            <a:chOff x="2750875" y="2379725"/>
            <a:chExt cx="2061300" cy="204825"/>
          </a:xfrm>
        </p:grpSpPr>
        <p:cxnSp>
          <p:nvCxnSpPr>
            <p:cNvPr id="724" name="Google Shape;724;p70"/>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25" name="Google Shape;725;p70"/>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26" name="Google Shape;726;p70"/>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727" name="Google Shape;727;p70"/>
          <p:cNvGrpSpPr/>
          <p:nvPr/>
        </p:nvGrpSpPr>
        <p:grpSpPr>
          <a:xfrm rot="10800000">
            <a:off x="2985877" y="3198086"/>
            <a:ext cx="3359301" cy="261746"/>
            <a:chOff x="2750875" y="2379725"/>
            <a:chExt cx="2061300" cy="204825"/>
          </a:xfrm>
        </p:grpSpPr>
        <p:cxnSp>
          <p:nvCxnSpPr>
            <p:cNvPr id="728" name="Google Shape;728;p70"/>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29" name="Google Shape;729;p70"/>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30" name="Google Shape;730;p70"/>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731" name="Google Shape;731;p70"/>
          <p:cNvSpPr txBox="1"/>
          <p:nvPr/>
        </p:nvSpPr>
        <p:spPr>
          <a:xfrm>
            <a:off x="2068425" y="24055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732" name="Google Shape;732;p70"/>
          <p:cNvSpPr txBox="1"/>
          <p:nvPr/>
        </p:nvSpPr>
        <p:spPr>
          <a:xfrm>
            <a:off x="4349350" y="33766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733" name="Google Shape;733;p70"/>
          <p:cNvSpPr/>
          <p:nvPr/>
        </p:nvSpPr>
        <p:spPr>
          <a:xfrm>
            <a:off x="3134800" y="2699375"/>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0"/>
          <p:cNvSpPr/>
          <p:nvPr/>
        </p:nvSpPr>
        <p:spPr>
          <a:xfrm>
            <a:off x="4660388" y="2699375"/>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0"/>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736" name="Google Shape;736;p70"/>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737" name="Google Shape;737;p70"/>
          <p:cNvSpPr txBox="1"/>
          <p:nvPr/>
        </p:nvSpPr>
        <p:spPr>
          <a:xfrm>
            <a:off x="4194200" y="3834325"/>
            <a:ext cx="1693800" cy="33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738" name="Google Shape;738;p70"/>
          <p:cNvSpPr txBox="1"/>
          <p:nvPr/>
        </p:nvSpPr>
        <p:spPr>
          <a:xfrm>
            <a:off x="2518713" y="4291950"/>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+ 1e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739" name="Google Shape;739;p70"/>
          <p:cNvSpPr/>
          <p:nvPr/>
        </p:nvSpPr>
        <p:spPr>
          <a:xfrm>
            <a:off x="2257425" y="4342200"/>
            <a:ext cx="2645100" cy="460500"/>
          </a:xfrm>
          <a:prstGeom prst="bracketPair">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0"/>
          <p:cNvSpPr txBox="1"/>
          <p:nvPr/>
        </p:nvSpPr>
        <p:spPr>
          <a:xfrm>
            <a:off x="1912125" y="4291950"/>
            <a:ext cx="6246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60500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10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0"/>
                                        </p:tgtEl>
                                        <p:attrNameLst>
                                          <p:attrName>style.visibility</p:attrName>
                                        </p:attrNameLst>
                                      </p:cBhvr>
                                      <p:to>
                                        <p:strVal val="visible"/>
                                      </p:to>
                                    </p:set>
                                    <p:animEffect transition="in" filter="fade">
                                      <p:cBhvr>
                                        <p:cTn id="12" dur="10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7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Double Replacement Reactions</a:t>
            </a:r>
            <a:endParaRPr/>
          </a:p>
        </p:txBody>
      </p:sp>
      <p:sp>
        <p:nvSpPr>
          <p:cNvPr id="973" name="Google Shape;973;p73"/>
          <p:cNvSpPr txBox="1">
            <a:spLocks noGrp="1"/>
          </p:cNvSpPr>
          <p:nvPr>
            <p:ph type="body" idx="1"/>
          </p:nvPr>
        </p:nvSpPr>
        <p:spPr>
          <a:xfrm>
            <a:off x="311700" y="1495975"/>
            <a:ext cx="8520600" cy="33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000" dirty="0"/>
          </a:p>
          <a:p>
            <a:pPr marL="0" lvl="0" indent="0" algn="l" rtl="0">
              <a:spcBef>
                <a:spcPts val="1600"/>
              </a:spcBef>
              <a:spcAft>
                <a:spcPts val="0"/>
              </a:spcAft>
              <a:buNone/>
            </a:pPr>
            <a:r>
              <a:rPr lang="en" sz="3000" dirty="0"/>
              <a:t>BaCl</a:t>
            </a:r>
            <a:r>
              <a:rPr lang="en" sz="3000" baseline="-25000" dirty="0"/>
              <a:t>2</a:t>
            </a:r>
            <a:r>
              <a:rPr lang="en" sz="3000" dirty="0"/>
              <a:t>(aq) + Na</a:t>
            </a:r>
            <a:r>
              <a:rPr lang="en" sz="3000" baseline="-25000" dirty="0"/>
              <a:t>2</a:t>
            </a:r>
            <a:r>
              <a:rPr lang="en" sz="3000" dirty="0"/>
              <a:t>S(aq)  →  2NaCl (aq) + BaS(aq)</a:t>
            </a:r>
            <a:br>
              <a:rPr lang="en" sz="3000" dirty="0"/>
            </a:br>
            <a:endParaRPr sz="3000" dirty="0"/>
          </a:p>
          <a:p>
            <a:pPr marL="457200" lvl="0" indent="-317500" algn="l" rtl="0">
              <a:spcBef>
                <a:spcPts val="1600"/>
              </a:spcBef>
              <a:spcAft>
                <a:spcPts val="0"/>
              </a:spcAft>
              <a:buClr>
                <a:srgbClr val="FF0000"/>
              </a:buClr>
              <a:buSzPts val="1400"/>
              <a:buChar char="●"/>
            </a:pPr>
            <a:r>
              <a:rPr lang="en" sz="3000" i="1" dirty="0">
                <a:solidFill>
                  <a:srgbClr val="FF0000"/>
                </a:solidFill>
              </a:rPr>
              <a:t>2 substances switch places</a:t>
            </a:r>
            <a:endParaRPr sz="3000" i="1" dirty="0">
              <a:solidFill>
                <a:srgbClr val="FF0000"/>
              </a:solidFill>
            </a:endParaRPr>
          </a:p>
          <a:p>
            <a:pPr marL="457200" lvl="0" indent="-317500" algn="l" rtl="0">
              <a:spcBef>
                <a:spcPts val="0"/>
              </a:spcBef>
              <a:spcAft>
                <a:spcPts val="0"/>
              </a:spcAft>
              <a:buClr>
                <a:srgbClr val="FF0000"/>
              </a:buClr>
              <a:buSzPts val="1400"/>
              <a:buChar char="●"/>
            </a:pPr>
            <a:r>
              <a:rPr lang="en" sz="3000" i="1" dirty="0">
                <a:solidFill>
                  <a:srgbClr val="FF0000"/>
                </a:solidFill>
              </a:rPr>
              <a:t>2 compounds on either side </a:t>
            </a:r>
            <a:endParaRPr sz="3000" i="1" dirty="0">
              <a:solidFill>
                <a:srgbClr val="FF0000"/>
              </a:solidFill>
            </a:endParaRPr>
          </a:p>
        </p:txBody>
      </p:sp>
      <p:sp>
        <p:nvSpPr>
          <p:cNvPr id="974" name="Google Shape;974;p73"/>
          <p:cNvSpPr/>
          <p:nvPr/>
        </p:nvSpPr>
        <p:spPr>
          <a:xfrm>
            <a:off x="499825" y="2778025"/>
            <a:ext cx="1955100" cy="7203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3"/>
          <p:cNvSpPr/>
          <p:nvPr/>
        </p:nvSpPr>
        <p:spPr>
          <a:xfrm rot="10623725">
            <a:off x="411757" y="1575775"/>
            <a:ext cx="1954970" cy="720346"/>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3"/>
          <p:cNvSpPr/>
          <p:nvPr/>
        </p:nvSpPr>
        <p:spPr>
          <a:xfrm rot="10800000">
            <a:off x="2940537" y="3094013"/>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3"/>
          <p:cNvSpPr/>
          <p:nvPr/>
        </p:nvSpPr>
        <p:spPr>
          <a:xfrm>
            <a:off x="3086727" y="3093330"/>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3"/>
          <p:cNvSpPr/>
          <p:nvPr/>
        </p:nvSpPr>
        <p:spPr>
          <a:xfrm>
            <a:off x="2813198" y="3093330"/>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3"/>
          <p:cNvSpPr/>
          <p:nvPr/>
        </p:nvSpPr>
        <p:spPr>
          <a:xfrm>
            <a:off x="4911700" y="2979988"/>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3"/>
          <p:cNvSpPr/>
          <p:nvPr/>
        </p:nvSpPr>
        <p:spPr>
          <a:xfrm>
            <a:off x="5061100" y="297998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3"/>
          <p:cNvSpPr/>
          <p:nvPr/>
        </p:nvSpPr>
        <p:spPr>
          <a:xfrm>
            <a:off x="4911700" y="3191588"/>
            <a:ext cx="149400" cy="158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3"/>
          <p:cNvSpPr/>
          <p:nvPr/>
        </p:nvSpPr>
        <p:spPr>
          <a:xfrm>
            <a:off x="5061100" y="319158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3"/>
          <p:cNvSpPr/>
          <p:nvPr/>
        </p:nvSpPr>
        <p:spPr>
          <a:xfrm rot="10800000">
            <a:off x="6872000" y="3138175"/>
            <a:ext cx="149400" cy="158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3"/>
          <p:cNvSpPr/>
          <p:nvPr/>
        </p:nvSpPr>
        <p:spPr>
          <a:xfrm>
            <a:off x="6757725" y="3138388"/>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3"/>
          <p:cNvSpPr/>
          <p:nvPr/>
        </p:nvSpPr>
        <p:spPr>
          <a:xfrm>
            <a:off x="1004350" y="2949938"/>
            <a:ext cx="149400" cy="1584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3"/>
          <p:cNvSpPr/>
          <p:nvPr/>
        </p:nvSpPr>
        <p:spPr>
          <a:xfrm>
            <a:off x="854950" y="29499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3"/>
          <p:cNvSpPr/>
          <p:nvPr/>
        </p:nvSpPr>
        <p:spPr>
          <a:xfrm>
            <a:off x="1153750" y="2949938"/>
            <a:ext cx="149400" cy="1584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4"/>
                                        </p:tgtEl>
                                        <p:attrNameLst>
                                          <p:attrName>style.visibility</p:attrName>
                                        </p:attrNameLst>
                                      </p:cBhvr>
                                      <p:to>
                                        <p:strVal val="visible"/>
                                      </p:to>
                                    </p:set>
                                    <p:animEffect transition="in" filter="fade">
                                      <p:cBhvr>
                                        <p:cTn id="7" dur="1000"/>
                                        <p:tgtEl>
                                          <p:spTgt spid="9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5"/>
                                        </p:tgtEl>
                                        <p:attrNameLst>
                                          <p:attrName>style.visibility</p:attrName>
                                        </p:attrNameLst>
                                      </p:cBhvr>
                                      <p:to>
                                        <p:strVal val="visible"/>
                                      </p:to>
                                    </p:set>
                                    <p:animEffect transition="in" filter="fade">
                                      <p:cBhvr>
                                        <p:cTn id="12" dur="1000"/>
                                        <p:tgtEl>
                                          <p:spTgt spid="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for Balancing Redox</a:t>
            </a:r>
            <a:endParaRPr/>
          </a:p>
          <a:p>
            <a:pPr marL="0" lvl="0" indent="0" algn="l" rtl="0">
              <a:spcBef>
                <a:spcPts val="0"/>
              </a:spcBef>
              <a:spcAft>
                <a:spcPts val="0"/>
              </a:spcAft>
              <a:buNone/>
            </a:pPr>
            <a:endParaRPr/>
          </a:p>
        </p:txBody>
      </p:sp>
      <p:sp>
        <p:nvSpPr>
          <p:cNvPr id="746" name="Google Shape;746;p7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a:t>
            </a:r>
            <a:r>
              <a:rPr lang="en" sz="2400">
                <a:solidFill>
                  <a:schemeClr val="lt1"/>
                </a:solidFill>
              </a:rPr>
              <a:t>Multiply through.  Notice electrons cancel out  </a:t>
            </a:r>
            <a:endParaRPr sz="2400">
              <a:solidFill>
                <a:schemeClr val="lt1"/>
              </a:solidFill>
            </a:endParaRPr>
          </a:p>
          <a:p>
            <a:pPr marL="0" lvl="0" indent="0" algn="l" rtl="0">
              <a:spcBef>
                <a:spcPts val="0"/>
              </a:spcBef>
              <a:spcAft>
                <a:spcPts val="0"/>
              </a:spcAft>
              <a:buNone/>
            </a:pPr>
            <a:r>
              <a:rPr lang="en" sz="2400">
                <a:solidFill>
                  <a:schemeClr val="lt1"/>
                </a:solidFill>
              </a:rPr>
              <a:t>   </a:t>
            </a:r>
            <a:endParaRPr sz="2400">
              <a:solidFill>
                <a:schemeClr val="lt1"/>
              </a:solidFill>
            </a:endParaRPr>
          </a:p>
          <a:p>
            <a:pPr marL="914400" lvl="0" indent="457200" algn="l" rtl="0">
              <a:lnSpc>
                <a:spcPct val="150000"/>
              </a:lnSpc>
              <a:spcBef>
                <a:spcPts val="1600"/>
              </a:spcBef>
              <a:spcAft>
                <a:spcPts val="0"/>
              </a:spcAft>
              <a:buNone/>
            </a:pPr>
            <a:r>
              <a:rPr lang="en"/>
              <a:t>Cu +  AgNO</a:t>
            </a:r>
            <a:r>
              <a:rPr lang="en" baseline="-25000"/>
              <a:t>3</a:t>
            </a:r>
            <a:r>
              <a:rPr lang="en"/>
              <a:t> → Cu(NO</a:t>
            </a:r>
            <a:r>
              <a:rPr lang="en" baseline="-25000"/>
              <a:t>3</a:t>
            </a:r>
            <a:r>
              <a:rPr lang="en"/>
              <a:t>)</a:t>
            </a:r>
            <a:r>
              <a:rPr lang="en" baseline="-25000"/>
              <a:t>2</a:t>
            </a:r>
            <a:r>
              <a:rPr lang="en"/>
              <a:t> +  Ag</a:t>
            </a:r>
            <a:endParaRPr/>
          </a:p>
        </p:txBody>
      </p:sp>
      <p:sp>
        <p:nvSpPr>
          <p:cNvPr id="747" name="Google Shape;747;p71"/>
          <p:cNvSpPr txBox="1"/>
          <p:nvPr/>
        </p:nvSpPr>
        <p:spPr>
          <a:xfrm>
            <a:off x="1930125" y="2523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48" name="Google Shape;748;p71"/>
          <p:cNvSpPr txBox="1"/>
          <p:nvPr/>
        </p:nvSpPr>
        <p:spPr>
          <a:xfrm>
            <a:off x="6159900"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49" name="Google Shape;749;p71"/>
          <p:cNvSpPr txBox="1"/>
          <p:nvPr/>
        </p:nvSpPr>
        <p:spPr>
          <a:xfrm>
            <a:off x="33336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50" name="Google Shape;750;p71"/>
          <p:cNvSpPr txBox="1"/>
          <p:nvPr/>
        </p:nvSpPr>
        <p:spPr>
          <a:xfrm>
            <a:off x="5039625" y="24626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51" name="Google Shape;751;p71"/>
          <p:cNvSpPr txBox="1"/>
          <p:nvPr/>
        </p:nvSpPr>
        <p:spPr>
          <a:xfrm>
            <a:off x="27809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52" name="Google Shape;752;p71"/>
          <p:cNvSpPr txBox="1"/>
          <p:nvPr/>
        </p:nvSpPr>
        <p:spPr>
          <a:xfrm>
            <a:off x="4470450" y="2462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753" name="Google Shape;753;p71"/>
          <p:cNvGrpSpPr/>
          <p:nvPr/>
        </p:nvGrpSpPr>
        <p:grpSpPr>
          <a:xfrm>
            <a:off x="1862880" y="2553291"/>
            <a:ext cx="2645060" cy="279217"/>
            <a:chOff x="2750875" y="2379725"/>
            <a:chExt cx="2061300" cy="204825"/>
          </a:xfrm>
        </p:grpSpPr>
        <p:cxnSp>
          <p:nvCxnSpPr>
            <p:cNvPr id="754" name="Google Shape;754;p71"/>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55" name="Google Shape;755;p71"/>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56" name="Google Shape;756;p71"/>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757" name="Google Shape;757;p71"/>
          <p:cNvGrpSpPr/>
          <p:nvPr/>
        </p:nvGrpSpPr>
        <p:grpSpPr>
          <a:xfrm rot="10800000">
            <a:off x="2985877" y="3198086"/>
            <a:ext cx="3359301" cy="261746"/>
            <a:chOff x="2750875" y="2379725"/>
            <a:chExt cx="2061300" cy="204825"/>
          </a:xfrm>
        </p:grpSpPr>
        <p:cxnSp>
          <p:nvCxnSpPr>
            <p:cNvPr id="758" name="Google Shape;758;p71"/>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59" name="Google Shape;759;p71"/>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60" name="Google Shape;760;p71"/>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761" name="Google Shape;761;p71"/>
          <p:cNvSpPr txBox="1"/>
          <p:nvPr/>
        </p:nvSpPr>
        <p:spPr>
          <a:xfrm>
            <a:off x="2068425" y="24055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762" name="Google Shape;762;p71"/>
          <p:cNvSpPr txBox="1"/>
          <p:nvPr/>
        </p:nvSpPr>
        <p:spPr>
          <a:xfrm>
            <a:off x="4349350" y="33766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763" name="Google Shape;763;p71"/>
          <p:cNvSpPr/>
          <p:nvPr/>
        </p:nvSpPr>
        <p:spPr>
          <a:xfrm>
            <a:off x="3134800" y="2699375"/>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1"/>
          <p:cNvSpPr/>
          <p:nvPr/>
        </p:nvSpPr>
        <p:spPr>
          <a:xfrm>
            <a:off x="4660388" y="2699375"/>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1"/>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766" name="Google Shape;766;p71"/>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767" name="Google Shape;767;p71"/>
          <p:cNvSpPr txBox="1"/>
          <p:nvPr/>
        </p:nvSpPr>
        <p:spPr>
          <a:xfrm>
            <a:off x="4194200" y="3834325"/>
            <a:ext cx="1693800" cy="33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768" name="Google Shape;768;p71"/>
          <p:cNvSpPr txBox="1"/>
          <p:nvPr/>
        </p:nvSpPr>
        <p:spPr>
          <a:xfrm>
            <a:off x="2518713" y="4291950"/>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+ 1e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769" name="Google Shape;769;p71"/>
          <p:cNvSpPr/>
          <p:nvPr/>
        </p:nvSpPr>
        <p:spPr>
          <a:xfrm>
            <a:off x="2257425" y="4342200"/>
            <a:ext cx="2645100" cy="460500"/>
          </a:xfrm>
          <a:prstGeom prst="bracketPair">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1"/>
          <p:cNvSpPr txBox="1"/>
          <p:nvPr/>
        </p:nvSpPr>
        <p:spPr>
          <a:xfrm>
            <a:off x="1912125" y="4291950"/>
            <a:ext cx="6246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
        <p:nvSpPr>
          <p:cNvPr id="771" name="Google Shape;771;p71"/>
          <p:cNvSpPr txBox="1"/>
          <p:nvPr/>
        </p:nvSpPr>
        <p:spPr>
          <a:xfrm>
            <a:off x="5376900" y="4219375"/>
            <a:ext cx="32478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    2Ag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2Ag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772" name="Google Shape;772;p71"/>
          <p:cNvSpPr txBox="1"/>
          <p:nvPr/>
        </p:nvSpPr>
        <p:spPr>
          <a:xfrm>
            <a:off x="6153888" y="4219375"/>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cxnSp>
        <p:nvCxnSpPr>
          <p:cNvPr id="773" name="Google Shape;773;p71"/>
          <p:cNvCxnSpPr/>
          <p:nvPr/>
        </p:nvCxnSpPr>
        <p:spPr>
          <a:xfrm rot="10800000" flipH="1">
            <a:off x="4643500" y="3825425"/>
            <a:ext cx="537600" cy="538500"/>
          </a:xfrm>
          <a:prstGeom prst="straightConnector1">
            <a:avLst/>
          </a:prstGeom>
          <a:noFill/>
          <a:ln w="28575" cap="flat" cmpd="sng">
            <a:solidFill>
              <a:srgbClr val="00FFFF"/>
            </a:solidFill>
            <a:prstDash val="solid"/>
            <a:round/>
            <a:headEnd type="none" w="med" len="med"/>
            <a:tailEnd type="none" w="med" len="med"/>
          </a:ln>
        </p:spPr>
      </p:cxnSp>
      <p:cxnSp>
        <p:nvCxnSpPr>
          <p:cNvPr id="774" name="Google Shape;774;p71"/>
          <p:cNvCxnSpPr/>
          <p:nvPr/>
        </p:nvCxnSpPr>
        <p:spPr>
          <a:xfrm rot="10800000" flipH="1">
            <a:off x="6836000" y="4188900"/>
            <a:ext cx="537600" cy="538500"/>
          </a:xfrm>
          <a:prstGeom prst="straightConnector1">
            <a:avLst/>
          </a:prstGeom>
          <a:noFill/>
          <a:ln w="28575" cap="flat" cmpd="sng">
            <a:solidFill>
              <a:srgbClr val="00FFFF"/>
            </a:solidFill>
            <a:prstDash val="solid"/>
            <a:round/>
            <a:headEnd type="none" w="med" len="med"/>
            <a:tailEnd type="none" w="med" len="med"/>
          </a:ln>
        </p:spPr>
      </p:cxnSp>
    </p:spTree>
    <p:extLst>
      <p:ext uri="{BB962C8B-B14F-4D97-AF65-F5344CB8AC3E}">
        <p14:creationId xmlns:p14="http://schemas.microsoft.com/office/powerpoint/2010/main" val="309670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100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1000"/>
                                        <p:tgtEl>
                                          <p:spTgt spid="7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4"/>
                                        </p:tgtEl>
                                        <p:attrNameLst>
                                          <p:attrName>style.visibility</p:attrName>
                                        </p:attrNameLst>
                                      </p:cBhvr>
                                      <p:to>
                                        <p:strVal val="visible"/>
                                      </p:to>
                                    </p:set>
                                    <p:animEffect transition="in" filter="fade">
                                      <p:cBhvr>
                                        <p:cTn id="17" dur="10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for Balancing Redox</a:t>
            </a:r>
            <a:endParaRPr/>
          </a:p>
          <a:p>
            <a:pPr marL="0" lvl="0" indent="0" algn="l" rtl="0">
              <a:spcBef>
                <a:spcPts val="0"/>
              </a:spcBef>
              <a:spcAft>
                <a:spcPts val="0"/>
              </a:spcAft>
              <a:buNone/>
            </a:pPr>
            <a:endParaRPr/>
          </a:p>
        </p:txBody>
      </p:sp>
      <p:sp>
        <p:nvSpPr>
          <p:cNvPr id="780" name="Google Shape;780;p7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a:t>
            </a:r>
            <a:r>
              <a:rPr lang="en" sz="2400">
                <a:solidFill>
                  <a:schemeClr val="lt1"/>
                </a:solidFill>
              </a:rPr>
              <a:t>Now add the coefficients into the original equal.  Mass and charge   </a:t>
            </a:r>
            <a:endParaRPr sz="2400">
              <a:solidFill>
                <a:schemeClr val="lt1"/>
              </a:solidFill>
            </a:endParaRPr>
          </a:p>
          <a:p>
            <a:pPr marL="0" lvl="0" indent="0" algn="l" rtl="0">
              <a:spcBef>
                <a:spcPts val="0"/>
              </a:spcBef>
              <a:spcAft>
                <a:spcPts val="0"/>
              </a:spcAft>
              <a:buNone/>
            </a:pPr>
            <a:r>
              <a:rPr lang="en" sz="2400">
                <a:solidFill>
                  <a:schemeClr val="lt1"/>
                </a:solidFill>
              </a:rPr>
              <a:t>   Are not conserved. </a:t>
            </a:r>
            <a:endParaRPr sz="2400">
              <a:solidFill>
                <a:schemeClr val="lt1"/>
              </a:solidFill>
            </a:endParaRPr>
          </a:p>
          <a:p>
            <a:pPr marL="914400" lvl="0" indent="457200" algn="l" rtl="0">
              <a:lnSpc>
                <a:spcPct val="150000"/>
              </a:lnSpc>
              <a:spcBef>
                <a:spcPts val="1600"/>
              </a:spcBef>
              <a:spcAft>
                <a:spcPts val="0"/>
              </a:spcAft>
              <a:buNone/>
            </a:pPr>
            <a:r>
              <a:rPr lang="en"/>
              <a:t>Cu +  AgNO</a:t>
            </a:r>
            <a:r>
              <a:rPr lang="en" baseline="-25000"/>
              <a:t>3</a:t>
            </a:r>
            <a:r>
              <a:rPr lang="en"/>
              <a:t> → Cu(NO</a:t>
            </a:r>
            <a:r>
              <a:rPr lang="en" baseline="-25000"/>
              <a:t>3</a:t>
            </a:r>
            <a:r>
              <a:rPr lang="en"/>
              <a:t>)</a:t>
            </a:r>
            <a:r>
              <a:rPr lang="en" baseline="-25000"/>
              <a:t>2</a:t>
            </a:r>
            <a:r>
              <a:rPr lang="en"/>
              <a:t> +  Ag</a:t>
            </a:r>
            <a:endParaRPr/>
          </a:p>
        </p:txBody>
      </p:sp>
      <p:sp>
        <p:nvSpPr>
          <p:cNvPr id="781" name="Google Shape;781;p72"/>
          <p:cNvSpPr txBox="1"/>
          <p:nvPr/>
        </p:nvSpPr>
        <p:spPr>
          <a:xfrm>
            <a:off x="1930125" y="25231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82" name="Google Shape;782;p72"/>
          <p:cNvSpPr txBox="1"/>
          <p:nvPr/>
        </p:nvSpPr>
        <p:spPr>
          <a:xfrm>
            <a:off x="6159900"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783" name="Google Shape;783;p72"/>
          <p:cNvSpPr txBox="1"/>
          <p:nvPr/>
        </p:nvSpPr>
        <p:spPr>
          <a:xfrm>
            <a:off x="33336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84" name="Google Shape;784;p72"/>
          <p:cNvSpPr txBox="1"/>
          <p:nvPr/>
        </p:nvSpPr>
        <p:spPr>
          <a:xfrm>
            <a:off x="5039625" y="24626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85" name="Google Shape;785;p72"/>
          <p:cNvSpPr txBox="1"/>
          <p:nvPr/>
        </p:nvSpPr>
        <p:spPr>
          <a:xfrm>
            <a:off x="2780988" y="2523138"/>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+1</a:t>
            </a:r>
            <a:endParaRPr>
              <a:solidFill>
                <a:srgbClr val="FF0000"/>
              </a:solidFill>
              <a:latin typeface="Open Sans"/>
              <a:ea typeface="Open Sans"/>
              <a:cs typeface="Open Sans"/>
              <a:sym typeface="Open Sans"/>
            </a:endParaRPr>
          </a:p>
        </p:txBody>
      </p:sp>
      <p:sp>
        <p:nvSpPr>
          <p:cNvPr id="786" name="Google Shape;786;p72"/>
          <p:cNvSpPr txBox="1"/>
          <p:nvPr/>
        </p:nvSpPr>
        <p:spPr>
          <a:xfrm>
            <a:off x="4470450" y="2462650"/>
            <a:ext cx="5886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grpSp>
        <p:nvGrpSpPr>
          <p:cNvPr id="787" name="Google Shape;787;p72"/>
          <p:cNvGrpSpPr/>
          <p:nvPr/>
        </p:nvGrpSpPr>
        <p:grpSpPr>
          <a:xfrm>
            <a:off x="1862880" y="2553291"/>
            <a:ext cx="2645060" cy="279217"/>
            <a:chOff x="2750875" y="2379725"/>
            <a:chExt cx="2061300" cy="204825"/>
          </a:xfrm>
        </p:grpSpPr>
        <p:cxnSp>
          <p:nvCxnSpPr>
            <p:cNvPr id="788" name="Google Shape;788;p72"/>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89" name="Google Shape;789;p72"/>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90" name="Google Shape;790;p72"/>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791" name="Google Shape;791;p72"/>
          <p:cNvGrpSpPr/>
          <p:nvPr/>
        </p:nvGrpSpPr>
        <p:grpSpPr>
          <a:xfrm rot="10800000">
            <a:off x="2985877" y="3198086"/>
            <a:ext cx="3359301" cy="261746"/>
            <a:chOff x="2750875" y="2379725"/>
            <a:chExt cx="2061300" cy="204825"/>
          </a:xfrm>
        </p:grpSpPr>
        <p:cxnSp>
          <p:nvCxnSpPr>
            <p:cNvPr id="792" name="Google Shape;792;p72"/>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93" name="Google Shape;793;p72"/>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794" name="Google Shape;794;p72"/>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795" name="Google Shape;795;p72"/>
          <p:cNvSpPr txBox="1"/>
          <p:nvPr/>
        </p:nvSpPr>
        <p:spPr>
          <a:xfrm>
            <a:off x="2068425" y="2405550"/>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796" name="Google Shape;796;p72"/>
          <p:cNvSpPr txBox="1"/>
          <p:nvPr/>
        </p:nvSpPr>
        <p:spPr>
          <a:xfrm>
            <a:off x="4349350" y="3376688"/>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
        <p:nvSpPr>
          <p:cNvPr id="797" name="Google Shape;797;p72"/>
          <p:cNvSpPr/>
          <p:nvPr/>
        </p:nvSpPr>
        <p:spPr>
          <a:xfrm>
            <a:off x="3134800" y="2699375"/>
            <a:ext cx="5886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2"/>
          <p:cNvSpPr/>
          <p:nvPr/>
        </p:nvSpPr>
        <p:spPr>
          <a:xfrm>
            <a:off x="4660388" y="2699375"/>
            <a:ext cx="761400" cy="561000"/>
          </a:xfrm>
          <a:prstGeom prst="rect">
            <a:avLst/>
          </a:prstGeom>
          <a:solidFill>
            <a:srgbClr val="FF0000">
              <a:alpha val="180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2"/>
          <p:cNvSpPr txBox="1"/>
          <p:nvPr/>
        </p:nvSpPr>
        <p:spPr>
          <a:xfrm>
            <a:off x="268675" y="3825425"/>
            <a:ext cx="49389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Oxidation:      Cu </a:t>
            </a:r>
            <a:r>
              <a:rPr lang="en" sz="2400" baseline="30000">
                <a:solidFill>
                  <a:srgbClr val="FFFFFF"/>
                </a:solidFill>
                <a:latin typeface="Open Sans"/>
                <a:ea typeface="Open Sans"/>
                <a:cs typeface="Open Sans"/>
                <a:sym typeface="Open Sans"/>
              </a:rPr>
              <a:t>0</a:t>
            </a:r>
            <a:r>
              <a:rPr lang="en" sz="2400">
                <a:solidFill>
                  <a:srgbClr val="FFFFFF"/>
                </a:solidFill>
                <a:latin typeface="Open Sans"/>
                <a:ea typeface="Open Sans"/>
                <a:cs typeface="Open Sans"/>
                <a:sym typeface="Open Sans"/>
              </a:rPr>
              <a:t> 	→ Cu </a:t>
            </a:r>
            <a:r>
              <a:rPr lang="en" sz="2400" baseline="30000">
                <a:solidFill>
                  <a:srgbClr val="FFFFFF"/>
                </a:solidFill>
                <a:latin typeface="Open Sans"/>
                <a:ea typeface="Open Sans"/>
                <a:cs typeface="Open Sans"/>
                <a:sym typeface="Open Sans"/>
              </a:rPr>
              <a:t>+2 </a:t>
            </a:r>
            <a:endParaRPr sz="2400">
              <a:solidFill>
                <a:srgbClr val="FFFFFF"/>
              </a:solidFill>
              <a:latin typeface="Open Sans"/>
              <a:ea typeface="Open Sans"/>
              <a:cs typeface="Open Sans"/>
              <a:sym typeface="Open Sans"/>
            </a:endParaRPr>
          </a:p>
        </p:txBody>
      </p:sp>
      <p:sp>
        <p:nvSpPr>
          <p:cNvPr id="800" name="Google Shape;800;p72"/>
          <p:cNvSpPr txBox="1"/>
          <p:nvPr/>
        </p:nvSpPr>
        <p:spPr>
          <a:xfrm>
            <a:off x="311700" y="4291950"/>
            <a:ext cx="5028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Reduction:     Ag </a:t>
            </a:r>
            <a:r>
              <a:rPr lang="en" sz="2400" baseline="30000">
                <a:solidFill>
                  <a:srgbClr val="FFFFFF"/>
                </a:solidFill>
                <a:latin typeface="Open Sans"/>
                <a:ea typeface="Open Sans"/>
                <a:cs typeface="Open Sans"/>
                <a:sym typeface="Open Sans"/>
              </a:rPr>
              <a:t>+1</a:t>
            </a:r>
            <a:r>
              <a:rPr lang="en" sz="2400">
                <a:solidFill>
                  <a:srgbClr val="FFFFFF"/>
                </a:solidFill>
                <a:latin typeface="Open Sans"/>
                <a:ea typeface="Open Sans"/>
                <a:cs typeface="Open Sans"/>
                <a:sym typeface="Open Sans"/>
              </a:rPr>
              <a:t> 	        → Ag </a:t>
            </a:r>
            <a:r>
              <a:rPr lang="en" sz="2400" baseline="30000">
                <a:solidFill>
                  <a:srgbClr val="FFFFFF"/>
                </a:solidFill>
                <a:latin typeface="Open Sans"/>
                <a:ea typeface="Open Sans"/>
                <a:cs typeface="Open Sans"/>
                <a:sym typeface="Open Sans"/>
              </a:rPr>
              <a:t>0 </a:t>
            </a:r>
            <a:endParaRPr sz="2400">
              <a:solidFill>
                <a:srgbClr val="FFFFFF"/>
              </a:solidFill>
              <a:latin typeface="Open Sans"/>
              <a:ea typeface="Open Sans"/>
              <a:cs typeface="Open Sans"/>
              <a:sym typeface="Open Sans"/>
            </a:endParaRPr>
          </a:p>
        </p:txBody>
      </p:sp>
      <p:sp>
        <p:nvSpPr>
          <p:cNvPr id="801" name="Google Shape;801;p72"/>
          <p:cNvSpPr txBox="1"/>
          <p:nvPr/>
        </p:nvSpPr>
        <p:spPr>
          <a:xfrm>
            <a:off x="4194200" y="3834325"/>
            <a:ext cx="1693800" cy="33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0000"/>
              </a:buClr>
              <a:buSzPts val="2400"/>
              <a:buFont typeface="Open Sans"/>
              <a:buChar char="+"/>
            </a:pPr>
            <a:r>
              <a:rPr lang="en" sz="2400">
                <a:solidFill>
                  <a:srgbClr val="FF0000"/>
                </a:solidFill>
                <a:latin typeface="Open Sans"/>
                <a:ea typeface="Open Sans"/>
                <a:cs typeface="Open Sans"/>
                <a:sym typeface="Open Sans"/>
              </a:rPr>
              <a:t>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802" name="Google Shape;802;p72"/>
          <p:cNvSpPr txBox="1"/>
          <p:nvPr/>
        </p:nvSpPr>
        <p:spPr>
          <a:xfrm>
            <a:off x="2518713" y="4291950"/>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+ 1e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sp>
        <p:nvSpPr>
          <p:cNvPr id="803" name="Google Shape;803;p72"/>
          <p:cNvSpPr/>
          <p:nvPr/>
        </p:nvSpPr>
        <p:spPr>
          <a:xfrm>
            <a:off x="2257425" y="4342200"/>
            <a:ext cx="2645100" cy="460500"/>
          </a:xfrm>
          <a:prstGeom prst="bracketPair">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2"/>
          <p:cNvSpPr txBox="1"/>
          <p:nvPr/>
        </p:nvSpPr>
        <p:spPr>
          <a:xfrm>
            <a:off x="1912125" y="4291950"/>
            <a:ext cx="6246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2</a:t>
            </a:r>
            <a:endParaRPr sz="2400">
              <a:solidFill>
                <a:srgbClr val="FF0000"/>
              </a:solidFill>
              <a:latin typeface="Open Sans"/>
              <a:ea typeface="Open Sans"/>
              <a:cs typeface="Open Sans"/>
              <a:sym typeface="Open Sans"/>
            </a:endParaRPr>
          </a:p>
        </p:txBody>
      </p:sp>
      <p:sp>
        <p:nvSpPr>
          <p:cNvPr id="805" name="Google Shape;805;p72"/>
          <p:cNvSpPr txBox="1"/>
          <p:nvPr/>
        </p:nvSpPr>
        <p:spPr>
          <a:xfrm>
            <a:off x="5362238" y="4219375"/>
            <a:ext cx="32478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    2Ag </a:t>
            </a:r>
            <a:r>
              <a:rPr lang="en" sz="2400" baseline="30000" dirty="0">
                <a:solidFill>
                  <a:srgbClr val="FFFFFF"/>
                </a:solidFill>
                <a:latin typeface="Open Sans"/>
                <a:ea typeface="Open Sans"/>
                <a:cs typeface="Open Sans"/>
                <a:sym typeface="Open Sans"/>
              </a:rPr>
              <a:t>+1</a:t>
            </a:r>
            <a:r>
              <a:rPr lang="en" sz="2400" dirty="0">
                <a:solidFill>
                  <a:srgbClr val="FFFFFF"/>
                </a:solidFill>
                <a:latin typeface="Open Sans"/>
                <a:ea typeface="Open Sans"/>
                <a:cs typeface="Open Sans"/>
                <a:sym typeface="Open Sans"/>
              </a:rPr>
              <a:t> 	    →2Ag </a:t>
            </a:r>
            <a:r>
              <a:rPr lang="en" sz="2400" baseline="30000" dirty="0">
                <a:solidFill>
                  <a:srgbClr val="FFFFFF"/>
                </a:solidFill>
                <a:latin typeface="Open Sans"/>
                <a:ea typeface="Open Sans"/>
                <a:cs typeface="Open Sans"/>
                <a:sym typeface="Open Sans"/>
              </a:rPr>
              <a:t>0 </a:t>
            </a:r>
            <a:endParaRPr sz="2400" dirty="0">
              <a:solidFill>
                <a:srgbClr val="FFFFFF"/>
              </a:solidFill>
              <a:latin typeface="Open Sans"/>
              <a:ea typeface="Open Sans"/>
              <a:cs typeface="Open Sans"/>
              <a:sym typeface="Open Sans"/>
            </a:endParaRPr>
          </a:p>
        </p:txBody>
      </p:sp>
      <p:sp>
        <p:nvSpPr>
          <p:cNvPr id="806" name="Google Shape;806;p72"/>
          <p:cNvSpPr txBox="1"/>
          <p:nvPr/>
        </p:nvSpPr>
        <p:spPr>
          <a:xfrm>
            <a:off x="6153888" y="4219375"/>
            <a:ext cx="1693800" cy="332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rgbClr val="FF0000"/>
                </a:solidFill>
                <a:latin typeface="Open Sans"/>
                <a:ea typeface="Open Sans"/>
                <a:cs typeface="Open Sans"/>
                <a:sym typeface="Open Sans"/>
              </a:rPr>
              <a:t>+ 2e</a:t>
            </a:r>
            <a:r>
              <a:rPr lang="en" sz="2400" baseline="30000">
                <a:solidFill>
                  <a:srgbClr val="FF0000"/>
                </a:solidFill>
                <a:latin typeface="Open Sans"/>
                <a:ea typeface="Open Sans"/>
                <a:cs typeface="Open Sans"/>
                <a:sym typeface="Open Sans"/>
              </a:rPr>
              <a:t>-</a:t>
            </a:r>
            <a:endParaRPr sz="2400" baseline="30000">
              <a:solidFill>
                <a:srgbClr val="FF0000"/>
              </a:solidFill>
              <a:latin typeface="Open Sans"/>
              <a:ea typeface="Open Sans"/>
              <a:cs typeface="Open Sans"/>
              <a:sym typeface="Open Sans"/>
            </a:endParaRPr>
          </a:p>
        </p:txBody>
      </p:sp>
      <p:cxnSp>
        <p:nvCxnSpPr>
          <p:cNvPr id="807" name="Google Shape;807;p72"/>
          <p:cNvCxnSpPr/>
          <p:nvPr/>
        </p:nvCxnSpPr>
        <p:spPr>
          <a:xfrm rot="10800000" flipH="1">
            <a:off x="4643500" y="3825425"/>
            <a:ext cx="537600" cy="538500"/>
          </a:xfrm>
          <a:prstGeom prst="straightConnector1">
            <a:avLst/>
          </a:prstGeom>
          <a:noFill/>
          <a:ln w="28575" cap="flat" cmpd="sng">
            <a:solidFill>
              <a:srgbClr val="00FFFF"/>
            </a:solidFill>
            <a:prstDash val="solid"/>
            <a:round/>
            <a:headEnd type="none" w="med" len="med"/>
            <a:tailEnd type="none" w="med" len="med"/>
          </a:ln>
        </p:spPr>
      </p:cxnSp>
      <p:cxnSp>
        <p:nvCxnSpPr>
          <p:cNvPr id="808" name="Google Shape;808;p72"/>
          <p:cNvCxnSpPr/>
          <p:nvPr/>
        </p:nvCxnSpPr>
        <p:spPr>
          <a:xfrm rot="10800000" flipH="1">
            <a:off x="6836000" y="4188900"/>
            <a:ext cx="537600" cy="538500"/>
          </a:xfrm>
          <a:prstGeom prst="straightConnector1">
            <a:avLst/>
          </a:prstGeom>
          <a:noFill/>
          <a:ln w="28575" cap="flat" cmpd="sng">
            <a:solidFill>
              <a:srgbClr val="00FFFF"/>
            </a:solidFill>
            <a:prstDash val="solid"/>
            <a:round/>
            <a:headEnd type="none" w="med" len="med"/>
            <a:tailEnd type="none" w="med" len="med"/>
          </a:ln>
        </p:spPr>
      </p:cxnSp>
      <p:sp>
        <p:nvSpPr>
          <p:cNvPr id="809" name="Google Shape;809;p72"/>
          <p:cNvSpPr txBox="1"/>
          <p:nvPr/>
        </p:nvSpPr>
        <p:spPr>
          <a:xfrm>
            <a:off x="2437900" y="2634575"/>
            <a:ext cx="295800" cy="6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2</a:t>
            </a:r>
            <a:endParaRPr sz="3000" b="1">
              <a:solidFill>
                <a:srgbClr val="FF0000"/>
              </a:solidFill>
              <a:latin typeface="Open Sans"/>
              <a:ea typeface="Open Sans"/>
              <a:cs typeface="Open Sans"/>
              <a:sym typeface="Open Sans"/>
            </a:endParaRPr>
          </a:p>
        </p:txBody>
      </p:sp>
      <p:sp>
        <p:nvSpPr>
          <p:cNvPr id="810" name="Google Shape;810;p72"/>
          <p:cNvSpPr txBox="1"/>
          <p:nvPr/>
        </p:nvSpPr>
        <p:spPr>
          <a:xfrm>
            <a:off x="5746163" y="2634575"/>
            <a:ext cx="295800" cy="6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2</a:t>
            </a:r>
            <a:endParaRPr sz="3000" b="1">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336358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1000"/>
                                        <p:tgtEl>
                                          <p:spTgt spid="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0"/>
                                        </p:tgtEl>
                                        <p:attrNameLst>
                                          <p:attrName>style.visibility</p:attrName>
                                        </p:attrNameLst>
                                      </p:cBhvr>
                                      <p:to>
                                        <p:strVal val="visible"/>
                                      </p:to>
                                    </p:set>
                                    <p:animEffect transition="in" filter="fade">
                                      <p:cBhvr>
                                        <p:cTn id="12" dur="10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7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816" name="Google Shape;816;p7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r>
              <a:rPr lang="en"/>
              <a:t>          Mg</a:t>
            </a:r>
            <a:r>
              <a:rPr lang="en" baseline="-25000"/>
              <a:t>(s)</a:t>
            </a:r>
            <a:r>
              <a:rPr lang="en"/>
              <a:t> + N</a:t>
            </a:r>
            <a:r>
              <a:rPr lang="en" baseline="-25000"/>
              <a:t>2</a:t>
            </a:r>
            <a:r>
              <a:rPr lang="en" baseline="30000"/>
              <a:t> </a:t>
            </a:r>
            <a:r>
              <a:rPr lang="en" baseline="-25000"/>
              <a:t>(aq)</a:t>
            </a:r>
            <a:r>
              <a:rPr lang="en"/>
              <a:t> → Mg</a:t>
            </a:r>
            <a:r>
              <a:rPr lang="en" baseline="-25000"/>
              <a:t>3</a:t>
            </a:r>
            <a:r>
              <a:rPr lang="en"/>
              <a:t>N</a:t>
            </a:r>
            <a:r>
              <a:rPr lang="en" baseline="-25000"/>
              <a:t>2</a:t>
            </a:r>
            <a:endParaRPr baseline="-25000"/>
          </a:p>
        </p:txBody>
      </p:sp>
      <p:sp>
        <p:nvSpPr>
          <p:cNvPr id="817" name="Google Shape;817;p73"/>
          <p:cNvSpPr txBox="1"/>
          <p:nvPr/>
        </p:nvSpPr>
        <p:spPr>
          <a:xfrm>
            <a:off x="1500900" y="3300425"/>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3</a:t>
            </a:r>
            <a:endParaRPr sz="2400">
              <a:solidFill>
                <a:srgbClr val="FF0000"/>
              </a:solidFill>
              <a:latin typeface="Open Sans"/>
              <a:ea typeface="Open Sans"/>
              <a:cs typeface="Open Sans"/>
              <a:sym typeface="Open Sans"/>
            </a:endParaRPr>
          </a:p>
        </p:txBody>
      </p:sp>
      <p:sp>
        <p:nvSpPr>
          <p:cNvPr id="818" name="Google Shape;818;p73"/>
          <p:cNvSpPr txBox="1"/>
          <p:nvPr/>
        </p:nvSpPr>
        <p:spPr>
          <a:xfrm>
            <a:off x="3333650" y="2072850"/>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819" name="Google Shape;819;p73"/>
          <p:cNvSpPr txBox="1"/>
          <p:nvPr/>
        </p:nvSpPr>
        <p:spPr>
          <a:xfrm>
            <a:off x="637750" y="3319325"/>
            <a:ext cx="5273400" cy="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       Mg → Mg </a:t>
            </a:r>
            <a:endParaRPr sz="2400" baseline="30000">
              <a:solidFill>
                <a:srgbClr val="FFFFFF"/>
              </a:solidFill>
              <a:latin typeface="Open Sans"/>
              <a:ea typeface="Open Sans"/>
              <a:cs typeface="Open Sans"/>
              <a:sym typeface="Open Sans"/>
            </a:endParaRPr>
          </a:p>
        </p:txBody>
      </p:sp>
      <p:sp>
        <p:nvSpPr>
          <p:cNvPr id="820" name="Google Shape;820;p73"/>
          <p:cNvSpPr txBox="1"/>
          <p:nvPr/>
        </p:nvSpPr>
        <p:spPr>
          <a:xfrm>
            <a:off x="575750" y="4102425"/>
            <a:ext cx="5335500" cy="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RED:     N</a:t>
            </a:r>
            <a:r>
              <a:rPr lang="en" sz="2400" baseline="-25000">
                <a:solidFill>
                  <a:srgbClr val="FFFFFF"/>
                </a:solidFill>
                <a:latin typeface="Open Sans"/>
                <a:ea typeface="Open Sans"/>
                <a:cs typeface="Open Sans"/>
                <a:sym typeface="Open Sans"/>
              </a:rPr>
              <a:t>2</a:t>
            </a:r>
            <a:r>
              <a:rPr lang="en" sz="2400">
                <a:solidFill>
                  <a:srgbClr val="FFFFFF"/>
                </a:solidFill>
                <a:latin typeface="Open Sans"/>
                <a:ea typeface="Open Sans"/>
                <a:cs typeface="Open Sans"/>
                <a:sym typeface="Open Sans"/>
              </a:rPr>
              <a:t>      </a:t>
            </a:r>
            <a:r>
              <a:rPr lang="en" sz="2400" baseline="30000">
                <a:solidFill>
                  <a:srgbClr val="FFFFFF"/>
                </a:solidFill>
                <a:latin typeface="Open Sans"/>
                <a:ea typeface="Open Sans"/>
                <a:cs typeface="Open Sans"/>
                <a:sym typeface="Open Sans"/>
              </a:rPr>
              <a:t>       </a:t>
            </a:r>
            <a:r>
              <a:rPr lang="en" sz="2400">
                <a:solidFill>
                  <a:srgbClr val="FFFFFF"/>
                </a:solidFill>
                <a:latin typeface="Open Sans"/>
                <a:ea typeface="Open Sans"/>
                <a:cs typeface="Open Sans"/>
                <a:sym typeface="Open Sans"/>
              </a:rPr>
              <a:t>→ N</a:t>
            </a:r>
            <a:endParaRPr sz="2400" baseline="30000">
              <a:solidFill>
                <a:srgbClr val="FF0000"/>
              </a:solidFill>
              <a:latin typeface="Open Sans"/>
              <a:ea typeface="Open Sans"/>
              <a:cs typeface="Open Sans"/>
              <a:sym typeface="Open Sans"/>
            </a:endParaRPr>
          </a:p>
        </p:txBody>
      </p:sp>
      <p:cxnSp>
        <p:nvCxnSpPr>
          <p:cNvPr id="821" name="Google Shape;821;p73"/>
          <p:cNvCxnSpPr/>
          <p:nvPr/>
        </p:nvCxnSpPr>
        <p:spPr>
          <a:xfrm rot="10800000" flipH="1">
            <a:off x="3701700" y="3396113"/>
            <a:ext cx="396600" cy="409500"/>
          </a:xfrm>
          <a:prstGeom prst="straightConnector1">
            <a:avLst/>
          </a:prstGeom>
          <a:noFill/>
          <a:ln w="38100" cap="flat" cmpd="sng">
            <a:solidFill>
              <a:srgbClr val="FF0000"/>
            </a:solidFill>
            <a:prstDash val="solid"/>
            <a:round/>
            <a:headEnd type="none" w="med" len="med"/>
            <a:tailEnd type="none" w="med" len="med"/>
          </a:ln>
        </p:spPr>
      </p:cxnSp>
      <p:cxnSp>
        <p:nvCxnSpPr>
          <p:cNvPr id="822" name="Google Shape;822;p73"/>
          <p:cNvCxnSpPr/>
          <p:nvPr/>
        </p:nvCxnSpPr>
        <p:spPr>
          <a:xfrm rot="10800000" flipH="1">
            <a:off x="2346500" y="4179225"/>
            <a:ext cx="396600" cy="409500"/>
          </a:xfrm>
          <a:prstGeom prst="straightConnector1">
            <a:avLst/>
          </a:prstGeom>
          <a:noFill/>
          <a:ln w="38100" cap="flat" cmpd="sng">
            <a:solidFill>
              <a:srgbClr val="FF0000"/>
            </a:solidFill>
            <a:prstDash val="solid"/>
            <a:round/>
            <a:headEnd type="none" w="med" len="med"/>
            <a:tailEnd type="none" w="med" len="med"/>
          </a:ln>
        </p:spPr>
      </p:cxnSp>
      <p:grpSp>
        <p:nvGrpSpPr>
          <p:cNvPr id="823" name="Google Shape;823;p73"/>
          <p:cNvGrpSpPr/>
          <p:nvPr/>
        </p:nvGrpSpPr>
        <p:grpSpPr>
          <a:xfrm>
            <a:off x="2139952" y="2001116"/>
            <a:ext cx="2761317" cy="279217"/>
            <a:chOff x="2750875" y="2379725"/>
            <a:chExt cx="2061300" cy="204825"/>
          </a:xfrm>
        </p:grpSpPr>
        <p:cxnSp>
          <p:nvCxnSpPr>
            <p:cNvPr id="824" name="Google Shape;824;p73"/>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825" name="Google Shape;825;p73"/>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826" name="Google Shape;826;p73"/>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grpSp>
        <p:nvGrpSpPr>
          <p:cNvPr id="827" name="Google Shape;827;p73"/>
          <p:cNvGrpSpPr/>
          <p:nvPr/>
        </p:nvGrpSpPr>
        <p:grpSpPr>
          <a:xfrm rot="10800000">
            <a:off x="3346286" y="2837531"/>
            <a:ext cx="2079027" cy="261766"/>
            <a:chOff x="2750875" y="2379725"/>
            <a:chExt cx="2061300" cy="204825"/>
          </a:xfrm>
        </p:grpSpPr>
        <p:cxnSp>
          <p:nvCxnSpPr>
            <p:cNvPr id="828" name="Google Shape;828;p73"/>
            <p:cNvCxnSpPr/>
            <p:nvPr/>
          </p:nvCxnSpPr>
          <p:spPr>
            <a:xfrm rot="10800000">
              <a:off x="2750875"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829" name="Google Shape;829;p73"/>
            <p:cNvCxnSpPr/>
            <p:nvPr/>
          </p:nvCxnSpPr>
          <p:spPr>
            <a:xfrm rot="10800000">
              <a:off x="4809700" y="2379950"/>
              <a:ext cx="0" cy="204600"/>
            </a:xfrm>
            <a:prstGeom prst="straightConnector1">
              <a:avLst/>
            </a:prstGeom>
            <a:noFill/>
            <a:ln w="9525" cap="flat" cmpd="sng">
              <a:solidFill>
                <a:srgbClr val="FF0000"/>
              </a:solidFill>
              <a:prstDash val="solid"/>
              <a:round/>
              <a:headEnd type="none" w="med" len="med"/>
              <a:tailEnd type="none" w="med" len="med"/>
            </a:ln>
          </p:spPr>
        </p:cxnSp>
        <p:cxnSp>
          <p:nvCxnSpPr>
            <p:cNvPr id="830" name="Google Shape;830;p73"/>
            <p:cNvCxnSpPr/>
            <p:nvPr/>
          </p:nvCxnSpPr>
          <p:spPr>
            <a:xfrm rot="10800000" flipH="1">
              <a:off x="2750875" y="2379725"/>
              <a:ext cx="2061300" cy="12900"/>
            </a:xfrm>
            <a:prstGeom prst="straightConnector1">
              <a:avLst/>
            </a:prstGeom>
            <a:noFill/>
            <a:ln w="9525" cap="flat" cmpd="sng">
              <a:solidFill>
                <a:srgbClr val="FF0000"/>
              </a:solidFill>
              <a:prstDash val="solid"/>
              <a:round/>
              <a:headEnd type="none" w="med" len="med"/>
              <a:tailEnd type="none" w="med" len="med"/>
            </a:ln>
          </p:spPr>
        </p:cxnSp>
      </p:grpSp>
      <p:sp>
        <p:nvSpPr>
          <p:cNvPr id="831" name="Google Shape;831;p73"/>
          <p:cNvSpPr txBox="1"/>
          <p:nvPr/>
        </p:nvSpPr>
        <p:spPr>
          <a:xfrm>
            <a:off x="2346488" y="2072850"/>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832" name="Google Shape;832;p73"/>
          <p:cNvSpPr txBox="1"/>
          <p:nvPr/>
        </p:nvSpPr>
        <p:spPr>
          <a:xfrm>
            <a:off x="4857350" y="2072850"/>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833" name="Google Shape;833;p73"/>
          <p:cNvSpPr txBox="1"/>
          <p:nvPr/>
        </p:nvSpPr>
        <p:spPr>
          <a:xfrm>
            <a:off x="5225875" y="2072850"/>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-3</a:t>
            </a:r>
            <a:endParaRPr>
              <a:solidFill>
                <a:srgbClr val="FF0000"/>
              </a:solidFill>
              <a:latin typeface="Open Sans"/>
              <a:ea typeface="Open Sans"/>
              <a:cs typeface="Open Sans"/>
              <a:sym typeface="Open Sans"/>
            </a:endParaRPr>
          </a:p>
        </p:txBody>
      </p:sp>
      <p:sp>
        <p:nvSpPr>
          <p:cNvPr id="834" name="Google Shape;834;p73"/>
          <p:cNvSpPr txBox="1"/>
          <p:nvPr/>
        </p:nvSpPr>
        <p:spPr>
          <a:xfrm>
            <a:off x="3111050" y="3561750"/>
            <a:ext cx="5070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3</a:t>
            </a:r>
            <a:endParaRPr>
              <a:solidFill>
                <a:srgbClr val="FFFFFF"/>
              </a:solidFill>
            </a:endParaRPr>
          </a:p>
        </p:txBody>
      </p:sp>
      <p:sp>
        <p:nvSpPr>
          <p:cNvPr id="835" name="Google Shape;835;p73"/>
          <p:cNvSpPr txBox="1"/>
          <p:nvPr/>
        </p:nvSpPr>
        <p:spPr>
          <a:xfrm>
            <a:off x="3398900" y="3319325"/>
            <a:ext cx="16938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+ 6e</a:t>
            </a:r>
            <a:r>
              <a:rPr lang="en" sz="2400" baseline="30000">
                <a:solidFill>
                  <a:srgbClr val="FFFFFF"/>
                </a:solidFill>
                <a:latin typeface="Open Sans"/>
                <a:ea typeface="Open Sans"/>
                <a:cs typeface="Open Sans"/>
                <a:sym typeface="Open Sans"/>
              </a:rPr>
              <a:t>-</a:t>
            </a:r>
            <a:endParaRPr sz="2400" baseline="30000">
              <a:solidFill>
                <a:srgbClr val="FFFFFF"/>
              </a:solidFill>
              <a:latin typeface="Open Sans"/>
              <a:ea typeface="Open Sans"/>
              <a:cs typeface="Open Sans"/>
              <a:sym typeface="Open Sans"/>
            </a:endParaRPr>
          </a:p>
        </p:txBody>
      </p:sp>
      <p:sp>
        <p:nvSpPr>
          <p:cNvPr id="836" name="Google Shape;836;p73"/>
          <p:cNvSpPr txBox="1"/>
          <p:nvPr/>
        </p:nvSpPr>
        <p:spPr>
          <a:xfrm>
            <a:off x="3398900" y="4316200"/>
            <a:ext cx="5070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2</a:t>
            </a:r>
            <a:endParaRPr>
              <a:solidFill>
                <a:srgbClr val="FFFFFF"/>
              </a:solidFill>
            </a:endParaRPr>
          </a:p>
        </p:txBody>
      </p:sp>
      <p:sp>
        <p:nvSpPr>
          <p:cNvPr id="837" name="Google Shape;837;p73"/>
          <p:cNvSpPr txBox="1"/>
          <p:nvPr/>
        </p:nvSpPr>
        <p:spPr>
          <a:xfrm>
            <a:off x="2007900" y="4102450"/>
            <a:ext cx="11907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+ 6e</a:t>
            </a:r>
            <a:r>
              <a:rPr lang="en" sz="2400" baseline="30000">
                <a:solidFill>
                  <a:srgbClr val="FFFFFF"/>
                </a:solidFill>
                <a:latin typeface="Open Sans"/>
                <a:ea typeface="Open Sans"/>
                <a:cs typeface="Open Sans"/>
                <a:sym typeface="Open Sans"/>
              </a:rPr>
              <a:t>-</a:t>
            </a:r>
            <a:endParaRPr sz="2400" baseline="30000">
              <a:solidFill>
                <a:srgbClr val="FFFFFF"/>
              </a:solidFill>
              <a:latin typeface="Open Sans"/>
              <a:ea typeface="Open Sans"/>
              <a:cs typeface="Open Sans"/>
              <a:sym typeface="Open Sans"/>
            </a:endParaRPr>
          </a:p>
        </p:txBody>
      </p:sp>
      <p:sp>
        <p:nvSpPr>
          <p:cNvPr id="838" name="Google Shape;838;p73"/>
          <p:cNvSpPr txBox="1"/>
          <p:nvPr/>
        </p:nvSpPr>
        <p:spPr>
          <a:xfrm>
            <a:off x="1712100" y="2226450"/>
            <a:ext cx="295800" cy="69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0000"/>
                </a:solidFill>
                <a:latin typeface="Open Sans"/>
                <a:ea typeface="Open Sans"/>
                <a:cs typeface="Open Sans"/>
                <a:sym typeface="Open Sans"/>
              </a:rPr>
              <a:t>3</a:t>
            </a:r>
            <a:endParaRPr sz="3000" b="1">
              <a:solidFill>
                <a:srgbClr val="FF0000"/>
              </a:solidFill>
              <a:latin typeface="Open Sans"/>
              <a:ea typeface="Open Sans"/>
              <a:cs typeface="Open Sans"/>
              <a:sym typeface="Open Sans"/>
            </a:endParaRPr>
          </a:p>
        </p:txBody>
      </p:sp>
      <p:sp>
        <p:nvSpPr>
          <p:cNvPr id="839" name="Google Shape;839;p73"/>
          <p:cNvSpPr txBox="1"/>
          <p:nvPr/>
        </p:nvSpPr>
        <p:spPr>
          <a:xfrm>
            <a:off x="2094338" y="3187588"/>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840" name="Google Shape;840;p73"/>
          <p:cNvSpPr txBox="1"/>
          <p:nvPr/>
        </p:nvSpPr>
        <p:spPr>
          <a:xfrm>
            <a:off x="1839488" y="3930438"/>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0</a:t>
            </a:r>
            <a:endParaRPr>
              <a:solidFill>
                <a:srgbClr val="FF0000"/>
              </a:solidFill>
              <a:latin typeface="Open Sans"/>
              <a:ea typeface="Open Sans"/>
              <a:cs typeface="Open Sans"/>
              <a:sym typeface="Open Sans"/>
            </a:endParaRPr>
          </a:p>
        </p:txBody>
      </p:sp>
      <p:sp>
        <p:nvSpPr>
          <p:cNvPr id="841" name="Google Shape;841;p73"/>
          <p:cNvSpPr txBox="1"/>
          <p:nvPr/>
        </p:nvSpPr>
        <p:spPr>
          <a:xfrm>
            <a:off x="3034863" y="3194513"/>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+2</a:t>
            </a:r>
            <a:endParaRPr>
              <a:solidFill>
                <a:srgbClr val="FF0000"/>
              </a:solidFill>
              <a:latin typeface="Open Sans"/>
              <a:ea typeface="Open Sans"/>
              <a:cs typeface="Open Sans"/>
              <a:sym typeface="Open Sans"/>
            </a:endParaRPr>
          </a:p>
        </p:txBody>
      </p:sp>
      <p:sp>
        <p:nvSpPr>
          <p:cNvPr id="842" name="Google Shape;842;p73"/>
          <p:cNvSpPr txBox="1"/>
          <p:nvPr/>
        </p:nvSpPr>
        <p:spPr>
          <a:xfrm>
            <a:off x="3333650" y="3930438"/>
            <a:ext cx="5070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-3</a:t>
            </a:r>
            <a:endParaRPr>
              <a:solidFill>
                <a:srgbClr val="FF0000"/>
              </a:solidFill>
              <a:latin typeface="Open Sans"/>
              <a:ea typeface="Open Sans"/>
              <a:cs typeface="Open Sans"/>
              <a:sym typeface="Open Sans"/>
            </a:endParaRPr>
          </a:p>
        </p:txBody>
      </p:sp>
      <p:sp>
        <p:nvSpPr>
          <p:cNvPr id="843" name="Google Shape;843;p73"/>
          <p:cNvSpPr txBox="1"/>
          <p:nvPr/>
        </p:nvSpPr>
        <p:spPr>
          <a:xfrm>
            <a:off x="3024200" y="1673975"/>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oxidized</a:t>
            </a:r>
            <a:endParaRPr>
              <a:solidFill>
                <a:srgbClr val="FFFFFF"/>
              </a:solidFill>
              <a:latin typeface="Open Sans"/>
              <a:ea typeface="Open Sans"/>
              <a:cs typeface="Open Sans"/>
              <a:sym typeface="Open Sans"/>
            </a:endParaRPr>
          </a:p>
        </p:txBody>
      </p:sp>
      <p:sp>
        <p:nvSpPr>
          <p:cNvPr id="844" name="Google Shape;844;p73"/>
          <p:cNvSpPr txBox="1"/>
          <p:nvPr/>
        </p:nvSpPr>
        <p:spPr>
          <a:xfrm>
            <a:off x="4238450" y="2971975"/>
            <a:ext cx="1125900" cy="3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reduced</a:t>
            </a:r>
            <a:endParaRPr>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826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1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8"/>
                                        </p:tgtEl>
                                        <p:attrNameLst>
                                          <p:attrName>style.visibility</p:attrName>
                                        </p:attrNameLst>
                                      </p:cBhvr>
                                      <p:to>
                                        <p:strVal val="visible"/>
                                      </p:to>
                                    </p:set>
                                    <p:animEffect transition="in" filter="fade">
                                      <p:cBhvr>
                                        <p:cTn id="12" dur="1000"/>
                                        <p:tgtEl>
                                          <p:spTgt spid="8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animEffect transition="in" filter="fade">
                                      <p:cBhvr>
                                        <p:cTn id="17" dur="1000"/>
                                        <p:tgtEl>
                                          <p:spTgt spid="8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2"/>
                                        </p:tgtEl>
                                        <p:attrNameLst>
                                          <p:attrName>style.visibility</p:attrName>
                                        </p:attrNameLst>
                                      </p:cBhvr>
                                      <p:to>
                                        <p:strVal val="visible"/>
                                      </p:to>
                                    </p:set>
                                    <p:animEffect transition="in" filter="fade">
                                      <p:cBhvr>
                                        <p:cTn id="22" dur="1000"/>
                                        <p:tgtEl>
                                          <p:spTgt spid="8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3"/>
                                        </p:tgtEl>
                                        <p:attrNameLst>
                                          <p:attrName>style.visibility</p:attrName>
                                        </p:attrNameLst>
                                      </p:cBhvr>
                                      <p:to>
                                        <p:strVal val="visible"/>
                                      </p:to>
                                    </p:set>
                                    <p:animEffect transition="in" filter="fade">
                                      <p:cBhvr>
                                        <p:cTn id="27" dur="1000"/>
                                        <p:tgtEl>
                                          <p:spTgt spid="8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7"/>
                                        </p:tgtEl>
                                        <p:attrNameLst>
                                          <p:attrName>style.visibility</p:attrName>
                                        </p:attrNameLst>
                                      </p:cBhvr>
                                      <p:to>
                                        <p:strVal val="visible"/>
                                      </p:to>
                                    </p:set>
                                    <p:animEffect transition="in" filter="fade">
                                      <p:cBhvr>
                                        <p:cTn id="32" dur="1000"/>
                                        <p:tgtEl>
                                          <p:spTgt spid="8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3"/>
                                        </p:tgtEl>
                                        <p:attrNameLst>
                                          <p:attrName>style.visibility</p:attrName>
                                        </p:attrNameLst>
                                      </p:cBhvr>
                                      <p:to>
                                        <p:strVal val="visible"/>
                                      </p:to>
                                    </p:set>
                                    <p:animEffect transition="in" filter="fade">
                                      <p:cBhvr>
                                        <p:cTn id="37" dur="1000"/>
                                        <p:tgtEl>
                                          <p:spTgt spid="8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44"/>
                                        </p:tgtEl>
                                        <p:attrNameLst>
                                          <p:attrName>style.visibility</p:attrName>
                                        </p:attrNameLst>
                                      </p:cBhvr>
                                      <p:to>
                                        <p:strVal val="visible"/>
                                      </p:to>
                                    </p:set>
                                    <p:animEffect transition="in" filter="fade">
                                      <p:cBhvr>
                                        <p:cTn id="42" dur="1000"/>
                                        <p:tgtEl>
                                          <p:spTgt spid="8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9"/>
                                        </p:tgtEl>
                                        <p:attrNameLst>
                                          <p:attrName>style.visibility</p:attrName>
                                        </p:attrNameLst>
                                      </p:cBhvr>
                                      <p:to>
                                        <p:strVal val="visible"/>
                                      </p:to>
                                    </p:set>
                                    <p:animEffect transition="in" filter="fade">
                                      <p:cBhvr>
                                        <p:cTn id="47" dur="1000"/>
                                        <p:tgtEl>
                                          <p:spTgt spid="819"/>
                                        </p:tgtEl>
                                      </p:cBhvr>
                                    </p:animEffect>
                                  </p:childTnLst>
                                </p:cTn>
                              </p:par>
                              <p:par>
                                <p:cTn id="48" presetID="10" presetClass="entr" presetSubtype="0" fill="hold" nodeType="withEffect">
                                  <p:stCondLst>
                                    <p:cond delay="0"/>
                                  </p:stCondLst>
                                  <p:childTnLst>
                                    <p:set>
                                      <p:cBhvr>
                                        <p:cTn id="49" dur="1" fill="hold">
                                          <p:stCondLst>
                                            <p:cond delay="0"/>
                                          </p:stCondLst>
                                        </p:cTn>
                                        <p:tgtEl>
                                          <p:spTgt spid="839"/>
                                        </p:tgtEl>
                                        <p:attrNameLst>
                                          <p:attrName>style.visibility</p:attrName>
                                        </p:attrNameLst>
                                      </p:cBhvr>
                                      <p:to>
                                        <p:strVal val="visible"/>
                                      </p:to>
                                    </p:set>
                                    <p:animEffect transition="in" filter="fade">
                                      <p:cBhvr>
                                        <p:cTn id="50" dur="1000"/>
                                        <p:tgtEl>
                                          <p:spTgt spid="839"/>
                                        </p:tgtEl>
                                      </p:cBhvr>
                                    </p:animEffect>
                                  </p:childTnLst>
                                </p:cTn>
                              </p:par>
                              <p:par>
                                <p:cTn id="51" presetID="10" presetClass="entr" presetSubtype="0" fill="hold" nodeType="withEffect">
                                  <p:stCondLst>
                                    <p:cond delay="0"/>
                                  </p:stCondLst>
                                  <p:childTnLst>
                                    <p:set>
                                      <p:cBhvr>
                                        <p:cTn id="52" dur="1" fill="hold">
                                          <p:stCondLst>
                                            <p:cond delay="0"/>
                                          </p:stCondLst>
                                        </p:cTn>
                                        <p:tgtEl>
                                          <p:spTgt spid="841"/>
                                        </p:tgtEl>
                                        <p:attrNameLst>
                                          <p:attrName>style.visibility</p:attrName>
                                        </p:attrNameLst>
                                      </p:cBhvr>
                                      <p:to>
                                        <p:strVal val="visible"/>
                                      </p:to>
                                    </p:set>
                                    <p:animEffect transition="in" filter="fade">
                                      <p:cBhvr>
                                        <p:cTn id="53" dur="1000"/>
                                        <p:tgtEl>
                                          <p:spTgt spid="841"/>
                                        </p:tgtEl>
                                      </p:cBhvr>
                                    </p:animEffect>
                                  </p:childTnLst>
                                </p:cTn>
                              </p:par>
                              <p:par>
                                <p:cTn id="54" presetID="10" presetClass="entr" presetSubtype="0" fill="hold" nodeType="withEffect">
                                  <p:stCondLst>
                                    <p:cond delay="0"/>
                                  </p:stCondLst>
                                  <p:childTnLst>
                                    <p:set>
                                      <p:cBhvr>
                                        <p:cTn id="55" dur="1" fill="hold">
                                          <p:stCondLst>
                                            <p:cond delay="0"/>
                                          </p:stCondLst>
                                        </p:cTn>
                                        <p:tgtEl>
                                          <p:spTgt spid="834"/>
                                        </p:tgtEl>
                                        <p:attrNameLst>
                                          <p:attrName>style.visibility</p:attrName>
                                        </p:attrNameLst>
                                      </p:cBhvr>
                                      <p:to>
                                        <p:strVal val="visible"/>
                                      </p:to>
                                    </p:set>
                                    <p:animEffect transition="in" filter="fade">
                                      <p:cBhvr>
                                        <p:cTn id="56" dur="1000"/>
                                        <p:tgtEl>
                                          <p:spTgt spid="8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17"/>
                                        </p:tgtEl>
                                        <p:attrNameLst>
                                          <p:attrName>style.visibility</p:attrName>
                                        </p:attrNameLst>
                                      </p:cBhvr>
                                      <p:to>
                                        <p:strVal val="visible"/>
                                      </p:to>
                                    </p:set>
                                    <p:animEffect transition="in" filter="fade">
                                      <p:cBhvr>
                                        <p:cTn id="61" dur="1000"/>
                                        <p:tgtEl>
                                          <p:spTgt spid="8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35"/>
                                        </p:tgtEl>
                                        <p:attrNameLst>
                                          <p:attrName>style.visibility</p:attrName>
                                        </p:attrNameLst>
                                      </p:cBhvr>
                                      <p:to>
                                        <p:strVal val="visible"/>
                                      </p:to>
                                    </p:set>
                                    <p:animEffect transition="in" filter="fade">
                                      <p:cBhvr>
                                        <p:cTn id="66" dur="1000"/>
                                        <p:tgtEl>
                                          <p:spTgt spid="8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20"/>
                                        </p:tgtEl>
                                        <p:attrNameLst>
                                          <p:attrName>style.visibility</p:attrName>
                                        </p:attrNameLst>
                                      </p:cBhvr>
                                      <p:to>
                                        <p:strVal val="visible"/>
                                      </p:to>
                                    </p:set>
                                    <p:animEffect transition="in" filter="fade">
                                      <p:cBhvr>
                                        <p:cTn id="71" dur="1000"/>
                                        <p:tgtEl>
                                          <p:spTgt spid="820"/>
                                        </p:tgtEl>
                                      </p:cBhvr>
                                    </p:animEffect>
                                  </p:childTnLst>
                                </p:cTn>
                              </p:par>
                              <p:par>
                                <p:cTn id="72" presetID="10" presetClass="entr" presetSubtype="0" fill="hold" nodeType="withEffect">
                                  <p:stCondLst>
                                    <p:cond delay="0"/>
                                  </p:stCondLst>
                                  <p:childTnLst>
                                    <p:set>
                                      <p:cBhvr>
                                        <p:cTn id="73" dur="1" fill="hold">
                                          <p:stCondLst>
                                            <p:cond delay="0"/>
                                          </p:stCondLst>
                                        </p:cTn>
                                        <p:tgtEl>
                                          <p:spTgt spid="840"/>
                                        </p:tgtEl>
                                        <p:attrNameLst>
                                          <p:attrName>style.visibility</p:attrName>
                                        </p:attrNameLst>
                                      </p:cBhvr>
                                      <p:to>
                                        <p:strVal val="visible"/>
                                      </p:to>
                                    </p:set>
                                    <p:animEffect transition="in" filter="fade">
                                      <p:cBhvr>
                                        <p:cTn id="74" dur="1600"/>
                                        <p:tgtEl>
                                          <p:spTgt spid="840"/>
                                        </p:tgtEl>
                                      </p:cBhvr>
                                    </p:animEffect>
                                  </p:childTnLst>
                                </p:cTn>
                              </p:par>
                              <p:par>
                                <p:cTn id="75" presetID="10" presetClass="entr" presetSubtype="0" fill="hold" nodeType="withEffect">
                                  <p:stCondLst>
                                    <p:cond delay="0"/>
                                  </p:stCondLst>
                                  <p:childTnLst>
                                    <p:set>
                                      <p:cBhvr>
                                        <p:cTn id="76" dur="1" fill="hold">
                                          <p:stCondLst>
                                            <p:cond delay="0"/>
                                          </p:stCondLst>
                                        </p:cTn>
                                        <p:tgtEl>
                                          <p:spTgt spid="842"/>
                                        </p:tgtEl>
                                        <p:attrNameLst>
                                          <p:attrName>style.visibility</p:attrName>
                                        </p:attrNameLst>
                                      </p:cBhvr>
                                      <p:to>
                                        <p:strVal val="visible"/>
                                      </p:to>
                                    </p:set>
                                    <p:animEffect transition="in" filter="fade">
                                      <p:cBhvr>
                                        <p:cTn id="77" dur="1000"/>
                                        <p:tgtEl>
                                          <p:spTgt spid="842"/>
                                        </p:tgtEl>
                                      </p:cBhvr>
                                    </p:animEffect>
                                  </p:childTnLst>
                                </p:cTn>
                              </p:par>
                              <p:par>
                                <p:cTn id="78" presetID="10" presetClass="entr" presetSubtype="0" fill="hold" nodeType="withEffect">
                                  <p:stCondLst>
                                    <p:cond delay="0"/>
                                  </p:stCondLst>
                                  <p:childTnLst>
                                    <p:set>
                                      <p:cBhvr>
                                        <p:cTn id="79" dur="1" fill="hold">
                                          <p:stCondLst>
                                            <p:cond delay="0"/>
                                          </p:stCondLst>
                                        </p:cTn>
                                        <p:tgtEl>
                                          <p:spTgt spid="836"/>
                                        </p:tgtEl>
                                        <p:attrNameLst>
                                          <p:attrName>style.visibility</p:attrName>
                                        </p:attrNameLst>
                                      </p:cBhvr>
                                      <p:to>
                                        <p:strVal val="visible"/>
                                      </p:to>
                                    </p:set>
                                    <p:animEffect transition="in" filter="fade">
                                      <p:cBhvr>
                                        <p:cTn id="80" dur="2100"/>
                                        <p:tgtEl>
                                          <p:spTgt spid="83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7"/>
                                        </p:tgtEl>
                                        <p:attrNameLst>
                                          <p:attrName>style.visibility</p:attrName>
                                        </p:attrNameLst>
                                      </p:cBhvr>
                                      <p:to>
                                        <p:strVal val="visible"/>
                                      </p:to>
                                    </p:set>
                                    <p:animEffect transition="in" filter="fade">
                                      <p:cBhvr>
                                        <p:cTn id="85" dur="1000"/>
                                        <p:tgtEl>
                                          <p:spTgt spid="83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21"/>
                                        </p:tgtEl>
                                        <p:attrNameLst>
                                          <p:attrName>style.visibility</p:attrName>
                                        </p:attrNameLst>
                                      </p:cBhvr>
                                      <p:to>
                                        <p:strVal val="visible"/>
                                      </p:to>
                                    </p:set>
                                    <p:animEffect transition="in" filter="fade">
                                      <p:cBhvr>
                                        <p:cTn id="90" dur="1000"/>
                                        <p:tgtEl>
                                          <p:spTgt spid="821"/>
                                        </p:tgtEl>
                                      </p:cBhvr>
                                    </p:animEffect>
                                  </p:childTnLst>
                                </p:cTn>
                              </p:par>
                              <p:par>
                                <p:cTn id="91" presetID="10" presetClass="entr" presetSubtype="0" fill="hold" nodeType="withEffect">
                                  <p:stCondLst>
                                    <p:cond delay="0"/>
                                  </p:stCondLst>
                                  <p:childTnLst>
                                    <p:set>
                                      <p:cBhvr>
                                        <p:cTn id="92" dur="1" fill="hold">
                                          <p:stCondLst>
                                            <p:cond delay="0"/>
                                          </p:stCondLst>
                                        </p:cTn>
                                        <p:tgtEl>
                                          <p:spTgt spid="837"/>
                                        </p:tgtEl>
                                        <p:attrNameLst>
                                          <p:attrName>style.visibility</p:attrName>
                                        </p:attrNameLst>
                                      </p:cBhvr>
                                      <p:to>
                                        <p:strVal val="visible"/>
                                      </p:to>
                                    </p:set>
                                    <p:animEffect transition="in" filter="fade">
                                      <p:cBhvr>
                                        <p:cTn id="93" dur="1000"/>
                                        <p:tgtEl>
                                          <p:spTgt spid="83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8"/>
                                        </p:tgtEl>
                                        <p:attrNameLst>
                                          <p:attrName>style.visibility</p:attrName>
                                        </p:attrNameLst>
                                      </p:cBhvr>
                                      <p:to>
                                        <p:strVal val="visible"/>
                                      </p:to>
                                    </p:set>
                                    <p:animEffect transition="in" filter="fade">
                                      <p:cBhvr>
                                        <p:cTn id="98"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78"/>
          <p:cNvSpPr txBox="1">
            <a:spLocks noGrp="1"/>
          </p:cNvSpPr>
          <p:nvPr>
            <p:ph type="title"/>
          </p:nvPr>
        </p:nvSpPr>
        <p:spPr>
          <a:xfrm>
            <a:off x="1120100" y="72875"/>
            <a:ext cx="63555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What is electricity &amp; how is it formed?</a:t>
            </a:r>
            <a:endParaRPr/>
          </a:p>
        </p:txBody>
      </p:sp>
      <p:sp>
        <p:nvSpPr>
          <p:cNvPr id="870" name="Google Shape;870;p78"/>
          <p:cNvSpPr txBox="1">
            <a:spLocks noGrp="1"/>
          </p:cNvSpPr>
          <p:nvPr>
            <p:ph type="body" idx="1"/>
          </p:nvPr>
        </p:nvSpPr>
        <p:spPr>
          <a:xfrm>
            <a:off x="311700" y="1554163"/>
            <a:ext cx="3410294" cy="3284400"/>
          </a:xfrm>
          <a:prstGeom prst="rect">
            <a:avLst/>
          </a:prstGeom>
        </p:spPr>
        <p:txBody>
          <a:bodyPr spcFirstLastPara="1" wrap="square" lIns="91425" tIns="91425" rIns="91425" bIns="91425" anchor="t" anchorCtr="0">
            <a:noAutofit/>
          </a:bodyPr>
          <a:lstStyle/>
          <a:p>
            <a:pPr marL="457200" lvl="0" indent="-317500" algn="l" rtl="0">
              <a:spcBef>
                <a:spcPts val="800"/>
              </a:spcBef>
              <a:spcAft>
                <a:spcPts val="0"/>
              </a:spcAft>
              <a:buClr>
                <a:srgbClr val="FFFFFF"/>
              </a:buClr>
              <a:buSzPts val="1400"/>
              <a:buChar char="●"/>
            </a:pPr>
            <a:r>
              <a:rPr lang="en" sz="2400" dirty="0">
                <a:solidFill>
                  <a:srgbClr val="FFFFFF"/>
                </a:solidFill>
              </a:rPr>
              <a:t>In a spontaneous redox rxn, electrons are transferred and ENERGY is released.</a:t>
            </a:r>
            <a:endParaRPr sz="2400" dirty="0">
              <a:solidFill>
                <a:srgbClr val="FFFFFF"/>
              </a:solidFill>
            </a:endParaRPr>
          </a:p>
          <a:p>
            <a:pPr marL="457200" lvl="0" indent="-317500" algn="l" rtl="0">
              <a:spcBef>
                <a:spcPts val="0"/>
              </a:spcBef>
              <a:spcAft>
                <a:spcPts val="0"/>
              </a:spcAft>
              <a:buClr>
                <a:srgbClr val="FFFFFF"/>
              </a:buClr>
              <a:buSzPts val="1400"/>
              <a:buChar char="●"/>
            </a:pPr>
            <a:r>
              <a:rPr lang="en" sz="2400" dirty="0">
                <a:solidFill>
                  <a:srgbClr val="FFFFFF"/>
                </a:solidFill>
              </a:rPr>
              <a:t>This energy can be used to do work in a </a:t>
            </a:r>
            <a:r>
              <a:rPr lang="en" sz="2400" dirty="0">
                <a:solidFill>
                  <a:schemeClr val="accent6"/>
                </a:solidFill>
              </a:rPr>
              <a:t>voltaic</a:t>
            </a:r>
            <a:r>
              <a:rPr lang="en" sz="2400" dirty="0">
                <a:solidFill>
                  <a:srgbClr val="FFFFFF"/>
                </a:solidFill>
              </a:rPr>
              <a:t> cell</a:t>
            </a:r>
            <a:endParaRPr sz="2400" dirty="0">
              <a:solidFill>
                <a:srgbClr val="FFFFFF"/>
              </a:solidFill>
            </a:endParaRPr>
          </a:p>
          <a:p>
            <a:pPr marL="457200" lvl="0" indent="0" algn="l" rtl="0">
              <a:spcBef>
                <a:spcPts val="0"/>
              </a:spcBef>
              <a:spcAft>
                <a:spcPts val="1600"/>
              </a:spcAft>
              <a:buNone/>
            </a:pPr>
            <a:endParaRPr dirty="0">
              <a:solidFill>
                <a:srgbClr val="FFFFFF"/>
              </a:solidFill>
            </a:endParaRPr>
          </a:p>
        </p:txBody>
      </p:sp>
      <p:pic>
        <p:nvPicPr>
          <p:cNvPr id="4" name="Picture 7" descr="20_03cropped"/>
          <p:cNvPicPr>
            <a:picLocks noChangeAspect="1" noChangeArrowheads="1"/>
          </p:cNvPicPr>
          <p:nvPr/>
        </p:nvPicPr>
        <p:blipFill>
          <a:blip r:embed="rId3" cstate="print"/>
          <a:srcRect/>
          <a:stretch>
            <a:fillRect/>
          </a:stretch>
        </p:blipFill>
        <p:spPr>
          <a:xfrm>
            <a:off x="4297850" y="1232191"/>
            <a:ext cx="4155583" cy="3743439"/>
          </a:xfrm>
          <a:prstGeom prst="rect">
            <a:avLst/>
          </a:prstGeom>
          <a:noFill/>
          <a:ln>
            <a:noFill/>
          </a:ln>
        </p:spPr>
      </p:pic>
    </p:spTree>
    <p:extLst>
      <p:ext uri="{BB962C8B-B14F-4D97-AF65-F5344CB8AC3E}">
        <p14:creationId xmlns:p14="http://schemas.microsoft.com/office/powerpoint/2010/main" val="409720717"/>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7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Voltaic Cell (Battery)</a:t>
            </a:r>
            <a:endParaRPr/>
          </a:p>
        </p:txBody>
      </p:sp>
      <p:sp>
        <p:nvSpPr>
          <p:cNvPr id="876" name="Google Shape;876;p7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800"/>
              </a:spcBef>
              <a:spcAft>
                <a:spcPts val="0"/>
              </a:spcAft>
              <a:buClr>
                <a:srgbClr val="FFFFFF"/>
              </a:buClr>
              <a:buSzPts val="1400"/>
              <a:buChar char="●"/>
            </a:pPr>
            <a:r>
              <a:rPr lang="en" sz="2400" b="1" dirty="0">
                <a:solidFill>
                  <a:srgbClr val="FFFFFF"/>
                </a:solidFill>
              </a:rPr>
              <a:t>SPONTANEOUS</a:t>
            </a:r>
            <a:r>
              <a:rPr lang="en" sz="2400" dirty="0">
                <a:solidFill>
                  <a:srgbClr val="FFFFFF"/>
                </a:solidFill>
              </a:rPr>
              <a:t> redox reaction</a:t>
            </a:r>
            <a:endParaRPr sz="2400" dirty="0">
              <a:solidFill>
                <a:srgbClr val="FFFFFF"/>
              </a:solidFill>
            </a:endParaRPr>
          </a:p>
          <a:p>
            <a:pPr marL="0" lvl="0" indent="457200" algn="l" rtl="0">
              <a:spcBef>
                <a:spcPts val="700"/>
              </a:spcBef>
              <a:spcAft>
                <a:spcPts val="0"/>
              </a:spcAft>
              <a:buNone/>
            </a:pPr>
            <a:r>
              <a:rPr lang="en" sz="2400" dirty="0">
                <a:solidFill>
                  <a:srgbClr val="FFFFFF"/>
                </a:solidFill>
              </a:rPr>
              <a:t>-Converts </a:t>
            </a:r>
            <a:r>
              <a:rPr lang="en" sz="2400" b="1" u="sng" dirty="0">
                <a:solidFill>
                  <a:srgbClr val="00FFFF"/>
                </a:solidFill>
              </a:rPr>
              <a:t>chemical energy</a:t>
            </a:r>
            <a:r>
              <a:rPr lang="en" sz="2400" b="1" dirty="0">
                <a:solidFill>
                  <a:srgbClr val="FFFFFF"/>
                </a:solidFill>
              </a:rPr>
              <a:t> </a:t>
            </a:r>
            <a:r>
              <a:rPr lang="en" sz="2400" dirty="0">
                <a:solidFill>
                  <a:srgbClr val="FFFFFF"/>
                </a:solidFill>
              </a:rPr>
              <a:t>into </a:t>
            </a:r>
            <a:r>
              <a:rPr lang="en" sz="2400" b="1" u="sng" dirty="0">
                <a:solidFill>
                  <a:srgbClr val="FF0000"/>
                </a:solidFill>
              </a:rPr>
              <a:t>electrical energy</a:t>
            </a:r>
            <a:endParaRPr sz="2400" b="1" u="sng" dirty="0">
              <a:solidFill>
                <a:srgbClr val="FF0000"/>
              </a:solidFill>
            </a:endParaRPr>
          </a:p>
          <a:p>
            <a:pPr marL="457200" lvl="0" indent="-317500" algn="l" rtl="0">
              <a:spcBef>
                <a:spcPts val="800"/>
              </a:spcBef>
              <a:spcAft>
                <a:spcPts val="0"/>
              </a:spcAft>
              <a:buClr>
                <a:srgbClr val="FFFFFF"/>
              </a:buClr>
              <a:buSzPts val="1400"/>
              <a:buChar char="●"/>
            </a:pPr>
            <a:r>
              <a:rPr lang="en" sz="2400" dirty="0">
                <a:solidFill>
                  <a:srgbClr val="FFFFFF"/>
                </a:solidFill>
              </a:rPr>
              <a:t>The flow of electrons produces </a:t>
            </a:r>
            <a:r>
              <a:rPr lang="en" sz="2400" dirty="0">
                <a:solidFill>
                  <a:schemeClr val="accent6"/>
                </a:solidFill>
              </a:rPr>
              <a:t>electricity</a:t>
            </a:r>
            <a:endParaRPr sz="2400" dirty="0">
              <a:solidFill>
                <a:schemeClr val="accent6"/>
              </a:solidFill>
            </a:endParaRPr>
          </a:p>
          <a:p>
            <a:pPr marL="0" lvl="0" indent="0" algn="l" rtl="0">
              <a:spcBef>
                <a:spcPts val="0"/>
              </a:spcBef>
              <a:spcAft>
                <a:spcPts val="1600"/>
              </a:spcAft>
              <a:buNone/>
            </a:pPr>
            <a:endParaRPr sz="2400" dirty="0"/>
          </a:p>
        </p:txBody>
      </p:sp>
      <p:pic>
        <p:nvPicPr>
          <p:cNvPr id="877" name="Google Shape;877;p79"/>
          <p:cNvPicPr preferRelativeResize="0"/>
          <p:nvPr/>
        </p:nvPicPr>
        <p:blipFill>
          <a:blip r:embed="rId3">
            <a:alphaModFix/>
          </a:blip>
          <a:stretch>
            <a:fillRect/>
          </a:stretch>
        </p:blipFill>
        <p:spPr>
          <a:xfrm>
            <a:off x="1758853" y="3245476"/>
            <a:ext cx="1898747" cy="1367949"/>
          </a:xfrm>
          <a:prstGeom prst="rect">
            <a:avLst/>
          </a:prstGeom>
          <a:noFill/>
          <a:ln>
            <a:noFill/>
          </a:ln>
        </p:spPr>
      </p:pic>
      <p:pic>
        <p:nvPicPr>
          <p:cNvPr id="878" name="Google Shape;878;p79"/>
          <p:cNvPicPr preferRelativeResize="0"/>
          <p:nvPr/>
        </p:nvPicPr>
        <p:blipFill>
          <a:blip r:embed="rId4">
            <a:alphaModFix/>
          </a:blip>
          <a:stretch>
            <a:fillRect/>
          </a:stretch>
        </p:blipFill>
        <p:spPr>
          <a:xfrm>
            <a:off x="6225950" y="3078725"/>
            <a:ext cx="2606350" cy="1701650"/>
          </a:xfrm>
          <a:prstGeom prst="rect">
            <a:avLst/>
          </a:prstGeom>
          <a:noFill/>
          <a:ln>
            <a:noFill/>
          </a:ln>
        </p:spPr>
      </p:pic>
    </p:spTree>
    <p:extLst>
      <p:ext uri="{BB962C8B-B14F-4D97-AF65-F5344CB8AC3E}">
        <p14:creationId xmlns:p14="http://schemas.microsoft.com/office/powerpoint/2010/main" val="258579011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80"/>
          <p:cNvSpPr txBox="1">
            <a:spLocks noGrp="1"/>
          </p:cNvSpPr>
          <p:nvPr>
            <p:ph type="title"/>
          </p:nvPr>
        </p:nvSpPr>
        <p:spPr>
          <a:xfrm>
            <a:off x="102340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a voltaic cell work</a:t>
            </a:r>
            <a:endParaRPr/>
          </a:p>
        </p:txBody>
      </p:sp>
      <p:sp>
        <p:nvSpPr>
          <p:cNvPr id="884" name="Google Shape;884;p80"/>
          <p:cNvSpPr txBox="1">
            <a:spLocks noGrp="1"/>
          </p:cNvSpPr>
          <p:nvPr>
            <p:ph type="body" idx="1"/>
          </p:nvPr>
        </p:nvSpPr>
        <p:spPr>
          <a:xfrm>
            <a:off x="317125" y="1494800"/>
            <a:ext cx="6110100" cy="32844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FFFFFF"/>
              </a:buClr>
              <a:buSzPts val="1400"/>
              <a:buChar char="●"/>
            </a:pPr>
            <a:r>
              <a:rPr lang="en" sz="2400" dirty="0">
                <a:solidFill>
                  <a:srgbClr val="FFFFFF"/>
                </a:solidFill>
              </a:rPr>
              <a:t>Electrons flow SPONTANEOUSLY from the </a:t>
            </a:r>
            <a:r>
              <a:rPr lang="en" sz="2400" b="1" dirty="0">
                <a:solidFill>
                  <a:srgbClr val="FFFFFF"/>
                </a:solidFill>
              </a:rPr>
              <a:t>ANODE </a:t>
            </a:r>
            <a:r>
              <a:rPr lang="en" sz="2400" dirty="0">
                <a:solidFill>
                  <a:srgbClr val="FFFFFF"/>
                </a:solidFill>
              </a:rPr>
              <a:t>(more active metal)</a:t>
            </a:r>
            <a:r>
              <a:rPr lang="en" sz="2400" b="1" dirty="0">
                <a:solidFill>
                  <a:srgbClr val="FFFFFF"/>
                </a:solidFill>
              </a:rPr>
              <a:t> </a:t>
            </a:r>
            <a:r>
              <a:rPr lang="en" sz="2400" dirty="0">
                <a:solidFill>
                  <a:srgbClr val="FFFFFF"/>
                </a:solidFill>
              </a:rPr>
              <a:t>to the </a:t>
            </a:r>
            <a:r>
              <a:rPr lang="en" sz="2400" b="1" dirty="0">
                <a:solidFill>
                  <a:srgbClr val="FFFFFF"/>
                </a:solidFill>
              </a:rPr>
              <a:t>CATHODE </a:t>
            </a:r>
            <a:r>
              <a:rPr lang="en" sz="2400" dirty="0">
                <a:solidFill>
                  <a:srgbClr val="FFFFFF"/>
                </a:solidFill>
              </a:rPr>
              <a:t>(less active metal)</a:t>
            </a:r>
            <a:endParaRPr sz="2400" dirty="0">
              <a:solidFill>
                <a:srgbClr val="FFFFFF"/>
              </a:solidFill>
            </a:endParaRPr>
          </a:p>
          <a:p>
            <a:pPr marL="457200" lvl="0" indent="-317500" algn="l" rtl="0">
              <a:spcBef>
                <a:spcPts val="0"/>
              </a:spcBef>
              <a:spcAft>
                <a:spcPts val="0"/>
              </a:spcAft>
              <a:buSzPts val="1400"/>
              <a:buChar char="●"/>
            </a:pPr>
            <a:r>
              <a:rPr lang="en" sz="2400" u="sng" dirty="0">
                <a:solidFill>
                  <a:srgbClr val="FF0000"/>
                </a:solidFill>
              </a:rPr>
              <a:t>An</a:t>
            </a:r>
            <a:r>
              <a:rPr lang="en" sz="2400" u="sng" dirty="0">
                <a:solidFill>
                  <a:srgbClr val="FFFFFF"/>
                </a:solidFill>
              </a:rPr>
              <a:t>ode</a:t>
            </a:r>
            <a:r>
              <a:rPr lang="en" sz="2400" dirty="0">
                <a:solidFill>
                  <a:srgbClr val="FFFFFF"/>
                </a:solidFill>
              </a:rPr>
              <a:t>: Negative electrode where </a:t>
            </a:r>
            <a:r>
              <a:rPr lang="en" sz="2400" dirty="0">
                <a:solidFill>
                  <a:srgbClr val="FF0000"/>
                </a:solidFill>
              </a:rPr>
              <a:t>ox</a:t>
            </a:r>
            <a:r>
              <a:rPr lang="en" sz="2400" dirty="0">
                <a:solidFill>
                  <a:srgbClr val="FFFFFF"/>
                </a:solidFill>
              </a:rPr>
              <a:t>idation (loss of e-) occurs</a:t>
            </a:r>
            <a:endParaRPr sz="2400" dirty="0">
              <a:solidFill>
                <a:srgbClr val="FFFFFF"/>
              </a:solidFill>
            </a:endParaRPr>
          </a:p>
          <a:p>
            <a:pPr marL="457200" lvl="0" indent="-317500" algn="l" rtl="0">
              <a:spcBef>
                <a:spcPts val="0"/>
              </a:spcBef>
              <a:spcAft>
                <a:spcPts val="0"/>
              </a:spcAft>
              <a:buSzPts val="1400"/>
              <a:buChar char="●"/>
            </a:pPr>
            <a:r>
              <a:rPr lang="en" sz="2400" u="sng" dirty="0">
                <a:solidFill>
                  <a:srgbClr val="FF0000"/>
                </a:solidFill>
              </a:rPr>
              <a:t>Ca</a:t>
            </a:r>
            <a:r>
              <a:rPr lang="en" sz="2400" u="sng" dirty="0">
                <a:solidFill>
                  <a:srgbClr val="FFFFFF"/>
                </a:solidFill>
              </a:rPr>
              <a:t>thode</a:t>
            </a:r>
            <a:r>
              <a:rPr lang="en" sz="2400" dirty="0">
                <a:solidFill>
                  <a:srgbClr val="FFFFFF"/>
                </a:solidFill>
              </a:rPr>
              <a:t>: Positive electrode where </a:t>
            </a:r>
            <a:r>
              <a:rPr lang="en" sz="2400" dirty="0">
                <a:solidFill>
                  <a:srgbClr val="FF0000"/>
                </a:solidFill>
              </a:rPr>
              <a:t>red</a:t>
            </a:r>
            <a:r>
              <a:rPr lang="en" sz="2400" dirty="0">
                <a:solidFill>
                  <a:srgbClr val="FFFFFF"/>
                </a:solidFill>
              </a:rPr>
              <a:t>uction (gain of e-) occurs</a:t>
            </a:r>
            <a:endParaRPr sz="2400" dirty="0">
              <a:solidFill>
                <a:srgbClr val="FFFFFF"/>
              </a:solidFill>
            </a:endParaRPr>
          </a:p>
          <a:p>
            <a:pPr marL="0" lvl="0" indent="0" algn="l" rtl="0">
              <a:spcBef>
                <a:spcPts val="0"/>
              </a:spcBef>
              <a:spcAft>
                <a:spcPts val="1600"/>
              </a:spcAft>
              <a:buNone/>
            </a:pPr>
            <a:endParaRPr sz="2400" dirty="0">
              <a:solidFill>
                <a:srgbClr val="FFFFFF"/>
              </a:solidFill>
            </a:endParaRPr>
          </a:p>
        </p:txBody>
      </p:sp>
      <p:sp>
        <p:nvSpPr>
          <p:cNvPr id="885" name="Google Shape;885;p80"/>
          <p:cNvSpPr txBox="1"/>
          <p:nvPr/>
        </p:nvSpPr>
        <p:spPr>
          <a:xfrm>
            <a:off x="6732025" y="3424169"/>
            <a:ext cx="2161500" cy="9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Shadows Into Light" panose="020B0604020202020204" charset="0"/>
                <a:ea typeface="Open Sans"/>
                <a:cs typeface="Open Sans"/>
                <a:sym typeface="Open Sans"/>
              </a:rPr>
              <a:t>Remember:</a:t>
            </a:r>
            <a:r>
              <a:rPr lang="en" sz="2400" dirty="0">
                <a:latin typeface="Shadows Into Light" panose="020B0604020202020204" charset="0"/>
                <a:ea typeface="Open Sans"/>
                <a:cs typeface="Open Sans"/>
                <a:sym typeface="Open Sans"/>
              </a:rPr>
              <a:t> </a:t>
            </a:r>
            <a:endParaRPr sz="2400" dirty="0">
              <a:latin typeface="Shadows Into Light" panose="020B0604020202020204" charset="0"/>
              <a:ea typeface="Open Sans"/>
              <a:cs typeface="Open Sans"/>
              <a:sym typeface="Open Sans"/>
            </a:endParaRPr>
          </a:p>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An ox</a:t>
            </a:r>
            <a:endParaRPr sz="2400" dirty="0">
              <a:solidFill>
                <a:srgbClr val="FF0000"/>
              </a:solidFill>
              <a:latin typeface="Shadows Into Light" panose="020B0604020202020204" charset="0"/>
              <a:ea typeface="Open Sans"/>
              <a:cs typeface="Open Sans"/>
              <a:sym typeface="Open Sans"/>
            </a:endParaRPr>
          </a:p>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Red Cat</a:t>
            </a:r>
            <a:endParaRPr sz="2400" dirty="0">
              <a:solidFill>
                <a:srgbClr val="FF0000"/>
              </a:solidFill>
              <a:latin typeface="Shadows Into Light" panose="020B0604020202020204" charset="0"/>
              <a:ea typeface="Open Sans"/>
              <a:cs typeface="Open Sans"/>
              <a:sym typeface="Open Sans"/>
            </a:endParaRPr>
          </a:p>
        </p:txBody>
      </p:sp>
      <p:pic>
        <p:nvPicPr>
          <p:cNvPr id="886" name="Google Shape;886;p80"/>
          <p:cNvPicPr preferRelativeResize="0"/>
          <p:nvPr/>
        </p:nvPicPr>
        <p:blipFill>
          <a:blip r:embed="rId3">
            <a:alphaModFix/>
          </a:blip>
          <a:stretch>
            <a:fillRect/>
          </a:stretch>
        </p:blipFill>
        <p:spPr>
          <a:xfrm>
            <a:off x="6732025" y="1494800"/>
            <a:ext cx="2411975" cy="1808981"/>
          </a:xfrm>
          <a:prstGeom prst="rect">
            <a:avLst/>
          </a:prstGeom>
          <a:noFill/>
          <a:ln>
            <a:noFill/>
          </a:ln>
        </p:spPr>
      </p:pic>
    </p:spTree>
    <p:extLst>
      <p:ext uri="{BB962C8B-B14F-4D97-AF65-F5344CB8AC3E}">
        <p14:creationId xmlns:p14="http://schemas.microsoft.com/office/powerpoint/2010/main" val="5527010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11369" y="184329"/>
            <a:ext cx="9144000" cy="857250"/>
          </a:xfrm>
        </p:spPr>
        <p:txBody>
          <a:bodyPr/>
          <a:lstStyle/>
          <a:p>
            <a:r>
              <a:rPr lang="en-US" dirty="0">
                <a:solidFill>
                  <a:schemeClr val="accent1"/>
                </a:solidFill>
              </a:rPr>
              <a:t>Voltaic Cells</a:t>
            </a:r>
          </a:p>
        </p:txBody>
      </p:sp>
      <p:sp>
        <p:nvSpPr>
          <p:cNvPr id="35843" name="Rectangle 3"/>
          <p:cNvSpPr>
            <a:spLocks noGrp="1" noChangeArrowheads="1"/>
          </p:cNvSpPr>
          <p:nvPr>
            <p:ph type="body" sz="half" idx="1"/>
          </p:nvPr>
        </p:nvSpPr>
        <p:spPr>
          <a:xfrm>
            <a:off x="342900" y="1485901"/>
            <a:ext cx="3657600" cy="3486150"/>
          </a:xfrm>
        </p:spPr>
        <p:txBody>
          <a:bodyPr/>
          <a:lstStyle/>
          <a:p>
            <a:pPr>
              <a:lnSpc>
                <a:spcPct val="90000"/>
              </a:lnSpc>
            </a:pPr>
            <a:r>
              <a:rPr lang="en-US" sz="2400" dirty="0"/>
              <a:t>As the electrons reach the cathode, cations in the cathode are attracted to the</a:t>
            </a:r>
            <a:r>
              <a:rPr lang="en-US" sz="2400" i="1" dirty="0"/>
              <a:t> now </a:t>
            </a:r>
            <a:r>
              <a:rPr lang="en-US" sz="2400" dirty="0"/>
              <a:t>negative cathode.</a:t>
            </a:r>
          </a:p>
          <a:p>
            <a:pPr>
              <a:lnSpc>
                <a:spcPct val="90000"/>
              </a:lnSpc>
            </a:pPr>
            <a:r>
              <a:rPr lang="en-US" sz="2400" dirty="0"/>
              <a:t>The electrons are taken by the cation, and the neutral metal is deposited on the cathode.</a:t>
            </a:r>
          </a:p>
        </p:txBody>
      </p:sp>
      <p:pic>
        <p:nvPicPr>
          <p:cNvPr id="35844" name="Picture 4" descr="20_08"/>
          <p:cNvPicPr>
            <a:picLocks noGrp="1" noChangeAspect="1" noChangeArrowheads="1"/>
          </p:cNvPicPr>
          <p:nvPr>
            <p:ph sz="half" idx="2"/>
          </p:nvPr>
        </p:nvPicPr>
        <p:blipFill>
          <a:blip r:embed="rId2" cstate="print"/>
          <a:srcRect b="3903"/>
          <a:stretch>
            <a:fillRect/>
          </a:stretch>
        </p:blipFill>
        <p:spPr>
          <a:xfrm>
            <a:off x="4116411" y="1601811"/>
            <a:ext cx="4694292" cy="3073220"/>
          </a:xfrm>
        </p:spPr>
      </p:pic>
    </p:spTree>
    <p:extLst>
      <p:ext uri="{BB962C8B-B14F-4D97-AF65-F5344CB8AC3E}">
        <p14:creationId xmlns:p14="http://schemas.microsoft.com/office/powerpoint/2010/main" val="2860245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fade">
                                      <p:cBhvr>
                                        <p:cTn id="7" dur="2000"/>
                                        <p:tgtEl>
                                          <p:spTgt spid="35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892" name="Google Shape;892;p81"/>
          <p:cNvSpPr txBox="1">
            <a:spLocks noGrp="1"/>
          </p:cNvSpPr>
          <p:nvPr>
            <p:ph type="body" idx="1"/>
          </p:nvPr>
        </p:nvSpPr>
        <p:spPr>
          <a:xfrm>
            <a:off x="311699" y="1495975"/>
            <a:ext cx="6668649" cy="32844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None/>
            </a:pPr>
            <a:r>
              <a:rPr lang="en" sz="2400" dirty="0">
                <a:solidFill>
                  <a:srgbClr val="FFFFFF"/>
                </a:solidFill>
              </a:rPr>
              <a:t>Zn is higher on table J so electrons flow from Zn to Cu.</a:t>
            </a:r>
            <a:endParaRPr sz="2400" dirty="0">
              <a:solidFill>
                <a:srgbClr val="FFFFFF"/>
              </a:solidFill>
            </a:endParaRPr>
          </a:p>
          <a:p>
            <a:pPr marL="0" lvl="0" indent="0" algn="l" rtl="0">
              <a:spcBef>
                <a:spcPts val="700"/>
              </a:spcBef>
              <a:spcAft>
                <a:spcPts val="0"/>
              </a:spcAft>
              <a:buNone/>
            </a:pPr>
            <a:r>
              <a:rPr lang="en" sz="2400" dirty="0">
                <a:solidFill>
                  <a:srgbClr val="FFFFFF"/>
                </a:solidFill>
              </a:rPr>
              <a:t>Zn is anode and Cu is cathode</a:t>
            </a:r>
            <a:endParaRPr sz="2400" dirty="0">
              <a:solidFill>
                <a:srgbClr val="FFFFFF"/>
              </a:solidFill>
            </a:endParaRPr>
          </a:p>
          <a:p>
            <a:pPr marL="0" lvl="0" indent="0" algn="l" rtl="0">
              <a:spcBef>
                <a:spcPts val="0"/>
              </a:spcBef>
              <a:spcAft>
                <a:spcPts val="1600"/>
              </a:spcAft>
              <a:buNone/>
            </a:pPr>
            <a:endParaRPr sz="2400" dirty="0">
              <a:solidFill>
                <a:srgbClr val="0B5394"/>
              </a:solidFill>
            </a:endParaRPr>
          </a:p>
        </p:txBody>
      </p:sp>
      <p:sp>
        <p:nvSpPr>
          <p:cNvPr id="893" name="Google Shape;893;p81"/>
          <p:cNvSpPr txBox="1"/>
          <p:nvPr/>
        </p:nvSpPr>
        <p:spPr>
          <a:xfrm>
            <a:off x="214588" y="3428525"/>
            <a:ext cx="2161500" cy="9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latin typeface="Shadows Into Light" panose="020B0604020202020204" charset="0"/>
                <a:ea typeface="Open Sans"/>
                <a:cs typeface="Open Sans"/>
                <a:sym typeface="Open Sans"/>
              </a:rPr>
              <a:t>Remember:</a:t>
            </a:r>
            <a:r>
              <a:rPr lang="en" sz="2400" dirty="0">
                <a:latin typeface="Shadows Into Light" panose="020B0604020202020204" charset="0"/>
                <a:ea typeface="Open Sans"/>
                <a:cs typeface="Open Sans"/>
                <a:sym typeface="Open Sans"/>
              </a:rPr>
              <a:t> </a:t>
            </a:r>
            <a:endParaRPr sz="2400" dirty="0">
              <a:latin typeface="Shadows Into Light" panose="020B0604020202020204" charset="0"/>
              <a:ea typeface="Open Sans"/>
              <a:cs typeface="Open Sans"/>
              <a:sym typeface="Open Sans"/>
            </a:endParaRPr>
          </a:p>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An ox</a:t>
            </a:r>
            <a:endParaRPr sz="2400" dirty="0">
              <a:solidFill>
                <a:srgbClr val="FF0000"/>
              </a:solidFill>
              <a:latin typeface="Shadows Into Light" panose="020B0604020202020204" charset="0"/>
              <a:ea typeface="Open Sans"/>
              <a:cs typeface="Open Sans"/>
              <a:sym typeface="Open Sans"/>
            </a:endParaRPr>
          </a:p>
          <a:p>
            <a:pPr marL="0" lvl="0" indent="0" algn="l" rtl="0">
              <a:spcBef>
                <a:spcPts val="0"/>
              </a:spcBef>
              <a:spcAft>
                <a:spcPts val="0"/>
              </a:spcAft>
              <a:buNone/>
            </a:pPr>
            <a:r>
              <a:rPr lang="en" sz="2400" dirty="0">
                <a:solidFill>
                  <a:srgbClr val="FF0000"/>
                </a:solidFill>
                <a:latin typeface="Shadows Into Light" panose="020B0604020202020204" charset="0"/>
                <a:ea typeface="Open Sans"/>
                <a:cs typeface="Open Sans"/>
                <a:sym typeface="Open Sans"/>
              </a:rPr>
              <a:t>Red Cat</a:t>
            </a:r>
            <a:endParaRPr sz="2400" dirty="0">
              <a:solidFill>
                <a:srgbClr val="FF0000"/>
              </a:solidFill>
              <a:latin typeface="Shadows Into Light" panose="020B0604020202020204" charset="0"/>
              <a:ea typeface="Open Sans"/>
              <a:cs typeface="Open Sans"/>
              <a:sym typeface="Open Sans"/>
            </a:endParaRPr>
          </a:p>
        </p:txBody>
      </p:sp>
      <p:pic>
        <p:nvPicPr>
          <p:cNvPr id="894" name="Google Shape;894;p81"/>
          <p:cNvPicPr preferRelativeResize="0"/>
          <p:nvPr/>
        </p:nvPicPr>
        <p:blipFill>
          <a:blip r:embed="rId3">
            <a:alphaModFix/>
          </a:blip>
          <a:stretch>
            <a:fillRect/>
          </a:stretch>
        </p:blipFill>
        <p:spPr>
          <a:xfrm>
            <a:off x="6880776" y="26200"/>
            <a:ext cx="2263225" cy="5143500"/>
          </a:xfrm>
          <a:prstGeom prst="rect">
            <a:avLst/>
          </a:prstGeom>
          <a:noFill/>
          <a:ln>
            <a:noFill/>
          </a:ln>
        </p:spPr>
      </p:pic>
      <p:pic>
        <p:nvPicPr>
          <p:cNvPr id="895" name="Google Shape;895;p81"/>
          <p:cNvPicPr preferRelativeResize="0"/>
          <p:nvPr/>
        </p:nvPicPr>
        <p:blipFill>
          <a:blip r:embed="rId4">
            <a:alphaModFix/>
          </a:blip>
          <a:stretch>
            <a:fillRect/>
          </a:stretch>
        </p:blipFill>
        <p:spPr>
          <a:xfrm>
            <a:off x="3079700" y="3334525"/>
            <a:ext cx="2411975" cy="1808981"/>
          </a:xfrm>
          <a:prstGeom prst="rect">
            <a:avLst/>
          </a:prstGeom>
          <a:noFill/>
          <a:ln>
            <a:noFill/>
          </a:ln>
        </p:spPr>
      </p:pic>
      <p:cxnSp>
        <p:nvCxnSpPr>
          <p:cNvPr id="3" name="Straight Arrow Connector 2"/>
          <p:cNvCxnSpPr/>
          <p:nvPr/>
        </p:nvCxnSpPr>
        <p:spPr>
          <a:xfrm>
            <a:off x="7482625" y="3000777"/>
            <a:ext cx="12879" cy="15454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388374"/>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83"/>
          <p:cNvSpPr txBox="1">
            <a:spLocks noGrp="1"/>
          </p:cNvSpPr>
          <p:nvPr>
            <p:ph type="title"/>
          </p:nvPr>
        </p:nvSpPr>
        <p:spPr>
          <a:xfrm>
            <a:off x="1106325" y="234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Parts of a voltaic Cell</a:t>
            </a:r>
            <a:endParaRPr/>
          </a:p>
        </p:txBody>
      </p:sp>
      <p:sp>
        <p:nvSpPr>
          <p:cNvPr id="906" name="Google Shape;906;p83"/>
          <p:cNvSpPr txBox="1">
            <a:spLocks noGrp="1"/>
          </p:cNvSpPr>
          <p:nvPr>
            <p:ph type="body" idx="1"/>
          </p:nvPr>
        </p:nvSpPr>
        <p:spPr>
          <a:xfrm>
            <a:off x="311700" y="1508913"/>
            <a:ext cx="5200458" cy="32844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F3F3F3"/>
              </a:buClr>
              <a:buSzPts val="1400"/>
              <a:buChar char="●"/>
            </a:pPr>
            <a:r>
              <a:rPr lang="en" sz="2400" dirty="0">
                <a:solidFill>
                  <a:srgbClr val="F3F3F3"/>
                </a:solidFill>
              </a:rPr>
              <a:t>2 half cells (1 for oxidation and 1 for reduction half reactions)</a:t>
            </a:r>
            <a:endParaRPr sz="2400" dirty="0">
              <a:solidFill>
                <a:srgbClr val="F3F3F3"/>
              </a:solidFill>
            </a:endParaRPr>
          </a:p>
          <a:p>
            <a:pPr marL="457200" lvl="0" indent="-317500" algn="l" rtl="0">
              <a:spcBef>
                <a:spcPts val="0"/>
              </a:spcBef>
              <a:spcAft>
                <a:spcPts val="0"/>
              </a:spcAft>
              <a:buClr>
                <a:srgbClr val="F3F3F3"/>
              </a:buClr>
              <a:buSzPts val="1400"/>
              <a:buChar char="●"/>
            </a:pPr>
            <a:r>
              <a:rPr lang="en" sz="2400" dirty="0">
                <a:solidFill>
                  <a:srgbClr val="F3F3F3"/>
                </a:solidFill>
              </a:rPr>
              <a:t>Electrodes (site of ox and red)</a:t>
            </a:r>
            <a:endParaRPr sz="2400" dirty="0">
              <a:solidFill>
                <a:srgbClr val="F3F3F3"/>
              </a:solidFill>
            </a:endParaRPr>
          </a:p>
          <a:p>
            <a:pPr marL="457200" lvl="0" indent="-317500" algn="l" rtl="0">
              <a:spcBef>
                <a:spcPts val="0"/>
              </a:spcBef>
              <a:spcAft>
                <a:spcPts val="0"/>
              </a:spcAft>
              <a:buClr>
                <a:srgbClr val="F3F3F3"/>
              </a:buClr>
              <a:buSzPts val="1400"/>
              <a:buChar char="●"/>
            </a:pPr>
            <a:r>
              <a:rPr lang="en" sz="2400" dirty="0">
                <a:solidFill>
                  <a:srgbClr val="F3F3F3"/>
                </a:solidFill>
              </a:rPr>
              <a:t>Wire (connects to electrodes- </a:t>
            </a:r>
            <a:r>
              <a:rPr lang="en" sz="2400" i="1" u="sng" dirty="0">
                <a:solidFill>
                  <a:srgbClr val="F3F3F3"/>
                </a:solidFill>
              </a:rPr>
              <a:t>allows electrons to flow</a:t>
            </a:r>
            <a:r>
              <a:rPr lang="en" sz="2400" dirty="0">
                <a:solidFill>
                  <a:srgbClr val="F3F3F3"/>
                </a:solidFill>
              </a:rPr>
              <a:t>)</a:t>
            </a:r>
            <a:endParaRPr sz="2400" dirty="0">
              <a:solidFill>
                <a:srgbClr val="F3F3F3"/>
              </a:solidFill>
            </a:endParaRPr>
          </a:p>
          <a:p>
            <a:pPr marL="0" lvl="0" indent="0" algn="l" rtl="0">
              <a:spcBef>
                <a:spcPts val="600"/>
              </a:spcBef>
              <a:spcAft>
                <a:spcPts val="0"/>
              </a:spcAft>
              <a:buNone/>
            </a:pPr>
            <a:endParaRPr sz="2400" dirty="0">
              <a:solidFill>
                <a:srgbClr val="0B5394"/>
              </a:solidFill>
            </a:endParaRPr>
          </a:p>
        </p:txBody>
      </p:sp>
      <p:pic>
        <p:nvPicPr>
          <p:cNvPr id="5" name="Picture 5" descr="20_04"/>
          <p:cNvPicPr>
            <a:picLocks noChangeAspect="1" noChangeArrowheads="1"/>
          </p:cNvPicPr>
          <p:nvPr/>
        </p:nvPicPr>
        <p:blipFill>
          <a:blip r:embed="rId3" cstate="print"/>
          <a:srcRect b="5521"/>
          <a:stretch>
            <a:fillRect/>
          </a:stretch>
        </p:blipFill>
        <p:spPr>
          <a:xfrm>
            <a:off x="5847008" y="1607188"/>
            <a:ext cx="2747975" cy="2928547"/>
          </a:xfrm>
          <a:prstGeom prst="rect">
            <a:avLst/>
          </a:prstGeom>
        </p:spPr>
      </p:pic>
    </p:spTree>
    <p:extLst>
      <p:ext uri="{BB962C8B-B14F-4D97-AF65-F5344CB8AC3E}">
        <p14:creationId xmlns:p14="http://schemas.microsoft.com/office/powerpoint/2010/main" val="385401129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84"/>
          <p:cNvSpPr txBox="1">
            <a:spLocks noGrp="1"/>
          </p:cNvSpPr>
          <p:nvPr>
            <p:ph type="title"/>
          </p:nvPr>
        </p:nvSpPr>
        <p:spPr>
          <a:xfrm>
            <a:off x="1126075" y="24472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Parts of a voltaic Cell</a:t>
            </a:r>
            <a:endParaRPr/>
          </a:p>
        </p:txBody>
      </p:sp>
      <p:sp>
        <p:nvSpPr>
          <p:cNvPr id="913" name="Google Shape;913;p84"/>
          <p:cNvSpPr txBox="1">
            <a:spLocks noGrp="1"/>
          </p:cNvSpPr>
          <p:nvPr>
            <p:ph type="body" idx="1"/>
          </p:nvPr>
        </p:nvSpPr>
        <p:spPr>
          <a:xfrm>
            <a:off x="311699" y="1508913"/>
            <a:ext cx="4453483" cy="3284400"/>
          </a:xfrm>
          <a:prstGeom prst="rect">
            <a:avLst/>
          </a:prstGeom>
        </p:spPr>
        <p:txBody>
          <a:bodyPr spcFirstLastPara="1" wrap="square" lIns="91425" tIns="91425" rIns="91425" bIns="91425" anchor="t" anchorCtr="0">
            <a:noAutofit/>
          </a:bodyPr>
          <a:lstStyle/>
          <a:p>
            <a:pPr marL="457200" lvl="0" indent="-317500" algn="l" rtl="0">
              <a:spcBef>
                <a:spcPts val="600"/>
              </a:spcBef>
              <a:spcAft>
                <a:spcPts val="0"/>
              </a:spcAft>
              <a:buClr>
                <a:srgbClr val="FFFFFF"/>
              </a:buClr>
              <a:buSzPts val="1400"/>
              <a:buChar char="●"/>
            </a:pPr>
            <a:r>
              <a:rPr lang="en" sz="2400" dirty="0">
                <a:solidFill>
                  <a:srgbClr val="FFFFFF"/>
                </a:solidFill>
              </a:rPr>
              <a:t>Salt Bridge (allows ions to flow and prevents the build up of charges (maintains electrical neutrality)</a:t>
            </a:r>
            <a:endParaRPr sz="2400" dirty="0">
              <a:solidFill>
                <a:srgbClr val="FFFFFF"/>
              </a:solidFill>
            </a:endParaRPr>
          </a:p>
          <a:p>
            <a:pPr marL="457200" lvl="0" indent="-317500" algn="l" rtl="0">
              <a:spcBef>
                <a:spcPts val="0"/>
              </a:spcBef>
              <a:spcAft>
                <a:spcPts val="0"/>
              </a:spcAft>
              <a:buClr>
                <a:srgbClr val="FFFFFF"/>
              </a:buClr>
              <a:buSzPts val="1400"/>
              <a:buChar char="●"/>
            </a:pPr>
            <a:r>
              <a:rPr lang="en" sz="2400" dirty="0">
                <a:solidFill>
                  <a:srgbClr val="FFFFFF"/>
                </a:solidFill>
              </a:rPr>
              <a:t>Voltmeter (measures electric current)</a:t>
            </a:r>
            <a:endParaRPr sz="2400" dirty="0">
              <a:solidFill>
                <a:srgbClr val="FFFFFF"/>
              </a:solidFill>
            </a:endParaRPr>
          </a:p>
          <a:p>
            <a:pPr marL="0" lvl="0" indent="0" algn="l" rtl="0">
              <a:spcBef>
                <a:spcPts val="0"/>
              </a:spcBef>
              <a:spcAft>
                <a:spcPts val="1600"/>
              </a:spcAft>
              <a:buNone/>
            </a:pPr>
            <a:endParaRPr sz="2400" dirty="0">
              <a:solidFill>
                <a:srgbClr val="0B5394"/>
              </a:solidFill>
            </a:endParaRPr>
          </a:p>
        </p:txBody>
      </p:sp>
      <p:pic>
        <p:nvPicPr>
          <p:cNvPr id="914" name="Google Shape;914;p84"/>
          <p:cNvPicPr preferRelativeResize="0"/>
          <p:nvPr/>
        </p:nvPicPr>
        <p:blipFill>
          <a:blip r:embed="rId3">
            <a:alphaModFix/>
          </a:blip>
          <a:stretch>
            <a:fillRect/>
          </a:stretch>
        </p:blipFill>
        <p:spPr>
          <a:xfrm>
            <a:off x="4327300" y="1609859"/>
            <a:ext cx="4468969" cy="2936383"/>
          </a:xfrm>
          <a:prstGeom prst="rect">
            <a:avLst/>
          </a:prstGeom>
          <a:noFill/>
          <a:ln>
            <a:noFill/>
          </a:ln>
        </p:spPr>
      </p:pic>
    </p:spTree>
    <p:extLst>
      <p:ext uri="{BB962C8B-B14F-4D97-AF65-F5344CB8AC3E}">
        <p14:creationId xmlns:p14="http://schemas.microsoft.com/office/powerpoint/2010/main" val="3957496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75"/>
          <p:cNvSpPr txBox="1">
            <a:spLocks noGrp="1"/>
          </p:cNvSpPr>
          <p:nvPr>
            <p:ph type="body" idx="1"/>
          </p:nvPr>
        </p:nvSpPr>
        <p:spPr>
          <a:xfrm>
            <a:off x="311700" y="2745550"/>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Mg +  HCI → </a:t>
            </a:r>
            <a:endParaRPr/>
          </a:p>
          <a:p>
            <a:pPr marL="0" lvl="0" indent="0" algn="l" rtl="0">
              <a:spcBef>
                <a:spcPts val="1600"/>
              </a:spcBef>
              <a:spcAft>
                <a:spcPts val="0"/>
              </a:spcAft>
              <a:buNone/>
            </a:pPr>
            <a:r>
              <a:rPr lang="en"/>
              <a:t> </a:t>
            </a:r>
            <a:endParaRPr/>
          </a:p>
          <a:p>
            <a:pPr marL="0" lvl="0" indent="0" algn="l" rtl="0">
              <a:spcBef>
                <a:spcPts val="1600"/>
              </a:spcBef>
              <a:spcAft>
                <a:spcPts val="0"/>
              </a:spcAft>
              <a:buNone/>
            </a:pPr>
            <a:endParaRPr/>
          </a:p>
          <a:p>
            <a:pPr marL="0" lvl="0" indent="0" algn="l" rtl="0">
              <a:spcBef>
                <a:spcPts val="1600"/>
              </a:spcBef>
              <a:spcAft>
                <a:spcPts val="1600"/>
              </a:spcAft>
              <a:buNone/>
            </a:pPr>
            <a:endParaRPr baseline="-25000"/>
          </a:p>
        </p:txBody>
      </p:sp>
      <p:sp>
        <p:nvSpPr>
          <p:cNvPr id="1006" name="Google Shape;1006;p7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Completing a Single Replacement Rx</a:t>
            </a:r>
            <a:endParaRPr/>
          </a:p>
        </p:txBody>
      </p:sp>
      <p:sp>
        <p:nvSpPr>
          <p:cNvPr id="1007" name="Google Shape;1007;p75"/>
          <p:cNvSpPr txBox="1"/>
          <p:nvPr/>
        </p:nvSpPr>
        <p:spPr>
          <a:xfrm>
            <a:off x="311700" y="3560025"/>
            <a:ext cx="23004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 Mg</a:t>
            </a:r>
            <a:r>
              <a:rPr lang="en" sz="3000" baseline="30000">
                <a:solidFill>
                  <a:srgbClr val="FF0000"/>
                </a:solidFill>
                <a:latin typeface="Shadows Into Light"/>
                <a:ea typeface="Shadows Into Light"/>
                <a:cs typeface="Shadows Into Light"/>
                <a:sym typeface="Shadows Into Light"/>
              </a:rPr>
              <a:t>+2  </a:t>
            </a:r>
            <a:r>
              <a:rPr lang="en" sz="3000">
                <a:solidFill>
                  <a:srgbClr val="FF0000"/>
                </a:solidFill>
                <a:latin typeface="Shadows Into Light"/>
                <a:ea typeface="Shadows Into Light"/>
                <a:cs typeface="Shadows Into Light"/>
                <a:sym typeface="Shadows Into Light"/>
              </a:rPr>
              <a:t>Cl</a:t>
            </a:r>
            <a:r>
              <a:rPr lang="en" sz="3000" baseline="30000">
                <a:solidFill>
                  <a:srgbClr val="FF0000"/>
                </a:solidFill>
                <a:latin typeface="Shadows Into Light"/>
                <a:ea typeface="Shadows Into Light"/>
                <a:cs typeface="Shadows Into Light"/>
                <a:sym typeface="Shadows Into Light"/>
              </a:rPr>
              <a:t>-1 </a:t>
            </a:r>
            <a:r>
              <a:rPr lang="en" sz="3000">
                <a:solidFill>
                  <a:srgbClr val="FF0000"/>
                </a:solidFill>
                <a:latin typeface="Shadows Into Light"/>
                <a:ea typeface="Shadows Into Light"/>
                <a:cs typeface="Shadows Into Light"/>
                <a:sym typeface="Shadows Into Light"/>
              </a:rPr>
              <a:t>) </a:t>
            </a:r>
            <a:endParaRPr sz="3000" baseline="30000">
              <a:solidFill>
                <a:srgbClr val="FF0000"/>
              </a:solidFill>
              <a:latin typeface="Shadows Into Light"/>
              <a:ea typeface="Shadows Into Light"/>
              <a:cs typeface="Shadows Into Light"/>
              <a:sym typeface="Shadows Into Light"/>
            </a:endParaRPr>
          </a:p>
        </p:txBody>
      </p:sp>
      <p:sp>
        <p:nvSpPr>
          <p:cNvPr id="1008" name="Google Shape;1008;p75"/>
          <p:cNvSpPr txBox="1"/>
          <p:nvPr/>
        </p:nvSpPr>
        <p:spPr>
          <a:xfrm>
            <a:off x="3009050" y="2745550"/>
            <a:ext cx="19890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MgCl</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  +</a:t>
            </a:r>
            <a:endParaRPr sz="3600">
              <a:solidFill>
                <a:schemeClr val="lt1"/>
              </a:solidFill>
              <a:latin typeface="Shadows Into Light"/>
              <a:ea typeface="Shadows Into Light"/>
              <a:cs typeface="Shadows Into Light"/>
              <a:sym typeface="Shadows Into Light"/>
            </a:endParaRPr>
          </a:p>
        </p:txBody>
      </p:sp>
      <p:sp>
        <p:nvSpPr>
          <p:cNvPr id="1009" name="Google Shape;1009;p75"/>
          <p:cNvSpPr txBox="1"/>
          <p:nvPr/>
        </p:nvSpPr>
        <p:spPr>
          <a:xfrm>
            <a:off x="4944800" y="2745550"/>
            <a:ext cx="3372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H</a:t>
            </a:r>
            <a:endParaRPr sz="3600">
              <a:solidFill>
                <a:schemeClr val="lt1"/>
              </a:solidFill>
              <a:latin typeface="Shadows Into Light"/>
              <a:ea typeface="Shadows Into Light"/>
              <a:cs typeface="Shadows Into Light"/>
              <a:sym typeface="Shadows Into Light"/>
            </a:endParaRPr>
          </a:p>
        </p:txBody>
      </p:sp>
      <p:sp>
        <p:nvSpPr>
          <p:cNvPr id="1010" name="Google Shape;1010;p75"/>
          <p:cNvSpPr txBox="1"/>
          <p:nvPr/>
        </p:nvSpPr>
        <p:spPr>
          <a:xfrm>
            <a:off x="5188050" y="2745550"/>
            <a:ext cx="3372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baseline="-25000">
                <a:solidFill>
                  <a:schemeClr val="lt1"/>
                </a:solidFill>
                <a:latin typeface="Shadows Into Light"/>
                <a:ea typeface="Shadows Into Light"/>
                <a:cs typeface="Shadows Into Light"/>
                <a:sym typeface="Shadows Into Light"/>
              </a:rPr>
              <a:t>2</a:t>
            </a:r>
            <a:endParaRPr sz="3600" baseline="-25000">
              <a:solidFill>
                <a:schemeClr val="lt1"/>
              </a:solidFill>
              <a:latin typeface="Shadows Into Light"/>
              <a:ea typeface="Shadows Into Light"/>
              <a:cs typeface="Shadows Into Light"/>
              <a:sym typeface="Shadows Into Light"/>
            </a:endParaRPr>
          </a:p>
        </p:txBody>
      </p:sp>
      <p:pic>
        <p:nvPicPr>
          <p:cNvPr id="1011" name="Google Shape;1011;p75"/>
          <p:cNvPicPr preferRelativeResize="0"/>
          <p:nvPr/>
        </p:nvPicPr>
        <p:blipFill>
          <a:blip r:embed="rId3">
            <a:alphaModFix/>
          </a:blip>
          <a:stretch>
            <a:fillRect/>
          </a:stretch>
        </p:blipFill>
        <p:spPr>
          <a:xfrm>
            <a:off x="7247050" y="1272200"/>
            <a:ext cx="1896950" cy="3871301"/>
          </a:xfrm>
          <a:prstGeom prst="rect">
            <a:avLst/>
          </a:prstGeom>
          <a:noFill/>
          <a:ln>
            <a:noFill/>
          </a:ln>
        </p:spPr>
      </p:pic>
      <p:sp>
        <p:nvSpPr>
          <p:cNvPr id="1012" name="Google Shape;1012;p75"/>
          <p:cNvSpPr txBox="1"/>
          <p:nvPr/>
        </p:nvSpPr>
        <p:spPr>
          <a:xfrm>
            <a:off x="340775" y="1624350"/>
            <a:ext cx="6906300" cy="5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The single element must be higher up on table J than the 1st element in compound</a:t>
            </a:r>
            <a:endParaRPr sz="3600">
              <a:solidFill>
                <a:srgbClr val="FFFFFF"/>
              </a:solidFill>
              <a:latin typeface="Shadows Into Light"/>
              <a:ea typeface="Shadows Into Light"/>
              <a:cs typeface="Shadows Into Light"/>
              <a:sym typeface="Shadows Into Light"/>
            </a:endParaRPr>
          </a:p>
        </p:txBody>
      </p:sp>
      <p:sp>
        <p:nvSpPr>
          <p:cNvPr id="1013" name="Google Shape;1013;p75"/>
          <p:cNvSpPr txBox="1"/>
          <p:nvPr/>
        </p:nvSpPr>
        <p:spPr>
          <a:xfrm>
            <a:off x="1349550" y="2745550"/>
            <a:ext cx="481500" cy="47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2</a:t>
            </a:r>
            <a:endParaRPr/>
          </a:p>
        </p:txBody>
      </p:sp>
      <p:sp>
        <p:nvSpPr>
          <p:cNvPr id="1014" name="Google Shape;1014;p75"/>
          <p:cNvSpPr txBox="1"/>
          <p:nvPr/>
        </p:nvSpPr>
        <p:spPr>
          <a:xfrm>
            <a:off x="213824" y="4082625"/>
            <a:ext cx="10914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(+2)</a:t>
            </a:r>
            <a:endParaRPr sz="3000" baseline="-25000"/>
          </a:p>
        </p:txBody>
      </p:sp>
      <p:sp>
        <p:nvSpPr>
          <p:cNvPr id="1015" name="Google Shape;1015;p75"/>
          <p:cNvSpPr txBox="1"/>
          <p:nvPr/>
        </p:nvSpPr>
        <p:spPr>
          <a:xfrm>
            <a:off x="1220654" y="4082625"/>
            <a:ext cx="19638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2(-1) = 0</a:t>
            </a:r>
            <a:endParaRPr sz="3000" baseline="-25000"/>
          </a:p>
        </p:txBody>
      </p:sp>
      <p:sp>
        <p:nvSpPr>
          <p:cNvPr id="1016" name="Google Shape;1016;p75"/>
          <p:cNvSpPr/>
          <p:nvPr/>
        </p:nvSpPr>
        <p:spPr>
          <a:xfrm>
            <a:off x="634600" y="2571750"/>
            <a:ext cx="1240200" cy="293700"/>
          </a:xfrm>
          <a:prstGeom prst="curvedDown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6"/>
                                        </p:tgtEl>
                                        <p:attrNameLst>
                                          <p:attrName>style.visibility</p:attrName>
                                        </p:attrNameLst>
                                      </p:cBhvr>
                                      <p:to>
                                        <p:strVal val="visible"/>
                                      </p:to>
                                    </p:set>
                                    <p:animEffect transition="in" filter="fade">
                                      <p:cBhvr>
                                        <p:cTn id="7" dur="1000"/>
                                        <p:tgtEl>
                                          <p:spTgt spid="10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9"/>
                                        </p:tgtEl>
                                        <p:attrNameLst>
                                          <p:attrName>style.visibility</p:attrName>
                                        </p:attrNameLst>
                                      </p:cBhvr>
                                      <p:to>
                                        <p:strVal val="visible"/>
                                      </p:to>
                                    </p:set>
                                    <p:animEffect transition="in" filter="fade">
                                      <p:cBhvr>
                                        <p:cTn id="12" dur="1000"/>
                                        <p:tgtEl>
                                          <p:spTgt spid="1009"/>
                                        </p:tgtEl>
                                      </p:cBhvr>
                                    </p:animEffect>
                                  </p:childTnLst>
                                </p:cTn>
                              </p:par>
                              <p:par>
                                <p:cTn id="13" presetID="10" presetClass="entr" presetSubtype="0" fill="hold" nodeType="withEffect">
                                  <p:stCondLst>
                                    <p:cond delay="0"/>
                                  </p:stCondLst>
                                  <p:childTnLst>
                                    <p:set>
                                      <p:cBhvr>
                                        <p:cTn id="14" dur="1" fill="hold">
                                          <p:stCondLst>
                                            <p:cond delay="0"/>
                                          </p:stCondLst>
                                        </p:cTn>
                                        <p:tgtEl>
                                          <p:spTgt spid="1010"/>
                                        </p:tgtEl>
                                        <p:attrNameLst>
                                          <p:attrName>style.visibility</p:attrName>
                                        </p:attrNameLst>
                                      </p:cBhvr>
                                      <p:to>
                                        <p:strVal val="visible"/>
                                      </p:to>
                                    </p:set>
                                    <p:animEffect transition="in" filter="fade">
                                      <p:cBhvr>
                                        <p:cTn id="15" dur="1000"/>
                                        <p:tgtEl>
                                          <p:spTgt spid="10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07"/>
                                        </p:tgtEl>
                                        <p:attrNameLst>
                                          <p:attrName>style.visibility</p:attrName>
                                        </p:attrNameLst>
                                      </p:cBhvr>
                                      <p:to>
                                        <p:strVal val="visible"/>
                                      </p:to>
                                    </p:set>
                                    <p:animEffect transition="in" filter="fade">
                                      <p:cBhvr>
                                        <p:cTn id="20" dur="1000"/>
                                        <p:tgtEl>
                                          <p:spTgt spid="100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14"/>
                                        </p:tgtEl>
                                        <p:attrNameLst>
                                          <p:attrName>style.visibility</p:attrName>
                                        </p:attrNameLst>
                                      </p:cBhvr>
                                      <p:to>
                                        <p:strVal val="visible"/>
                                      </p:to>
                                    </p:set>
                                    <p:animEffect transition="in" filter="fade">
                                      <p:cBhvr>
                                        <p:cTn id="25" dur="1000"/>
                                        <p:tgtEl>
                                          <p:spTgt spid="1014"/>
                                        </p:tgtEl>
                                      </p:cBhvr>
                                    </p:animEffect>
                                  </p:childTnLst>
                                </p:cTn>
                              </p:par>
                              <p:par>
                                <p:cTn id="26" presetID="10" presetClass="entr" presetSubtype="0" fill="hold" nodeType="withEffect">
                                  <p:stCondLst>
                                    <p:cond delay="0"/>
                                  </p:stCondLst>
                                  <p:childTnLst>
                                    <p:set>
                                      <p:cBhvr>
                                        <p:cTn id="27" dur="1" fill="hold">
                                          <p:stCondLst>
                                            <p:cond delay="0"/>
                                          </p:stCondLst>
                                        </p:cTn>
                                        <p:tgtEl>
                                          <p:spTgt spid="1015"/>
                                        </p:tgtEl>
                                        <p:attrNameLst>
                                          <p:attrName>style.visibility</p:attrName>
                                        </p:attrNameLst>
                                      </p:cBhvr>
                                      <p:to>
                                        <p:strVal val="visible"/>
                                      </p:to>
                                    </p:set>
                                    <p:animEffect transition="in" filter="fade">
                                      <p:cBhvr>
                                        <p:cTn id="28" dur="1000"/>
                                        <p:tgtEl>
                                          <p:spTgt spid="10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08"/>
                                        </p:tgtEl>
                                        <p:attrNameLst>
                                          <p:attrName>style.visibility</p:attrName>
                                        </p:attrNameLst>
                                      </p:cBhvr>
                                      <p:to>
                                        <p:strVal val="visible"/>
                                      </p:to>
                                    </p:set>
                                    <p:animEffect transition="in" filter="fade">
                                      <p:cBhvr>
                                        <p:cTn id="33" dur="1000"/>
                                        <p:tgtEl>
                                          <p:spTgt spid="1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8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label a Voltaic cell</a:t>
            </a:r>
            <a:endParaRPr/>
          </a:p>
        </p:txBody>
      </p:sp>
      <p:sp>
        <p:nvSpPr>
          <p:cNvPr id="920" name="Google Shape;920;p85"/>
          <p:cNvSpPr txBox="1">
            <a:spLocks noGrp="1"/>
          </p:cNvSpPr>
          <p:nvPr>
            <p:ph type="body" idx="1"/>
          </p:nvPr>
        </p:nvSpPr>
        <p:spPr>
          <a:xfrm>
            <a:off x="311700" y="1495975"/>
            <a:ext cx="4826970" cy="3284400"/>
          </a:xfrm>
          <a:prstGeom prst="rect">
            <a:avLst/>
          </a:prstGeom>
        </p:spPr>
        <p:txBody>
          <a:bodyPr spcFirstLastPara="1" wrap="square" lIns="91425" tIns="91425" rIns="91425" bIns="91425" anchor="t" anchorCtr="0">
            <a:noAutofit/>
          </a:bodyPr>
          <a:lstStyle/>
          <a:p>
            <a:pPr marL="457200" lvl="0" indent="-381000" algn="l" rtl="0">
              <a:spcBef>
                <a:spcPts val="700"/>
              </a:spcBef>
              <a:spcAft>
                <a:spcPts val="0"/>
              </a:spcAft>
              <a:buClr>
                <a:srgbClr val="FFFFFF"/>
              </a:buClr>
              <a:buSzPts val="2400"/>
              <a:buAutoNum type="arabicPeriod"/>
            </a:pPr>
            <a:r>
              <a:rPr lang="en" sz="2400" dirty="0">
                <a:solidFill>
                  <a:srgbClr val="FFFFFF"/>
                </a:solidFill>
              </a:rPr>
              <a:t>Determine which electrode is the anode and which is the cathode (Use Table J)</a:t>
            </a:r>
            <a:endParaRPr sz="2400" dirty="0">
              <a:solidFill>
                <a:srgbClr val="FFFFFF"/>
              </a:solidFill>
            </a:endParaRPr>
          </a:p>
          <a:p>
            <a:pPr marL="457200" lvl="0" indent="-381000" algn="l" rtl="0">
              <a:spcBef>
                <a:spcPts val="0"/>
              </a:spcBef>
              <a:spcAft>
                <a:spcPts val="0"/>
              </a:spcAft>
              <a:buClr>
                <a:srgbClr val="FFFFFF"/>
              </a:buClr>
              <a:buSzPts val="2400"/>
              <a:buAutoNum type="arabicPeriod"/>
            </a:pPr>
            <a:r>
              <a:rPr lang="en" sz="2400" dirty="0">
                <a:solidFill>
                  <a:srgbClr val="FFFFFF"/>
                </a:solidFill>
              </a:rPr>
              <a:t>Identify where oxidation and reduction take place</a:t>
            </a:r>
            <a:endParaRPr sz="2400" dirty="0">
              <a:solidFill>
                <a:srgbClr val="FFFFFF"/>
              </a:solidFill>
            </a:endParaRPr>
          </a:p>
          <a:p>
            <a:pPr marL="457200" lvl="0" indent="-381000" algn="l" rtl="0">
              <a:spcBef>
                <a:spcPts val="0"/>
              </a:spcBef>
              <a:spcAft>
                <a:spcPts val="0"/>
              </a:spcAft>
              <a:buClr>
                <a:srgbClr val="FFFFFF"/>
              </a:buClr>
              <a:buSzPts val="2400"/>
              <a:buAutoNum type="arabicPeriod"/>
            </a:pPr>
            <a:r>
              <a:rPr lang="en" sz="2400" dirty="0">
                <a:solidFill>
                  <a:srgbClr val="FFFFFF"/>
                </a:solidFill>
              </a:rPr>
              <a:t>Determine the direction of electron flow</a:t>
            </a:r>
            <a:endParaRPr sz="2400" dirty="0">
              <a:solidFill>
                <a:srgbClr val="FFFFFF"/>
              </a:solidFill>
            </a:endParaRPr>
          </a:p>
          <a:p>
            <a:pPr marL="0" lvl="0" indent="0" algn="l" rtl="0">
              <a:spcBef>
                <a:spcPts val="0"/>
              </a:spcBef>
              <a:spcAft>
                <a:spcPts val="1600"/>
              </a:spcAft>
              <a:buNone/>
            </a:pPr>
            <a:endParaRPr dirty="0">
              <a:solidFill>
                <a:srgbClr val="0B5394"/>
              </a:solidFill>
            </a:endParaRPr>
          </a:p>
        </p:txBody>
      </p:sp>
      <p:pic>
        <p:nvPicPr>
          <p:cNvPr id="4" name="Picture 3"/>
          <p:cNvPicPr>
            <a:picLocks noChangeAspect="1"/>
          </p:cNvPicPr>
          <p:nvPr/>
        </p:nvPicPr>
        <p:blipFill>
          <a:blip r:embed="rId3"/>
          <a:stretch>
            <a:fillRect/>
          </a:stretch>
        </p:blipFill>
        <p:spPr>
          <a:xfrm>
            <a:off x="5833069" y="1965682"/>
            <a:ext cx="2701331" cy="2344985"/>
          </a:xfrm>
          <a:prstGeom prst="rect">
            <a:avLst/>
          </a:prstGeom>
        </p:spPr>
      </p:pic>
    </p:spTree>
    <p:extLst>
      <p:ext uri="{BB962C8B-B14F-4D97-AF65-F5344CB8AC3E}">
        <p14:creationId xmlns:p14="http://schemas.microsoft.com/office/powerpoint/2010/main" val="3181088986"/>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86"/>
          <p:cNvSpPr txBox="1">
            <a:spLocks noGrp="1"/>
          </p:cNvSpPr>
          <p:nvPr>
            <p:ph type="title"/>
          </p:nvPr>
        </p:nvSpPr>
        <p:spPr>
          <a:xfrm>
            <a:off x="1113600" y="26042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active metal is oxidized</a:t>
            </a:r>
            <a:endParaRPr/>
          </a:p>
        </p:txBody>
      </p:sp>
      <p:sp>
        <p:nvSpPr>
          <p:cNvPr id="926" name="Google Shape;926;p8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 this:</a:t>
            </a:r>
            <a:endParaRPr/>
          </a:p>
          <a:p>
            <a:pPr marL="0" lvl="0" indent="0" algn="l" rtl="0">
              <a:spcBef>
                <a:spcPts val="1600"/>
              </a:spcBef>
              <a:spcAft>
                <a:spcPts val="0"/>
              </a:spcAft>
              <a:buNone/>
            </a:pPr>
            <a:r>
              <a:rPr lang="en"/>
              <a:t>Electrons will flow </a:t>
            </a:r>
            <a:endParaRPr/>
          </a:p>
          <a:p>
            <a:pPr marL="0" lvl="0" indent="0" algn="l" rtl="0">
              <a:spcBef>
                <a:spcPts val="0"/>
              </a:spcBef>
              <a:spcAft>
                <a:spcPts val="0"/>
              </a:spcAft>
              <a:buNone/>
            </a:pPr>
            <a:r>
              <a:rPr lang="en"/>
              <a:t>from </a:t>
            </a:r>
            <a:r>
              <a:rPr lang="en">
                <a:solidFill>
                  <a:srgbClr val="FF0000"/>
                </a:solidFill>
              </a:rPr>
              <a:t>high to low</a:t>
            </a:r>
            <a:endParaRPr>
              <a:solidFill>
                <a:srgbClr val="FF0000"/>
              </a:solidFill>
            </a:endParaRPr>
          </a:p>
        </p:txBody>
      </p:sp>
      <p:pic>
        <p:nvPicPr>
          <p:cNvPr id="927" name="Google Shape;927;p86"/>
          <p:cNvPicPr preferRelativeResize="0"/>
          <p:nvPr/>
        </p:nvPicPr>
        <p:blipFill>
          <a:blip r:embed="rId3">
            <a:alphaModFix/>
          </a:blip>
          <a:stretch>
            <a:fillRect/>
          </a:stretch>
        </p:blipFill>
        <p:spPr>
          <a:xfrm>
            <a:off x="7072688" y="0"/>
            <a:ext cx="2071325" cy="5143500"/>
          </a:xfrm>
          <a:prstGeom prst="rect">
            <a:avLst/>
          </a:prstGeom>
          <a:noFill/>
          <a:ln>
            <a:noFill/>
          </a:ln>
        </p:spPr>
      </p:pic>
      <p:sp>
        <p:nvSpPr>
          <p:cNvPr id="928" name="Google Shape;928;p86"/>
          <p:cNvSpPr/>
          <p:nvPr/>
        </p:nvSpPr>
        <p:spPr>
          <a:xfrm>
            <a:off x="311700" y="2154600"/>
            <a:ext cx="2800500" cy="1270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6"/>
          <p:cNvSpPr/>
          <p:nvPr/>
        </p:nvSpPr>
        <p:spPr>
          <a:xfrm>
            <a:off x="7509300" y="2903150"/>
            <a:ext cx="400200" cy="180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6"/>
          <p:cNvSpPr/>
          <p:nvPr/>
        </p:nvSpPr>
        <p:spPr>
          <a:xfrm>
            <a:off x="7509300" y="4408050"/>
            <a:ext cx="400200" cy="180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6"/>
          <p:cNvSpPr txBox="1"/>
          <p:nvPr/>
        </p:nvSpPr>
        <p:spPr>
          <a:xfrm>
            <a:off x="399475" y="3656075"/>
            <a:ext cx="3913200" cy="6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Open Sans"/>
                <a:ea typeface="Open Sans"/>
                <a:cs typeface="Open Sans"/>
                <a:sym typeface="Open Sans"/>
              </a:rPr>
              <a:t>Ox: Zn 	Red: Cu</a:t>
            </a:r>
            <a:endParaRPr sz="2400">
              <a:solidFill>
                <a:srgbClr val="FFFFFF"/>
              </a:solidFill>
              <a:latin typeface="Open Sans"/>
              <a:ea typeface="Open Sans"/>
              <a:cs typeface="Open Sans"/>
              <a:sym typeface="Open Sans"/>
            </a:endParaRPr>
          </a:p>
        </p:txBody>
      </p:sp>
      <p:pic>
        <p:nvPicPr>
          <p:cNvPr id="932" name="Google Shape;932;p86"/>
          <p:cNvPicPr preferRelativeResize="0"/>
          <p:nvPr/>
        </p:nvPicPr>
        <p:blipFill>
          <a:blip r:embed="rId4">
            <a:alphaModFix/>
          </a:blip>
          <a:stretch>
            <a:fillRect/>
          </a:stretch>
        </p:blipFill>
        <p:spPr>
          <a:xfrm>
            <a:off x="3360775" y="3202275"/>
            <a:ext cx="3604375" cy="1578100"/>
          </a:xfrm>
          <a:prstGeom prst="rect">
            <a:avLst/>
          </a:prstGeom>
          <a:noFill/>
          <a:ln>
            <a:noFill/>
          </a:ln>
        </p:spPr>
      </p:pic>
      <p:sp>
        <p:nvSpPr>
          <p:cNvPr id="933" name="Google Shape;933;p86"/>
          <p:cNvSpPr txBox="1"/>
          <p:nvPr/>
        </p:nvSpPr>
        <p:spPr>
          <a:xfrm>
            <a:off x="4237013" y="1676600"/>
            <a:ext cx="2161500" cy="9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highlight>
                  <a:srgbClr val="FFFFFF"/>
                </a:highlight>
                <a:latin typeface="Open Sans"/>
                <a:ea typeface="Open Sans"/>
                <a:cs typeface="Open Sans"/>
                <a:sym typeface="Open Sans"/>
              </a:rPr>
              <a:t>Remember: </a:t>
            </a:r>
            <a:endParaRPr sz="2400">
              <a:highlight>
                <a:srgbClr val="FFFFFF"/>
              </a:highlight>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An ox</a:t>
            </a: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2400">
                <a:solidFill>
                  <a:srgbClr val="FF0000"/>
                </a:solidFill>
                <a:latin typeface="Open Sans"/>
                <a:ea typeface="Open Sans"/>
                <a:cs typeface="Open Sans"/>
                <a:sym typeface="Open Sans"/>
              </a:rPr>
              <a:t>Red Cat</a:t>
            </a:r>
            <a:endParaRPr sz="2400">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19623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fade">
                                      <p:cBhvr>
                                        <p:cTn id="7" dur="10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0"/>
                                        </p:tgtEl>
                                        <p:attrNameLst>
                                          <p:attrName>style.visibility</p:attrName>
                                        </p:attrNameLst>
                                      </p:cBhvr>
                                      <p:to>
                                        <p:strVal val="visible"/>
                                      </p:to>
                                    </p:set>
                                    <p:animEffect transition="in" filter="fade">
                                      <p:cBhvr>
                                        <p:cTn id="12" dur="1000"/>
                                        <p:tgtEl>
                                          <p:spTgt spid="9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1"/>
                                        </p:tgtEl>
                                        <p:attrNameLst>
                                          <p:attrName>style.visibility</p:attrName>
                                        </p:attrNameLst>
                                      </p:cBhvr>
                                      <p:to>
                                        <p:strVal val="visible"/>
                                      </p:to>
                                    </p:set>
                                    <p:animEffect transition="in" filter="fade">
                                      <p:cBhvr>
                                        <p:cTn id="17" dur="1000"/>
                                        <p:tgtEl>
                                          <p:spTgt spid="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88"/>
          <p:cNvSpPr txBox="1">
            <a:spLocks noGrp="1"/>
          </p:cNvSpPr>
          <p:nvPr>
            <p:ph type="title"/>
          </p:nvPr>
        </p:nvSpPr>
        <p:spPr>
          <a:xfrm>
            <a:off x="8354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happens to electrodes</a:t>
            </a:r>
            <a:endParaRPr/>
          </a:p>
        </p:txBody>
      </p:sp>
      <p:sp>
        <p:nvSpPr>
          <p:cNvPr id="944" name="Google Shape;944;p88"/>
          <p:cNvSpPr txBox="1">
            <a:spLocks noGrp="1"/>
          </p:cNvSpPr>
          <p:nvPr>
            <p:ph type="body" idx="1"/>
          </p:nvPr>
        </p:nvSpPr>
        <p:spPr>
          <a:xfrm>
            <a:off x="311700" y="1495975"/>
            <a:ext cx="3470400" cy="3284400"/>
          </a:xfrm>
          <a:prstGeom prst="rect">
            <a:avLst/>
          </a:prstGeom>
        </p:spPr>
        <p:txBody>
          <a:bodyPr spcFirstLastPara="1" wrap="square" lIns="91425" tIns="91425" rIns="91425" bIns="91425" anchor="t" anchorCtr="0">
            <a:noAutofit/>
          </a:bodyPr>
          <a:lstStyle/>
          <a:p>
            <a:pPr marL="457200" lvl="0" indent="-317500" algn="l" rtl="0">
              <a:spcBef>
                <a:spcPts val="700"/>
              </a:spcBef>
              <a:spcAft>
                <a:spcPts val="0"/>
              </a:spcAft>
              <a:buClr>
                <a:srgbClr val="FFFFFF"/>
              </a:buClr>
              <a:buSzPts val="1400"/>
              <a:buChar char="●"/>
            </a:pPr>
            <a:r>
              <a:rPr lang="en" sz="2800">
                <a:solidFill>
                  <a:srgbClr val="FFFFFF"/>
                </a:solidFill>
              </a:rPr>
              <a:t>Cathode (Cu) </a:t>
            </a:r>
            <a:r>
              <a:rPr lang="en" sz="2800" b="1">
                <a:solidFill>
                  <a:srgbClr val="FFFFFF"/>
                </a:solidFill>
              </a:rPr>
              <a:t>increases</a:t>
            </a:r>
            <a:r>
              <a:rPr lang="en" sz="2800">
                <a:solidFill>
                  <a:srgbClr val="FFFFFF"/>
                </a:solidFill>
              </a:rPr>
              <a:t> in mass</a:t>
            </a:r>
            <a:endParaRPr sz="2800">
              <a:solidFill>
                <a:srgbClr val="FFFFFF"/>
              </a:solidFill>
            </a:endParaRPr>
          </a:p>
          <a:p>
            <a:pPr marL="457200" lvl="0" indent="0" algn="l" rtl="0">
              <a:spcBef>
                <a:spcPts val="700"/>
              </a:spcBef>
              <a:spcAft>
                <a:spcPts val="0"/>
              </a:spcAft>
              <a:buNone/>
            </a:pPr>
            <a:endParaRPr sz="2800">
              <a:solidFill>
                <a:srgbClr val="FFFFFF"/>
              </a:solidFill>
            </a:endParaRPr>
          </a:p>
          <a:p>
            <a:pPr marL="457200" lvl="0" indent="-317500" algn="l" rtl="0">
              <a:spcBef>
                <a:spcPts val="700"/>
              </a:spcBef>
              <a:spcAft>
                <a:spcPts val="0"/>
              </a:spcAft>
              <a:buClr>
                <a:srgbClr val="FFFFFF"/>
              </a:buClr>
              <a:buSzPts val="1400"/>
              <a:buChar char="●"/>
            </a:pPr>
            <a:r>
              <a:rPr lang="en" sz="2800">
                <a:solidFill>
                  <a:srgbClr val="FFFFFF"/>
                </a:solidFill>
              </a:rPr>
              <a:t>Anode (Zn) </a:t>
            </a:r>
            <a:r>
              <a:rPr lang="en" sz="2800" b="1">
                <a:solidFill>
                  <a:srgbClr val="FFFFFF"/>
                </a:solidFill>
              </a:rPr>
              <a:t>decreases</a:t>
            </a:r>
            <a:r>
              <a:rPr lang="en" sz="2800">
                <a:solidFill>
                  <a:srgbClr val="FFFFFF"/>
                </a:solidFill>
              </a:rPr>
              <a:t> in mass</a:t>
            </a:r>
            <a:endParaRPr sz="2800">
              <a:solidFill>
                <a:srgbClr val="FFFFFF"/>
              </a:solidFill>
            </a:endParaRPr>
          </a:p>
          <a:p>
            <a:pPr marL="0" lvl="0" indent="0" algn="l" rtl="0">
              <a:spcBef>
                <a:spcPts val="0"/>
              </a:spcBef>
              <a:spcAft>
                <a:spcPts val="1600"/>
              </a:spcAft>
              <a:buNone/>
            </a:pPr>
            <a:endParaRPr>
              <a:solidFill>
                <a:srgbClr val="0B5394"/>
              </a:solidFill>
            </a:endParaRPr>
          </a:p>
        </p:txBody>
      </p:sp>
      <p:pic>
        <p:nvPicPr>
          <p:cNvPr id="945" name="Google Shape;945;p88"/>
          <p:cNvPicPr preferRelativeResize="0"/>
          <p:nvPr/>
        </p:nvPicPr>
        <p:blipFill>
          <a:blip r:embed="rId3">
            <a:alphaModFix/>
          </a:blip>
          <a:stretch>
            <a:fillRect/>
          </a:stretch>
        </p:blipFill>
        <p:spPr>
          <a:xfrm>
            <a:off x="3641725" y="1549025"/>
            <a:ext cx="5210528" cy="3178299"/>
          </a:xfrm>
          <a:prstGeom prst="rect">
            <a:avLst/>
          </a:prstGeom>
          <a:noFill/>
          <a:ln>
            <a:noFill/>
          </a:ln>
        </p:spPr>
      </p:pic>
    </p:spTree>
    <p:extLst>
      <p:ext uri="{BB962C8B-B14F-4D97-AF65-F5344CB8AC3E}">
        <p14:creationId xmlns:p14="http://schemas.microsoft.com/office/powerpoint/2010/main" val="131640921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 of salt bridge</a:t>
            </a:r>
            <a:endParaRPr/>
          </a:p>
        </p:txBody>
      </p:sp>
      <p:sp>
        <p:nvSpPr>
          <p:cNvPr id="956" name="Google Shape;956;p90"/>
          <p:cNvSpPr txBox="1">
            <a:spLocks noGrp="1"/>
          </p:cNvSpPr>
          <p:nvPr>
            <p:ph type="body" idx="1"/>
          </p:nvPr>
        </p:nvSpPr>
        <p:spPr>
          <a:xfrm>
            <a:off x="311700" y="1495975"/>
            <a:ext cx="5200458" cy="3284400"/>
          </a:xfrm>
          <a:prstGeom prst="rect">
            <a:avLst/>
          </a:prstGeom>
        </p:spPr>
        <p:txBody>
          <a:bodyPr spcFirstLastPara="1" wrap="square" lIns="91425" tIns="91425" rIns="91425" bIns="91425" anchor="t" anchorCtr="0">
            <a:noAutofit/>
          </a:bodyPr>
          <a:lstStyle/>
          <a:p>
            <a:pPr marL="457200" lvl="0" indent="-317500" algn="l" rtl="0">
              <a:spcBef>
                <a:spcPts val="700"/>
              </a:spcBef>
              <a:spcAft>
                <a:spcPts val="0"/>
              </a:spcAft>
              <a:buClr>
                <a:srgbClr val="FFFFFF"/>
              </a:buClr>
              <a:buSzPts val="1400"/>
              <a:buChar char="●"/>
            </a:pPr>
            <a:r>
              <a:rPr lang="en" sz="2400" dirty="0">
                <a:solidFill>
                  <a:srgbClr val="FFFFFF"/>
                </a:solidFill>
              </a:rPr>
              <a:t>The salt bridge allows for the flow of ions to prevent a build up of charge at each electrode</a:t>
            </a:r>
            <a:endParaRPr sz="2400" dirty="0">
              <a:solidFill>
                <a:srgbClr val="FFFFFF"/>
              </a:solidFill>
            </a:endParaRPr>
          </a:p>
          <a:p>
            <a:pPr marL="914400" lvl="1" indent="-317500" algn="l" rtl="0">
              <a:spcBef>
                <a:spcPts val="0"/>
              </a:spcBef>
              <a:spcAft>
                <a:spcPts val="0"/>
              </a:spcAft>
              <a:buClr>
                <a:srgbClr val="FFFFFF"/>
              </a:buClr>
              <a:buSzPts val="1400"/>
              <a:buChar char="○"/>
            </a:pPr>
            <a:r>
              <a:rPr lang="en" sz="2400" dirty="0">
                <a:solidFill>
                  <a:srgbClr val="FFFFFF"/>
                </a:solidFill>
              </a:rPr>
              <a:t>Positive ions flow to cathode</a:t>
            </a:r>
            <a:endParaRPr sz="2400" dirty="0">
              <a:solidFill>
                <a:srgbClr val="FFFFFF"/>
              </a:solidFill>
            </a:endParaRPr>
          </a:p>
          <a:p>
            <a:pPr marL="914400" lvl="1" indent="-317500" algn="l" rtl="0">
              <a:spcBef>
                <a:spcPts val="0"/>
              </a:spcBef>
              <a:spcAft>
                <a:spcPts val="0"/>
              </a:spcAft>
              <a:buClr>
                <a:srgbClr val="FFFFFF"/>
              </a:buClr>
              <a:buSzPts val="1400"/>
              <a:buChar char="○"/>
            </a:pPr>
            <a:r>
              <a:rPr lang="en" sz="2400" dirty="0">
                <a:solidFill>
                  <a:srgbClr val="FFFFFF"/>
                </a:solidFill>
              </a:rPr>
              <a:t>Negative ions flow to anode</a:t>
            </a:r>
            <a:endParaRPr sz="2400" dirty="0">
              <a:solidFill>
                <a:srgbClr val="FFFFFF"/>
              </a:solidFill>
            </a:endParaRPr>
          </a:p>
          <a:p>
            <a:pPr marL="0" lvl="0" indent="0" algn="l" rtl="0">
              <a:spcBef>
                <a:spcPts val="0"/>
              </a:spcBef>
              <a:spcAft>
                <a:spcPts val="1600"/>
              </a:spcAft>
              <a:buNone/>
            </a:pPr>
            <a:endParaRPr sz="2400" dirty="0">
              <a:solidFill>
                <a:srgbClr val="0B5394"/>
              </a:solidFill>
            </a:endParaRPr>
          </a:p>
        </p:txBody>
      </p:sp>
      <p:pic>
        <p:nvPicPr>
          <p:cNvPr id="5" name="Picture 4" descr="20_05"/>
          <p:cNvPicPr>
            <a:picLocks noChangeAspect="1" noChangeArrowheads="1"/>
          </p:cNvPicPr>
          <p:nvPr/>
        </p:nvPicPr>
        <p:blipFill>
          <a:blip r:embed="rId3" cstate="print"/>
          <a:srcRect b="4440"/>
          <a:stretch>
            <a:fillRect/>
          </a:stretch>
        </p:blipFill>
        <p:spPr>
          <a:xfrm>
            <a:off x="5808372" y="1495975"/>
            <a:ext cx="3132600" cy="3300931"/>
          </a:xfrm>
          <a:prstGeom prst="rect">
            <a:avLst/>
          </a:prstGeom>
          <a:noFill/>
          <a:ln>
            <a:noFill/>
          </a:ln>
        </p:spPr>
      </p:pic>
    </p:spTree>
    <p:extLst>
      <p:ext uri="{BB962C8B-B14F-4D97-AF65-F5344CB8AC3E}">
        <p14:creationId xmlns:p14="http://schemas.microsoft.com/office/powerpoint/2010/main" val="309051967"/>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9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Remove salt bridge?</a:t>
            </a:r>
            <a:endParaRPr/>
          </a:p>
        </p:txBody>
      </p:sp>
      <p:sp>
        <p:nvSpPr>
          <p:cNvPr id="963" name="Google Shape;963;p91"/>
          <p:cNvSpPr txBox="1">
            <a:spLocks noGrp="1"/>
          </p:cNvSpPr>
          <p:nvPr>
            <p:ph type="body" idx="1"/>
          </p:nvPr>
        </p:nvSpPr>
        <p:spPr>
          <a:xfrm>
            <a:off x="311700" y="1495975"/>
            <a:ext cx="3307263" cy="3284400"/>
          </a:xfrm>
          <a:prstGeom prst="rect">
            <a:avLst/>
          </a:prstGeom>
        </p:spPr>
        <p:txBody>
          <a:bodyPr spcFirstLastPara="1" wrap="square" lIns="91425" tIns="91425" rIns="91425" bIns="91425" anchor="t" anchorCtr="0">
            <a:noAutofit/>
          </a:bodyPr>
          <a:lstStyle/>
          <a:p>
            <a:pPr marL="139700" lvl="0" indent="0" algn="l" rtl="0">
              <a:spcBef>
                <a:spcPts val="800"/>
              </a:spcBef>
              <a:spcAft>
                <a:spcPts val="0"/>
              </a:spcAft>
              <a:buSzPts val="1400"/>
              <a:buNone/>
            </a:pPr>
            <a:r>
              <a:rPr lang="en" sz="3200" dirty="0">
                <a:solidFill>
                  <a:srgbClr val="FFFFFF"/>
                </a:solidFill>
              </a:rPr>
              <a:t>The voltage will go to zero because electrons stop flowing.</a:t>
            </a:r>
            <a:r>
              <a:rPr lang="en" sz="3200" dirty="0">
                <a:solidFill>
                  <a:srgbClr val="0B5394"/>
                </a:solidFill>
              </a:rPr>
              <a:t> </a:t>
            </a:r>
            <a:endParaRPr sz="3200" dirty="0">
              <a:solidFill>
                <a:srgbClr val="0B5394"/>
              </a:solidFill>
            </a:endParaRPr>
          </a:p>
          <a:p>
            <a:pPr marL="0" lvl="0" indent="0" algn="l" rtl="0">
              <a:spcBef>
                <a:spcPts val="0"/>
              </a:spcBef>
              <a:spcAft>
                <a:spcPts val="1600"/>
              </a:spcAft>
              <a:buNone/>
            </a:pPr>
            <a:endParaRPr sz="3200" dirty="0">
              <a:solidFill>
                <a:srgbClr val="0B5394"/>
              </a:solidFill>
            </a:endParaRPr>
          </a:p>
        </p:txBody>
      </p:sp>
      <p:pic>
        <p:nvPicPr>
          <p:cNvPr id="964" name="Google Shape;964;p91"/>
          <p:cNvPicPr preferRelativeResize="0"/>
          <p:nvPr/>
        </p:nvPicPr>
        <p:blipFill>
          <a:blip r:embed="rId3">
            <a:alphaModFix/>
          </a:blip>
          <a:stretch>
            <a:fillRect/>
          </a:stretch>
        </p:blipFill>
        <p:spPr>
          <a:xfrm>
            <a:off x="4485116" y="1731259"/>
            <a:ext cx="4092214" cy="2789225"/>
          </a:xfrm>
          <a:prstGeom prst="rect">
            <a:avLst/>
          </a:prstGeom>
          <a:noFill/>
          <a:ln>
            <a:noFill/>
          </a:ln>
        </p:spPr>
      </p:pic>
    </p:spTree>
    <p:extLst>
      <p:ext uri="{BB962C8B-B14F-4D97-AF65-F5344CB8AC3E}">
        <p14:creationId xmlns:p14="http://schemas.microsoft.com/office/powerpoint/2010/main" val="403130827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9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1</a:t>
            </a:r>
            <a:endParaRPr dirty="0"/>
          </a:p>
        </p:txBody>
      </p:sp>
      <p:sp>
        <p:nvSpPr>
          <p:cNvPr id="970" name="Google Shape;970;p92"/>
          <p:cNvSpPr txBox="1">
            <a:spLocks noGrp="1"/>
          </p:cNvSpPr>
          <p:nvPr>
            <p:ph type="body" idx="1"/>
          </p:nvPr>
        </p:nvSpPr>
        <p:spPr>
          <a:xfrm>
            <a:off x="321450" y="1523050"/>
            <a:ext cx="63003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FFFFFF"/>
                </a:solidFill>
              </a:rPr>
              <a:t>Label the following: anode, cathode, where ox and red take place and direction of e- flow </a:t>
            </a:r>
            <a:endParaRPr dirty="0">
              <a:solidFill>
                <a:srgbClr val="FFFFFF"/>
              </a:solidFill>
            </a:endParaRPr>
          </a:p>
        </p:txBody>
      </p:sp>
      <p:pic>
        <p:nvPicPr>
          <p:cNvPr id="971" name="Google Shape;971;p92"/>
          <p:cNvPicPr preferRelativeResize="0"/>
          <p:nvPr/>
        </p:nvPicPr>
        <p:blipFill>
          <a:blip r:embed="rId3">
            <a:alphaModFix/>
          </a:blip>
          <a:stretch>
            <a:fillRect/>
          </a:stretch>
        </p:blipFill>
        <p:spPr>
          <a:xfrm>
            <a:off x="7072688" y="0"/>
            <a:ext cx="2071325" cy="5143500"/>
          </a:xfrm>
          <a:prstGeom prst="rect">
            <a:avLst/>
          </a:prstGeom>
          <a:noFill/>
          <a:ln>
            <a:noFill/>
          </a:ln>
        </p:spPr>
      </p:pic>
      <p:pic>
        <p:nvPicPr>
          <p:cNvPr id="972" name="Google Shape;972;p92"/>
          <p:cNvPicPr preferRelativeResize="0"/>
          <p:nvPr/>
        </p:nvPicPr>
        <p:blipFill>
          <a:blip r:embed="rId4">
            <a:alphaModFix/>
          </a:blip>
          <a:stretch>
            <a:fillRect/>
          </a:stretch>
        </p:blipFill>
        <p:spPr>
          <a:xfrm>
            <a:off x="2220016" y="2647174"/>
            <a:ext cx="3427158" cy="2496325"/>
          </a:xfrm>
          <a:prstGeom prst="rect">
            <a:avLst/>
          </a:prstGeom>
          <a:noFill/>
          <a:ln>
            <a:noFill/>
          </a:ln>
        </p:spPr>
      </p:pic>
    </p:spTree>
    <p:extLst>
      <p:ext uri="{BB962C8B-B14F-4D97-AF65-F5344CB8AC3E}">
        <p14:creationId xmlns:p14="http://schemas.microsoft.com/office/powerpoint/2010/main" val="187882840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9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Example </a:t>
            </a:r>
            <a:r>
              <a:rPr lang="en" dirty="0" smtClean="0"/>
              <a:t>2</a:t>
            </a:r>
            <a:endParaRPr dirty="0"/>
          </a:p>
        </p:txBody>
      </p:sp>
      <p:sp>
        <p:nvSpPr>
          <p:cNvPr id="978" name="Google Shape;978;p93"/>
          <p:cNvSpPr txBox="1">
            <a:spLocks noGrp="1"/>
          </p:cNvSpPr>
          <p:nvPr>
            <p:ph type="body" idx="1"/>
          </p:nvPr>
        </p:nvSpPr>
        <p:spPr>
          <a:xfrm>
            <a:off x="343075" y="1533875"/>
            <a:ext cx="63003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dirty="0">
                <a:solidFill>
                  <a:srgbClr val="FFFFFF"/>
                </a:solidFill>
              </a:rPr>
              <a:t>Label the following: anode, cathode, where ox and red take place and direction of e- flow</a:t>
            </a:r>
            <a:r>
              <a:rPr lang="en" sz="2400" dirty="0">
                <a:solidFill>
                  <a:srgbClr val="0B5394"/>
                </a:solidFill>
              </a:rPr>
              <a:t> </a:t>
            </a:r>
            <a:endParaRPr dirty="0">
              <a:solidFill>
                <a:srgbClr val="0B5394"/>
              </a:solidFill>
            </a:endParaRPr>
          </a:p>
        </p:txBody>
      </p:sp>
      <p:pic>
        <p:nvPicPr>
          <p:cNvPr id="979" name="Google Shape;979;p93"/>
          <p:cNvPicPr preferRelativeResize="0"/>
          <p:nvPr/>
        </p:nvPicPr>
        <p:blipFill>
          <a:blip r:embed="rId3">
            <a:alphaModFix/>
          </a:blip>
          <a:stretch>
            <a:fillRect/>
          </a:stretch>
        </p:blipFill>
        <p:spPr>
          <a:xfrm>
            <a:off x="6880776" y="26200"/>
            <a:ext cx="2263225" cy="5143500"/>
          </a:xfrm>
          <a:prstGeom prst="rect">
            <a:avLst/>
          </a:prstGeom>
          <a:noFill/>
          <a:ln>
            <a:noFill/>
          </a:ln>
        </p:spPr>
      </p:pic>
      <p:pic>
        <p:nvPicPr>
          <p:cNvPr id="980" name="Google Shape;980;p93"/>
          <p:cNvPicPr preferRelativeResize="0"/>
          <p:nvPr/>
        </p:nvPicPr>
        <p:blipFill>
          <a:blip r:embed="rId4">
            <a:alphaModFix/>
          </a:blip>
          <a:stretch>
            <a:fillRect/>
          </a:stretch>
        </p:blipFill>
        <p:spPr>
          <a:xfrm>
            <a:off x="1906013" y="2524113"/>
            <a:ext cx="4143375" cy="2619375"/>
          </a:xfrm>
          <a:prstGeom prst="rect">
            <a:avLst/>
          </a:prstGeom>
          <a:noFill/>
          <a:ln>
            <a:noFill/>
          </a:ln>
        </p:spPr>
      </p:pic>
    </p:spTree>
    <p:extLst>
      <p:ext uri="{BB962C8B-B14F-4D97-AF65-F5344CB8AC3E}">
        <p14:creationId xmlns:p14="http://schemas.microsoft.com/office/powerpoint/2010/main" val="316812640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9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Electrolytic Cells</a:t>
            </a:r>
            <a:endParaRPr/>
          </a:p>
        </p:txBody>
      </p:sp>
      <p:sp>
        <p:nvSpPr>
          <p:cNvPr id="1006" name="Google Shape;1006;p98"/>
          <p:cNvSpPr txBox="1">
            <a:spLocks noGrp="1"/>
          </p:cNvSpPr>
          <p:nvPr>
            <p:ph type="body" idx="1"/>
          </p:nvPr>
        </p:nvSpPr>
        <p:spPr>
          <a:xfrm>
            <a:off x="311700" y="1495975"/>
            <a:ext cx="5586824"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These cells are:</a:t>
            </a:r>
            <a:endParaRPr sz="2400" dirty="0"/>
          </a:p>
          <a:p>
            <a:pPr marL="457200" lvl="0" indent="-317500" algn="l" rtl="0">
              <a:spcBef>
                <a:spcPts val="0"/>
              </a:spcBef>
              <a:spcAft>
                <a:spcPts val="0"/>
              </a:spcAft>
              <a:buSzPts val="1400"/>
              <a:buChar char="●"/>
            </a:pPr>
            <a:r>
              <a:rPr lang="en" sz="2400" b="1" dirty="0">
                <a:solidFill>
                  <a:srgbClr val="FF0000"/>
                </a:solidFill>
              </a:rPr>
              <a:t>Nonspontaneous</a:t>
            </a:r>
            <a:r>
              <a:rPr lang="en" sz="2400" dirty="0"/>
              <a:t> (require energy)</a:t>
            </a:r>
            <a:endParaRPr sz="2400" dirty="0"/>
          </a:p>
          <a:p>
            <a:pPr marL="914400" lvl="1" indent="-317500" algn="l" rtl="0">
              <a:spcBef>
                <a:spcPts val="0"/>
              </a:spcBef>
              <a:spcAft>
                <a:spcPts val="0"/>
              </a:spcAft>
              <a:buSzPts val="1400"/>
              <a:buChar char="○"/>
            </a:pPr>
            <a:r>
              <a:rPr lang="en" sz="2400" dirty="0"/>
              <a:t>Outside </a:t>
            </a:r>
            <a:r>
              <a:rPr lang="en" sz="2400" b="1" dirty="0"/>
              <a:t>power source</a:t>
            </a:r>
            <a:r>
              <a:rPr lang="en" sz="2400" dirty="0"/>
              <a:t> must be supplied</a:t>
            </a:r>
            <a:endParaRPr sz="2400" dirty="0"/>
          </a:p>
          <a:p>
            <a:pPr marL="457200" lvl="0" indent="-317500" algn="l" rtl="0">
              <a:spcBef>
                <a:spcPts val="0"/>
              </a:spcBef>
              <a:spcAft>
                <a:spcPts val="0"/>
              </a:spcAft>
              <a:buSzPts val="1400"/>
              <a:buChar char="●"/>
            </a:pPr>
            <a:r>
              <a:rPr lang="en" sz="2400" dirty="0"/>
              <a:t>No flow of electrons to produce a current</a:t>
            </a:r>
            <a:endParaRPr sz="2400" dirty="0"/>
          </a:p>
          <a:p>
            <a:pPr marL="457200" lvl="0" indent="-317500" algn="l" rtl="0">
              <a:spcBef>
                <a:spcPts val="0"/>
              </a:spcBef>
              <a:spcAft>
                <a:spcPts val="0"/>
              </a:spcAft>
              <a:buSzPts val="1400"/>
              <a:buChar char="●"/>
            </a:pPr>
            <a:r>
              <a:rPr lang="en" sz="2400" dirty="0"/>
              <a:t>Converts </a:t>
            </a:r>
            <a:r>
              <a:rPr lang="en" sz="2400" i="1" dirty="0"/>
              <a:t>electrical</a:t>
            </a:r>
            <a:r>
              <a:rPr lang="en" sz="2400" dirty="0"/>
              <a:t> energy </a:t>
            </a:r>
            <a:endParaRPr sz="2400" dirty="0"/>
          </a:p>
          <a:p>
            <a:pPr marL="457200" lvl="0" indent="0" algn="l" rtl="0">
              <a:spcBef>
                <a:spcPts val="0"/>
              </a:spcBef>
              <a:spcAft>
                <a:spcPts val="0"/>
              </a:spcAft>
              <a:buNone/>
            </a:pPr>
            <a:r>
              <a:rPr lang="en" sz="2400" dirty="0"/>
              <a:t>Into </a:t>
            </a:r>
            <a:r>
              <a:rPr lang="en" sz="2400" i="1" dirty="0"/>
              <a:t>chemical</a:t>
            </a:r>
            <a:r>
              <a:rPr lang="en" sz="2400" dirty="0"/>
              <a:t> energy</a:t>
            </a:r>
            <a:endParaRPr sz="2400" dirty="0"/>
          </a:p>
        </p:txBody>
      </p:sp>
      <p:pic>
        <p:nvPicPr>
          <p:cNvPr id="1007" name="Google Shape;1007;p98" descr="Related image"/>
          <p:cNvPicPr preferRelativeResize="0"/>
          <p:nvPr/>
        </p:nvPicPr>
        <p:blipFill rotWithShape="1">
          <a:blip r:embed="rId3">
            <a:alphaModFix/>
          </a:blip>
          <a:srcRect r="8933"/>
          <a:stretch/>
        </p:blipFill>
        <p:spPr>
          <a:xfrm>
            <a:off x="5898524" y="1904795"/>
            <a:ext cx="2884868" cy="2319475"/>
          </a:xfrm>
          <a:prstGeom prst="rect">
            <a:avLst/>
          </a:prstGeom>
          <a:noFill/>
          <a:ln>
            <a:noFill/>
          </a:ln>
        </p:spPr>
      </p:pic>
    </p:spTree>
    <p:extLst>
      <p:ext uri="{BB962C8B-B14F-4D97-AF65-F5344CB8AC3E}">
        <p14:creationId xmlns:p14="http://schemas.microsoft.com/office/powerpoint/2010/main" val="190999487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9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Electroplating</a:t>
            </a:r>
            <a:endParaRPr/>
          </a:p>
        </p:txBody>
      </p:sp>
      <p:sp>
        <p:nvSpPr>
          <p:cNvPr id="1013" name="Google Shape;1013;p9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 process of layering one metal on top of another.</a:t>
            </a:r>
            <a:endParaRPr/>
          </a:p>
          <a:p>
            <a:pPr marL="914400" lvl="1" indent="-317500" algn="l" rtl="0">
              <a:spcBef>
                <a:spcPts val="0"/>
              </a:spcBef>
              <a:spcAft>
                <a:spcPts val="0"/>
              </a:spcAft>
              <a:buSzPts val="1400"/>
              <a:buChar char="○"/>
            </a:pPr>
            <a:r>
              <a:rPr lang="en"/>
              <a:t>Examples: plated jewelry, chrome bumpers</a:t>
            </a:r>
            <a:endParaRPr/>
          </a:p>
        </p:txBody>
      </p:sp>
      <p:pic>
        <p:nvPicPr>
          <p:cNvPr id="1014" name="Google Shape;1014;p99" descr="Related image"/>
          <p:cNvPicPr preferRelativeResize="0"/>
          <p:nvPr/>
        </p:nvPicPr>
        <p:blipFill>
          <a:blip r:embed="rId3">
            <a:alphaModFix/>
          </a:blip>
          <a:stretch>
            <a:fillRect/>
          </a:stretch>
        </p:blipFill>
        <p:spPr>
          <a:xfrm>
            <a:off x="1706554" y="3047774"/>
            <a:ext cx="2165625" cy="1442125"/>
          </a:xfrm>
          <a:prstGeom prst="rect">
            <a:avLst/>
          </a:prstGeom>
          <a:noFill/>
          <a:ln>
            <a:noFill/>
          </a:ln>
        </p:spPr>
      </p:pic>
      <p:pic>
        <p:nvPicPr>
          <p:cNvPr id="1015" name="Google Shape;1015;p99" descr="Image result for chrome plated car"/>
          <p:cNvPicPr preferRelativeResize="0"/>
          <p:nvPr/>
        </p:nvPicPr>
        <p:blipFill>
          <a:blip r:embed="rId4">
            <a:alphaModFix/>
          </a:blip>
          <a:stretch>
            <a:fillRect/>
          </a:stretch>
        </p:blipFill>
        <p:spPr>
          <a:xfrm>
            <a:off x="4913550" y="2694774"/>
            <a:ext cx="2870200" cy="1795125"/>
          </a:xfrm>
          <a:prstGeom prst="rect">
            <a:avLst/>
          </a:prstGeom>
          <a:noFill/>
          <a:ln>
            <a:noFill/>
          </a:ln>
        </p:spPr>
      </p:pic>
    </p:spTree>
    <p:extLst>
      <p:ext uri="{BB962C8B-B14F-4D97-AF65-F5344CB8AC3E}">
        <p14:creationId xmlns:p14="http://schemas.microsoft.com/office/powerpoint/2010/main" val="4211974750"/>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0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Electroplating Process</a:t>
            </a:r>
            <a:endParaRPr/>
          </a:p>
        </p:txBody>
      </p:sp>
      <p:sp>
        <p:nvSpPr>
          <p:cNvPr id="1021" name="Google Shape;1021;p100"/>
          <p:cNvSpPr txBox="1">
            <a:spLocks noGrp="1"/>
          </p:cNvSpPr>
          <p:nvPr>
            <p:ph type="body" idx="1"/>
          </p:nvPr>
        </p:nvSpPr>
        <p:spPr>
          <a:xfrm>
            <a:off x="333325" y="1624288"/>
            <a:ext cx="4468875" cy="3118662"/>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2400" dirty="0"/>
              <a:t>The battery forces electrons to travel to the spoon.</a:t>
            </a:r>
            <a:endParaRPr sz="2400" dirty="0"/>
          </a:p>
          <a:p>
            <a:pPr marL="457200" lvl="0" indent="-317500" algn="l" rtl="0">
              <a:lnSpc>
                <a:spcPct val="100000"/>
              </a:lnSpc>
              <a:spcBef>
                <a:spcPts val="0"/>
              </a:spcBef>
              <a:spcAft>
                <a:spcPts val="0"/>
              </a:spcAft>
              <a:buClr>
                <a:srgbClr val="FFFFFF"/>
              </a:buClr>
              <a:buSzPts val="1400"/>
              <a:buChar char="●"/>
            </a:pPr>
            <a:r>
              <a:rPr lang="en" sz="2400" dirty="0">
                <a:solidFill>
                  <a:srgbClr val="FFFFFF"/>
                </a:solidFill>
              </a:rPr>
              <a:t>The spoon is negative and will attract Ag</a:t>
            </a:r>
            <a:r>
              <a:rPr lang="en" sz="2400" baseline="30000" dirty="0">
                <a:solidFill>
                  <a:srgbClr val="FFFFFF"/>
                </a:solidFill>
              </a:rPr>
              <a:t>+</a:t>
            </a:r>
            <a:r>
              <a:rPr lang="en" sz="2400" dirty="0">
                <a:solidFill>
                  <a:srgbClr val="FFFFFF"/>
                </a:solidFill>
              </a:rPr>
              <a:t> ions. The silver ions will reduce onto the spoon.</a:t>
            </a:r>
            <a:endParaRPr sz="2400" dirty="0">
              <a:solidFill>
                <a:srgbClr val="FFFFFF"/>
              </a:solidFill>
            </a:endParaRPr>
          </a:p>
          <a:p>
            <a:pPr marL="0" lvl="0" indent="0" algn="l" rtl="0">
              <a:spcBef>
                <a:spcPts val="0"/>
              </a:spcBef>
              <a:spcAft>
                <a:spcPts val="1600"/>
              </a:spcAft>
              <a:buNone/>
            </a:pPr>
            <a:endParaRPr dirty="0"/>
          </a:p>
        </p:txBody>
      </p:sp>
      <p:pic>
        <p:nvPicPr>
          <p:cNvPr id="1022" name="Google Shape;1022;p100" descr="Image result for electroplating"/>
          <p:cNvPicPr preferRelativeResize="0"/>
          <p:nvPr/>
        </p:nvPicPr>
        <p:blipFill>
          <a:blip r:embed="rId3">
            <a:alphaModFix/>
          </a:blip>
          <a:stretch>
            <a:fillRect/>
          </a:stretch>
        </p:blipFill>
        <p:spPr>
          <a:xfrm>
            <a:off x="6010175" y="1238819"/>
            <a:ext cx="2816000" cy="3889600"/>
          </a:xfrm>
          <a:prstGeom prst="rect">
            <a:avLst/>
          </a:prstGeom>
          <a:noFill/>
          <a:ln>
            <a:noFill/>
          </a:ln>
        </p:spPr>
      </p:pic>
      <p:sp>
        <p:nvSpPr>
          <p:cNvPr id="1023" name="Google Shape;1023;p100"/>
          <p:cNvSpPr txBox="1"/>
          <p:nvPr/>
        </p:nvSpPr>
        <p:spPr>
          <a:xfrm>
            <a:off x="6614900" y="1750650"/>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24" name="Google Shape;1024;p100"/>
          <p:cNvCxnSpPr/>
          <p:nvPr/>
        </p:nvCxnSpPr>
        <p:spPr>
          <a:xfrm>
            <a:off x="6691100" y="1253900"/>
            <a:ext cx="435000" cy="0"/>
          </a:xfrm>
          <a:prstGeom prst="straightConnector1">
            <a:avLst/>
          </a:prstGeom>
          <a:noFill/>
          <a:ln w="9525" cap="flat" cmpd="sng">
            <a:solidFill>
              <a:srgbClr val="FF0000"/>
            </a:solidFill>
            <a:prstDash val="solid"/>
            <a:round/>
            <a:headEnd type="none" w="med" len="med"/>
            <a:tailEnd type="triangle" w="med" len="med"/>
          </a:ln>
        </p:spPr>
      </p:cxnSp>
      <p:cxnSp>
        <p:nvCxnSpPr>
          <p:cNvPr id="1025" name="Google Shape;1025;p100"/>
          <p:cNvCxnSpPr/>
          <p:nvPr/>
        </p:nvCxnSpPr>
        <p:spPr>
          <a:xfrm rot="10800000">
            <a:off x="6756500" y="1458550"/>
            <a:ext cx="0" cy="409500"/>
          </a:xfrm>
          <a:prstGeom prst="straightConnector1">
            <a:avLst/>
          </a:prstGeom>
          <a:noFill/>
          <a:ln w="9525" cap="flat" cmpd="sng">
            <a:solidFill>
              <a:srgbClr val="FF0000"/>
            </a:solidFill>
            <a:prstDash val="solid"/>
            <a:round/>
            <a:headEnd type="none" w="med" len="med"/>
            <a:tailEnd type="triangle" w="med" len="med"/>
          </a:ln>
        </p:spPr>
      </p:cxnSp>
      <p:sp>
        <p:nvSpPr>
          <p:cNvPr id="1026" name="Google Shape;1026;p100"/>
          <p:cNvSpPr txBox="1"/>
          <p:nvPr/>
        </p:nvSpPr>
        <p:spPr>
          <a:xfrm>
            <a:off x="6614900" y="1143988"/>
            <a:ext cx="2832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sp>
        <p:nvSpPr>
          <p:cNvPr id="1027" name="Google Shape;1027;p100"/>
          <p:cNvSpPr txBox="1"/>
          <p:nvPr/>
        </p:nvSpPr>
        <p:spPr>
          <a:xfrm>
            <a:off x="7418175" y="1067788"/>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sp>
        <p:nvSpPr>
          <p:cNvPr id="1028" name="Google Shape;1028;p100"/>
          <p:cNvSpPr txBox="1"/>
          <p:nvPr/>
        </p:nvSpPr>
        <p:spPr>
          <a:xfrm>
            <a:off x="7609525" y="2344988"/>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29" name="Google Shape;1029;p100"/>
          <p:cNvCxnSpPr/>
          <p:nvPr/>
        </p:nvCxnSpPr>
        <p:spPr>
          <a:xfrm>
            <a:off x="7932750" y="1842450"/>
            <a:ext cx="0" cy="780600"/>
          </a:xfrm>
          <a:prstGeom prst="straightConnector1">
            <a:avLst/>
          </a:prstGeom>
          <a:noFill/>
          <a:ln w="9525" cap="flat" cmpd="sng">
            <a:solidFill>
              <a:srgbClr val="FF0000"/>
            </a:solidFill>
            <a:prstDash val="solid"/>
            <a:round/>
            <a:headEnd type="none" w="med" len="med"/>
            <a:tailEnd type="triangle" w="med" len="med"/>
          </a:ln>
        </p:spPr>
      </p:cxnSp>
      <p:sp>
        <p:nvSpPr>
          <p:cNvPr id="1030" name="Google Shape;1030;p100"/>
          <p:cNvSpPr txBox="1"/>
          <p:nvPr/>
        </p:nvSpPr>
        <p:spPr>
          <a:xfrm>
            <a:off x="7571125" y="3221688"/>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31" name="Google Shape;1031;p100"/>
          <p:cNvCxnSpPr/>
          <p:nvPr/>
        </p:nvCxnSpPr>
        <p:spPr>
          <a:xfrm>
            <a:off x="7967725" y="2839325"/>
            <a:ext cx="0" cy="780600"/>
          </a:xfrm>
          <a:prstGeom prst="straightConnector1">
            <a:avLst/>
          </a:prstGeom>
          <a:noFill/>
          <a:ln w="952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7091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1"/>
                                        </p:tgtEl>
                                        <p:attrNameLst>
                                          <p:attrName>style.visibility</p:attrName>
                                        </p:attrNameLst>
                                      </p:cBhvr>
                                      <p:to>
                                        <p:strVal val="visible"/>
                                      </p:to>
                                    </p:set>
                                    <p:animEffect transition="in" filter="fade">
                                      <p:cBhvr>
                                        <p:cTn id="7" dur="1000"/>
                                        <p:tgtEl>
                                          <p:spTgt spid="10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3"/>
                                        </p:tgtEl>
                                        <p:attrNameLst>
                                          <p:attrName>style.visibility</p:attrName>
                                        </p:attrNameLst>
                                      </p:cBhvr>
                                      <p:to>
                                        <p:strVal val="visible"/>
                                      </p:to>
                                    </p:set>
                                    <p:animEffect transition="in" filter="fade">
                                      <p:cBhvr>
                                        <p:cTn id="12" dur="1000"/>
                                        <p:tgtEl>
                                          <p:spTgt spid="1023"/>
                                        </p:tgtEl>
                                      </p:cBhvr>
                                    </p:animEffect>
                                  </p:childTnLst>
                                </p:cTn>
                              </p:par>
                              <p:par>
                                <p:cTn id="13" presetID="10" presetClass="entr" presetSubtype="0" fill="hold" nodeType="with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fade">
                                      <p:cBhvr>
                                        <p:cTn id="15" dur="1000"/>
                                        <p:tgtEl>
                                          <p:spTgt spid="1024"/>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childTnLst>
                                </p:cTn>
                              </p:par>
                              <p:par>
                                <p:cTn id="28" presetID="10" presetClass="entr" presetSubtype="0" fill="hold" nodeType="withEffect">
                                  <p:stCondLst>
                                    <p:cond delay="0"/>
                                  </p:stCondLst>
                                  <p:childTnLst>
                                    <p:set>
                                      <p:cBhvr>
                                        <p:cTn id="29" dur="1" fill="hold">
                                          <p:stCondLst>
                                            <p:cond delay="0"/>
                                          </p:stCondLst>
                                        </p:cTn>
                                        <p:tgtEl>
                                          <p:spTgt spid="1031"/>
                                        </p:tgtEl>
                                        <p:attrNameLst>
                                          <p:attrName>style.visibility</p:attrName>
                                        </p:attrNameLst>
                                      </p:cBhvr>
                                      <p:to>
                                        <p:strVal val="visible"/>
                                      </p:to>
                                    </p:set>
                                    <p:animEffect transition="in" filter="fade">
                                      <p:cBhvr>
                                        <p:cTn id="30" dur="1000"/>
                                        <p:tgtEl>
                                          <p:spTgt spid="1031"/>
                                        </p:tgtEl>
                                      </p:cBhvr>
                                    </p:animEffect>
                                  </p:childTnLst>
                                </p:cTn>
                              </p:par>
                              <p:par>
                                <p:cTn id="31" presetID="10"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7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022" name="Google Shape;1022;p7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 3Li + AlP</a:t>
            </a:r>
            <a:r>
              <a:rPr lang="en" baseline="-25000" dirty="0"/>
              <a:t> </a:t>
            </a:r>
            <a:r>
              <a:rPr lang="en" dirty="0"/>
              <a:t>→ </a:t>
            </a:r>
            <a:endParaRPr baseline="-25000" dirty="0"/>
          </a:p>
        </p:txBody>
      </p:sp>
      <p:sp>
        <p:nvSpPr>
          <p:cNvPr id="1023" name="Google Shape;1023;p76"/>
          <p:cNvSpPr txBox="1"/>
          <p:nvPr/>
        </p:nvSpPr>
        <p:spPr>
          <a:xfrm>
            <a:off x="3316825" y="1495975"/>
            <a:ext cx="1703700" cy="4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dirty="0">
                <a:solidFill>
                  <a:schemeClr val="lt1"/>
                </a:solidFill>
                <a:latin typeface="Shadows Into Light"/>
                <a:ea typeface="Shadows Into Light"/>
                <a:cs typeface="Shadows Into Light"/>
                <a:sym typeface="Shadows Into Light"/>
              </a:rPr>
              <a:t> Li</a:t>
            </a:r>
            <a:r>
              <a:rPr lang="en" sz="3600" baseline="-25000" dirty="0">
                <a:solidFill>
                  <a:schemeClr val="lt1"/>
                </a:solidFill>
                <a:latin typeface="Shadows Into Light"/>
                <a:ea typeface="Shadows Into Light"/>
                <a:cs typeface="Shadows Into Light"/>
                <a:sym typeface="Shadows Into Light"/>
              </a:rPr>
              <a:t>3</a:t>
            </a:r>
            <a:r>
              <a:rPr lang="en" sz="3600" dirty="0">
                <a:solidFill>
                  <a:schemeClr val="lt1"/>
                </a:solidFill>
                <a:latin typeface="Shadows Into Light"/>
                <a:ea typeface="Shadows Into Light"/>
                <a:cs typeface="Shadows Into Light"/>
                <a:sym typeface="Shadows Into Light"/>
              </a:rPr>
              <a:t>P +</a:t>
            </a:r>
            <a:endParaRPr dirty="0"/>
          </a:p>
        </p:txBody>
      </p:sp>
      <p:pic>
        <p:nvPicPr>
          <p:cNvPr id="1024" name="Google Shape;1024;p76"/>
          <p:cNvPicPr preferRelativeResize="0"/>
          <p:nvPr/>
        </p:nvPicPr>
        <p:blipFill>
          <a:blip r:embed="rId3">
            <a:alphaModFix/>
          </a:blip>
          <a:stretch>
            <a:fillRect/>
          </a:stretch>
        </p:blipFill>
        <p:spPr>
          <a:xfrm>
            <a:off x="7247050" y="1272200"/>
            <a:ext cx="1896950" cy="3871301"/>
          </a:xfrm>
          <a:prstGeom prst="rect">
            <a:avLst/>
          </a:prstGeom>
          <a:noFill/>
          <a:ln>
            <a:noFill/>
          </a:ln>
        </p:spPr>
      </p:pic>
      <p:sp>
        <p:nvSpPr>
          <p:cNvPr id="1025" name="Google Shape;1025;p76"/>
          <p:cNvSpPr txBox="1"/>
          <p:nvPr/>
        </p:nvSpPr>
        <p:spPr>
          <a:xfrm>
            <a:off x="5020525" y="1495975"/>
            <a:ext cx="738600" cy="46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 Al</a:t>
            </a:r>
            <a:endParaRPr/>
          </a:p>
        </p:txBody>
      </p:sp>
      <p:sp>
        <p:nvSpPr>
          <p:cNvPr id="1026" name="Google Shape;1026;p76"/>
          <p:cNvSpPr txBox="1"/>
          <p:nvPr/>
        </p:nvSpPr>
        <p:spPr>
          <a:xfrm>
            <a:off x="391200" y="2412750"/>
            <a:ext cx="26976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dirty="0">
                <a:solidFill>
                  <a:srgbClr val="FF0000"/>
                </a:solidFill>
                <a:latin typeface="Shadows Into Light"/>
                <a:ea typeface="Shadows Into Light"/>
                <a:cs typeface="Shadows Into Light"/>
                <a:sym typeface="Shadows Into Light"/>
              </a:rPr>
              <a:t>( Li</a:t>
            </a:r>
            <a:r>
              <a:rPr lang="en" sz="3600" baseline="30000" dirty="0">
                <a:solidFill>
                  <a:srgbClr val="FF0000"/>
                </a:solidFill>
                <a:latin typeface="Shadows Into Light"/>
                <a:ea typeface="Shadows Into Light"/>
                <a:cs typeface="Shadows Into Light"/>
                <a:sym typeface="Shadows Into Light"/>
              </a:rPr>
              <a:t>+1   </a:t>
            </a:r>
            <a:r>
              <a:rPr lang="en" sz="3600" dirty="0">
                <a:solidFill>
                  <a:srgbClr val="FF0000"/>
                </a:solidFill>
                <a:latin typeface="Shadows Into Light"/>
                <a:ea typeface="Shadows Into Light"/>
                <a:cs typeface="Shadows Into Light"/>
                <a:sym typeface="Shadows Into Light"/>
              </a:rPr>
              <a:t>P</a:t>
            </a:r>
            <a:r>
              <a:rPr lang="en" sz="3600" baseline="30000" dirty="0">
                <a:solidFill>
                  <a:srgbClr val="FF0000"/>
                </a:solidFill>
                <a:latin typeface="Shadows Into Light"/>
                <a:ea typeface="Shadows Into Light"/>
                <a:cs typeface="Shadows Into Light"/>
                <a:sym typeface="Shadows Into Light"/>
              </a:rPr>
              <a:t>-3 </a:t>
            </a:r>
            <a:r>
              <a:rPr lang="en" sz="3600" dirty="0">
                <a:solidFill>
                  <a:srgbClr val="FF0000"/>
                </a:solidFill>
                <a:latin typeface="Shadows Into Light"/>
                <a:ea typeface="Shadows Into Light"/>
                <a:cs typeface="Shadows Into Light"/>
                <a:sym typeface="Shadows Into Light"/>
              </a:rPr>
              <a:t>) </a:t>
            </a:r>
            <a:endParaRPr sz="3600" baseline="30000" dirty="0">
              <a:solidFill>
                <a:srgbClr val="FF0000"/>
              </a:solidFill>
              <a:latin typeface="Shadows Into Light"/>
              <a:ea typeface="Shadows Into Light"/>
              <a:cs typeface="Shadows Into Light"/>
              <a:sym typeface="Shadows Into Light"/>
            </a:endParaRPr>
          </a:p>
        </p:txBody>
      </p:sp>
      <p:sp>
        <p:nvSpPr>
          <p:cNvPr id="1029" name="Google Shape;1029;p76"/>
          <p:cNvSpPr/>
          <p:nvPr/>
        </p:nvSpPr>
        <p:spPr>
          <a:xfrm>
            <a:off x="711525" y="2149025"/>
            <a:ext cx="1028700" cy="3318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fade">
                                      <p:cBhvr>
                                        <p:cTn id="12" dur="10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3"/>
                                        </p:tgtEl>
                                        <p:attrNameLst>
                                          <p:attrName>style.visibility</p:attrName>
                                        </p:attrNameLst>
                                      </p:cBhvr>
                                      <p:to>
                                        <p:strVal val="visible"/>
                                      </p:to>
                                    </p:set>
                                    <p:animEffect transition="in" filter="fade">
                                      <p:cBhvr>
                                        <p:cTn id="22" dur="1000"/>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01"/>
          <p:cNvSpPr txBox="1">
            <a:spLocks noGrp="1"/>
          </p:cNvSpPr>
          <p:nvPr>
            <p:ph type="title"/>
          </p:nvPr>
        </p:nvSpPr>
        <p:spPr>
          <a:xfrm>
            <a:off x="1138525" y="530575"/>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Electroplating Process</a:t>
            </a:r>
            <a:endParaRPr/>
          </a:p>
        </p:txBody>
      </p:sp>
      <p:sp>
        <p:nvSpPr>
          <p:cNvPr id="1037" name="Google Shape;1037;p101"/>
          <p:cNvSpPr txBox="1">
            <a:spLocks noGrp="1"/>
          </p:cNvSpPr>
          <p:nvPr>
            <p:ph type="body" idx="1"/>
          </p:nvPr>
        </p:nvSpPr>
        <p:spPr>
          <a:xfrm>
            <a:off x="457075" y="2007875"/>
            <a:ext cx="5502300" cy="92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Ag</a:t>
            </a:r>
            <a:r>
              <a:rPr lang="en" baseline="30000"/>
              <a:t>0</a:t>
            </a:r>
            <a:r>
              <a:rPr lang="en"/>
              <a:t> → Ag</a:t>
            </a:r>
            <a:r>
              <a:rPr lang="en" baseline="30000"/>
              <a:t>+1</a:t>
            </a:r>
            <a:r>
              <a:rPr lang="en"/>
              <a:t> + 1e</a:t>
            </a:r>
            <a:r>
              <a:rPr lang="en" baseline="30000"/>
              <a:t>-</a:t>
            </a:r>
            <a:endParaRPr baseline="30000"/>
          </a:p>
        </p:txBody>
      </p:sp>
      <p:pic>
        <p:nvPicPr>
          <p:cNvPr id="1038" name="Google Shape;1038;p101" descr="Image result for electroplating"/>
          <p:cNvPicPr preferRelativeResize="0"/>
          <p:nvPr/>
        </p:nvPicPr>
        <p:blipFill>
          <a:blip r:embed="rId3">
            <a:alphaModFix/>
          </a:blip>
          <a:stretch>
            <a:fillRect/>
          </a:stretch>
        </p:blipFill>
        <p:spPr>
          <a:xfrm>
            <a:off x="6192360" y="1165250"/>
            <a:ext cx="2951640" cy="4049650"/>
          </a:xfrm>
          <a:prstGeom prst="rect">
            <a:avLst/>
          </a:prstGeom>
          <a:noFill/>
          <a:ln>
            <a:noFill/>
          </a:ln>
        </p:spPr>
      </p:pic>
      <p:sp>
        <p:nvSpPr>
          <p:cNvPr id="1039" name="Google Shape;1039;p101"/>
          <p:cNvSpPr txBox="1"/>
          <p:nvPr/>
        </p:nvSpPr>
        <p:spPr>
          <a:xfrm>
            <a:off x="457075" y="3459425"/>
            <a:ext cx="4849200" cy="14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Ag</a:t>
            </a:r>
            <a:r>
              <a:rPr lang="en" sz="3000" baseline="30000">
                <a:solidFill>
                  <a:srgbClr val="FFFFFF"/>
                </a:solidFill>
                <a:latin typeface="Shadows Into Light"/>
                <a:ea typeface="Shadows Into Light"/>
                <a:cs typeface="Shadows Into Light"/>
                <a:sym typeface="Shadows Into Light"/>
              </a:rPr>
              <a:t>+1</a:t>
            </a:r>
            <a:r>
              <a:rPr lang="en" sz="3000">
                <a:solidFill>
                  <a:srgbClr val="FFFFFF"/>
                </a:solidFill>
                <a:latin typeface="Shadows Into Light"/>
                <a:ea typeface="Shadows Into Light"/>
                <a:cs typeface="Shadows Into Light"/>
                <a:sym typeface="Shadows Into Light"/>
              </a:rPr>
              <a:t> + 1e</a:t>
            </a:r>
            <a:r>
              <a:rPr lang="en" sz="3000" baseline="30000">
                <a:solidFill>
                  <a:srgbClr val="FFFFFF"/>
                </a:solidFill>
                <a:latin typeface="Shadows Into Light"/>
                <a:ea typeface="Shadows Into Light"/>
                <a:cs typeface="Shadows Into Light"/>
                <a:sym typeface="Shadows Into Light"/>
              </a:rPr>
              <a:t>-</a:t>
            </a:r>
            <a:r>
              <a:rPr lang="en" sz="3000">
                <a:solidFill>
                  <a:srgbClr val="FFFFFF"/>
                </a:solidFill>
                <a:latin typeface="Shadows Into Light"/>
                <a:ea typeface="Shadows Into Light"/>
                <a:cs typeface="Shadows Into Light"/>
                <a:sym typeface="Shadows Into Light"/>
              </a:rPr>
              <a:t> → Ag</a:t>
            </a:r>
            <a:r>
              <a:rPr lang="en" sz="3000" baseline="30000">
                <a:solidFill>
                  <a:srgbClr val="FFFFFF"/>
                </a:solidFill>
                <a:latin typeface="Shadows Into Light"/>
                <a:ea typeface="Shadows Into Light"/>
                <a:cs typeface="Shadows Into Light"/>
                <a:sym typeface="Shadows Into Light"/>
              </a:rPr>
              <a:t>0</a:t>
            </a:r>
            <a:endParaRPr sz="3000" baseline="30000">
              <a:solidFill>
                <a:srgbClr val="FFFFFF"/>
              </a:solidFill>
              <a:latin typeface="Shadows Into Light"/>
              <a:ea typeface="Shadows Into Light"/>
              <a:cs typeface="Shadows Into Light"/>
              <a:sym typeface="Shadows Into Light"/>
            </a:endParaRPr>
          </a:p>
        </p:txBody>
      </p:sp>
      <p:sp>
        <p:nvSpPr>
          <p:cNvPr id="1040" name="Google Shape;1040;p101"/>
          <p:cNvSpPr txBox="1"/>
          <p:nvPr/>
        </p:nvSpPr>
        <p:spPr>
          <a:xfrm>
            <a:off x="6663200" y="1988350"/>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41" name="Google Shape;1041;p101"/>
          <p:cNvCxnSpPr/>
          <p:nvPr/>
        </p:nvCxnSpPr>
        <p:spPr>
          <a:xfrm>
            <a:off x="6841775" y="1491625"/>
            <a:ext cx="435000" cy="0"/>
          </a:xfrm>
          <a:prstGeom prst="straightConnector1">
            <a:avLst/>
          </a:prstGeom>
          <a:noFill/>
          <a:ln w="9525" cap="flat" cmpd="sng">
            <a:solidFill>
              <a:srgbClr val="FF0000"/>
            </a:solidFill>
            <a:prstDash val="solid"/>
            <a:round/>
            <a:headEnd type="none" w="med" len="med"/>
            <a:tailEnd type="triangle" w="med" len="med"/>
          </a:ln>
        </p:spPr>
      </p:cxnSp>
      <p:cxnSp>
        <p:nvCxnSpPr>
          <p:cNvPr id="1042" name="Google Shape;1042;p101"/>
          <p:cNvCxnSpPr/>
          <p:nvPr/>
        </p:nvCxnSpPr>
        <p:spPr>
          <a:xfrm rot="10800000">
            <a:off x="6765575" y="1696275"/>
            <a:ext cx="0" cy="409500"/>
          </a:xfrm>
          <a:prstGeom prst="straightConnector1">
            <a:avLst/>
          </a:prstGeom>
          <a:noFill/>
          <a:ln w="9525" cap="flat" cmpd="sng">
            <a:solidFill>
              <a:srgbClr val="FF0000"/>
            </a:solidFill>
            <a:prstDash val="solid"/>
            <a:round/>
            <a:headEnd type="none" w="med" len="med"/>
            <a:tailEnd type="triangle" w="med" len="med"/>
          </a:ln>
        </p:spPr>
      </p:cxnSp>
      <p:sp>
        <p:nvSpPr>
          <p:cNvPr id="1043" name="Google Shape;1043;p101"/>
          <p:cNvSpPr txBox="1"/>
          <p:nvPr/>
        </p:nvSpPr>
        <p:spPr>
          <a:xfrm>
            <a:off x="6635975" y="1381725"/>
            <a:ext cx="2832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sp>
        <p:nvSpPr>
          <p:cNvPr id="1044" name="Google Shape;1044;p101"/>
          <p:cNvSpPr txBox="1"/>
          <p:nvPr/>
        </p:nvSpPr>
        <p:spPr>
          <a:xfrm>
            <a:off x="7568850" y="1305513"/>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sp>
        <p:nvSpPr>
          <p:cNvPr id="1045" name="Google Shape;1045;p101"/>
          <p:cNvSpPr txBox="1"/>
          <p:nvPr/>
        </p:nvSpPr>
        <p:spPr>
          <a:xfrm>
            <a:off x="7760200" y="2582713"/>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46" name="Google Shape;1046;p101"/>
          <p:cNvCxnSpPr/>
          <p:nvPr/>
        </p:nvCxnSpPr>
        <p:spPr>
          <a:xfrm>
            <a:off x="8083425" y="2080175"/>
            <a:ext cx="0" cy="780600"/>
          </a:xfrm>
          <a:prstGeom prst="straightConnector1">
            <a:avLst/>
          </a:prstGeom>
          <a:noFill/>
          <a:ln w="9525" cap="flat" cmpd="sng">
            <a:solidFill>
              <a:srgbClr val="FF0000"/>
            </a:solidFill>
            <a:prstDash val="solid"/>
            <a:round/>
            <a:headEnd type="none" w="med" len="med"/>
            <a:tailEnd type="triangle" w="med" len="med"/>
          </a:ln>
        </p:spPr>
      </p:cxnSp>
      <p:sp>
        <p:nvSpPr>
          <p:cNvPr id="1047" name="Google Shape;1047;p101"/>
          <p:cNvSpPr txBox="1"/>
          <p:nvPr/>
        </p:nvSpPr>
        <p:spPr>
          <a:xfrm>
            <a:off x="7721800" y="3459413"/>
            <a:ext cx="716400" cy="5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Open Sans"/>
                <a:ea typeface="Open Sans"/>
                <a:cs typeface="Open Sans"/>
                <a:sym typeface="Open Sans"/>
              </a:rPr>
              <a:t>e</a:t>
            </a:r>
            <a:r>
              <a:rPr lang="en" baseline="30000">
                <a:solidFill>
                  <a:srgbClr val="FF0000"/>
                </a:solidFill>
                <a:latin typeface="Open Sans"/>
                <a:ea typeface="Open Sans"/>
                <a:cs typeface="Open Sans"/>
                <a:sym typeface="Open Sans"/>
              </a:rPr>
              <a:t>-</a:t>
            </a:r>
            <a:endParaRPr baseline="30000">
              <a:solidFill>
                <a:srgbClr val="FF0000"/>
              </a:solidFill>
              <a:latin typeface="Open Sans"/>
              <a:ea typeface="Open Sans"/>
              <a:cs typeface="Open Sans"/>
              <a:sym typeface="Open Sans"/>
            </a:endParaRPr>
          </a:p>
        </p:txBody>
      </p:sp>
      <p:cxnSp>
        <p:nvCxnSpPr>
          <p:cNvPr id="1048" name="Google Shape;1048;p101"/>
          <p:cNvCxnSpPr/>
          <p:nvPr/>
        </p:nvCxnSpPr>
        <p:spPr>
          <a:xfrm>
            <a:off x="8118400" y="3077050"/>
            <a:ext cx="0" cy="780600"/>
          </a:xfrm>
          <a:prstGeom prst="straightConnector1">
            <a:avLst/>
          </a:prstGeom>
          <a:noFill/>
          <a:ln w="9525" cap="flat" cmpd="sng">
            <a:solidFill>
              <a:srgbClr val="FF0000"/>
            </a:solidFill>
            <a:prstDash val="solid"/>
            <a:round/>
            <a:headEnd type="none" w="med" len="med"/>
            <a:tailEnd type="triangle" w="med" len="med"/>
          </a:ln>
        </p:spPr>
      </p:cxnSp>
      <p:sp>
        <p:nvSpPr>
          <p:cNvPr id="1049" name="Google Shape;1049;p101"/>
          <p:cNvSpPr txBox="1"/>
          <p:nvPr/>
        </p:nvSpPr>
        <p:spPr>
          <a:xfrm>
            <a:off x="457075" y="2657375"/>
            <a:ext cx="5735400" cy="6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OXIDIZED = ANODE</a:t>
            </a: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1800">
                <a:solidFill>
                  <a:srgbClr val="FF0000"/>
                </a:solidFill>
                <a:latin typeface="Open Sans"/>
                <a:ea typeface="Open Sans"/>
                <a:cs typeface="Open Sans"/>
                <a:sym typeface="Open Sans"/>
              </a:rPr>
              <a:t>Atoms will form ions in solution (mass decreases)</a:t>
            </a:r>
            <a:endParaRPr sz="1800">
              <a:solidFill>
                <a:srgbClr val="FF0000"/>
              </a:solidFill>
              <a:latin typeface="Open Sans"/>
              <a:ea typeface="Open Sans"/>
              <a:cs typeface="Open Sans"/>
              <a:sym typeface="Open Sans"/>
            </a:endParaRPr>
          </a:p>
        </p:txBody>
      </p:sp>
      <p:sp>
        <p:nvSpPr>
          <p:cNvPr id="1050" name="Google Shape;1050;p101"/>
          <p:cNvSpPr txBox="1"/>
          <p:nvPr/>
        </p:nvSpPr>
        <p:spPr>
          <a:xfrm>
            <a:off x="1861500" y="1491625"/>
            <a:ext cx="3532500" cy="6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Open Sans"/>
                <a:ea typeface="Open Sans"/>
                <a:cs typeface="Open Sans"/>
                <a:sym typeface="Open Sans"/>
              </a:rPr>
              <a:t>AN OX, RED CAT</a:t>
            </a:r>
            <a:endParaRPr sz="2400" b="1">
              <a:solidFill>
                <a:srgbClr val="FFFFFF"/>
              </a:solidFill>
              <a:latin typeface="Open Sans"/>
              <a:ea typeface="Open Sans"/>
              <a:cs typeface="Open Sans"/>
              <a:sym typeface="Open Sans"/>
            </a:endParaRPr>
          </a:p>
        </p:txBody>
      </p:sp>
      <p:sp>
        <p:nvSpPr>
          <p:cNvPr id="1051" name="Google Shape;1051;p101"/>
          <p:cNvSpPr txBox="1"/>
          <p:nvPr/>
        </p:nvSpPr>
        <p:spPr>
          <a:xfrm>
            <a:off x="457075" y="4057025"/>
            <a:ext cx="5972100" cy="6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Open Sans"/>
                <a:ea typeface="Open Sans"/>
                <a:cs typeface="Open Sans"/>
                <a:sym typeface="Open Sans"/>
              </a:rPr>
              <a:t>REDUCED = CATHODE</a:t>
            </a:r>
            <a:endParaRPr sz="2400">
              <a:solidFill>
                <a:srgbClr val="FF0000"/>
              </a:solidFill>
              <a:latin typeface="Open Sans"/>
              <a:ea typeface="Open Sans"/>
              <a:cs typeface="Open Sans"/>
              <a:sym typeface="Open Sans"/>
            </a:endParaRPr>
          </a:p>
          <a:p>
            <a:pPr marL="0" lvl="0" indent="0" algn="l" rtl="0">
              <a:spcBef>
                <a:spcPts val="0"/>
              </a:spcBef>
              <a:spcAft>
                <a:spcPts val="0"/>
              </a:spcAft>
              <a:buNone/>
            </a:pPr>
            <a:r>
              <a:rPr lang="en" sz="1800">
                <a:solidFill>
                  <a:srgbClr val="FF0000"/>
                </a:solidFill>
                <a:latin typeface="Open Sans"/>
                <a:ea typeface="Open Sans"/>
                <a:cs typeface="Open Sans"/>
                <a:sym typeface="Open Sans"/>
              </a:rPr>
              <a:t>Ions will form atoms on the spoon (mass increases)</a:t>
            </a:r>
            <a:endParaRPr sz="1800">
              <a:solidFill>
                <a:srgbClr val="FF0000"/>
              </a:solidFill>
              <a:latin typeface="Open Sans"/>
              <a:ea typeface="Open Sans"/>
              <a:cs typeface="Open Sans"/>
              <a:sym typeface="Open Sans"/>
            </a:endParaRPr>
          </a:p>
        </p:txBody>
      </p:sp>
      <p:sp>
        <p:nvSpPr>
          <p:cNvPr id="1052" name="Google Shape;1052;p101"/>
          <p:cNvSpPr txBox="1"/>
          <p:nvPr/>
        </p:nvSpPr>
        <p:spPr>
          <a:xfrm>
            <a:off x="6505650" y="3662825"/>
            <a:ext cx="860700" cy="4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ANODE</a:t>
            </a:r>
            <a:endParaRPr b="1">
              <a:solidFill>
                <a:srgbClr val="FF0000"/>
              </a:solidFill>
              <a:latin typeface="Open Sans"/>
              <a:ea typeface="Open Sans"/>
              <a:cs typeface="Open Sans"/>
              <a:sym typeface="Open Sans"/>
            </a:endParaRPr>
          </a:p>
          <a:p>
            <a:pPr marL="0" lvl="0" indent="0" algn="l" rtl="0">
              <a:spcBef>
                <a:spcPts val="0"/>
              </a:spcBef>
              <a:spcAft>
                <a:spcPts val="0"/>
              </a:spcAft>
              <a:buNone/>
            </a:pPr>
            <a:r>
              <a:rPr lang="en" b="1">
                <a:solidFill>
                  <a:srgbClr val="FF0000"/>
                </a:solidFill>
                <a:latin typeface="Open Sans"/>
                <a:ea typeface="Open Sans"/>
                <a:cs typeface="Open Sans"/>
                <a:sym typeface="Open Sans"/>
              </a:rPr>
              <a:t> ++++++</a:t>
            </a:r>
            <a:endParaRPr b="1">
              <a:solidFill>
                <a:srgbClr val="FF0000"/>
              </a:solidFill>
              <a:latin typeface="Open Sans"/>
              <a:ea typeface="Open Sans"/>
              <a:cs typeface="Open Sans"/>
              <a:sym typeface="Open Sans"/>
            </a:endParaRPr>
          </a:p>
        </p:txBody>
      </p:sp>
      <p:sp>
        <p:nvSpPr>
          <p:cNvPr id="1053" name="Google Shape;1053;p101"/>
          <p:cNvSpPr txBox="1"/>
          <p:nvPr/>
        </p:nvSpPr>
        <p:spPr>
          <a:xfrm>
            <a:off x="7535650" y="4057025"/>
            <a:ext cx="1116900" cy="4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Open Sans"/>
                <a:ea typeface="Open Sans"/>
                <a:cs typeface="Open Sans"/>
                <a:sym typeface="Open Sans"/>
              </a:rPr>
              <a:t>CATHODE</a:t>
            </a:r>
            <a:endParaRPr b="1">
              <a:solidFill>
                <a:srgbClr val="FF0000"/>
              </a:solidFill>
              <a:latin typeface="Open Sans"/>
              <a:ea typeface="Open Sans"/>
              <a:cs typeface="Open Sans"/>
              <a:sym typeface="Open Sans"/>
            </a:endParaRPr>
          </a:p>
          <a:p>
            <a:pPr marL="0" lvl="0" indent="0" algn="l" rtl="0">
              <a:spcBef>
                <a:spcPts val="0"/>
              </a:spcBef>
              <a:spcAft>
                <a:spcPts val="0"/>
              </a:spcAft>
              <a:buNone/>
            </a:pPr>
            <a:r>
              <a:rPr lang="en" b="1">
                <a:solidFill>
                  <a:srgbClr val="FF0000"/>
                </a:solidFill>
                <a:latin typeface="Open Sans"/>
                <a:ea typeface="Open Sans"/>
                <a:cs typeface="Open Sans"/>
                <a:sym typeface="Open Sans"/>
              </a:rPr>
              <a:t>- - - - - - - - -</a:t>
            </a:r>
            <a:endParaRPr b="1">
              <a:solidFill>
                <a:srgbClr val="FF0000"/>
              </a:solidFill>
              <a:latin typeface="Open Sans"/>
              <a:ea typeface="Open Sans"/>
              <a:cs typeface="Open Sans"/>
              <a:sym typeface="Open Sans"/>
            </a:endParaRPr>
          </a:p>
        </p:txBody>
      </p:sp>
    </p:spTree>
    <p:extLst>
      <p:ext uri="{BB962C8B-B14F-4D97-AF65-F5344CB8AC3E}">
        <p14:creationId xmlns:p14="http://schemas.microsoft.com/office/powerpoint/2010/main" val="1311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1000"/>
                                        <p:tgtEl>
                                          <p:spTgt spid="1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fade">
                                      <p:cBhvr>
                                        <p:cTn id="12" dur="1000"/>
                                        <p:tgtEl>
                                          <p:spTgt spid="10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1"/>
                                        </p:tgtEl>
                                        <p:attrNameLst>
                                          <p:attrName>style.visibility</p:attrName>
                                        </p:attrNameLst>
                                      </p:cBhvr>
                                      <p:to>
                                        <p:strVal val="visible"/>
                                      </p:to>
                                    </p:set>
                                    <p:animEffect transition="in" filter="fade">
                                      <p:cBhvr>
                                        <p:cTn id="17" dur="1000"/>
                                        <p:tgtEl>
                                          <p:spTgt spid="1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2"/>
                                        </p:tgtEl>
                                        <p:attrNameLst>
                                          <p:attrName>style.visibility</p:attrName>
                                        </p:attrNameLst>
                                      </p:cBhvr>
                                      <p:to>
                                        <p:strVal val="visible"/>
                                      </p:to>
                                    </p:set>
                                    <p:animEffect transition="in" filter="fade">
                                      <p:cBhvr>
                                        <p:cTn id="22" dur="1000"/>
                                        <p:tgtEl>
                                          <p:spTgt spid="1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3"/>
                                        </p:tgtEl>
                                        <p:attrNameLst>
                                          <p:attrName>style.visibility</p:attrName>
                                        </p:attrNameLst>
                                      </p:cBhvr>
                                      <p:to>
                                        <p:strVal val="visible"/>
                                      </p:to>
                                    </p:set>
                                    <p:animEffect transition="in" filter="fade">
                                      <p:cBhvr>
                                        <p:cTn id="27" dur="10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53861" y="186042"/>
            <a:ext cx="6172200" cy="800100"/>
          </a:xfrm>
        </p:spPr>
        <p:txBody>
          <a:bodyPr/>
          <a:lstStyle/>
          <a:p>
            <a:r>
              <a:rPr lang="en-US" dirty="0">
                <a:latin typeface="Shadows Into Light" panose="020B0604020202020204" charset="0"/>
              </a:rPr>
              <a:t>Electrolysis of water</a:t>
            </a:r>
          </a:p>
        </p:txBody>
      </p:sp>
      <p:pic>
        <p:nvPicPr>
          <p:cNvPr id="11" name="Content Placeholder 10" descr="chemistryelectrolysiscicx.jpg"/>
          <p:cNvPicPr>
            <a:picLocks noGrp="1" noChangeAspect="1"/>
          </p:cNvPicPr>
          <p:nvPr>
            <p:ph sz="half" idx="1"/>
          </p:nvPr>
        </p:nvPicPr>
        <p:blipFill>
          <a:blip r:embed="rId2" cstate="print"/>
          <a:stretch>
            <a:fillRect/>
          </a:stretch>
        </p:blipFill>
        <p:spPr>
          <a:xfrm>
            <a:off x="292994" y="1466648"/>
            <a:ext cx="3030901" cy="3353337"/>
          </a:xfrm>
        </p:spPr>
      </p:pic>
      <p:sp>
        <p:nvSpPr>
          <p:cNvPr id="10" name="Content Placeholder 9"/>
          <p:cNvSpPr>
            <a:spLocks noGrp="1"/>
          </p:cNvSpPr>
          <p:nvPr>
            <p:ph sz="half" idx="2"/>
          </p:nvPr>
        </p:nvSpPr>
        <p:spPr>
          <a:xfrm>
            <a:off x="3451538" y="1466648"/>
            <a:ext cx="5507405" cy="3477001"/>
          </a:xfrm>
        </p:spPr>
        <p:txBody>
          <a:bodyPr>
            <a:normAutofit fontScale="55000" lnSpcReduction="20000"/>
          </a:bodyPr>
          <a:lstStyle/>
          <a:p>
            <a:pPr marL="0" indent="0">
              <a:buNone/>
            </a:pPr>
            <a:r>
              <a:rPr lang="en-US" dirty="0">
                <a:latin typeface="Shadows Into Light" panose="020B0604020202020204" charset="0"/>
              </a:rPr>
              <a:t>Water and other solutions can be electrolyzed in order to break them into their pure elemental state. </a:t>
            </a:r>
          </a:p>
          <a:p>
            <a:pPr marL="0" indent="0">
              <a:buNone/>
            </a:pPr>
            <a:r>
              <a:rPr lang="en-US" dirty="0">
                <a:latin typeface="Shadows Into Light" panose="020B0604020202020204" charset="0"/>
              </a:rPr>
              <a:t>       2H</a:t>
            </a:r>
            <a:r>
              <a:rPr lang="en-US" baseline="-25000" dirty="0">
                <a:latin typeface="Shadows Into Light" panose="020B0604020202020204" charset="0"/>
              </a:rPr>
              <a:t>2</a:t>
            </a:r>
            <a:r>
              <a:rPr lang="en-US" dirty="0">
                <a:latin typeface="Shadows Into Light" panose="020B0604020202020204" charset="0"/>
              </a:rPr>
              <a:t>O </a:t>
            </a:r>
            <a:r>
              <a:rPr lang="en-US" dirty="0">
                <a:latin typeface="Shadows Into Light" panose="020B0604020202020204" charset="0"/>
                <a:sym typeface="Wingdings" panose="05000000000000000000" pitchFamily="2" charset="2"/>
              </a:rPr>
              <a:t> 2H</a:t>
            </a:r>
            <a:r>
              <a:rPr lang="en-US" baseline="-25000" dirty="0">
                <a:latin typeface="Shadows Into Light" panose="020B0604020202020204" charset="0"/>
                <a:sym typeface="Wingdings" panose="05000000000000000000" pitchFamily="2" charset="2"/>
              </a:rPr>
              <a:t>2</a:t>
            </a:r>
            <a:r>
              <a:rPr lang="en-US" dirty="0">
                <a:latin typeface="Shadows Into Light" panose="020B0604020202020204" charset="0"/>
                <a:sym typeface="Wingdings" panose="05000000000000000000" pitchFamily="2" charset="2"/>
              </a:rPr>
              <a:t> + O</a:t>
            </a:r>
            <a:r>
              <a:rPr lang="en-US" baseline="-25000" dirty="0">
                <a:latin typeface="Shadows Into Light" panose="020B0604020202020204" charset="0"/>
                <a:sym typeface="Wingdings" panose="05000000000000000000" pitchFamily="2" charset="2"/>
              </a:rPr>
              <a:t>2</a:t>
            </a:r>
          </a:p>
          <a:p>
            <a:pPr marL="0" indent="0">
              <a:buNone/>
            </a:pPr>
            <a:endParaRPr lang="en-US" dirty="0">
              <a:latin typeface="Shadows Into Light" panose="020B0604020202020204" charset="0"/>
              <a:sym typeface="Wingdings" panose="05000000000000000000" pitchFamily="2" charset="2"/>
            </a:endParaRPr>
          </a:p>
          <a:p>
            <a:pPr marL="0" indent="0">
              <a:buNone/>
            </a:pPr>
            <a:r>
              <a:rPr lang="en-US" dirty="0">
                <a:latin typeface="Shadows Into Light" panose="020B0604020202020204" charset="0"/>
                <a:sym typeface="Wingdings" panose="05000000000000000000" pitchFamily="2" charset="2"/>
              </a:rPr>
              <a:t>Notice more oxygen is being formed.</a:t>
            </a:r>
          </a:p>
          <a:p>
            <a:pPr marL="0" indent="0">
              <a:buNone/>
            </a:pPr>
            <a:r>
              <a:rPr lang="en-US" dirty="0">
                <a:latin typeface="Shadows Into Light" panose="020B0604020202020204" charset="0"/>
                <a:sym typeface="Wingdings" panose="05000000000000000000" pitchFamily="2" charset="2"/>
              </a:rPr>
              <a:t/>
            </a:r>
            <a:br>
              <a:rPr lang="en-US" dirty="0">
                <a:latin typeface="Shadows Into Light" panose="020B0604020202020204" charset="0"/>
                <a:sym typeface="Wingdings" panose="05000000000000000000" pitchFamily="2" charset="2"/>
              </a:rPr>
            </a:br>
            <a:r>
              <a:rPr lang="en-US" dirty="0">
                <a:latin typeface="Shadows Into Light" panose="020B0604020202020204" charset="0"/>
                <a:sym typeface="Wingdings" panose="05000000000000000000" pitchFamily="2" charset="2"/>
              </a:rPr>
              <a:t>H</a:t>
            </a:r>
            <a:r>
              <a:rPr lang="en-US" baseline="30000" dirty="0">
                <a:latin typeface="Shadows Into Light" panose="020B0604020202020204" charset="0"/>
                <a:sym typeface="Wingdings" panose="05000000000000000000" pitchFamily="2" charset="2"/>
              </a:rPr>
              <a:t>+</a:t>
            </a:r>
            <a:r>
              <a:rPr lang="en-US" dirty="0">
                <a:latin typeface="Shadows Into Light" panose="020B0604020202020204" charset="0"/>
                <a:sym typeface="Wingdings" panose="05000000000000000000" pitchFamily="2" charset="2"/>
              </a:rPr>
              <a:t> is reduced to H</a:t>
            </a:r>
            <a:r>
              <a:rPr lang="en-US" baseline="-25000" dirty="0">
                <a:latin typeface="Shadows Into Light" panose="020B0604020202020204" charset="0"/>
                <a:sym typeface="Wingdings" panose="05000000000000000000" pitchFamily="2" charset="2"/>
              </a:rPr>
              <a:t>2</a:t>
            </a:r>
            <a:r>
              <a:rPr lang="en-US" dirty="0">
                <a:latin typeface="Shadows Into Light" panose="020B0604020202020204" charset="0"/>
                <a:sym typeface="Wingdings" panose="05000000000000000000" pitchFamily="2" charset="2"/>
              </a:rPr>
              <a:t> at the cathode</a:t>
            </a:r>
          </a:p>
          <a:p>
            <a:pPr marL="0" indent="0">
              <a:buNone/>
            </a:pPr>
            <a:r>
              <a:rPr lang="en-US" dirty="0">
                <a:latin typeface="Shadows Into Light" panose="020B0604020202020204" charset="0"/>
                <a:sym typeface="Wingdings" panose="05000000000000000000" pitchFamily="2" charset="2"/>
              </a:rPr>
              <a:t/>
            </a:r>
            <a:br>
              <a:rPr lang="en-US" dirty="0">
                <a:latin typeface="Shadows Into Light" panose="020B0604020202020204" charset="0"/>
                <a:sym typeface="Wingdings" panose="05000000000000000000" pitchFamily="2" charset="2"/>
              </a:rPr>
            </a:br>
            <a:r>
              <a:rPr lang="en-US" dirty="0">
                <a:latin typeface="Shadows Into Light" panose="020B0604020202020204" charset="0"/>
                <a:sym typeface="Wingdings" panose="05000000000000000000" pitchFamily="2" charset="2"/>
              </a:rPr>
              <a:t>O</a:t>
            </a:r>
            <a:r>
              <a:rPr lang="en-US" baseline="30000" dirty="0">
                <a:latin typeface="Shadows Into Light" panose="020B0604020202020204" charset="0"/>
                <a:sym typeface="Wingdings" panose="05000000000000000000" pitchFamily="2" charset="2"/>
              </a:rPr>
              <a:t>-2</a:t>
            </a:r>
            <a:r>
              <a:rPr lang="en-US" dirty="0">
                <a:latin typeface="Shadows Into Light" panose="020B0604020202020204" charset="0"/>
                <a:sym typeface="Wingdings" panose="05000000000000000000" pitchFamily="2" charset="2"/>
              </a:rPr>
              <a:t> is oxidized to O</a:t>
            </a:r>
            <a:r>
              <a:rPr lang="en-US" baseline="-25000" dirty="0">
                <a:latin typeface="Shadows Into Light" panose="020B0604020202020204" charset="0"/>
                <a:sym typeface="Wingdings" panose="05000000000000000000" pitchFamily="2" charset="2"/>
              </a:rPr>
              <a:t>2</a:t>
            </a:r>
            <a:r>
              <a:rPr lang="en-US" dirty="0">
                <a:latin typeface="Shadows Into Light" panose="020B0604020202020204" charset="0"/>
                <a:sym typeface="Wingdings" panose="05000000000000000000" pitchFamily="2" charset="2"/>
              </a:rPr>
              <a:t>at the anode. </a:t>
            </a:r>
          </a:p>
          <a:p>
            <a:endParaRPr lang="en-US" dirty="0">
              <a:latin typeface="Shadows Into Light" panose="020B0604020202020204" charset="0"/>
            </a:endParaRPr>
          </a:p>
        </p:txBody>
      </p:sp>
    </p:spTree>
    <p:extLst>
      <p:ext uri="{BB962C8B-B14F-4D97-AF65-F5344CB8AC3E}">
        <p14:creationId xmlns:p14="http://schemas.microsoft.com/office/powerpoint/2010/main" val="1478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16" y="141667"/>
            <a:ext cx="7521262" cy="800100"/>
          </a:xfrm>
        </p:spPr>
        <p:txBody>
          <a:bodyPr/>
          <a:lstStyle/>
          <a:p>
            <a:pPr algn="l"/>
            <a:r>
              <a:rPr lang="en-US" dirty="0">
                <a:latin typeface="Shadows Into Light" panose="020B0604020202020204" charset="0"/>
              </a:rPr>
              <a:t>Electrolysis of Salts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5734" y="1493949"/>
            <a:ext cx="2819774" cy="3245400"/>
          </a:xfrm>
        </p:spPr>
      </p:pic>
      <p:sp>
        <p:nvSpPr>
          <p:cNvPr id="4" name="Content Placeholder 3"/>
          <p:cNvSpPr>
            <a:spLocks noGrp="1"/>
          </p:cNvSpPr>
          <p:nvPr>
            <p:ph sz="half" idx="2"/>
          </p:nvPr>
        </p:nvSpPr>
        <p:spPr>
          <a:xfrm>
            <a:off x="4404575" y="1584101"/>
            <a:ext cx="4369312" cy="3445101"/>
          </a:xfrm>
        </p:spPr>
        <p:txBody>
          <a:bodyPr>
            <a:normAutofit fontScale="70000" lnSpcReduction="20000"/>
          </a:bodyPr>
          <a:lstStyle/>
          <a:p>
            <a:pPr marL="0" indent="0">
              <a:buNone/>
            </a:pPr>
            <a:r>
              <a:rPr lang="en-US" dirty="0">
                <a:latin typeface="Shadows Into Light" panose="020B0604020202020204" charset="0"/>
              </a:rPr>
              <a:t> </a:t>
            </a:r>
            <a:r>
              <a:rPr lang="en-US" dirty="0" err="1">
                <a:latin typeface="Shadows Into Light" panose="020B0604020202020204" charset="0"/>
              </a:rPr>
              <a:t>NaCl</a:t>
            </a:r>
            <a:r>
              <a:rPr lang="en-US" baseline="-25000" dirty="0">
                <a:latin typeface="Shadows Into Light" panose="020B0604020202020204" charset="0"/>
              </a:rPr>
              <a:t>(</a:t>
            </a:r>
            <a:r>
              <a:rPr lang="en-US" baseline="-25000" dirty="0" err="1">
                <a:latin typeface="Shadows Into Light" panose="020B0604020202020204" charset="0"/>
              </a:rPr>
              <a:t>aq</a:t>
            </a:r>
            <a:r>
              <a:rPr lang="en-US" baseline="-25000" dirty="0">
                <a:latin typeface="Shadows Into Light" panose="020B0604020202020204" charset="0"/>
              </a:rPr>
              <a:t>)</a:t>
            </a:r>
            <a:r>
              <a:rPr lang="en-US" dirty="0">
                <a:latin typeface="Shadows Into Light" panose="020B0604020202020204" charset="0"/>
              </a:rPr>
              <a:t>,  is zapped with electricity to separate. However, the diagram shows H</a:t>
            </a:r>
            <a:r>
              <a:rPr lang="en-US" baseline="-25000" dirty="0">
                <a:latin typeface="Shadows Into Light" panose="020B0604020202020204" charset="0"/>
              </a:rPr>
              <a:t>2</a:t>
            </a:r>
            <a:r>
              <a:rPr lang="en-US" dirty="0">
                <a:latin typeface="Shadows Into Light" panose="020B0604020202020204" charset="0"/>
              </a:rPr>
              <a:t> and Cl</a:t>
            </a:r>
            <a:r>
              <a:rPr lang="en-US" baseline="-25000" dirty="0">
                <a:latin typeface="Shadows Into Light" panose="020B0604020202020204" charset="0"/>
              </a:rPr>
              <a:t>2</a:t>
            </a:r>
            <a:r>
              <a:rPr lang="en-US" dirty="0">
                <a:latin typeface="Shadows Into Light" panose="020B0604020202020204" charset="0"/>
              </a:rPr>
              <a:t> gases evolve, Not sodium metal. The Na</a:t>
            </a:r>
            <a:r>
              <a:rPr lang="en-US" baseline="30000" dirty="0">
                <a:latin typeface="Shadows Into Light" panose="020B0604020202020204" charset="0"/>
              </a:rPr>
              <a:t>+</a:t>
            </a:r>
            <a:r>
              <a:rPr lang="en-US" dirty="0">
                <a:latin typeface="Shadows Into Light" panose="020B0604020202020204" charset="0"/>
              </a:rPr>
              <a:t> ions stay in solution. Why?</a:t>
            </a:r>
          </a:p>
          <a:p>
            <a:pPr marL="0" indent="0">
              <a:buNone/>
            </a:pPr>
            <a:endParaRPr lang="en-US" dirty="0">
              <a:latin typeface="Shadows Into Light" panose="020B0604020202020204" charset="0"/>
            </a:endParaRPr>
          </a:p>
          <a:p>
            <a:pPr marL="0" indent="0">
              <a:buNone/>
            </a:pPr>
            <a:r>
              <a:rPr lang="en-US" dirty="0">
                <a:latin typeface="Shadows Into Light" panose="020B0604020202020204" charset="0"/>
              </a:rPr>
              <a:t>Water is better at reducing than sodium so the water in the solution reduces instead of sodium. </a:t>
            </a:r>
          </a:p>
        </p:txBody>
      </p:sp>
    </p:spTree>
    <p:extLst>
      <p:ext uri="{BB962C8B-B14F-4D97-AF65-F5344CB8AC3E}">
        <p14:creationId xmlns:p14="http://schemas.microsoft.com/office/powerpoint/2010/main" val="18604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0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Voltaic 		       Electrolytic</a:t>
            </a:r>
            <a:endParaRPr dirty="0"/>
          </a:p>
        </p:txBody>
      </p:sp>
      <p:sp>
        <p:nvSpPr>
          <p:cNvPr id="1064" name="Google Shape;1064;p10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1065" name="Google Shape;1065;p103"/>
          <p:cNvSpPr/>
          <p:nvPr/>
        </p:nvSpPr>
        <p:spPr>
          <a:xfrm>
            <a:off x="-31200" y="1219600"/>
            <a:ext cx="9206400" cy="397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03"/>
          <p:cNvSpPr txBox="1"/>
          <p:nvPr/>
        </p:nvSpPr>
        <p:spPr>
          <a:xfrm>
            <a:off x="183900" y="1338450"/>
            <a:ext cx="3890100" cy="372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FF0000"/>
              </a:buClr>
              <a:buSzPts val="1400"/>
              <a:buFont typeface="Shadows Into Light"/>
              <a:buChar char="●"/>
            </a:pPr>
            <a:r>
              <a:rPr lang="en" sz="2400" dirty="0">
                <a:solidFill>
                  <a:srgbClr val="FF0000"/>
                </a:solidFill>
                <a:latin typeface="Shadows Into Light"/>
                <a:ea typeface="Shadows Into Light"/>
                <a:cs typeface="Shadows Into Light"/>
                <a:sym typeface="Shadows Into Light"/>
              </a:rPr>
              <a:t>Electrons flow from anode to cathode</a:t>
            </a:r>
          </a:p>
          <a:p>
            <a:pPr marL="457200" lvl="0" indent="-317500" algn="l" rtl="0">
              <a:spcBef>
                <a:spcPts val="0"/>
              </a:spcBef>
              <a:spcAft>
                <a:spcPts val="0"/>
              </a:spcAft>
              <a:buClr>
                <a:srgbClr val="FF0000"/>
              </a:buClr>
              <a:buSzPts val="1400"/>
              <a:buFont typeface="Shadows Into Light"/>
              <a:buChar char="●"/>
            </a:pPr>
            <a:r>
              <a:rPr lang="en" sz="2400" dirty="0">
                <a:solidFill>
                  <a:srgbClr val="FF0000"/>
                </a:solidFill>
                <a:latin typeface="Shadows Into Light"/>
                <a:ea typeface="Shadows Into Light"/>
                <a:cs typeface="Shadows Into Light"/>
                <a:sym typeface="Shadows Into Light"/>
              </a:rPr>
              <a:t>An Ox, Red Cat</a:t>
            </a:r>
            <a:endParaRPr sz="2400" dirty="0">
              <a:solidFill>
                <a:srgbClr val="FF0000"/>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Spontaneous</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Makes electricity</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Converts chemical energy into electrical energy</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Salt bridge</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Anode (-) cathode (+)</a:t>
            </a:r>
            <a:endParaRPr sz="2400" dirty="0">
              <a:solidFill>
                <a:srgbClr val="0000FF"/>
              </a:solidFill>
              <a:latin typeface="Shadows Into Light"/>
              <a:ea typeface="Shadows Into Light"/>
              <a:cs typeface="Shadows Into Light"/>
              <a:sym typeface="Shadows Into Light"/>
            </a:endParaRPr>
          </a:p>
          <a:p>
            <a:pPr marL="457200" lvl="0" indent="0" algn="l" rtl="0">
              <a:spcBef>
                <a:spcPts val="0"/>
              </a:spcBef>
              <a:spcAft>
                <a:spcPts val="0"/>
              </a:spcAft>
              <a:buNone/>
            </a:pPr>
            <a:endParaRPr sz="2400" dirty="0">
              <a:latin typeface="Shadows Into Light"/>
              <a:ea typeface="Shadows Into Light"/>
              <a:cs typeface="Shadows Into Light"/>
              <a:sym typeface="Shadows Into Light"/>
            </a:endParaRPr>
          </a:p>
        </p:txBody>
      </p:sp>
      <p:sp>
        <p:nvSpPr>
          <p:cNvPr id="1067" name="Google Shape;1067;p103"/>
          <p:cNvSpPr txBox="1"/>
          <p:nvPr/>
        </p:nvSpPr>
        <p:spPr>
          <a:xfrm>
            <a:off x="4942200" y="1344550"/>
            <a:ext cx="3890100" cy="3728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rgbClr val="FF0000"/>
              </a:buClr>
              <a:buSzPts val="1400"/>
              <a:buFont typeface="Shadows Into Light"/>
              <a:buChar char="●"/>
            </a:pPr>
            <a:r>
              <a:rPr lang="en" sz="2400" dirty="0">
                <a:solidFill>
                  <a:srgbClr val="FF0000"/>
                </a:solidFill>
                <a:latin typeface="Shadows Into Light"/>
                <a:ea typeface="Shadows Into Light"/>
                <a:cs typeface="Shadows Into Light"/>
                <a:sym typeface="Shadows Into Light"/>
              </a:rPr>
              <a:t>Electrons flow from anode to cathode</a:t>
            </a:r>
          </a:p>
          <a:p>
            <a:pPr marL="457200" indent="-317500">
              <a:buClr>
                <a:srgbClr val="FF0000"/>
              </a:buClr>
              <a:buSzPts val="1400"/>
              <a:buFont typeface="Shadows Into Light"/>
              <a:buChar char="●"/>
            </a:pPr>
            <a:r>
              <a:rPr lang="en-US" sz="2400" dirty="0">
                <a:solidFill>
                  <a:srgbClr val="FF0000"/>
                </a:solidFill>
                <a:latin typeface="Shadows Into Light"/>
                <a:ea typeface="Shadows Into Light"/>
                <a:cs typeface="Shadows Into Light"/>
                <a:sym typeface="Shadows Into Light"/>
              </a:rPr>
              <a:t>An Ox, Red Cat</a:t>
            </a:r>
            <a:endParaRPr sz="2400" dirty="0">
              <a:solidFill>
                <a:srgbClr val="FF0000"/>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Not Spontaneous</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Needs electricity</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Converts electrical energy into chemical energy</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No Salt bridge</a:t>
            </a:r>
            <a:endParaRPr sz="2400" dirty="0">
              <a:solidFill>
                <a:srgbClr val="0000FF"/>
              </a:solidFill>
              <a:latin typeface="Shadows Into Light"/>
              <a:ea typeface="Shadows Into Light"/>
              <a:cs typeface="Shadows Into Light"/>
              <a:sym typeface="Shadows Into Light"/>
            </a:endParaRPr>
          </a:p>
          <a:p>
            <a:pPr marL="457200" lvl="0" indent="-317500" algn="l" rtl="0">
              <a:spcBef>
                <a:spcPts val="0"/>
              </a:spcBef>
              <a:spcAft>
                <a:spcPts val="0"/>
              </a:spcAft>
              <a:buClr>
                <a:srgbClr val="0000FF"/>
              </a:buClr>
              <a:buSzPts val="1400"/>
              <a:buFont typeface="Shadows Into Light"/>
              <a:buChar char="●"/>
            </a:pPr>
            <a:r>
              <a:rPr lang="en" sz="2400" dirty="0">
                <a:solidFill>
                  <a:srgbClr val="0000FF"/>
                </a:solidFill>
                <a:latin typeface="Shadows Into Light"/>
                <a:ea typeface="Shadows Into Light"/>
                <a:cs typeface="Shadows Into Light"/>
                <a:sym typeface="Shadows Into Light"/>
              </a:rPr>
              <a:t>Anode (+) cathode (-)</a:t>
            </a:r>
            <a:endParaRPr sz="2400" dirty="0">
              <a:solidFill>
                <a:srgbClr val="0000FF"/>
              </a:solidFill>
              <a:latin typeface="Shadows Into Light"/>
              <a:ea typeface="Shadows Into Light"/>
              <a:cs typeface="Shadows Into Light"/>
              <a:sym typeface="Shadows Into Light"/>
            </a:endParaRPr>
          </a:p>
          <a:p>
            <a:pPr marL="0" lvl="0" indent="0" algn="l" rtl="0">
              <a:spcBef>
                <a:spcPts val="0"/>
              </a:spcBef>
              <a:spcAft>
                <a:spcPts val="0"/>
              </a:spcAft>
              <a:buNone/>
            </a:pPr>
            <a:endParaRPr dirty="0">
              <a:latin typeface="Shadows Into Light"/>
              <a:ea typeface="Shadows Into Light"/>
              <a:cs typeface="Shadows Into Light"/>
              <a:sym typeface="Shadows Into Light"/>
            </a:endParaRPr>
          </a:p>
        </p:txBody>
      </p:sp>
    </p:spTree>
    <p:extLst>
      <p:ext uri="{BB962C8B-B14F-4D97-AF65-F5344CB8AC3E}">
        <p14:creationId xmlns:p14="http://schemas.microsoft.com/office/powerpoint/2010/main" val="3931463785"/>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7"/>
          <p:cNvSpPr txBox="1">
            <a:spLocks noGrp="1"/>
          </p:cNvSpPr>
          <p:nvPr>
            <p:ph type="ctrTitle"/>
          </p:nvPr>
        </p:nvSpPr>
        <p:spPr>
          <a:xfrm>
            <a:off x="298775" y="1525300"/>
            <a:ext cx="8554200" cy="326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Unit 14:</a:t>
            </a:r>
            <a:br>
              <a:rPr lang="en" dirty="0" smtClean="0"/>
            </a:br>
            <a:r>
              <a:rPr lang="en" dirty="0" smtClean="0"/>
              <a:t>NUCLEAR </a:t>
            </a:r>
            <a:r>
              <a:rPr lang="en" dirty="0"/>
              <a:t>CHEMISTRY</a:t>
            </a:r>
            <a:endParaRPr dirty="0"/>
          </a:p>
        </p:txBody>
      </p:sp>
    </p:spTree>
    <p:extLst>
      <p:ext uri="{BB962C8B-B14F-4D97-AF65-F5344CB8AC3E}">
        <p14:creationId xmlns:p14="http://schemas.microsoft.com/office/powerpoint/2010/main" val="1609243273"/>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Radioisotopes</a:t>
            </a:r>
          </a:p>
        </p:txBody>
      </p:sp>
      <p:sp>
        <p:nvSpPr>
          <p:cNvPr id="3" name="Content Placeholder 2"/>
          <p:cNvSpPr>
            <a:spLocks noGrp="1"/>
          </p:cNvSpPr>
          <p:nvPr>
            <p:ph sz="quarter" idx="1"/>
          </p:nvPr>
        </p:nvSpPr>
        <p:spPr>
          <a:xfrm>
            <a:off x="267077" y="1488186"/>
            <a:ext cx="4368298" cy="3655314"/>
          </a:xfrm>
        </p:spPr>
        <p:txBody>
          <a:bodyPr/>
          <a:lstStyle/>
          <a:p>
            <a:pPr marL="139700" indent="0">
              <a:buNone/>
            </a:pPr>
            <a:r>
              <a:rPr lang="en-US" sz="2400" dirty="0"/>
              <a:t>Generally, when the p</a:t>
            </a:r>
            <a:r>
              <a:rPr lang="en-US" sz="2400" baseline="30000" dirty="0"/>
              <a:t>+</a:t>
            </a:r>
            <a:r>
              <a:rPr lang="en-US" sz="2400" dirty="0"/>
              <a:t> : n</a:t>
            </a:r>
            <a:r>
              <a:rPr lang="en-US" sz="2400" baseline="30000" dirty="0"/>
              <a:t>0</a:t>
            </a:r>
            <a:r>
              <a:rPr lang="en-US" sz="2400" dirty="0"/>
              <a:t> ratio in a nucleus isn’t 1;1 or close, the nucleus is unstable and will decay to emit particles over time. </a:t>
            </a:r>
          </a:p>
          <a:p>
            <a:pPr marL="139700" indent="0">
              <a:buNone/>
            </a:pPr>
            <a:r>
              <a:rPr lang="en-US" sz="2400" dirty="0"/>
              <a:t>All elements that have 83 or more protons are unstable. </a:t>
            </a:r>
          </a:p>
        </p:txBody>
      </p:sp>
      <p:pic>
        <p:nvPicPr>
          <p:cNvPr id="4098" name="Picture 2" descr="What Powers a Spacecraft? – NASA Radioisotope Power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374" y="1852204"/>
            <a:ext cx="4099868" cy="221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184916"/>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Radioactivity</a:t>
            </a:r>
          </a:p>
        </p:txBody>
      </p:sp>
      <p:sp>
        <p:nvSpPr>
          <p:cNvPr id="5" name="Content Placeholder 4"/>
          <p:cNvSpPr>
            <a:spLocks noGrp="1"/>
          </p:cNvSpPr>
          <p:nvPr>
            <p:ph sz="quarter" idx="1"/>
          </p:nvPr>
        </p:nvSpPr>
        <p:spPr>
          <a:xfrm>
            <a:off x="294238" y="1381219"/>
            <a:ext cx="8578158" cy="3655314"/>
          </a:xfrm>
        </p:spPr>
        <p:txBody>
          <a:bodyPr/>
          <a:lstStyle/>
          <a:p>
            <a:pPr>
              <a:lnSpc>
                <a:spcPct val="100000"/>
              </a:lnSpc>
            </a:pPr>
            <a:r>
              <a:rPr lang="en-US" sz="2400" dirty="0"/>
              <a:t>The process by which nuclei emit particles and change into new elements.</a:t>
            </a:r>
          </a:p>
          <a:p>
            <a:pPr>
              <a:lnSpc>
                <a:spcPct val="100000"/>
              </a:lnSpc>
            </a:pPr>
            <a:r>
              <a:rPr lang="en-US" sz="2400" dirty="0"/>
              <a:t>This is the ONLY unit where elements can change into new elements ONLY be cause the number of protons are changing.</a:t>
            </a:r>
          </a:p>
          <a:p>
            <a:pPr lvl="1">
              <a:lnSpc>
                <a:spcPct val="100000"/>
              </a:lnSpc>
            </a:pPr>
            <a:r>
              <a:rPr lang="en-US" sz="2400" dirty="0"/>
              <a:t>The rule still holds: You cannot change an elements number of protons with out changing its identity.</a:t>
            </a:r>
          </a:p>
          <a:p>
            <a:pPr lvl="1">
              <a:lnSpc>
                <a:spcPct val="100000"/>
              </a:lnSpc>
            </a:pPr>
            <a:r>
              <a:rPr lang="en-US" sz="2400" dirty="0"/>
              <a:t>The reactions look different than normal because the number of subatomic particles must be tracked.</a:t>
            </a:r>
          </a:p>
          <a:p>
            <a:endParaRPr lang="en-US" sz="2400" dirty="0"/>
          </a:p>
        </p:txBody>
      </p:sp>
    </p:spTree>
    <p:extLst>
      <p:ext uri="{BB962C8B-B14F-4D97-AF65-F5344CB8AC3E}">
        <p14:creationId xmlns:p14="http://schemas.microsoft.com/office/powerpoint/2010/main" val="42465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decay</a:t>
            </a:r>
          </a:p>
        </p:txBody>
      </p:sp>
      <p:sp>
        <p:nvSpPr>
          <p:cNvPr id="3" name="Content Placeholder 2"/>
          <p:cNvSpPr>
            <a:spLocks noGrp="1"/>
          </p:cNvSpPr>
          <p:nvPr>
            <p:ph sz="quarter" idx="1"/>
          </p:nvPr>
        </p:nvSpPr>
        <p:spPr>
          <a:xfrm>
            <a:off x="212756" y="1488186"/>
            <a:ext cx="8632479" cy="3655314"/>
          </a:xfrm>
        </p:spPr>
        <p:txBody>
          <a:bodyPr/>
          <a:lstStyle/>
          <a:p>
            <a:r>
              <a:rPr lang="en-US" sz="2400" dirty="0"/>
              <a:t>In the simplest terms, an </a:t>
            </a:r>
            <a:r>
              <a:rPr lang="en-US" sz="2400" b="1" dirty="0"/>
              <a:t>unstable</a:t>
            </a:r>
            <a:r>
              <a:rPr lang="en-US" sz="2400" dirty="0"/>
              <a:t> (</a:t>
            </a:r>
            <a:r>
              <a:rPr lang="en-US" sz="2400" i="1" dirty="0"/>
              <a:t>radioactive</a:t>
            </a:r>
            <a:r>
              <a:rPr lang="en-US" sz="2400" dirty="0"/>
              <a:t>) nucleus of an atom breaks apart into smaller parts.</a:t>
            </a:r>
          </a:p>
          <a:p>
            <a:r>
              <a:rPr lang="en-US" sz="2400" b="1" u="sng" dirty="0"/>
              <a:t>Transmutation</a:t>
            </a:r>
            <a:r>
              <a:rPr lang="en-US" sz="2400" b="1" dirty="0"/>
              <a:t>: </a:t>
            </a:r>
            <a:r>
              <a:rPr lang="en-US" sz="2400" dirty="0">
                <a:effectLst>
                  <a:outerShdw blurRad="38100" dist="38100" dir="2700000" algn="tl">
                    <a:srgbClr val="C0C0C0"/>
                  </a:outerShdw>
                </a:effectLst>
              </a:rPr>
              <a:t>Occurs when the </a:t>
            </a:r>
            <a:r>
              <a:rPr lang="en-US" sz="2400" b="1" dirty="0">
                <a:effectLst>
                  <a:outerShdw blurRad="38100" dist="38100" dir="2700000" algn="tl">
                    <a:srgbClr val="C0C0C0"/>
                  </a:outerShdw>
                </a:effectLst>
              </a:rPr>
              <a:t>unstable </a:t>
            </a:r>
            <a:r>
              <a:rPr lang="en-US" sz="2400" dirty="0">
                <a:effectLst>
                  <a:outerShdw blurRad="38100" dist="38100" dir="2700000" algn="tl">
                    <a:srgbClr val="C0C0C0"/>
                  </a:outerShdw>
                </a:effectLst>
              </a:rPr>
              <a:t>element (radioactive) decays into </a:t>
            </a:r>
            <a:r>
              <a:rPr lang="en-US" sz="2400" b="1" dirty="0">
                <a:effectLst>
                  <a:outerShdw blurRad="38100" dist="38100" dir="2700000" algn="tl">
                    <a:srgbClr val="C0C0C0"/>
                  </a:outerShdw>
                </a:effectLst>
              </a:rPr>
              <a:t>new</a:t>
            </a:r>
            <a:r>
              <a:rPr lang="en-US" sz="2400" dirty="0">
                <a:effectLst>
                  <a:outerShdw blurRad="38100" dist="38100" dir="2700000" algn="tl">
                    <a:srgbClr val="C0C0C0"/>
                  </a:outerShdw>
                </a:effectLst>
              </a:rPr>
              <a:t> element.</a:t>
            </a:r>
          </a:p>
          <a:p>
            <a:pPr marL="609600" indent="-609600">
              <a:defRPr/>
            </a:pPr>
            <a:r>
              <a:rPr lang="en-US" sz="2400" b="1" dirty="0"/>
              <a:t>The product is always more stable than the reactant.</a:t>
            </a:r>
          </a:p>
          <a:p>
            <a:endParaRPr lang="en-US" sz="2400" dirty="0"/>
          </a:p>
        </p:txBody>
      </p:sp>
      <p:pic>
        <p:nvPicPr>
          <p:cNvPr id="4" name="Picture 3"/>
          <p:cNvPicPr>
            <a:picLocks noChangeAspect="1"/>
          </p:cNvPicPr>
          <p:nvPr/>
        </p:nvPicPr>
        <p:blipFill>
          <a:blip r:embed="rId2"/>
          <a:stretch>
            <a:fillRect/>
          </a:stretch>
        </p:blipFill>
        <p:spPr>
          <a:xfrm>
            <a:off x="7372089" y="3315843"/>
            <a:ext cx="1298561" cy="1292464"/>
          </a:xfrm>
          <a:prstGeom prst="rect">
            <a:avLst/>
          </a:prstGeom>
        </p:spPr>
      </p:pic>
    </p:spTree>
    <p:extLst>
      <p:ext uri="{BB962C8B-B14F-4D97-AF65-F5344CB8AC3E}">
        <p14:creationId xmlns:p14="http://schemas.microsoft.com/office/powerpoint/2010/main" val="711951155"/>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0737" y="306280"/>
            <a:ext cx="6517363" cy="779570"/>
          </a:xfrm>
        </p:spPr>
        <p:txBody>
          <a:bodyPr/>
          <a:lstStyle/>
          <a:p>
            <a:r>
              <a:rPr lang="en-US" dirty="0"/>
              <a:t>Table O- Types of Decay</a:t>
            </a:r>
          </a:p>
        </p:txBody>
      </p:sp>
      <p:pic>
        <p:nvPicPr>
          <p:cNvPr id="4" name="Picture 4"/>
          <p:cNvPicPr>
            <a:picLocks noChangeAspect="1" noChangeArrowheads="1"/>
          </p:cNvPicPr>
          <p:nvPr/>
        </p:nvPicPr>
        <p:blipFill>
          <a:blip r:embed="rId3" cstate="print"/>
          <a:srcRect/>
          <a:stretch>
            <a:fillRect/>
          </a:stretch>
        </p:blipFill>
        <p:spPr bwMode="auto">
          <a:xfrm>
            <a:off x="548301" y="1601332"/>
            <a:ext cx="5007434" cy="2963584"/>
          </a:xfrm>
          <a:prstGeom prst="rect">
            <a:avLst/>
          </a:prstGeom>
          <a:noFill/>
          <a:ln w="9525">
            <a:noFill/>
            <a:miter lim="800000"/>
            <a:headEnd/>
            <a:tailEnd/>
          </a:ln>
        </p:spPr>
      </p:pic>
      <p:sp>
        <p:nvSpPr>
          <p:cNvPr id="2" name="Text Box 1"/>
          <p:cNvSpPr txBox="1">
            <a:spLocks noChangeArrowheads="1"/>
          </p:cNvSpPr>
          <p:nvPr/>
        </p:nvSpPr>
        <p:spPr bwMode="auto">
          <a:xfrm>
            <a:off x="5847407" y="2252112"/>
            <a:ext cx="3028950" cy="1662024"/>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defTabSz="685800">
              <a:buClrTx/>
            </a:pPr>
            <a:r>
              <a:rPr lang="en-US" dirty="0">
                <a:solidFill>
                  <a:schemeClr val="accent1"/>
                </a:solidFill>
                <a:latin typeface="Shadows Into Light" panose="020B0604020202020204" charset="0"/>
                <a:ea typeface="ÇlÇr ñæí©" charset="0"/>
                <a:sym typeface="Symbol" charset="0"/>
              </a:rPr>
              <a:t></a:t>
            </a:r>
            <a:r>
              <a:rPr lang="en-US" dirty="0">
                <a:solidFill>
                  <a:schemeClr val="accent1"/>
                </a:solidFill>
                <a:latin typeface="Shadows Into Light" panose="020B0604020202020204" charset="0"/>
                <a:ea typeface="ÇlÇr ñæí©" charset="0"/>
              </a:rPr>
              <a:t>Number on the upper left is the mass</a:t>
            </a:r>
          </a:p>
          <a:p>
            <a:pPr defTabSz="685800">
              <a:buClrTx/>
            </a:pPr>
            <a:r>
              <a:rPr lang="en-US" dirty="0">
                <a:solidFill>
                  <a:schemeClr val="accent1"/>
                </a:solidFill>
                <a:latin typeface="Shadows Into Light" panose="020B0604020202020204" charset="0"/>
                <a:ea typeface="ÇlÇr ñæí©" charset="0"/>
                <a:sym typeface="Symbol" charset="0"/>
              </a:rPr>
              <a:t></a:t>
            </a:r>
            <a:r>
              <a:rPr lang="en-US" dirty="0">
                <a:solidFill>
                  <a:schemeClr val="accent1"/>
                </a:solidFill>
                <a:latin typeface="Shadows Into Light" panose="020B0604020202020204" charset="0"/>
                <a:ea typeface="ÇlÇr ñæí©" charset="0"/>
              </a:rPr>
              <a:t>Number on the lower left is the charge</a:t>
            </a:r>
            <a:endParaRPr lang="en-US" dirty="0">
              <a:solidFill>
                <a:schemeClr val="accent1"/>
              </a:solidFill>
              <a:latin typeface="Shadows Into Light" panose="020B0604020202020204" charset="0"/>
            </a:endParaRPr>
          </a:p>
        </p:txBody>
      </p:sp>
      <p:cxnSp>
        <p:nvCxnSpPr>
          <p:cNvPr id="7" name="Straight Arrow Connector 6"/>
          <p:cNvCxnSpPr/>
          <p:nvPr/>
        </p:nvCxnSpPr>
        <p:spPr>
          <a:xfrm flipH="1">
            <a:off x="3775296" y="2252112"/>
            <a:ext cx="2072111" cy="348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657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10650" y="1488186"/>
            <a:ext cx="8534174" cy="3655314"/>
          </a:xfrm>
        </p:spPr>
        <p:txBody>
          <a:bodyPr>
            <a:normAutofit/>
          </a:bodyPr>
          <a:lstStyle/>
          <a:p>
            <a:r>
              <a:rPr lang="en-US" sz="2600" dirty="0"/>
              <a:t>When nuclei of unstable atoms emit radiation (Table O) naturally &amp; form a new substance</a:t>
            </a:r>
          </a:p>
          <a:p>
            <a:endParaRPr lang="en-US" sz="2600" dirty="0"/>
          </a:p>
          <a:p>
            <a:r>
              <a:rPr lang="en-US" sz="2600" b="1" dirty="0">
                <a:solidFill>
                  <a:srgbClr val="FF0000"/>
                </a:solidFill>
              </a:rPr>
              <a:t>REMEMBER….DON’T BREAK THE LAW</a:t>
            </a:r>
          </a:p>
          <a:p>
            <a:pPr lvl="1"/>
            <a:r>
              <a:rPr lang="en-US" sz="2600" dirty="0"/>
              <a:t>The Laws of Conservation of </a:t>
            </a:r>
            <a:r>
              <a:rPr lang="en-US" sz="2600" b="1" u="sng" dirty="0"/>
              <a:t>Mass</a:t>
            </a:r>
            <a:r>
              <a:rPr lang="en-US" sz="2600" dirty="0"/>
              <a:t> &amp; </a:t>
            </a:r>
            <a:r>
              <a:rPr lang="en-US" sz="2600" b="1" u="sng" dirty="0"/>
              <a:t>Charge</a:t>
            </a:r>
          </a:p>
          <a:p>
            <a:pPr lvl="1"/>
            <a:r>
              <a:rPr lang="en-US" sz="2600" dirty="0"/>
              <a:t>In a nuclear reaction, Mass &amp; Charge must be conserved</a:t>
            </a:r>
          </a:p>
          <a:p>
            <a:pPr lvl="1"/>
            <a:endParaRPr lang="en-US" b="1" u="sng" dirty="0"/>
          </a:p>
          <a:p>
            <a:pPr lvl="1"/>
            <a:endParaRPr lang="en-US" dirty="0"/>
          </a:p>
          <a:p>
            <a:endParaRPr lang="en-US" dirty="0"/>
          </a:p>
        </p:txBody>
      </p:sp>
      <p:sp>
        <p:nvSpPr>
          <p:cNvPr id="5" name="Title 4"/>
          <p:cNvSpPr>
            <a:spLocks noGrp="1"/>
          </p:cNvSpPr>
          <p:nvPr>
            <p:ph type="title"/>
          </p:nvPr>
        </p:nvSpPr>
        <p:spPr/>
        <p:txBody>
          <a:bodyPr/>
          <a:lstStyle/>
          <a:p>
            <a:r>
              <a:rPr lang="en-US" dirty="0"/>
              <a:t>Natural Transmutation</a:t>
            </a:r>
          </a:p>
        </p:txBody>
      </p:sp>
    </p:spTree>
    <p:extLst>
      <p:ext uri="{BB962C8B-B14F-4D97-AF65-F5344CB8AC3E}">
        <p14:creationId xmlns:p14="http://schemas.microsoft.com/office/powerpoint/2010/main" val="922307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7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3AgCl   +    K</a:t>
            </a:r>
            <a:r>
              <a:rPr lang="en" baseline="-25000" dirty="0"/>
              <a:t>3</a:t>
            </a:r>
            <a:r>
              <a:rPr lang="en" dirty="0"/>
              <a:t>P</a:t>
            </a:r>
            <a:r>
              <a:rPr lang="en" baseline="-25000" dirty="0"/>
              <a:t>  </a:t>
            </a:r>
            <a:r>
              <a:rPr lang="en" dirty="0"/>
              <a:t>→ </a:t>
            </a:r>
            <a:endParaRPr baseline="-25000" dirty="0"/>
          </a:p>
        </p:txBody>
      </p:sp>
      <p:sp>
        <p:nvSpPr>
          <p:cNvPr id="1040" name="Google Shape;1040;p7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Completing a double replacement rx</a:t>
            </a:r>
            <a:endParaRPr/>
          </a:p>
        </p:txBody>
      </p:sp>
      <p:sp>
        <p:nvSpPr>
          <p:cNvPr id="1041" name="Google Shape;1041;p78"/>
          <p:cNvSpPr txBox="1"/>
          <p:nvPr/>
        </p:nvSpPr>
        <p:spPr>
          <a:xfrm>
            <a:off x="4952600" y="1518775"/>
            <a:ext cx="1885500" cy="56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dirty="0">
                <a:solidFill>
                  <a:schemeClr val="lt1"/>
                </a:solidFill>
                <a:latin typeface="Shadows Into Light"/>
                <a:ea typeface="Shadows Into Light"/>
                <a:cs typeface="Shadows Into Light"/>
                <a:sym typeface="Shadows Into Light"/>
              </a:rPr>
              <a:t>Ag</a:t>
            </a:r>
            <a:r>
              <a:rPr lang="en" sz="3600" baseline="-25000" dirty="0">
                <a:solidFill>
                  <a:schemeClr val="lt1"/>
                </a:solidFill>
                <a:latin typeface="Shadows Into Light"/>
                <a:ea typeface="Shadows Into Light"/>
                <a:cs typeface="Shadows Into Light"/>
                <a:sym typeface="Shadows Into Light"/>
              </a:rPr>
              <a:t>3</a:t>
            </a:r>
            <a:r>
              <a:rPr lang="en" sz="3600" dirty="0">
                <a:solidFill>
                  <a:schemeClr val="lt1"/>
                </a:solidFill>
                <a:latin typeface="Shadows Into Light"/>
                <a:ea typeface="Shadows Into Light"/>
                <a:cs typeface="Shadows Into Light"/>
                <a:sym typeface="Shadows Into Light"/>
              </a:rPr>
              <a:t>P  + </a:t>
            </a:r>
            <a:endParaRPr dirty="0"/>
          </a:p>
        </p:txBody>
      </p:sp>
      <p:sp>
        <p:nvSpPr>
          <p:cNvPr id="1042" name="Google Shape;1042;p78"/>
          <p:cNvSpPr txBox="1"/>
          <p:nvPr/>
        </p:nvSpPr>
        <p:spPr>
          <a:xfrm>
            <a:off x="6974400" y="1495975"/>
            <a:ext cx="1522200" cy="61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dirty="0">
                <a:solidFill>
                  <a:schemeClr val="lt1"/>
                </a:solidFill>
                <a:latin typeface="Shadows Into Light"/>
                <a:ea typeface="Shadows Into Light"/>
                <a:cs typeface="Shadows Into Light"/>
                <a:sym typeface="Shadows Into Light"/>
              </a:rPr>
              <a:t>3KCl</a:t>
            </a:r>
            <a:endParaRPr sz="3600" baseline="-25000" dirty="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dirty="0"/>
          </a:p>
        </p:txBody>
      </p:sp>
      <p:sp>
        <p:nvSpPr>
          <p:cNvPr id="1043" name="Google Shape;1043;p78"/>
          <p:cNvSpPr txBox="1"/>
          <p:nvPr/>
        </p:nvSpPr>
        <p:spPr>
          <a:xfrm>
            <a:off x="391200" y="2412750"/>
            <a:ext cx="21192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dirty="0">
                <a:solidFill>
                  <a:srgbClr val="FF0000"/>
                </a:solidFill>
                <a:latin typeface="Shadows Into Light"/>
                <a:ea typeface="Shadows Into Light"/>
                <a:cs typeface="Shadows Into Light"/>
                <a:sym typeface="Shadows Into Light"/>
              </a:rPr>
              <a:t>( Ag</a:t>
            </a:r>
            <a:r>
              <a:rPr lang="en" sz="3000" baseline="30000" dirty="0">
                <a:solidFill>
                  <a:srgbClr val="FF0000"/>
                </a:solidFill>
                <a:latin typeface="Shadows Into Light"/>
                <a:ea typeface="Shadows Into Light"/>
                <a:cs typeface="Shadows Into Light"/>
                <a:sym typeface="Shadows Into Light"/>
              </a:rPr>
              <a:t>+1   </a:t>
            </a:r>
            <a:r>
              <a:rPr lang="en" sz="3000" dirty="0">
                <a:solidFill>
                  <a:srgbClr val="FF0000"/>
                </a:solidFill>
                <a:latin typeface="Shadows Into Light"/>
                <a:ea typeface="Shadows Into Light"/>
                <a:cs typeface="Shadows Into Light"/>
                <a:sym typeface="Shadows Into Light"/>
              </a:rPr>
              <a:t>Cl</a:t>
            </a:r>
            <a:r>
              <a:rPr lang="en" sz="3000" baseline="30000" dirty="0">
                <a:solidFill>
                  <a:srgbClr val="FF0000"/>
                </a:solidFill>
                <a:latin typeface="Shadows Into Light"/>
                <a:ea typeface="Shadows Into Light"/>
                <a:cs typeface="Shadows Into Light"/>
                <a:sym typeface="Shadows Into Light"/>
              </a:rPr>
              <a:t>-</a:t>
            </a:r>
            <a:r>
              <a:rPr lang="en" sz="3000" dirty="0">
                <a:solidFill>
                  <a:srgbClr val="FF0000"/>
                </a:solidFill>
                <a:latin typeface="Shadows Into Light"/>
                <a:ea typeface="Shadows Into Light"/>
                <a:cs typeface="Shadows Into Light"/>
                <a:sym typeface="Shadows Into Light"/>
              </a:rPr>
              <a:t>)</a:t>
            </a:r>
            <a:r>
              <a:rPr lang="en" sz="3000" baseline="30000" dirty="0">
                <a:solidFill>
                  <a:srgbClr val="FF0000"/>
                </a:solidFill>
                <a:latin typeface="Shadows Into Light"/>
                <a:ea typeface="Shadows Into Light"/>
                <a:cs typeface="Shadows Into Light"/>
                <a:sym typeface="Shadows Into Light"/>
              </a:rPr>
              <a:t> </a:t>
            </a:r>
            <a:endParaRPr sz="3000" baseline="30000" dirty="0">
              <a:solidFill>
                <a:schemeClr val="lt1"/>
              </a:solidFill>
              <a:latin typeface="Shadows Into Light"/>
              <a:ea typeface="Shadows Into Light"/>
              <a:cs typeface="Shadows Into Light"/>
              <a:sym typeface="Shadows Into Light"/>
            </a:endParaRPr>
          </a:p>
        </p:txBody>
      </p:sp>
      <p:sp>
        <p:nvSpPr>
          <p:cNvPr id="1044" name="Google Shape;1044;p78"/>
          <p:cNvSpPr txBox="1"/>
          <p:nvPr/>
        </p:nvSpPr>
        <p:spPr>
          <a:xfrm>
            <a:off x="2578550" y="2412750"/>
            <a:ext cx="26223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dirty="0">
                <a:solidFill>
                  <a:srgbClr val="FF0000"/>
                </a:solidFill>
                <a:latin typeface="Shadows Into Light"/>
                <a:ea typeface="Shadows Into Light"/>
                <a:cs typeface="Shadows Into Light"/>
                <a:sym typeface="Shadows Into Light"/>
              </a:rPr>
              <a:t> ( K</a:t>
            </a:r>
            <a:r>
              <a:rPr lang="en" sz="3000" baseline="30000" dirty="0">
                <a:solidFill>
                  <a:srgbClr val="FF0000"/>
                </a:solidFill>
                <a:latin typeface="Shadows Into Light"/>
                <a:ea typeface="Shadows Into Light"/>
                <a:cs typeface="Shadows Into Light"/>
                <a:sym typeface="Shadows Into Light"/>
              </a:rPr>
              <a:t>+1  </a:t>
            </a:r>
            <a:r>
              <a:rPr lang="en" sz="3000" dirty="0">
                <a:solidFill>
                  <a:srgbClr val="FF0000"/>
                </a:solidFill>
                <a:latin typeface="Shadows Into Light"/>
                <a:ea typeface="Shadows Into Light"/>
                <a:cs typeface="Shadows Into Light"/>
                <a:sym typeface="Shadows Into Light"/>
              </a:rPr>
              <a:t>P-</a:t>
            </a:r>
            <a:r>
              <a:rPr lang="en" sz="3000" baseline="30000" dirty="0">
                <a:solidFill>
                  <a:srgbClr val="FF0000"/>
                </a:solidFill>
                <a:latin typeface="Shadows Into Light"/>
                <a:ea typeface="Shadows Into Light"/>
                <a:cs typeface="Shadows Into Light"/>
                <a:sym typeface="Shadows Into Light"/>
              </a:rPr>
              <a:t>3 </a:t>
            </a:r>
            <a:r>
              <a:rPr lang="en" sz="3000" dirty="0">
                <a:solidFill>
                  <a:srgbClr val="FF0000"/>
                </a:solidFill>
                <a:latin typeface="Shadows Into Light"/>
                <a:ea typeface="Shadows Into Light"/>
                <a:cs typeface="Shadows Into Light"/>
                <a:sym typeface="Shadows Into Light"/>
              </a:rPr>
              <a:t>)</a:t>
            </a:r>
            <a:r>
              <a:rPr lang="en" sz="3000" baseline="30000" dirty="0">
                <a:solidFill>
                  <a:schemeClr val="lt1"/>
                </a:solidFill>
                <a:latin typeface="Shadows Into Light"/>
                <a:ea typeface="Shadows Into Light"/>
                <a:cs typeface="Shadows Into Light"/>
                <a:sym typeface="Shadows Into Light"/>
              </a:rPr>
              <a:t> </a:t>
            </a:r>
            <a:r>
              <a:rPr lang="en" sz="3000" dirty="0">
                <a:solidFill>
                  <a:schemeClr val="lt1"/>
                </a:solidFill>
                <a:latin typeface="Shadows Into Light"/>
                <a:ea typeface="Shadows Into Light"/>
                <a:cs typeface="Shadows Into Light"/>
                <a:sym typeface="Shadows Into Light"/>
              </a:rPr>
              <a:t> </a:t>
            </a:r>
            <a:endParaRPr sz="3000" baseline="30000" dirty="0">
              <a:solidFill>
                <a:schemeClr val="lt1"/>
              </a:solidFill>
              <a:latin typeface="Shadows Into Light"/>
              <a:ea typeface="Shadows Into Light"/>
              <a:cs typeface="Shadows Into Light"/>
              <a:sym typeface="Shadows Into Light"/>
            </a:endParaRPr>
          </a:p>
          <a:p>
            <a:pPr marL="0" lvl="0" indent="0" algn="l" rtl="0">
              <a:lnSpc>
                <a:spcPct val="115000"/>
              </a:lnSpc>
              <a:spcBef>
                <a:spcPts val="1600"/>
              </a:spcBef>
              <a:spcAft>
                <a:spcPts val="1600"/>
              </a:spcAft>
              <a:buNone/>
            </a:pPr>
            <a:r>
              <a:rPr lang="en" sz="3000" baseline="30000" dirty="0">
                <a:solidFill>
                  <a:srgbClr val="FF0000"/>
                </a:solidFill>
                <a:latin typeface="Shadows Into Light"/>
                <a:ea typeface="Shadows Into Light"/>
                <a:cs typeface="Shadows Into Light"/>
                <a:sym typeface="Shadows Into Light"/>
              </a:rPr>
              <a:t> </a:t>
            </a:r>
            <a:r>
              <a:rPr lang="en" sz="3000" baseline="30000" dirty="0">
                <a:solidFill>
                  <a:schemeClr val="lt1"/>
                </a:solidFill>
                <a:latin typeface="Shadows Into Light"/>
                <a:ea typeface="Shadows Into Light"/>
                <a:cs typeface="Shadows Into Light"/>
                <a:sym typeface="Shadows Into Light"/>
              </a:rPr>
              <a:t> </a:t>
            </a:r>
            <a:r>
              <a:rPr lang="en" sz="3000" dirty="0">
                <a:solidFill>
                  <a:schemeClr val="lt1"/>
                </a:solidFill>
                <a:latin typeface="Shadows Into Light"/>
                <a:ea typeface="Shadows Into Light"/>
                <a:cs typeface="Shadows Into Light"/>
                <a:sym typeface="Shadows Into Light"/>
              </a:rPr>
              <a:t> </a:t>
            </a:r>
            <a:endParaRPr sz="3000" baseline="30000" dirty="0">
              <a:solidFill>
                <a:schemeClr val="lt1"/>
              </a:solidFill>
              <a:latin typeface="Shadows Into Light"/>
              <a:ea typeface="Shadows Into Light"/>
              <a:cs typeface="Shadows Into Light"/>
              <a:sym typeface="Shadows Into Light"/>
            </a:endParaRPr>
          </a:p>
        </p:txBody>
      </p:sp>
      <p:sp>
        <p:nvSpPr>
          <p:cNvPr id="1049" name="Google Shape;1049;p78"/>
          <p:cNvSpPr/>
          <p:nvPr/>
        </p:nvSpPr>
        <p:spPr>
          <a:xfrm rot="10799248">
            <a:off x="404556" y="1038271"/>
            <a:ext cx="2743500" cy="5937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8"/>
          <p:cNvSpPr/>
          <p:nvPr/>
        </p:nvSpPr>
        <p:spPr>
          <a:xfrm>
            <a:off x="473250" y="2109475"/>
            <a:ext cx="2815200" cy="4056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1000"/>
                                        <p:tgtEl>
                                          <p:spTgt spid="1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3"/>
                                        </p:tgtEl>
                                        <p:attrNameLst>
                                          <p:attrName>style.visibility</p:attrName>
                                        </p:attrNameLst>
                                      </p:cBhvr>
                                      <p:to>
                                        <p:strVal val="visible"/>
                                      </p:to>
                                    </p:set>
                                    <p:animEffect transition="in" filter="fade">
                                      <p:cBhvr>
                                        <p:cTn id="12" dur="1000"/>
                                        <p:tgtEl>
                                          <p:spTgt spid="10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9"/>
                                        </p:tgtEl>
                                        <p:attrNameLst>
                                          <p:attrName>style.visibility</p:attrName>
                                        </p:attrNameLst>
                                      </p:cBhvr>
                                      <p:to>
                                        <p:strVal val="visible"/>
                                      </p:to>
                                    </p:set>
                                    <p:animEffect transition="in" filter="fade">
                                      <p:cBhvr>
                                        <p:cTn id="17" dur="1000"/>
                                        <p:tgtEl>
                                          <p:spTgt spid="1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fade">
                                      <p:cBhvr>
                                        <p:cTn id="22" dur="10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1"/>
                                        </p:tgtEl>
                                        <p:attrNameLst>
                                          <p:attrName>style.visibility</p:attrName>
                                        </p:attrNameLst>
                                      </p:cBhvr>
                                      <p:to>
                                        <p:strVal val="visible"/>
                                      </p:to>
                                    </p:set>
                                    <p:animEffect transition="in" filter="fade">
                                      <p:cBhvr>
                                        <p:cTn id="27" dur="1000"/>
                                        <p:tgtEl>
                                          <p:spTgt spid="1041"/>
                                        </p:tgtEl>
                                      </p:cBhvr>
                                    </p:animEffect>
                                  </p:childTnLst>
                                </p:cTn>
                              </p:par>
                              <p:par>
                                <p:cTn id="28" presetID="10" presetClass="entr" presetSubtype="0" fill="hold" nodeType="withEffect">
                                  <p:stCondLst>
                                    <p:cond delay="0"/>
                                  </p:stCondLst>
                                  <p:childTnLst>
                                    <p:set>
                                      <p:cBhvr>
                                        <p:cTn id="29" dur="1" fill="hold">
                                          <p:stCondLst>
                                            <p:cond delay="0"/>
                                          </p:stCondLst>
                                        </p:cTn>
                                        <p:tgtEl>
                                          <p:spTgt spid="1042"/>
                                        </p:tgtEl>
                                        <p:attrNameLst>
                                          <p:attrName>style.visibility</p:attrName>
                                        </p:attrNameLst>
                                      </p:cBhvr>
                                      <p:to>
                                        <p:strVal val="visible"/>
                                      </p:to>
                                    </p:set>
                                    <p:animEffect transition="in" filter="fade">
                                      <p:cBhvr>
                                        <p:cTn id="30" dur="1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9800" y="88997"/>
            <a:ext cx="6195504" cy="779570"/>
          </a:xfrm>
        </p:spPr>
        <p:txBody>
          <a:bodyPr>
            <a:normAutofit fontScale="90000"/>
          </a:bodyPr>
          <a:lstStyle/>
          <a:p>
            <a:r>
              <a:rPr lang="en-US" dirty="0"/>
              <a:t>Table N: Decay Modes for Selected Nuclides</a:t>
            </a:r>
          </a:p>
        </p:txBody>
      </p:sp>
      <p:pic>
        <p:nvPicPr>
          <p:cNvPr id="6" name="Picture 5"/>
          <p:cNvPicPr>
            <a:picLocks noChangeAspect="1" noChangeArrowheads="1"/>
          </p:cNvPicPr>
          <p:nvPr/>
        </p:nvPicPr>
        <p:blipFill>
          <a:blip r:embed="rId3" cstate="print"/>
          <a:srcRect/>
          <a:stretch>
            <a:fillRect/>
          </a:stretch>
        </p:blipFill>
        <p:spPr bwMode="auto">
          <a:xfrm>
            <a:off x="4309450" y="668841"/>
            <a:ext cx="3664022" cy="3967664"/>
          </a:xfrm>
          <a:prstGeom prst="rect">
            <a:avLst/>
          </a:prstGeom>
          <a:noFill/>
          <a:ln w="9525">
            <a:noFill/>
            <a:miter lim="800000"/>
            <a:headEnd/>
            <a:tailEnd/>
          </a:ln>
        </p:spPr>
      </p:pic>
    </p:spTree>
    <p:extLst>
      <p:ext uri="{BB962C8B-B14F-4D97-AF65-F5344CB8AC3E}">
        <p14:creationId xmlns:p14="http://schemas.microsoft.com/office/powerpoint/2010/main" val="66355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982" y="342900"/>
            <a:ext cx="5200650" cy="571500"/>
          </a:xfrm>
        </p:spPr>
        <p:txBody>
          <a:bodyPr/>
          <a:lstStyle/>
          <a:p>
            <a:r>
              <a:rPr lang="en-US" dirty="0">
                <a:solidFill>
                  <a:schemeClr val="accent1"/>
                </a:solidFill>
              </a:rPr>
              <a:t>Radioactivity</a:t>
            </a:r>
          </a:p>
        </p:txBody>
      </p:sp>
      <p:sp>
        <p:nvSpPr>
          <p:cNvPr id="3" name="Content Placeholder 2"/>
          <p:cNvSpPr>
            <a:spLocks noGrp="1"/>
          </p:cNvSpPr>
          <p:nvPr>
            <p:ph sz="quarter" idx="1"/>
          </p:nvPr>
        </p:nvSpPr>
        <p:spPr>
          <a:xfrm>
            <a:off x="315456" y="1543050"/>
            <a:ext cx="4193169" cy="4286250"/>
          </a:xfrm>
        </p:spPr>
        <p:txBody>
          <a:bodyPr>
            <a:noAutofit/>
          </a:bodyPr>
          <a:lstStyle/>
          <a:p>
            <a:pPr marL="139700" indent="0">
              <a:buNone/>
            </a:pPr>
            <a:r>
              <a:rPr lang="en-US" sz="2400" dirty="0"/>
              <a:t>The band of stability refers to atoms that are stable due to stable proton-neutron ratios.</a:t>
            </a:r>
          </a:p>
        </p:txBody>
      </p:sp>
      <p:pic>
        <p:nvPicPr>
          <p:cNvPr id="5" name="Picture 5" descr="21_02"/>
          <p:cNvPicPr>
            <a:picLocks noGrp="1" noChangeAspect="1" noChangeArrowheads="1"/>
          </p:cNvPicPr>
          <p:nvPr>
            <p:ph sz="quarter" idx="2"/>
          </p:nvPr>
        </p:nvPicPr>
        <p:blipFill>
          <a:blip r:embed="rId2" cstate="screen"/>
          <a:srcRect/>
          <a:stretch>
            <a:fillRect/>
          </a:stretch>
        </p:blipFill>
        <p:spPr>
          <a:xfrm>
            <a:off x="4916033" y="47446"/>
            <a:ext cx="2740028" cy="4753154"/>
          </a:xfrm>
        </p:spPr>
      </p:pic>
    </p:spTree>
    <p:extLst>
      <p:ext uri="{BB962C8B-B14F-4D97-AF65-F5344CB8AC3E}">
        <p14:creationId xmlns:p14="http://schemas.microsoft.com/office/powerpoint/2010/main" val="249688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898" y="353865"/>
            <a:ext cx="5086350" cy="571500"/>
          </a:xfrm>
        </p:spPr>
        <p:txBody>
          <a:bodyPr>
            <a:normAutofit fontScale="90000"/>
          </a:bodyPr>
          <a:lstStyle/>
          <a:p>
            <a:r>
              <a:rPr lang="en-US" dirty="0">
                <a:solidFill>
                  <a:schemeClr val="accent1"/>
                </a:solidFill>
              </a:rPr>
              <a:t>Beta decay</a:t>
            </a:r>
          </a:p>
        </p:txBody>
      </p:sp>
      <p:sp>
        <p:nvSpPr>
          <p:cNvPr id="3" name="Content Placeholder 2"/>
          <p:cNvSpPr>
            <a:spLocks noGrp="1"/>
          </p:cNvSpPr>
          <p:nvPr>
            <p:ph sz="quarter" idx="1"/>
          </p:nvPr>
        </p:nvSpPr>
        <p:spPr>
          <a:xfrm>
            <a:off x="180650" y="1453750"/>
            <a:ext cx="5468711" cy="3028950"/>
          </a:xfrm>
        </p:spPr>
        <p:txBody>
          <a:bodyPr>
            <a:noAutofit/>
          </a:bodyPr>
          <a:lstStyle/>
          <a:p>
            <a:r>
              <a:rPr lang="en-US" sz="2100" dirty="0"/>
              <a:t>Atoms above the belt have too many neutrons and beta decay due to this.</a:t>
            </a:r>
          </a:p>
          <a:p>
            <a:endParaRPr lang="en-US" sz="2100" dirty="0"/>
          </a:p>
          <a:p>
            <a:endParaRPr lang="en-US" sz="2100" dirty="0"/>
          </a:p>
          <a:p>
            <a:r>
              <a:rPr lang="en-US" sz="2100" dirty="0"/>
              <a:t>The beta particle is an electron created when a neutron decays.</a:t>
            </a:r>
          </a:p>
        </p:txBody>
      </p:sp>
      <p:pic>
        <p:nvPicPr>
          <p:cNvPr id="5" name="Picture 5" descr="21_02above"/>
          <p:cNvPicPr>
            <a:picLocks noGrp="1" noChangeAspect="1" noChangeArrowheads="1"/>
          </p:cNvPicPr>
          <p:nvPr>
            <p:ph sz="quarter" idx="2"/>
          </p:nvPr>
        </p:nvPicPr>
        <p:blipFill>
          <a:blip r:embed="rId2" cstate="screen"/>
          <a:stretch>
            <a:fillRect/>
          </a:stretch>
        </p:blipFill>
        <p:spPr>
          <a:xfrm>
            <a:off x="6212357" y="1603050"/>
            <a:ext cx="2588996" cy="3123715"/>
          </a:xfrm>
        </p:spPr>
      </p:pic>
      <p:grpSp>
        <p:nvGrpSpPr>
          <p:cNvPr id="26" name="Group 27"/>
          <p:cNvGrpSpPr>
            <a:grpSpLocks/>
          </p:cNvGrpSpPr>
          <p:nvPr/>
        </p:nvGrpSpPr>
        <p:grpSpPr bwMode="auto">
          <a:xfrm>
            <a:off x="808110" y="3886198"/>
            <a:ext cx="3774282" cy="657224"/>
            <a:chOff x="965" y="2872"/>
            <a:chExt cx="3170" cy="552"/>
          </a:xfrm>
        </p:grpSpPr>
        <p:grpSp>
          <p:nvGrpSpPr>
            <p:cNvPr id="27" name="Group 16"/>
            <p:cNvGrpSpPr>
              <a:grpSpLocks/>
            </p:cNvGrpSpPr>
            <p:nvPr/>
          </p:nvGrpSpPr>
          <p:grpSpPr bwMode="auto">
            <a:xfrm>
              <a:off x="965" y="2872"/>
              <a:ext cx="617" cy="543"/>
              <a:chOff x="3862" y="914"/>
              <a:chExt cx="617" cy="543"/>
            </a:xfrm>
          </p:grpSpPr>
          <p:sp>
            <p:nvSpPr>
              <p:cNvPr id="36" name="Rectangle 17"/>
              <p:cNvSpPr>
                <a:spLocks noChangeArrowheads="1"/>
              </p:cNvSpPr>
              <p:nvPr/>
            </p:nvSpPr>
            <p:spPr bwMode="auto">
              <a:xfrm>
                <a:off x="4108" y="914"/>
                <a:ext cx="371" cy="543"/>
              </a:xfrm>
              <a:prstGeom prst="rect">
                <a:avLst/>
              </a:prstGeom>
              <a:noFill/>
              <a:ln w="9525">
                <a:noFill/>
                <a:miter lim="800000"/>
                <a:headEnd/>
                <a:tailEnd/>
              </a:ln>
            </p:spPr>
            <p:txBody>
              <a:bodyPr wrap="none">
                <a:spAutoFit/>
              </a:bodyPr>
              <a:lstStyle/>
              <a:p>
                <a:r>
                  <a:rPr lang="en-US" sz="3600" dirty="0">
                    <a:solidFill>
                      <a:srgbClr val="FF0000"/>
                    </a:solidFill>
                  </a:rPr>
                  <a:t>n</a:t>
                </a:r>
                <a:endParaRPr lang="en-US" sz="1050" dirty="0">
                  <a:solidFill>
                    <a:srgbClr val="FF0000"/>
                  </a:solidFill>
                </a:endParaRPr>
              </a:p>
            </p:txBody>
          </p:sp>
          <p:sp>
            <p:nvSpPr>
              <p:cNvPr id="37" name="Rectangle 18"/>
              <p:cNvSpPr>
                <a:spLocks noChangeArrowheads="1"/>
              </p:cNvSpPr>
              <p:nvPr/>
            </p:nvSpPr>
            <p:spPr bwMode="auto">
              <a:xfrm>
                <a:off x="3862" y="922"/>
                <a:ext cx="252" cy="439"/>
              </a:xfrm>
              <a:prstGeom prst="rect">
                <a:avLst/>
              </a:prstGeom>
              <a:noFill/>
              <a:ln w="9525">
                <a:noFill/>
                <a:miter lim="800000"/>
                <a:headEnd/>
                <a:tailEnd/>
              </a:ln>
            </p:spPr>
            <p:txBody>
              <a:bodyPr wrap="square">
                <a:spAutoFit/>
              </a:bodyPr>
              <a:lstStyle/>
              <a:p>
                <a:pPr algn="r"/>
                <a:r>
                  <a:rPr lang="en-US" dirty="0">
                    <a:solidFill>
                      <a:srgbClr val="FF0000"/>
                    </a:solidFill>
                  </a:rPr>
                  <a:t>1</a:t>
                </a:r>
              </a:p>
              <a:p>
                <a:pPr algn="r"/>
                <a:r>
                  <a:rPr lang="en-US" dirty="0">
                    <a:solidFill>
                      <a:srgbClr val="FF0000"/>
                    </a:solidFill>
                  </a:rPr>
                  <a:t>0</a:t>
                </a:r>
              </a:p>
            </p:txBody>
          </p:sp>
        </p:grpSp>
        <p:grpSp>
          <p:nvGrpSpPr>
            <p:cNvPr id="28" name="Group 19"/>
            <p:cNvGrpSpPr>
              <a:grpSpLocks/>
            </p:cNvGrpSpPr>
            <p:nvPr/>
          </p:nvGrpSpPr>
          <p:grpSpPr bwMode="auto">
            <a:xfrm>
              <a:off x="3485" y="2875"/>
              <a:ext cx="650" cy="543"/>
              <a:chOff x="5022" y="917"/>
              <a:chExt cx="650" cy="543"/>
            </a:xfrm>
          </p:grpSpPr>
          <p:sp>
            <p:nvSpPr>
              <p:cNvPr id="34" name="Rectangle 20"/>
              <p:cNvSpPr>
                <a:spLocks noChangeArrowheads="1"/>
              </p:cNvSpPr>
              <p:nvPr/>
            </p:nvSpPr>
            <p:spPr bwMode="auto">
              <a:xfrm>
                <a:off x="5301" y="917"/>
                <a:ext cx="371" cy="543"/>
              </a:xfrm>
              <a:prstGeom prst="rect">
                <a:avLst/>
              </a:prstGeom>
              <a:noFill/>
              <a:ln w="9525">
                <a:noFill/>
                <a:miter lim="800000"/>
                <a:headEnd/>
                <a:tailEnd/>
              </a:ln>
            </p:spPr>
            <p:txBody>
              <a:bodyPr wrap="none">
                <a:spAutoFit/>
              </a:bodyPr>
              <a:lstStyle/>
              <a:p>
                <a:r>
                  <a:rPr lang="en-US" sz="3600" dirty="0">
                    <a:solidFill>
                      <a:srgbClr val="FF0000"/>
                    </a:solidFill>
                  </a:rPr>
                  <a:t>e</a:t>
                </a:r>
                <a:endParaRPr lang="en-US" sz="1050" dirty="0">
                  <a:solidFill>
                    <a:srgbClr val="FF0000"/>
                  </a:solidFill>
                </a:endParaRPr>
              </a:p>
            </p:txBody>
          </p:sp>
          <p:sp>
            <p:nvSpPr>
              <p:cNvPr id="35" name="Rectangle 21"/>
              <p:cNvSpPr>
                <a:spLocks noChangeArrowheads="1"/>
              </p:cNvSpPr>
              <p:nvPr/>
            </p:nvSpPr>
            <p:spPr bwMode="auto">
              <a:xfrm>
                <a:off x="5022" y="918"/>
                <a:ext cx="288"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rPr>
                  <a:t>-1</a:t>
                </a:r>
              </a:p>
            </p:txBody>
          </p:sp>
        </p:grpSp>
        <p:sp>
          <p:nvSpPr>
            <p:cNvPr id="29" name="Rectangle 22"/>
            <p:cNvSpPr>
              <a:spLocks noChangeArrowheads="1"/>
            </p:cNvSpPr>
            <p:nvPr/>
          </p:nvSpPr>
          <p:spPr bwMode="auto">
            <a:xfrm>
              <a:off x="1595" y="3044"/>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sp>
          <p:nvSpPr>
            <p:cNvPr id="30" name="Rectangle 23"/>
            <p:cNvSpPr>
              <a:spLocks noChangeArrowheads="1"/>
            </p:cNvSpPr>
            <p:nvPr/>
          </p:nvSpPr>
          <p:spPr bwMode="auto">
            <a:xfrm>
              <a:off x="2954" y="2957"/>
              <a:ext cx="306" cy="388"/>
            </a:xfrm>
            <a:prstGeom prst="rect">
              <a:avLst/>
            </a:prstGeom>
            <a:noFill/>
            <a:ln w="9525">
              <a:noFill/>
              <a:miter lim="800000"/>
              <a:headEnd/>
              <a:tailEnd/>
            </a:ln>
          </p:spPr>
          <p:txBody>
            <a:bodyPr wrap="none">
              <a:spAutoFit/>
            </a:bodyPr>
            <a:lstStyle/>
            <a:p>
              <a:r>
                <a:rPr lang="en-US" sz="2400" dirty="0">
                  <a:solidFill>
                    <a:srgbClr val="FF0000"/>
                  </a:solidFill>
                </a:rPr>
                <a:t>+</a:t>
              </a:r>
            </a:p>
          </p:txBody>
        </p:sp>
        <p:grpSp>
          <p:nvGrpSpPr>
            <p:cNvPr id="31" name="Group 24"/>
            <p:cNvGrpSpPr>
              <a:grpSpLocks/>
            </p:cNvGrpSpPr>
            <p:nvPr/>
          </p:nvGrpSpPr>
          <p:grpSpPr bwMode="auto">
            <a:xfrm>
              <a:off x="2156" y="2881"/>
              <a:ext cx="623" cy="543"/>
              <a:chOff x="2541" y="923"/>
              <a:chExt cx="623" cy="543"/>
            </a:xfrm>
          </p:grpSpPr>
          <p:sp>
            <p:nvSpPr>
              <p:cNvPr id="32" name="Rectangle 25"/>
              <p:cNvSpPr>
                <a:spLocks noChangeArrowheads="1"/>
              </p:cNvSpPr>
              <p:nvPr/>
            </p:nvSpPr>
            <p:spPr bwMode="auto">
              <a:xfrm>
                <a:off x="2793" y="923"/>
                <a:ext cx="371" cy="543"/>
              </a:xfrm>
              <a:prstGeom prst="rect">
                <a:avLst/>
              </a:prstGeom>
              <a:noFill/>
              <a:ln w="9525">
                <a:noFill/>
                <a:miter lim="800000"/>
                <a:headEnd/>
                <a:tailEnd/>
              </a:ln>
            </p:spPr>
            <p:txBody>
              <a:bodyPr wrap="none">
                <a:spAutoFit/>
              </a:bodyPr>
              <a:lstStyle/>
              <a:p>
                <a:r>
                  <a:rPr lang="en-US" sz="3600" dirty="0">
                    <a:solidFill>
                      <a:srgbClr val="FF0000"/>
                    </a:solidFill>
                  </a:rPr>
                  <a:t>p</a:t>
                </a:r>
                <a:endParaRPr lang="en-US" sz="1050" dirty="0">
                  <a:solidFill>
                    <a:srgbClr val="FF0000"/>
                  </a:solidFill>
                </a:endParaRPr>
              </a:p>
            </p:txBody>
          </p:sp>
          <p:sp>
            <p:nvSpPr>
              <p:cNvPr id="33" name="Rectangle 26"/>
              <p:cNvSpPr>
                <a:spLocks noChangeArrowheads="1"/>
              </p:cNvSpPr>
              <p:nvPr/>
            </p:nvSpPr>
            <p:spPr bwMode="auto">
              <a:xfrm>
                <a:off x="2541" y="923"/>
                <a:ext cx="239" cy="439"/>
              </a:xfrm>
              <a:prstGeom prst="rect">
                <a:avLst/>
              </a:prstGeom>
              <a:noFill/>
              <a:ln w="9525">
                <a:noFill/>
                <a:miter lim="800000"/>
                <a:headEnd/>
                <a:tailEnd/>
              </a:ln>
            </p:spPr>
            <p:txBody>
              <a:bodyPr wrap="none">
                <a:spAutoFit/>
              </a:bodyPr>
              <a:lstStyle/>
              <a:p>
                <a:pPr algn="r"/>
                <a:r>
                  <a:rPr lang="en-US" dirty="0">
                    <a:solidFill>
                      <a:srgbClr val="FF0000"/>
                    </a:solidFill>
                  </a:rPr>
                  <a:t>1</a:t>
                </a:r>
              </a:p>
              <a:p>
                <a:pPr algn="r"/>
                <a:r>
                  <a:rPr lang="en-US" dirty="0">
                    <a:solidFill>
                      <a:srgbClr val="FF0000"/>
                    </a:solidFill>
                    <a:cs typeface="Arial" charset="0"/>
                  </a:rPr>
                  <a:t>1</a:t>
                </a:r>
                <a:endParaRPr lang="en-US" dirty="0">
                  <a:solidFill>
                    <a:srgbClr val="FF0000"/>
                  </a:solidFill>
                </a:endParaRPr>
              </a:p>
            </p:txBody>
          </p:sp>
        </p:grpSp>
      </p:grpSp>
      <p:grpSp>
        <p:nvGrpSpPr>
          <p:cNvPr id="38" name="Group 7"/>
          <p:cNvGrpSpPr>
            <a:grpSpLocks/>
          </p:cNvGrpSpPr>
          <p:nvPr/>
        </p:nvGrpSpPr>
        <p:grpSpPr bwMode="auto">
          <a:xfrm>
            <a:off x="1492720" y="2366960"/>
            <a:ext cx="1941908" cy="707231"/>
            <a:chOff x="2073" y="3456"/>
            <a:chExt cx="1631" cy="594"/>
          </a:xfrm>
        </p:grpSpPr>
        <p:grpSp>
          <p:nvGrpSpPr>
            <p:cNvPr id="39" name="Group 8"/>
            <p:cNvGrpSpPr>
              <a:grpSpLocks/>
            </p:cNvGrpSpPr>
            <p:nvPr/>
          </p:nvGrpSpPr>
          <p:grpSpPr bwMode="auto">
            <a:xfrm>
              <a:off x="2073" y="3456"/>
              <a:ext cx="598" cy="594"/>
              <a:chOff x="3754" y="922"/>
              <a:chExt cx="598" cy="594"/>
            </a:xfrm>
          </p:grpSpPr>
          <p:sp>
            <p:nvSpPr>
              <p:cNvPr id="44" name="Rectangle 43"/>
              <p:cNvSpPr>
                <a:spLocks noChangeArrowheads="1"/>
              </p:cNvSpPr>
              <p:nvPr/>
            </p:nvSpPr>
            <p:spPr bwMode="auto">
              <a:xfrm>
                <a:off x="3984" y="973"/>
                <a:ext cx="368" cy="543"/>
              </a:xfrm>
              <a:prstGeom prst="rect">
                <a:avLst/>
              </a:prstGeom>
              <a:noFill/>
              <a:ln w="9525">
                <a:noFill/>
                <a:miter lim="800000"/>
                <a:headEnd/>
                <a:tailEnd/>
              </a:ln>
            </p:spPr>
            <p:txBody>
              <a:bodyPr wrap="none">
                <a:spAutoFit/>
              </a:bodyPr>
              <a:lstStyle/>
              <a:p>
                <a:r>
                  <a:rPr lang="en-US" sz="3600" i="1" dirty="0">
                    <a:solidFill>
                      <a:srgbClr val="FF0000"/>
                    </a:solidFill>
                    <a:latin typeface="Symbol" pitchFamily="18" charset="2"/>
                    <a:sym typeface="Symbol" pitchFamily="18" charset="2"/>
                  </a:rPr>
                  <a:t></a:t>
                </a:r>
                <a:endParaRPr lang="en-US" sz="1050" i="1" dirty="0">
                  <a:solidFill>
                    <a:srgbClr val="FF0000"/>
                  </a:solidFill>
                </a:endParaRPr>
              </a:p>
            </p:txBody>
          </p:sp>
          <p:sp>
            <p:nvSpPr>
              <p:cNvPr id="45" name="Rectangle 44"/>
              <p:cNvSpPr>
                <a:spLocks noChangeArrowheads="1"/>
              </p:cNvSpPr>
              <p:nvPr/>
            </p:nvSpPr>
            <p:spPr bwMode="auto">
              <a:xfrm>
                <a:off x="3754" y="922"/>
                <a:ext cx="326"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cs typeface="Arial" charset="0"/>
                  </a:rPr>
                  <a:t>−</a:t>
                </a:r>
                <a:r>
                  <a:rPr lang="en-US" dirty="0">
                    <a:solidFill>
                      <a:srgbClr val="FF0000"/>
                    </a:solidFill>
                  </a:rPr>
                  <a:t>1</a:t>
                </a:r>
              </a:p>
            </p:txBody>
          </p:sp>
        </p:grpSp>
        <p:grpSp>
          <p:nvGrpSpPr>
            <p:cNvPr id="40" name="Group 11"/>
            <p:cNvGrpSpPr>
              <a:grpSpLocks/>
            </p:cNvGrpSpPr>
            <p:nvPr/>
          </p:nvGrpSpPr>
          <p:grpSpPr bwMode="auto">
            <a:xfrm>
              <a:off x="3129" y="3482"/>
              <a:ext cx="575" cy="562"/>
              <a:chOff x="3754" y="922"/>
              <a:chExt cx="575" cy="562"/>
            </a:xfrm>
          </p:grpSpPr>
          <p:sp>
            <p:nvSpPr>
              <p:cNvPr id="42" name="Rectangle 12"/>
              <p:cNvSpPr>
                <a:spLocks noChangeArrowheads="1"/>
              </p:cNvSpPr>
              <p:nvPr/>
            </p:nvSpPr>
            <p:spPr bwMode="auto">
              <a:xfrm>
                <a:off x="3958" y="941"/>
                <a:ext cx="371" cy="543"/>
              </a:xfrm>
              <a:prstGeom prst="rect">
                <a:avLst/>
              </a:prstGeom>
              <a:noFill/>
              <a:ln w="9525">
                <a:noFill/>
                <a:miter lim="800000"/>
                <a:headEnd/>
                <a:tailEnd/>
              </a:ln>
            </p:spPr>
            <p:txBody>
              <a:bodyPr wrap="none">
                <a:spAutoFit/>
              </a:bodyPr>
              <a:lstStyle/>
              <a:p>
                <a:r>
                  <a:rPr lang="en-US" sz="3600" dirty="0">
                    <a:solidFill>
                      <a:srgbClr val="FF0000"/>
                    </a:solidFill>
                  </a:rPr>
                  <a:t>e</a:t>
                </a:r>
                <a:endParaRPr lang="en-US" sz="1050" dirty="0">
                  <a:solidFill>
                    <a:srgbClr val="FF0000"/>
                  </a:solidFill>
                </a:endParaRPr>
              </a:p>
            </p:txBody>
          </p:sp>
          <p:sp>
            <p:nvSpPr>
              <p:cNvPr id="43" name="Rectangle 13"/>
              <p:cNvSpPr>
                <a:spLocks noChangeArrowheads="1"/>
              </p:cNvSpPr>
              <p:nvPr/>
            </p:nvSpPr>
            <p:spPr bwMode="auto">
              <a:xfrm>
                <a:off x="3754" y="922"/>
                <a:ext cx="326"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cs typeface="Arial" charset="0"/>
                  </a:rPr>
                  <a:t>−</a:t>
                </a:r>
                <a:r>
                  <a:rPr lang="en-US" dirty="0">
                    <a:solidFill>
                      <a:srgbClr val="FF0000"/>
                    </a:solidFill>
                  </a:rPr>
                  <a:t>1</a:t>
                </a:r>
              </a:p>
            </p:txBody>
          </p:sp>
        </p:grpSp>
        <p:sp>
          <p:nvSpPr>
            <p:cNvPr id="41" name="Rectangle 14"/>
            <p:cNvSpPr>
              <a:spLocks noChangeArrowheads="1"/>
            </p:cNvSpPr>
            <p:nvPr/>
          </p:nvSpPr>
          <p:spPr bwMode="auto">
            <a:xfrm>
              <a:off x="2741" y="3578"/>
              <a:ext cx="356" cy="349"/>
            </a:xfrm>
            <a:prstGeom prst="rect">
              <a:avLst/>
            </a:prstGeom>
            <a:noFill/>
            <a:ln w="9525">
              <a:noFill/>
              <a:miter lim="800000"/>
              <a:headEnd/>
              <a:tailEnd/>
            </a:ln>
          </p:spPr>
          <p:txBody>
            <a:bodyPr wrap="none">
              <a:spAutoFit/>
            </a:bodyPr>
            <a:lstStyle/>
            <a:p>
              <a:r>
                <a:rPr lang="en-US" sz="2100" dirty="0">
                  <a:solidFill>
                    <a:srgbClr val="FF0000"/>
                  </a:solidFill>
                </a:rPr>
                <a:t>or</a:t>
              </a:r>
              <a:endParaRPr lang="en-US" sz="1050" dirty="0">
                <a:solidFill>
                  <a:srgbClr val="FF0000"/>
                </a:solidFill>
              </a:endParaRPr>
            </a:p>
          </p:txBody>
        </p:sp>
      </p:grpSp>
    </p:spTree>
    <p:extLst>
      <p:ext uri="{BB962C8B-B14F-4D97-AF65-F5344CB8AC3E}">
        <p14:creationId xmlns:p14="http://schemas.microsoft.com/office/powerpoint/2010/main" val="27636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898" y="353865"/>
            <a:ext cx="5086350" cy="571500"/>
          </a:xfrm>
        </p:spPr>
        <p:txBody>
          <a:bodyPr>
            <a:normAutofit fontScale="90000"/>
          </a:bodyPr>
          <a:lstStyle/>
          <a:p>
            <a:r>
              <a:rPr lang="en-US" dirty="0">
                <a:solidFill>
                  <a:schemeClr val="accent1"/>
                </a:solidFill>
              </a:rPr>
              <a:t>Beta decay</a:t>
            </a:r>
          </a:p>
        </p:txBody>
      </p:sp>
      <p:sp>
        <p:nvSpPr>
          <p:cNvPr id="3" name="Content Placeholder 2"/>
          <p:cNvSpPr>
            <a:spLocks noGrp="1"/>
          </p:cNvSpPr>
          <p:nvPr>
            <p:ph sz="quarter" idx="1"/>
          </p:nvPr>
        </p:nvSpPr>
        <p:spPr>
          <a:xfrm>
            <a:off x="180650" y="1453749"/>
            <a:ext cx="5631675" cy="3244999"/>
          </a:xfrm>
        </p:spPr>
        <p:txBody>
          <a:bodyPr>
            <a:noAutofit/>
          </a:bodyPr>
          <a:lstStyle/>
          <a:p>
            <a:pPr marL="139700" indent="0">
              <a:buNone/>
            </a:pPr>
            <a:r>
              <a:rPr lang="en-US" sz="2100" dirty="0"/>
              <a:t>An example is I-131 which contains 53 protons and 78 neutrons.</a:t>
            </a:r>
          </a:p>
          <a:p>
            <a:pPr marL="139700" indent="0">
              <a:buNone/>
            </a:pPr>
            <a:endParaRPr lang="en-US" sz="2100" dirty="0"/>
          </a:p>
          <a:p>
            <a:pPr marL="139700" indent="0">
              <a:buNone/>
            </a:pPr>
            <a:endParaRPr lang="en-US" sz="2100" dirty="0"/>
          </a:p>
          <a:p>
            <a:pPr marL="139700" indent="0">
              <a:buNone/>
            </a:pPr>
            <a:endParaRPr lang="en-US" sz="2100" dirty="0"/>
          </a:p>
          <a:p>
            <a:pPr marL="139700" indent="0">
              <a:buNone/>
            </a:pPr>
            <a:r>
              <a:rPr lang="en-US" sz="2100" dirty="0"/>
              <a:t>The product, Xenon, has 54 protons and 78 neutrons, making the proton : neutron ratio a bit closer to 1:1.</a:t>
            </a:r>
          </a:p>
        </p:txBody>
      </p:sp>
      <p:pic>
        <p:nvPicPr>
          <p:cNvPr id="5" name="Picture 5" descr="21_02above"/>
          <p:cNvPicPr>
            <a:picLocks noGrp="1" noChangeAspect="1" noChangeArrowheads="1"/>
          </p:cNvPicPr>
          <p:nvPr>
            <p:ph sz="quarter" idx="2"/>
          </p:nvPr>
        </p:nvPicPr>
        <p:blipFill>
          <a:blip r:embed="rId2" cstate="screen"/>
          <a:stretch>
            <a:fillRect/>
          </a:stretch>
        </p:blipFill>
        <p:spPr>
          <a:xfrm>
            <a:off x="6185046" y="1705801"/>
            <a:ext cx="2435990" cy="2939108"/>
          </a:xfrm>
        </p:spPr>
      </p:pic>
      <p:grpSp>
        <p:nvGrpSpPr>
          <p:cNvPr id="26" name="Group 27"/>
          <p:cNvGrpSpPr>
            <a:grpSpLocks/>
          </p:cNvGrpSpPr>
          <p:nvPr/>
        </p:nvGrpSpPr>
        <p:grpSpPr bwMode="auto">
          <a:xfrm>
            <a:off x="822405" y="2518131"/>
            <a:ext cx="4348163" cy="657224"/>
            <a:chOff x="741" y="2872"/>
            <a:chExt cx="3652" cy="552"/>
          </a:xfrm>
        </p:grpSpPr>
        <p:grpSp>
          <p:nvGrpSpPr>
            <p:cNvPr id="27" name="Group 16"/>
            <p:cNvGrpSpPr>
              <a:grpSpLocks/>
            </p:cNvGrpSpPr>
            <p:nvPr/>
          </p:nvGrpSpPr>
          <p:grpSpPr bwMode="auto">
            <a:xfrm>
              <a:off x="741" y="2872"/>
              <a:ext cx="733" cy="543"/>
              <a:chOff x="3638" y="914"/>
              <a:chExt cx="733" cy="543"/>
            </a:xfrm>
          </p:grpSpPr>
          <p:sp>
            <p:nvSpPr>
              <p:cNvPr id="36" name="Rectangle 17"/>
              <p:cNvSpPr>
                <a:spLocks noChangeArrowheads="1"/>
              </p:cNvSpPr>
              <p:nvPr/>
            </p:nvSpPr>
            <p:spPr bwMode="auto">
              <a:xfrm>
                <a:off x="4108" y="914"/>
                <a:ext cx="263" cy="543"/>
              </a:xfrm>
              <a:prstGeom prst="rect">
                <a:avLst/>
              </a:prstGeom>
              <a:noFill/>
              <a:ln w="9525">
                <a:noFill/>
                <a:miter lim="800000"/>
                <a:headEnd/>
                <a:tailEnd/>
              </a:ln>
            </p:spPr>
            <p:txBody>
              <a:bodyPr wrap="none">
                <a:spAutoFit/>
              </a:bodyPr>
              <a:lstStyle/>
              <a:p>
                <a:r>
                  <a:rPr lang="en-US" sz="3600" dirty="0">
                    <a:solidFill>
                      <a:srgbClr val="FF0000"/>
                    </a:solidFill>
                  </a:rPr>
                  <a:t>I</a:t>
                </a:r>
                <a:endParaRPr lang="en-US" sz="1050" dirty="0">
                  <a:solidFill>
                    <a:srgbClr val="FF0000"/>
                  </a:solidFill>
                </a:endParaRPr>
              </a:p>
            </p:txBody>
          </p:sp>
          <p:sp>
            <p:nvSpPr>
              <p:cNvPr id="37" name="Rectangle 18"/>
              <p:cNvSpPr>
                <a:spLocks noChangeArrowheads="1"/>
              </p:cNvSpPr>
              <p:nvPr/>
            </p:nvSpPr>
            <p:spPr bwMode="auto">
              <a:xfrm>
                <a:off x="3638" y="922"/>
                <a:ext cx="442" cy="491"/>
              </a:xfrm>
              <a:prstGeom prst="rect">
                <a:avLst/>
              </a:prstGeom>
              <a:noFill/>
              <a:ln w="9525">
                <a:noFill/>
                <a:miter lim="800000"/>
                <a:headEnd/>
                <a:tailEnd/>
              </a:ln>
            </p:spPr>
            <p:txBody>
              <a:bodyPr wrap="none">
                <a:spAutoFit/>
              </a:bodyPr>
              <a:lstStyle/>
              <a:p>
                <a:pPr algn="r"/>
                <a:r>
                  <a:rPr lang="en-US" sz="1600" dirty="0">
                    <a:solidFill>
                      <a:srgbClr val="FF0000"/>
                    </a:solidFill>
                  </a:rPr>
                  <a:t>131</a:t>
                </a:r>
              </a:p>
              <a:p>
                <a:pPr algn="r"/>
                <a:r>
                  <a:rPr lang="en-US" sz="1600" dirty="0">
                    <a:solidFill>
                      <a:srgbClr val="FF0000"/>
                    </a:solidFill>
                  </a:rPr>
                  <a:t>53</a:t>
                </a:r>
              </a:p>
            </p:txBody>
          </p:sp>
        </p:grpSp>
        <p:grpSp>
          <p:nvGrpSpPr>
            <p:cNvPr id="28" name="Group 19"/>
            <p:cNvGrpSpPr>
              <a:grpSpLocks/>
            </p:cNvGrpSpPr>
            <p:nvPr/>
          </p:nvGrpSpPr>
          <p:grpSpPr bwMode="auto">
            <a:xfrm>
              <a:off x="3367" y="2875"/>
              <a:ext cx="1026" cy="543"/>
              <a:chOff x="4904" y="917"/>
              <a:chExt cx="1026" cy="543"/>
            </a:xfrm>
          </p:grpSpPr>
          <p:sp>
            <p:nvSpPr>
              <p:cNvPr id="34" name="Rectangle 20"/>
              <p:cNvSpPr>
                <a:spLocks noChangeArrowheads="1"/>
              </p:cNvSpPr>
              <p:nvPr/>
            </p:nvSpPr>
            <p:spPr bwMode="auto">
              <a:xfrm>
                <a:off x="5301" y="917"/>
                <a:ext cx="629" cy="543"/>
              </a:xfrm>
              <a:prstGeom prst="rect">
                <a:avLst/>
              </a:prstGeom>
              <a:noFill/>
              <a:ln w="9525">
                <a:noFill/>
                <a:miter lim="800000"/>
                <a:headEnd/>
                <a:tailEnd/>
              </a:ln>
            </p:spPr>
            <p:txBody>
              <a:bodyPr wrap="none">
                <a:spAutoFit/>
              </a:bodyPr>
              <a:lstStyle/>
              <a:p>
                <a:r>
                  <a:rPr lang="en-US" sz="3600" dirty="0" err="1">
                    <a:solidFill>
                      <a:srgbClr val="FF0000"/>
                    </a:solidFill>
                  </a:rPr>
                  <a:t>Xe</a:t>
                </a:r>
                <a:endParaRPr lang="en-US" sz="1050" dirty="0">
                  <a:solidFill>
                    <a:srgbClr val="FF0000"/>
                  </a:solidFill>
                </a:endParaRPr>
              </a:p>
            </p:txBody>
          </p:sp>
          <p:sp>
            <p:nvSpPr>
              <p:cNvPr id="35" name="Rectangle 21"/>
              <p:cNvSpPr>
                <a:spLocks noChangeArrowheads="1"/>
              </p:cNvSpPr>
              <p:nvPr/>
            </p:nvSpPr>
            <p:spPr bwMode="auto">
              <a:xfrm>
                <a:off x="4904" y="918"/>
                <a:ext cx="406" cy="439"/>
              </a:xfrm>
              <a:prstGeom prst="rect">
                <a:avLst/>
              </a:prstGeom>
              <a:noFill/>
              <a:ln w="9525">
                <a:noFill/>
                <a:miter lim="800000"/>
                <a:headEnd/>
                <a:tailEnd/>
              </a:ln>
            </p:spPr>
            <p:txBody>
              <a:bodyPr wrap="none">
                <a:spAutoFit/>
              </a:bodyPr>
              <a:lstStyle/>
              <a:p>
                <a:pPr algn="r"/>
                <a:r>
                  <a:rPr lang="en-US" dirty="0">
                    <a:solidFill>
                      <a:srgbClr val="FF0000"/>
                    </a:solidFill>
                  </a:rPr>
                  <a:t>131</a:t>
                </a:r>
              </a:p>
              <a:p>
                <a:pPr algn="r"/>
                <a:r>
                  <a:rPr lang="en-US" dirty="0">
                    <a:solidFill>
                      <a:srgbClr val="FF0000"/>
                    </a:solidFill>
                  </a:rPr>
                  <a:t>54</a:t>
                </a:r>
              </a:p>
            </p:txBody>
          </p:sp>
        </p:grpSp>
        <p:sp>
          <p:nvSpPr>
            <p:cNvPr id="29" name="Rectangle 22"/>
            <p:cNvSpPr>
              <a:spLocks noChangeArrowheads="1"/>
            </p:cNvSpPr>
            <p:nvPr/>
          </p:nvSpPr>
          <p:spPr bwMode="auto">
            <a:xfrm>
              <a:off x="1371" y="2996"/>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sp>
          <p:nvSpPr>
            <p:cNvPr id="30" name="Rectangle 23"/>
            <p:cNvSpPr>
              <a:spLocks noChangeArrowheads="1"/>
            </p:cNvSpPr>
            <p:nvPr/>
          </p:nvSpPr>
          <p:spPr bwMode="auto">
            <a:xfrm>
              <a:off x="2954" y="2957"/>
              <a:ext cx="306" cy="388"/>
            </a:xfrm>
            <a:prstGeom prst="rect">
              <a:avLst/>
            </a:prstGeom>
            <a:noFill/>
            <a:ln w="9525">
              <a:noFill/>
              <a:miter lim="800000"/>
              <a:headEnd/>
              <a:tailEnd/>
            </a:ln>
          </p:spPr>
          <p:txBody>
            <a:bodyPr wrap="none">
              <a:spAutoFit/>
            </a:bodyPr>
            <a:lstStyle/>
            <a:p>
              <a:r>
                <a:rPr lang="en-US" sz="2400" dirty="0">
                  <a:solidFill>
                    <a:srgbClr val="FF0000"/>
                  </a:solidFill>
                </a:rPr>
                <a:t>+</a:t>
              </a:r>
            </a:p>
          </p:txBody>
        </p:sp>
        <p:grpSp>
          <p:nvGrpSpPr>
            <p:cNvPr id="31" name="Group 24"/>
            <p:cNvGrpSpPr>
              <a:grpSpLocks/>
            </p:cNvGrpSpPr>
            <p:nvPr/>
          </p:nvGrpSpPr>
          <p:grpSpPr bwMode="auto">
            <a:xfrm>
              <a:off x="2069" y="2881"/>
              <a:ext cx="710" cy="543"/>
              <a:chOff x="2454" y="923"/>
              <a:chExt cx="710" cy="543"/>
            </a:xfrm>
          </p:grpSpPr>
          <p:sp>
            <p:nvSpPr>
              <p:cNvPr id="32" name="Rectangle 25"/>
              <p:cNvSpPr>
                <a:spLocks noChangeArrowheads="1"/>
              </p:cNvSpPr>
              <p:nvPr/>
            </p:nvSpPr>
            <p:spPr bwMode="auto">
              <a:xfrm>
                <a:off x="2793" y="923"/>
                <a:ext cx="371" cy="543"/>
              </a:xfrm>
              <a:prstGeom prst="rect">
                <a:avLst/>
              </a:prstGeom>
              <a:noFill/>
              <a:ln w="9525">
                <a:noFill/>
                <a:miter lim="800000"/>
                <a:headEnd/>
                <a:tailEnd/>
              </a:ln>
            </p:spPr>
            <p:txBody>
              <a:bodyPr wrap="none">
                <a:spAutoFit/>
              </a:bodyPr>
              <a:lstStyle/>
              <a:p>
                <a:r>
                  <a:rPr lang="en-US" sz="3600" dirty="0">
                    <a:solidFill>
                      <a:srgbClr val="FF0000"/>
                    </a:solidFill>
                  </a:rPr>
                  <a:t>e</a:t>
                </a:r>
                <a:endParaRPr lang="en-US" sz="1050" dirty="0">
                  <a:solidFill>
                    <a:srgbClr val="FF0000"/>
                  </a:solidFill>
                </a:endParaRPr>
              </a:p>
            </p:txBody>
          </p:sp>
          <p:sp>
            <p:nvSpPr>
              <p:cNvPr id="33" name="Rectangle 26"/>
              <p:cNvSpPr>
                <a:spLocks noChangeArrowheads="1"/>
              </p:cNvSpPr>
              <p:nvPr/>
            </p:nvSpPr>
            <p:spPr bwMode="auto">
              <a:xfrm>
                <a:off x="2454" y="923"/>
                <a:ext cx="326"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cs typeface="Arial" charset="0"/>
                  </a:rPr>
                  <a:t>−</a:t>
                </a:r>
                <a:r>
                  <a:rPr lang="en-US" dirty="0">
                    <a:solidFill>
                      <a:srgbClr val="FF0000"/>
                    </a:solidFill>
                  </a:rPr>
                  <a:t>1</a:t>
                </a:r>
              </a:p>
            </p:txBody>
          </p:sp>
        </p:grpSp>
      </p:grpSp>
    </p:spTree>
    <p:extLst>
      <p:ext uri="{BB962C8B-B14F-4D97-AF65-F5344CB8AC3E}">
        <p14:creationId xmlns:p14="http://schemas.microsoft.com/office/powerpoint/2010/main" val="290153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945002" y="233067"/>
            <a:ext cx="6572250" cy="1246584"/>
          </a:xfrm>
        </p:spPr>
        <p:txBody>
          <a:bodyPr>
            <a:normAutofit/>
          </a:bodyPr>
          <a:lstStyle/>
          <a:p>
            <a:r>
              <a:rPr lang="en-US" sz="3000" dirty="0"/>
              <a:t>Example </a:t>
            </a:r>
            <a:br>
              <a:rPr lang="en-US" sz="3000" dirty="0"/>
            </a:br>
            <a:endParaRPr lang="en-US" sz="3000" dirty="0"/>
          </a:p>
        </p:txBody>
      </p:sp>
      <p:sp>
        <p:nvSpPr>
          <p:cNvPr id="18436" name="Rectangle 3"/>
          <p:cNvSpPr>
            <a:spLocks noGrp="1" noChangeArrowheads="1"/>
          </p:cNvSpPr>
          <p:nvPr>
            <p:ph idx="1"/>
          </p:nvPr>
        </p:nvSpPr>
        <p:spPr>
          <a:xfrm>
            <a:off x="334977" y="1428750"/>
            <a:ext cx="8483097" cy="2800350"/>
          </a:xfrm>
        </p:spPr>
        <p:txBody>
          <a:bodyPr/>
          <a:lstStyle/>
          <a:p>
            <a:pPr lvl="1" eaLnBrk="1" hangingPunct="1">
              <a:buFontTx/>
              <a:buNone/>
            </a:pPr>
            <a:r>
              <a:rPr lang="en-US" baseline="30000" dirty="0"/>
              <a:t>234</a:t>
            </a:r>
            <a:r>
              <a:rPr lang="en-US" dirty="0"/>
              <a:t>Th  </a:t>
            </a:r>
            <a:r>
              <a:rPr lang="en-US" dirty="0">
                <a:sym typeface="Wingdings" panose="05000000000000000000" pitchFamily="2" charset="2"/>
              </a:rPr>
              <a:t></a:t>
            </a:r>
            <a:r>
              <a:rPr lang="en-US" dirty="0"/>
              <a:t>    </a:t>
            </a:r>
            <a:r>
              <a:rPr lang="en-US" baseline="30000" dirty="0"/>
              <a:t>0</a:t>
            </a:r>
            <a:r>
              <a:rPr lang="en-US" dirty="0"/>
              <a:t>e  + </a:t>
            </a:r>
            <a:r>
              <a:rPr lang="en-US" baseline="30000" dirty="0"/>
              <a:t>234</a:t>
            </a:r>
            <a:r>
              <a:rPr lang="en-US" dirty="0"/>
              <a:t>Pa</a:t>
            </a:r>
          </a:p>
          <a:p>
            <a:pPr lvl="1" eaLnBrk="1" hangingPunct="1">
              <a:buFontTx/>
              <a:buNone/>
            </a:pPr>
            <a:endParaRPr lang="en-US" dirty="0"/>
          </a:p>
          <a:p>
            <a:pPr eaLnBrk="1" hangingPunct="1"/>
            <a:r>
              <a:rPr lang="en-US" sz="2100" dirty="0"/>
              <a:t>The total mass on the left must equal the total mass on the right (234  = 0 + 234)</a:t>
            </a:r>
          </a:p>
          <a:p>
            <a:pPr eaLnBrk="1" hangingPunct="1"/>
            <a:r>
              <a:rPr lang="en-US" sz="2100" dirty="0"/>
              <a:t>The total charge on the left must equal the total charge on the right (90 = -1 + 91)</a:t>
            </a:r>
          </a:p>
        </p:txBody>
      </p:sp>
      <p:sp>
        <p:nvSpPr>
          <p:cNvPr id="18437" name="Text Box 4"/>
          <p:cNvSpPr txBox="1">
            <a:spLocks noChangeArrowheads="1"/>
          </p:cNvSpPr>
          <p:nvPr/>
        </p:nvSpPr>
        <p:spPr bwMode="auto">
          <a:xfrm>
            <a:off x="1179780" y="1888124"/>
            <a:ext cx="370284"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aseline="-25000" dirty="0">
                <a:solidFill>
                  <a:schemeClr val="bg1"/>
                </a:solidFill>
                <a:latin typeface="Shadows Into Light" panose="020B0604020202020204" charset="0"/>
              </a:rPr>
              <a:t>90</a:t>
            </a:r>
          </a:p>
        </p:txBody>
      </p:sp>
      <p:sp>
        <p:nvSpPr>
          <p:cNvPr id="18438" name="Text Box 5"/>
          <p:cNvSpPr txBox="1">
            <a:spLocks noChangeArrowheads="1"/>
          </p:cNvSpPr>
          <p:nvPr/>
        </p:nvSpPr>
        <p:spPr bwMode="auto">
          <a:xfrm>
            <a:off x="3070822" y="1888124"/>
            <a:ext cx="641099" cy="338554"/>
          </a:xfrm>
          <a:prstGeom prst="rect">
            <a:avLst/>
          </a:prstGeom>
          <a:noFill/>
          <a:ln w="12700" cap="sq">
            <a:noFill/>
            <a:miter lim="800000"/>
            <a:headEnd type="none" w="sm" len="sm"/>
            <a:tailEnd type="none" w="sm" len="sm"/>
          </a:ln>
        </p:spPr>
        <p:txBody>
          <a:bodyPr wrap="square">
            <a:spAutoFit/>
          </a:bodyPr>
          <a:lstStyle/>
          <a:p>
            <a:pPr>
              <a:spcBef>
                <a:spcPct val="50000"/>
              </a:spcBef>
            </a:pPr>
            <a:r>
              <a:rPr lang="en-US" sz="2400" baseline="-25000" dirty="0">
                <a:solidFill>
                  <a:schemeClr val="bg1"/>
                </a:solidFill>
                <a:latin typeface="Shadows Into Light" panose="020B0604020202020204" charset="0"/>
              </a:rPr>
              <a:t>-1</a:t>
            </a:r>
          </a:p>
        </p:txBody>
      </p:sp>
      <p:sp>
        <p:nvSpPr>
          <p:cNvPr id="18439" name="Text Box 6"/>
          <p:cNvSpPr txBox="1">
            <a:spLocks noChangeArrowheads="1"/>
          </p:cNvSpPr>
          <p:nvPr/>
        </p:nvSpPr>
        <p:spPr bwMode="auto">
          <a:xfrm>
            <a:off x="4216956" y="1994027"/>
            <a:ext cx="359569"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aseline="-25000" dirty="0">
                <a:solidFill>
                  <a:schemeClr val="bg1"/>
                </a:solidFill>
                <a:latin typeface="Shadows Into Light" panose="020B0604020202020204" charset="0"/>
              </a:rPr>
              <a:t>91</a:t>
            </a:r>
          </a:p>
        </p:txBody>
      </p:sp>
    </p:spTree>
    <p:extLst>
      <p:ext uri="{BB962C8B-B14F-4D97-AF65-F5344CB8AC3E}">
        <p14:creationId xmlns:p14="http://schemas.microsoft.com/office/powerpoint/2010/main" val="275885317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166" y="302543"/>
            <a:ext cx="5600700" cy="422672"/>
          </a:xfrm>
        </p:spPr>
        <p:txBody>
          <a:bodyPr/>
          <a:lstStyle/>
          <a:p>
            <a:r>
              <a:rPr lang="en-US" dirty="0">
                <a:solidFill>
                  <a:schemeClr val="accent1"/>
                </a:solidFill>
              </a:rPr>
              <a:t>Positron decay</a:t>
            </a:r>
          </a:p>
        </p:txBody>
      </p:sp>
      <p:sp>
        <p:nvSpPr>
          <p:cNvPr id="3" name="Content Placeholder 2"/>
          <p:cNvSpPr>
            <a:spLocks noGrp="1"/>
          </p:cNvSpPr>
          <p:nvPr>
            <p:ph sz="quarter" idx="1"/>
          </p:nvPr>
        </p:nvSpPr>
        <p:spPr>
          <a:xfrm>
            <a:off x="235389" y="1543170"/>
            <a:ext cx="5476687" cy="3085979"/>
          </a:xfrm>
        </p:spPr>
        <p:txBody>
          <a:bodyPr/>
          <a:lstStyle/>
          <a:p>
            <a:r>
              <a:rPr lang="en-US" sz="2100" dirty="0"/>
              <a:t>Atoms below this belt have too many protons and positron decay.</a:t>
            </a:r>
          </a:p>
          <a:p>
            <a:r>
              <a:rPr lang="en-US" sz="2100" dirty="0"/>
              <a:t>The positron is the opposite of a beta particle.</a:t>
            </a:r>
          </a:p>
          <a:p>
            <a:endParaRPr lang="en-US" dirty="0"/>
          </a:p>
        </p:txBody>
      </p:sp>
      <p:pic>
        <p:nvPicPr>
          <p:cNvPr id="5" name="Picture 5" descr="21_02below"/>
          <p:cNvPicPr>
            <a:picLocks noGrp="1" noChangeAspect="1" noChangeArrowheads="1"/>
          </p:cNvPicPr>
          <p:nvPr>
            <p:ph sz="quarter" idx="2"/>
          </p:nvPr>
        </p:nvPicPr>
        <p:blipFill>
          <a:blip r:embed="rId2" cstate="screen"/>
          <a:stretch>
            <a:fillRect/>
          </a:stretch>
        </p:blipFill>
        <p:spPr>
          <a:xfrm>
            <a:off x="5712077" y="1543171"/>
            <a:ext cx="3020616" cy="3085979"/>
          </a:xfrm>
        </p:spPr>
      </p:pic>
      <p:grpSp>
        <p:nvGrpSpPr>
          <p:cNvPr id="6" name="Group 31"/>
          <p:cNvGrpSpPr>
            <a:grpSpLocks/>
          </p:cNvGrpSpPr>
          <p:nvPr/>
        </p:nvGrpSpPr>
        <p:grpSpPr bwMode="auto">
          <a:xfrm>
            <a:off x="1537097" y="3242075"/>
            <a:ext cx="3240881" cy="661988"/>
            <a:chOff x="1520" y="2939"/>
            <a:chExt cx="2722" cy="556"/>
          </a:xfrm>
        </p:grpSpPr>
        <p:grpSp>
          <p:nvGrpSpPr>
            <p:cNvPr id="7" name="Group 20"/>
            <p:cNvGrpSpPr>
              <a:grpSpLocks/>
            </p:cNvGrpSpPr>
            <p:nvPr/>
          </p:nvGrpSpPr>
          <p:grpSpPr bwMode="auto">
            <a:xfrm>
              <a:off x="1520" y="2952"/>
              <a:ext cx="514" cy="543"/>
              <a:chOff x="3841" y="922"/>
              <a:chExt cx="514" cy="543"/>
            </a:xfrm>
          </p:grpSpPr>
          <p:sp>
            <p:nvSpPr>
              <p:cNvPr id="16" name="Rectangle 21"/>
              <p:cNvSpPr>
                <a:spLocks noChangeArrowheads="1"/>
              </p:cNvSpPr>
              <p:nvPr/>
            </p:nvSpPr>
            <p:spPr bwMode="auto">
              <a:xfrm>
                <a:off x="3984" y="922"/>
                <a:ext cx="371" cy="543"/>
              </a:xfrm>
              <a:prstGeom prst="rect">
                <a:avLst/>
              </a:prstGeom>
              <a:noFill/>
              <a:ln w="9525">
                <a:noFill/>
                <a:miter lim="800000"/>
                <a:headEnd/>
                <a:tailEnd/>
              </a:ln>
            </p:spPr>
            <p:txBody>
              <a:bodyPr wrap="none">
                <a:spAutoFit/>
              </a:bodyPr>
              <a:lstStyle/>
              <a:p>
                <a:r>
                  <a:rPr lang="en-US" sz="3600" dirty="0">
                    <a:solidFill>
                      <a:srgbClr val="FF0000"/>
                    </a:solidFill>
                  </a:rPr>
                  <a:t>p</a:t>
                </a:r>
                <a:endParaRPr lang="en-US" sz="1050" dirty="0">
                  <a:solidFill>
                    <a:srgbClr val="FF0000"/>
                  </a:solidFill>
                </a:endParaRPr>
              </a:p>
            </p:txBody>
          </p:sp>
          <p:sp>
            <p:nvSpPr>
              <p:cNvPr id="17" name="Rectangle 22"/>
              <p:cNvSpPr>
                <a:spLocks noChangeArrowheads="1"/>
              </p:cNvSpPr>
              <p:nvPr/>
            </p:nvSpPr>
            <p:spPr bwMode="auto">
              <a:xfrm>
                <a:off x="3841" y="922"/>
                <a:ext cx="239" cy="439"/>
              </a:xfrm>
              <a:prstGeom prst="rect">
                <a:avLst/>
              </a:prstGeom>
              <a:noFill/>
              <a:ln w="9525">
                <a:noFill/>
                <a:miter lim="800000"/>
                <a:headEnd/>
                <a:tailEnd/>
              </a:ln>
            </p:spPr>
            <p:txBody>
              <a:bodyPr wrap="none">
                <a:spAutoFit/>
              </a:bodyPr>
              <a:lstStyle/>
              <a:p>
                <a:pPr algn="r"/>
                <a:r>
                  <a:rPr lang="en-US" dirty="0">
                    <a:solidFill>
                      <a:srgbClr val="FF0000"/>
                    </a:solidFill>
                  </a:rPr>
                  <a:t>1</a:t>
                </a:r>
              </a:p>
              <a:p>
                <a:pPr algn="r"/>
                <a:r>
                  <a:rPr lang="en-US" dirty="0">
                    <a:solidFill>
                      <a:srgbClr val="FF0000"/>
                    </a:solidFill>
                  </a:rPr>
                  <a:t>1</a:t>
                </a:r>
              </a:p>
            </p:txBody>
          </p:sp>
        </p:grpSp>
        <p:sp>
          <p:nvSpPr>
            <p:cNvPr id="8" name="Rectangle 23"/>
            <p:cNvSpPr>
              <a:spLocks noChangeArrowheads="1"/>
            </p:cNvSpPr>
            <p:nvPr/>
          </p:nvSpPr>
          <p:spPr bwMode="auto">
            <a:xfrm>
              <a:off x="2063" y="3068"/>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grpSp>
          <p:nvGrpSpPr>
            <p:cNvPr id="9" name="Group 24"/>
            <p:cNvGrpSpPr>
              <a:grpSpLocks/>
            </p:cNvGrpSpPr>
            <p:nvPr/>
          </p:nvGrpSpPr>
          <p:grpSpPr bwMode="auto">
            <a:xfrm>
              <a:off x="3731" y="2952"/>
              <a:ext cx="511" cy="543"/>
              <a:chOff x="4721" y="922"/>
              <a:chExt cx="511" cy="543"/>
            </a:xfrm>
          </p:grpSpPr>
          <p:sp>
            <p:nvSpPr>
              <p:cNvPr id="14" name="Rectangle 25"/>
              <p:cNvSpPr>
                <a:spLocks noChangeArrowheads="1"/>
              </p:cNvSpPr>
              <p:nvPr/>
            </p:nvSpPr>
            <p:spPr bwMode="auto">
              <a:xfrm>
                <a:off x="4861" y="922"/>
                <a:ext cx="371" cy="543"/>
              </a:xfrm>
              <a:prstGeom prst="rect">
                <a:avLst/>
              </a:prstGeom>
              <a:noFill/>
              <a:ln w="9525">
                <a:noFill/>
                <a:miter lim="800000"/>
                <a:headEnd/>
                <a:tailEnd/>
              </a:ln>
            </p:spPr>
            <p:txBody>
              <a:bodyPr wrap="none">
                <a:spAutoFit/>
              </a:bodyPr>
              <a:lstStyle/>
              <a:p>
                <a:r>
                  <a:rPr lang="en-US" sz="3600" dirty="0">
                    <a:solidFill>
                      <a:srgbClr val="FF0000"/>
                    </a:solidFill>
                  </a:rPr>
                  <a:t>n</a:t>
                </a:r>
                <a:endParaRPr lang="en-US" sz="1050" dirty="0">
                  <a:solidFill>
                    <a:srgbClr val="FF0000"/>
                  </a:solidFill>
                </a:endParaRPr>
              </a:p>
            </p:txBody>
          </p:sp>
          <p:sp>
            <p:nvSpPr>
              <p:cNvPr id="15" name="Rectangle 26"/>
              <p:cNvSpPr>
                <a:spLocks noChangeArrowheads="1"/>
              </p:cNvSpPr>
              <p:nvPr/>
            </p:nvSpPr>
            <p:spPr bwMode="auto">
              <a:xfrm>
                <a:off x="4721" y="924"/>
                <a:ext cx="239" cy="439"/>
              </a:xfrm>
              <a:prstGeom prst="rect">
                <a:avLst/>
              </a:prstGeom>
              <a:noFill/>
              <a:ln w="9525">
                <a:noFill/>
                <a:miter lim="800000"/>
                <a:headEnd/>
                <a:tailEnd/>
              </a:ln>
            </p:spPr>
            <p:txBody>
              <a:bodyPr wrap="none">
                <a:spAutoFit/>
              </a:bodyPr>
              <a:lstStyle/>
              <a:p>
                <a:pPr algn="r"/>
                <a:r>
                  <a:rPr lang="en-US" dirty="0">
                    <a:solidFill>
                      <a:srgbClr val="FF0000"/>
                    </a:solidFill>
                  </a:rPr>
                  <a:t>1</a:t>
                </a:r>
              </a:p>
              <a:p>
                <a:pPr algn="r"/>
                <a:r>
                  <a:rPr lang="en-US" dirty="0">
                    <a:solidFill>
                      <a:srgbClr val="FF0000"/>
                    </a:solidFill>
                  </a:rPr>
                  <a:t>0</a:t>
                </a:r>
              </a:p>
            </p:txBody>
          </p:sp>
        </p:grpSp>
        <p:sp>
          <p:nvSpPr>
            <p:cNvPr id="10" name="Rectangle 27"/>
            <p:cNvSpPr>
              <a:spLocks noChangeArrowheads="1"/>
            </p:cNvSpPr>
            <p:nvPr/>
          </p:nvSpPr>
          <p:spPr bwMode="auto">
            <a:xfrm>
              <a:off x="3374" y="3029"/>
              <a:ext cx="306" cy="388"/>
            </a:xfrm>
            <a:prstGeom prst="rect">
              <a:avLst/>
            </a:prstGeom>
            <a:noFill/>
            <a:ln w="9525">
              <a:noFill/>
              <a:miter lim="800000"/>
              <a:headEnd/>
              <a:tailEnd/>
            </a:ln>
          </p:spPr>
          <p:txBody>
            <a:bodyPr wrap="none">
              <a:spAutoFit/>
            </a:bodyPr>
            <a:lstStyle/>
            <a:p>
              <a:r>
                <a:rPr lang="en-US" sz="2400">
                  <a:solidFill>
                    <a:srgbClr val="FF0000"/>
                  </a:solidFill>
                </a:rPr>
                <a:t>+</a:t>
              </a:r>
            </a:p>
          </p:txBody>
        </p:sp>
        <p:grpSp>
          <p:nvGrpSpPr>
            <p:cNvPr id="11" name="Group 28"/>
            <p:cNvGrpSpPr>
              <a:grpSpLocks/>
            </p:cNvGrpSpPr>
            <p:nvPr/>
          </p:nvGrpSpPr>
          <p:grpSpPr bwMode="auto">
            <a:xfrm>
              <a:off x="2617" y="2939"/>
              <a:ext cx="583" cy="543"/>
              <a:chOff x="2826" y="909"/>
              <a:chExt cx="583" cy="543"/>
            </a:xfrm>
          </p:grpSpPr>
          <p:sp>
            <p:nvSpPr>
              <p:cNvPr id="12" name="Rectangle 29"/>
              <p:cNvSpPr>
                <a:spLocks noChangeArrowheads="1"/>
              </p:cNvSpPr>
              <p:nvPr/>
            </p:nvSpPr>
            <p:spPr bwMode="auto">
              <a:xfrm>
                <a:off x="3038" y="909"/>
                <a:ext cx="371" cy="543"/>
              </a:xfrm>
              <a:prstGeom prst="rect">
                <a:avLst/>
              </a:prstGeom>
              <a:noFill/>
              <a:ln w="9525">
                <a:noFill/>
                <a:miter lim="800000"/>
                <a:headEnd/>
                <a:tailEnd/>
              </a:ln>
            </p:spPr>
            <p:txBody>
              <a:bodyPr wrap="none">
                <a:spAutoFit/>
              </a:bodyPr>
              <a:lstStyle/>
              <a:p>
                <a:r>
                  <a:rPr lang="en-US" sz="3600" dirty="0">
                    <a:solidFill>
                      <a:srgbClr val="FF0000"/>
                    </a:solidFill>
                  </a:rPr>
                  <a:t>e</a:t>
                </a:r>
                <a:endParaRPr lang="en-US" sz="1050" dirty="0">
                  <a:solidFill>
                    <a:srgbClr val="FF0000"/>
                  </a:solidFill>
                </a:endParaRPr>
              </a:p>
            </p:txBody>
          </p:sp>
          <p:sp>
            <p:nvSpPr>
              <p:cNvPr id="13" name="Rectangle 30"/>
              <p:cNvSpPr>
                <a:spLocks noChangeArrowheads="1"/>
              </p:cNvSpPr>
              <p:nvPr/>
            </p:nvSpPr>
            <p:spPr bwMode="auto">
              <a:xfrm>
                <a:off x="2826" y="923"/>
                <a:ext cx="239"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rPr>
                  <a:t>1</a:t>
                </a:r>
              </a:p>
            </p:txBody>
          </p:sp>
        </p:grpSp>
      </p:grpSp>
    </p:spTree>
    <p:extLst>
      <p:ext uri="{BB962C8B-B14F-4D97-AF65-F5344CB8AC3E}">
        <p14:creationId xmlns:p14="http://schemas.microsoft.com/office/powerpoint/2010/main" val="13671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27" y="368251"/>
            <a:ext cx="5600700" cy="422672"/>
          </a:xfrm>
        </p:spPr>
        <p:txBody>
          <a:bodyPr/>
          <a:lstStyle/>
          <a:p>
            <a:r>
              <a:rPr lang="en-US" dirty="0">
                <a:solidFill>
                  <a:schemeClr val="accent1"/>
                </a:solidFill>
              </a:rPr>
              <a:t>Positron decay</a:t>
            </a:r>
          </a:p>
        </p:txBody>
      </p:sp>
      <p:sp>
        <p:nvSpPr>
          <p:cNvPr id="3" name="Content Placeholder 2"/>
          <p:cNvSpPr>
            <a:spLocks noGrp="1"/>
          </p:cNvSpPr>
          <p:nvPr>
            <p:ph sz="quarter" idx="1"/>
          </p:nvPr>
        </p:nvSpPr>
        <p:spPr>
          <a:xfrm>
            <a:off x="235389" y="1543170"/>
            <a:ext cx="5476687" cy="3085979"/>
          </a:xfrm>
        </p:spPr>
        <p:txBody>
          <a:bodyPr/>
          <a:lstStyle/>
          <a:p>
            <a:r>
              <a:rPr lang="en-US" sz="2100" dirty="0"/>
              <a:t>An example of positron decay is C-11, which has 6 protons and 5 neutrons. More protons than neutrons are very unstable due to high +/+ repulsions. </a:t>
            </a:r>
          </a:p>
          <a:p>
            <a:endParaRPr lang="en-US" sz="2100" dirty="0"/>
          </a:p>
          <a:p>
            <a:endParaRPr lang="en-US" sz="2100" dirty="0"/>
          </a:p>
          <a:p>
            <a:r>
              <a:rPr lang="en-US" sz="2100" dirty="0"/>
              <a:t>Now the product, B, has 5 protons and 6 neutrons. </a:t>
            </a:r>
          </a:p>
          <a:p>
            <a:endParaRPr lang="en-US" dirty="0"/>
          </a:p>
        </p:txBody>
      </p:sp>
      <p:pic>
        <p:nvPicPr>
          <p:cNvPr id="5" name="Picture 5" descr="21_02below"/>
          <p:cNvPicPr>
            <a:picLocks noGrp="1" noChangeAspect="1" noChangeArrowheads="1"/>
          </p:cNvPicPr>
          <p:nvPr>
            <p:ph sz="quarter" idx="2"/>
          </p:nvPr>
        </p:nvPicPr>
        <p:blipFill>
          <a:blip r:embed="rId2" cstate="screen"/>
          <a:stretch>
            <a:fillRect/>
          </a:stretch>
        </p:blipFill>
        <p:spPr>
          <a:xfrm>
            <a:off x="5712077" y="1543171"/>
            <a:ext cx="3020616" cy="3085979"/>
          </a:xfrm>
        </p:spPr>
      </p:pic>
      <p:grpSp>
        <p:nvGrpSpPr>
          <p:cNvPr id="6" name="Group 31"/>
          <p:cNvGrpSpPr>
            <a:grpSpLocks/>
          </p:cNvGrpSpPr>
          <p:nvPr/>
        </p:nvGrpSpPr>
        <p:grpSpPr bwMode="auto">
          <a:xfrm>
            <a:off x="1438275" y="3214914"/>
            <a:ext cx="3390900" cy="661988"/>
            <a:chOff x="1437" y="2939"/>
            <a:chExt cx="2848" cy="556"/>
          </a:xfrm>
        </p:grpSpPr>
        <p:grpSp>
          <p:nvGrpSpPr>
            <p:cNvPr id="7" name="Group 20"/>
            <p:cNvGrpSpPr>
              <a:grpSpLocks/>
            </p:cNvGrpSpPr>
            <p:nvPr/>
          </p:nvGrpSpPr>
          <p:grpSpPr bwMode="auto">
            <a:xfrm>
              <a:off x="1437" y="2952"/>
              <a:ext cx="661" cy="543"/>
              <a:chOff x="3758" y="922"/>
              <a:chExt cx="661" cy="543"/>
            </a:xfrm>
          </p:grpSpPr>
          <p:sp>
            <p:nvSpPr>
              <p:cNvPr id="16" name="Rectangle 21"/>
              <p:cNvSpPr>
                <a:spLocks noChangeArrowheads="1"/>
              </p:cNvSpPr>
              <p:nvPr/>
            </p:nvSpPr>
            <p:spPr bwMode="auto">
              <a:xfrm>
                <a:off x="3984" y="922"/>
                <a:ext cx="435" cy="543"/>
              </a:xfrm>
              <a:prstGeom prst="rect">
                <a:avLst/>
              </a:prstGeom>
              <a:noFill/>
              <a:ln w="9525">
                <a:noFill/>
                <a:miter lim="800000"/>
                <a:headEnd/>
                <a:tailEnd/>
              </a:ln>
            </p:spPr>
            <p:txBody>
              <a:bodyPr wrap="none">
                <a:spAutoFit/>
              </a:bodyPr>
              <a:lstStyle/>
              <a:p>
                <a:r>
                  <a:rPr lang="en-US" sz="3600" dirty="0">
                    <a:solidFill>
                      <a:srgbClr val="FF0000"/>
                    </a:solidFill>
                  </a:rPr>
                  <a:t>C</a:t>
                </a:r>
                <a:endParaRPr lang="en-US" sz="1050" dirty="0">
                  <a:solidFill>
                    <a:srgbClr val="FF0000"/>
                  </a:solidFill>
                </a:endParaRPr>
              </a:p>
            </p:txBody>
          </p:sp>
          <p:sp>
            <p:nvSpPr>
              <p:cNvPr id="17" name="Rectangle 22"/>
              <p:cNvSpPr>
                <a:spLocks noChangeArrowheads="1"/>
              </p:cNvSpPr>
              <p:nvPr/>
            </p:nvSpPr>
            <p:spPr bwMode="auto">
              <a:xfrm>
                <a:off x="3758" y="922"/>
                <a:ext cx="322" cy="439"/>
              </a:xfrm>
              <a:prstGeom prst="rect">
                <a:avLst/>
              </a:prstGeom>
              <a:noFill/>
              <a:ln w="9525">
                <a:noFill/>
                <a:miter lim="800000"/>
                <a:headEnd/>
                <a:tailEnd/>
              </a:ln>
            </p:spPr>
            <p:txBody>
              <a:bodyPr wrap="none">
                <a:spAutoFit/>
              </a:bodyPr>
              <a:lstStyle/>
              <a:p>
                <a:pPr algn="r"/>
                <a:r>
                  <a:rPr lang="en-US" dirty="0">
                    <a:solidFill>
                      <a:srgbClr val="FF0000"/>
                    </a:solidFill>
                  </a:rPr>
                  <a:t>11</a:t>
                </a:r>
              </a:p>
              <a:p>
                <a:pPr algn="r"/>
                <a:r>
                  <a:rPr lang="en-US" dirty="0">
                    <a:solidFill>
                      <a:srgbClr val="FF0000"/>
                    </a:solidFill>
                  </a:rPr>
                  <a:t>6</a:t>
                </a:r>
              </a:p>
            </p:txBody>
          </p:sp>
        </p:grpSp>
        <p:sp>
          <p:nvSpPr>
            <p:cNvPr id="8" name="Rectangle 23"/>
            <p:cNvSpPr>
              <a:spLocks noChangeArrowheads="1"/>
            </p:cNvSpPr>
            <p:nvPr/>
          </p:nvSpPr>
          <p:spPr bwMode="auto">
            <a:xfrm>
              <a:off x="2063" y="3068"/>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grpSp>
          <p:nvGrpSpPr>
            <p:cNvPr id="9" name="Group 24"/>
            <p:cNvGrpSpPr>
              <a:grpSpLocks/>
            </p:cNvGrpSpPr>
            <p:nvPr/>
          </p:nvGrpSpPr>
          <p:grpSpPr bwMode="auto">
            <a:xfrm>
              <a:off x="3648" y="2952"/>
              <a:ext cx="637" cy="543"/>
              <a:chOff x="4638" y="922"/>
              <a:chExt cx="637" cy="543"/>
            </a:xfrm>
          </p:grpSpPr>
          <p:sp>
            <p:nvSpPr>
              <p:cNvPr id="14" name="Rectangle 25"/>
              <p:cNvSpPr>
                <a:spLocks noChangeArrowheads="1"/>
              </p:cNvSpPr>
              <p:nvPr/>
            </p:nvSpPr>
            <p:spPr bwMode="auto">
              <a:xfrm>
                <a:off x="4861" y="922"/>
                <a:ext cx="414" cy="543"/>
              </a:xfrm>
              <a:prstGeom prst="rect">
                <a:avLst/>
              </a:prstGeom>
              <a:noFill/>
              <a:ln w="9525">
                <a:noFill/>
                <a:miter lim="800000"/>
                <a:headEnd/>
                <a:tailEnd/>
              </a:ln>
            </p:spPr>
            <p:txBody>
              <a:bodyPr wrap="none">
                <a:spAutoFit/>
              </a:bodyPr>
              <a:lstStyle/>
              <a:p>
                <a:r>
                  <a:rPr lang="en-US" sz="3600" dirty="0">
                    <a:solidFill>
                      <a:srgbClr val="FF0000"/>
                    </a:solidFill>
                  </a:rPr>
                  <a:t>B</a:t>
                </a:r>
                <a:endParaRPr lang="en-US" sz="1050" dirty="0">
                  <a:solidFill>
                    <a:srgbClr val="FF0000"/>
                  </a:solidFill>
                </a:endParaRPr>
              </a:p>
            </p:txBody>
          </p:sp>
          <p:sp>
            <p:nvSpPr>
              <p:cNvPr id="15" name="Rectangle 26"/>
              <p:cNvSpPr>
                <a:spLocks noChangeArrowheads="1"/>
              </p:cNvSpPr>
              <p:nvPr/>
            </p:nvSpPr>
            <p:spPr bwMode="auto">
              <a:xfrm>
                <a:off x="4638" y="924"/>
                <a:ext cx="322" cy="439"/>
              </a:xfrm>
              <a:prstGeom prst="rect">
                <a:avLst/>
              </a:prstGeom>
              <a:noFill/>
              <a:ln w="9525">
                <a:noFill/>
                <a:miter lim="800000"/>
                <a:headEnd/>
                <a:tailEnd/>
              </a:ln>
            </p:spPr>
            <p:txBody>
              <a:bodyPr wrap="none">
                <a:spAutoFit/>
              </a:bodyPr>
              <a:lstStyle/>
              <a:p>
                <a:pPr algn="r"/>
                <a:r>
                  <a:rPr lang="en-US" dirty="0">
                    <a:solidFill>
                      <a:srgbClr val="FF0000"/>
                    </a:solidFill>
                  </a:rPr>
                  <a:t>11</a:t>
                </a:r>
              </a:p>
              <a:p>
                <a:pPr algn="r"/>
                <a:r>
                  <a:rPr lang="en-US" dirty="0">
                    <a:solidFill>
                      <a:srgbClr val="FF0000"/>
                    </a:solidFill>
                  </a:rPr>
                  <a:t>5</a:t>
                </a:r>
              </a:p>
            </p:txBody>
          </p:sp>
        </p:grpSp>
        <p:sp>
          <p:nvSpPr>
            <p:cNvPr id="10" name="Rectangle 27"/>
            <p:cNvSpPr>
              <a:spLocks noChangeArrowheads="1"/>
            </p:cNvSpPr>
            <p:nvPr/>
          </p:nvSpPr>
          <p:spPr bwMode="auto">
            <a:xfrm>
              <a:off x="3374" y="3029"/>
              <a:ext cx="306" cy="388"/>
            </a:xfrm>
            <a:prstGeom prst="rect">
              <a:avLst/>
            </a:prstGeom>
            <a:noFill/>
            <a:ln w="9525">
              <a:noFill/>
              <a:miter lim="800000"/>
              <a:headEnd/>
              <a:tailEnd/>
            </a:ln>
          </p:spPr>
          <p:txBody>
            <a:bodyPr wrap="none">
              <a:spAutoFit/>
            </a:bodyPr>
            <a:lstStyle/>
            <a:p>
              <a:r>
                <a:rPr lang="en-US" sz="2400">
                  <a:solidFill>
                    <a:srgbClr val="FF0000"/>
                  </a:solidFill>
                </a:rPr>
                <a:t>+</a:t>
              </a:r>
            </a:p>
          </p:txBody>
        </p:sp>
        <p:grpSp>
          <p:nvGrpSpPr>
            <p:cNvPr id="11" name="Group 28"/>
            <p:cNvGrpSpPr>
              <a:grpSpLocks/>
            </p:cNvGrpSpPr>
            <p:nvPr/>
          </p:nvGrpSpPr>
          <p:grpSpPr bwMode="auto">
            <a:xfrm>
              <a:off x="2617" y="2939"/>
              <a:ext cx="583" cy="543"/>
              <a:chOff x="2826" y="909"/>
              <a:chExt cx="583" cy="543"/>
            </a:xfrm>
          </p:grpSpPr>
          <p:sp>
            <p:nvSpPr>
              <p:cNvPr id="12" name="Rectangle 29"/>
              <p:cNvSpPr>
                <a:spLocks noChangeArrowheads="1"/>
              </p:cNvSpPr>
              <p:nvPr/>
            </p:nvSpPr>
            <p:spPr bwMode="auto">
              <a:xfrm>
                <a:off x="3038" y="909"/>
                <a:ext cx="371" cy="543"/>
              </a:xfrm>
              <a:prstGeom prst="rect">
                <a:avLst/>
              </a:prstGeom>
              <a:noFill/>
              <a:ln w="9525">
                <a:noFill/>
                <a:miter lim="800000"/>
                <a:headEnd/>
                <a:tailEnd/>
              </a:ln>
            </p:spPr>
            <p:txBody>
              <a:bodyPr wrap="none">
                <a:spAutoFit/>
              </a:bodyPr>
              <a:lstStyle/>
              <a:p>
                <a:r>
                  <a:rPr lang="en-US" sz="3600" dirty="0">
                    <a:solidFill>
                      <a:srgbClr val="FF0000"/>
                    </a:solidFill>
                  </a:rPr>
                  <a:t>e</a:t>
                </a:r>
                <a:endParaRPr lang="en-US" sz="1050" dirty="0">
                  <a:solidFill>
                    <a:srgbClr val="FF0000"/>
                  </a:solidFill>
                </a:endParaRPr>
              </a:p>
            </p:txBody>
          </p:sp>
          <p:sp>
            <p:nvSpPr>
              <p:cNvPr id="13" name="Rectangle 30"/>
              <p:cNvSpPr>
                <a:spLocks noChangeArrowheads="1"/>
              </p:cNvSpPr>
              <p:nvPr/>
            </p:nvSpPr>
            <p:spPr bwMode="auto">
              <a:xfrm>
                <a:off x="2826" y="923"/>
                <a:ext cx="239" cy="439"/>
              </a:xfrm>
              <a:prstGeom prst="rect">
                <a:avLst/>
              </a:prstGeom>
              <a:noFill/>
              <a:ln w="9525">
                <a:noFill/>
                <a:miter lim="800000"/>
                <a:headEnd/>
                <a:tailEnd/>
              </a:ln>
            </p:spPr>
            <p:txBody>
              <a:bodyPr wrap="none">
                <a:spAutoFit/>
              </a:bodyPr>
              <a:lstStyle/>
              <a:p>
                <a:pPr algn="r"/>
                <a:r>
                  <a:rPr lang="en-US" dirty="0">
                    <a:solidFill>
                      <a:srgbClr val="FF0000"/>
                    </a:solidFill>
                  </a:rPr>
                  <a:t>0</a:t>
                </a:r>
              </a:p>
              <a:p>
                <a:pPr algn="r"/>
                <a:r>
                  <a:rPr lang="en-US" dirty="0">
                    <a:solidFill>
                      <a:srgbClr val="FF0000"/>
                    </a:solidFill>
                  </a:rPr>
                  <a:t>1</a:t>
                </a:r>
              </a:p>
            </p:txBody>
          </p:sp>
        </p:grpSp>
      </p:grpSp>
    </p:spTree>
    <p:extLst>
      <p:ext uri="{BB962C8B-B14F-4D97-AF65-F5344CB8AC3E}">
        <p14:creationId xmlns:p14="http://schemas.microsoft.com/office/powerpoint/2010/main" val="32462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081889" y="269989"/>
            <a:ext cx="6629400" cy="1371600"/>
          </a:xfrm>
        </p:spPr>
        <p:txBody>
          <a:bodyPr>
            <a:normAutofit/>
          </a:bodyPr>
          <a:lstStyle/>
          <a:p>
            <a:r>
              <a:rPr lang="en-US" sz="3600" dirty="0" smtClean="0"/>
              <a:t>Example</a:t>
            </a:r>
            <a:r>
              <a:rPr lang="en-US" sz="3600" dirty="0"/>
              <a:t/>
            </a:r>
            <a:br>
              <a:rPr lang="en-US" sz="3600" dirty="0"/>
            </a:br>
            <a:endParaRPr lang="en-US" sz="3600" dirty="0"/>
          </a:p>
        </p:txBody>
      </p:sp>
      <p:sp>
        <p:nvSpPr>
          <p:cNvPr id="21508" name="Rectangle 3"/>
          <p:cNvSpPr>
            <a:spLocks noGrp="1" noChangeArrowheads="1"/>
          </p:cNvSpPr>
          <p:nvPr>
            <p:ph idx="1"/>
          </p:nvPr>
        </p:nvSpPr>
        <p:spPr>
          <a:xfrm>
            <a:off x="425513" y="1327264"/>
            <a:ext cx="8356348" cy="2882504"/>
          </a:xfrm>
        </p:spPr>
        <p:txBody>
          <a:bodyPr>
            <a:noAutofit/>
          </a:bodyPr>
          <a:lstStyle/>
          <a:p>
            <a:pPr lvl="1" eaLnBrk="1" hangingPunct="1">
              <a:buFontTx/>
              <a:buNone/>
            </a:pPr>
            <a:r>
              <a:rPr lang="en-US" sz="2400" baseline="30000" dirty="0"/>
              <a:t>37</a:t>
            </a:r>
            <a:r>
              <a:rPr lang="en-US" sz="2400" dirty="0"/>
              <a:t>K   </a:t>
            </a:r>
            <a:r>
              <a:rPr lang="en-US" sz="2400" dirty="0">
                <a:sym typeface="Wingdings" panose="05000000000000000000" pitchFamily="2" charset="2"/>
              </a:rPr>
              <a:t> </a:t>
            </a:r>
            <a:r>
              <a:rPr lang="en-US" sz="2400" dirty="0"/>
              <a:t>   </a:t>
            </a:r>
            <a:r>
              <a:rPr lang="en-US" sz="2400" baseline="30000" dirty="0"/>
              <a:t>0</a:t>
            </a:r>
            <a:r>
              <a:rPr lang="en-US" sz="2400" dirty="0"/>
              <a:t>e  + </a:t>
            </a:r>
            <a:r>
              <a:rPr lang="en-US" sz="2400" baseline="30000" dirty="0"/>
              <a:t>37</a:t>
            </a:r>
            <a:r>
              <a:rPr lang="en-US" sz="2400" dirty="0"/>
              <a:t>Ar</a:t>
            </a:r>
          </a:p>
          <a:p>
            <a:pPr lvl="1" eaLnBrk="1" hangingPunct="1">
              <a:buFontTx/>
              <a:buNone/>
            </a:pPr>
            <a:endParaRPr lang="en-US" sz="2400" dirty="0"/>
          </a:p>
          <a:p>
            <a:pPr eaLnBrk="1" hangingPunct="1"/>
            <a:r>
              <a:rPr lang="en-US" sz="2400" dirty="0"/>
              <a:t>The total of the mass numbers on the left must equal the total on the right (37  = 0 + 37)</a:t>
            </a:r>
          </a:p>
          <a:p>
            <a:pPr eaLnBrk="1" hangingPunct="1"/>
            <a:r>
              <a:rPr lang="en-US" sz="2400" dirty="0"/>
              <a:t>The total charge on the left must equal the total charge on the right (19 = 1 + 18)</a:t>
            </a:r>
          </a:p>
        </p:txBody>
      </p:sp>
      <p:sp>
        <p:nvSpPr>
          <p:cNvPr id="21509" name="Text Box 4"/>
          <p:cNvSpPr txBox="1">
            <a:spLocks noChangeArrowheads="1"/>
          </p:cNvSpPr>
          <p:nvPr/>
        </p:nvSpPr>
        <p:spPr bwMode="auto">
          <a:xfrm>
            <a:off x="1035130" y="1798097"/>
            <a:ext cx="370285"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aseline="-25000" dirty="0">
                <a:solidFill>
                  <a:schemeClr val="bg1"/>
                </a:solidFill>
                <a:latin typeface="Shadows Into Light" panose="020B0604020202020204" charset="0"/>
              </a:rPr>
              <a:t>19</a:t>
            </a:r>
          </a:p>
        </p:txBody>
      </p:sp>
      <p:sp>
        <p:nvSpPr>
          <p:cNvPr id="21510" name="Text Box 5"/>
          <p:cNvSpPr txBox="1">
            <a:spLocks noChangeArrowheads="1"/>
          </p:cNvSpPr>
          <p:nvPr/>
        </p:nvSpPr>
        <p:spPr bwMode="auto">
          <a:xfrm>
            <a:off x="2568355" y="1798097"/>
            <a:ext cx="359569"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aseline="-25000" dirty="0">
                <a:solidFill>
                  <a:schemeClr val="bg1"/>
                </a:solidFill>
                <a:latin typeface="Shadows Into Light" panose="020B0604020202020204" charset="0"/>
              </a:rPr>
              <a:t>+1</a:t>
            </a:r>
          </a:p>
        </p:txBody>
      </p:sp>
      <p:sp>
        <p:nvSpPr>
          <p:cNvPr id="21511" name="Text Box 6"/>
          <p:cNvSpPr txBox="1">
            <a:spLocks noChangeArrowheads="1"/>
          </p:cNvSpPr>
          <p:nvPr/>
        </p:nvSpPr>
        <p:spPr bwMode="auto">
          <a:xfrm>
            <a:off x="3440882" y="1798097"/>
            <a:ext cx="359569"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aseline="-25000" dirty="0">
                <a:solidFill>
                  <a:schemeClr val="bg1"/>
                </a:solidFill>
                <a:latin typeface="Shadows Into Light" panose="020B0604020202020204" charset="0"/>
              </a:rPr>
              <a:t>18</a:t>
            </a:r>
          </a:p>
        </p:txBody>
      </p:sp>
    </p:spTree>
    <p:extLst>
      <p:ext uri="{BB962C8B-B14F-4D97-AF65-F5344CB8AC3E}">
        <p14:creationId xmlns:p14="http://schemas.microsoft.com/office/powerpoint/2010/main" val="3909060816"/>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5600700" cy="594122"/>
          </a:xfrm>
        </p:spPr>
        <p:txBody>
          <a:bodyPr>
            <a:normAutofit fontScale="90000"/>
          </a:bodyPr>
          <a:lstStyle/>
          <a:p>
            <a:r>
              <a:rPr lang="en-US" dirty="0">
                <a:solidFill>
                  <a:schemeClr val="accent1"/>
                </a:solidFill>
              </a:rPr>
              <a:t>Alpha decay</a:t>
            </a:r>
          </a:p>
        </p:txBody>
      </p:sp>
      <p:sp>
        <p:nvSpPr>
          <p:cNvPr id="3" name="Content Placeholder 2"/>
          <p:cNvSpPr>
            <a:spLocks noGrp="1"/>
          </p:cNvSpPr>
          <p:nvPr>
            <p:ph sz="quarter" idx="1"/>
          </p:nvPr>
        </p:nvSpPr>
        <p:spPr>
          <a:xfrm>
            <a:off x="534153" y="1502874"/>
            <a:ext cx="8320135" cy="2915217"/>
          </a:xfrm>
        </p:spPr>
        <p:txBody>
          <a:bodyPr/>
          <a:lstStyle/>
          <a:p>
            <a:endParaRPr lang="en-US" dirty="0"/>
          </a:p>
          <a:p>
            <a:r>
              <a:rPr lang="en-US" dirty="0"/>
              <a:t>Atoms with 82 or more protons alpha decay.</a:t>
            </a:r>
          </a:p>
          <a:p>
            <a:r>
              <a:rPr lang="en-US" dirty="0"/>
              <a:t>Alpha particles are weak due to their mass.</a:t>
            </a:r>
          </a:p>
          <a:p>
            <a:r>
              <a:rPr lang="en-US" dirty="0"/>
              <a:t>Alpha particles are the helium nuclei. </a:t>
            </a:r>
          </a:p>
          <a:p>
            <a:r>
              <a:rPr lang="en-US" dirty="0"/>
              <a:t>What is the difference between alpha and helium particles?</a:t>
            </a:r>
          </a:p>
          <a:p>
            <a:endParaRPr lang="en-US" dirty="0"/>
          </a:p>
          <a:p>
            <a:endParaRPr lang="en-US" dirty="0"/>
          </a:p>
          <a:p>
            <a:endParaRPr lang="en-US" dirty="0"/>
          </a:p>
        </p:txBody>
      </p:sp>
      <p:grpSp>
        <p:nvGrpSpPr>
          <p:cNvPr id="24" name="Group 26"/>
          <p:cNvGrpSpPr>
            <a:grpSpLocks/>
          </p:cNvGrpSpPr>
          <p:nvPr/>
        </p:nvGrpSpPr>
        <p:grpSpPr bwMode="auto">
          <a:xfrm>
            <a:off x="2257402" y="1565491"/>
            <a:ext cx="4250531" cy="722710"/>
            <a:chOff x="1318" y="2576"/>
            <a:chExt cx="3570" cy="607"/>
          </a:xfrm>
        </p:grpSpPr>
        <p:grpSp>
          <p:nvGrpSpPr>
            <p:cNvPr id="25" name="Group 15"/>
            <p:cNvGrpSpPr>
              <a:grpSpLocks/>
            </p:cNvGrpSpPr>
            <p:nvPr/>
          </p:nvGrpSpPr>
          <p:grpSpPr bwMode="auto">
            <a:xfrm>
              <a:off x="1318" y="2640"/>
              <a:ext cx="684" cy="543"/>
              <a:chOff x="3735" y="922"/>
              <a:chExt cx="684" cy="543"/>
            </a:xfrm>
          </p:grpSpPr>
          <p:sp>
            <p:nvSpPr>
              <p:cNvPr id="34" name="Rectangle 33"/>
              <p:cNvSpPr>
                <a:spLocks noChangeArrowheads="1"/>
              </p:cNvSpPr>
              <p:nvPr/>
            </p:nvSpPr>
            <p:spPr bwMode="auto">
              <a:xfrm>
                <a:off x="3984" y="922"/>
                <a:ext cx="435" cy="543"/>
              </a:xfrm>
              <a:prstGeom prst="rect">
                <a:avLst/>
              </a:prstGeom>
              <a:noFill/>
              <a:ln w="9525">
                <a:noFill/>
                <a:miter lim="800000"/>
                <a:headEnd/>
                <a:tailEnd/>
              </a:ln>
            </p:spPr>
            <p:txBody>
              <a:bodyPr wrap="none">
                <a:spAutoFit/>
              </a:bodyPr>
              <a:lstStyle/>
              <a:p>
                <a:r>
                  <a:rPr lang="en-US" sz="3600" dirty="0">
                    <a:solidFill>
                      <a:srgbClr val="FF0000"/>
                    </a:solidFill>
                  </a:rPr>
                  <a:t>U</a:t>
                </a:r>
                <a:endParaRPr lang="en-US" sz="1050" dirty="0">
                  <a:solidFill>
                    <a:srgbClr val="FF0000"/>
                  </a:solidFill>
                </a:endParaRPr>
              </a:p>
            </p:txBody>
          </p:sp>
          <p:sp>
            <p:nvSpPr>
              <p:cNvPr id="35" name="Rectangle 34"/>
              <p:cNvSpPr>
                <a:spLocks noChangeArrowheads="1"/>
              </p:cNvSpPr>
              <p:nvPr/>
            </p:nvSpPr>
            <p:spPr bwMode="auto">
              <a:xfrm>
                <a:off x="3735" y="922"/>
                <a:ext cx="345" cy="349"/>
              </a:xfrm>
              <a:prstGeom prst="rect">
                <a:avLst/>
              </a:prstGeom>
              <a:noFill/>
              <a:ln w="9525">
                <a:noFill/>
                <a:miter lim="800000"/>
                <a:headEnd/>
                <a:tailEnd/>
              </a:ln>
            </p:spPr>
            <p:txBody>
              <a:bodyPr wrap="none">
                <a:spAutoFit/>
              </a:bodyPr>
              <a:lstStyle/>
              <a:p>
                <a:pPr algn="r"/>
                <a:r>
                  <a:rPr lang="en-US" sz="1050">
                    <a:solidFill>
                      <a:srgbClr val="FF0000"/>
                    </a:solidFill>
                  </a:rPr>
                  <a:t>238</a:t>
                </a:r>
              </a:p>
              <a:p>
                <a:pPr algn="r"/>
                <a:r>
                  <a:rPr lang="en-US" sz="1050">
                    <a:solidFill>
                      <a:srgbClr val="FF0000"/>
                    </a:solidFill>
                  </a:rPr>
                  <a:t>92</a:t>
                </a:r>
              </a:p>
            </p:txBody>
          </p:sp>
        </p:grpSp>
        <p:sp>
          <p:nvSpPr>
            <p:cNvPr id="26" name="Rectangle 18"/>
            <p:cNvSpPr>
              <a:spLocks noChangeArrowheads="1"/>
            </p:cNvSpPr>
            <p:nvPr/>
          </p:nvSpPr>
          <p:spPr bwMode="auto">
            <a:xfrm>
              <a:off x="2008" y="2755"/>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grpSp>
          <p:nvGrpSpPr>
            <p:cNvPr id="27" name="Group 19"/>
            <p:cNvGrpSpPr>
              <a:grpSpLocks/>
            </p:cNvGrpSpPr>
            <p:nvPr/>
          </p:nvGrpSpPr>
          <p:grpSpPr bwMode="auto">
            <a:xfrm>
              <a:off x="3936" y="2576"/>
              <a:ext cx="952" cy="543"/>
              <a:chOff x="4835" y="858"/>
              <a:chExt cx="952" cy="543"/>
            </a:xfrm>
          </p:grpSpPr>
          <p:sp>
            <p:nvSpPr>
              <p:cNvPr id="32" name="Rectangle 20"/>
              <p:cNvSpPr>
                <a:spLocks noChangeArrowheads="1"/>
              </p:cNvSpPr>
              <p:nvPr/>
            </p:nvSpPr>
            <p:spPr bwMode="auto">
              <a:xfrm>
                <a:off x="5180" y="858"/>
                <a:ext cx="607" cy="543"/>
              </a:xfrm>
              <a:prstGeom prst="rect">
                <a:avLst/>
              </a:prstGeom>
              <a:noFill/>
              <a:ln w="9525">
                <a:noFill/>
                <a:miter lim="800000"/>
                <a:headEnd/>
                <a:tailEnd/>
              </a:ln>
            </p:spPr>
            <p:txBody>
              <a:bodyPr wrap="none">
                <a:spAutoFit/>
              </a:bodyPr>
              <a:lstStyle/>
              <a:p>
                <a:r>
                  <a:rPr lang="en-US" sz="3600" dirty="0" err="1">
                    <a:solidFill>
                      <a:srgbClr val="FF0000"/>
                    </a:solidFill>
                  </a:rPr>
                  <a:t>Th</a:t>
                </a:r>
                <a:endParaRPr lang="en-US" sz="1050" dirty="0">
                  <a:solidFill>
                    <a:srgbClr val="FF0000"/>
                  </a:solidFill>
                </a:endParaRPr>
              </a:p>
            </p:txBody>
          </p:sp>
          <p:sp>
            <p:nvSpPr>
              <p:cNvPr id="33" name="Rectangle 21"/>
              <p:cNvSpPr>
                <a:spLocks noChangeArrowheads="1"/>
              </p:cNvSpPr>
              <p:nvPr/>
            </p:nvSpPr>
            <p:spPr bwMode="auto">
              <a:xfrm>
                <a:off x="4835" y="905"/>
                <a:ext cx="345" cy="349"/>
              </a:xfrm>
              <a:prstGeom prst="rect">
                <a:avLst/>
              </a:prstGeom>
              <a:noFill/>
              <a:ln w="9525">
                <a:noFill/>
                <a:miter lim="800000"/>
                <a:headEnd/>
                <a:tailEnd/>
              </a:ln>
            </p:spPr>
            <p:txBody>
              <a:bodyPr wrap="none">
                <a:spAutoFit/>
              </a:bodyPr>
              <a:lstStyle/>
              <a:p>
                <a:pPr algn="r"/>
                <a:r>
                  <a:rPr lang="en-US" sz="1050" dirty="0">
                    <a:solidFill>
                      <a:srgbClr val="FF0000"/>
                    </a:solidFill>
                  </a:rPr>
                  <a:t>234</a:t>
                </a:r>
              </a:p>
              <a:p>
                <a:pPr algn="r"/>
                <a:r>
                  <a:rPr lang="en-US" sz="1050" dirty="0">
                    <a:solidFill>
                      <a:srgbClr val="FF0000"/>
                    </a:solidFill>
                  </a:rPr>
                  <a:t>90</a:t>
                </a:r>
              </a:p>
            </p:txBody>
          </p:sp>
        </p:grpSp>
        <p:grpSp>
          <p:nvGrpSpPr>
            <p:cNvPr id="28" name="Group 22"/>
            <p:cNvGrpSpPr>
              <a:grpSpLocks/>
            </p:cNvGrpSpPr>
            <p:nvPr/>
          </p:nvGrpSpPr>
          <p:grpSpPr bwMode="auto">
            <a:xfrm>
              <a:off x="2689" y="2623"/>
              <a:ext cx="881" cy="543"/>
              <a:chOff x="2706" y="905"/>
              <a:chExt cx="881" cy="543"/>
            </a:xfrm>
          </p:grpSpPr>
          <p:sp>
            <p:nvSpPr>
              <p:cNvPr id="30" name="Rectangle 23"/>
              <p:cNvSpPr>
                <a:spLocks noChangeArrowheads="1"/>
              </p:cNvSpPr>
              <p:nvPr/>
            </p:nvSpPr>
            <p:spPr bwMode="auto">
              <a:xfrm>
                <a:off x="2936" y="905"/>
                <a:ext cx="651" cy="543"/>
              </a:xfrm>
              <a:prstGeom prst="rect">
                <a:avLst/>
              </a:prstGeom>
              <a:noFill/>
              <a:ln w="9525">
                <a:noFill/>
                <a:miter lim="800000"/>
                <a:headEnd/>
                <a:tailEnd/>
              </a:ln>
            </p:spPr>
            <p:txBody>
              <a:bodyPr wrap="none">
                <a:spAutoFit/>
              </a:bodyPr>
              <a:lstStyle/>
              <a:p>
                <a:r>
                  <a:rPr lang="en-US" sz="3600" dirty="0">
                    <a:solidFill>
                      <a:srgbClr val="FF0000"/>
                    </a:solidFill>
                  </a:rPr>
                  <a:t>He</a:t>
                </a:r>
                <a:endParaRPr lang="en-US" sz="1050" dirty="0">
                  <a:solidFill>
                    <a:srgbClr val="FF0000"/>
                  </a:solidFill>
                </a:endParaRPr>
              </a:p>
            </p:txBody>
          </p:sp>
          <p:sp>
            <p:nvSpPr>
              <p:cNvPr id="31" name="Rectangle 24"/>
              <p:cNvSpPr>
                <a:spLocks noChangeArrowheads="1"/>
              </p:cNvSpPr>
              <p:nvPr/>
            </p:nvSpPr>
            <p:spPr bwMode="auto">
              <a:xfrm>
                <a:off x="2706" y="906"/>
                <a:ext cx="218" cy="349"/>
              </a:xfrm>
              <a:prstGeom prst="rect">
                <a:avLst/>
              </a:prstGeom>
              <a:noFill/>
              <a:ln w="9525">
                <a:noFill/>
                <a:miter lim="800000"/>
                <a:headEnd/>
                <a:tailEnd/>
              </a:ln>
            </p:spPr>
            <p:txBody>
              <a:bodyPr wrap="none">
                <a:spAutoFit/>
              </a:bodyPr>
              <a:lstStyle/>
              <a:p>
                <a:pPr algn="r"/>
                <a:r>
                  <a:rPr lang="en-US" sz="1050" dirty="0">
                    <a:solidFill>
                      <a:srgbClr val="FF0000"/>
                    </a:solidFill>
                  </a:rPr>
                  <a:t>4</a:t>
                </a:r>
              </a:p>
              <a:p>
                <a:pPr algn="r"/>
                <a:r>
                  <a:rPr lang="en-US" sz="1050" dirty="0">
                    <a:solidFill>
                      <a:srgbClr val="FF0000"/>
                    </a:solidFill>
                  </a:rPr>
                  <a:t>2</a:t>
                </a:r>
              </a:p>
            </p:txBody>
          </p:sp>
        </p:grpSp>
        <p:sp>
          <p:nvSpPr>
            <p:cNvPr id="29" name="Rectangle 25"/>
            <p:cNvSpPr>
              <a:spLocks noChangeArrowheads="1"/>
            </p:cNvSpPr>
            <p:nvPr/>
          </p:nvSpPr>
          <p:spPr bwMode="auto">
            <a:xfrm>
              <a:off x="3526" y="2717"/>
              <a:ext cx="306" cy="388"/>
            </a:xfrm>
            <a:prstGeom prst="rect">
              <a:avLst/>
            </a:prstGeom>
            <a:noFill/>
            <a:ln w="9525">
              <a:noFill/>
              <a:miter lim="800000"/>
              <a:headEnd/>
              <a:tailEnd/>
            </a:ln>
          </p:spPr>
          <p:txBody>
            <a:bodyPr wrap="none">
              <a:spAutoFit/>
            </a:bodyPr>
            <a:lstStyle/>
            <a:p>
              <a:r>
                <a:rPr lang="en-US" sz="2400">
                  <a:solidFill>
                    <a:srgbClr val="FF0000"/>
                  </a:solidFill>
                </a:rPr>
                <a:t>+</a:t>
              </a:r>
            </a:p>
          </p:txBody>
        </p:sp>
      </p:grpSp>
    </p:spTree>
    <p:extLst>
      <p:ext uri="{BB962C8B-B14F-4D97-AF65-F5344CB8AC3E}">
        <p14:creationId xmlns:p14="http://schemas.microsoft.com/office/powerpoint/2010/main" val="294339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973248" y="314638"/>
            <a:ext cx="6515100" cy="503634"/>
          </a:xfrm>
        </p:spPr>
        <p:txBody>
          <a:bodyPr>
            <a:noAutofit/>
          </a:bodyPr>
          <a:lstStyle/>
          <a:p>
            <a:r>
              <a:rPr lang="en-US" sz="3600" dirty="0" smtClean="0"/>
              <a:t>Example</a:t>
            </a:r>
            <a:endParaRPr lang="en-US" sz="3600" dirty="0"/>
          </a:p>
        </p:txBody>
      </p:sp>
      <p:sp>
        <p:nvSpPr>
          <p:cNvPr id="15364" name="Rectangle 3"/>
          <p:cNvSpPr>
            <a:spLocks noGrp="1" noChangeArrowheads="1"/>
          </p:cNvSpPr>
          <p:nvPr>
            <p:ph idx="1"/>
          </p:nvPr>
        </p:nvSpPr>
        <p:spPr>
          <a:xfrm>
            <a:off x="697117" y="1384414"/>
            <a:ext cx="7994210" cy="2768204"/>
          </a:xfrm>
        </p:spPr>
        <p:txBody>
          <a:bodyPr/>
          <a:lstStyle/>
          <a:p>
            <a:pPr eaLnBrk="1" hangingPunct="1">
              <a:buNone/>
            </a:pPr>
            <a:r>
              <a:rPr lang="en-US" baseline="30000" dirty="0"/>
              <a:t>     238</a:t>
            </a:r>
            <a:r>
              <a:rPr lang="en-US" dirty="0"/>
              <a:t>U  </a:t>
            </a:r>
            <a:r>
              <a:rPr lang="en-US" dirty="0">
                <a:sym typeface="Wingdings" panose="05000000000000000000" pitchFamily="2" charset="2"/>
              </a:rPr>
              <a:t></a:t>
            </a:r>
            <a:r>
              <a:rPr lang="en-US" dirty="0"/>
              <a:t>  </a:t>
            </a:r>
            <a:r>
              <a:rPr lang="en-US" baseline="30000" dirty="0"/>
              <a:t>4</a:t>
            </a:r>
            <a:r>
              <a:rPr lang="en-US" dirty="0"/>
              <a:t>He  +   </a:t>
            </a:r>
            <a:r>
              <a:rPr lang="en-US" baseline="30000" dirty="0"/>
              <a:t>234</a:t>
            </a:r>
            <a:r>
              <a:rPr lang="en-US" dirty="0"/>
              <a:t>Th</a:t>
            </a:r>
          </a:p>
          <a:p>
            <a:pPr lvl="1" eaLnBrk="1" hangingPunct="1">
              <a:buFontTx/>
              <a:buNone/>
            </a:pPr>
            <a:endParaRPr lang="en-US" sz="1800" dirty="0"/>
          </a:p>
          <a:p>
            <a:r>
              <a:rPr lang="en-US" sz="2100" dirty="0"/>
              <a:t>The total mass on the left must equal the total mass on the right (238  = 4 + 234)</a:t>
            </a:r>
          </a:p>
          <a:p>
            <a:r>
              <a:rPr lang="en-US" sz="2100" dirty="0"/>
              <a:t>The total charge on the left must equal the total charge on the right (92 = 2 + 90)</a:t>
            </a:r>
          </a:p>
        </p:txBody>
      </p:sp>
      <p:sp>
        <p:nvSpPr>
          <p:cNvPr id="15365" name="Text Box 4"/>
          <p:cNvSpPr txBox="1">
            <a:spLocks noChangeArrowheads="1"/>
          </p:cNvSpPr>
          <p:nvPr/>
        </p:nvSpPr>
        <p:spPr bwMode="auto">
          <a:xfrm>
            <a:off x="1624014" y="1813009"/>
            <a:ext cx="617935"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1" baseline="-25000" dirty="0">
                <a:solidFill>
                  <a:schemeClr val="bg1"/>
                </a:solidFill>
                <a:latin typeface="Shadows Into Light" panose="020B0604020202020204" charset="0"/>
              </a:rPr>
              <a:t>92</a:t>
            </a:r>
          </a:p>
        </p:txBody>
      </p:sp>
      <p:sp>
        <p:nvSpPr>
          <p:cNvPr id="15366" name="Text Box 5"/>
          <p:cNvSpPr txBox="1">
            <a:spLocks noChangeArrowheads="1"/>
          </p:cNvSpPr>
          <p:nvPr/>
        </p:nvSpPr>
        <p:spPr bwMode="auto">
          <a:xfrm>
            <a:off x="3028352" y="1674510"/>
            <a:ext cx="280988" cy="338554"/>
          </a:xfrm>
          <a:prstGeom prst="rect">
            <a:avLst/>
          </a:prstGeom>
          <a:noFill/>
          <a:ln w="12700" cap="sq">
            <a:noFill/>
            <a:miter lim="800000"/>
            <a:headEnd type="none" w="sm" len="sm"/>
            <a:tailEnd type="none" w="sm" len="sm"/>
          </a:ln>
        </p:spPr>
        <p:txBody>
          <a:bodyPr>
            <a:spAutoFit/>
          </a:bodyPr>
          <a:lstStyle/>
          <a:p>
            <a:pPr>
              <a:spcBef>
                <a:spcPct val="50000"/>
              </a:spcBef>
            </a:pPr>
            <a:r>
              <a:rPr lang="en-US" sz="2400" b="1" baseline="-25000" dirty="0">
                <a:solidFill>
                  <a:schemeClr val="bg1"/>
                </a:solidFill>
                <a:latin typeface="Shadows Into Light" panose="020B0604020202020204" charset="0"/>
              </a:rPr>
              <a:t>2</a:t>
            </a:r>
          </a:p>
        </p:txBody>
      </p:sp>
      <p:sp>
        <p:nvSpPr>
          <p:cNvPr id="15367" name="Text Box 6"/>
          <p:cNvSpPr txBox="1">
            <a:spLocks noChangeArrowheads="1"/>
          </p:cNvSpPr>
          <p:nvPr/>
        </p:nvSpPr>
        <p:spPr bwMode="auto">
          <a:xfrm>
            <a:off x="4695113" y="1677705"/>
            <a:ext cx="514350" cy="338554"/>
          </a:xfrm>
          <a:prstGeom prst="rect">
            <a:avLst/>
          </a:prstGeom>
          <a:noFill/>
          <a:ln w="12700" cap="sq">
            <a:noFill/>
            <a:miter lim="800000"/>
            <a:headEnd type="none" w="sm" len="sm"/>
            <a:tailEnd type="none" w="sm" len="sm"/>
          </a:ln>
        </p:spPr>
        <p:txBody>
          <a:bodyPr wrap="square">
            <a:spAutoFit/>
          </a:bodyPr>
          <a:lstStyle/>
          <a:p>
            <a:pPr>
              <a:spcBef>
                <a:spcPct val="50000"/>
              </a:spcBef>
            </a:pPr>
            <a:r>
              <a:rPr lang="en-US" sz="2400" b="1" baseline="-25000" dirty="0">
                <a:solidFill>
                  <a:schemeClr val="bg1"/>
                </a:solidFill>
                <a:latin typeface="Shadows Into Light" panose="020B0604020202020204" charset="0"/>
              </a:rPr>
              <a:t>90</a:t>
            </a:r>
          </a:p>
        </p:txBody>
      </p:sp>
    </p:spTree>
    <p:extLst>
      <p:ext uri="{BB962C8B-B14F-4D97-AF65-F5344CB8AC3E}">
        <p14:creationId xmlns:p14="http://schemas.microsoft.com/office/powerpoint/2010/main" val="1722292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7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Completing a Double Replacement Rx</a:t>
            </a:r>
            <a:endParaRPr/>
          </a:p>
        </p:txBody>
      </p:sp>
      <p:sp>
        <p:nvSpPr>
          <p:cNvPr id="1056" name="Google Shape;1056;p7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FeS   +   HCl   →  </a:t>
            </a:r>
            <a:endParaRPr/>
          </a:p>
        </p:txBody>
      </p:sp>
      <p:sp>
        <p:nvSpPr>
          <p:cNvPr id="1057" name="Google Shape;1057;p79"/>
          <p:cNvSpPr txBox="1"/>
          <p:nvPr/>
        </p:nvSpPr>
        <p:spPr>
          <a:xfrm>
            <a:off x="311700" y="2367325"/>
            <a:ext cx="19716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dirty="0">
                <a:solidFill>
                  <a:srgbClr val="FF0000"/>
                </a:solidFill>
                <a:latin typeface="Shadows Into Light"/>
                <a:ea typeface="Shadows Into Light"/>
                <a:cs typeface="Shadows Into Light"/>
                <a:sym typeface="Shadows Into Light"/>
              </a:rPr>
              <a:t>( Fe</a:t>
            </a:r>
            <a:r>
              <a:rPr lang="en" sz="3000" baseline="30000" dirty="0">
                <a:solidFill>
                  <a:srgbClr val="FF0000"/>
                </a:solidFill>
                <a:latin typeface="Shadows Into Light"/>
                <a:ea typeface="Shadows Into Light"/>
                <a:cs typeface="Shadows Into Light"/>
                <a:sym typeface="Shadows Into Light"/>
              </a:rPr>
              <a:t>+2 </a:t>
            </a:r>
            <a:r>
              <a:rPr lang="en" sz="3000" dirty="0">
                <a:solidFill>
                  <a:srgbClr val="FF0000"/>
                </a:solidFill>
                <a:latin typeface="Shadows Into Light"/>
                <a:ea typeface="Shadows Into Light"/>
                <a:cs typeface="Shadows Into Light"/>
                <a:sym typeface="Shadows Into Light"/>
              </a:rPr>
              <a:t>Cl</a:t>
            </a:r>
            <a:r>
              <a:rPr lang="en" sz="3000" baseline="30000" dirty="0">
                <a:solidFill>
                  <a:srgbClr val="FF0000"/>
                </a:solidFill>
                <a:latin typeface="Shadows Into Light"/>
                <a:ea typeface="Shadows Into Light"/>
                <a:cs typeface="Shadows Into Light"/>
                <a:sym typeface="Shadows Into Light"/>
              </a:rPr>
              <a:t>-1 </a:t>
            </a:r>
            <a:r>
              <a:rPr lang="en" sz="3000" dirty="0">
                <a:solidFill>
                  <a:srgbClr val="FF0000"/>
                </a:solidFill>
                <a:latin typeface="Shadows Into Light"/>
                <a:ea typeface="Shadows Into Light"/>
                <a:cs typeface="Shadows Into Light"/>
                <a:sym typeface="Shadows Into Light"/>
              </a:rPr>
              <a:t>)</a:t>
            </a:r>
            <a:r>
              <a:rPr lang="en" sz="3000" baseline="30000" dirty="0">
                <a:solidFill>
                  <a:srgbClr val="FF0000"/>
                </a:solidFill>
                <a:latin typeface="Shadows Into Light"/>
                <a:ea typeface="Shadows Into Light"/>
                <a:cs typeface="Shadows Into Light"/>
                <a:sym typeface="Shadows Into Light"/>
              </a:rPr>
              <a:t> </a:t>
            </a:r>
            <a:r>
              <a:rPr lang="en" sz="3000" dirty="0">
                <a:solidFill>
                  <a:srgbClr val="FF0000"/>
                </a:solidFill>
                <a:latin typeface="Shadows Into Light"/>
                <a:ea typeface="Shadows Into Light"/>
                <a:cs typeface="Shadows Into Light"/>
                <a:sym typeface="Shadows Into Light"/>
              </a:rPr>
              <a:t> </a:t>
            </a:r>
            <a:endParaRPr sz="3000" baseline="30000" dirty="0">
              <a:solidFill>
                <a:srgbClr val="FF0000"/>
              </a:solidFill>
              <a:latin typeface="Shadows Into Light"/>
              <a:ea typeface="Shadows Into Light"/>
              <a:cs typeface="Shadows Into Light"/>
              <a:sym typeface="Shadows Into Light"/>
            </a:endParaRPr>
          </a:p>
        </p:txBody>
      </p:sp>
      <p:sp>
        <p:nvSpPr>
          <p:cNvPr id="1058" name="Google Shape;1058;p79"/>
          <p:cNvSpPr txBox="1"/>
          <p:nvPr/>
        </p:nvSpPr>
        <p:spPr>
          <a:xfrm>
            <a:off x="2133875" y="2367325"/>
            <a:ext cx="1869600" cy="52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dirty="0">
                <a:solidFill>
                  <a:srgbClr val="FF0000"/>
                </a:solidFill>
                <a:latin typeface="Shadows Into Light"/>
                <a:ea typeface="Shadows Into Light"/>
                <a:cs typeface="Shadows Into Light"/>
                <a:sym typeface="Shadows Into Light"/>
              </a:rPr>
              <a:t>( H</a:t>
            </a:r>
            <a:r>
              <a:rPr lang="en" sz="3000" baseline="30000" dirty="0">
                <a:solidFill>
                  <a:srgbClr val="FF0000"/>
                </a:solidFill>
                <a:latin typeface="Shadows Into Light"/>
                <a:ea typeface="Shadows Into Light"/>
                <a:cs typeface="Shadows Into Light"/>
                <a:sym typeface="Shadows Into Light"/>
              </a:rPr>
              <a:t>+1  </a:t>
            </a:r>
            <a:r>
              <a:rPr lang="en" sz="3000" dirty="0">
                <a:solidFill>
                  <a:srgbClr val="FF0000"/>
                </a:solidFill>
                <a:latin typeface="Shadows Into Light"/>
                <a:ea typeface="Shadows Into Light"/>
                <a:cs typeface="Shadows Into Light"/>
                <a:sym typeface="Shadows Into Light"/>
              </a:rPr>
              <a:t>S</a:t>
            </a:r>
            <a:r>
              <a:rPr lang="en" sz="3000" baseline="30000" dirty="0">
                <a:solidFill>
                  <a:srgbClr val="FF0000"/>
                </a:solidFill>
                <a:latin typeface="Shadows Into Light"/>
                <a:ea typeface="Shadows Into Light"/>
                <a:cs typeface="Shadows Into Light"/>
                <a:sym typeface="Shadows Into Light"/>
              </a:rPr>
              <a:t>-2 </a:t>
            </a:r>
            <a:r>
              <a:rPr lang="en" sz="3000" dirty="0">
                <a:solidFill>
                  <a:srgbClr val="FF0000"/>
                </a:solidFill>
                <a:latin typeface="Shadows Into Light"/>
                <a:ea typeface="Shadows Into Light"/>
                <a:cs typeface="Shadows Into Light"/>
                <a:sym typeface="Shadows Into Light"/>
              </a:rPr>
              <a:t>)</a:t>
            </a:r>
            <a:r>
              <a:rPr lang="en" sz="3000" baseline="30000" dirty="0">
                <a:solidFill>
                  <a:schemeClr val="lt1"/>
                </a:solidFill>
                <a:latin typeface="Shadows Into Light"/>
                <a:ea typeface="Shadows Into Light"/>
                <a:cs typeface="Shadows Into Light"/>
                <a:sym typeface="Shadows Into Light"/>
              </a:rPr>
              <a:t> </a:t>
            </a:r>
            <a:r>
              <a:rPr lang="en" sz="3000" dirty="0">
                <a:solidFill>
                  <a:schemeClr val="lt1"/>
                </a:solidFill>
                <a:latin typeface="Shadows Into Light"/>
                <a:ea typeface="Shadows Into Light"/>
                <a:cs typeface="Shadows Into Light"/>
                <a:sym typeface="Shadows Into Light"/>
              </a:rPr>
              <a:t> </a:t>
            </a:r>
            <a:endParaRPr sz="3000" baseline="30000" dirty="0">
              <a:solidFill>
                <a:schemeClr val="lt1"/>
              </a:solidFill>
              <a:latin typeface="Shadows Into Light"/>
              <a:ea typeface="Shadows Into Light"/>
              <a:cs typeface="Shadows Into Light"/>
              <a:sym typeface="Shadows Into Light"/>
            </a:endParaRPr>
          </a:p>
        </p:txBody>
      </p:sp>
      <p:sp>
        <p:nvSpPr>
          <p:cNvPr id="1059" name="Google Shape;1059;p79"/>
          <p:cNvSpPr txBox="1"/>
          <p:nvPr/>
        </p:nvSpPr>
        <p:spPr>
          <a:xfrm>
            <a:off x="4572000" y="1495975"/>
            <a:ext cx="1113300" cy="72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FeCl</a:t>
            </a:r>
            <a:r>
              <a:rPr lang="en" sz="3600" baseline="-25000">
                <a:solidFill>
                  <a:schemeClr val="lt1"/>
                </a:solidFill>
                <a:latin typeface="Shadows Into Light"/>
                <a:ea typeface="Shadows Into Light"/>
                <a:cs typeface="Shadows Into Light"/>
                <a:sym typeface="Shadows Into Light"/>
              </a:rPr>
              <a:t>2</a:t>
            </a:r>
            <a:endParaRPr/>
          </a:p>
        </p:txBody>
      </p:sp>
      <p:sp>
        <p:nvSpPr>
          <p:cNvPr id="1060" name="Google Shape;1060;p79"/>
          <p:cNvSpPr txBox="1"/>
          <p:nvPr/>
        </p:nvSpPr>
        <p:spPr>
          <a:xfrm>
            <a:off x="5732100" y="1495975"/>
            <a:ext cx="1869600" cy="7269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chemeClr val="lt1"/>
              </a:buClr>
              <a:buSzPts val="3600"/>
              <a:buFont typeface="Shadows Into Light"/>
              <a:buChar char="+"/>
            </a:pPr>
            <a:r>
              <a:rPr lang="en" sz="3600">
                <a:solidFill>
                  <a:schemeClr val="lt1"/>
                </a:solidFill>
                <a:latin typeface="Shadows Into Light"/>
                <a:ea typeface="Shadows Into Light"/>
                <a:cs typeface="Shadows Into Light"/>
                <a:sym typeface="Shadows Into Light"/>
              </a:rPr>
              <a:t> H</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S</a:t>
            </a:r>
            <a:endParaRPr/>
          </a:p>
        </p:txBody>
      </p:sp>
      <p:sp>
        <p:nvSpPr>
          <p:cNvPr id="1063" name="Google Shape;1063;p79"/>
          <p:cNvSpPr/>
          <p:nvPr/>
        </p:nvSpPr>
        <p:spPr>
          <a:xfrm rot="10799093">
            <a:off x="874951" y="1038253"/>
            <a:ext cx="2273100" cy="5769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9"/>
          <p:cNvSpPr/>
          <p:nvPr/>
        </p:nvSpPr>
        <p:spPr>
          <a:xfrm>
            <a:off x="874950" y="2072986"/>
            <a:ext cx="2273100" cy="3825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fade">
                                      <p:cBhvr>
                                        <p:cTn id="7" dur="1000"/>
                                        <p:tgtEl>
                                          <p:spTgt spid="10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7"/>
                                        </p:tgtEl>
                                        <p:attrNameLst>
                                          <p:attrName>style.visibility</p:attrName>
                                        </p:attrNameLst>
                                      </p:cBhvr>
                                      <p:to>
                                        <p:strVal val="visible"/>
                                      </p:to>
                                    </p:set>
                                    <p:animEffect transition="in" filter="fade">
                                      <p:cBhvr>
                                        <p:cTn id="12" dur="1000"/>
                                        <p:tgtEl>
                                          <p:spTgt spid="10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63"/>
                                        </p:tgtEl>
                                        <p:attrNameLst>
                                          <p:attrName>style.visibility</p:attrName>
                                        </p:attrNameLst>
                                      </p:cBhvr>
                                      <p:to>
                                        <p:strVal val="visible"/>
                                      </p:to>
                                    </p:set>
                                    <p:animEffect transition="in" filter="fade">
                                      <p:cBhvr>
                                        <p:cTn id="17" dur="1000"/>
                                        <p:tgtEl>
                                          <p:spTgt spid="10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8"/>
                                        </p:tgtEl>
                                        <p:attrNameLst>
                                          <p:attrName>style.visibility</p:attrName>
                                        </p:attrNameLst>
                                      </p:cBhvr>
                                      <p:to>
                                        <p:strVal val="visible"/>
                                      </p:to>
                                    </p:set>
                                    <p:animEffect transition="in" filter="fade">
                                      <p:cBhvr>
                                        <p:cTn id="22" dur="1000"/>
                                        <p:tgtEl>
                                          <p:spTgt spid="10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60"/>
                                        </p:tgtEl>
                                        <p:attrNameLst>
                                          <p:attrName>style.visibility</p:attrName>
                                        </p:attrNameLst>
                                      </p:cBhvr>
                                      <p:to>
                                        <p:strVal val="visible"/>
                                      </p:to>
                                    </p:set>
                                    <p:animEffect transition="in" filter="fade">
                                      <p:cBhvr>
                                        <p:cTn id="27" dur="1000"/>
                                        <p:tgtEl>
                                          <p:spTgt spid="1060"/>
                                        </p:tgtEl>
                                      </p:cBhvr>
                                    </p:animEffect>
                                  </p:childTnLst>
                                </p:cTn>
                              </p:par>
                              <p:par>
                                <p:cTn id="28" presetID="10" presetClass="entr" presetSubtype="0" fill="hold" nodeType="withEffect">
                                  <p:stCondLst>
                                    <p:cond delay="0"/>
                                  </p:stCondLst>
                                  <p:childTnLst>
                                    <p:set>
                                      <p:cBhvr>
                                        <p:cTn id="29" dur="1" fill="hold">
                                          <p:stCondLst>
                                            <p:cond delay="0"/>
                                          </p:stCondLst>
                                        </p:cTn>
                                        <p:tgtEl>
                                          <p:spTgt spid="1059"/>
                                        </p:tgtEl>
                                        <p:attrNameLst>
                                          <p:attrName>style.visibility</p:attrName>
                                        </p:attrNameLst>
                                      </p:cBhvr>
                                      <p:to>
                                        <p:strVal val="visible"/>
                                      </p:to>
                                    </p:set>
                                    <p:animEffect transition="in" filter="fade">
                                      <p:cBhvr>
                                        <p:cTn id="30" dur="10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Gamma decay</a:t>
            </a:r>
          </a:p>
        </p:txBody>
      </p:sp>
      <p:sp>
        <p:nvSpPr>
          <p:cNvPr id="3" name="Content Placeholder 2"/>
          <p:cNvSpPr>
            <a:spLocks noGrp="1"/>
          </p:cNvSpPr>
          <p:nvPr>
            <p:ph sz="quarter" idx="1"/>
          </p:nvPr>
        </p:nvSpPr>
        <p:spPr>
          <a:xfrm>
            <a:off x="410650" y="1488186"/>
            <a:ext cx="6859283" cy="2766943"/>
          </a:xfrm>
        </p:spPr>
        <p:txBody>
          <a:bodyPr/>
          <a:lstStyle/>
          <a:p>
            <a:r>
              <a:rPr lang="en-US" sz="2400" dirty="0"/>
              <a:t>Strongest particle.</a:t>
            </a:r>
          </a:p>
          <a:p>
            <a:r>
              <a:rPr lang="en-US" sz="2400" dirty="0"/>
              <a:t>Accompanies most decay.</a:t>
            </a:r>
          </a:p>
          <a:p>
            <a:r>
              <a:rPr lang="en-US" sz="2400" dirty="0"/>
              <a:t>Usually not written due to the fact that it cannot change the mass or charge of any of the species.</a:t>
            </a:r>
          </a:p>
        </p:txBody>
      </p:sp>
      <p:grpSp>
        <p:nvGrpSpPr>
          <p:cNvPr id="4" name="Group 4"/>
          <p:cNvGrpSpPr>
            <a:grpSpLocks/>
          </p:cNvGrpSpPr>
          <p:nvPr/>
        </p:nvGrpSpPr>
        <p:grpSpPr bwMode="auto">
          <a:xfrm>
            <a:off x="3961562" y="1568668"/>
            <a:ext cx="471488" cy="701279"/>
            <a:chOff x="3862" y="682"/>
            <a:chExt cx="396" cy="589"/>
          </a:xfrm>
        </p:grpSpPr>
        <p:sp>
          <p:nvSpPr>
            <p:cNvPr id="5" name="Rectangle 5"/>
            <p:cNvSpPr>
              <a:spLocks noChangeArrowheads="1"/>
            </p:cNvSpPr>
            <p:nvPr/>
          </p:nvSpPr>
          <p:spPr bwMode="auto">
            <a:xfrm>
              <a:off x="3984" y="682"/>
              <a:ext cx="274" cy="543"/>
            </a:xfrm>
            <a:prstGeom prst="rect">
              <a:avLst/>
            </a:prstGeom>
            <a:noFill/>
            <a:ln w="9525">
              <a:noFill/>
              <a:miter lim="800000"/>
              <a:headEnd/>
              <a:tailEnd/>
            </a:ln>
          </p:spPr>
          <p:txBody>
            <a:bodyPr wrap="square">
              <a:spAutoFit/>
            </a:bodyPr>
            <a:lstStyle/>
            <a:p>
              <a:r>
                <a:rPr lang="en-US" sz="3600" i="1" dirty="0">
                  <a:solidFill>
                    <a:srgbClr val="FF0000"/>
                  </a:solidFill>
                  <a:latin typeface="Symbol" pitchFamily="18" charset="2"/>
                  <a:sym typeface="Symbol" pitchFamily="18" charset="2"/>
                </a:rPr>
                <a:t></a:t>
              </a:r>
              <a:endParaRPr lang="en-US" sz="1050" i="1" dirty="0">
                <a:solidFill>
                  <a:srgbClr val="FF0000"/>
                </a:solidFill>
              </a:endParaRPr>
            </a:p>
          </p:txBody>
        </p:sp>
        <p:sp>
          <p:nvSpPr>
            <p:cNvPr id="6" name="Rectangle 6"/>
            <p:cNvSpPr>
              <a:spLocks noChangeArrowheads="1"/>
            </p:cNvSpPr>
            <p:nvPr/>
          </p:nvSpPr>
          <p:spPr bwMode="auto">
            <a:xfrm>
              <a:off x="3862" y="922"/>
              <a:ext cx="218" cy="349"/>
            </a:xfrm>
            <a:prstGeom prst="rect">
              <a:avLst/>
            </a:prstGeom>
            <a:noFill/>
            <a:ln w="9525">
              <a:noFill/>
              <a:miter lim="800000"/>
              <a:headEnd/>
              <a:tailEnd/>
            </a:ln>
          </p:spPr>
          <p:txBody>
            <a:bodyPr wrap="none">
              <a:spAutoFit/>
            </a:bodyPr>
            <a:lstStyle/>
            <a:p>
              <a:pPr algn="r"/>
              <a:r>
                <a:rPr lang="en-US" sz="1050" dirty="0">
                  <a:solidFill>
                    <a:srgbClr val="FF0000"/>
                  </a:solidFill>
                </a:rPr>
                <a:t>0</a:t>
              </a:r>
            </a:p>
            <a:p>
              <a:pPr algn="r"/>
              <a:r>
                <a:rPr lang="en-US" sz="1050" dirty="0">
                  <a:solidFill>
                    <a:srgbClr val="FF0000"/>
                  </a:solidFill>
                </a:rPr>
                <a:t>0</a:t>
              </a:r>
            </a:p>
          </p:txBody>
        </p:sp>
      </p:grpSp>
    </p:spTree>
    <p:extLst>
      <p:ext uri="{BB962C8B-B14F-4D97-AF65-F5344CB8AC3E}">
        <p14:creationId xmlns:p14="http://schemas.microsoft.com/office/powerpoint/2010/main" val="3085339993"/>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Penetrating</a:t>
            </a:r>
            <a:r>
              <a:rPr lang="en-US" dirty="0">
                <a:solidFill>
                  <a:srgbClr val="FF0000"/>
                </a:solidFill>
              </a:rPr>
              <a:t> </a:t>
            </a:r>
            <a:r>
              <a:rPr lang="en-US" dirty="0">
                <a:solidFill>
                  <a:schemeClr val="accent1"/>
                </a:solidFill>
              </a:rPr>
              <a:t>Power</a:t>
            </a:r>
          </a:p>
        </p:txBody>
      </p:sp>
      <p:pic>
        <p:nvPicPr>
          <p:cNvPr id="6" name="Picture 4"/>
          <p:cNvPicPr>
            <a:picLocks noGrp="1" noChangeAspect="1" noChangeArrowheads="1"/>
          </p:cNvPicPr>
          <p:nvPr>
            <p:ph sz="quarter" idx="1"/>
          </p:nvPr>
        </p:nvPicPr>
        <p:blipFill>
          <a:blip r:embed="rId2" cstate="screen"/>
          <a:stretch>
            <a:fillRect/>
          </a:stretch>
        </p:blipFill>
        <p:spPr bwMode="auto">
          <a:xfrm>
            <a:off x="2090785" y="1585489"/>
            <a:ext cx="4857750" cy="3086099"/>
          </a:xfrm>
          <a:prstGeom prst="rect">
            <a:avLst/>
          </a:prstGeom>
          <a:noFill/>
          <a:ln w="9525">
            <a:noFill/>
            <a:miter lim="800000"/>
            <a:headEnd/>
            <a:tailEnd/>
          </a:ln>
        </p:spPr>
      </p:pic>
    </p:spTree>
    <p:extLst>
      <p:ext uri="{BB962C8B-B14F-4D97-AF65-F5344CB8AC3E}">
        <p14:creationId xmlns:p14="http://schemas.microsoft.com/office/powerpoint/2010/main" val="196946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3487335" y="1616049"/>
            <a:ext cx="4063254" cy="28203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Penetrating Power</a:t>
            </a:r>
          </a:p>
        </p:txBody>
      </p:sp>
      <p:sp>
        <p:nvSpPr>
          <p:cNvPr id="6" name="TextBox 5"/>
          <p:cNvSpPr txBox="1"/>
          <p:nvPr/>
        </p:nvSpPr>
        <p:spPr>
          <a:xfrm>
            <a:off x="362139" y="2442952"/>
            <a:ext cx="2756214" cy="400110"/>
          </a:xfrm>
          <a:prstGeom prst="rect">
            <a:avLst/>
          </a:prstGeom>
          <a:noFill/>
        </p:spPr>
        <p:txBody>
          <a:bodyPr wrap="square" rtlCol="0">
            <a:spAutoFit/>
          </a:bodyPr>
          <a:lstStyle/>
          <a:p>
            <a:pPr algn="ctr"/>
            <a:r>
              <a:rPr lang="en-US" sz="2000" dirty="0">
                <a:solidFill>
                  <a:schemeClr val="bg1"/>
                </a:solidFill>
                <a:latin typeface="Shadows Into Light" panose="020B0604020202020204" charset="0"/>
              </a:rPr>
              <a:t>Least penetrating power</a:t>
            </a:r>
          </a:p>
        </p:txBody>
      </p:sp>
      <p:sp>
        <p:nvSpPr>
          <p:cNvPr id="7" name="TextBox 6"/>
          <p:cNvSpPr txBox="1"/>
          <p:nvPr/>
        </p:nvSpPr>
        <p:spPr>
          <a:xfrm>
            <a:off x="601566" y="3136151"/>
            <a:ext cx="2589834" cy="400110"/>
          </a:xfrm>
          <a:prstGeom prst="rect">
            <a:avLst/>
          </a:prstGeom>
          <a:noFill/>
        </p:spPr>
        <p:txBody>
          <a:bodyPr wrap="square" rtlCol="0">
            <a:spAutoFit/>
          </a:bodyPr>
          <a:lstStyle/>
          <a:p>
            <a:pPr algn="ctr"/>
            <a:r>
              <a:rPr lang="en-US" sz="2000" dirty="0">
                <a:solidFill>
                  <a:schemeClr val="bg1"/>
                </a:solidFill>
                <a:latin typeface="Shadows Into Light" panose="020B0604020202020204" charset="0"/>
              </a:rPr>
              <a:t>Most penetrating power</a:t>
            </a:r>
          </a:p>
        </p:txBody>
      </p:sp>
      <p:cxnSp>
        <p:nvCxnSpPr>
          <p:cNvPr id="9" name="Straight Arrow Connector 8"/>
          <p:cNvCxnSpPr/>
          <p:nvPr/>
        </p:nvCxnSpPr>
        <p:spPr>
          <a:xfrm>
            <a:off x="3118353" y="2643007"/>
            <a:ext cx="51435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91400" y="3264906"/>
            <a:ext cx="51435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089155"/>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404" y="288173"/>
            <a:ext cx="6195504" cy="779570"/>
          </a:xfrm>
        </p:spPr>
        <p:txBody>
          <a:bodyPr>
            <a:normAutofit fontScale="90000"/>
          </a:bodyPr>
          <a:lstStyle/>
          <a:p>
            <a:r>
              <a:rPr lang="en-US" dirty="0"/>
              <a:t>Radiation is charged</a:t>
            </a: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2211309" y="1725458"/>
            <a:ext cx="4679156" cy="2725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8306408"/>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Measuring Radioactivity</a:t>
            </a:r>
          </a:p>
        </p:txBody>
      </p:sp>
      <p:sp>
        <p:nvSpPr>
          <p:cNvPr id="4" name="Content Placeholder 3"/>
          <p:cNvSpPr>
            <a:spLocks noGrp="1"/>
          </p:cNvSpPr>
          <p:nvPr>
            <p:ph sz="quarter" idx="1"/>
          </p:nvPr>
        </p:nvSpPr>
        <p:spPr>
          <a:xfrm>
            <a:off x="348558" y="1517022"/>
            <a:ext cx="4558420" cy="3429000"/>
          </a:xfrm>
        </p:spPr>
        <p:txBody>
          <a:bodyPr>
            <a:normAutofit fontScale="85000" lnSpcReduction="20000"/>
          </a:bodyPr>
          <a:lstStyle/>
          <a:p>
            <a:r>
              <a:rPr lang="en-US" sz="3100" dirty="0"/>
              <a:t>One can use a device like this </a:t>
            </a:r>
            <a:r>
              <a:rPr lang="en-US" sz="3100" dirty="0">
                <a:solidFill>
                  <a:srgbClr val="FF0000"/>
                </a:solidFill>
              </a:rPr>
              <a:t>Geiger counter </a:t>
            </a:r>
            <a:r>
              <a:rPr lang="en-US" sz="3100" dirty="0"/>
              <a:t>to measure the amount of activity present in a radioactive sample.</a:t>
            </a:r>
          </a:p>
          <a:p>
            <a:r>
              <a:rPr lang="en-US" sz="3100" dirty="0"/>
              <a:t>The ionizing radiation creates ions, which conduct a current that is detected by the instrument.</a:t>
            </a:r>
          </a:p>
          <a:p>
            <a:endParaRPr lang="en-US" dirty="0"/>
          </a:p>
        </p:txBody>
      </p:sp>
      <p:pic>
        <p:nvPicPr>
          <p:cNvPr id="6" name="Content Placeholder 5" descr="21_10"/>
          <p:cNvPicPr>
            <a:picLocks noGrp="1" noChangeAspect="1" noChangeArrowheads="1"/>
          </p:cNvPicPr>
          <p:nvPr>
            <p:ph sz="quarter" idx="2"/>
          </p:nvPr>
        </p:nvPicPr>
        <p:blipFill>
          <a:blip r:embed="rId2" cstate="screen"/>
          <a:srcRect/>
          <a:stretch>
            <a:fillRect/>
          </a:stretch>
        </p:blipFill>
        <p:spPr>
          <a:xfrm>
            <a:off x="5031303" y="1855394"/>
            <a:ext cx="3484802" cy="2514600"/>
          </a:xfrm>
        </p:spPr>
      </p:pic>
      <p:pic>
        <p:nvPicPr>
          <p:cNvPr id="5" name="Picture 5" descr="cdv715-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808" y="91785"/>
            <a:ext cx="1753791" cy="113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06111"/>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6057900" y="4686300"/>
            <a:ext cx="1600200" cy="342900"/>
          </a:xfrm>
          <a:prstGeom prst="rect">
            <a:avLst/>
          </a:prstGeom>
        </p:spPr>
        <p:txBody>
          <a:bodyPr/>
          <a:lstStyle/>
          <a:p>
            <a:fld id="{BA32F2BA-EC61-47A1-925D-42B51951FE22}" type="slidenum">
              <a:rPr lang="en-US" altLang="en-US"/>
              <a:pPr/>
              <a:t>495</a:t>
            </a:fld>
            <a:endParaRPr lang="en-US" altLang="en-US"/>
          </a:p>
        </p:txBody>
      </p:sp>
      <p:sp>
        <p:nvSpPr>
          <p:cNvPr id="38914" name="Rectangle 2"/>
          <p:cNvSpPr>
            <a:spLocks noGrp="1" noChangeArrowheads="1"/>
          </p:cNvSpPr>
          <p:nvPr>
            <p:ph type="title"/>
          </p:nvPr>
        </p:nvSpPr>
        <p:spPr/>
        <p:txBody>
          <a:bodyPr/>
          <a:lstStyle/>
          <a:p>
            <a:r>
              <a:rPr lang="en-US" altLang="en-US" dirty="0">
                <a:solidFill>
                  <a:schemeClr val="accent1"/>
                </a:solidFill>
              </a:rPr>
              <a:t>Detecting radioactivity</a:t>
            </a:r>
          </a:p>
        </p:txBody>
      </p:sp>
      <p:sp>
        <p:nvSpPr>
          <p:cNvPr id="38915" name="Rectangle 3"/>
          <p:cNvSpPr>
            <a:spLocks noGrp="1" noChangeArrowheads="1"/>
          </p:cNvSpPr>
          <p:nvPr>
            <p:ph type="body" idx="1"/>
          </p:nvPr>
        </p:nvSpPr>
        <p:spPr>
          <a:xfrm>
            <a:off x="95061" y="1711104"/>
            <a:ext cx="5962839" cy="3318095"/>
          </a:xfrm>
        </p:spPr>
        <p:txBody>
          <a:bodyPr/>
          <a:lstStyle/>
          <a:p>
            <a:pPr>
              <a:lnSpc>
                <a:spcPct val="90000"/>
              </a:lnSpc>
            </a:pPr>
            <a:r>
              <a:rPr lang="en-US" altLang="en-US" sz="2400" dirty="0"/>
              <a:t>Particles  such as ions are detected through interactions w/atoms or molecules  using a </a:t>
            </a:r>
            <a:r>
              <a:rPr lang="en-US" altLang="en-US" sz="2400" b="1" dirty="0">
                <a:sym typeface="Symbol" pitchFamily="18" charset="2"/>
              </a:rPr>
              <a:t>film-badge </a:t>
            </a:r>
          </a:p>
          <a:p>
            <a:pPr>
              <a:lnSpc>
                <a:spcPct val="90000"/>
              </a:lnSpc>
            </a:pPr>
            <a:r>
              <a:rPr lang="en-US" altLang="en-US" sz="2400" dirty="0">
                <a:sym typeface="Symbol" pitchFamily="18" charset="2"/>
              </a:rPr>
              <a:t>Photographic film in a small case, pinned to a person’s clothing which monitors exposure</a:t>
            </a:r>
          </a:p>
          <a:p>
            <a:pPr>
              <a:lnSpc>
                <a:spcPct val="90000"/>
              </a:lnSpc>
            </a:pPr>
            <a:r>
              <a:rPr lang="en-US" altLang="en-US" sz="2400" dirty="0">
                <a:sym typeface="Symbol" pitchFamily="18" charset="2"/>
              </a:rPr>
              <a:t>Greater exposure of film  greater exposure to radioactivity</a:t>
            </a:r>
          </a:p>
        </p:txBody>
      </p:sp>
      <p:pic>
        <p:nvPicPr>
          <p:cNvPr id="38917" name="Picture 5" descr="prod_fi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105" y="2123863"/>
            <a:ext cx="2565903" cy="215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836856"/>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Half Life</a:t>
            </a:r>
          </a:p>
        </p:txBody>
      </p:sp>
      <p:sp>
        <p:nvSpPr>
          <p:cNvPr id="3" name="Content Placeholder 2"/>
          <p:cNvSpPr>
            <a:spLocks noGrp="1"/>
          </p:cNvSpPr>
          <p:nvPr>
            <p:ph sz="quarter" idx="1"/>
          </p:nvPr>
        </p:nvSpPr>
        <p:spPr>
          <a:xfrm>
            <a:off x="321398" y="1417433"/>
            <a:ext cx="8279394" cy="3655314"/>
          </a:xfrm>
        </p:spPr>
        <p:txBody>
          <a:bodyPr>
            <a:noAutofit/>
          </a:bodyPr>
          <a:lstStyle/>
          <a:p>
            <a:pPr marL="139700" indent="0">
              <a:lnSpc>
                <a:spcPct val="100000"/>
              </a:lnSpc>
              <a:buNone/>
            </a:pPr>
            <a:r>
              <a:rPr lang="en-US" sz="2400" dirty="0"/>
              <a:t>Time required for half of the sample to decay into a new, more stable element.</a:t>
            </a:r>
          </a:p>
          <a:p>
            <a:pPr lvl="1">
              <a:lnSpc>
                <a:spcPct val="100000"/>
              </a:lnSpc>
            </a:pPr>
            <a:r>
              <a:rPr lang="en-US" sz="2000" dirty="0"/>
              <a:t>This can be used to date old artifacts such as rocks and things that were once living.</a:t>
            </a:r>
          </a:p>
          <a:p>
            <a:pPr lvl="1">
              <a:lnSpc>
                <a:spcPct val="100000"/>
              </a:lnSpc>
            </a:pPr>
            <a:r>
              <a:rPr lang="en-US" sz="2000" dirty="0"/>
              <a:t>A </a:t>
            </a:r>
            <a:r>
              <a:rPr lang="en-US" sz="2000" dirty="0">
                <a:solidFill>
                  <a:srgbClr val="FF0000"/>
                </a:solidFill>
              </a:rPr>
              <a:t>long half life </a:t>
            </a:r>
            <a:r>
              <a:rPr lang="en-US" sz="2000" dirty="0"/>
              <a:t>means that the substance stays relatively unchanged for a long period of time and is </a:t>
            </a:r>
            <a:r>
              <a:rPr lang="en-US" sz="2000" dirty="0">
                <a:solidFill>
                  <a:srgbClr val="FF0000"/>
                </a:solidFill>
              </a:rPr>
              <a:t>somewhat stable</a:t>
            </a:r>
            <a:r>
              <a:rPr lang="en-US" sz="2000" dirty="0"/>
              <a:t>.</a:t>
            </a:r>
          </a:p>
          <a:p>
            <a:pPr lvl="1">
              <a:lnSpc>
                <a:spcPct val="100000"/>
              </a:lnSpc>
            </a:pPr>
            <a:r>
              <a:rPr lang="en-US" sz="2000" dirty="0">
                <a:solidFill>
                  <a:srgbClr val="FF0000"/>
                </a:solidFill>
              </a:rPr>
              <a:t>Short half lives are unstable </a:t>
            </a:r>
            <a:r>
              <a:rPr lang="en-US" sz="2000" dirty="0"/>
              <a:t>elements, emitting particles at a regular basis.</a:t>
            </a:r>
          </a:p>
        </p:txBody>
      </p:sp>
    </p:spTree>
    <p:extLst>
      <p:ext uri="{BB962C8B-B14F-4D97-AF65-F5344CB8AC3E}">
        <p14:creationId xmlns:p14="http://schemas.microsoft.com/office/powerpoint/2010/main" val="312409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Calculating Half Life</a:t>
            </a:r>
          </a:p>
        </p:txBody>
      </p:sp>
      <p:sp>
        <p:nvSpPr>
          <p:cNvPr id="3" name="Content Placeholder 2"/>
          <p:cNvSpPr>
            <a:spLocks noGrp="1"/>
          </p:cNvSpPr>
          <p:nvPr>
            <p:ph sz="quarter" idx="1"/>
          </p:nvPr>
        </p:nvSpPr>
        <p:spPr>
          <a:xfrm>
            <a:off x="221809" y="1488186"/>
            <a:ext cx="8632479" cy="3655314"/>
          </a:xfrm>
        </p:spPr>
        <p:txBody>
          <a:bodyPr/>
          <a:lstStyle/>
          <a:p>
            <a:r>
              <a:rPr lang="en-US" sz="2000" dirty="0"/>
              <a:t>After one half life 50% or ½ the radioactive element is still present.</a:t>
            </a:r>
          </a:p>
          <a:p>
            <a:r>
              <a:rPr lang="en-US" sz="2000" dirty="0"/>
              <a:t>After two half lives 25% or 1/4 the radioactive element is still present.</a:t>
            </a:r>
          </a:p>
          <a:p>
            <a:r>
              <a:rPr lang="en-US" sz="2000" dirty="0"/>
              <a:t>After three half lives 12.5% or 1/8 the radioactive element is still present.</a:t>
            </a:r>
          </a:p>
          <a:p>
            <a:r>
              <a:rPr lang="en-US" sz="2000" dirty="0"/>
              <a:t>This continues forever, the number will never be zero.</a:t>
            </a:r>
          </a:p>
          <a:p>
            <a:r>
              <a:rPr lang="en-US" sz="2000" dirty="0"/>
              <a:t>The half life time is constant and nothing can change it. The half lives are listed on </a:t>
            </a:r>
            <a:r>
              <a:rPr lang="en-US" sz="2000" dirty="0">
                <a:solidFill>
                  <a:srgbClr val="FF0000"/>
                </a:solidFill>
              </a:rPr>
              <a:t>Table N.</a:t>
            </a:r>
          </a:p>
          <a:p>
            <a:endParaRPr lang="en-US" sz="2000" dirty="0"/>
          </a:p>
        </p:txBody>
      </p:sp>
    </p:spTree>
    <p:extLst>
      <p:ext uri="{BB962C8B-B14F-4D97-AF65-F5344CB8AC3E}">
        <p14:creationId xmlns:p14="http://schemas.microsoft.com/office/powerpoint/2010/main" val="109615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ck radioactive\"/>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1" t="8058" r="66863" b="8674"/>
          <a:stretch/>
        </p:blipFill>
        <p:spPr bwMode="auto">
          <a:xfrm>
            <a:off x="333150" y="2311305"/>
            <a:ext cx="1257299" cy="1771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ock radioactive\"/>
          <p:cNvPicPr>
            <a:picLocks noChangeAspect="1" noChangeArrowheads="1"/>
          </p:cNvPicPr>
          <p:nvPr/>
        </p:nvPicPr>
        <p:blipFill rotWithShape="1">
          <a:blip r:embed="rId2">
            <a:extLst>
              <a:ext uri="{28A0092B-C50C-407E-A947-70E740481C1C}">
                <a14:useLocalDpi xmlns:a14="http://schemas.microsoft.com/office/drawing/2010/main" val="0"/>
              </a:ext>
            </a:extLst>
          </a:blip>
          <a:srcRect l="28021" t="90330" r="23780" b="-1074"/>
          <a:stretch/>
        </p:blipFill>
        <p:spPr bwMode="auto">
          <a:xfrm>
            <a:off x="979349" y="314171"/>
            <a:ext cx="4722320" cy="590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ock radioactive\"/>
          <p:cNvPicPr>
            <a:picLocks noChangeAspect="1" noChangeArrowheads="1"/>
          </p:cNvPicPr>
          <p:nvPr/>
        </p:nvPicPr>
        <p:blipFill rotWithShape="1">
          <a:blip r:embed="rId2">
            <a:extLst>
              <a:ext uri="{28A0092B-C50C-407E-A947-70E740481C1C}">
                <a14:useLocalDpi xmlns:a14="http://schemas.microsoft.com/office/drawing/2010/main" val="0"/>
              </a:ext>
            </a:extLst>
          </a:blip>
          <a:srcRect l="33136" t="8058" r="33727" b="12703"/>
          <a:stretch/>
        </p:blipFill>
        <p:spPr bwMode="auto">
          <a:xfrm>
            <a:off x="3857627" y="2438263"/>
            <a:ext cx="12573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ock radioactive\"/>
          <p:cNvPicPr>
            <a:picLocks noChangeAspect="1" noChangeArrowheads="1"/>
          </p:cNvPicPr>
          <p:nvPr/>
        </p:nvPicPr>
        <p:blipFill rotWithShape="1">
          <a:blip r:embed="rId2">
            <a:extLst>
              <a:ext uri="{28A0092B-C50C-407E-A947-70E740481C1C}">
                <a14:useLocalDpi xmlns:a14="http://schemas.microsoft.com/office/drawing/2010/main" val="0"/>
              </a:ext>
            </a:extLst>
          </a:blip>
          <a:srcRect l="71087" t="8058" r="-1212" b="10285"/>
          <a:stretch/>
        </p:blipFill>
        <p:spPr bwMode="auto">
          <a:xfrm>
            <a:off x="7746372" y="2242806"/>
            <a:ext cx="1142999" cy="17373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1590449" y="3104406"/>
            <a:ext cx="2152878" cy="70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endCxn id="7" idx="1"/>
          </p:cNvCxnSpPr>
          <p:nvPr/>
        </p:nvCxnSpPr>
        <p:spPr>
          <a:xfrm>
            <a:off x="5114927" y="3111486"/>
            <a:ext cx="263144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Curved Down Arrow 13"/>
          <p:cNvSpPr/>
          <p:nvPr/>
        </p:nvSpPr>
        <p:spPr>
          <a:xfrm>
            <a:off x="1193443" y="1866818"/>
            <a:ext cx="7144799" cy="244813"/>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5" name="TextBox 14"/>
          <p:cNvSpPr txBox="1"/>
          <p:nvPr/>
        </p:nvSpPr>
        <p:spPr>
          <a:xfrm>
            <a:off x="3766246" y="1502572"/>
            <a:ext cx="3250190" cy="461665"/>
          </a:xfrm>
          <a:prstGeom prst="rect">
            <a:avLst/>
          </a:prstGeom>
          <a:noFill/>
        </p:spPr>
        <p:txBody>
          <a:bodyPr wrap="square" rtlCol="0">
            <a:spAutoFit/>
          </a:bodyPr>
          <a:lstStyle/>
          <a:p>
            <a:r>
              <a:rPr lang="en-US" sz="2400" dirty="0">
                <a:solidFill>
                  <a:schemeClr val="tx1"/>
                </a:solidFill>
                <a:latin typeface="Shadows Into Light" panose="020B0604020202020204" charset="0"/>
              </a:rPr>
              <a:t>Overall time elapsed</a:t>
            </a:r>
          </a:p>
        </p:txBody>
      </p:sp>
      <p:sp>
        <p:nvSpPr>
          <p:cNvPr id="17" name="TextBox 16"/>
          <p:cNvSpPr txBox="1"/>
          <p:nvPr/>
        </p:nvSpPr>
        <p:spPr>
          <a:xfrm>
            <a:off x="1820321" y="3207285"/>
            <a:ext cx="2171700" cy="461665"/>
          </a:xfrm>
          <a:prstGeom prst="rect">
            <a:avLst/>
          </a:prstGeom>
          <a:noFill/>
        </p:spPr>
        <p:txBody>
          <a:bodyPr wrap="square" rtlCol="0">
            <a:spAutoFit/>
          </a:bodyPr>
          <a:lstStyle/>
          <a:p>
            <a:r>
              <a:rPr lang="en-US" sz="2400" dirty="0">
                <a:solidFill>
                  <a:schemeClr val="tx1"/>
                </a:solidFill>
                <a:latin typeface="Shadows Into Light" panose="020B0604020202020204" charset="0"/>
              </a:rPr>
              <a:t>First half life</a:t>
            </a:r>
          </a:p>
        </p:txBody>
      </p:sp>
      <p:sp>
        <p:nvSpPr>
          <p:cNvPr id="18" name="TextBox 17"/>
          <p:cNvSpPr txBox="1"/>
          <p:nvPr/>
        </p:nvSpPr>
        <p:spPr>
          <a:xfrm>
            <a:off x="5473637" y="3323044"/>
            <a:ext cx="2171700" cy="461665"/>
          </a:xfrm>
          <a:prstGeom prst="rect">
            <a:avLst/>
          </a:prstGeom>
          <a:noFill/>
        </p:spPr>
        <p:txBody>
          <a:bodyPr wrap="square" rtlCol="0">
            <a:spAutoFit/>
          </a:bodyPr>
          <a:lstStyle/>
          <a:p>
            <a:r>
              <a:rPr lang="en-US" sz="2400" dirty="0">
                <a:solidFill>
                  <a:schemeClr val="tx1"/>
                </a:solidFill>
                <a:latin typeface="Shadows Into Light" panose="020B0604020202020204" charset="0"/>
              </a:rPr>
              <a:t>Second half life</a:t>
            </a:r>
          </a:p>
        </p:txBody>
      </p:sp>
      <p:sp>
        <p:nvSpPr>
          <p:cNvPr id="16" name="TextBox 15"/>
          <p:cNvSpPr txBox="1"/>
          <p:nvPr/>
        </p:nvSpPr>
        <p:spPr>
          <a:xfrm>
            <a:off x="1874660" y="1989224"/>
            <a:ext cx="2413528" cy="1015663"/>
          </a:xfrm>
          <a:prstGeom prst="rect">
            <a:avLst/>
          </a:prstGeom>
          <a:noFill/>
        </p:spPr>
        <p:txBody>
          <a:bodyPr wrap="square" rtlCol="0">
            <a:spAutoFit/>
          </a:bodyPr>
          <a:lstStyle/>
          <a:p>
            <a:r>
              <a:rPr lang="en-US" sz="2000" dirty="0">
                <a:solidFill>
                  <a:schemeClr val="bg1"/>
                </a:solidFill>
                <a:latin typeface="Shadows Into Light" panose="020B0604020202020204" charset="0"/>
              </a:rPr>
              <a:t>½ U</a:t>
            </a:r>
            <a:r>
              <a:rPr lang="en-US" sz="2000" dirty="0">
                <a:solidFill>
                  <a:schemeClr val="bg1"/>
                </a:solidFill>
                <a:latin typeface="Shadows Into Light" panose="020B0604020202020204" charset="0"/>
                <a:sym typeface="Wingdings" panose="05000000000000000000" pitchFamily="2" charset="2"/>
              </a:rPr>
              <a:t> </a:t>
            </a:r>
            <a:r>
              <a:rPr lang="en-US" sz="2000" dirty="0" err="1">
                <a:solidFill>
                  <a:schemeClr val="bg1"/>
                </a:solidFill>
                <a:latin typeface="Shadows Into Light" panose="020B0604020202020204" charset="0"/>
                <a:sym typeface="Wingdings" panose="05000000000000000000" pitchFamily="2" charset="2"/>
              </a:rPr>
              <a:t>Pb</a:t>
            </a:r>
            <a:endParaRPr lang="en-US" sz="2000" dirty="0">
              <a:solidFill>
                <a:schemeClr val="bg1"/>
              </a:solidFill>
              <a:latin typeface="Shadows Into Light" panose="020B0604020202020204" charset="0"/>
              <a:sym typeface="Wingdings" panose="05000000000000000000" pitchFamily="2" charset="2"/>
            </a:endParaRPr>
          </a:p>
          <a:p>
            <a:r>
              <a:rPr lang="en-US" sz="2000" dirty="0">
                <a:solidFill>
                  <a:schemeClr val="bg1"/>
                </a:solidFill>
                <a:latin typeface="Shadows Into Light" panose="020B0604020202020204" charset="0"/>
                <a:sym typeface="Wingdings" panose="05000000000000000000" pitchFamily="2" charset="2"/>
              </a:rPr>
              <a:t>½ U remains </a:t>
            </a:r>
          </a:p>
          <a:p>
            <a:r>
              <a:rPr lang="en-US" sz="2000" dirty="0">
                <a:solidFill>
                  <a:schemeClr val="bg1"/>
                </a:solidFill>
                <a:latin typeface="Shadows Into Light" panose="020B0604020202020204" charset="0"/>
                <a:sym typeface="Wingdings" panose="05000000000000000000" pitchFamily="2" charset="2"/>
              </a:rPr>
              <a:t>½ </a:t>
            </a:r>
            <a:r>
              <a:rPr lang="en-US" sz="2000" dirty="0" err="1">
                <a:solidFill>
                  <a:schemeClr val="bg1"/>
                </a:solidFill>
                <a:latin typeface="Shadows Into Light" panose="020B0604020202020204" charset="0"/>
                <a:sym typeface="Wingdings" panose="05000000000000000000" pitchFamily="2" charset="2"/>
              </a:rPr>
              <a:t>Pb</a:t>
            </a:r>
            <a:r>
              <a:rPr lang="en-US" sz="2000" dirty="0">
                <a:solidFill>
                  <a:schemeClr val="bg1"/>
                </a:solidFill>
                <a:latin typeface="Shadows Into Light" panose="020B0604020202020204" charset="0"/>
                <a:sym typeface="Wingdings" panose="05000000000000000000" pitchFamily="2" charset="2"/>
              </a:rPr>
              <a:t> formed</a:t>
            </a:r>
            <a:endParaRPr lang="en-US" sz="2000" dirty="0">
              <a:solidFill>
                <a:schemeClr val="bg1"/>
              </a:solidFill>
              <a:latin typeface="Shadows Into Light" panose="020B0604020202020204" charset="0"/>
            </a:endParaRPr>
          </a:p>
        </p:txBody>
      </p:sp>
      <p:sp>
        <p:nvSpPr>
          <p:cNvPr id="20" name="TextBox 19"/>
          <p:cNvSpPr txBox="1"/>
          <p:nvPr/>
        </p:nvSpPr>
        <p:spPr>
          <a:xfrm>
            <a:off x="5525591" y="2095823"/>
            <a:ext cx="2067792" cy="1015663"/>
          </a:xfrm>
          <a:prstGeom prst="rect">
            <a:avLst/>
          </a:prstGeom>
          <a:noFill/>
        </p:spPr>
        <p:txBody>
          <a:bodyPr wrap="square" rtlCol="0">
            <a:spAutoFit/>
          </a:bodyPr>
          <a:lstStyle/>
          <a:p>
            <a:r>
              <a:rPr lang="en-US" sz="2000" dirty="0">
                <a:solidFill>
                  <a:schemeClr val="bg1"/>
                </a:solidFill>
                <a:latin typeface="Shadows Into Light" panose="020B0604020202020204" charset="0"/>
              </a:rPr>
              <a:t>¾ U</a:t>
            </a:r>
            <a:r>
              <a:rPr lang="en-US" sz="2000" dirty="0">
                <a:solidFill>
                  <a:schemeClr val="bg1"/>
                </a:solidFill>
                <a:latin typeface="Shadows Into Light" panose="020B0604020202020204" charset="0"/>
                <a:sym typeface="Wingdings" panose="05000000000000000000" pitchFamily="2" charset="2"/>
              </a:rPr>
              <a:t> </a:t>
            </a:r>
            <a:r>
              <a:rPr lang="en-US" sz="2000" dirty="0" err="1">
                <a:solidFill>
                  <a:schemeClr val="bg1"/>
                </a:solidFill>
                <a:latin typeface="Shadows Into Light" panose="020B0604020202020204" charset="0"/>
                <a:sym typeface="Wingdings" panose="05000000000000000000" pitchFamily="2" charset="2"/>
              </a:rPr>
              <a:t>Pb</a:t>
            </a:r>
            <a:endParaRPr lang="en-US" sz="2000" dirty="0">
              <a:solidFill>
                <a:schemeClr val="bg1"/>
              </a:solidFill>
              <a:latin typeface="Shadows Into Light" panose="020B0604020202020204" charset="0"/>
              <a:sym typeface="Wingdings" panose="05000000000000000000" pitchFamily="2" charset="2"/>
            </a:endParaRPr>
          </a:p>
          <a:p>
            <a:r>
              <a:rPr lang="en-US" sz="2000" dirty="0">
                <a:solidFill>
                  <a:schemeClr val="bg1"/>
                </a:solidFill>
                <a:latin typeface="Shadows Into Light" panose="020B0604020202020204" charset="0"/>
                <a:sym typeface="Wingdings" panose="05000000000000000000" pitchFamily="2" charset="2"/>
              </a:rPr>
              <a:t>¼ U remains</a:t>
            </a:r>
          </a:p>
          <a:p>
            <a:r>
              <a:rPr lang="en-US" sz="2000" dirty="0">
                <a:solidFill>
                  <a:schemeClr val="bg1"/>
                </a:solidFill>
                <a:latin typeface="Shadows Into Light" panose="020B0604020202020204" charset="0"/>
                <a:sym typeface="Wingdings" panose="05000000000000000000" pitchFamily="2" charset="2"/>
              </a:rPr>
              <a:t>¾ </a:t>
            </a:r>
            <a:r>
              <a:rPr lang="en-US" sz="2000" dirty="0" err="1">
                <a:solidFill>
                  <a:schemeClr val="bg1"/>
                </a:solidFill>
                <a:latin typeface="Shadows Into Light" panose="020B0604020202020204" charset="0"/>
                <a:sym typeface="Wingdings" panose="05000000000000000000" pitchFamily="2" charset="2"/>
              </a:rPr>
              <a:t>Pb</a:t>
            </a:r>
            <a:r>
              <a:rPr lang="en-US" sz="2000" dirty="0">
                <a:solidFill>
                  <a:schemeClr val="bg1"/>
                </a:solidFill>
                <a:latin typeface="Shadows Into Light" panose="020B0604020202020204" charset="0"/>
                <a:sym typeface="Wingdings" panose="05000000000000000000" pitchFamily="2" charset="2"/>
              </a:rPr>
              <a:t> formed</a:t>
            </a:r>
            <a:endParaRPr lang="en-US" sz="2000" dirty="0">
              <a:solidFill>
                <a:schemeClr val="bg1"/>
              </a:solidFill>
              <a:latin typeface="Shadows Into Light" panose="020B0604020202020204" charset="0"/>
            </a:endParaRPr>
          </a:p>
        </p:txBody>
      </p:sp>
    </p:spTree>
    <p:extLst>
      <p:ext uri="{BB962C8B-B14F-4D97-AF65-F5344CB8AC3E}">
        <p14:creationId xmlns:p14="http://schemas.microsoft.com/office/powerpoint/2010/main" val="4045007298"/>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478702" y="69034"/>
            <a:ext cx="6630601" cy="4918730"/>
          </a:xfrm>
          <a:prstGeom prst="rect">
            <a:avLst/>
          </a:prstGeom>
          <a:noFill/>
          <a:ln w="3175">
            <a:solidFill>
              <a:schemeClr val="tx1"/>
            </a:solidFill>
            <a:miter lim="800000"/>
            <a:headEnd/>
            <a:tailEnd/>
          </a:ln>
          <a:effectLst>
            <a:outerShdw blurRad="63500" dist="53882" dir="2700000" algn="ctr" rotWithShape="0">
              <a:schemeClr val="bg2">
                <a:alpha val="74998"/>
              </a:schemeClr>
            </a:outerShdw>
          </a:effectLst>
        </p:spPr>
      </p:pic>
    </p:spTree>
    <p:extLst>
      <p:ext uri="{BB962C8B-B14F-4D97-AF65-F5344CB8AC3E}">
        <p14:creationId xmlns:p14="http://schemas.microsoft.com/office/powerpoint/2010/main" val="204461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83" name="Google Shape;83;p13"/>
          <p:cNvSpPr txBox="1">
            <a:spLocks noGrp="1"/>
          </p:cNvSpPr>
          <p:nvPr>
            <p:ph type="body" idx="1"/>
          </p:nvPr>
        </p:nvSpPr>
        <p:spPr>
          <a:xfrm>
            <a:off x="311700" y="1187475"/>
            <a:ext cx="8520600" cy="16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a:solidFill>
                  <a:srgbClr val="00FF00"/>
                </a:solidFill>
              </a:rPr>
              <a:t>N</a:t>
            </a:r>
            <a:r>
              <a:rPr lang="en">
                <a:solidFill>
                  <a:srgbClr val="FFFF00"/>
                </a:solidFill>
              </a:rPr>
              <a:t>H</a:t>
            </a:r>
            <a:r>
              <a:rPr lang="en" baseline="-25000">
                <a:solidFill>
                  <a:srgbClr val="FFFF00"/>
                </a:solidFill>
              </a:rPr>
              <a:t>4</a:t>
            </a:r>
            <a:r>
              <a:rPr lang="en">
                <a:solidFill>
                  <a:srgbClr val="00FF00"/>
                </a:solidFill>
              </a:rPr>
              <a:t>N</a:t>
            </a:r>
            <a:r>
              <a:rPr lang="en">
                <a:solidFill>
                  <a:srgbClr val="FF0000"/>
                </a:solidFill>
              </a:rPr>
              <a:t>O</a:t>
            </a:r>
            <a:r>
              <a:rPr lang="en" baseline="-25000">
                <a:solidFill>
                  <a:srgbClr val="FF0000"/>
                </a:solidFill>
              </a:rPr>
              <a:t>3</a:t>
            </a:r>
            <a:r>
              <a:rPr lang="en"/>
              <a:t> </a:t>
            </a:r>
            <a:br>
              <a:rPr lang="en"/>
            </a:br>
            <a:r>
              <a:rPr lang="en"/>
              <a:t/>
            </a:r>
            <a:br>
              <a:rPr lang="en"/>
            </a:br>
            <a:endParaRPr sz="1400"/>
          </a:p>
          <a:p>
            <a:pPr marL="0" lvl="0" indent="0" algn="l" rtl="0">
              <a:spcBef>
                <a:spcPts val="1600"/>
              </a:spcBef>
              <a:spcAft>
                <a:spcPts val="1600"/>
              </a:spcAft>
              <a:buNone/>
            </a:pPr>
            <a:r>
              <a:rPr lang="en"/>
              <a:t>3</a:t>
            </a:r>
            <a:r>
              <a:rPr lang="en">
                <a:solidFill>
                  <a:srgbClr val="FF9900"/>
                </a:solidFill>
              </a:rPr>
              <a:t>Al</a:t>
            </a:r>
            <a:r>
              <a:rPr lang="en" baseline="-25000">
                <a:solidFill>
                  <a:srgbClr val="FF9900"/>
                </a:solidFill>
              </a:rPr>
              <a:t>2</a:t>
            </a:r>
            <a:r>
              <a:rPr lang="en"/>
              <a:t>(</a:t>
            </a:r>
            <a:r>
              <a:rPr lang="en">
                <a:solidFill>
                  <a:srgbClr val="00FFFF"/>
                </a:solidFill>
              </a:rPr>
              <a:t>S</a:t>
            </a:r>
            <a:r>
              <a:rPr lang="en">
                <a:solidFill>
                  <a:srgbClr val="FF0000"/>
                </a:solidFill>
              </a:rPr>
              <a:t>O</a:t>
            </a:r>
            <a:r>
              <a:rPr lang="en" baseline="-25000">
                <a:solidFill>
                  <a:srgbClr val="FF0000"/>
                </a:solidFill>
              </a:rPr>
              <a:t>4</a:t>
            </a:r>
            <a:r>
              <a:rPr lang="en"/>
              <a:t>)</a:t>
            </a:r>
            <a:r>
              <a:rPr lang="en" baseline="-25000"/>
              <a:t>3</a:t>
            </a:r>
            <a:r>
              <a:rPr lang="en"/>
              <a:t> </a:t>
            </a:r>
            <a:br>
              <a:rPr lang="en"/>
            </a:br>
            <a:endParaRPr/>
          </a:p>
        </p:txBody>
      </p:sp>
      <p:sp>
        <p:nvSpPr>
          <p:cNvPr id="84" name="Google Shape;84;p13"/>
          <p:cNvSpPr txBox="1"/>
          <p:nvPr/>
        </p:nvSpPr>
        <p:spPr>
          <a:xfrm>
            <a:off x="2183200" y="2000850"/>
            <a:ext cx="4513800" cy="57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00FF00"/>
                </a:solidFill>
                <a:latin typeface="Shadows Into Light"/>
                <a:ea typeface="Shadows Into Light"/>
                <a:cs typeface="Shadows Into Light"/>
                <a:sym typeface="Shadows Into Light"/>
              </a:rPr>
              <a:t>N</a:t>
            </a:r>
            <a:r>
              <a:rPr lang="en" sz="3000">
                <a:solidFill>
                  <a:schemeClr val="lt1"/>
                </a:solidFill>
                <a:latin typeface="Shadows Into Light"/>
                <a:ea typeface="Shadows Into Light"/>
                <a:cs typeface="Shadows Into Light"/>
                <a:sym typeface="Shadows Into Light"/>
              </a:rPr>
              <a:t>= 2   </a:t>
            </a:r>
            <a:r>
              <a:rPr lang="en" sz="3000">
                <a:solidFill>
                  <a:srgbClr val="FFFF00"/>
                </a:solidFill>
                <a:latin typeface="Shadows Into Light"/>
                <a:ea typeface="Shadows Into Light"/>
                <a:cs typeface="Shadows Into Light"/>
                <a:sym typeface="Shadows Into Light"/>
              </a:rPr>
              <a:t>H</a:t>
            </a:r>
            <a:r>
              <a:rPr lang="en" sz="3000">
                <a:solidFill>
                  <a:schemeClr val="lt1"/>
                </a:solidFill>
                <a:latin typeface="Shadows Into Light"/>
                <a:ea typeface="Shadows Into Light"/>
                <a:cs typeface="Shadows Into Light"/>
                <a:sym typeface="Shadows Into Light"/>
              </a:rPr>
              <a:t>= 4   </a:t>
            </a:r>
            <a:r>
              <a:rPr lang="en" sz="3000">
                <a:solidFill>
                  <a:srgbClr val="FF0000"/>
                </a:solidFill>
                <a:latin typeface="Shadows Into Light"/>
                <a:ea typeface="Shadows Into Light"/>
                <a:cs typeface="Shadows Into Light"/>
                <a:sym typeface="Shadows Into Light"/>
              </a:rPr>
              <a:t>O</a:t>
            </a:r>
            <a:r>
              <a:rPr lang="en" sz="3000">
                <a:solidFill>
                  <a:schemeClr val="lt1"/>
                </a:solidFill>
                <a:latin typeface="Shadows Into Light"/>
                <a:ea typeface="Shadows Into Light"/>
                <a:cs typeface="Shadows Into Light"/>
                <a:sym typeface="Shadows Into Light"/>
              </a:rPr>
              <a:t>= 3</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p>
        </p:txBody>
      </p:sp>
      <p:sp>
        <p:nvSpPr>
          <p:cNvPr id="85" name="Google Shape;85;p13"/>
          <p:cNvSpPr txBox="1"/>
          <p:nvPr/>
        </p:nvSpPr>
        <p:spPr>
          <a:xfrm>
            <a:off x="7886050" y="2259900"/>
            <a:ext cx="8775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00FFFF"/>
                </a:solidFill>
                <a:latin typeface="Shadows Into Light"/>
                <a:ea typeface="Shadows Into Light"/>
                <a:cs typeface="Shadows Into Light"/>
                <a:sym typeface="Shadows Into Light"/>
              </a:rPr>
              <a:t>S</a:t>
            </a:r>
            <a:r>
              <a:rPr lang="en" sz="3600">
                <a:solidFill>
                  <a:srgbClr val="FF0000"/>
                </a:solidFill>
                <a:latin typeface="Shadows Into Light"/>
                <a:ea typeface="Shadows Into Light"/>
                <a:cs typeface="Shadows Into Light"/>
                <a:sym typeface="Shadows Into Light"/>
              </a:rPr>
              <a:t>O</a:t>
            </a:r>
            <a:r>
              <a:rPr lang="en" sz="3600" baseline="-25000">
                <a:solidFill>
                  <a:srgbClr val="FF0000"/>
                </a:solidFill>
                <a:latin typeface="Shadows Into Light"/>
                <a:ea typeface="Shadows Into Light"/>
                <a:cs typeface="Shadows Into Light"/>
                <a:sym typeface="Shadows Into Light"/>
              </a:rPr>
              <a:t>4</a:t>
            </a:r>
            <a:endParaRPr>
              <a:solidFill>
                <a:srgbClr val="FF0000"/>
              </a:solidFill>
            </a:endParaRPr>
          </a:p>
        </p:txBody>
      </p:sp>
      <p:sp>
        <p:nvSpPr>
          <p:cNvPr id="86" name="Google Shape;86;p13"/>
          <p:cNvSpPr txBox="1"/>
          <p:nvPr/>
        </p:nvSpPr>
        <p:spPr>
          <a:xfrm>
            <a:off x="7954800" y="3450025"/>
            <a:ext cx="8775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00FFFF"/>
                </a:solidFill>
                <a:latin typeface="Shadows Into Light"/>
                <a:ea typeface="Shadows Into Light"/>
                <a:cs typeface="Shadows Into Light"/>
                <a:sym typeface="Shadows Into Light"/>
              </a:rPr>
              <a:t>S</a:t>
            </a:r>
            <a:r>
              <a:rPr lang="en" sz="3600">
                <a:solidFill>
                  <a:srgbClr val="FF0000"/>
                </a:solidFill>
                <a:latin typeface="Shadows Into Light"/>
                <a:ea typeface="Shadows Into Light"/>
                <a:cs typeface="Shadows Into Light"/>
                <a:sym typeface="Shadows Into Light"/>
              </a:rPr>
              <a:t>O</a:t>
            </a:r>
            <a:r>
              <a:rPr lang="en" sz="3600" baseline="-25000">
                <a:solidFill>
                  <a:srgbClr val="FF0000"/>
                </a:solidFill>
                <a:latin typeface="Shadows Into Light"/>
                <a:ea typeface="Shadows Into Light"/>
                <a:cs typeface="Shadows Into Light"/>
                <a:sym typeface="Shadows Into Light"/>
              </a:rPr>
              <a:t>4</a:t>
            </a:r>
            <a:endParaRPr>
              <a:solidFill>
                <a:srgbClr val="FF0000"/>
              </a:solidFill>
            </a:endParaRPr>
          </a:p>
        </p:txBody>
      </p:sp>
      <p:sp>
        <p:nvSpPr>
          <p:cNvPr id="87" name="Google Shape;87;p13"/>
          <p:cNvSpPr txBox="1"/>
          <p:nvPr/>
        </p:nvSpPr>
        <p:spPr>
          <a:xfrm>
            <a:off x="7886050" y="2826325"/>
            <a:ext cx="8775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00FFFF"/>
                </a:solidFill>
                <a:latin typeface="Shadows Into Light"/>
                <a:ea typeface="Shadows Into Light"/>
                <a:cs typeface="Shadows Into Light"/>
                <a:sym typeface="Shadows Into Light"/>
              </a:rPr>
              <a:t>S</a:t>
            </a:r>
            <a:r>
              <a:rPr lang="en" sz="3600">
                <a:solidFill>
                  <a:srgbClr val="FF0000"/>
                </a:solidFill>
                <a:latin typeface="Shadows Into Light"/>
                <a:ea typeface="Shadows Into Light"/>
                <a:cs typeface="Shadows Into Light"/>
                <a:sym typeface="Shadows Into Light"/>
              </a:rPr>
              <a:t>O</a:t>
            </a:r>
            <a:r>
              <a:rPr lang="en" sz="3600" baseline="-25000">
                <a:solidFill>
                  <a:srgbClr val="FF0000"/>
                </a:solidFill>
                <a:latin typeface="Shadows Into Light"/>
                <a:ea typeface="Shadows Into Light"/>
                <a:cs typeface="Shadows Into Light"/>
                <a:sym typeface="Shadows Into Light"/>
              </a:rPr>
              <a:t>4</a:t>
            </a:r>
            <a:endParaRPr>
              <a:solidFill>
                <a:srgbClr val="FF0000"/>
              </a:solidFill>
            </a:endParaRPr>
          </a:p>
        </p:txBody>
      </p:sp>
      <p:sp>
        <p:nvSpPr>
          <p:cNvPr id="88" name="Google Shape;88;p13"/>
          <p:cNvSpPr txBox="1"/>
          <p:nvPr/>
        </p:nvSpPr>
        <p:spPr>
          <a:xfrm>
            <a:off x="2752900" y="3867275"/>
            <a:ext cx="4513800" cy="57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rgbClr val="FF9900"/>
                </a:solidFill>
                <a:latin typeface="Shadows Into Light"/>
                <a:ea typeface="Shadows Into Light"/>
                <a:cs typeface="Shadows Into Light"/>
                <a:sym typeface="Shadows Into Light"/>
              </a:rPr>
              <a:t>Al</a:t>
            </a:r>
            <a:r>
              <a:rPr lang="en" sz="3000">
                <a:solidFill>
                  <a:schemeClr val="lt1"/>
                </a:solidFill>
                <a:latin typeface="Shadows Into Light"/>
                <a:ea typeface="Shadows Into Light"/>
                <a:cs typeface="Shadows Into Light"/>
                <a:sym typeface="Shadows Into Light"/>
              </a:rPr>
              <a:t>= 6   </a:t>
            </a:r>
            <a:r>
              <a:rPr lang="en" sz="3000">
                <a:solidFill>
                  <a:srgbClr val="00FFFF"/>
                </a:solidFill>
                <a:latin typeface="Shadows Into Light"/>
                <a:ea typeface="Shadows Into Light"/>
                <a:cs typeface="Shadows Into Light"/>
                <a:sym typeface="Shadows Into Light"/>
              </a:rPr>
              <a:t>S</a:t>
            </a:r>
            <a:r>
              <a:rPr lang="en" sz="3000">
                <a:solidFill>
                  <a:schemeClr val="lt1"/>
                </a:solidFill>
                <a:latin typeface="Shadows Into Light"/>
                <a:ea typeface="Shadows Into Light"/>
                <a:cs typeface="Shadows Into Light"/>
                <a:sym typeface="Shadows Into Light"/>
              </a:rPr>
              <a:t>= 9   </a:t>
            </a:r>
            <a:r>
              <a:rPr lang="en" sz="3000">
                <a:solidFill>
                  <a:srgbClr val="FF0000"/>
                </a:solidFill>
                <a:latin typeface="Shadows Into Light"/>
                <a:ea typeface="Shadows Into Light"/>
                <a:cs typeface="Shadows Into Light"/>
                <a:sym typeface="Shadows Into Light"/>
              </a:rPr>
              <a:t>O</a:t>
            </a:r>
            <a:r>
              <a:rPr lang="en" sz="3000">
                <a:solidFill>
                  <a:schemeClr val="lt1"/>
                </a:solidFill>
                <a:latin typeface="Shadows Into Light"/>
                <a:ea typeface="Shadows Into Light"/>
                <a:cs typeface="Shadows Into Light"/>
                <a:sym typeface="Shadows Into Light"/>
              </a:rPr>
              <a:t>= 36</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p>
        </p:txBody>
      </p:sp>
      <p:grpSp>
        <p:nvGrpSpPr>
          <p:cNvPr id="89" name="Google Shape;89;p13"/>
          <p:cNvGrpSpPr/>
          <p:nvPr/>
        </p:nvGrpSpPr>
        <p:grpSpPr>
          <a:xfrm>
            <a:off x="390725" y="1692625"/>
            <a:ext cx="474300" cy="497000"/>
            <a:chOff x="6471450" y="1596225"/>
            <a:chExt cx="474300" cy="497000"/>
          </a:xfrm>
        </p:grpSpPr>
        <p:sp>
          <p:nvSpPr>
            <p:cNvPr id="90" name="Google Shape;90;p13"/>
            <p:cNvSpPr/>
            <p:nvPr/>
          </p:nvSpPr>
          <p:spPr>
            <a:xfrm>
              <a:off x="6629550" y="1926125"/>
              <a:ext cx="158100" cy="16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6787650" y="1759025"/>
              <a:ext cx="158100" cy="16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6471450" y="1759025"/>
              <a:ext cx="158100" cy="16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6629550" y="1596225"/>
              <a:ext cx="158100" cy="1671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a:off x="6629550" y="1759025"/>
              <a:ext cx="158100" cy="167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13"/>
          <p:cNvGrpSpPr/>
          <p:nvPr/>
        </p:nvGrpSpPr>
        <p:grpSpPr>
          <a:xfrm>
            <a:off x="1066875" y="1724700"/>
            <a:ext cx="377775" cy="432850"/>
            <a:chOff x="1075675" y="2094950"/>
            <a:chExt cx="377775" cy="432850"/>
          </a:xfrm>
        </p:grpSpPr>
        <p:sp>
          <p:nvSpPr>
            <p:cNvPr id="96" name="Google Shape;96;p13"/>
            <p:cNvSpPr/>
            <p:nvPr/>
          </p:nvSpPr>
          <p:spPr>
            <a:xfrm>
              <a:off x="1295350" y="2360700"/>
              <a:ext cx="158100" cy="167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a:off x="1181200" y="2094950"/>
              <a:ext cx="158100" cy="167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a:off x="1181200" y="2259900"/>
              <a:ext cx="158100" cy="167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1075675" y="2360700"/>
              <a:ext cx="158100" cy="167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13"/>
          <p:cNvSpPr/>
          <p:nvPr/>
        </p:nvSpPr>
        <p:spPr>
          <a:xfrm>
            <a:off x="474950" y="33912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a:off x="474950" y="36319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3"/>
          <p:cNvGrpSpPr/>
          <p:nvPr/>
        </p:nvGrpSpPr>
        <p:grpSpPr>
          <a:xfrm>
            <a:off x="903000" y="3268150"/>
            <a:ext cx="474300" cy="539550"/>
            <a:chOff x="1228325" y="3268150"/>
            <a:chExt cx="474300" cy="539550"/>
          </a:xfrm>
        </p:grpSpPr>
        <p:sp>
          <p:nvSpPr>
            <p:cNvPr id="103" name="Google Shape;103;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13"/>
          <p:cNvGrpSpPr/>
          <p:nvPr/>
        </p:nvGrpSpPr>
        <p:grpSpPr>
          <a:xfrm>
            <a:off x="1444650" y="3268150"/>
            <a:ext cx="474300" cy="539550"/>
            <a:chOff x="1228325" y="3268150"/>
            <a:chExt cx="474300" cy="539550"/>
          </a:xfrm>
        </p:grpSpPr>
        <p:sp>
          <p:nvSpPr>
            <p:cNvPr id="109" name="Google Shape;109;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13"/>
          <p:cNvGrpSpPr/>
          <p:nvPr/>
        </p:nvGrpSpPr>
        <p:grpSpPr>
          <a:xfrm>
            <a:off x="1986300" y="3268150"/>
            <a:ext cx="474300" cy="539550"/>
            <a:chOff x="1228325" y="3268150"/>
            <a:chExt cx="474300" cy="539550"/>
          </a:xfrm>
        </p:grpSpPr>
        <p:sp>
          <p:nvSpPr>
            <p:cNvPr id="115" name="Google Shape;115;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3"/>
          <p:cNvSpPr/>
          <p:nvPr/>
        </p:nvSpPr>
        <p:spPr>
          <a:xfrm>
            <a:off x="2730550" y="33912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a:off x="2730550" y="36319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 name="Google Shape;122;p13"/>
          <p:cNvGrpSpPr/>
          <p:nvPr/>
        </p:nvGrpSpPr>
        <p:grpSpPr>
          <a:xfrm>
            <a:off x="3158600" y="3268150"/>
            <a:ext cx="474300" cy="539550"/>
            <a:chOff x="1228325" y="3268150"/>
            <a:chExt cx="474300" cy="539550"/>
          </a:xfrm>
        </p:grpSpPr>
        <p:sp>
          <p:nvSpPr>
            <p:cNvPr id="123" name="Google Shape;123;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3"/>
          <p:cNvGrpSpPr/>
          <p:nvPr/>
        </p:nvGrpSpPr>
        <p:grpSpPr>
          <a:xfrm>
            <a:off x="3700250" y="3268150"/>
            <a:ext cx="474300" cy="539550"/>
            <a:chOff x="1228325" y="3268150"/>
            <a:chExt cx="474300" cy="539550"/>
          </a:xfrm>
        </p:grpSpPr>
        <p:sp>
          <p:nvSpPr>
            <p:cNvPr id="129" name="Google Shape;129;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13"/>
          <p:cNvGrpSpPr/>
          <p:nvPr/>
        </p:nvGrpSpPr>
        <p:grpSpPr>
          <a:xfrm>
            <a:off x="4241900" y="3268150"/>
            <a:ext cx="474300" cy="539550"/>
            <a:chOff x="1228325" y="3268150"/>
            <a:chExt cx="474300" cy="539550"/>
          </a:xfrm>
        </p:grpSpPr>
        <p:sp>
          <p:nvSpPr>
            <p:cNvPr id="135" name="Google Shape;135;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3"/>
          <p:cNvSpPr/>
          <p:nvPr/>
        </p:nvSpPr>
        <p:spPr>
          <a:xfrm>
            <a:off x="4986150" y="33912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a:off x="4986150" y="3631900"/>
            <a:ext cx="158100" cy="175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13"/>
          <p:cNvGrpSpPr/>
          <p:nvPr/>
        </p:nvGrpSpPr>
        <p:grpSpPr>
          <a:xfrm>
            <a:off x="5414200" y="3268150"/>
            <a:ext cx="474300" cy="539550"/>
            <a:chOff x="1228325" y="3268150"/>
            <a:chExt cx="474300" cy="539550"/>
          </a:xfrm>
        </p:grpSpPr>
        <p:sp>
          <p:nvSpPr>
            <p:cNvPr id="143" name="Google Shape;143;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3"/>
          <p:cNvGrpSpPr/>
          <p:nvPr/>
        </p:nvGrpSpPr>
        <p:grpSpPr>
          <a:xfrm>
            <a:off x="5955850" y="3268150"/>
            <a:ext cx="474300" cy="539550"/>
            <a:chOff x="1228325" y="3268150"/>
            <a:chExt cx="474300" cy="539550"/>
          </a:xfrm>
        </p:grpSpPr>
        <p:sp>
          <p:nvSpPr>
            <p:cNvPr id="149" name="Google Shape;149;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3"/>
          <p:cNvGrpSpPr/>
          <p:nvPr/>
        </p:nvGrpSpPr>
        <p:grpSpPr>
          <a:xfrm>
            <a:off x="6497500" y="3268150"/>
            <a:ext cx="474300" cy="539550"/>
            <a:chOff x="1228325" y="3268150"/>
            <a:chExt cx="474300" cy="539550"/>
          </a:xfrm>
        </p:grpSpPr>
        <p:sp>
          <p:nvSpPr>
            <p:cNvPr id="155" name="Google Shape;155;p13"/>
            <p:cNvSpPr/>
            <p:nvPr/>
          </p:nvSpPr>
          <p:spPr>
            <a:xfrm>
              <a:off x="1386425" y="3443950"/>
              <a:ext cx="158100" cy="1758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12283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1386425" y="326815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1544525" y="3450025"/>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1386425" y="3631900"/>
              <a:ext cx="158100" cy="1758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childTnLst>
                                </p:cTn>
                              </p:par>
                              <p:par>
                                <p:cTn id="13" presetID="10" presetClass="entr" presetSubtype="0"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childTnLst>
                                </p:cTn>
                              </p:par>
                              <p:par>
                                <p:cTn id="21" presetID="10" presetClass="entr" presetSubtype="0" fill="hold" nodeType="with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1000"/>
                                        <p:tgtEl>
                                          <p:spTgt spid="87"/>
                                        </p:tgtEl>
                                      </p:cBhvr>
                                    </p:animEffect>
                                  </p:childTnLst>
                                </p:cTn>
                              </p:par>
                              <p:par>
                                <p:cTn id="24" presetID="10" presetClass="entr" presetSubtype="0"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10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1000"/>
                                        <p:tgtEl>
                                          <p:spTgt spid="102"/>
                                        </p:tgtEl>
                                      </p:cBhvr>
                                    </p:animEffect>
                                  </p:childTnLst>
                                </p:cTn>
                              </p:par>
                              <p:par>
                                <p:cTn id="32" presetID="10"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fade">
                                      <p:cBhvr>
                                        <p:cTn id="34" dur="1000"/>
                                        <p:tgtEl>
                                          <p:spTgt spid="108"/>
                                        </p:tgtEl>
                                      </p:cBhvr>
                                    </p:animEffect>
                                  </p:childTnLst>
                                </p:cTn>
                              </p:par>
                              <p:par>
                                <p:cTn id="35" presetID="10" presetClass="entr" presetSubtype="0" fill="hold"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1000"/>
                                        <p:tgtEl>
                                          <p:spTgt spid="1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fade">
                                      <p:cBhvr>
                                        <p:cTn id="42" dur="1000"/>
                                        <p:tgtEl>
                                          <p:spTgt spid="120"/>
                                        </p:tgtEl>
                                      </p:cBhvr>
                                    </p:animEffect>
                                  </p:childTnLst>
                                </p:cTn>
                              </p:par>
                              <p:par>
                                <p:cTn id="43" presetID="10" presetClass="entr" presetSubtype="0" fill="hold" nodeType="with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1000"/>
                                        <p:tgtEl>
                                          <p:spTgt spid="121"/>
                                        </p:tgtEl>
                                      </p:cBhvr>
                                    </p:animEffect>
                                  </p:childTnLst>
                                </p:cTn>
                              </p:par>
                              <p:par>
                                <p:cTn id="46" presetID="10" presetClass="entr" presetSubtype="0" fill="hold" nodeType="withEffect">
                                  <p:stCondLst>
                                    <p:cond delay="0"/>
                                  </p:stCondLst>
                                  <p:childTnLst>
                                    <p:set>
                                      <p:cBhvr>
                                        <p:cTn id="47" dur="1" fill="hold">
                                          <p:stCondLst>
                                            <p:cond delay="0"/>
                                          </p:stCondLst>
                                        </p:cTn>
                                        <p:tgtEl>
                                          <p:spTgt spid="122"/>
                                        </p:tgtEl>
                                        <p:attrNameLst>
                                          <p:attrName>style.visibility</p:attrName>
                                        </p:attrNameLst>
                                      </p:cBhvr>
                                      <p:to>
                                        <p:strVal val="visible"/>
                                      </p:to>
                                    </p:set>
                                    <p:animEffect transition="in" filter="fade">
                                      <p:cBhvr>
                                        <p:cTn id="48" dur="1000"/>
                                        <p:tgtEl>
                                          <p:spTgt spid="122"/>
                                        </p:tgtEl>
                                      </p:cBhvr>
                                    </p:animEffect>
                                  </p:childTnLst>
                                </p:cTn>
                              </p:par>
                              <p:par>
                                <p:cTn id="49" presetID="10" presetClass="entr" presetSubtype="0" fill="hold" nodeType="with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1000"/>
                                        <p:tgtEl>
                                          <p:spTgt spid="128"/>
                                        </p:tgtEl>
                                      </p:cBhvr>
                                    </p:animEffect>
                                  </p:childTnLst>
                                </p:cTn>
                              </p:par>
                              <p:par>
                                <p:cTn id="52" presetID="10" presetClass="entr" presetSubtype="0" fill="hold" nodeType="withEffect">
                                  <p:stCondLst>
                                    <p:cond delay="0"/>
                                  </p:stCondLst>
                                  <p:childTnLst>
                                    <p:set>
                                      <p:cBhvr>
                                        <p:cTn id="53" dur="1" fill="hold">
                                          <p:stCondLst>
                                            <p:cond delay="0"/>
                                          </p:stCondLst>
                                        </p:cTn>
                                        <p:tgtEl>
                                          <p:spTgt spid="134"/>
                                        </p:tgtEl>
                                        <p:attrNameLst>
                                          <p:attrName>style.visibility</p:attrName>
                                        </p:attrNameLst>
                                      </p:cBhvr>
                                      <p:to>
                                        <p:strVal val="visible"/>
                                      </p:to>
                                    </p:set>
                                    <p:animEffect transition="in" filter="fade">
                                      <p:cBhvr>
                                        <p:cTn id="54" dur="1000"/>
                                        <p:tgtEl>
                                          <p:spTgt spid="134"/>
                                        </p:tgtEl>
                                      </p:cBhvr>
                                    </p:animEffect>
                                  </p:childTnLst>
                                </p:cTn>
                              </p:par>
                              <p:par>
                                <p:cTn id="55" presetID="10" presetClass="entr" presetSubtype="0" fill="hold" nodeType="withEffect">
                                  <p:stCondLst>
                                    <p:cond delay="0"/>
                                  </p:stCondLst>
                                  <p:childTnLst>
                                    <p:set>
                                      <p:cBhvr>
                                        <p:cTn id="56" dur="1" fill="hold">
                                          <p:stCondLst>
                                            <p:cond delay="0"/>
                                          </p:stCondLst>
                                        </p:cTn>
                                        <p:tgtEl>
                                          <p:spTgt spid="140"/>
                                        </p:tgtEl>
                                        <p:attrNameLst>
                                          <p:attrName>style.visibility</p:attrName>
                                        </p:attrNameLst>
                                      </p:cBhvr>
                                      <p:to>
                                        <p:strVal val="visible"/>
                                      </p:to>
                                    </p:set>
                                    <p:animEffect transition="in" filter="fade">
                                      <p:cBhvr>
                                        <p:cTn id="57" dur="1000"/>
                                        <p:tgtEl>
                                          <p:spTgt spid="140"/>
                                        </p:tgtEl>
                                      </p:cBhvr>
                                    </p:animEffect>
                                  </p:childTnLst>
                                </p:cTn>
                              </p:par>
                              <p:par>
                                <p:cTn id="58" presetID="10" presetClass="entr" presetSubtype="0" fill="hold" nodeType="withEffect">
                                  <p:stCondLst>
                                    <p:cond delay="0"/>
                                  </p:stCondLst>
                                  <p:childTnLst>
                                    <p:set>
                                      <p:cBhvr>
                                        <p:cTn id="59" dur="1" fill="hold">
                                          <p:stCondLst>
                                            <p:cond delay="0"/>
                                          </p:stCondLst>
                                        </p:cTn>
                                        <p:tgtEl>
                                          <p:spTgt spid="141"/>
                                        </p:tgtEl>
                                        <p:attrNameLst>
                                          <p:attrName>style.visibility</p:attrName>
                                        </p:attrNameLst>
                                      </p:cBhvr>
                                      <p:to>
                                        <p:strVal val="visible"/>
                                      </p:to>
                                    </p:set>
                                    <p:animEffect transition="in" filter="fade">
                                      <p:cBhvr>
                                        <p:cTn id="60" dur="1000"/>
                                        <p:tgtEl>
                                          <p:spTgt spid="141"/>
                                        </p:tgtEl>
                                      </p:cBhvr>
                                    </p:animEffect>
                                  </p:childTnLst>
                                </p:cTn>
                              </p:par>
                              <p:par>
                                <p:cTn id="61" presetID="10" presetClass="entr" presetSubtype="0" fill="hold" nodeType="withEffect">
                                  <p:stCondLst>
                                    <p:cond delay="0"/>
                                  </p:stCondLst>
                                  <p:childTnLst>
                                    <p:set>
                                      <p:cBhvr>
                                        <p:cTn id="62" dur="1" fill="hold">
                                          <p:stCondLst>
                                            <p:cond delay="0"/>
                                          </p:stCondLst>
                                        </p:cTn>
                                        <p:tgtEl>
                                          <p:spTgt spid="142"/>
                                        </p:tgtEl>
                                        <p:attrNameLst>
                                          <p:attrName>style.visibility</p:attrName>
                                        </p:attrNameLst>
                                      </p:cBhvr>
                                      <p:to>
                                        <p:strVal val="visible"/>
                                      </p:to>
                                    </p:set>
                                    <p:animEffect transition="in" filter="fade">
                                      <p:cBhvr>
                                        <p:cTn id="63" dur="1000"/>
                                        <p:tgtEl>
                                          <p:spTgt spid="142"/>
                                        </p:tgtEl>
                                      </p:cBhvr>
                                    </p:animEffect>
                                  </p:childTnLst>
                                </p:cTn>
                              </p:par>
                              <p:par>
                                <p:cTn id="64" presetID="10" presetClass="entr" presetSubtype="0" fill="hold" nodeType="withEffect">
                                  <p:stCondLst>
                                    <p:cond delay="0"/>
                                  </p:stCondLst>
                                  <p:childTnLst>
                                    <p:set>
                                      <p:cBhvr>
                                        <p:cTn id="65" dur="1" fill="hold">
                                          <p:stCondLst>
                                            <p:cond delay="0"/>
                                          </p:stCondLst>
                                        </p:cTn>
                                        <p:tgtEl>
                                          <p:spTgt spid="148"/>
                                        </p:tgtEl>
                                        <p:attrNameLst>
                                          <p:attrName>style.visibility</p:attrName>
                                        </p:attrNameLst>
                                      </p:cBhvr>
                                      <p:to>
                                        <p:strVal val="visible"/>
                                      </p:to>
                                    </p:set>
                                    <p:animEffect transition="in" filter="fade">
                                      <p:cBhvr>
                                        <p:cTn id="66" dur="1000"/>
                                        <p:tgtEl>
                                          <p:spTgt spid="148"/>
                                        </p:tgtEl>
                                      </p:cBhvr>
                                    </p:animEffect>
                                  </p:childTnLst>
                                </p:cTn>
                              </p:par>
                              <p:par>
                                <p:cTn id="67" presetID="10" presetClass="entr" presetSubtype="0" fill="hold" nodeType="withEffect">
                                  <p:stCondLst>
                                    <p:cond delay="0"/>
                                  </p:stCondLst>
                                  <p:childTnLst>
                                    <p:set>
                                      <p:cBhvr>
                                        <p:cTn id="68" dur="1" fill="hold">
                                          <p:stCondLst>
                                            <p:cond delay="0"/>
                                          </p:stCondLst>
                                        </p:cTn>
                                        <p:tgtEl>
                                          <p:spTgt spid="154"/>
                                        </p:tgtEl>
                                        <p:attrNameLst>
                                          <p:attrName>style.visibility</p:attrName>
                                        </p:attrNameLst>
                                      </p:cBhvr>
                                      <p:to>
                                        <p:strVal val="visible"/>
                                      </p:to>
                                    </p:set>
                                    <p:animEffect transition="in" filter="fade">
                                      <p:cBhvr>
                                        <p:cTn id="69" dur="1000"/>
                                        <p:tgtEl>
                                          <p:spTgt spid="15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fade">
                                      <p:cBhvr>
                                        <p:cTn id="74"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9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Percent Composition</a:t>
            </a:r>
            <a:endParaRPr/>
          </a:p>
        </p:txBody>
      </p:sp>
      <p:sp>
        <p:nvSpPr>
          <p:cNvPr id="1200" name="Google Shape;1200;p9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Percentage by mass of each element in a compound</a:t>
            </a:r>
            <a:endParaRPr/>
          </a:p>
        </p:txBody>
      </p:sp>
      <p:pic>
        <p:nvPicPr>
          <p:cNvPr id="1201" name="Google Shape;1201;p97"/>
          <p:cNvPicPr preferRelativeResize="0"/>
          <p:nvPr/>
        </p:nvPicPr>
        <p:blipFill>
          <a:blip r:embed="rId3">
            <a:alphaModFix/>
          </a:blip>
          <a:stretch>
            <a:fillRect/>
          </a:stretch>
        </p:blipFill>
        <p:spPr>
          <a:xfrm>
            <a:off x="1237800" y="3296250"/>
            <a:ext cx="6295975" cy="110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1"/>
                                        </p:tgtEl>
                                        <p:attrNameLst>
                                          <p:attrName>style.visibility</p:attrName>
                                        </p:attrNameLst>
                                      </p:cBhvr>
                                      <p:to>
                                        <p:strVal val="visible"/>
                                      </p:to>
                                    </p:set>
                                    <p:animEffect transition="in" filter="fade">
                                      <p:cBhvr>
                                        <p:cTn id="7" dur="1000"/>
                                        <p:tgtEl>
                                          <p:spTgt spid="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Table N- Half life Time</a:t>
            </a:r>
          </a:p>
        </p:txBody>
      </p:sp>
      <p:pic>
        <p:nvPicPr>
          <p:cNvPr id="7" name="Picture 6" descr="Screen Shot 2015-04-27 at 2.02.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255411"/>
            <a:ext cx="2670399" cy="3813535"/>
          </a:xfrm>
          <a:prstGeom prst="rect">
            <a:avLst/>
          </a:prstGeom>
        </p:spPr>
      </p:pic>
    </p:spTree>
    <p:extLst>
      <p:ext uri="{BB962C8B-B14F-4D97-AF65-F5344CB8AC3E}">
        <p14:creationId xmlns:p14="http://schemas.microsoft.com/office/powerpoint/2010/main" val="1046190928"/>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Half Life</a:t>
            </a:r>
          </a:p>
        </p:txBody>
      </p:sp>
      <p:pic>
        <p:nvPicPr>
          <p:cNvPr id="2050" name="Picture 2" descr="Image result for half life"/>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878028" y="1646034"/>
            <a:ext cx="54864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379751"/>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5765" y="1439149"/>
            <a:ext cx="8624737" cy="3280172"/>
          </a:xfrm>
        </p:spPr>
        <p:txBody>
          <a:bodyPr>
            <a:normAutofit/>
          </a:bodyPr>
          <a:lstStyle/>
          <a:p>
            <a:pPr marL="85725" indent="0">
              <a:buNone/>
            </a:pPr>
            <a:r>
              <a:rPr lang="en-US" sz="2000" dirty="0">
                <a:solidFill>
                  <a:schemeClr val="tx1"/>
                </a:solidFill>
              </a:rPr>
              <a:t>If a sample of I-131 has an original mass of 64.0g what mass will remain after 32 days?</a:t>
            </a:r>
          </a:p>
          <a:p>
            <a:pPr marL="471488" indent="-385763">
              <a:buFont typeface="+mj-lt"/>
              <a:buAutoNum type="arabicPeriod"/>
            </a:pPr>
            <a:r>
              <a:rPr lang="en-US" sz="1800" dirty="0"/>
              <a:t>Determine the number of half lives that have taken place using table N</a:t>
            </a:r>
          </a:p>
          <a:p>
            <a:pPr marL="471488" indent="-385763">
              <a:buFont typeface="+mj-lt"/>
              <a:buAutoNum type="arabicPeriod"/>
            </a:pPr>
            <a:endParaRPr lang="en-US" sz="1800" dirty="0"/>
          </a:p>
          <a:p>
            <a:pPr marL="471488" indent="-385763">
              <a:buFont typeface="+mj-lt"/>
              <a:buAutoNum type="arabicPeriod"/>
            </a:pPr>
            <a:r>
              <a:rPr lang="en-US" sz="1800" dirty="0"/>
              <a:t>Cut original mass in </a:t>
            </a:r>
          </a:p>
          <a:p>
            <a:pPr marL="85725" indent="0">
              <a:buNone/>
            </a:pPr>
            <a:r>
              <a:rPr lang="en-US" sz="1800" dirty="0"/>
              <a:t>      half by the # of half lives</a:t>
            </a:r>
          </a:p>
          <a:p>
            <a:pPr marL="471488" indent="-385763">
              <a:buFont typeface="+mj-lt"/>
              <a:buAutoNum type="arabicPeriod"/>
            </a:pPr>
            <a:endParaRPr lang="en-US" sz="2100" dirty="0"/>
          </a:p>
          <a:p>
            <a:pPr marL="471488" indent="-385763">
              <a:buFont typeface="+mj-lt"/>
              <a:buAutoNum type="arabicPeriod"/>
            </a:pPr>
            <a:endParaRPr lang="en-US" sz="2100" dirty="0"/>
          </a:p>
          <a:p>
            <a:pPr marL="471488" indent="-385763">
              <a:buFont typeface="+mj-lt"/>
              <a:buAutoNum type="arabicPeriod"/>
            </a:pPr>
            <a:endParaRPr lang="en-US" sz="2100" dirty="0"/>
          </a:p>
        </p:txBody>
      </p:sp>
      <p:sp>
        <p:nvSpPr>
          <p:cNvPr id="3" name="Title 2"/>
          <p:cNvSpPr>
            <a:spLocks noGrp="1"/>
          </p:cNvSpPr>
          <p:nvPr>
            <p:ph type="title"/>
          </p:nvPr>
        </p:nvSpPr>
        <p:spPr/>
        <p:txBody>
          <a:bodyPr/>
          <a:lstStyle/>
          <a:p>
            <a:r>
              <a:rPr lang="en-US" dirty="0"/>
              <a:t>Amount </a:t>
            </a:r>
            <a:r>
              <a:rPr lang="en-US" dirty="0" smtClean="0"/>
              <a:t>Remaining</a:t>
            </a:r>
            <a:endParaRPr lang="en-US" dirty="0"/>
          </a:p>
        </p:txBody>
      </p:sp>
      <p:sp>
        <p:nvSpPr>
          <p:cNvPr id="4" name="TextBox 3"/>
          <p:cNvSpPr txBox="1"/>
          <p:nvPr/>
        </p:nvSpPr>
        <p:spPr>
          <a:xfrm>
            <a:off x="4462121" y="2190995"/>
            <a:ext cx="877163" cy="369332"/>
          </a:xfrm>
          <a:prstGeom prst="rect">
            <a:avLst/>
          </a:prstGeom>
          <a:noFill/>
        </p:spPr>
        <p:txBody>
          <a:bodyPr wrap="none" rtlCol="0">
            <a:spAutoFit/>
          </a:bodyPr>
          <a:lstStyle/>
          <a:p>
            <a:pPr algn="ctr"/>
            <a:r>
              <a:rPr lang="en-US" sz="900" dirty="0">
                <a:solidFill>
                  <a:schemeClr val="bg1"/>
                </a:solidFill>
              </a:rPr>
              <a:t>Total </a:t>
            </a:r>
          </a:p>
          <a:p>
            <a:pPr algn="ctr"/>
            <a:r>
              <a:rPr lang="en-US" sz="900" dirty="0">
                <a:solidFill>
                  <a:schemeClr val="bg1"/>
                </a:solidFill>
              </a:rPr>
              <a:t>Time elapsed</a:t>
            </a:r>
          </a:p>
        </p:txBody>
      </p:sp>
      <p:cxnSp>
        <p:nvCxnSpPr>
          <p:cNvPr id="6" name="Straight Connector 5"/>
          <p:cNvCxnSpPr/>
          <p:nvPr/>
        </p:nvCxnSpPr>
        <p:spPr>
          <a:xfrm>
            <a:off x="4624383" y="2624836"/>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235809" y="2372412"/>
            <a:ext cx="341760" cy="415498"/>
          </a:xfrm>
          <a:prstGeom prst="rect">
            <a:avLst/>
          </a:prstGeom>
          <a:noFill/>
        </p:spPr>
        <p:txBody>
          <a:bodyPr wrap="none" rtlCol="0">
            <a:spAutoFit/>
          </a:bodyPr>
          <a:lstStyle/>
          <a:p>
            <a:r>
              <a:rPr lang="en-US" sz="2100" dirty="0">
                <a:solidFill>
                  <a:schemeClr val="bg1"/>
                </a:solidFill>
              </a:rPr>
              <a:t>=</a:t>
            </a:r>
          </a:p>
        </p:txBody>
      </p:sp>
      <p:sp>
        <p:nvSpPr>
          <p:cNvPr id="8" name="TextBox 7"/>
          <p:cNvSpPr txBox="1"/>
          <p:nvPr/>
        </p:nvSpPr>
        <p:spPr>
          <a:xfrm>
            <a:off x="5623832" y="2157022"/>
            <a:ext cx="482824" cy="415498"/>
          </a:xfrm>
          <a:prstGeom prst="rect">
            <a:avLst/>
          </a:prstGeom>
          <a:noFill/>
        </p:spPr>
        <p:txBody>
          <a:bodyPr wrap="none" rtlCol="0">
            <a:spAutoFit/>
          </a:bodyPr>
          <a:lstStyle/>
          <a:p>
            <a:r>
              <a:rPr lang="en-US" sz="2100" dirty="0">
                <a:solidFill>
                  <a:schemeClr val="bg1"/>
                </a:solidFill>
              </a:rPr>
              <a:t>32</a:t>
            </a:r>
          </a:p>
        </p:txBody>
      </p:sp>
      <p:sp>
        <p:nvSpPr>
          <p:cNvPr id="9" name="TextBox 8"/>
          <p:cNvSpPr txBox="1"/>
          <p:nvPr/>
        </p:nvSpPr>
        <p:spPr>
          <a:xfrm>
            <a:off x="5698371" y="2663737"/>
            <a:ext cx="333746" cy="415498"/>
          </a:xfrm>
          <a:prstGeom prst="rect">
            <a:avLst/>
          </a:prstGeom>
          <a:noFill/>
        </p:spPr>
        <p:txBody>
          <a:bodyPr wrap="none" rtlCol="0">
            <a:spAutoFit/>
          </a:bodyPr>
          <a:lstStyle/>
          <a:p>
            <a:r>
              <a:rPr lang="en-US" sz="2100" dirty="0">
                <a:solidFill>
                  <a:schemeClr val="bg1"/>
                </a:solidFill>
              </a:rPr>
              <a:t>8</a:t>
            </a:r>
          </a:p>
        </p:txBody>
      </p:sp>
      <p:cxnSp>
        <p:nvCxnSpPr>
          <p:cNvPr id="10" name="Straight Connector 9"/>
          <p:cNvCxnSpPr/>
          <p:nvPr/>
        </p:nvCxnSpPr>
        <p:spPr>
          <a:xfrm>
            <a:off x="5605057" y="2607194"/>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20219" y="2353230"/>
            <a:ext cx="341760" cy="415498"/>
          </a:xfrm>
          <a:prstGeom prst="rect">
            <a:avLst/>
          </a:prstGeom>
          <a:noFill/>
        </p:spPr>
        <p:txBody>
          <a:bodyPr wrap="none" rtlCol="0">
            <a:spAutoFit/>
          </a:bodyPr>
          <a:lstStyle/>
          <a:p>
            <a:r>
              <a:rPr lang="en-US" sz="2100" dirty="0">
                <a:solidFill>
                  <a:schemeClr val="bg1"/>
                </a:solidFill>
              </a:rPr>
              <a:t>=</a:t>
            </a:r>
          </a:p>
        </p:txBody>
      </p:sp>
      <p:sp>
        <p:nvSpPr>
          <p:cNvPr id="12" name="TextBox 11"/>
          <p:cNvSpPr txBox="1"/>
          <p:nvPr/>
        </p:nvSpPr>
        <p:spPr>
          <a:xfrm>
            <a:off x="6568662" y="2353642"/>
            <a:ext cx="333746" cy="415498"/>
          </a:xfrm>
          <a:prstGeom prst="rect">
            <a:avLst/>
          </a:prstGeom>
          <a:noFill/>
        </p:spPr>
        <p:txBody>
          <a:bodyPr wrap="none" rtlCol="0">
            <a:spAutoFit/>
          </a:bodyPr>
          <a:lstStyle/>
          <a:p>
            <a:r>
              <a:rPr lang="en-US" sz="2100" dirty="0">
                <a:solidFill>
                  <a:schemeClr val="bg1"/>
                </a:solidFill>
              </a:rPr>
              <a:t>4</a:t>
            </a:r>
          </a:p>
        </p:txBody>
      </p:sp>
      <p:sp>
        <p:nvSpPr>
          <p:cNvPr id="15" name="TextBox 14"/>
          <p:cNvSpPr txBox="1"/>
          <p:nvPr/>
        </p:nvSpPr>
        <p:spPr>
          <a:xfrm>
            <a:off x="6798236" y="2372412"/>
            <a:ext cx="829073" cy="415498"/>
          </a:xfrm>
          <a:prstGeom prst="rect">
            <a:avLst/>
          </a:prstGeom>
          <a:noFill/>
        </p:spPr>
        <p:txBody>
          <a:bodyPr wrap="none" rtlCol="0">
            <a:spAutoFit/>
          </a:bodyPr>
          <a:lstStyle/>
          <a:p>
            <a:r>
              <a:rPr lang="en-US" sz="1050" dirty="0">
                <a:solidFill>
                  <a:schemeClr val="bg1"/>
                </a:solidFill>
              </a:rPr>
              <a:t>Cut in half </a:t>
            </a:r>
          </a:p>
          <a:p>
            <a:pPr algn="ctr"/>
            <a:r>
              <a:rPr lang="en-US" sz="1050" dirty="0">
                <a:solidFill>
                  <a:schemeClr val="bg1"/>
                </a:solidFill>
              </a:rPr>
              <a:t>4 times</a:t>
            </a:r>
          </a:p>
        </p:txBody>
      </p:sp>
      <p:sp>
        <p:nvSpPr>
          <p:cNvPr id="16" name="TextBox 15"/>
          <p:cNvSpPr txBox="1"/>
          <p:nvPr/>
        </p:nvSpPr>
        <p:spPr>
          <a:xfrm>
            <a:off x="4474949" y="2655757"/>
            <a:ext cx="851515" cy="369332"/>
          </a:xfrm>
          <a:prstGeom prst="rect">
            <a:avLst/>
          </a:prstGeom>
          <a:noFill/>
        </p:spPr>
        <p:txBody>
          <a:bodyPr wrap="none" rtlCol="0">
            <a:spAutoFit/>
          </a:bodyPr>
          <a:lstStyle/>
          <a:p>
            <a:pPr algn="ctr"/>
            <a:r>
              <a:rPr lang="en-US" sz="900" dirty="0">
                <a:solidFill>
                  <a:schemeClr val="bg1"/>
                </a:solidFill>
              </a:rPr>
              <a:t>Half life time </a:t>
            </a:r>
          </a:p>
          <a:p>
            <a:pPr algn="ctr"/>
            <a:r>
              <a:rPr lang="en-US" sz="900" dirty="0">
                <a:solidFill>
                  <a:schemeClr val="bg1"/>
                </a:solidFill>
              </a:rPr>
              <a:t>from Table N</a:t>
            </a:r>
          </a:p>
        </p:txBody>
      </p:sp>
      <p:pic>
        <p:nvPicPr>
          <p:cNvPr id="17" name="Picture 16" descr="Screen shot 2010-12-06 at 9.54.2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113" y="3534247"/>
            <a:ext cx="2542864" cy="90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941471" y="4396522"/>
            <a:ext cx="1532792" cy="323165"/>
          </a:xfrm>
          <a:prstGeom prst="rect">
            <a:avLst/>
          </a:prstGeom>
          <a:noFill/>
        </p:spPr>
        <p:txBody>
          <a:bodyPr wrap="none" rtlCol="0">
            <a:spAutoFit/>
          </a:bodyPr>
          <a:lstStyle/>
          <a:p>
            <a:r>
              <a:rPr lang="en-US" sz="1500" dirty="0">
                <a:solidFill>
                  <a:schemeClr val="bg1"/>
                </a:solidFill>
              </a:rPr>
              <a:t>(# of Half Lives)</a:t>
            </a:r>
          </a:p>
        </p:txBody>
      </p:sp>
      <p:sp>
        <p:nvSpPr>
          <p:cNvPr id="19" name="TextBox 18"/>
          <p:cNvSpPr txBox="1"/>
          <p:nvPr/>
        </p:nvSpPr>
        <p:spPr>
          <a:xfrm>
            <a:off x="1366044" y="3266232"/>
            <a:ext cx="596638" cy="253916"/>
          </a:xfrm>
          <a:prstGeom prst="rect">
            <a:avLst/>
          </a:prstGeom>
          <a:noFill/>
        </p:spPr>
        <p:txBody>
          <a:bodyPr wrap="none" rtlCol="0">
            <a:spAutoFit/>
          </a:bodyPr>
          <a:lstStyle/>
          <a:p>
            <a:r>
              <a:rPr lang="en-US" sz="1050" dirty="0">
                <a:solidFill>
                  <a:schemeClr val="bg1"/>
                </a:solidFill>
              </a:rPr>
              <a:t>(Mass)</a:t>
            </a:r>
          </a:p>
        </p:txBody>
      </p:sp>
      <p:sp>
        <p:nvSpPr>
          <p:cNvPr id="20" name="TextBox 19"/>
          <p:cNvSpPr txBox="1"/>
          <p:nvPr/>
        </p:nvSpPr>
        <p:spPr>
          <a:xfrm>
            <a:off x="627489" y="3462398"/>
            <a:ext cx="335348" cy="253916"/>
          </a:xfrm>
          <a:prstGeom prst="rect">
            <a:avLst/>
          </a:prstGeom>
          <a:noFill/>
        </p:spPr>
        <p:txBody>
          <a:bodyPr wrap="none" rtlCol="0">
            <a:spAutoFit/>
          </a:bodyPr>
          <a:lstStyle/>
          <a:p>
            <a:r>
              <a:rPr lang="en-US" sz="1050" dirty="0"/>
              <a:t>64</a:t>
            </a:r>
          </a:p>
        </p:txBody>
      </p:sp>
      <p:sp>
        <p:nvSpPr>
          <p:cNvPr id="21" name="TextBox 20"/>
          <p:cNvSpPr txBox="1"/>
          <p:nvPr/>
        </p:nvSpPr>
        <p:spPr>
          <a:xfrm>
            <a:off x="919582" y="3462398"/>
            <a:ext cx="335348" cy="253916"/>
          </a:xfrm>
          <a:prstGeom prst="rect">
            <a:avLst/>
          </a:prstGeom>
          <a:noFill/>
        </p:spPr>
        <p:txBody>
          <a:bodyPr wrap="none" rtlCol="0">
            <a:spAutoFit/>
          </a:bodyPr>
          <a:lstStyle/>
          <a:p>
            <a:r>
              <a:rPr lang="en-US" sz="1050" dirty="0"/>
              <a:t>32</a:t>
            </a:r>
          </a:p>
        </p:txBody>
      </p:sp>
      <p:sp>
        <p:nvSpPr>
          <p:cNvPr id="22" name="TextBox 21"/>
          <p:cNvSpPr txBox="1"/>
          <p:nvPr/>
        </p:nvSpPr>
        <p:spPr>
          <a:xfrm>
            <a:off x="1222791" y="3464474"/>
            <a:ext cx="335348" cy="253916"/>
          </a:xfrm>
          <a:prstGeom prst="rect">
            <a:avLst/>
          </a:prstGeom>
          <a:noFill/>
        </p:spPr>
        <p:txBody>
          <a:bodyPr wrap="none" rtlCol="0">
            <a:spAutoFit/>
          </a:bodyPr>
          <a:lstStyle/>
          <a:p>
            <a:r>
              <a:rPr lang="en-US" sz="1050" dirty="0"/>
              <a:t>16</a:t>
            </a:r>
          </a:p>
        </p:txBody>
      </p:sp>
      <p:sp>
        <p:nvSpPr>
          <p:cNvPr id="23" name="TextBox 22"/>
          <p:cNvSpPr txBox="1"/>
          <p:nvPr/>
        </p:nvSpPr>
        <p:spPr>
          <a:xfrm>
            <a:off x="1553971" y="3462216"/>
            <a:ext cx="260008" cy="253916"/>
          </a:xfrm>
          <a:prstGeom prst="rect">
            <a:avLst/>
          </a:prstGeom>
          <a:noFill/>
        </p:spPr>
        <p:txBody>
          <a:bodyPr wrap="none" rtlCol="0">
            <a:spAutoFit/>
          </a:bodyPr>
          <a:lstStyle/>
          <a:p>
            <a:r>
              <a:rPr lang="en-US" sz="1050" dirty="0"/>
              <a:t>8</a:t>
            </a:r>
          </a:p>
        </p:txBody>
      </p:sp>
      <p:sp>
        <p:nvSpPr>
          <p:cNvPr id="24" name="TextBox 23"/>
          <p:cNvSpPr txBox="1"/>
          <p:nvPr/>
        </p:nvSpPr>
        <p:spPr>
          <a:xfrm>
            <a:off x="1837319" y="3452224"/>
            <a:ext cx="260008" cy="253916"/>
          </a:xfrm>
          <a:prstGeom prst="rect">
            <a:avLst/>
          </a:prstGeom>
          <a:noFill/>
        </p:spPr>
        <p:txBody>
          <a:bodyPr wrap="none" rtlCol="0">
            <a:spAutoFit/>
          </a:bodyPr>
          <a:lstStyle/>
          <a:p>
            <a:r>
              <a:rPr lang="en-US" sz="1050" dirty="0"/>
              <a:t>4</a:t>
            </a:r>
          </a:p>
        </p:txBody>
      </p:sp>
      <p:sp>
        <p:nvSpPr>
          <p:cNvPr id="25" name="Right Arrow 24"/>
          <p:cNvSpPr/>
          <p:nvPr/>
        </p:nvSpPr>
        <p:spPr>
          <a:xfrm>
            <a:off x="819500" y="3846824"/>
            <a:ext cx="200025" cy="11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6" name="Right Arrow 25"/>
          <p:cNvSpPr/>
          <p:nvPr/>
        </p:nvSpPr>
        <p:spPr>
          <a:xfrm>
            <a:off x="1121203" y="3850139"/>
            <a:ext cx="200025" cy="11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Right Arrow 26"/>
          <p:cNvSpPr/>
          <p:nvPr/>
        </p:nvSpPr>
        <p:spPr>
          <a:xfrm>
            <a:off x="1411701" y="3850139"/>
            <a:ext cx="200025" cy="11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8" name="Right Arrow 27"/>
          <p:cNvSpPr/>
          <p:nvPr/>
        </p:nvSpPr>
        <p:spPr>
          <a:xfrm>
            <a:off x="1713967" y="3840147"/>
            <a:ext cx="200025" cy="114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9" name="Rectangle 28"/>
          <p:cNvSpPr/>
          <p:nvPr/>
        </p:nvSpPr>
        <p:spPr>
          <a:xfrm>
            <a:off x="4491591" y="2165745"/>
            <a:ext cx="3100298" cy="918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Shadows Into Light" panose="020B060402020202020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376" y="3266232"/>
            <a:ext cx="2816537" cy="178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3557018" y="3628024"/>
            <a:ext cx="1782266" cy="584775"/>
          </a:xfrm>
          <a:prstGeom prst="rect">
            <a:avLst/>
          </a:prstGeom>
          <a:noFill/>
        </p:spPr>
        <p:txBody>
          <a:bodyPr wrap="square" rtlCol="0">
            <a:spAutoFit/>
          </a:bodyPr>
          <a:lstStyle/>
          <a:p>
            <a:pPr algn="ctr"/>
            <a:r>
              <a:rPr lang="en-US" sz="1600" b="1" dirty="0">
                <a:solidFill>
                  <a:schemeClr val="accent6"/>
                </a:solidFill>
              </a:rPr>
              <a:t>4g of I-131 remain</a:t>
            </a:r>
          </a:p>
        </p:txBody>
      </p:sp>
    </p:spTree>
    <p:extLst>
      <p:ext uri="{BB962C8B-B14F-4D97-AF65-F5344CB8AC3E}">
        <p14:creationId xmlns:p14="http://schemas.microsoft.com/office/powerpoint/2010/main" val="14615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5" grpId="0"/>
      <p:bldP spid="20" grpId="0"/>
      <p:bldP spid="21" grpId="0"/>
      <p:bldP spid="22" grpId="0"/>
      <p:bldP spid="23" grpId="0"/>
      <p:bldP spid="24" grpId="0"/>
      <p:bldP spid="25" grpId="0" animBg="1"/>
      <p:bldP spid="26" grpId="0" animBg="1"/>
      <p:bldP spid="27" grpId="0" animBg="1"/>
      <p:bldP spid="28" grpId="0" animBg="1"/>
      <p:bldP spid="30" grpId="0"/>
    </p:bld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240" y="313347"/>
            <a:ext cx="6172200" cy="571500"/>
          </a:xfrm>
        </p:spPr>
        <p:txBody>
          <a:bodyPr/>
          <a:lstStyle/>
          <a:p>
            <a:r>
              <a:rPr lang="en-US" dirty="0"/>
              <a:t>Fraction </a:t>
            </a:r>
            <a:r>
              <a:rPr lang="en-US" dirty="0" smtClean="0"/>
              <a:t>Remaining</a:t>
            </a:r>
            <a:endParaRPr lang="en-US" dirty="0"/>
          </a:p>
        </p:txBody>
      </p:sp>
      <p:sp>
        <p:nvSpPr>
          <p:cNvPr id="3" name="Content Placeholder 2"/>
          <p:cNvSpPr>
            <a:spLocks noGrp="1"/>
          </p:cNvSpPr>
          <p:nvPr>
            <p:ph idx="1"/>
          </p:nvPr>
        </p:nvSpPr>
        <p:spPr>
          <a:xfrm>
            <a:off x="288483" y="1435919"/>
            <a:ext cx="4245050" cy="3508772"/>
          </a:xfrm>
        </p:spPr>
        <p:txBody>
          <a:bodyPr>
            <a:normAutofit/>
          </a:bodyPr>
          <a:lstStyle/>
          <a:p>
            <a:pPr>
              <a:buNone/>
            </a:pPr>
            <a:r>
              <a:rPr lang="en-US" sz="2100" dirty="0">
                <a:solidFill>
                  <a:schemeClr val="tx1"/>
                </a:solidFill>
              </a:rPr>
              <a:t>If a sample of Fe-53 has an original mass of 52.0g what fraction will remain after 25.5 minutes?</a:t>
            </a:r>
          </a:p>
          <a:p>
            <a:pPr marL="385763" indent="-385763">
              <a:buNone/>
            </a:pPr>
            <a:r>
              <a:rPr lang="en-US" sz="2100" dirty="0"/>
              <a:t>      </a:t>
            </a:r>
          </a:p>
          <a:p>
            <a:pPr marL="385763" indent="-385763">
              <a:buNone/>
            </a:pPr>
            <a:endParaRPr lang="en-US" dirty="0"/>
          </a:p>
          <a:p>
            <a:pPr marL="385763" indent="-385763">
              <a:buNone/>
            </a:pPr>
            <a:endParaRPr lang="en-US" dirty="0"/>
          </a:p>
          <a:p>
            <a:pPr marL="385763" indent="-385763">
              <a:buNone/>
            </a:pPr>
            <a:endParaRPr lang="en-US" dirty="0"/>
          </a:p>
          <a:p>
            <a:pPr marL="385763" indent="-385763">
              <a:buNone/>
            </a:pPr>
            <a:endParaRPr lang="en-US" dirty="0"/>
          </a:p>
          <a:p>
            <a:pPr marL="385763" indent="-385763">
              <a:buNone/>
            </a:pPr>
            <a:endParaRPr lang="en-US" dirty="0"/>
          </a:p>
          <a:p>
            <a:pPr marL="385763" indent="-385763">
              <a:buNone/>
            </a:pPr>
            <a:endParaRPr lang="en-US" dirty="0"/>
          </a:p>
          <a:p>
            <a:pPr marL="385763" indent="-385763">
              <a:buNone/>
            </a:pPr>
            <a:endParaRPr lang="en-US" sz="2100" dirty="0"/>
          </a:p>
          <a:p>
            <a:pPr marL="85725" indent="0">
              <a:buNone/>
            </a:pPr>
            <a:endParaRPr lang="en-US" dirty="0"/>
          </a:p>
        </p:txBody>
      </p:sp>
      <p:sp>
        <p:nvSpPr>
          <p:cNvPr id="24" name="TextBox 23"/>
          <p:cNvSpPr txBox="1"/>
          <p:nvPr/>
        </p:nvSpPr>
        <p:spPr>
          <a:xfrm>
            <a:off x="2553442" y="2720448"/>
            <a:ext cx="857250" cy="461665"/>
          </a:xfrm>
          <a:prstGeom prst="rect">
            <a:avLst/>
          </a:prstGeom>
          <a:noFill/>
        </p:spPr>
        <p:txBody>
          <a:bodyPr wrap="square" rtlCol="0">
            <a:spAutoFit/>
          </a:bodyPr>
          <a:lstStyle/>
          <a:p>
            <a:pPr algn="ctr"/>
            <a:r>
              <a:rPr lang="en-US" sz="2400" dirty="0">
                <a:solidFill>
                  <a:schemeClr val="bg1"/>
                </a:solidFill>
                <a:latin typeface="+mn-lt"/>
              </a:rPr>
              <a:t>1/2</a:t>
            </a:r>
          </a:p>
        </p:txBody>
      </p:sp>
      <p:sp>
        <p:nvSpPr>
          <p:cNvPr id="25" name="TextBox 24"/>
          <p:cNvSpPr txBox="1"/>
          <p:nvPr/>
        </p:nvSpPr>
        <p:spPr>
          <a:xfrm>
            <a:off x="3639292" y="2716483"/>
            <a:ext cx="857250" cy="461665"/>
          </a:xfrm>
          <a:prstGeom prst="rect">
            <a:avLst/>
          </a:prstGeom>
          <a:noFill/>
        </p:spPr>
        <p:txBody>
          <a:bodyPr wrap="square" rtlCol="0">
            <a:spAutoFit/>
          </a:bodyPr>
          <a:lstStyle/>
          <a:p>
            <a:pPr algn="ctr"/>
            <a:r>
              <a:rPr lang="en-US" sz="2400" dirty="0">
                <a:solidFill>
                  <a:schemeClr val="bg1"/>
                </a:solidFill>
                <a:latin typeface="+mn-lt"/>
              </a:rPr>
              <a:t>1/4</a:t>
            </a:r>
          </a:p>
        </p:txBody>
      </p:sp>
      <p:sp>
        <p:nvSpPr>
          <p:cNvPr id="26" name="TextBox 25"/>
          <p:cNvSpPr txBox="1"/>
          <p:nvPr/>
        </p:nvSpPr>
        <p:spPr>
          <a:xfrm>
            <a:off x="4880141" y="2702733"/>
            <a:ext cx="857250" cy="461665"/>
          </a:xfrm>
          <a:prstGeom prst="rect">
            <a:avLst/>
          </a:prstGeom>
          <a:noFill/>
        </p:spPr>
        <p:txBody>
          <a:bodyPr wrap="square" rtlCol="0">
            <a:spAutoFit/>
          </a:bodyPr>
          <a:lstStyle/>
          <a:p>
            <a:r>
              <a:rPr lang="en-US" sz="2400" dirty="0">
                <a:solidFill>
                  <a:schemeClr val="bg1"/>
                </a:solidFill>
                <a:latin typeface="+mn-lt"/>
              </a:rPr>
              <a:t>1/8</a:t>
            </a:r>
          </a:p>
        </p:txBody>
      </p:sp>
      <p:sp>
        <p:nvSpPr>
          <p:cNvPr id="28" name="Right Arrow 27"/>
          <p:cNvSpPr/>
          <p:nvPr/>
        </p:nvSpPr>
        <p:spPr>
          <a:xfrm>
            <a:off x="2153392" y="2834747"/>
            <a:ext cx="40005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ight Arrow 29"/>
          <p:cNvSpPr/>
          <p:nvPr/>
        </p:nvSpPr>
        <p:spPr>
          <a:xfrm>
            <a:off x="3353542" y="2834747"/>
            <a:ext cx="40005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Right Arrow 30"/>
          <p:cNvSpPr/>
          <p:nvPr/>
        </p:nvSpPr>
        <p:spPr>
          <a:xfrm>
            <a:off x="4439392" y="2834747"/>
            <a:ext cx="40005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TextBox 33"/>
          <p:cNvSpPr txBox="1"/>
          <p:nvPr/>
        </p:nvSpPr>
        <p:spPr>
          <a:xfrm>
            <a:off x="2200582" y="2834747"/>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1</a:t>
            </a:r>
          </a:p>
        </p:txBody>
      </p:sp>
      <p:sp>
        <p:nvSpPr>
          <p:cNvPr id="35" name="TextBox 34"/>
          <p:cNvSpPr txBox="1"/>
          <p:nvPr/>
        </p:nvSpPr>
        <p:spPr>
          <a:xfrm>
            <a:off x="3406794" y="2821760"/>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2</a:t>
            </a:r>
          </a:p>
        </p:txBody>
      </p:sp>
      <p:sp>
        <p:nvSpPr>
          <p:cNvPr id="36" name="TextBox 35"/>
          <p:cNvSpPr txBox="1"/>
          <p:nvPr/>
        </p:nvSpPr>
        <p:spPr>
          <a:xfrm>
            <a:off x="4460532" y="2809431"/>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3</a:t>
            </a:r>
          </a:p>
        </p:txBody>
      </p:sp>
      <p:sp>
        <p:nvSpPr>
          <p:cNvPr id="39" name="TextBox 38"/>
          <p:cNvSpPr txBox="1"/>
          <p:nvPr/>
        </p:nvSpPr>
        <p:spPr>
          <a:xfrm>
            <a:off x="1296142" y="2720448"/>
            <a:ext cx="857250" cy="461665"/>
          </a:xfrm>
          <a:prstGeom prst="rect">
            <a:avLst/>
          </a:prstGeom>
          <a:noFill/>
        </p:spPr>
        <p:txBody>
          <a:bodyPr wrap="square" rtlCol="0">
            <a:spAutoFit/>
          </a:bodyPr>
          <a:lstStyle/>
          <a:p>
            <a:pPr algn="ctr"/>
            <a:r>
              <a:rPr lang="en-US" sz="2400" dirty="0">
                <a:solidFill>
                  <a:schemeClr val="bg1"/>
                </a:solidFill>
                <a:latin typeface="+mn-lt"/>
              </a:rPr>
              <a:t>1</a:t>
            </a:r>
          </a:p>
        </p:txBody>
      </p:sp>
      <p:sp>
        <p:nvSpPr>
          <p:cNvPr id="40" name="Rectangle 39"/>
          <p:cNvSpPr/>
          <p:nvPr/>
        </p:nvSpPr>
        <p:spPr>
          <a:xfrm>
            <a:off x="1153267" y="2691872"/>
            <a:ext cx="4340227"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TextBox 41"/>
          <p:cNvSpPr txBox="1"/>
          <p:nvPr/>
        </p:nvSpPr>
        <p:spPr>
          <a:xfrm>
            <a:off x="4583229" y="1639922"/>
            <a:ext cx="877163" cy="369332"/>
          </a:xfrm>
          <a:prstGeom prst="rect">
            <a:avLst/>
          </a:prstGeom>
          <a:noFill/>
        </p:spPr>
        <p:txBody>
          <a:bodyPr wrap="none" rtlCol="0">
            <a:spAutoFit/>
          </a:bodyPr>
          <a:lstStyle/>
          <a:p>
            <a:pPr algn="ctr"/>
            <a:r>
              <a:rPr lang="en-US" sz="900" dirty="0">
                <a:solidFill>
                  <a:schemeClr val="bg1"/>
                </a:solidFill>
              </a:rPr>
              <a:t>Total </a:t>
            </a:r>
          </a:p>
          <a:p>
            <a:pPr algn="ctr"/>
            <a:r>
              <a:rPr lang="en-US" sz="900" dirty="0">
                <a:solidFill>
                  <a:schemeClr val="bg1"/>
                </a:solidFill>
              </a:rPr>
              <a:t>Time elapsed</a:t>
            </a:r>
          </a:p>
        </p:txBody>
      </p:sp>
      <p:cxnSp>
        <p:nvCxnSpPr>
          <p:cNvPr id="43" name="Straight Connector 42"/>
          <p:cNvCxnSpPr/>
          <p:nvPr/>
        </p:nvCxnSpPr>
        <p:spPr>
          <a:xfrm>
            <a:off x="4745491" y="2073763"/>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356918" y="1821339"/>
            <a:ext cx="341760" cy="415498"/>
          </a:xfrm>
          <a:prstGeom prst="rect">
            <a:avLst/>
          </a:prstGeom>
          <a:noFill/>
        </p:spPr>
        <p:txBody>
          <a:bodyPr wrap="none" rtlCol="0">
            <a:spAutoFit/>
          </a:bodyPr>
          <a:lstStyle/>
          <a:p>
            <a:r>
              <a:rPr lang="en-US" sz="2100" dirty="0"/>
              <a:t>=</a:t>
            </a:r>
          </a:p>
        </p:txBody>
      </p:sp>
      <p:sp>
        <p:nvSpPr>
          <p:cNvPr id="45" name="TextBox 44"/>
          <p:cNvSpPr txBox="1"/>
          <p:nvPr/>
        </p:nvSpPr>
        <p:spPr>
          <a:xfrm>
            <a:off x="5709615" y="1605949"/>
            <a:ext cx="707245" cy="415498"/>
          </a:xfrm>
          <a:prstGeom prst="rect">
            <a:avLst/>
          </a:prstGeom>
          <a:noFill/>
        </p:spPr>
        <p:txBody>
          <a:bodyPr wrap="none" rtlCol="0">
            <a:spAutoFit/>
          </a:bodyPr>
          <a:lstStyle/>
          <a:p>
            <a:r>
              <a:rPr lang="en-US" sz="2100" dirty="0">
                <a:solidFill>
                  <a:schemeClr val="bg1"/>
                </a:solidFill>
              </a:rPr>
              <a:t>25.5</a:t>
            </a:r>
          </a:p>
        </p:txBody>
      </p:sp>
      <p:sp>
        <p:nvSpPr>
          <p:cNvPr id="46" name="TextBox 45"/>
          <p:cNvSpPr txBox="1"/>
          <p:nvPr/>
        </p:nvSpPr>
        <p:spPr>
          <a:xfrm>
            <a:off x="5737391" y="2103581"/>
            <a:ext cx="707245" cy="415498"/>
          </a:xfrm>
          <a:prstGeom prst="rect">
            <a:avLst/>
          </a:prstGeom>
          <a:noFill/>
        </p:spPr>
        <p:txBody>
          <a:bodyPr wrap="none" rtlCol="0">
            <a:spAutoFit/>
          </a:bodyPr>
          <a:lstStyle/>
          <a:p>
            <a:r>
              <a:rPr lang="en-US" sz="2100" dirty="0">
                <a:solidFill>
                  <a:schemeClr val="bg1"/>
                </a:solidFill>
              </a:rPr>
              <a:t>8.51</a:t>
            </a:r>
          </a:p>
        </p:txBody>
      </p:sp>
      <p:cxnSp>
        <p:nvCxnSpPr>
          <p:cNvPr id="47" name="Straight Connector 46"/>
          <p:cNvCxnSpPr/>
          <p:nvPr/>
        </p:nvCxnSpPr>
        <p:spPr>
          <a:xfrm>
            <a:off x="5726165" y="2056121"/>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341327" y="1802157"/>
            <a:ext cx="341760" cy="415498"/>
          </a:xfrm>
          <a:prstGeom prst="rect">
            <a:avLst/>
          </a:prstGeom>
          <a:noFill/>
        </p:spPr>
        <p:txBody>
          <a:bodyPr wrap="none" rtlCol="0">
            <a:spAutoFit/>
          </a:bodyPr>
          <a:lstStyle/>
          <a:p>
            <a:r>
              <a:rPr lang="en-US" sz="2100" dirty="0"/>
              <a:t>=</a:t>
            </a:r>
          </a:p>
        </p:txBody>
      </p:sp>
      <p:sp>
        <p:nvSpPr>
          <p:cNvPr id="49" name="TextBox 48"/>
          <p:cNvSpPr txBox="1"/>
          <p:nvPr/>
        </p:nvSpPr>
        <p:spPr>
          <a:xfrm>
            <a:off x="6689770" y="1802569"/>
            <a:ext cx="333746" cy="415498"/>
          </a:xfrm>
          <a:prstGeom prst="rect">
            <a:avLst/>
          </a:prstGeom>
          <a:noFill/>
        </p:spPr>
        <p:txBody>
          <a:bodyPr wrap="none" rtlCol="0">
            <a:spAutoFit/>
          </a:bodyPr>
          <a:lstStyle/>
          <a:p>
            <a:r>
              <a:rPr lang="en-US" sz="2100" dirty="0">
                <a:solidFill>
                  <a:schemeClr val="bg1"/>
                </a:solidFill>
              </a:rPr>
              <a:t>3</a:t>
            </a:r>
          </a:p>
        </p:txBody>
      </p:sp>
      <p:sp>
        <p:nvSpPr>
          <p:cNvPr id="50" name="TextBox 49"/>
          <p:cNvSpPr txBox="1"/>
          <p:nvPr/>
        </p:nvSpPr>
        <p:spPr>
          <a:xfrm>
            <a:off x="6919344" y="1821339"/>
            <a:ext cx="829073" cy="415498"/>
          </a:xfrm>
          <a:prstGeom prst="rect">
            <a:avLst/>
          </a:prstGeom>
          <a:noFill/>
        </p:spPr>
        <p:txBody>
          <a:bodyPr wrap="none" rtlCol="0">
            <a:spAutoFit/>
          </a:bodyPr>
          <a:lstStyle/>
          <a:p>
            <a:r>
              <a:rPr lang="en-US" sz="1050" dirty="0">
                <a:solidFill>
                  <a:schemeClr val="bg1"/>
                </a:solidFill>
              </a:rPr>
              <a:t>Cut in half </a:t>
            </a:r>
          </a:p>
          <a:p>
            <a:pPr algn="ctr"/>
            <a:r>
              <a:rPr lang="en-US" sz="1050" dirty="0">
                <a:solidFill>
                  <a:schemeClr val="bg1"/>
                </a:solidFill>
              </a:rPr>
              <a:t>3 times</a:t>
            </a:r>
          </a:p>
        </p:txBody>
      </p:sp>
      <p:sp>
        <p:nvSpPr>
          <p:cNvPr id="51" name="TextBox 50"/>
          <p:cNvSpPr txBox="1"/>
          <p:nvPr/>
        </p:nvSpPr>
        <p:spPr>
          <a:xfrm>
            <a:off x="4596057" y="2104684"/>
            <a:ext cx="851515" cy="369332"/>
          </a:xfrm>
          <a:prstGeom prst="rect">
            <a:avLst/>
          </a:prstGeom>
          <a:noFill/>
        </p:spPr>
        <p:txBody>
          <a:bodyPr wrap="none" rtlCol="0">
            <a:spAutoFit/>
          </a:bodyPr>
          <a:lstStyle/>
          <a:p>
            <a:pPr algn="ctr"/>
            <a:r>
              <a:rPr lang="en-US" sz="900" dirty="0">
                <a:solidFill>
                  <a:schemeClr val="bg1"/>
                </a:solidFill>
              </a:rPr>
              <a:t>Half life time </a:t>
            </a:r>
          </a:p>
          <a:p>
            <a:pPr algn="ctr"/>
            <a:r>
              <a:rPr lang="en-US" sz="900" dirty="0">
                <a:solidFill>
                  <a:schemeClr val="bg1"/>
                </a:solidFill>
              </a:rPr>
              <a:t>from Table N</a:t>
            </a:r>
          </a:p>
        </p:txBody>
      </p:sp>
      <p:sp>
        <p:nvSpPr>
          <p:cNvPr id="52" name="Rectangle 51"/>
          <p:cNvSpPr/>
          <p:nvPr/>
        </p:nvSpPr>
        <p:spPr>
          <a:xfrm>
            <a:off x="4612699" y="1614672"/>
            <a:ext cx="3100298" cy="918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434" y="2961705"/>
            <a:ext cx="2532203" cy="160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3160091" y="3907734"/>
            <a:ext cx="2842393" cy="861774"/>
          </a:xfrm>
          <a:prstGeom prst="rect">
            <a:avLst/>
          </a:prstGeom>
          <a:noFill/>
        </p:spPr>
        <p:txBody>
          <a:bodyPr wrap="square" rtlCol="0">
            <a:spAutoFit/>
          </a:bodyPr>
          <a:lstStyle/>
          <a:p>
            <a:pPr algn="ctr"/>
            <a:r>
              <a:rPr lang="en-US" sz="2000" dirty="0">
                <a:solidFill>
                  <a:schemeClr val="accent6"/>
                </a:solidFill>
              </a:rPr>
              <a:t>After 25.5 minutes, </a:t>
            </a:r>
            <a:r>
              <a:rPr lang="en-US" sz="2000" b="1" dirty="0">
                <a:solidFill>
                  <a:schemeClr val="accent6"/>
                </a:solidFill>
              </a:rPr>
              <a:t>1/8</a:t>
            </a:r>
            <a:r>
              <a:rPr lang="en-US" sz="2000" dirty="0">
                <a:solidFill>
                  <a:schemeClr val="accent6"/>
                </a:solidFill>
              </a:rPr>
              <a:t> of  Fe-53 remains</a:t>
            </a:r>
          </a:p>
          <a:p>
            <a:pPr algn="ctr"/>
            <a:endParaRPr lang="en-US" sz="1000" dirty="0">
              <a:solidFill>
                <a:schemeClr val="accent6"/>
              </a:solidFill>
            </a:endParaRPr>
          </a:p>
        </p:txBody>
      </p:sp>
    </p:spTree>
    <p:extLst>
      <p:ext uri="{BB962C8B-B14F-4D97-AF65-F5344CB8AC3E}">
        <p14:creationId xmlns:p14="http://schemas.microsoft.com/office/powerpoint/2010/main" val="20993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animBg="1"/>
      <p:bldP spid="30" grpId="0" animBg="1"/>
      <p:bldP spid="31" grpId="0" animBg="1"/>
      <p:bldP spid="34" grpId="0"/>
      <p:bldP spid="35" grpId="0"/>
      <p:bldP spid="36" grpId="0"/>
      <p:bldP spid="39" grpId="0"/>
      <p:bldP spid="45" grpId="0"/>
      <p:bldP spid="46" grpId="0"/>
      <p:bldP spid="49" grpId="0"/>
      <p:bldP spid="50" grpId="0"/>
      <p:bldP spid="54" grpId="0"/>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30" y="1511917"/>
            <a:ext cx="8481965" cy="948929"/>
          </a:xfrm>
        </p:spPr>
        <p:txBody>
          <a:bodyPr>
            <a:noAutofit/>
          </a:bodyPr>
          <a:lstStyle/>
          <a:p>
            <a:r>
              <a:rPr lang="en-US" sz="2000" b="0" dirty="0">
                <a:solidFill>
                  <a:schemeClr val="tx1"/>
                </a:solidFill>
              </a:rPr>
              <a:t>A</a:t>
            </a:r>
            <a:r>
              <a:rPr lang="en-US" sz="2000" dirty="0">
                <a:solidFill>
                  <a:schemeClr val="tx1"/>
                </a:solidFill>
              </a:rPr>
              <a:t> </a:t>
            </a:r>
            <a:r>
              <a:rPr lang="en-US" sz="2000" b="0" dirty="0">
                <a:solidFill>
                  <a:schemeClr val="tx1"/>
                </a:solidFill>
              </a:rPr>
              <a:t>laboratory 400 grams sample of P-32 triggers 400 clicks per minute of the Geiger counter. How many days will it take the P to decay to only 50 grams and 50 clicks?</a:t>
            </a:r>
          </a:p>
        </p:txBody>
      </p:sp>
      <p:sp>
        <p:nvSpPr>
          <p:cNvPr id="3" name="Content Placeholder 2"/>
          <p:cNvSpPr>
            <a:spLocks noGrp="1"/>
          </p:cNvSpPr>
          <p:nvPr>
            <p:ph sz="quarter" idx="1"/>
          </p:nvPr>
        </p:nvSpPr>
        <p:spPr>
          <a:xfrm>
            <a:off x="248404" y="2325044"/>
            <a:ext cx="8623991" cy="3312414"/>
          </a:xfrm>
        </p:spPr>
        <p:txBody>
          <a:bodyPr>
            <a:noAutofit/>
          </a:bodyPr>
          <a:lstStyle/>
          <a:p>
            <a:pPr marL="139700" indent="0">
              <a:buNone/>
            </a:pPr>
            <a:r>
              <a:rPr lang="en-US" sz="1800" dirty="0"/>
              <a:t>Find the number of half lives that have elapsed by dividing the original mass in half until it hits your final mass.</a:t>
            </a:r>
          </a:p>
          <a:p>
            <a:pPr lvl="1"/>
            <a:r>
              <a:rPr lang="en-US" sz="1800" dirty="0">
                <a:solidFill>
                  <a:schemeClr val="accent6"/>
                </a:solidFill>
              </a:rPr>
              <a:t>400/2 = 200/2 = 100/2 = 50		3HL</a:t>
            </a:r>
          </a:p>
          <a:p>
            <a:pPr marL="139700" indent="0">
              <a:buNone/>
            </a:pPr>
            <a:r>
              <a:rPr lang="en-US" sz="1800" dirty="0"/>
              <a:t>Look up the half live on table N and multiple that time by the number of half lives you calculated.</a:t>
            </a:r>
          </a:p>
          <a:p>
            <a:pPr lvl="1"/>
            <a:r>
              <a:rPr lang="en-US" sz="1800" dirty="0">
                <a:solidFill>
                  <a:schemeClr val="accent6"/>
                </a:solidFill>
              </a:rPr>
              <a:t>14.3 days * 3 = </a:t>
            </a:r>
            <a:r>
              <a:rPr lang="en-US" sz="1800" u="sng" dirty="0">
                <a:solidFill>
                  <a:schemeClr val="accent6"/>
                </a:solidFill>
              </a:rPr>
              <a:t>42.9 days   </a:t>
            </a:r>
            <a:r>
              <a:rPr lang="en-US" sz="1800" dirty="0"/>
              <a:t>Be sure to always include units in these answers!!!</a:t>
            </a:r>
          </a:p>
        </p:txBody>
      </p:sp>
      <p:sp>
        <p:nvSpPr>
          <p:cNvPr id="4" name="Title 1"/>
          <p:cNvSpPr txBox="1">
            <a:spLocks/>
          </p:cNvSpPr>
          <p:nvPr/>
        </p:nvSpPr>
        <p:spPr>
          <a:xfrm>
            <a:off x="1183757" y="248104"/>
            <a:ext cx="6172200"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200"/>
              <a:buFont typeface="Shadows Into Light"/>
              <a:buNone/>
              <a:defRPr sz="4200" b="1" i="0" u="none" strike="noStrike" cap="none">
                <a:solidFill>
                  <a:srgbClr val="000000"/>
                </a:solidFill>
                <a:latin typeface="Shadows Into Light"/>
                <a:ea typeface="Shadows Into Light"/>
                <a:cs typeface="Shadows Into Light"/>
                <a:sym typeface="Shadows Into Light"/>
              </a:defRPr>
            </a:lvl1pPr>
            <a:lvl2pPr marR="0" lvl="1"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2pPr>
            <a:lvl3pPr marR="0" lvl="2"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3pPr>
            <a:lvl4pPr marR="0" lvl="3"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4pPr>
            <a:lvl5pPr marR="0" lvl="4"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5pPr>
            <a:lvl6pPr marR="0" lvl="5"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6pPr>
            <a:lvl7pPr marR="0" lvl="6"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7pPr>
            <a:lvl8pPr marR="0" lvl="7"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8pPr>
            <a:lvl9pPr marR="0" lvl="8" algn="l" rtl="0">
              <a:lnSpc>
                <a:spcPct val="100000"/>
              </a:lnSpc>
              <a:spcBef>
                <a:spcPts val="0"/>
              </a:spcBef>
              <a:spcAft>
                <a:spcPts val="0"/>
              </a:spcAft>
              <a:buClr>
                <a:srgbClr val="FFFFFF"/>
              </a:buClr>
              <a:buSzPts val="4200"/>
              <a:buFont typeface="Shadows Into Light"/>
              <a:buNone/>
              <a:defRPr sz="4200" b="1" i="0" u="none" strike="noStrike" cap="none">
                <a:solidFill>
                  <a:srgbClr val="FFFFFF"/>
                </a:solidFill>
                <a:latin typeface="Shadows Into Light"/>
                <a:ea typeface="Shadows Into Light"/>
                <a:cs typeface="Shadows Into Light"/>
                <a:sym typeface="Shadows Into Light"/>
              </a:defRPr>
            </a:lvl9pPr>
          </a:lstStyle>
          <a:p>
            <a:r>
              <a:rPr lang="en-US" dirty="0"/>
              <a:t>Length of </a:t>
            </a:r>
            <a:r>
              <a:rPr lang="en-US" dirty="0" smtClean="0"/>
              <a:t>Time</a:t>
            </a:r>
            <a:endParaRPr lang="en-US" dirty="0"/>
          </a:p>
        </p:txBody>
      </p:sp>
    </p:spTree>
    <p:extLst>
      <p:ext uri="{BB962C8B-B14F-4D97-AF65-F5344CB8AC3E}">
        <p14:creationId xmlns:p14="http://schemas.microsoft.com/office/powerpoint/2010/main" val="7609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0870" y="245563"/>
            <a:ext cx="6195504" cy="779570"/>
          </a:xfrm>
        </p:spPr>
        <p:txBody>
          <a:bodyPr/>
          <a:lstStyle/>
          <a:p>
            <a:r>
              <a:rPr lang="en-US" dirty="0"/>
              <a:t>Half </a:t>
            </a:r>
            <a:r>
              <a:rPr lang="en-US" dirty="0" smtClean="0"/>
              <a:t>Life</a:t>
            </a:r>
            <a:endParaRPr lang="en-US" dirty="0"/>
          </a:p>
        </p:txBody>
      </p:sp>
      <p:sp>
        <p:nvSpPr>
          <p:cNvPr id="5" name="Content Placeholder 4"/>
          <p:cNvSpPr>
            <a:spLocks noGrp="1"/>
          </p:cNvSpPr>
          <p:nvPr>
            <p:ph idx="1"/>
          </p:nvPr>
        </p:nvSpPr>
        <p:spPr>
          <a:xfrm>
            <a:off x="407934" y="1553909"/>
            <a:ext cx="8392034" cy="3086100"/>
          </a:xfrm>
        </p:spPr>
        <p:txBody>
          <a:bodyPr>
            <a:normAutofit/>
          </a:bodyPr>
          <a:lstStyle/>
          <a:p>
            <a:pPr marL="0" indent="0">
              <a:buNone/>
            </a:pPr>
            <a:r>
              <a:rPr lang="en-US" sz="1800" dirty="0">
                <a:solidFill>
                  <a:schemeClr val="tx1"/>
                </a:solidFill>
              </a:rPr>
              <a:t>What is the half-life of a 500 gram sample of a radioactive element if 125 grams remains after 20 hours?</a:t>
            </a:r>
          </a:p>
          <a:p>
            <a:pPr marL="385763" indent="-385763">
              <a:buFont typeface="+mj-lt"/>
              <a:buAutoNum type="arabicPeriod"/>
            </a:pPr>
            <a:r>
              <a:rPr lang="en-US" sz="1800" dirty="0"/>
              <a:t>Find the number of half lives by halving the original mass until you get to the final mass</a:t>
            </a:r>
          </a:p>
          <a:p>
            <a:pPr marL="385763" indent="-385763">
              <a:buFont typeface="+mj-lt"/>
              <a:buAutoNum type="arabicPeriod"/>
            </a:pPr>
            <a:endParaRPr lang="en-US" sz="1800" dirty="0"/>
          </a:p>
          <a:p>
            <a:pPr marL="385763" indent="-385763">
              <a:buFont typeface="+mj-lt"/>
              <a:buAutoNum type="arabicPeriod"/>
            </a:pPr>
            <a:endParaRPr lang="en-US" sz="1800" dirty="0"/>
          </a:p>
          <a:p>
            <a:pPr marL="0" indent="0">
              <a:buNone/>
            </a:pPr>
            <a:endParaRPr lang="en-US" sz="1800" dirty="0"/>
          </a:p>
          <a:p>
            <a:pPr marL="385763" indent="-385763">
              <a:buFont typeface="+mj-lt"/>
              <a:buAutoNum type="arabicPeriod" startAt="2"/>
            </a:pPr>
            <a:r>
              <a:rPr lang="en-US" sz="1800" dirty="0"/>
              <a:t>Divide the total time elapsed by the number of half life periods you calculated in step 1.</a:t>
            </a:r>
          </a:p>
          <a:p>
            <a:pPr marL="342900" lvl="1" indent="0">
              <a:buNone/>
            </a:pPr>
            <a:r>
              <a:rPr lang="en-US" sz="1800" dirty="0">
                <a:solidFill>
                  <a:srgbClr val="FF0000"/>
                </a:solidFill>
              </a:rPr>
              <a:t> </a:t>
            </a:r>
            <a:endParaRPr lang="en-US" dirty="0"/>
          </a:p>
        </p:txBody>
      </p:sp>
      <p:sp>
        <p:nvSpPr>
          <p:cNvPr id="6" name="TextBox 5"/>
          <p:cNvSpPr txBox="1"/>
          <p:nvPr/>
        </p:nvSpPr>
        <p:spPr>
          <a:xfrm>
            <a:off x="2336578" y="2739840"/>
            <a:ext cx="857250" cy="461665"/>
          </a:xfrm>
          <a:prstGeom prst="rect">
            <a:avLst/>
          </a:prstGeom>
          <a:noFill/>
        </p:spPr>
        <p:txBody>
          <a:bodyPr wrap="square" rtlCol="0">
            <a:spAutoFit/>
          </a:bodyPr>
          <a:lstStyle/>
          <a:p>
            <a:pPr algn="ctr"/>
            <a:r>
              <a:rPr lang="en-US" sz="2400" dirty="0">
                <a:solidFill>
                  <a:schemeClr val="bg1"/>
                </a:solidFill>
              </a:rPr>
              <a:t>250</a:t>
            </a:r>
            <a:endParaRPr lang="en-US" sz="2400" dirty="0">
              <a:solidFill>
                <a:schemeClr val="bg1"/>
              </a:solidFill>
              <a:latin typeface="+mn-lt"/>
            </a:endParaRPr>
          </a:p>
        </p:txBody>
      </p:sp>
      <p:sp>
        <p:nvSpPr>
          <p:cNvPr id="7" name="TextBox 6"/>
          <p:cNvSpPr txBox="1"/>
          <p:nvPr/>
        </p:nvSpPr>
        <p:spPr>
          <a:xfrm>
            <a:off x="3519053" y="2767029"/>
            <a:ext cx="857250" cy="461665"/>
          </a:xfrm>
          <a:prstGeom prst="rect">
            <a:avLst/>
          </a:prstGeom>
          <a:noFill/>
        </p:spPr>
        <p:txBody>
          <a:bodyPr wrap="square" rtlCol="0">
            <a:spAutoFit/>
          </a:bodyPr>
          <a:lstStyle/>
          <a:p>
            <a:pPr algn="ctr"/>
            <a:r>
              <a:rPr lang="en-US" sz="2400" dirty="0">
                <a:solidFill>
                  <a:schemeClr val="bg1"/>
                </a:solidFill>
                <a:latin typeface="+mn-lt"/>
              </a:rPr>
              <a:t>125</a:t>
            </a:r>
          </a:p>
        </p:txBody>
      </p:sp>
      <p:sp>
        <p:nvSpPr>
          <p:cNvPr id="8" name="Right Arrow 7"/>
          <p:cNvSpPr/>
          <p:nvPr/>
        </p:nvSpPr>
        <p:spPr>
          <a:xfrm>
            <a:off x="1907953" y="2869161"/>
            <a:ext cx="40005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ight Arrow 8"/>
          <p:cNvSpPr/>
          <p:nvPr/>
        </p:nvSpPr>
        <p:spPr>
          <a:xfrm>
            <a:off x="3154085" y="2882335"/>
            <a:ext cx="40005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p:cNvSpPr txBox="1"/>
          <p:nvPr/>
        </p:nvSpPr>
        <p:spPr>
          <a:xfrm>
            <a:off x="1912456" y="2866974"/>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1</a:t>
            </a:r>
          </a:p>
        </p:txBody>
      </p:sp>
      <p:sp>
        <p:nvSpPr>
          <p:cNvPr id="11" name="TextBox 10"/>
          <p:cNvSpPr txBox="1"/>
          <p:nvPr/>
        </p:nvSpPr>
        <p:spPr>
          <a:xfrm>
            <a:off x="3177049" y="2846902"/>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2</a:t>
            </a:r>
          </a:p>
        </p:txBody>
      </p:sp>
      <p:sp>
        <p:nvSpPr>
          <p:cNvPr id="12" name="TextBox 11"/>
          <p:cNvSpPr txBox="1"/>
          <p:nvPr/>
        </p:nvSpPr>
        <p:spPr>
          <a:xfrm>
            <a:off x="1165003" y="2771679"/>
            <a:ext cx="857250" cy="461665"/>
          </a:xfrm>
          <a:prstGeom prst="rect">
            <a:avLst/>
          </a:prstGeom>
          <a:noFill/>
        </p:spPr>
        <p:txBody>
          <a:bodyPr wrap="square" rtlCol="0">
            <a:spAutoFit/>
          </a:bodyPr>
          <a:lstStyle/>
          <a:p>
            <a:r>
              <a:rPr lang="en-US" sz="2400" dirty="0">
                <a:solidFill>
                  <a:schemeClr val="bg1"/>
                </a:solidFill>
              </a:rPr>
              <a:t>500</a:t>
            </a:r>
            <a:endParaRPr lang="en-US" sz="2400" dirty="0">
              <a:solidFill>
                <a:schemeClr val="bg1"/>
              </a:solidFill>
              <a:latin typeface="+mn-lt"/>
            </a:endParaRPr>
          </a:p>
        </p:txBody>
      </p:sp>
      <p:sp>
        <p:nvSpPr>
          <p:cNvPr id="13" name="Rectangle 12"/>
          <p:cNvSpPr/>
          <p:nvPr/>
        </p:nvSpPr>
        <p:spPr>
          <a:xfrm>
            <a:off x="1044876" y="2681594"/>
            <a:ext cx="3234800"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p:cNvSpPr txBox="1"/>
          <p:nvPr/>
        </p:nvSpPr>
        <p:spPr>
          <a:xfrm>
            <a:off x="4499131" y="2882335"/>
            <a:ext cx="2969977" cy="338554"/>
          </a:xfrm>
          <a:prstGeom prst="rect">
            <a:avLst/>
          </a:prstGeom>
          <a:noFill/>
        </p:spPr>
        <p:txBody>
          <a:bodyPr wrap="square" rtlCol="0">
            <a:spAutoFit/>
          </a:bodyPr>
          <a:lstStyle/>
          <a:p>
            <a:r>
              <a:rPr lang="en-US" sz="1600" dirty="0">
                <a:solidFill>
                  <a:schemeClr val="bg1"/>
                </a:solidFill>
              </a:rPr>
              <a:t>= 2 half life periods</a:t>
            </a:r>
          </a:p>
        </p:txBody>
      </p:sp>
      <p:sp>
        <p:nvSpPr>
          <p:cNvPr id="15" name="TextBox 14"/>
          <p:cNvSpPr txBox="1"/>
          <p:nvPr/>
        </p:nvSpPr>
        <p:spPr>
          <a:xfrm>
            <a:off x="1953159" y="3968600"/>
            <a:ext cx="877163" cy="369332"/>
          </a:xfrm>
          <a:prstGeom prst="rect">
            <a:avLst/>
          </a:prstGeom>
          <a:noFill/>
        </p:spPr>
        <p:txBody>
          <a:bodyPr wrap="none" rtlCol="0">
            <a:spAutoFit/>
          </a:bodyPr>
          <a:lstStyle/>
          <a:p>
            <a:pPr algn="ctr"/>
            <a:r>
              <a:rPr lang="en-US" sz="900" dirty="0">
                <a:solidFill>
                  <a:schemeClr val="bg1"/>
                </a:solidFill>
              </a:rPr>
              <a:t>Total </a:t>
            </a:r>
          </a:p>
          <a:p>
            <a:pPr algn="ctr"/>
            <a:r>
              <a:rPr lang="en-US" sz="900" dirty="0">
                <a:solidFill>
                  <a:schemeClr val="bg1"/>
                </a:solidFill>
              </a:rPr>
              <a:t>Time elapsed</a:t>
            </a:r>
          </a:p>
        </p:txBody>
      </p:sp>
      <p:cxnSp>
        <p:nvCxnSpPr>
          <p:cNvPr id="16" name="Straight Connector 15"/>
          <p:cNvCxnSpPr/>
          <p:nvPr/>
        </p:nvCxnSpPr>
        <p:spPr>
          <a:xfrm>
            <a:off x="2115421" y="4402442"/>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26848" y="4150018"/>
            <a:ext cx="341760" cy="415498"/>
          </a:xfrm>
          <a:prstGeom prst="rect">
            <a:avLst/>
          </a:prstGeom>
          <a:noFill/>
        </p:spPr>
        <p:txBody>
          <a:bodyPr wrap="none" rtlCol="0">
            <a:spAutoFit/>
          </a:bodyPr>
          <a:lstStyle/>
          <a:p>
            <a:r>
              <a:rPr lang="en-US" sz="2100" dirty="0"/>
              <a:t>=</a:t>
            </a:r>
          </a:p>
        </p:txBody>
      </p:sp>
      <p:sp>
        <p:nvSpPr>
          <p:cNvPr id="18" name="TextBox 17"/>
          <p:cNvSpPr txBox="1"/>
          <p:nvPr/>
        </p:nvSpPr>
        <p:spPr>
          <a:xfrm>
            <a:off x="3154085" y="3934628"/>
            <a:ext cx="482824" cy="415498"/>
          </a:xfrm>
          <a:prstGeom prst="rect">
            <a:avLst/>
          </a:prstGeom>
          <a:noFill/>
        </p:spPr>
        <p:txBody>
          <a:bodyPr wrap="none" rtlCol="0">
            <a:spAutoFit/>
          </a:bodyPr>
          <a:lstStyle/>
          <a:p>
            <a:r>
              <a:rPr lang="en-US" sz="2100" dirty="0">
                <a:solidFill>
                  <a:schemeClr val="bg1"/>
                </a:solidFill>
              </a:rPr>
              <a:t>20</a:t>
            </a:r>
          </a:p>
        </p:txBody>
      </p:sp>
      <p:sp>
        <p:nvSpPr>
          <p:cNvPr id="19" name="TextBox 18"/>
          <p:cNvSpPr txBox="1"/>
          <p:nvPr/>
        </p:nvSpPr>
        <p:spPr>
          <a:xfrm>
            <a:off x="3228433" y="4432260"/>
            <a:ext cx="319318" cy="415498"/>
          </a:xfrm>
          <a:prstGeom prst="rect">
            <a:avLst/>
          </a:prstGeom>
          <a:noFill/>
        </p:spPr>
        <p:txBody>
          <a:bodyPr wrap="none" rtlCol="0">
            <a:spAutoFit/>
          </a:bodyPr>
          <a:lstStyle/>
          <a:p>
            <a:r>
              <a:rPr lang="en-US" sz="2100" dirty="0">
                <a:solidFill>
                  <a:schemeClr val="bg1"/>
                </a:solidFill>
              </a:rPr>
              <a:t>x</a:t>
            </a:r>
          </a:p>
        </p:txBody>
      </p:sp>
      <p:cxnSp>
        <p:nvCxnSpPr>
          <p:cNvPr id="20" name="Straight Connector 19"/>
          <p:cNvCxnSpPr/>
          <p:nvPr/>
        </p:nvCxnSpPr>
        <p:spPr>
          <a:xfrm>
            <a:off x="3096095" y="4384799"/>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711257" y="4130836"/>
            <a:ext cx="341760" cy="415498"/>
          </a:xfrm>
          <a:prstGeom prst="rect">
            <a:avLst/>
          </a:prstGeom>
          <a:noFill/>
        </p:spPr>
        <p:txBody>
          <a:bodyPr wrap="none" rtlCol="0">
            <a:spAutoFit/>
          </a:bodyPr>
          <a:lstStyle/>
          <a:p>
            <a:r>
              <a:rPr lang="en-US" sz="2100" dirty="0">
                <a:solidFill>
                  <a:schemeClr val="bg1"/>
                </a:solidFill>
              </a:rPr>
              <a:t>=</a:t>
            </a:r>
          </a:p>
        </p:txBody>
      </p:sp>
      <p:sp>
        <p:nvSpPr>
          <p:cNvPr id="22" name="TextBox 21"/>
          <p:cNvSpPr txBox="1"/>
          <p:nvPr/>
        </p:nvSpPr>
        <p:spPr>
          <a:xfrm>
            <a:off x="4059700" y="4131248"/>
            <a:ext cx="333746" cy="415498"/>
          </a:xfrm>
          <a:prstGeom prst="rect">
            <a:avLst/>
          </a:prstGeom>
          <a:noFill/>
        </p:spPr>
        <p:txBody>
          <a:bodyPr wrap="none" rtlCol="0">
            <a:spAutoFit/>
          </a:bodyPr>
          <a:lstStyle/>
          <a:p>
            <a:r>
              <a:rPr lang="en-US" sz="2100" dirty="0">
                <a:solidFill>
                  <a:schemeClr val="bg1"/>
                </a:solidFill>
              </a:rPr>
              <a:t>2</a:t>
            </a:r>
          </a:p>
        </p:txBody>
      </p:sp>
      <p:sp>
        <p:nvSpPr>
          <p:cNvPr id="23" name="TextBox 22"/>
          <p:cNvSpPr txBox="1"/>
          <p:nvPr/>
        </p:nvSpPr>
        <p:spPr>
          <a:xfrm>
            <a:off x="4289274" y="4150018"/>
            <a:ext cx="635110" cy="415498"/>
          </a:xfrm>
          <a:prstGeom prst="rect">
            <a:avLst/>
          </a:prstGeom>
          <a:noFill/>
        </p:spPr>
        <p:txBody>
          <a:bodyPr wrap="none" rtlCol="0">
            <a:spAutoFit/>
          </a:bodyPr>
          <a:lstStyle/>
          <a:p>
            <a:r>
              <a:rPr lang="en-US" sz="1050" dirty="0">
                <a:solidFill>
                  <a:schemeClr val="bg1"/>
                </a:solidFill>
              </a:rPr>
              <a:t>Half life</a:t>
            </a:r>
          </a:p>
          <a:p>
            <a:r>
              <a:rPr lang="en-US" sz="1050" dirty="0">
                <a:solidFill>
                  <a:schemeClr val="bg1"/>
                </a:solidFill>
              </a:rPr>
              <a:t>periods</a:t>
            </a:r>
          </a:p>
        </p:txBody>
      </p:sp>
      <p:sp>
        <p:nvSpPr>
          <p:cNvPr id="24" name="TextBox 23"/>
          <p:cNvSpPr txBox="1"/>
          <p:nvPr/>
        </p:nvSpPr>
        <p:spPr>
          <a:xfrm>
            <a:off x="1965987" y="4433363"/>
            <a:ext cx="851515" cy="369332"/>
          </a:xfrm>
          <a:prstGeom prst="rect">
            <a:avLst/>
          </a:prstGeom>
          <a:noFill/>
        </p:spPr>
        <p:txBody>
          <a:bodyPr wrap="none" rtlCol="0">
            <a:spAutoFit/>
          </a:bodyPr>
          <a:lstStyle/>
          <a:p>
            <a:pPr algn="ctr"/>
            <a:r>
              <a:rPr lang="en-US" sz="900" dirty="0">
                <a:solidFill>
                  <a:schemeClr val="bg1"/>
                </a:solidFill>
              </a:rPr>
              <a:t>Half life time </a:t>
            </a:r>
          </a:p>
          <a:p>
            <a:pPr algn="ctr"/>
            <a:r>
              <a:rPr lang="en-US" sz="900" dirty="0">
                <a:solidFill>
                  <a:schemeClr val="bg1"/>
                </a:solidFill>
              </a:rPr>
              <a:t>from Table N</a:t>
            </a:r>
          </a:p>
        </p:txBody>
      </p:sp>
      <p:sp>
        <p:nvSpPr>
          <p:cNvPr id="25" name="Rectangle 24"/>
          <p:cNvSpPr/>
          <p:nvPr/>
        </p:nvSpPr>
        <p:spPr>
          <a:xfrm>
            <a:off x="1982629" y="3943351"/>
            <a:ext cx="3046571" cy="918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Box 25"/>
          <p:cNvSpPr txBox="1"/>
          <p:nvPr/>
        </p:nvSpPr>
        <p:spPr>
          <a:xfrm>
            <a:off x="5659682" y="4130836"/>
            <a:ext cx="1771650" cy="338554"/>
          </a:xfrm>
          <a:prstGeom prst="rect">
            <a:avLst/>
          </a:prstGeom>
          <a:noFill/>
        </p:spPr>
        <p:txBody>
          <a:bodyPr wrap="square" rtlCol="0">
            <a:spAutoFit/>
          </a:bodyPr>
          <a:lstStyle/>
          <a:p>
            <a:r>
              <a:rPr lang="en-US" sz="1600" dirty="0">
                <a:solidFill>
                  <a:schemeClr val="bg1"/>
                </a:solidFill>
              </a:rPr>
              <a:t>20/2 = </a:t>
            </a:r>
            <a:r>
              <a:rPr lang="en-US" sz="1600" b="1" dirty="0">
                <a:solidFill>
                  <a:schemeClr val="accent6"/>
                </a:solidFill>
              </a:rPr>
              <a:t>10 hours</a:t>
            </a:r>
          </a:p>
        </p:txBody>
      </p:sp>
    </p:spTree>
    <p:extLst>
      <p:ext uri="{BB962C8B-B14F-4D97-AF65-F5344CB8AC3E}">
        <p14:creationId xmlns:p14="http://schemas.microsoft.com/office/powerpoint/2010/main" val="81896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p:bldP spid="2" grpId="0"/>
      <p:bldP spid="18" grpId="0"/>
      <p:bldP spid="19" grpId="0"/>
      <p:bldP spid="22" grpId="0"/>
      <p:bldP spid="23" grpId="0"/>
      <p:bldP spid="26" grpId="0"/>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1211" y="99676"/>
            <a:ext cx="6172200" cy="1028700"/>
          </a:xfrm>
        </p:spPr>
        <p:txBody>
          <a:bodyPr/>
          <a:lstStyle/>
          <a:p>
            <a:r>
              <a:rPr lang="en-US" dirty="0"/>
              <a:t>Original </a:t>
            </a:r>
            <a:r>
              <a:rPr lang="en-US" dirty="0" smtClean="0"/>
              <a:t>Mass</a:t>
            </a:r>
            <a:endParaRPr lang="en-US" dirty="0"/>
          </a:p>
        </p:txBody>
      </p:sp>
      <p:sp>
        <p:nvSpPr>
          <p:cNvPr id="5" name="Content Placeholder 4"/>
          <p:cNvSpPr>
            <a:spLocks noGrp="1"/>
          </p:cNvSpPr>
          <p:nvPr>
            <p:ph idx="1"/>
          </p:nvPr>
        </p:nvSpPr>
        <p:spPr>
          <a:xfrm>
            <a:off x="294800" y="1540983"/>
            <a:ext cx="8558734" cy="3314700"/>
          </a:xfrm>
        </p:spPr>
        <p:txBody>
          <a:bodyPr>
            <a:noAutofit/>
          </a:bodyPr>
          <a:lstStyle/>
          <a:p>
            <a:pPr marL="0" indent="0">
              <a:buNone/>
            </a:pPr>
            <a:r>
              <a:rPr lang="en-US" sz="2000" dirty="0">
                <a:solidFill>
                  <a:schemeClr val="tx1"/>
                </a:solidFill>
              </a:rPr>
              <a:t>The half life of Tc-99 (used in brain tumors) is 6 hours. If 10 micrograms are left after 24 </a:t>
            </a:r>
            <a:r>
              <a:rPr lang="en-US" sz="2000" dirty="0" err="1">
                <a:solidFill>
                  <a:schemeClr val="tx1"/>
                </a:solidFill>
              </a:rPr>
              <a:t>hrs</a:t>
            </a:r>
            <a:r>
              <a:rPr lang="en-US" sz="2000" dirty="0">
                <a:solidFill>
                  <a:schemeClr val="tx1"/>
                </a:solidFill>
              </a:rPr>
              <a:t>, how much was administered to the</a:t>
            </a:r>
          </a:p>
          <a:p>
            <a:pPr marL="0" indent="0">
              <a:buNone/>
            </a:pPr>
            <a:r>
              <a:rPr lang="en-US" sz="2000" dirty="0">
                <a:solidFill>
                  <a:schemeClr val="tx1"/>
                </a:solidFill>
              </a:rPr>
              <a:t>patient originally?</a:t>
            </a:r>
          </a:p>
          <a:p>
            <a:endParaRPr lang="en-US" sz="2000" i="1" dirty="0"/>
          </a:p>
          <a:p>
            <a:pPr marL="385763" indent="-385763">
              <a:buFont typeface="+mj-lt"/>
              <a:buAutoNum type="arabicPeriod"/>
            </a:pPr>
            <a:r>
              <a:rPr lang="en-US" sz="2000" dirty="0"/>
              <a:t>Divide the times to obtain your amount of half life periods</a:t>
            </a:r>
          </a:p>
          <a:p>
            <a:pPr marL="385763" indent="-385763">
              <a:buFont typeface="+mj-lt"/>
              <a:buAutoNum type="arabicPeriod"/>
            </a:pPr>
            <a:r>
              <a:rPr lang="en-US" sz="2000" dirty="0"/>
              <a:t>Work backwards and double the mass 4 times</a:t>
            </a:r>
          </a:p>
          <a:p>
            <a:pPr marL="85725" indent="0">
              <a:buNone/>
            </a:pPr>
            <a:endParaRPr lang="en-US" sz="1600" b="1" i="1" dirty="0"/>
          </a:p>
        </p:txBody>
      </p:sp>
      <p:sp>
        <p:nvSpPr>
          <p:cNvPr id="6" name="TextBox 5"/>
          <p:cNvSpPr txBox="1"/>
          <p:nvPr/>
        </p:nvSpPr>
        <p:spPr>
          <a:xfrm>
            <a:off x="5103141" y="2071417"/>
            <a:ext cx="877163" cy="369332"/>
          </a:xfrm>
          <a:prstGeom prst="rect">
            <a:avLst/>
          </a:prstGeom>
          <a:noFill/>
        </p:spPr>
        <p:txBody>
          <a:bodyPr wrap="none" rtlCol="0">
            <a:spAutoFit/>
          </a:bodyPr>
          <a:lstStyle/>
          <a:p>
            <a:pPr algn="ctr"/>
            <a:r>
              <a:rPr lang="en-US" sz="900" dirty="0">
                <a:solidFill>
                  <a:schemeClr val="bg1"/>
                </a:solidFill>
              </a:rPr>
              <a:t>Total </a:t>
            </a:r>
          </a:p>
          <a:p>
            <a:pPr algn="ctr"/>
            <a:r>
              <a:rPr lang="en-US" sz="900" dirty="0">
                <a:solidFill>
                  <a:schemeClr val="bg1"/>
                </a:solidFill>
              </a:rPr>
              <a:t>Time elapsed</a:t>
            </a:r>
          </a:p>
        </p:txBody>
      </p:sp>
      <p:cxnSp>
        <p:nvCxnSpPr>
          <p:cNvPr id="7" name="Straight Connector 6"/>
          <p:cNvCxnSpPr/>
          <p:nvPr/>
        </p:nvCxnSpPr>
        <p:spPr>
          <a:xfrm>
            <a:off x="5310009" y="2428743"/>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12865" y="2188504"/>
            <a:ext cx="341760" cy="415498"/>
          </a:xfrm>
          <a:prstGeom prst="rect">
            <a:avLst/>
          </a:prstGeom>
          <a:noFill/>
        </p:spPr>
        <p:txBody>
          <a:bodyPr wrap="none" rtlCol="0">
            <a:spAutoFit/>
          </a:bodyPr>
          <a:lstStyle/>
          <a:p>
            <a:r>
              <a:rPr lang="en-US" sz="2100" dirty="0">
                <a:solidFill>
                  <a:schemeClr val="bg1"/>
                </a:solidFill>
              </a:rPr>
              <a:t>=</a:t>
            </a:r>
          </a:p>
        </p:txBody>
      </p:sp>
      <p:sp>
        <p:nvSpPr>
          <p:cNvPr id="9" name="TextBox 8"/>
          <p:cNvSpPr txBox="1"/>
          <p:nvPr/>
        </p:nvSpPr>
        <p:spPr>
          <a:xfrm>
            <a:off x="6144068" y="1993488"/>
            <a:ext cx="482824" cy="415498"/>
          </a:xfrm>
          <a:prstGeom prst="rect">
            <a:avLst/>
          </a:prstGeom>
          <a:noFill/>
        </p:spPr>
        <p:txBody>
          <a:bodyPr wrap="none" rtlCol="0">
            <a:spAutoFit/>
          </a:bodyPr>
          <a:lstStyle/>
          <a:p>
            <a:r>
              <a:rPr lang="en-US" sz="2100" dirty="0">
                <a:solidFill>
                  <a:schemeClr val="bg1"/>
                </a:solidFill>
              </a:rPr>
              <a:t>24</a:t>
            </a:r>
          </a:p>
        </p:txBody>
      </p:sp>
      <p:sp>
        <p:nvSpPr>
          <p:cNvPr id="10" name="TextBox 9"/>
          <p:cNvSpPr txBox="1"/>
          <p:nvPr/>
        </p:nvSpPr>
        <p:spPr>
          <a:xfrm flipH="1">
            <a:off x="6223775" y="2374977"/>
            <a:ext cx="230463" cy="415498"/>
          </a:xfrm>
          <a:prstGeom prst="rect">
            <a:avLst/>
          </a:prstGeom>
          <a:noFill/>
        </p:spPr>
        <p:txBody>
          <a:bodyPr wrap="square" rtlCol="0">
            <a:spAutoFit/>
          </a:bodyPr>
          <a:lstStyle/>
          <a:p>
            <a:r>
              <a:rPr lang="en-US" sz="2100" dirty="0">
                <a:solidFill>
                  <a:schemeClr val="bg1"/>
                </a:solidFill>
              </a:rPr>
              <a:t>6</a:t>
            </a:r>
          </a:p>
        </p:txBody>
      </p:sp>
      <p:cxnSp>
        <p:nvCxnSpPr>
          <p:cNvPr id="11" name="Straight Connector 10"/>
          <p:cNvCxnSpPr/>
          <p:nvPr/>
        </p:nvCxnSpPr>
        <p:spPr>
          <a:xfrm>
            <a:off x="6180645" y="2395498"/>
            <a:ext cx="5526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25885" y="2153609"/>
            <a:ext cx="341760" cy="415498"/>
          </a:xfrm>
          <a:prstGeom prst="rect">
            <a:avLst/>
          </a:prstGeom>
          <a:noFill/>
        </p:spPr>
        <p:txBody>
          <a:bodyPr wrap="none" rtlCol="0">
            <a:spAutoFit/>
          </a:bodyPr>
          <a:lstStyle/>
          <a:p>
            <a:r>
              <a:rPr lang="en-US" sz="2100" dirty="0">
                <a:solidFill>
                  <a:schemeClr val="bg1"/>
                </a:solidFill>
              </a:rPr>
              <a:t>=</a:t>
            </a:r>
          </a:p>
        </p:txBody>
      </p:sp>
      <p:sp>
        <p:nvSpPr>
          <p:cNvPr id="13" name="TextBox 12"/>
          <p:cNvSpPr txBox="1"/>
          <p:nvPr/>
        </p:nvSpPr>
        <p:spPr>
          <a:xfrm>
            <a:off x="6975342" y="2149341"/>
            <a:ext cx="333746" cy="415498"/>
          </a:xfrm>
          <a:prstGeom prst="rect">
            <a:avLst/>
          </a:prstGeom>
          <a:noFill/>
        </p:spPr>
        <p:txBody>
          <a:bodyPr wrap="none" rtlCol="0">
            <a:spAutoFit/>
          </a:bodyPr>
          <a:lstStyle/>
          <a:p>
            <a:r>
              <a:rPr lang="en-US" sz="2100" dirty="0">
                <a:solidFill>
                  <a:schemeClr val="bg1"/>
                </a:solidFill>
              </a:rPr>
              <a:t>4</a:t>
            </a:r>
          </a:p>
        </p:txBody>
      </p:sp>
      <p:sp>
        <p:nvSpPr>
          <p:cNvPr id="14" name="TextBox 13"/>
          <p:cNvSpPr txBox="1"/>
          <p:nvPr/>
        </p:nvSpPr>
        <p:spPr>
          <a:xfrm>
            <a:off x="7226400" y="2157533"/>
            <a:ext cx="635110" cy="415498"/>
          </a:xfrm>
          <a:prstGeom prst="rect">
            <a:avLst/>
          </a:prstGeom>
          <a:noFill/>
        </p:spPr>
        <p:txBody>
          <a:bodyPr wrap="none" rtlCol="0">
            <a:spAutoFit/>
          </a:bodyPr>
          <a:lstStyle/>
          <a:p>
            <a:r>
              <a:rPr lang="en-US" sz="1050" dirty="0">
                <a:solidFill>
                  <a:schemeClr val="bg1"/>
                </a:solidFill>
              </a:rPr>
              <a:t>Half life</a:t>
            </a:r>
          </a:p>
          <a:p>
            <a:r>
              <a:rPr lang="en-US" sz="1050" dirty="0">
                <a:solidFill>
                  <a:schemeClr val="bg1"/>
                </a:solidFill>
              </a:rPr>
              <a:t>periods</a:t>
            </a:r>
          </a:p>
        </p:txBody>
      </p:sp>
      <p:sp>
        <p:nvSpPr>
          <p:cNvPr id="15" name="TextBox 14"/>
          <p:cNvSpPr txBox="1"/>
          <p:nvPr/>
        </p:nvSpPr>
        <p:spPr>
          <a:xfrm>
            <a:off x="5219218" y="2496451"/>
            <a:ext cx="851515" cy="369332"/>
          </a:xfrm>
          <a:prstGeom prst="rect">
            <a:avLst/>
          </a:prstGeom>
          <a:noFill/>
        </p:spPr>
        <p:txBody>
          <a:bodyPr wrap="none" rtlCol="0">
            <a:spAutoFit/>
          </a:bodyPr>
          <a:lstStyle/>
          <a:p>
            <a:pPr algn="ctr"/>
            <a:r>
              <a:rPr lang="en-US" sz="900" dirty="0">
                <a:solidFill>
                  <a:schemeClr val="bg1"/>
                </a:solidFill>
              </a:rPr>
              <a:t>Half life time </a:t>
            </a:r>
          </a:p>
          <a:p>
            <a:pPr algn="ctr"/>
            <a:r>
              <a:rPr lang="en-US" sz="900" dirty="0">
                <a:solidFill>
                  <a:schemeClr val="bg1"/>
                </a:solidFill>
              </a:rPr>
              <a:t>from Table N</a:t>
            </a:r>
          </a:p>
        </p:txBody>
      </p:sp>
      <p:sp>
        <p:nvSpPr>
          <p:cNvPr id="16" name="Rectangle 15"/>
          <p:cNvSpPr/>
          <p:nvPr/>
        </p:nvSpPr>
        <p:spPr>
          <a:xfrm>
            <a:off x="5167284" y="1969652"/>
            <a:ext cx="3046571" cy="918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p:cNvSpPr txBox="1"/>
          <p:nvPr/>
        </p:nvSpPr>
        <p:spPr>
          <a:xfrm>
            <a:off x="2631066" y="3937374"/>
            <a:ext cx="857250" cy="461665"/>
          </a:xfrm>
          <a:prstGeom prst="rect">
            <a:avLst/>
          </a:prstGeom>
          <a:noFill/>
        </p:spPr>
        <p:txBody>
          <a:bodyPr wrap="square" rtlCol="0">
            <a:spAutoFit/>
          </a:bodyPr>
          <a:lstStyle/>
          <a:p>
            <a:pPr algn="ctr"/>
            <a:r>
              <a:rPr lang="en-US" sz="2400" dirty="0">
                <a:solidFill>
                  <a:schemeClr val="bg1"/>
                </a:solidFill>
              </a:rPr>
              <a:t>8</a:t>
            </a:r>
            <a:r>
              <a:rPr lang="en-US" sz="2400" dirty="0">
                <a:solidFill>
                  <a:schemeClr val="bg1"/>
                </a:solidFill>
                <a:latin typeface="+mn-lt"/>
              </a:rPr>
              <a:t>0</a:t>
            </a:r>
          </a:p>
        </p:txBody>
      </p:sp>
      <p:sp>
        <p:nvSpPr>
          <p:cNvPr id="18" name="TextBox 17"/>
          <p:cNvSpPr txBox="1"/>
          <p:nvPr/>
        </p:nvSpPr>
        <p:spPr>
          <a:xfrm>
            <a:off x="3787767" y="3963716"/>
            <a:ext cx="857250" cy="461665"/>
          </a:xfrm>
          <a:prstGeom prst="rect">
            <a:avLst/>
          </a:prstGeom>
          <a:noFill/>
        </p:spPr>
        <p:txBody>
          <a:bodyPr wrap="square" rtlCol="0">
            <a:spAutoFit/>
          </a:bodyPr>
          <a:lstStyle/>
          <a:p>
            <a:pPr algn="ctr"/>
            <a:r>
              <a:rPr lang="en-US" sz="2400" dirty="0">
                <a:solidFill>
                  <a:schemeClr val="bg1"/>
                </a:solidFill>
              </a:rPr>
              <a:t>40</a:t>
            </a:r>
            <a:endParaRPr lang="en-US" sz="2400" dirty="0">
              <a:solidFill>
                <a:schemeClr val="bg1"/>
              </a:solidFill>
              <a:latin typeface="+mn-lt"/>
            </a:endParaRPr>
          </a:p>
        </p:txBody>
      </p:sp>
      <p:sp>
        <p:nvSpPr>
          <p:cNvPr id="19" name="TextBox 18"/>
          <p:cNvSpPr txBox="1"/>
          <p:nvPr/>
        </p:nvSpPr>
        <p:spPr>
          <a:xfrm>
            <a:off x="4917066" y="3937374"/>
            <a:ext cx="857250" cy="461665"/>
          </a:xfrm>
          <a:prstGeom prst="rect">
            <a:avLst/>
          </a:prstGeom>
          <a:noFill/>
        </p:spPr>
        <p:txBody>
          <a:bodyPr wrap="square" rtlCol="0">
            <a:spAutoFit/>
          </a:bodyPr>
          <a:lstStyle/>
          <a:p>
            <a:pPr algn="ctr"/>
            <a:r>
              <a:rPr lang="en-US" sz="2400" dirty="0">
                <a:solidFill>
                  <a:schemeClr val="bg1"/>
                </a:solidFill>
              </a:rPr>
              <a:t>20</a:t>
            </a:r>
            <a:endParaRPr lang="en-US" sz="2400" dirty="0">
              <a:solidFill>
                <a:schemeClr val="bg1"/>
              </a:solidFill>
              <a:latin typeface="+mn-lt"/>
            </a:endParaRPr>
          </a:p>
        </p:txBody>
      </p:sp>
      <p:sp>
        <p:nvSpPr>
          <p:cNvPr id="20" name="TextBox 19"/>
          <p:cNvSpPr txBox="1"/>
          <p:nvPr/>
        </p:nvSpPr>
        <p:spPr>
          <a:xfrm>
            <a:off x="6060066" y="3937374"/>
            <a:ext cx="857250" cy="461665"/>
          </a:xfrm>
          <a:prstGeom prst="rect">
            <a:avLst/>
          </a:prstGeom>
          <a:noFill/>
        </p:spPr>
        <p:txBody>
          <a:bodyPr wrap="square" rtlCol="0">
            <a:spAutoFit/>
          </a:bodyPr>
          <a:lstStyle/>
          <a:p>
            <a:pPr algn="ctr"/>
            <a:r>
              <a:rPr lang="en-US" sz="2400" dirty="0">
                <a:solidFill>
                  <a:schemeClr val="bg1"/>
                </a:solidFill>
              </a:rPr>
              <a:t>10</a:t>
            </a:r>
            <a:endParaRPr lang="en-US" sz="2400" dirty="0">
              <a:solidFill>
                <a:schemeClr val="bg1"/>
              </a:solidFill>
              <a:latin typeface="+mn-lt"/>
            </a:endParaRPr>
          </a:p>
        </p:txBody>
      </p:sp>
      <p:sp>
        <p:nvSpPr>
          <p:cNvPr id="32" name="TextBox 31"/>
          <p:cNvSpPr txBox="1"/>
          <p:nvPr/>
        </p:nvSpPr>
        <p:spPr>
          <a:xfrm>
            <a:off x="1373766" y="3937374"/>
            <a:ext cx="857250" cy="461665"/>
          </a:xfrm>
          <a:prstGeom prst="rect">
            <a:avLst/>
          </a:prstGeom>
          <a:noFill/>
        </p:spPr>
        <p:txBody>
          <a:bodyPr wrap="square" rtlCol="0">
            <a:spAutoFit/>
          </a:bodyPr>
          <a:lstStyle/>
          <a:p>
            <a:pPr algn="ctr"/>
            <a:r>
              <a:rPr lang="en-US" sz="2400" dirty="0">
                <a:solidFill>
                  <a:schemeClr val="bg1"/>
                </a:solidFill>
                <a:latin typeface="+mn-lt"/>
              </a:rPr>
              <a:t>160</a:t>
            </a:r>
          </a:p>
        </p:txBody>
      </p:sp>
      <p:sp>
        <p:nvSpPr>
          <p:cNvPr id="33" name="Rectangle 32"/>
          <p:cNvSpPr/>
          <p:nvPr/>
        </p:nvSpPr>
        <p:spPr>
          <a:xfrm>
            <a:off x="1165151" y="3908799"/>
            <a:ext cx="6858000"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Left Arrow 1"/>
          <p:cNvSpPr/>
          <p:nvPr/>
        </p:nvSpPr>
        <p:spPr>
          <a:xfrm>
            <a:off x="5684819" y="4080249"/>
            <a:ext cx="355657" cy="1989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Left Arrow 34"/>
          <p:cNvSpPr/>
          <p:nvPr/>
        </p:nvSpPr>
        <p:spPr>
          <a:xfrm>
            <a:off x="4561410" y="4081323"/>
            <a:ext cx="355657" cy="1989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Left Arrow 35"/>
          <p:cNvSpPr/>
          <p:nvPr/>
        </p:nvSpPr>
        <p:spPr>
          <a:xfrm>
            <a:off x="3408336" y="4095074"/>
            <a:ext cx="355657" cy="1989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Left Arrow 36"/>
          <p:cNvSpPr/>
          <p:nvPr/>
        </p:nvSpPr>
        <p:spPr>
          <a:xfrm>
            <a:off x="2254962" y="4057189"/>
            <a:ext cx="355657" cy="1989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p:cNvSpPr txBox="1"/>
          <p:nvPr/>
        </p:nvSpPr>
        <p:spPr>
          <a:xfrm>
            <a:off x="5414162" y="3509669"/>
            <a:ext cx="3543124" cy="523220"/>
          </a:xfrm>
          <a:prstGeom prst="rect">
            <a:avLst/>
          </a:prstGeom>
          <a:noFill/>
        </p:spPr>
        <p:txBody>
          <a:bodyPr wrap="square" rtlCol="0">
            <a:spAutoFit/>
          </a:bodyPr>
          <a:lstStyle/>
          <a:p>
            <a:r>
              <a:rPr lang="en-US" dirty="0">
                <a:solidFill>
                  <a:schemeClr val="accent6"/>
                </a:solidFill>
              </a:rPr>
              <a:t>The original mass was 160 micrograms</a:t>
            </a:r>
          </a:p>
          <a:p>
            <a:endParaRPr lang="en-US" dirty="0"/>
          </a:p>
        </p:txBody>
      </p:sp>
      <p:sp>
        <p:nvSpPr>
          <p:cNvPr id="30" name="TextBox 29"/>
          <p:cNvSpPr txBox="1"/>
          <p:nvPr/>
        </p:nvSpPr>
        <p:spPr>
          <a:xfrm>
            <a:off x="5782816" y="4080249"/>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1</a:t>
            </a:r>
          </a:p>
        </p:txBody>
      </p:sp>
      <p:sp>
        <p:nvSpPr>
          <p:cNvPr id="29" name="TextBox 28"/>
          <p:cNvSpPr txBox="1"/>
          <p:nvPr/>
        </p:nvSpPr>
        <p:spPr>
          <a:xfrm>
            <a:off x="4675396" y="4089457"/>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2</a:t>
            </a:r>
          </a:p>
        </p:txBody>
      </p:sp>
      <p:sp>
        <p:nvSpPr>
          <p:cNvPr id="28" name="TextBox 27"/>
          <p:cNvSpPr txBox="1"/>
          <p:nvPr/>
        </p:nvSpPr>
        <p:spPr>
          <a:xfrm>
            <a:off x="3507622" y="4067590"/>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3</a:t>
            </a:r>
          </a:p>
        </p:txBody>
      </p:sp>
      <p:sp>
        <p:nvSpPr>
          <p:cNvPr id="27" name="TextBox 26"/>
          <p:cNvSpPr txBox="1"/>
          <p:nvPr/>
        </p:nvSpPr>
        <p:spPr>
          <a:xfrm>
            <a:off x="2292493" y="4035571"/>
            <a:ext cx="195698" cy="253916"/>
          </a:xfrm>
          <a:prstGeom prst="rect">
            <a:avLst/>
          </a:prstGeom>
          <a:noFill/>
        </p:spPr>
        <p:txBody>
          <a:bodyPr wrap="square" rtlCol="0">
            <a:spAutoFit/>
          </a:bodyPr>
          <a:lstStyle/>
          <a:p>
            <a:r>
              <a:rPr lang="en-US" sz="1050" b="1" dirty="0">
                <a:solidFill>
                  <a:srgbClr val="FF0000"/>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39091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fill="hold"/>
                                        <p:tgtEl>
                                          <p:spTgt spid="37"/>
                                        </p:tgtEl>
                                        <p:attrNameLst>
                                          <p:attrName>ppt_x</p:attrName>
                                        </p:attrNameLst>
                                      </p:cBhvr>
                                      <p:tavLst>
                                        <p:tav tm="0">
                                          <p:val>
                                            <p:strVal val="#ppt_x"/>
                                          </p:val>
                                        </p:tav>
                                        <p:tav tm="100000">
                                          <p:val>
                                            <p:strVal val="#ppt_x"/>
                                          </p:val>
                                        </p:tav>
                                      </p:tavLst>
                                    </p:anim>
                                    <p:anim calcmode="lin" valueType="num">
                                      <p:cBhvr additive="base">
                                        <p:cTn id="78" dur="500" fill="hold"/>
                                        <p:tgtEl>
                                          <p:spTgt spid="3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18" grpId="0"/>
      <p:bldP spid="19" grpId="0"/>
      <p:bldP spid="20" grpId="0"/>
      <p:bldP spid="32" grpId="0"/>
      <p:bldP spid="2" grpId="0" animBg="1"/>
      <p:bldP spid="35" grpId="0" animBg="1"/>
      <p:bldP spid="36" grpId="0" animBg="1"/>
      <p:bldP spid="37" grpId="0" animBg="1"/>
      <p:bldP spid="3" grpId="0"/>
      <p:bldP spid="30" grpId="0"/>
      <p:bldP spid="29" grpId="0"/>
      <p:bldP spid="28" grpId="0"/>
      <p:bldP spid="27" grpId="0"/>
    </p:bld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Transmutation</a:t>
            </a:r>
          </a:p>
        </p:txBody>
      </p:sp>
      <p:sp>
        <p:nvSpPr>
          <p:cNvPr id="3" name="Content Placeholder 2"/>
          <p:cNvSpPr>
            <a:spLocks noGrp="1"/>
          </p:cNvSpPr>
          <p:nvPr>
            <p:ph sz="quarter" idx="1"/>
          </p:nvPr>
        </p:nvSpPr>
        <p:spPr>
          <a:xfrm>
            <a:off x="271604" y="1520416"/>
            <a:ext cx="8618899" cy="2057400"/>
          </a:xfrm>
        </p:spPr>
        <p:txBody>
          <a:bodyPr>
            <a:normAutofit/>
          </a:bodyPr>
          <a:lstStyle/>
          <a:p>
            <a:r>
              <a:rPr lang="en-US" sz="2100" dirty="0"/>
              <a:t>So far we have studied </a:t>
            </a:r>
            <a:r>
              <a:rPr lang="en-US" sz="2100" dirty="0">
                <a:solidFill>
                  <a:schemeClr val="accent6"/>
                </a:solidFill>
              </a:rPr>
              <a:t>natural transmutation</a:t>
            </a:r>
            <a:r>
              <a:rPr lang="en-US" sz="2100" dirty="0"/>
              <a:t>, which have reactions that have one reactant breaking down. All “decay” is natural.</a:t>
            </a:r>
          </a:p>
          <a:p>
            <a:r>
              <a:rPr lang="en-US" sz="2100" dirty="0">
                <a:solidFill>
                  <a:schemeClr val="accent6"/>
                </a:solidFill>
              </a:rPr>
              <a:t>Artificial transmutation </a:t>
            </a:r>
            <a:r>
              <a:rPr lang="en-US" sz="2100" dirty="0"/>
              <a:t>involves a high speed particle bombarding the nucleus. This occurs in particle accelerators.</a:t>
            </a:r>
          </a:p>
        </p:txBody>
      </p:sp>
      <p:pic>
        <p:nvPicPr>
          <p:cNvPr id="4" name="Picture 5" descr="21_06"/>
          <p:cNvPicPr>
            <a:picLocks noChangeAspect="1" noChangeArrowheads="1"/>
          </p:cNvPicPr>
          <p:nvPr/>
        </p:nvPicPr>
        <p:blipFill>
          <a:blip r:embed="rId2" cstate="screen"/>
          <a:srcRect/>
          <a:stretch>
            <a:fillRect/>
          </a:stretch>
        </p:blipFill>
        <p:spPr>
          <a:xfrm>
            <a:off x="1963341" y="3086100"/>
            <a:ext cx="5751909" cy="1885950"/>
          </a:xfrm>
          <a:prstGeom prst="rect">
            <a:avLst/>
          </a:prstGeom>
        </p:spPr>
      </p:pic>
    </p:spTree>
    <p:extLst>
      <p:ext uri="{BB962C8B-B14F-4D97-AF65-F5344CB8AC3E}">
        <p14:creationId xmlns:p14="http://schemas.microsoft.com/office/powerpoint/2010/main" val="38877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Transmutation</a:t>
            </a:r>
          </a:p>
        </p:txBody>
      </p:sp>
      <p:sp>
        <p:nvSpPr>
          <p:cNvPr id="3" name="Content Placeholder 2"/>
          <p:cNvSpPr>
            <a:spLocks noGrp="1"/>
          </p:cNvSpPr>
          <p:nvPr>
            <p:ph sz="quarter" idx="1"/>
          </p:nvPr>
        </p:nvSpPr>
        <p:spPr>
          <a:xfrm>
            <a:off x="273486" y="1348297"/>
            <a:ext cx="8595926" cy="3655314"/>
          </a:xfrm>
        </p:spPr>
        <p:txBody>
          <a:bodyPr/>
          <a:lstStyle/>
          <a:p>
            <a:r>
              <a:rPr lang="en-US" sz="2400" dirty="0"/>
              <a:t>Natural and artificial transmutation both release energy by breaking down larger nuclei.</a:t>
            </a:r>
          </a:p>
          <a:p>
            <a:r>
              <a:rPr lang="en-US" sz="2400" dirty="0"/>
              <a:t>Natural transmutation begins with one reactant:</a:t>
            </a:r>
          </a:p>
          <a:p>
            <a:endParaRPr lang="en-US" sz="2400" dirty="0"/>
          </a:p>
          <a:p>
            <a:endParaRPr lang="en-US" sz="2400" dirty="0"/>
          </a:p>
          <a:p>
            <a:r>
              <a:rPr lang="en-US" sz="2400" dirty="0"/>
              <a:t>Artificial transmutation means a reactant is shot with a smaller particle such as a proton, neutron or electron. Artificial transmutation involves two reactants:</a:t>
            </a:r>
          </a:p>
          <a:p>
            <a:endParaRPr lang="en-US" sz="2400" dirty="0"/>
          </a:p>
        </p:txBody>
      </p:sp>
      <p:grpSp>
        <p:nvGrpSpPr>
          <p:cNvPr id="4" name="Group 26"/>
          <p:cNvGrpSpPr>
            <a:grpSpLocks/>
          </p:cNvGrpSpPr>
          <p:nvPr/>
        </p:nvGrpSpPr>
        <p:grpSpPr bwMode="auto">
          <a:xfrm>
            <a:off x="342009" y="2847103"/>
            <a:ext cx="3304227" cy="743796"/>
            <a:chOff x="1318" y="2576"/>
            <a:chExt cx="3570" cy="607"/>
          </a:xfrm>
        </p:grpSpPr>
        <p:grpSp>
          <p:nvGrpSpPr>
            <p:cNvPr id="5" name="Group 15"/>
            <p:cNvGrpSpPr>
              <a:grpSpLocks/>
            </p:cNvGrpSpPr>
            <p:nvPr/>
          </p:nvGrpSpPr>
          <p:grpSpPr bwMode="auto">
            <a:xfrm>
              <a:off x="1318" y="2640"/>
              <a:ext cx="684" cy="543"/>
              <a:chOff x="3735" y="922"/>
              <a:chExt cx="684" cy="543"/>
            </a:xfrm>
          </p:grpSpPr>
          <p:sp>
            <p:nvSpPr>
              <p:cNvPr id="14" name="Rectangle 13"/>
              <p:cNvSpPr>
                <a:spLocks noChangeArrowheads="1"/>
              </p:cNvSpPr>
              <p:nvPr/>
            </p:nvSpPr>
            <p:spPr bwMode="auto">
              <a:xfrm>
                <a:off x="3984" y="922"/>
                <a:ext cx="435" cy="543"/>
              </a:xfrm>
              <a:prstGeom prst="rect">
                <a:avLst/>
              </a:prstGeom>
              <a:noFill/>
              <a:ln w="9525">
                <a:noFill/>
                <a:miter lim="800000"/>
                <a:headEnd/>
                <a:tailEnd/>
              </a:ln>
            </p:spPr>
            <p:txBody>
              <a:bodyPr wrap="none">
                <a:spAutoFit/>
              </a:bodyPr>
              <a:lstStyle/>
              <a:p>
                <a:r>
                  <a:rPr lang="en-US" sz="3600" dirty="0">
                    <a:solidFill>
                      <a:srgbClr val="FF0000"/>
                    </a:solidFill>
                  </a:rPr>
                  <a:t>U</a:t>
                </a:r>
                <a:endParaRPr lang="en-US" sz="1050" dirty="0">
                  <a:solidFill>
                    <a:srgbClr val="FF0000"/>
                  </a:solidFill>
                </a:endParaRPr>
              </a:p>
            </p:txBody>
          </p:sp>
          <p:sp>
            <p:nvSpPr>
              <p:cNvPr id="15" name="Rectangle 14"/>
              <p:cNvSpPr>
                <a:spLocks noChangeArrowheads="1"/>
              </p:cNvSpPr>
              <p:nvPr/>
            </p:nvSpPr>
            <p:spPr bwMode="auto">
              <a:xfrm>
                <a:off x="3735" y="922"/>
                <a:ext cx="345" cy="349"/>
              </a:xfrm>
              <a:prstGeom prst="rect">
                <a:avLst/>
              </a:prstGeom>
              <a:noFill/>
              <a:ln w="9525">
                <a:noFill/>
                <a:miter lim="800000"/>
                <a:headEnd/>
                <a:tailEnd/>
              </a:ln>
            </p:spPr>
            <p:txBody>
              <a:bodyPr wrap="none">
                <a:spAutoFit/>
              </a:bodyPr>
              <a:lstStyle/>
              <a:p>
                <a:pPr algn="r"/>
                <a:r>
                  <a:rPr lang="en-US" sz="1050" dirty="0">
                    <a:solidFill>
                      <a:srgbClr val="FF0000"/>
                    </a:solidFill>
                  </a:rPr>
                  <a:t>238</a:t>
                </a:r>
              </a:p>
              <a:p>
                <a:pPr algn="r"/>
                <a:r>
                  <a:rPr lang="en-US" sz="1050" dirty="0">
                    <a:solidFill>
                      <a:srgbClr val="FF0000"/>
                    </a:solidFill>
                  </a:rPr>
                  <a:t>92</a:t>
                </a:r>
              </a:p>
            </p:txBody>
          </p:sp>
        </p:grpSp>
        <p:sp>
          <p:nvSpPr>
            <p:cNvPr id="6" name="Rectangle 18"/>
            <p:cNvSpPr>
              <a:spLocks noChangeArrowheads="1"/>
            </p:cNvSpPr>
            <p:nvPr/>
          </p:nvSpPr>
          <p:spPr bwMode="auto">
            <a:xfrm>
              <a:off x="2008" y="2755"/>
              <a:ext cx="493" cy="213"/>
            </a:xfrm>
            <a:prstGeom prst="rect">
              <a:avLst/>
            </a:prstGeom>
            <a:noFill/>
            <a:ln w="9525">
              <a:noFill/>
              <a:miter lim="800000"/>
              <a:headEnd/>
              <a:tailEnd/>
            </a:ln>
          </p:spPr>
          <p:txBody>
            <a:bodyPr wrap="none">
              <a:spAutoFit/>
            </a:bodyPr>
            <a:lstStyle/>
            <a:p>
              <a:r>
                <a:rPr lang="en-US" sz="1050" dirty="0">
                  <a:solidFill>
                    <a:srgbClr val="FF0000"/>
                  </a:solidFill>
                  <a:sym typeface="Symbol" pitchFamily="18" charset="2"/>
                </a:rPr>
                <a:t></a:t>
              </a:r>
            </a:p>
          </p:txBody>
        </p:sp>
        <p:grpSp>
          <p:nvGrpSpPr>
            <p:cNvPr id="7" name="Group 19"/>
            <p:cNvGrpSpPr>
              <a:grpSpLocks/>
            </p:cNvGrpSpPr>
            <p:nvPr/>
          </p:nvGrpSpPr>
          <p:grpSpPr bwMode="auto">
            <a:xfrm>
              <a:off x="3936" y="2576"/>
              <a:ext cx="952" cy="543"/>
              <a:chOff x="4835" y="858"/>
              <a:chExt cx="952" cy="543"/>
            </a:xfrm>
          </p:grpSpPr>
          <p:sp>
            <p:nvSpPr>
              <p:cNvPr id="12" name="Rectangle 20"/>
              <p:cNvSpPr>
                <a:spLocks noChangeArrowheads="1"/>
              </p:cNvSpPr>
              <p:nvPr/>
            </p:nvSpPr>
            <p:spPr bwMode="auto">
              <a:xfrm>
                <a:off x="5180" y="858"/>
                <a:ext cx="607" cy="543"/>
              </a:xfrm>
              <a:prstGeom prst="rect">
                <a:avLst/>
              </a:prstGeom>
              <a:noFill/>
              <a:ln w="9525">
                <a:noFill/>
                <a:miter lim="800000"/>
                <a:headEnd/>
                <a:tailEnd/>
              </a:ln>
            </p:spPr>
            <p:txBody>
              <a:bodyPr wrap="none">
                <a:spAutoFit/>
              </a:bodyPr>
              <a:lstStyle/>
              <a:p>
                <a:r>
                  <a:rPr lang="en-US" sz="3600" dirty="0" err="1">
                    <a:solidFill>
                      <a:srgbClr val="FF0000"/>
                    </a:solidFill>
                  </a:rPr>
                  <a:t>Th</a:t>
                </a:r>
                <a:endParaRPr lang="en-US" sz="1050" dirty="0">
                  <a:solidFill>
                    <a:srgbClr val="FF0000"/>
                  </a:solidFill>
                </a:endParaRPr>
              </a:p>
            </p:txBody>
          </p:sp>
          <p:sp>
            <p:nvSpPr>
              <p:cNvPr id="13" name="Rectangle 21"/>
              <p:cNvSpPr>
                <a:spLocks noChangeArrowheads="1"/>
              </p:cNvSpPr>
              <p:nvPr/>
            </p:nvSpPr>
            <p:spPr bwMode="auto">
              <a:xfrm>
                <a:off x="4835" y="905"/>
                <a:ext cx="345" cy="349"/>
              </a:xfrm>
              <a:prstGeom prst="rect">
                <a:avLst/>
              </a:prstGeom>
              <a:noFill/>
              <a:ln w="9525">
                <a:noFill/>
                <a:miter lim="800000"/>
                <a:headEnd/>
                <a:tailEnd/>
              </a:ln>
            </p:spPr>
            <p:txBody>
              <a:bodyPr wrap="none">
                <a:spAutoFit/>
              </a:bodyPr>
              <a:lstStyle/>
              <a:p>
                <a:pPr algn="r"/>
                <a:r>
                  <a:rPr lang="en-US" sz="1050" dirty="0">
                    <a:solidFill>
                      <a:srgbClr val="FF0000"/>
                    </a:solidFill>
                  </a:rPr>
                  <a:t>234</a:t>
                </a:r>
              </a:p>
              <a:p>
                <a:pPr algn="r"/>
                <a:r>
                  <a:rPr lang="en-US" sz="1050" dirty="0">
                    <a:solidFill>
                      <a:srgbClr val="FF0000"/>
                    </a:solidFill>
                  </a:rPr>
                  <a:t>90</a:t>
                </a:r>
              </a:p>
            </p:txBody>
          </p:sp>
        </p:grpSp>
        <p:grpSp>
          <p:nvGrpSpPr>
            <p:cNvPr id="8" name="Group 22"/>
            <p:cNvGrpSpPr>
              <a:grpSpLocks/>
            </p:cNvGrpSpPr>
            <p:nvPr/>
          </p:nvGrpSpPr>
          <p:grpSpPr bwMode="auto">
            <a:xfrm>
              <a:off x="2689" y="2623"/>
              <a:ext cx="881" cy="543"/>
              <a:chOff x="2706" y="905"/>
              <a:chExt cx="881" cy="543"/>
            </a:xfrm>
          </p:grpSpPr>
          <p:sp>
            <p:nvSpPr>
              <p:cNvPr id="10" name="Rectangle 23"/>
              <p:cNvSpPr>
                <a:spLocks noChangeArrowheads="1"/>
              </p:cNvSpPr>
              <p:nvPr/>
            </p:nvSpPr>
            <p:spPr bwMode="auto">
              <a:xfrm>
                <a:off x="2936" y="905"/>
                <a:ext cx="651" cy="543"/>
              </a:xfrm>
              <a:prstGeom prst="rect">
                <a:avLst/>
              </a:prstGeom>
              <a:noFill/>
              <a:ln w="9525">
                <a:noFill/>
                <a:miter lim="800000"/>
                <a:headEnd/>
                <a:tailEnd/>
              </a:ln>
            </p:spPr>
            <p:txBody>
              <a:bodyPr wrap="none">
                <a:spAutoFit/>
              </a:bodyPr>
              <a:lstStyle/>
              <a:p>
                <a:r>
                  <a:rPr lang="en-US" sz="3600" dirty="0">
                    <a:solidFill>
                      <a:srgbClr val="FF0000"/>
                    </a:solidFill>
                  </a:rPr>
                  <a:t>He</a:t>
                </a:r>
                <a:endParaRPr lang="en-US" sz="1050" dirty="0">
                  <a:solidFill>
                    <a:srgbClr val="FF0000"/>
                  </a:solidFill>
                </a:endParaRPr>
              </a:p>
            </p:txBody>
          </p:sp>
          <p:sp>
            <p:nvSpPr>
              <p:cNvPr id="11" name="Rectangle 24"/>
              <p:cNvSpPr>
                <a:spLocks noChangeArrowheads="1"/>
              </p:cNvSpPr>
              <p:nvPr/>
            </p:nvSpPr>
            <p:spPr bwMode="auto">
              <a:xfrm>
                <a:off x="2706" y="906"/>
                <a:ext cx="218" cy="349"/>
              </a:xfrm>
              <a:prstGeom prst="rect">
                <a:avLst/>
              </a:prstGeom>
              <a:noFill/>
              <a:ln w="9525">
                <a:noFill/>
                <a:miter lim="800000"/>
                <a:headEnd/>
                <a:tailEnd/>
              </a:ln>
            </p:spPr>
            <p:txBody>
              <a:bodyPr wrap="none">
                <a:spAutoFit/>
              </a:bodyPr>
              <a:lstStyle/>
              <a:p>
                <a:pPr algn="r"/>
                <a:r>
                  <a:rPr lang="en-US" sz="1050" dirty="0">
                    <a:solidFill>
                      <a:srgbClr val="FF0000"/>
                    </a:solidFill>
                  </a:rPr>
                  <a:t>4</a:t>
                </a:r>
              </a:p>
              <a:p>
                <a:pPr algn="r"/>
                <a:r>
                  <a:rPr lang="en-US" sz="1050" dirty="0">
                    <a:solidFill>
                      <a:srgbClr val="FF0000"/>
                    </a:solidFill>
                  </a:rPr>
                  <a:t>2</a:t>
                </a:r>
              </a:p>
            </p:txBody>
          </p:sp>
        </p:grpSp>
        <p:sp>
          <p:nvSpPr>
            <p:cNvPr id="9" name="Rectangle 25"/>
            <p:cNvSpPr>
              <a:spLocks noChangeArrowheads="1"/>
            </p:cNvSpPr>
            <p:nvPr/>
          </p:nvSpPr>
          <p:spPr bwMode="auto">
            <a:xfrm>
              <a:off x="3576" y="2708"/>
              <a:ext cx="306" cy="388"/>
            </a:xfrm>
            <a:prstGeom prst="rect">
              <a:avLst/>
            </a:prstGeom>
            <a:noFill/>
            <a:ln w="9525">
              <a:noFill/>
              <a:miter lim="800000"/>
              <a:headEnd/>
              <a:tailEnd/>
            </a:ln>
          </p:spPr>
          <p:txBody>
            <a:bodyPr wrap="none">
              <a:spAutoFit/>
            </a:bodyPr>
            <a:lstStyle/>
            <a:p>
              <a:r>
                <a:rPr lang="en-US" sz="2400" dirty="0">
                  <a:solidFill>
                    <a:srgbClr val="FF0000"/>
                  </a:solidFill>
                </a:rPr>
                <a:t>+</a:t>
              </a:r>
            </a:p>
          </p:txBody>
        </p:sp>
      </p:grpSp>
      <p:grpSp>
        <p:nvGrpSpPr>
          <p:cNvPr id="16" name="Group 26"/>
          <p:cNvGrpSpPr>
            <a:grpSpLocks/>
          </p:cNvGrpSpPr>
          <p:nvPr/>
        </p:nvGrpSpPr>
        <p:grpSpPr bwMode="auto">
          <a:xfrm>
            <a:off x="4983311" y="2743302"/>
            <a:ext cx="3200690" cy="711017"/>
            <a:chOff x="1367" y="2503"/>
            <a:chExt cx="3115" cy="659"/>
          </a:xfrm>
        </p:grpSpPr>
        <p:grpSp>
          <p:nvGrpSpPr>
            <p:cNvPr id="17" name="Group 15"/>
            <p:cNvGrpSpPr>
              <a:grpSpLocks/>
            </p:cNvGrpSpPr>
            <p:nvPr/>
          </p:nvGrpSpPr>
          <p:grpSpPr bwMode="auto">
            <a:xfrm>
              <a:off x="1367" y="2563"/>
              <a:ext cx="869" cy="599"/>
              <a:chOff x="3784" y="845"/>
              <a:chExt cx="869" cy="599"/>
            </a:xfrm>
          </p:grpSpPr>
          <p:sp>
            <p:nvSpPr>
              <p:cNvPr id="26" name="Rectangle 25"/>
              <p:cNvSpPr>
                <a:spLocks noChangeArrowheads="1"/>
              </p:cNvSpPr>
              <p:nvPr/>
            </p:nvSpPr>
            <p:spPr bwMode="auto">
              <a:xfrm>
                <a:off x="4149" y="845"/>
                <a:ext cx="504" cy="599"/>
              </a:xfrm>
              <a:prstGeom prst="rect">
                <a:avLst/>
              </a:prstGeom>
              <a:noFill/>
              <a:ln w="9525">
                <a:noFill/>
                <a:miter lim="800000"/>
                <a:headEnd/>
                <a:tailEnd/>
              </a:ln>
            </p:spPr>
            <p:txBody>
              <a:bodyPr wrap="none">
                <a:spAutoFit/>
              </a:bodyPr>
              <a:lstStyle/>
              <a:p>
                <a:r>
                  <a:rPr lang="en-US" sz="3600" dirty="0">
                    <a:solidFill>
                      <a:srgbClr val="00B0F0"/>
                    </a:solidFill>
                  </a:rPr>
                  <a:t>U</a:t>
                </a:r>
                <a:endParaRPr lang="en-US" sz="1050" dirty="0">
                  <a:solidFill>
                    <a:srgbClr val="00B0F0"/>
                  </a:solidFill>
                </a:endParaRPr>
              </a:p>
            </p:txBody>
          </p:sp>
          <p:sp>
            <p:nvSpPr>
              <p:cNvPr id="27" name="Rectangle 26"/>
              <p:cNvSpPr>
                <a:spLocks noChangeArrowheads="1"/>
              </p:cNvSpPr>
              <p:nvPr/>
            </p:nvSpPr>
            <p:spPr bwMode="auto">
              <a:xfrm>
                <a:off x="3784" y="913"/>
                <a:ext cx="400" cy="385"/>
              </a:xfrm>
              <a:prstGeom prst="rect">
                <a:avLst/>
              </a:prstGeom>
              <a:noFill/>
              <a:ln w="9525">
                <a:noFill/>
                <a:miter lim="800000"/>
                <a:headEnd/>
                <a:tailEnd/>
              </a:ln>
            </p:spPr>
            <p:txBody>
              <a:bodyPr wrap="none">
                <a:spAutoFit/>
              </a:bodyPr>
              <a:lstStyle/>
              <a:p>
                <a:pPr algn="r"/>
                <a:r>
                  <a:rPr lang="en-US" sz="1050" dirty="0">
                    <a:solidFill>
                      <a:srgbClr val="00B0F0"/>
                    </a:solidFill>
                  </a:rPr>
                  <a:t>235</a:t>
                </a:r>
              </a:p>
              <a:p>
                <a:pPr algn="r"/>
                <a:r>
                  <a:rPr lang="en-US" sz="1050" dirty="0">
                    <a:solidFill>
                      <a:srgbClr val="00B0F0"/>
                    </a:solidFill>
                  </a:rPr>
                  <a:t>92</a:t>
                </a:r>
              </a:p>
            </p:txBody>
          </p:sp>
        </p:grpSp>
        <p:sp>
          <p:nvSpPr>
            <p:cNvPr id="18" name="Rectangle 18"/>
            <p:cNvSpPr>
              <a:spLocks noChangeArrowheads="1"/>
            </p:cNvSpPr>
            <p:nvPr/>
          </p:nvSpPr>
          <p:spPr bwMode="auto">
            <a:xfrm>
              <a:off x="2186" y="2669"/>
              <a:ext cx="571" cy="235"/>
            </a:xfrm>
            <a:prstGeom prst="rect">
              <a:avLst/>
            </a:prstGeom>
            <a:noFill/>
            <a:ln w="9525">
              <a:noFill/>
              <a:miter lim="800000"/>
              <a:headEnd/>
              <a:tailEnd/>
            </a:ln>
          </p:spPr>
          <p:txBody>
            <a:bodyPr wrap="none">
              <a:spAutoFit/>
            </a:bodyPr>
            <a:lstStyle/>
            <a:p>
              <a:r>
                <a:rPr lang="en-US" sz="1050" dirty="0">
                  <a:solidFill>
                    <a:srgbClr val="00B0F0"/>
                  </a:solidFill>
                  <a:sym typeface="Symbol" pitchFamily="18" charset="2"/>
                </a:rPr>
                <a:t></a:t>
              </a:r>
            </a:p>
          </p:txBody>
        </p:sp>
        <p:grpSp>
          <p:nvGrpSpPr>
            <p:cNvPr id="19" name="Group 19"/>
            <p:cNvGrpSpPr>
              <a:grpSpLocks/>
            </p:cNvGrpSpPr>
            <p:nvPr/>
          </p:nvGrpSpPr>
          <p:grpSpPr bwMode="auto">
            <a:xfrm>
              <a:off x="3684" y="2503"/>
              <a:ext cx="798" cy="599"/>
              <a:chOff x="4583" y="785"/>
              <a:chExt cx="798" cy="599"/>
            </a:xfrm>
          </p:grpSpPr>
          <p:sp>
            <p:nvSpPr>
              <p:cNvPr id="24" name="Rectangle 20"/>
              <p:cNvSpPr>
                <a:spLocks noChangeArrowheads="1"/>
              </p:cNvSpPr>
              <p:nvPr/>
            </p:nvSpPr>
            <p:spPr bwMode="auto">
              <a:xfrm>
                <a:off x="4752" y="785"/>
                <a:ext cx="629" cy="599"/>
              </a:xfrm>
              <a:prstGeom prst="rect">
                <a:avLst/>
              </a:prstGeom>
              <a:noFill/>
              <a:ln w="9525">
                <a:noFill/>
                <a:miter lim="800000"/>
                <a:headEnd/>
                <a:tailEnd/>
              </a:ln>
            </p:spPr>
            <p:txBody>
              <a:bodyPr wrap="none">
                <a:spAutoFit/>
              </a:bodyPr>
              <a:lstStyle/>
              <a:p>
                <a:r>
                  <a:rPr lang="en-US" sz="3600" dirty="0">
                    <a:solidFill>
                      <a:srgbClr val="00B0F0"/>
                    </a:solidFill>
                  </a:rPr>
                  <a:t>Kr</a:t>
                </a:r>
                <a:endParaRPr lang="en-US" sz="1050" dirty="0">
                  <a:solidFill>
                    <a:srgbClr val="00B0F0"/>
                  </a:solidFill>
                </a:endParaRPr>
              </a:p>
            </p:txBody>
          </p:sp>
          <p:sp>
            <p:nvSpPr>
              <p:cNvPr id="25" name="Rectangle 21"/>
              <p:cNvSpPr>
                <a:spLocks noChangeArrowheads="1"/>
              </p:cNvSpPr>
              <p:nvPr/>
            </p:nvSpPr>
            <p:spPr bwMode="auto">
              <a:xfrm>
                <a:off x="4583" y="902"/>
                <a:ext cx="326" cy="385"/>
              </a:xfrm>
              <a:prstGeom prst="rect">
                <a:avLst/>
              </a:prstGeom>
              <a:noFill/>
              <a:ln w="9525">
                <a:noFill/>
                <a:miter lim="800000"/>
                <a:headEnd/>
                <a:tailEnd/>
              </a:ln>
            </p:spPr>
            <p:txBody>
              <a:bodyPr wrap="none">
                <a:spAutoFit/>
              </a:bodyPr>
              <a:lstStyle/>
              <a:p>
                <a:pPr algn="r"/>
                <a:r>
                  <a:rPr lang="en-US" sz="1050" dirty="0">
                    <a:solidFill>
                      <a:srgbClr val="00B0F0"/>
                    </a:solidFill>
                  </a:rPr>
                  <a:t>91</a:t>
                </a:r>
              </a:p>
              <a:p>
                <a:pPr algn="r"/>
                <a:r>
                  <a:rPr lang="en-US" sz="1050" dirty="0">
                    <a:solidFill>
                      <a:srgbClr val="00B0F0"/>
                    </a:solidFill>
                  </a:rPr>
                  <a:t>36</a:t>
                </a:r>
              </a:p>
            </p:txBody>
          </p:sp>
        </p:grpSp>
        <p:grpSp>
          <p:nvGrpSpPr>
            <p:cNvPr id="20" name="Group 22"/>
            <p:cNvGrpSpPr>
              <a:grpSpLocks/>
            </p:cNvGrpSpPr>
            <p:nvPr/>
          </p:nvGrpSpPr>
          <p:grpSpPr bwMode="auto">
            <a:xfrm>
              <a:off x="2667" y="2538"/>
              <a:ext cx="966" cy="599"/>
              <a:chOff x="2684" y="820"/>
              <a:chExt cx="966" cy="599"/>
            </a:xfrm>
          </p:grpSpPr>
          <p:sp>
            <p:nvSpPr>
              <p:cNvPr id="22" name="Rectangle 23"/>
              <p:cNvSpPr>
                <a:spLocks noChangeArrowheads="1"/>
              </p:cNvSpPr>
              <p:nvPr/>
            </p:nvSpPr>
            <p:spPr bwMode="auto">
              <a:xfrm>
                <a:off x="2921" y="820"/>
                <a:ext cx="729" cy="599"/>
              </a:xfrm>
              <a:prstGeom prst="rect">
                <a:avLst/>
              </a:prstGeom>
              <a:noFill/>
              <a:ln w="9525">
                <a:noFill/>
                <a:miter lim="800000"/>
                <a:headEnd/>
                <a:tailEnd/>
              </a:ln>
            </p:spPr>
            <p:txBody>
              <a:bodyPr wrap="none">
                <a:spAutoFit/>
              </a:bodyPr>
              <a:lstStyle/>
              <a:p>
                <a:r>
                  <a:rPr lang="en-US" sz="3600" dirty="0">
                    <a:solidFill>
                      <a:srgbClr val="00B0F0"/>
                    </a:solidFill>
                  </a:rPr>
                  <a:t>Ba</a:t>
                </a:r>
                <a:endParaRPr lang="en-US" sz="1050" dirty="0">
                  <a:solidFill>
                    <a:srgbClr val="00B0F0"/>
                  </a:solidFill>
                </a:endParaRPr>
              </a:p>
            </p:txBody>
          </p:sp>
          <p:sp>
            <p:nvSpPr>
              <p:cNvPr id="23" name="Rectangle 24"/>
              <p:cNvSpPr>
                <a:spLocks noChangeArrowheads="1"/>
              </p:cNvSpPr>
              <p:nvPr/>
            </p:nvSpPr>
            <p:spPr bwMode="auto">
              <a:xfrm>
                <a:off x="2684" y="908"/>
                <a:ext cx="400" cy="385"/>
              </a:xfrm>
              <a:prstGeom prst="rect">
                <a:avLst/>
              </a:prstGeom>
              <a:noFill/>
              <a:ln w="9525">
                <a:noFill/>
                <a:miter lim="800000"/>
                <a:headEnd/>
                <a:tailEnd/>
              </a:ln>
            </p:spPr>
            <p:txBody>
              <a:bodyPr wrap="none">
                <a:spAutoFit/>
              </a:bodyPr>
              <a:lstStyle/>
              <a:p>
                <a:pPr algn="r"/>
                <a:r>
                  <a:rPr lang="en-US" sz="1050" dirty="0">
                    <a:solidFill>
                      <a:srgbClr val="00B0F0"/>
                    </a:solidFill>
                  </a:rPr>
                  <a:t>142</a:t>
                </a:r>
              </a:p>
              <a:p>
                <a:pPr algn="r"/>
                <a:r>
                  <a:rPr lang="en-US" sz="1050" dirty="0">
                    <a:solidFill>
                      <a:srgbClr val="00B0F0"/>
                    </a:solidFill>
                  </a:rPr>
                  <a:t>56</a:t>
                </a:r>
              </a:p>
            </p:txBody>
          </p:sp>
        </p:grpSp>
        <p:sp>
          <p:nvSpPr>
            <p:cNvPr id="21" name="Rectangle 25"/>
            <p:cNvSpPr>
              <a:spLocks noChangeArrowheads="1"/>
            </p:cNvSpPr>
            <p:nvPr/>
          </p:nvSpPr>
          <p:spPr bwMode="auto">
            <a:xfrm>
              <a:off x="3471" y="2631"/>
              <a:ext cx="354" cy="428"/>
            </a:xfrm>
            <a:prstGeom prst="rect">
              <a:avLst/>
            </a:prstGeom>
            <a:noFill/>
            <a:ln w="9525">
              <a:noFill/>
              <a:miter lim="800000"/>
              <a:headEnd/>
              <a:tailEnd/>
            </a:ln>
          </p:spPr>
          <p:txBody>
            <a:bodyPr wrap="none">
              <a:spAutoFit/>
            </a:bodyPr>
            <a:lstStyle/>
            <a:p>
              <a:r>
                <a:rPr lang="en-US" sz="2400" dirty="0">
                  <a:solidFill>
                    <a:srgbClr val="00B0F0"/>
                  </a:solidFill>
                </a:rPr>
                <a:t>+</a:t>
              </a:r>
            </a:p>
          </p:txBody>
        </p:sp>
      </p:grpSp>
      <p:sp>
        <p:nvSpPr>
          <p:cNvPr id="28" name="Rectangle 25"/>
          <p:cNvSpPr>
            <a:spLocks noChangeArrowheads="1"/>
          </p:cNvSpPr>
          <p:nvPr/>
        </p:nvSpPr>
        <p:spPr bwMode="auto">
          <a:xfrm>
            <a:off x="4756232" y="2853928"/>
            <a:ext cx="364202" cy="461665"/>
          </a:xfrm>
          <a:prstGeom prst="rect">
            <a:avLst/>
          </a:prstGeom>
          <a:noFill/>
          <a:ln w="9525">
            <a:noFill/>
            <a:miter lim="800000"/>
            <a:headEnd/>
            <a:tailEnd/>
          </a:ln>
        </p:spPr>
        <p:txBody>
          <a:bodyPr wrap="none">
            <a:spAutoFit/>
          </a:bodyPr>
          <a:lstStyle/>
          <a:p>
            <a:r>
              <a:rPr lang="en-US" sz="2400" dirty="0">
                <a:solidFill>
                  <a:srgbClr val="00B0F0"/>
                </a:solidFill>
              </a:rPr>
              <a:t>+</a:t>
            </a:r>
          </a:p>
        </p:txBody>
      </p:sp>
      <p:sp>
        <p:nvSpPr>
          <p:cNvPr id="29" name="Rectangle 24"/>
          <p:cNvSpPr>
            <a:spLocks noChangeArrowheads="1"/>
          </p:cNvSpPr>
          <p:nvPr/>
        </p:nvSpPr>
        <p:spPr bwMode="auto">
          <a:xfrm>
            <a:off x="4226441" y="2904560"/>
            <a:ext cx="260008" cy="415498"/>
          </a:xfrm>
          <a:prstGeom prst="rect">
            <a:avLst/>
          </a:prstGeom>
          <a:noFill/>
          <a:ln w="9525">
            <a:noFill/>
            <a:miter lim="800000"/>
            <a:headEnd/>
            <a:tailEnd/>
          </a:ln>
        </p:spPr>
        <p:txBody>
          <a:bodyPr wrap="none">
            <a:spAutoFit/>
          </a:bodyPr>
          <a:lstStyle/>
          <a:p>
            <a:pPr algn="r"/>
            <a:r>
              <a:rPr lang="en-US" sz="1050" dirty="0">
                <a:solidFill>
                  <a:srgbClr val="00B0F0"/>
                </a:solidFill>
              </a:rPr>
              <a:t>1</a:t>
            </a:r>
          </a:p>
          <a:p>
            <a:pPr algn="r"/>
            <a:r>
              <a:rPr lang="en-US" sz="1050" dirty="0">
                <a:solidFill>
                  <a:srgbClr val="00B0F0"/>
                </a:solidFill>
              </a:rPr>
              <a:t>0</a:t>
            </a:r>
          </a:p>
        </p:txBody>
      </p:sp>
      <p:sp>
        <p:nvSpPr>
          <p:cNvPr id="30" name="Rectangle 23"/>
          <p:cNvSpPr>
            <a:spLocks noChangeArrowheads="1"/>
          </p:cNvSpPr>
          <p:nvPr/>
        </p:nvSpPr>
        <p:spPr bwMode="auto">
          <a:xfrm>
            <a:off x="4350876" y="2761596"/>
            <a:ext cx="441146" cy="646331"/>
          </a:xfrm>
          <a:prstGeom prst="rect">
            <a:avLst/>
          </a:prstGeom>
          <a:noFill/>
          <a:ln w="9525">
            <a:noFill/>
            <a:miter lim="800000"/>
            <a:headEnd/>
            <a:tailEnd/>
          </a:ln>
        </p:spPr>
        <p:txBody>
          <a:bodyPr wrap="none">
            <a:spAutoFit/>
          </a:bodyPr>
          <a:lstStyle/>
          <a:p>
            <a:r>
              <a:rPr lang="en-US" sz="3600" dirty="0">
                <a:solidFill>
                  <a:srgbClr val="00B0F0"/>
                </a:solidFill>
              </a:rPr>
              <a:t>n</a:t>
            </a:r>
            <a:endParaRPr lang="en-US" sz="1050" dirty="0">
              <a:solidFill>
                <a:srgbClr val="00B0F0"/>
              </a:solidFill>
            </a:endParaRPr>
          </a:p>
        </p:txBody>
      </p:sp>
      <p:sp>
        <p:nvSpPr>
          <p:cNvPr id="31" name="Rectangle 25"/>
          <p:cNvSpPr>
            <a:spLocks noChangeArrowheads="1"/>
          </p:cNvSpPr>
          <p:nvPr/>
        </p:nvSpPr>
        <p:spPr bwMode="auto">
          <a:xfrm>
            <a:off x="8019005" y="2891513"/>
            <a:ext cx="535724" cy="461665"/>
          </a:xfrm>
          <a:prstGeom prst="rect">
            <a:avLst/>
          </a:prstGeom>
          <a:noFill/>
          <a:ln w="9525">
            <a:noFill/>
            <a:miter lim="800000"/>
            <a:headEnd/>
            <a:tailEnd/>
          </a:ln>
        </p:spPr>
        <p:txBody>
          <a:bodyPr wrap="none">
            <a:spAutoFit/>
          </a:bodyPr>
          <a:lstStyle/>
          <a:p>
            <a:r>
              <a:rPr lang="en-US" sz="2400" dirty="0">
                <a:solidFill>
                  <a:srgbClr val="00B0F0"/>
                </a:solidFill>
              </a:rPr>
              <a:t>+3</a:t>
            </a:r>
          </a:p>
        </p:txBody>
      </p:sp>
      <p:sp>
        <p:nvSpPr>
          <p:cNvPr id="32" name="Rectangle 24"/>
          <p:cNvSpPr>
            <a:spLocks noChangeArrowheads="1"/>
          </p:cNvSpPr>
          <p:nvPr/>
        </p:nvSpPr>
        <p:spPr bwMode="auto">
          <a:xfrm>
            <a:off x="8410053" y="2891513"/>
            <a:ext cx="260008" cy="415498"/>
          </a:xfrm>
          <a:prstGeom prst="rect">
            <a:avLst/>
          </a:prstGeom>
          <a:noFill/>
          <a:ln w="9525">
            <a:noFill/>
            <a:miter lim="800000"/>
            <a:headEnd/>
            <a:tailEnd/>
          </a:ln>
        </p:spPr>
        <p:txBody>
          <a:bodyPr wrap="none">
            <a:spAutoFit/>
          </a:bodyPr>
          <a:lstStyle/>
          <a:p>
            <a:pPr algn="r"/>
            <a:r>
              <a:rPr lang="en-US" sz="1050" dirty="0">
                <a:solidFill>
                  <a:srgbClr val="00B0F0"/>
                </a:solidFill>
              </a:rPr>
              <a:t>1</a:t>
            </a:r>
          </a:p>
          <a:p>
            <a:pPr algn="r"/>
            <a:r>
              <a:rPr lang="en-US" sz="1050" dirty="0">
                <a:solidFill>
                  <a:srgbClr val="00B0F0"/>
                </a:solidFill>
              </a:rPr>
              <a:t>0</a:t>
            </a:r>
          </a:p>
        </p:txBody>
      </p:sp>
      <p:sp>
        <p:nvSpPr>
          <p:cNvPr id="33" name="Rectangle 23"/>
          <p:cNvSpPr>
            <a:spLocks noChangeArrowheads="1"/>
          </p:cNvSpPr>
          <p:nvPr/>
        </p:nvSpPr>
        <p:spPr bwMode="auto">
          <a:xfrm>
            <a:off x="8491498" y="2726013"/>
            <a:ext cx="441146" cy="646331"/>
          </a:xfrm>
          <a:prstGeom prst="rect">
            <a:avLst/>
          </a:prstGeom>
          <a:noFill/>
          <a:ln w="9525">
            <a:noFill/>
            <a:miter lim="800000"/>
            <a:headEnd/>
            <a:tailEnd/>
          </a:ln>
        </p:spPr>
        <p:txBody>
          <a:bodyPr wrap="none">
            <a:spAutoFit/>
          </a:bodyPr>
          <a:lstStyle/>
          <a:p>
            <a:r>
              <a:rPr lang="en-US" sz="3600" dirty="0">
                <a:solidFill>
                  <a:srgbClr val="00B0F0"/>
                </a:solidFill>
              </a:rPr>
              <a:t>n</a:t>
            </a:r>
            <a:endParaRPr lang="en-US" sz="1050" dirty="0">
              <a:solidFill>
                <a:srgbClr val="00B0F0"/>
              </a:solidFill>
            </a:endParaRPr>
          </a:p>
        </p:txBody>
      </p:sp>
    </p:spTree>
    <p:extLst>
      <p:ext uri="{BB962C8B-B14F-4D97-AF65-F5344CB8AC3E}">
        <p14:creationId xmlns:p14="http://schemas.microsoft.com/office/powerpoint/2010/main" val="329966814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Artificial </a:t>
            </a:r>
            <a:r>
              <a:rPr lang="en-US" dirty="0" err="1"/>
              <a:t>vs</a:t>
            </a:r>
            <a:r>
              <a:rPr lang="en-US" dirty="0"/>
              <a:t> Natural Transmutation</a:t>
            </a:r>
          </a:p>
        </p:txBody>
      </p:sp>
      <p:sp>
        <p:nvSpPr>
          <p:cNvPr id="6" name="Content Placeholder 5"/>
          <p:cNvSpPr>
            <a:spLocks noGrp="1"/>
          </p:cNvSpPr>
          <p:nvPr>
            <p:ph sz="half" idx="1"/>
          </p:nvPr>
        </p:nvSpPr>
        <p:spPr>
          <a:xfrm>
            <a:off x="400050" y="1473278"/>
            <a:ext cx="3657600" cy="3429000"/>
          </a:xfrm>
          <a:noFill/>
          <a:ln>
            <a:solidFill>
              <a:schemeClr val="bg2"/>
            </a:solidFill>
          </a:ln>
        </p:spPr>
        <p:txBody>
          <a:bodyPr/>
          <a:lstStyle/>
          <a:p>
            <a:pPr marL="0" indent="0" algn="ctr">
              <a:buNone/>
            </a:pPr>
            <a:r>
              <a:rPr lang="en-US" b="1" u="sng" dirty="0"/>
              <a:t>Artificial</a:t>
            </a:r>
          </a:p>
          <a:p>
            <a:r>
              <a:rPr lang="en-US" b="1" dirty="0">
                <a:solidFill>
                  <a:schemeClr val="accent6"/>
                </a:solidFill>
              </a:rPr>
              <a:t>Always 2 reactants</a:t>
            </a:r>
          </a:p>
          <a:p>
            <a:r>
              <a:rPr lang="en-US" b="1" dirty="0">
                <a:solidFill>
                  <a:schemeClr val="accent6"/>
                </a:solidFill>
              </a:rPr>
              <a:t>Not spontaneous</a:t>
            </a:r>
          </a:p>
          <a:p>
            <a:pPr marL="85725" indent="0">
              <a:buNone/>
            </a:pPr>
            <a:r>
              <a:rPr lang="en-US" b="1" u="sng" dirty="0">
                <a:solidFill>
                  <a:srgbClr val="FF0000"/>
                </a:solidFill>
              </a:rPr>
              <a:t> </a:t>
            </a:r>
          </a:p>
        </p:txBody>
      </p:sp>
      <p:sp>
        <p:nvSpPr>
          <p:cNvPr id="7" name="Content Placeholder 6"/>
          <p:cNvSpPr>
            <a:spLocks noGrp="1"/>
          </p:cNvSpPr>
          <p:nvPr>
            <p:ph sz="half" idx="2"/>
          </p:nvPr>
        </p:nvSpPr>
        <p:spPr>
          <a:xfrm>
            <a:off x="4270248" y="1473278"/>
            <a:ext cx="3657600" cy="3429000"/>
          </a:xfrm>
          <a:ln>
            <a:solidFill>
              <a:schemeClr val="bg2"/>
            </a:solidFill>
          </a:ln>
        </p:spPr>
        <p:txBody>
          <a:bodyPr/>
          <a:lstStyle/>
          <a:p>
            <a:pPr marL="0" indent="0" algn="ctr">
              <a:buNone/>
            </a:pPr>
            <a:r>
              <a:rPr lang="en-US" b="1" u="sng" dirty="0"/>
              <a:t>Natural</a:t>
            </a:r>
          </a:p>
          <a:p>
            <a:r>
              <a:rPr lang="en-US" b="1" dirty="0">
                <a:solidFill>
                  <a:schemeClr val="accent6"/>
                </a:solidFill>
              </a:rPr>
              <a:t>Always 1 reactant</a:t>
            </a:r>
          </a:p>
          <a:p>
            <a:r>
              <a:rPr lang="en-US" dirty="0">
                <a:solidFill>
                  <a:schemeClr val="accent6"/>
                </a:solidFill>
              </a:rPr>
              <a:t>Spontaneous</a:t>
            </a:r>
          </a:p>
        </p:txBody>
      </p:sp>
      <p:pic>
        <p:nvPicPr>
          <p:cNvPr id="8" name="Picture 2"/>
          <p:cNvPicPr>
            <a:picLocks noChangeAspect="1" noChangeArrowheads="1"/>
          </p:cNvPicPr>
          <p:nvPr/>
        </p:nvPicPr>
        <p:blipFill>
          <a:blip r:embed="rId3" cstate="print"/>
          <a:srcRect/>
          <a:stretch>
            <a:fillRect/>
          </a:stretch>
        </p:blipFill>
        <p:spPr bwMode="auto">
          <a:xfrm>
            <a:off x="1191930" y="3468991"/>
            <a:ext cx="2228850" cy="59668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4898898" y="3487823"/>
            <a:ext cx="2400300" cy="577850"/>
          </a:xfrm>
          <a:prstGeom prst="rect">
            <a:avLst/>
          </a:prstGeom>
          <a:noFill/>
          <a:ln w="9525">
            <a:noFill/>
            <a:miter lim="800000"/>
            <a:headEnd/>
            <a:tailEnd/>
          </a:ln>
        </p:spPr>
      </p:pic>
      <p:sp>
        <p:nvSpPr>
          <p:cNvPr id="2" name="Oval 1"/>
          <p:cNvSpPr/>
          <p:nvPr/>
        </p:nvSpPr>
        <p:spPr>
          <a:xfrm>
            <a:off x="991905" y="3310132"/>
            <a:ext cx="1314450" cy="9144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p:cNvSpPr/>
          <p:nvPr/>
        </p:nvSpPr>
        <p:spPr>
          <a:xfrm>
            <a:off x="4686300" y="3310132"/>
            <a:ext cx="971550" cy="9144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66827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9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Calculating Percent Composition</a:t>
            </a:r>
            <a:endParaRPr/>
          </a:p>
        </p:txBody>
      </p:sp>
      <p:sp>
        <p:nvSpPr>
          <p:cNvPr id="1207" name="Google Shape;1207;p9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Calculate GFM of compound (mass of whole)</a:t>
            </a:r>
            <a:endParaRPr/>
          </a:p>
          <a:p>
            <a:pPr marL="457200" lvl="0" indent="-457200" algn="l" rtl="0">
              <a:spcBef>
                <a:spcPts val="0"/>
              </a:spcBef>
              <a:spcAft>
                <a:spcPts val="0"/>
              </a:spcAft>
              <a:buSzPts val="3600"/>
              <a:buAutoNum type="arabicPeriod"/>
            </a:pPr>
            <a:r>
              <a:rPr lang="en"/>
              <a:t>Plug into % composition formula</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7"/>
                                        </p:tgtEl>
                                        <p:attrNameLst>
                                          <p:attrName>style.visibility</p:attrName>
                                        </p:attrNameLst>
                                      </p:cBhvr>
                                      <p:to>
                                        <p:strVal val="visible"/>
                                      </p:to>
                                    </p:set>
                                    <p:animEffect transition="in" filter="fade">
                                      <p:cBhvr>
                                        <p:cTn id="7" dur="1000"/>
                                        <p:tgtEl>
                                          <p:spTgt spid="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596" y="306280"/>
            <a:ext cx="6195504" cy="779570"/>
          </a:xfrm>
        </p:spPr>
        <p:txBody>
          <a:bodyPr/>
          <a:lstStyle/>
          <a:p>
            <a:r>
              <a:rPr lang="en-US" dirty="0">
                <a:solidFill>
                  <a:schemeClr val="accent1"/>
                </a:solidFill>
              </a:rPr>
              <a:t>Nuclear Reactions </a:t>
            </a:r>
          </a:p>
        </p:txBody>
      </p:sp>
      <p:sp>
        <p:nvSpPr>
          <p:cNvPr id="3" name="Content Placeholder 2"/>
          <p:cNvSpPr>
            <a:spLocks noGrp="1"/>
          </p:cNvSpPr>
          <p:nvPr>
            <p:ph idx="1"/>
          </p:nvPr>
        </p:nvSpPr>
        <p:spPr>
          <a:xfrm>
            <a:off x="375719" y="1556065"/>
            <a:ext cx="8514784" cy="4057650"/>
          </a:xfrm>
        </p:spPr>
        <p:txBody>
          <a:bodyPr>
            <a:noAutofit/>
          </a:bodyPr>
          <a:lstStyle/>
          <a:p>
            <a:r>
              <a:rPr lang="en-US" sz="2000" dirty="0"/>
              <a:t>If you add the actual masses of all the protons, neutrons and electrons in an atom and compare it to the atom’s actual mass, mass is lost. This is known as </a:t>
            </a:r>
            <a:r>
              <a:rPr lang="en-US" sz="2000" dirty="0">
                <a:solidFill>
                  <a:srgbClr val="FF0000"/>
                </a:solidFill>
              </a:rPr>
              <a:t>mass deficit</a:t>
            </a:r>
            <a:r>
              <a:rPr lang="en-US" sz="2000" dirty="0"/>
              <a:t>. Mass is converted to energy! </a:t>
            </a:r>
            <a:r>
              <a:rPr lang="en-US" sz="2000" b="1" dirty="0"/>
              <a:t>E=mc</a:t>
            </a:r>
            <a:r>
              <a:rPr lang="en-US" sz="2000" b="1" baseline="30000" dirty="0"/>
              <a:t>2</a:t>
            </a:r>
          </a:p>
          <a:p>
            <a:r>
              <a:rPr lang="en-US" sz="2000" dirty="0"/>
              <a:t>The energy holds the subatomic particles together and is called the </a:t>
            </a:r>
            <a:r>
              <a:rPr lang="en-US" sz="2000" dirty="0">
                <a:solidFill>
                  <a:srgbClr val="FF0000"/>
                </a:solidFill>
              </a:rPr>
              <a:t>binding energy</a:t>
            </a:r>
            <a:r>
              <a:rPr lang="en-US" sz="2000" dirty="0"/>
              <a:t>.</a:t>
            </a:r>
          </a:p>
          <a:p>
            <a:r>
              <a:rPr lang="en-US" sz="2000" dirty="0"/>
              <a:t>When these reactions occur, small amounts of mass can be created into </a:t>
            </a:r>
            <a:r>
              <a:rPr lang="en-US" sz="2000" b="1" dirty="0"/>
              <a:t>LARGE amounts of energy</a:t>
            </a:r>
            <a:r>
              <a:rPr lang="en-US" sz="2000" dirty="0"/>
              <a:t>. </a:t>
            </a:r>
          </a:p>
          <a:p>
            <a:r>
              <a:rPr lang="en-US" sz="2000" dirty="0"/>
              <a:t>This energy can be harvested in fission and fusion reactors for everyday energy use.</a:t>
            </a:r>
          </a:p>
          <a:p>
            <a:endParaRPr lang="en-US" sz="2000" dirty="0"/>
          </a:p>
          <a:p>
            <a:pPr>
              <a:buNone/>
            </a:pPr>
            <a:endParaRPr lang="en-US" sz="2000" dirty="0"/>
          </a:p>
        </p:txBody>
      </p:sp>
    </p:spTree>
    <p:extLst>
      <p:ext uri="{BB962C8B-B14F-4D97-AF65-F5344CB8AC3E}">
        <p14:creationId xmlns:p14="http://schemas.microsoft.com/office/powerpoint/2010/main" val="316597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960" y="358021"/>
            <a:ext cx="5600700" cy="365522"/>
          </a:xfrm>
        </p:spPr>
        <p:txBody>
          <a:bodyPr>
            <a:noAutofit/>
          </a:bodyPr>
          <a:lstStyle/>
          <a:p>
            <a:r>
              <a:rPr lang="en-US" sz="4400" dirty="0">
                <a:solidFill>
                  <a:schemeClr val="accent1"/>
                </a:solidFill>
              </a:rPr>
              <a:t>Fission</a:t>
            </a:r>
          </a:p>
        </p:txBody>
      </p:sp>
      <p:pic>
        <p:nvPicPr>
          <p:cNvPr id="4" name="Picture 5" descr="21_14"/>
          <p:cNvPicPr>
            <a:picLocks noGrp="1" noChangeAspect="1" noChangeArrowheads="1"/>
          </p:cNvPicPr>
          <p:nvPr>
            <p:ph sz="quarter" idx="1"/>
          </p:nvPr>
        </p:nvPicPr>
        <p:blipFill>
          <a:blip r:embed="rId2" cstate="screen"/>
          <a:stretch>
            <a:fillRect/>
          </a:stretch>
        </p:blipFill>
        <p:spPr>
          <a:xfrm>
            <a:off x="1485900" y="1371601"/>
            <a:ext cx="6172200" cy="3543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49274" y="2146803"/>
            <a:ext cx="6229350" cy="738664"/>
          </a:xfrm>
          <a:prstGeom prst="rect">
            <a:avLst/>
          </a:prstGeom>
          <a:noFill/>
        </p:spPr>
        <p:txBody>
          <a:bodyPr wrap="square" rtlCol="0">
            <a:spAutoFit/>
          </a:bodyPr>
          <a:lstStyle/>
          <a:p>
            <a:r>
              <a:rPr lang="en-US" sz="2100" dirty="0">
                <a:solidFill>
                  <a:srgbClr val="FF0000"/>
                </a:solidFill>
              </a:rPr>
              <a:t>A neutron is shot at a radioactive source which splits producing energy. </a:t>
            </a:r>
          </a:p>
        </p:txBody>
      </p:sp>
    </p:spTree>
    <p:extLst>
      <p:ext uri="{BB962C8B-B14F-4D97-AF65-F5344CB8AC3E}">
        <p14:creationId xmlns:p14="http://schemas.microsoft.com/office/powerpoint/2010/main" val="927440111"/>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906" y="296512"/>
            <a:ext cx="5600700" cy="479822"/>
          </a:xfrm>
        </p:spPr>
        <p:txBody>
          <a:bodyPr/>
          <a:lstStyle/>
          <a:p>
            <a:r>
              <a:rPr lang="en-US" dirty="0">
                <a:solidFill>
                  <a:schemeClr val="accent1"/>
                </a:solidFill>
              </a:rPr>
              <a:t>Fission</a:t>
            </a:r>
          </a:p>
        </p:txBody>
      </p:sp>
      <p:pic>
        <p:nvPicPr>
          <p:cNvPr id="4" name="Picture 4" descr="21_15"/>
          <p:cNvPicPr>
            <a:picLocks noGrp="1" noChangeAspect="1" noChangeArrowheads="1"/>
          </p:cNvPicPr>
          <p:nvPr>
            <p:ph sz="quarter" idx="1"/>
          </p:nvPr>
        </p:nvPicPr>
        <p:blipFill>
          <a:blip r:embed="rId2" cstate="screen"/>
          <a:stretch>
            <a:fillRect/>
          </a:stretch>
        </p:blipFill>
        <p:spPr>
          <a:xfrm>
            <a:off x="3812756" y="1814654"/>
            <a:ext cx="5093589" cy="2784506"/>
          </a:xfrm>
        </p:spPr>
      </p:pic>
      <p:sp>
        <p:nvSpPr>
          <p:cNvPr id="5" name="TextBox 4"/>
          <p:cNvSpPr txBox="1"/>
          <p:nvPr/>
        </p:nvSpPr>
        <p:spPr>
          <a:xfrm>
            <a:off x="447581" y="1651692"/>
            <a:ext cx="3119486" cy="2862322"/>
          </a:xfrm>
          <a:prstGeom prst="rect">
            <a:avLst/>
          </a:prstGeom>
          <a:noFill/>
        </p:spPr>
        <p:txBody>
          <a:bodyPr wrap="square" rtlCol="0">
            <a:spAutoFit/>
          </a:bodyPr>
          <a:lstStyle/>
          <a:p>
            <a:r>
              <a:rPr lang="en-US" sz="2000" dirty="0">
                <a:solidFill>
                  <a:schemeClr val="bg1"/>
                </a:solidFill>
                <a:latin typeface="Shadows Into Light" panose="020B0604020202020204" charset="0"/>
              </a:rPr>
              <a:t>This creates a chain reaction that must be controlled! The only way it will stop is if the radioactive source dies out. Therefore, many reactors only use a </a:t>
            </a:r>
            <a:r>
              <a:rPr lang="en-US" sz="2000" dirty="0">
                <a:solidFill>
                  <a:schemeClr val="accent6"/>
                </a:solidFill>
                <a:latin typeface="Shadows Into Light" panose="020B0604020202020204" charset="0"/>
              </a:rPr>
              <a:t>critical mass</a:t>
            </a:r>
            <a:r>
              <a:rPr lang="en-US" sz="2000" dirty="0">
                <a:solidFill>
                  <a:schemeClr val="bg1"/>
                </a:solidFill>
                <a:latin typeface="Shadows Into Light" panose="020B0604020202020204" charset="0"/>
              </a:rPr>
              <a:t>, which is the mass needed for a specific amount of energy made.</a:t>
            </a:r>
          </a:p>
        </p:txBody>
      </p:sp>
    </p:spTree>
    <p:extLst>
      <p:ext uri="{BB962C8B-B14F-4D97-AF65-F5344CB8AC3E}">
        <p14:creationId xmlns:p14="http://schemas.microsoft.com/office/powerpoint/2010/main" val="1884275895"/>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Fission Reactors</a:t>
            </a:r>
          </a:p>
        </p:txBody>
      </p:sp>
      <p:pic>
        <p:nvPicPr>
          <p:cNvPr id="4" name="Picture 7" descr="21_20"/>
          <p:cNvPicPr>
            <a:picLocks noGrp="1" noChangeAspect="1" noChangeArrowheads="1"/>
          </p:cNvPicPr>
          <p:nvPr>
            <p:ph sz="quarter" idx="1"/>
          </p:nvPr>
        </p:nvPicPr>
        <p:blipFill>
          <a:blip r:embed="rId2" cstate="screen"/>
          <a:stretch>
            <a:fillRect/>
          </a:stretch>
        </p:blipFill>
        <p:spPr>
          <a:xfrm>
            <a:off x="3142683" y="1707588"/>
            <a:ext cx="5600700" cy="2743200"/>
          </a:xfrm>
        </p:spPr>
      </p:pic>
      <p:sp>
        <p:nvSpPr>
          <p:cNvPr id="5" name="TextBox 4"/>
          <p:cNvSpPr txBox="1"/>
          <p:nvPr/>
        </p:nvSpPr>
        <p:spPr>
          <a:xfrm>
            <a:off x="361855" y="1707588"/>
            <a:ext cx="2634842" cy="2677656"/>
          </a:xfrm>
          <a:prstGeom prst="rect">
            <a:avLst/>
          </a:prstGeom>
          <a:noFill/>
        </p:spPr>
        <p:txBody>
          <a:bodyPr wrap="square" rtlCol="0">
            <a:spAutoFit/>
          </a:bodyPr>
          <a:lstStyle/>
          <a:p>
            <a:r>
              <a:rPr lang="en-US" sz="2400" dirty="0">
                <a:solidFill>
                  <a:schemeClr val="bg1"/>
                </a:solidFill>
                <a:latin typeface="Shadows Into Light" panose="020B0604020202020204" charset="0"/>
              </a:rPr>
              <a:t>The reaction’s energy is converted to steam which turns and turbine system, creating electrical energy from nuclear energy.</a:t>
            </a:r>
          </a:p>
        </p:txBody>
      </p:sp>
    </p:spTree>
    <p:extLst>
      <p:ext uri="{BB962C8B-B14F-4D97-AF65-F5344CB8AC3E}">
        <p14:creationId xmlns:p14="http://schemas.microsoft.com/office/powerpoint/2010/main" val="2478236220"/>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468" y="309232"/>
            <a:ext cx="5600700" cy="857250"/>
          </a:xfrm>
        </p:spPr>
        <p:txBody>
          <a:bodyPr/>
          <a:lstStyle/>
          <a:p>
            <a:r>
              <a:rPr lang="en-US" dirty="0">
                <a:solidFill>
                  <a:schemeClr val="accent1"/>
                </a:solidFill>
              </a:rPr>
              <a:t>Fission Reactors</a:t>
            </a:r>
          </a:p>
        </p:txBody>
      </p:sp>
      <p:pic>
        <p:nvPicPr>
          <p:cNvPr id="4" name="Picture 5" descr="21_19"/>
          <p:cNvPicPr>
            <a:picLocks noGrp="1" noChangeAspect="1" noChangeArrowheads="1"/>
          </p:cNvPicPr>
          <p:nvPr>
            <p:ph sz="quarter" idx="1"/>
          </p:nvPr>
        </p:nvPicPr>
        <p:blipFill>
          <a:blip r:embed="rId2" cstate="screen"/>
          <a:stretch>
            <a:fillRect/>
          </a:stretch>
        </p:blipFill>
        <p:spPr>
          <a:xfrm>
            <a:off x="6796889" y="1601898"/>
            <a:ext cx="1652446" cy="3108050"/>
          </a:xfrm>
        </p:spPr>
      </p:pic>
      <p:sp>
        <p:nvSpPr>
          <p:cNvPr id="5" name="TextBox 4"/>
          <p:cNvSpPr txBox="1"/>
          <p:nvPr/>
        </p:nvSpPr>
        <p:spPr>
          <a:xfrm>
            <a:off x="628648" y="1601898"/>
            <a:ext cx="5763097" cy="2677656"/>
          </a:xfrm>
          <a:prstGeom prst="rect">
            <a:avLst/>
          </a:prstGeom>
          <a:noFill/>
        </p:spPr>
        <p:txBody>
          <a:bodyPr wrap="square" rtlCol="0">
            <a:spAutoFit/>
          </a:bodyPr>
          <a:lstStyle/>
          <a:p>
            <a:r>
              <a:rPr lang="en-US" sz="2400" dirty="0">
                <a:solidFill>
                  <a:schemeClr val="bg1"/>
                </a:solidFill>
                <a:latin typeface="Shadows Into Light" panose="020B0604020202020204" charset="0"/>
              </a:rPr>
              <a:t>Fuel rods contain the fissionable radioactive source.</a:t>
            </a:r>
          </a:p>
          <a:p>
            <a:endParaRPr lang="en-US" sz="2400" dirty="0">
              <a:solidFill>
                <a:schemeClr val="bg1"/>
              </a:solidFill>
              <a:latin typeface="Shadows Into Light" panose="020B0604020202020204" charset="0"/>
            </a:endParaRPr>
          </a:p>
          <a:p>
            <a:r>
              <a:rPr lang="en-US" sz="2400" dirty="0">
                <a:solidFill>
                  <a:schemeClr val="bg1"/>
                </a:solidFill>
                <a:latin typeface="Shadows Into Light" panose="020B0604020202020204" charset="0"/>
              </a:rPr>
              <a:t>Control rods can regulate the neutrons absorbed.</a:t>
            </a:r>
          </a:p>
          <a:p>
            <a:endParaRPr lang="en-US" sz="2400" dirty="0">
              <a:solidFill>
                <a:schemeClr val="bg1"/>
              </a:solidFill>
              <a:latin typeface="Shadows Into Light" panose="020B0604020202020204" charset="0"/>
            </a:endParaRPr>
          </a:p>
          <a:p>
            <a:r>
              <a:rPr lang="en-US" sz="2400" dirty="0">
                <a:solidFill>
                  <a:schemeClr val="bg1"/>
                </a:solidFill>
                <a:latin typeface="Shadows Into Light" panose="020B0604020202020204" charset="0"/>
              </a:rPr>
              <a:t>Cooling Fluid acts as a moderator, slowing neutrons down.</a:t>
            </a:r>
          </a:p>
        </p:txBody>
      </p:sp>
    </p:spTree>
    <p:extLst>
      <p:ext uri="{BB962C8B-B14F-4D97-AF65-F5344CB8AC3E}">
        <p14:creationId xmlns:p14="http://schemas.microsoft.com/office/powerpoint/2010/main" val="837028746"/>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Particle Accelerators</a:t>
            </a:r>
          </a:p>
        </p:txBody>
      </p:sp>
      <p:pic>
        <p:nvPicPr>
          <p:cNvPr id="8" name="Content Placeholder 7" descr="lhc_cern.jpg"/>
          <p:cNvPicPr>
            <a:picLocks noGrp="1" noChangeAspect="1"/>
          </p:cNvPicPr>
          <p:nvPr>
            <p:ph sz="quarter" idx="1"/>
          </p:nvPr>
        </p:nvPicPr>
        <p:blipFill>
          <a:blip r:embed="rId2" cstate="screen"/>
          <a:stretch>
            <a:fillRect/>
          </a:stretch>
        </p:blipFill>
        <p:spPr>
          <a:xfrm>
            <a:off x="987850" y="1668887"/>
            <a:ext cx="3002256" cy="2000250"/>
          </a:xfrm>
        </p:spPr>
      </p:pic>
      <p:pic>
        <p:nvPicPr>
          <p:cNvPr id="7" name="Content Placeholder 6" descr="god-particle-lead.jpg"/>
          <p:cNvPicPr>
            <a:picLocks noGrp="1" noChangeAspect="1"/>
          </p:cNvPicPr>
          <p:nvPr>
            <p:ph sz="quarter" idx="2"/>
          </p:nvPr>
        </p:nvPicPr>
        <p:blipFill>
          <a:blip r:embed="rId3" cstate="screen"/>
          <a:stretch>
            <a:fillRect/>
          </a:stretch>
        </p:blipFill>
        <p:spPr>
          <a:xfrm>
            <a:off x="5966233" y="2754737"/>
            <a:ext cx="2743200" cy="1828800"/>
          </a:xfrm>
        </p:spPr>
      </p:pic>
      <p:sp>
        <p:nvSpPr>
          <p:cNvPr id="9" name="TextBox 8"/>
          <p:cNvSpPr txBox="1"/>
          <p:nvPr/>
        </p:nvSpPr>
        <p:spPr>
          <a:xfrm>
            <a:off x="4704406" y="1668887"/>
            <a:ext cx="3932599" cy="830997"/>
          </a:xfrm>
          <a:prstGeom prst="rect">
            <a:avLst/>
          </a:prstGeom>
          <a:noFill/>
        </p:spPr>
        <p:txBody>
          <a:bodyPr wrap="square" rtlCol="0">
            <a:spAutoFit/>
          </a:bodyPr>
          <a:lstStyle/>
          <a:p>
            <a:r>
              <a:rPr lang="en-US" sz="2400" dirty="0">
                <a:solidFill>
                  <a:schemeClr val="bg1"/>
                </a:solidFill>
                <a:latin typeface="Shadows Into Light" panose="020B0604020202020204" charset="0"/>
              </a:rPr>
              <a:t>The particle accelerator at CERN in Geneva (France).</a:t>
            </a:r>
          </a:p>
        </p:txBody>
      </p:sp>
      <p:sp>
        <p:nvSpPr>
          <p:cNvPr id="2" name="TextBox 1"/>
          <p:cNvSpPr txBox="1"/>
          <p:nvPr/>
        </p:nvSpPr>
        <p:spPr>
          <a:xfrm>
            <a:off x="429472" y="3801968"/>
            <a:ext cx="5536761" cy="830997"/>
          </a:xfrm>
          <a:prstGeom prst="rect">
            <a:avLst/>
          </a:prstGeom>
          <a:noFill/>
        </p:spPr>
        <p:txBody>
          <a:bodyPr wrap="square" rtlCol="0">
            <a:spAutoFit/>
          </a:bodyPr>
          <a:lstStyle/>
          <a:p>
            <a:r>
              <a:rPr lang="en-US" sz="2400" dirty="0">
                <a:solidFill>
                  <a:schemeClr val="bg1"/>
                </a:solidFill>
                <a:latin typeface="Shadows Into Light" panose="020B0604020202020204" charset="0"/>
              </a:rPr>
              <a:t>A target nuclei is bombarded with a particle or “bullet” in the accelerator at high speeds.</a:t>
            </a:r>
          </a:p>
        </p:txBody>
      </p:sp>
    </p:spTree>
    <p:extLst>
      <p:ext uri="{BB962C8B-B14F-4D97-AF65-F5344CB8AC3E}">
        <p14:creationId xmlns:p14="http://schemas.microsoft.com/office/powerpoint/2010/main" val="52358029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Uncontrolled Fission Reactions</a:t>
            </a:r>
          </a:p>
        </p:txBody>
      </p:sp>
      <p:pic>
        <p:nvPicPr>
          <p:cNvPr id="4" name="Picture 14" descr="fission_chain"/>
          <p:cNvPicPr>
            <a:picLocks noGrp="1" noChangeAspect="1" noChangeArrowheads="1"/>
          </p:cNvPicPr>
          <p:nvPr>
            <p:ph sz="quarter" idx="1"/>
          </p:nvPr>
        </p:nvPicPr>
        <p:blipFill rotWithShape="1">
          <a:blip r:embed="rId2" cstate="print"/>
          <a:srcRect r="5799"/>
          <a:stretch/>
        </p:blipFill>
        <p:spPr bwMode="auto">
          <a:xfrm>
            <a:off x="798355" y="1952869"/>
            <a:ext cx="3529201" cy="2476500"/>
          </a:xfrm>
          <a:prstGeom prst="rect">
            <a:avLst/>
          </a:prstGeom>
          <a:noFill/>
          <a:ln w="9525">
            <a:noFill/>
            <a:miter lim="800000"/>
            <a:headEnd/>
            <a:tailEnd/>
          </a:ln>
        </p:spPr>
      </p:pic>
      <p:sp>
        <p:nvSpPr>
          <p:cNvPr id="5" name="TextBox 4"/>
          <p:cNvSpPr txBox="1"/>
          <p:nvPr/>
        </p:nvSpPr>
        <p:spPr>
          <a:xfrm>
            <a:off x="4608213" y="1952869"/>
            <a:ext cx="4046899" cy="2554545"/>
          </a:xfrm>
          <a:prstGeom prst="rect">
            <a:avLst/>
          </a:prstGeom>
          <a:noFill/>
        </p:spPr>
        <p:txBody>
          <a:bodyPr wrap="square" rtlCol="0">
            <a:spAutoFit/>
          </a:bodyPr>
          <a:lstStyle/>
          <a:p>
            <a:pPr indent="-457200">
              <a:buNone/>
              <a:defRPr/>
            </a:pPr>
            <a:r>
              <a:rPr lang="en-US" sz="2000" dirty="0">
                <a:solidFill>
                  <a:schemeClr val="bg1"/>
                </a:solidFill>
                <a:latin typeface="Shadows Into Light" panose="020B0604020202020204" charset="0"/>
              </a:rPr>
              <a:t> If the number of neutrons released is not controlled a chain reaction will occur.</a:t>
            </a:r>
          </a:p>
          <a:p>
            <a:pPr indent="-457200">
              <a:buNone/>
              <a:defRPr/>
            </a:pPr>
            <a:endParaRPr lang="en-US" sz="2000" dirty="0">
              <a:solidFill>
                <a:schemeClr val="bg1"/>
              </a:solidFill>
              <a:latin typeface="Shadows Into Light" panose="020B0604020202020204" charset="0"/>
            </a:endParaRPr>
          </a:p>
          <a:p>
            <a:pPr indent="-457200">
              <a:buNone/>
              <a:defRPr/>
            </a:pPr>
            <a:r>
              <a:rPr lang="en-US" sz="2000" dirty="0">
                <a:solidFill>
                  <a:schemeClr val="bg1"/>
                </a:solidFill>
                <a:latin typeface="Shadows Into Light" panose="020B0604020202020204" charset="0"/>
              </a:rPr>
              <a:t>This is the type of reaction used in nuclear bombs.  </a:t>
            </a:r>
          </a:p>
          <a:p>
            <a:pPr indent="-457200">
              <a:buNone/>
              <a:defRPr/>
            </a:pPr>
            <a:endParaRPr lang="en-US" sz="2000" dirty="0">
              <a:solidFill>
                <a:schemeClr val="bg1"/>
              </a:solidFill>
              <a:latin typeface="Shadows Into Light" panose="020B0604020202020204" charset="0"/>
            </a:endParaRPr>
          </a:p>
          <a:p>
            <a:pPr indent="-457200">
              <a:buNone/>
              <a:defRPr/>
            </a:pPr>
            <a:endParaRPr lang="en-US" sz="2000" dirty="0">
              <a:solidFill>
                <a:schemeClr val="bg1"/>
              </a:solidFill>
              <a:latin typeface="Shadows Into Light" panose="020B0604020202020204" charset="0"/>
            </a:endParaRPr>
          </a:p>
          <a:p>
            <a:endParaRPr lang="en-US" sz="2000" dirty="0">
              <a:solidFill>
                <a:schemeClr val="bg1"/>
              </a:solidFill>
              <a:latin typeface="Shadows Into Light" panose="020B0604020202020204" charset="0"/>
            </a:endParaRPr>
          </a:p>
        </p:txBody>
      </p:sp>
      <p:pic>
        <p:nvPicPr>
          <p:cNvPr id="6" name="Picture 1029" descr="nuclear bomb 2"/>
          <p:cNvPicPr>
            <a:picLocks noChangeAspect="1" noChangeArrowheads="1"/>
          </p:cNvPicPr>
          <p:nvPr/>
        </p:nvPicPr>
        <p:blipFill>
          <a:blip r:embed="rId3" cstate="print"/>
          <a:srcRect/>
          <a:stretch>
            <a:fillRect/>
          </a:stretch>
        </p:blipFill>
        <p:spPr bwMode="auto">
          <a:xfrm>
            <a:off x="7021000" y="3230141"/>
            <a:ext cx="1714500" cy="1428750"/>
          </a:xfrm>
          <a:prstGeom prst="rect">
            <a:avLst/>
          </a:prstGeom>
          <a:noFill/>
          <a:ln w="9525">
            <a:noFill/>
            <a:miter lim="800000"/>
            <a:headEnd/>
            <a:tailEnd/>
          </a:ln>
        </p:spPr>
      </p:pic>
    </p:spTree>
    <p:extLst>
      <p:ext uri="{BB962C8B-B14F-4D97-AF65-F5344CB8AC3E}">
        <p14:creationId xmlns:p14="http://schemas.microsoft.com/office/powerpoint/2010/main" val="2762299686"/>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Fusion Reactions</a:t>
            </a:r>
          </a:p>
        </p:txBody>
      </p:sp>
      <p:sp>
        <p:nvSpPr>
          <p:cNvPr id="3" name="Content Placeholder 2"/>
          <p:cNvSpPr>
            <a:spLocks noGrp="1"/>
          </p:cNvSpPr>
          <p:nvPr>
            <p:ph sz="quarter" idx="1"/>
          </p:nvPr>
        </p:nvSpPr>
        <p:spPr>
          <a:xfrm>
            <a:off x="410649" y="1488186"/>
            <a:ext cx="8280677" cy="3655314"/>
          </a:xfrm>
        </p:spPr>
        <p:txBody>
          <a:bodyPr/>
          <a:lstStyle/>
          <a:p>
            <a:pPr marL="139700" indent="0" eaLnBrk="1" hangingPunct="1">
              <a:buNone/>
              <a:defRPr/>
            </a:pPr>
            <a:r>
              <a:rPr lang="en-US" sz="2400" dirty="0">
                <a:solidFill>
                  <a:schemeClr val="bg1"/>
                </a:solidFill>
              </a:rPr>
              <a:t>Involves the combining (fusing) of nuclei to  produce heavier ones.</a:t>
            </a:r>
          </a:p>
          <a:p>
            <a:pPr marL="139700" indent="0" eaLnBrk="1" hangingPunct="1">
              <a:buNone/>
              <a:defRPr/>
            </a:pPr>
            <a:r>
              <a:rPr lang="en-US" sz="2400" baseline="30000" dirty="0">
                <a:solidFill>
                  <a:schemeClr val="bg1"/>
                </a:solidFill>
              </a:rPr>
              <a:t>2</a:t>
            </a:r>
            <a:r>
              <a:rPr lang="en-US" sz="2400" dirty="0">
                <a:solidFill>
                  <a:schemeClr val="bg1"/>
                </a:solidFill>
              </a:rPr>
              <a:t>H + </a:t>
            </a:r>
            <a:r>
              <a:rPr lang="en-US" sz="2400" baseline="30000" dirty="0">
                <a:solidFill>
                  <a:schemeClr val="bg1"/>
                </a:solidFill>
              </a:rPr>
              <a:t>3</a:t>
            </a:r>
            <a:r>
              <a:rPr lang="en-US" sz="2400" dirty="0">
                <a:solidFill>
                  <a:schemeClr val="bg1"/>
                </a:solidFill>
              </a:rPr>
              <a:t>H </a:t>
            </a:r>
            <a:r>
              <a:rPr lang="en-US" sz="2400" dirty="0">
                <a:solidFill>
                  <a:schemeClr val="bg1"/>
                </a:solidFill>
                <a:sym typeface="Wingdings" panose="05000000000000000000" pitchFamily="2" charset="2"/>
              </a:rPr>
              <a:t> </a:t>
            </a:r>
            <a:r>
              <a:rPr lang="en-US" sz="2400" baseline="30000" dirty="0">
                <a:solidFill>
                  <a:schemeClr val="bg1"/>
                </a:solidFill>
              </a:rPr>
              <a:t>4</a:t>
            </a:r>
            <a:r>
              <a:rPr lang="en-US" sz="2400" dirty="0">
                <a:solidFill>
                  <a:schemeClr val="bg1"/>
                </a:solidFill>
              </a:rPr>
              <a:t>He + </a:t>
            </a:r>
            <a:r>
              <a:rPr lang="en-US" sz="2400" baseline="30000" dirty="0">
                <a:solidFill>
                  <a:schemeClr val="bg1"/>
                </a:solidFill>
              </a:rPr>
              <a:t>1</a:t>
            </a:r>
            <a:r>
              <a:rPr lang="en-US" sz="2400" dirty="0">
                <a:solidFill>
                  <a:schemeClr val="bg1"/>
                </a:solidFill>
              </a:rPr>
              <a:t>n</a:t>
            </a:r>
          </a:p>
          <a:p>
            <a:pPr eaLnBrk="1" hangingPunct="1">
              <a:defRPr/>
            </a:pPr>
            <a:endParaRPr lang="en-US" dirty="0">
              <a:effectLst>
                <a:outerShdw blurRad="38100" dist="38100" dir="2700000" algn="tl">
                  <a:srgbClr val="C0C0C0"/>
                </a:outerShdw>
              </a:effectLst>
            </a:endParaRPr>
          </a:p>
          <a:p>
            <a:endParaRPr lang="en-US" dirty="0"/>
          </a:p>
        </p:txBody>
      </p:sp>
      <p:pic>
        <p:nvPicPr>
          <p:cNvPr id="4" name="Picture 7"/>
          <p:cNvPicPr>
            <a:picLocks noChangeAspect="1" noChangeArrowheads="1"/>
          </p:cNvPicPr>
          <p:nvPr/>
        </p:nvPicPr>
        <p:blipFill>
          <a:blip r:embed="rId2" cstate="print"/>
          <a:srcRect/>
          <a:stretch>
            <a:fillRect/>
          </a:stretch>
        </p:blipFill>
        <p:spPr bwMode="auto">
          <a:xfrm>
            <a:off x="1547388" y="2489703"/>
            <a:ext cx="2796512" cy="217693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5323438" y="2077227"/>
            <a:ext cx="3032910" cy="2661836"/>
          </a:xfrm>
          <a:prstGeom prst="rect">
            <a:avLst/>
          </a:prstGeom>
        </p:spPr>
      </p:pic>
    </p:spTree>
    <p:extLst>
      <p:ext uri="{BB962C8B-B14F-4D97-AF65-F5344CB8AC3E}">
        <p14:creationId xmlns:p14="http://schemas.microsoft.com/office/powerpoint/2010/main" val="340576247"/>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320278"/>
            <a:ext cx="4743450" cy="536972"/>
          </a:xfrm>
        </p:spPr>
        <p:txBody>
          <a:bodyPr/>
          <a:lstStyle/>
          <a:p>
            <a:r>
              <a:rPr lang="en-US" dirty="0">
                <a:solidFill>
                  <a:schemeClr val="accent1"/>
                </a:solidFill>
              </a:rPr>
              <a:t>Fusion</a:t>
            </a:r>
          </a:p>
        </p:txBody>
      </p:sp>
      <p:sp>
        <p:nvSpPr>
          <p:cNvPr id="4" name="Content Placeholder 3"/>
          <p:cNvSpPr>
            <a:spLocks noGrp="1"/>
          </p:cNvSpPr>
          <p:nvPr>
            <p:ph sz="quarter" idx="1"/>
          </p:nvPr>
        </p:nvSpPr>
        <p:spPr>
          <a:xfrm>
            <a:off x="311779" y="1536260"/>
            <a:ext cx="5600700" cy="4000500"/>
          </a:xfrm>
        </p:spPr>
        <p:txBody>
          <a:bodyPr>
            <a:normAutofit/>
          </a:bodyPr>
          <a:lstStyle/>
          <a:p>
            <a:r>
              <a:rPr lang="en-US" sz="2000" dirty="0"/>
              <a:t>Fusion is a better reaction to use since it harvests more energy, with less waste and  less danger (no chain  reactions). However, fusion  is too expensive.</a:t>
            </a:r>
          </a:p>
          <a:p>
            <a:r>
              <a:rPr lang="en-US" sz="2000" dirty="0"/>
              <a:t>Tokamak </a:t>
            </a:r>
            <a:r>
              <a:rPr lang="en-US" sz="2000" dirty="0" err="1"/>
              <a:t>apparati</a:t>
            </a:r>
            <a:r>
              <a:rPr lang="en-US" sz="2000" dirty="0"/>
              <a:t> like the one shown at the right show promise for carrying out these reactions. They use magnetic fields to heat the material.</a:t>
            </a:r>
          </a:p>
          <a:p>
            <a:endParaRPr lang="en-US" sz="2000" dirty="0"/>
          </a:p>
        </p:txBody>
      </p:sp>
      <p:pic>
        <p:nvPicPr>
          <p:cNvPr id="6" name="Content Placeholder 5" descr="21_21"/>
          <p:cNvPicPr>
            <a:picLocks noGrp="1" noChangeAspect="1" noChangeArrowheads="1"/>
          </p:cNvPicPr>
          <p:nvPr>
            <p:ph sz="quarter" idx="2"/>
          </p:nvPr>
        </p:nvPicPr>
        <p:blipFill>
          <a:blip r:embed="rId2" cstate="screen"/>
          <a:stretch>
            <a:fillRect/>
          </a:stretch>
        </p:blipFill>
        <p:spPr>
          <a:xfrm>
            <a:off x="6070914" y="1679984"/>
            <a:ext cx="2743200" cy="2241319"/>
          </a:xfrm>
        </p:spPr>
      </p:pic>
    </p:spTree>
    <p:extLst>
      <p:ext uri="{BB962C8B-B14F-4D97-AF65-F5344CB8AC3E}">
        <p14:creationId xmlns:p14="http://schemas.microsoft.com/office/powerpoint/2010/main" val="3824722005"/>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15" y="107104"/>
            <a:ext cx="6195504" cy="779570"/>
          </a:xfrm>
        </p:spPr>
        <p:txBody>
          <a:bodyPr>
            <a:noAutofit/>
          </a:bodyPr>
          <a:lstStyle/>
          <a:p>
            <a:r>
              <a:rPr lang="en-US" sz="3600" dirty="0"/>
              <a:t>How do they know the Sun is made up of Helium?</a:t>
            </a:r>
          </a:p>
        </p:txBody>
      </p:sp>
      <p:sp>
        <p:nvSpPr>
          <p:cNvPr id="3" name="Content Placeholder 2"/>
          <p:cNvSpPr>
            <a:spLocks noGrp="1"/>
          </p:cNvSpPr>
          <p:nvPr>
            <p:ph idx="1"/>
          </p:nvPr>
        </p:nvSpPr>
        <p:spPr/>
        <p:txBody>
          <a:bodyPr/>
          <a:lstStyle/>
          <a:p>
            <a:endParaRPr lang="en-US" dirty="0"/>
          </a:p>
          <a:p>
            <a:pPr marL="139700" indent="0">
              <a:buNone/>
            </a:pPr>
            <a:r>
              <a:rPr lang="en-US" dirty="0"/>
              <a:t>Observe helium’s bright line spectrum from the sun</a:t>
            </a:r>
          </a:p>
        </p:txBody>
      </p:sp>
      <p:pic>
        <p:nvPicPr>
          <p:cNvPr id="4" name="Picture 3"/>
          <p:cNvPicPr>
            <a:picLocks noChangeAspect="1"/>
          </p:cNvPicPr>
          <p:nvPr/>
        </p:nvPicPr>
        <p:blipFill>
          <a:blip r:embed="rId3" cstate="print"/>
          <a:stretch>
            <a:fillRect/>
          </a:stretch>
        </p:blipFill>
        <p:spPr>
          <a:xfrm>
            <a:off x="1485900" y="2914650"/>
            <a:ext cx="6172200" cy="514350"/>
          </a:xfrm>
          <a:prstGeom prst="rect">
            <a:avLst/>
          </a:prstGeom>
        </p:spPr>
      </p:pic>
    </p:spTree>
    <p:extLst>
      <p:ext uri="{BB962C8B-B14F-4D97-AF65-F5344CB8AC3E}">
        <p14:creationId xmlns:p14="http://schemas.microsoft.com/office/powerpoint/2010/main" val="1775375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9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213" name="Google Shape;1213;p9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the percent composition of </a:t>
            </a:r>
            <a:r>
              <a:rPr lang="en" sz="3000">
                <a:solidFill>
                  <a:srgbClr val="00FFFF"/>
                </a:solidFill>
              </a:rPr>
              <a:t>Calcium</a:t>
            </a:r>
            <a:r>
              <a:rPr lang="en" sz="3000"/>
              <a:t> in </a:t>
            </a:r>
            <a:r>
              <a:rPr lang="en" sz="3000">
                <a:solidFill>
                  <a:srgbClr val="FF0000"/>
                </a:solidFill>
              </a:rPr>
              <a:t>CaCl</a:t>
            </a:r>
            <a:r>
              <a:rPr lang="en" sz="3000" baseline="-25000">
                <a:solidFill>
                  <a:srgbClr val="FF0000"/>
                </a:solidFill>
              </a:rPr>
              <a:t>2</a:t>
            </a:r>
            <a:r>
              <a:rPr lang="en" sz="3000">
                <a:solidFill>
                  <a:srgbClr val="FF0000"/>
                </a:solidFill>
              </a:rPr>
              <a:t>?</a:t>
            </a:r>
            <a:endParaRPr sz="3000">
              <a:solidFill>
                <a:srgbClr val="FF0000"/>
              </a:solidFill>
            </a:endParaRPr>
          </a:p>
          <a:p>
            <a:pPr marL="0" lvl="0" indent="0" algn="l" rtl="0">
              <a:spcBef>
                <a:spcPts val="1600"/>
              </a:spcBef>
              <a:spcAft>
                <a:spcPts val="0"/>
              </a:spcAft>
              <a:buNone/>
            </a:pPr>
            <a:endParaRPr sz="3000"/>
          </a:p>
          <a:p>
            <a:pPr marL="4572000" lvl="0" indent="457200" algn="l" rtl="0">
              <a:spcBef>
                <a:spcPts val="1600"/>
              </a:spcBef>
              <a:spcAft>
                <a:spcPts val="0"/>
              </a:spcAft>
              <a:buNone/>
            </a:pPr>
            <a:r>
              <a:rPr lang="en" sz="3000"/>
              <a:t>   </a:t>
            </a:r>
            <a:endParaRPr sz="3000">
              <a:solidFill>
                <a:schemeClr val="lt1"/>
              </a:solidFill>
            </a:endParaRPr>
          </a:p>
          <a:p>
            <a:pPr marL="0" lvl="0" indent="0" algn="l" rtl="0">
              <a:spcBef>
                <a:spcPts val="1600"/>
              </a:spcBef>
              <a:spcAft>
                <a:spcPts val="0"/>
              </a:spcAft>
              <a:buNone/>
            </a:pPr>
            <a:endParaRPr sz="1400">
              <a:solidFill>
                <a:srgbClr val="000000"/>
              </a:solidFill>
              <a:latin typeface="Arial"/>
              <a:ea typeface="Arial"/>
              <a:cs typeface="Arial"/>
              <a:sym typeface="Arial"/>
            </a:endParaRPr>
          </a:p>
          <a:p>
            <a:pPr marL="0" lvl="0" indent="0" algn="l" rtl="0">
              <a:spcBef>
                <a:spcPts val="1600"/>
              </a:spcBef>
              <a:spcAft>
                <a:spcPts val="1600"/>
              </a:spcAft>
              <a:buNone/>
            </a:pPr>
            <a:r>
              <a:rPr lang="en" sz="3000"/>
              <a:t/>
            </a:r>
            <a:br>
              <a:rPr lang="en" sz="3000"/>
            </a:br>
            <a:r>
              <a:rPr lang="en" sz="3000"/>
              <a:t>                                              </a:t>
            </a:r>
            <a:br>
              <a:rPr lang="en" sz="3000"/>
            </a:br>
            <a:endParaRPr sz="3000"/>
          </a:p>
        </p:txBody>
      </p:sp>
      <p:sp>
        <p:nvSpPr>
          <p:cNvPr id="1214" name="Google Shape;1214;p99"/>
          <p:cNvSpPr txBox="1"/>
          <p:nvPr/>
        </p:nvSpPr>
        <p:spPr>
          <a:xfrm>
            <a:off x="3955975" y="3591000"/>
            <a:ext cx="823200" cy="502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36.1%</a:t>
            </a:r>
            <a:endParaRPr sz="3000">
              <a:solidFill>
                <a:srgbClr val="FFFFFF"/>
              </a:solidFill>
              <a:latin typeface="Shadows Into Light"/>
              <a:ea typeface="Shadows Into Light"/>
              <a:cs typeface="Shadows Into Light"/>
              <a:sym typeface="Shadows Into Light"/>
            </a:endParaRPr>
          </a:p>
        </p:txBody>
      </p:sp>
      <p:pic>
        <p:nvPicPr>
          <p:cNvPr id="1215" name="Google Shape;1215;p99"/>
          <p:cNvPicPr preferRelativeResize="0"/>
          <p:nvPr/>
        </p:nvPicPr>
        <p:blipFill>
          <a:blip r:embed="rId3">
            <a:alphaModFix/>
          </a:blip>
          <a:stretch>
            <a:fillRect/>
          </a:stretch>
        </p:blipFill>
        <p:spPr>
          <a:xfrm>
            <a:off x="5185100" y="4022670"/>
            <a:ext cx="3566500" cy="631568"/>
          </a:xfrm>
          <a:prstGeom prst="rect">
            <a:avLst/>
          </a:prstGeom>
          <a:noFill/>
          <a:ln>
            <a:noFill/>
          </a:ln>
        </p:spPr>
      </p:pic>
      <p:sp>
        <p:nvSpPr>
          <p:cNvPr id="1216" name="Google Shape;1216;p99"/>
          <p:cNvSpPr txBox="1"/>
          <p:nvPr/>
        </p:nvSpPr>
        <p:spPr>
          <a:xfrm>
            <a:off x="2487450" y="3596850"/>
            <a:ext cx="13197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x  100 = </a:t>
            </a:r>
            <a:endParaRPr/>
          </a:p>
        </p:txBody>
      </p:sp>
      <p:sp>
        <p:nvSpPr>
          <p:cNvPr id="1217" name="Google Shape;1217;p99"/>
          <p:cNvSpPr txBox="1"/>
          <p:nvPr/>
        </p:nvSpPr>
        <p:spPr>
          <a:xfrm>
            <a:off x="403825" y="2192250"/>
            <a:ext cx="65466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GFM CaCl</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  Ca = 40.1g  x  1 = 40.1g</a:t>
            </a:r>
            <a:br>
              <a:rPr lang="en" sz="3000">
                <a:solidFill>
                  <a:schemeClr val="lt1"/>
                </a:solidFill>
                <a:latin typeface="Shadows Into Light"/>
                <a:ea typeface="Shadows Into Light"/>
                <a:cs typeface="Shadows Into Light"/>
                <a:sym typeface="Shadows Into Light"/>
              </a:rPr>
            </a:br>
            <a:r>
              <a:rPr lang="en" sz="3000">
                <a:solidFill>
                  <a:schemeClr val="lt1"/>
                </a:solidFill>
                <a:latin typeface="Shadows Into Light"/>
                <a:ea typeface="Shadows Into Light"/>
                <a:cs typeface="Shadows Into Light"/>
                <a:sym typeface="Shadows Into Light"/>
              </a:rPr>
              <a:t>				Cl  = 35.5g x 2 = 71.0g</a:t>
            </a:r>
            <a:endParaRPr/>
          </a:p>
        </p:txBody>
      </p:sp>
      <p:sp>
        <p:nvSpPr>
          <p:cNvPr id="1218" name="Google Shape;1218;p99"/>
          <p:cNvSpPr txBox="1"/>
          <p:nvPr/>
        </p:nvSpPr>
        <p:spPr>
          <a:xfrm>
            <a:off x="6378888" y="2681425"/>
            <a:ext cx="2813100" cy="9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gfm = 111.1 g/mol</a:t>
            </a:r>
            <a:endParaRPr sz="3000">
              <a:solidFill>
                <a:srgbClr val="FF0000"/>
              </a:solidFill>
              <a:latin typeface="Shadows Into Light"/>
              <a:ea typeface="Shadows Into Light"/>
              <a:cs typeface="Shadows Into Light"/>
              <a:sym typeface="Shadows Into Light"/>
            </a:endParaRPr>
          </a:p>
        </p:txBody>
      </p:sp>
      <p:sp>
        <p:nvSpPr>
          <p:cNvPr id="1219" name="Google Shape;1219;p99"/>
          <p:cNvSpPr/>
          <p:nvPr/>
        </p:nvSpPr>
        <p:spPr>
          <a:xfrm>
            <a:off x="4990250" y="2153800"/>
            <a:ext cx="1077000" cy="6828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4572000" lvl="0" indent="45720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gfm= = 111.1 g/mol </a:t>
            </a:r>
            <a:endParaRPr/>
          </a:p>
        </p:txBody>
      </p:sp>
      <p:sp>
        <p:nvSpPr>
          <p:cNvPr id="1220" name="Google Shape;1220;p99"/>
          <p:cNvSpPr/>
          <p:nvPr/>
        </p:nvSpPr>
        <p:spPr>
          <a:xfrm>
            <a:off x="1479275" y="3596850"/>
            <a:ext cx="1077000" cy="6828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a:t>
            </a:r>
            <a:endParaRPr/>
          </a:p>
        </p:txBody>
      </p:sp>
      <p:sp>
        <p:nvSpPr>
          <p:cNvPr id="1221" name="Google Shape;1221;p99"/>
          <p:cNvSpPr/>
          <p:nvPr/>
        </p:nvSpPr>
        <p:spPr>
          <a:xfrm>
            <a:off x="6287725" y="2684200"/>
            <a:ext cx="2556600" cy="682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a:t>
            </a:r>
            <a:endParaRPr/>
          </a:p>
        </p:txBody>
      </p:sp>
      <p:sp>
        <p:nvSpPr>
          <p:cNvPr id="1222" name="Google Shape;1222;p99"/>
          <p:cNvSpPr/>
          <p:nvPr/>
        </p:nvSpPr>
        <p:spPr>
          <a:xfrm>
            <a:off x="1293700" y="4168875"/>
            <a:ext cx="1408200" cy="682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a:t>
            </a:r>
            <a:endParaRPr/>
          </a:p>
        </p:txBody>
      </p:sp>
      <p:sp>
        <p:nvSpPr>
          <p:cNvPr id="1223" name="Google Shape;1223;p99"/>
          <p:cNvSpPr txBox="1"/>
          <p:nvPr/>
        </p:nvSpPr>
        <p:spPr>
          <a:xfrm>
            <a:off x="359225" y="3591000"/>
            <a:ext cx="3317100" cy="120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comp= </a:t>
            </a:r>
            <a:r>
              <a:rPr lang="en" sz="3000" u="sng">
                <a:solidFill>
                  <a:srgbClr val="00FFFF"/>
                </a:solidFill>
                <a:latin typeface="Shadows Into Light"/>
                <a:ea typeface="Shadows Into Light"/>
                <a:cs typeface="Shadows Into Light"/>
                <a:sym typeface="Shadows Into Light"/>
              </a:rPr>
              <a:t>40.1g</a:t>
            </a:r>
            <a:r>
              <a:rPr lang="en" sz="3000" u="sng">
                <a:solidFill>
                  <a:schemeClr val="lt1"/>
                </a:solidFill>
                <a:latin typeface="Shadows Into Light"/>
                <a:ea typeface="Shadows Into Light"/>
                <a:cs typeface="Shadows Into Light"/>
                <a:sym typeface="Shadows Into Light"/>
              </a:rPr>
              <a:t> </a:t>
            </a:r>
            <a:r>
              <a:rPr lang="en" sz="3000">
                <a:solidFill>
                  <a:schemeClr val="lt1"/>
                </a:solidFill>
                <a:latin typeface="Shadows Into Light"/>
                <a:ea typeface="Shadows Into Light"/>
                <a:cs typeface="Shadows Into Light"/>
                <a:sym typeface="Shadows Into Light"/>
              </a:rPr>
              <a:t>      </a:t>
            </a:r>
            <a:br>
              <a:rPr lang="en" sz="3000">
                <a:solidFill>
                  <a:schemeClr val="lt1"/>
                </a:solidFill>
                <a:latin typeface="Shadows Into Light"/>
                <a:ea typeface="Shadows Into Light"/>
                <a:cs typeface="Shadows Into Light"/>
                <a:sym typeface="Shadows Into Light"/>
              </a:rPr>
            </a:br>
            <a:r>
              <a:rPr lang="en" sz="3000">
                <a:solidFill>
                  <a:schemeClr val="lt1"/>
                </a:solidFill>
                <a:latin typeface="Shadows Into Light"/>
                <a:ea typeface="Shadows Into Light"/>
                <a:cs typeface="Shadows Into Light"/>
                <a:sym typeface="Shadows Into Light"/>
              </a:rPr>
              <a:t>       </a:t>
            </a:r>
            <a:r>
              <a:rPr lang="en" sz="3000">
                <a:solidFill>
                  <a:srgbClr val="FF0000"/>
                </a:solidFill>
                <a:latin typeface="Shadows Into Light"/>
                <a:ea typeface="Shadows Into Light"/>
                <a:cs typeface="Shadows Into Light"/>
                <a:sym typeface="Shadows Into Light"/>
              </a:rPr>
              <a:t>111.1g/mol</a:t>
            </a:r>
            <a:r>
              <a:rPr lang="en" sz="3000">
                <a:solidFill>
                  <a:schemeClr val="lt1"/>
                </a:solidFill>
                <a:latin typeface="Shadows Into Light"/>
                <a:ea typeface="Shadows Into Light"/>
                <a:cs typeface="Shadows Into Light"/>
                <a:sym typeface="Shadows Into Light"/>
              </a:rPr>
              <a:t> </a:t>
            </a:r>
            <a:br>
              <a:rPr lang="en" sz="30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7"/>
                                        </p:tgtEl>
                                        <p:attrNameLst>
                                          <p:attrName>style.visibility</p:attrName>
                                        </p:attrNameLst>
                                      </p:cBhvr>
                                      <p:to>
                                        <p:strVal val="visible"/>
                                      </p:to>
                                    </p:set>
                                    <p:animEffect transition="in" filter="fade">
                                      <p:cBhvr>
                                        <p:cTn id="7" dur="1000"/>
                                        <p:tgtEl>
                                          <p:spTgt spid="1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8"/>
                                        </p:tgtEl>
                                        <p:attrNameLst>
                                          <p:attrName>style.visibility</p:attrName>
                                        </p:attrNameLst>
                                      </p:cBhvr>
                                      <p:to>
                                        <p:strVal val="visible"/>
                                      </p:to>
                                    </p:set>
                                    <p:animEffect transition="in" filter="fade">
                                      <p:cBhvr>
                                        <p:cTn id="12" dur="1000"/>
                                        <p:tgtEl>
                                          <p:spTgt spid="1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3"/>
                                        </p:tgtEl>
                                        <p:attrNameLst>
                                          <p:attrName>style.visibility</p:attrName>
                                        </p:attrNameLst>
                                      </p:cBhvr>
                                      <p:to>
                                        <p:strVal val="visible"/>
                                      </p:to>
                                    </p:set>
                                    <p:animEffect transition="in" filter="fade">
                                      <p:cBhvr>
                                        <p:cTn id="17" dur="1000"/>
                                        <p:tgtEl>
                                          <p:spTgt spid="1223"/>
                                        </p:tgtEl>
                                      </p:cBhvr>
                                    </p:animEffect>
                                  </p:childTnLst>
                                </p:cTn>
                              </p:par>
                              <p:par>
                                <p:cTn id="18" presetID="10" presetClass="entr" presetSubtype="0" fill="hold" nodeType="withEffect">
                                  <p:stCondLst>
                                    <p:cond delay="0"/>
                                  </p:stCondLst>
                                  <p:childTnLst>
                                    <p:set>
                                      <p:cBhvr>
                                        <p:cTn id="19" dur="1" fill="hold">
                                          <p:stCondLst>
                                            <p:cond delay="0"/>
                                          </p:stCondLst>
                                        </p:cTn>
                                        <p:tgtEl>
                                          <p:spTgt spid="1216"/>
                                        </p:tgtEl>
                                        <p:attrNameLst>
                                          <p:attrName>style.visibility</p:attrName>
                                        </p:attrNameLst>
                                      </p:cBhvr>
                                      <p:to>
                                        <p:strVal val="visible"/>
                                      </p:to>
                                    </p:set>
                                    <p:animEffect transition="in" filter="fade">
                                      <p:cBhvr>
                                        <p:cTn id="20" dur="1000"/>
                                        <p:tgtEl>
                                          <p:spTgt spid="12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19"/>
                                        </p:tgtEl>
                                        <p:attrNameLst>
                                          <p:attrName>style.visibility</p:attrName>
                                        </p:attrNameLst>
                                      </p:cBhvr>
                                      <p:to>
                                        <p:strVal val="visible"/>
                                      </p:to>
                                    </p:set>
                                    <p:animEffect transition="in" filter="fade">
                                      <p:cBhvr>
                                        <p:cTn id="25" dur="1000"/>
                                        <p:tgtEl>
                                          <p:spTgt spid="12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20"/>
                                        </p:tgtEl>
                                        <p:attrNameLst>
                                          <p:attrName>style.visibility</p:attrName>
                                        </p:attrNameLst>
                                      </p:cBhvr>
                                      <p:to>
                                        <p:strVal val="visible"/>
                                      </p:to>
                                    </p:set>
                                    <p:animEffect transition="in" filter="fade">
                                      <p:cBhvr>
                                        <p:cTn id="30" dur="1000"/>
                                        <p:tgtEl>
                                          <p:spTgt spid="12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21"/>
                                        </p:tgtEl>
                                        <p:attrNameLst>
                                          <p:attrName>style.visibility</p:attrName>
                                        </p:attrNameLst>
                                      </p:cBhvr>
                                      <p:to>
                                        <p:strVal val="visible"/>
                                      </p:to>
                                    </p:set>
                                    <p:animEffect transition="in" filter="fade">
                                      <p:cBhvr>
                                        <p:cTn id="35" dur="1000"/>
                                        <p:tgtEl>
                                          <p:spTgt spid="12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22"/>
                                        </p:tgtEl>
                                        <p:attrNameLst>
                                          <p:attrName>style.visibility</p:attrName>
                                        </p:attrNameLst>
                                      </p:cBhvr>
                                      <p:to>
                                        <p:strVal val="visible"/>
                                      </p:to>
                                    </p:set>
                                    <p:animEffect transition="in" filter="fade">
                                      <p:cBhvr>
                                        <p:cTn id="40" dur="1000"/>
                                        <p:tgtEl>
                                          <p:spTgt spid="12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14"/>
                                        </p:tgtEl>
                                        <p:attrNameLst>
                                          <p:attrName>style.visibility</p:attrName>
                                        </p:attrNameLst>
                                      </p:cBhvr>
                                      <p:to>
                                        <p:strVal val="visible"/>
                                      </p:to>
                                    </p:set>
                                    <p:animEffect transition="in" filter="fade">
                                      <p:cBhvr>
                                        <p:cTn id="45" dur="1000"/>
                                        <p:tgtEl>
                                          <p:spTgt spid="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Fusion Reactions</a:t>
            </a:r>
          </a:p>
        </p:txBody>
      </p:sp>
      <p:graphicFrame>
        <p:nvGraphicFramePr>
          <p:cNvPr id="4" name="Table 3"/>
          <p:cNvGraphicFramePr>
            <a:graphicFrameLocks noGrp="1"/>
          </p:cNvGraphicFramePr>
          <p:nvPr>
            <p:extLst/>
          </p:nvPr>
        </p:nvGraphicFramePr>
        <p:xfrm>
          <a:off x="923454" y="1607820"/>
          <a:ext cx="7396682" cy="2926080"/>
        </p:xfrm>
        <a:graphic>
          <a:graphicData uri="http://schemas.openxmlformats.org/drawingml/2006/table">
            <a:tbl>
              <a:tblPr firstRow="1" bandRow="1">
                <a:tableStyleId>{5C22544A-7EE6-4342-B048-85BDC9FD1C3A}</a:tableStyleId>
              </a:tblPr>
              <a:tblGrid>
                <a:gridCol w="3698341">
                  <a:extLst>
                    <a:ext uri="{9D8B030D-6E8A-4147-A177-3AD203B41FA5}">
                      <a16:colId xmlns:a16="http://schemas.microsoft.com/office/drawing/2014/main" val="20000"/>
                    </a:ext>
                  </a:extLst>
                </a:gridCol>
                <a:gridCol w="3698341">
                  <a:extLst>
                    <a:ext uri="{9D8B030D-6E8A-4147-A177-3AD203B41FA5}">
                      <a16:colId xmlns:a16="http://schemas.microsoft.com/office/drawing/2014/main" val="20001"/>
                    </a:ext>
                  </a:extLst>
                </a:gridCol>
              </a:tblGrid>
              <a:tr h="315959">
                <a:tc>
                  <a:txBody>
                    <a:bodyPr/>
                    <a:lstStyle/>
                    <a:p>
                      <a:pPr algn="ctr"/>
                      <a:r>
                        <a:rPr lang="en-US" sz="2000" dirty="0">
                          <a:solidFill>
                            <a:schemeClr val="bg1"/>
                          </a:solidFill>
                          <a:latin typeface="Shadows Into Light" panose="020B0604020202020204" charset="0"/>
                        </a:rPr>
                        <a:t>ADVANTAGE</a:t>
                      </a:r>
                      <a:r>
                        <a:rPr lang="en-US" sz="2000" baseline="0" dirty="0">
                          <a:solidFill>
                            <a:schemeClr val="bg1"/>
                          </a:solidFill>
                          <a:latin typeface="Shadows Into Light" panose="020B0604020202020204" charset="0"/>
                        </a:rPr>
                        <a:t>S</a:t>
                      </a:r>
                      <a:endParaRPr lang="en-US" sz="2000" dirty="0">
                        <a:solidFill>
                          <a:schemeClr val="bg1"/>
                        </a:solidFill>
                        <a:latin typeface="Shadows Into Light" panose="020B0604020202020204" charset="0"/>
                      </a:endParaRPr>
                    </a:p>
                  </a:txBody>
                  <a:tcPr/>
                </a:tc>
                <a:tc>
                  <a:txBody>
                    <a:bodyPr/>
                    <a:lstStyle/>
                    <a:p>
                      <a:pPr algn="ctr"/>
                      <a:r>
                        <a:rPr lang="en-US" sz="2000" dirty="0">
                          <a:solidFill>
                            <a:schemeClr val="bg1"/>
                          </a:solidFill>
                          <a:latin typeface="Shadows Into Light" panose="020B0604020202020204" charset="0"/>
                        </a:rPr>
                        <a:t>DISADVANTAGES</a:t>
                      </a:r>
                    </a:p>
                  </a:txBody>
                  <a:tcPr/>
                </a:tc>
                <a:extLst>
                  <a:ext uri="{0D108BD9-81ED-4DB2-BD59-A6C34878D82A}">
                    <a16:rowId xmlns:a16="http://schemas.microsoft.com/office/drawing/2014/main" val="10000"/>
                  </a:ext>
                </a:extLst>
              </a:tr>
              <a:tr h="2503366">
                <a:tc>
                  <a:txBody>
                    <a:bodyPr/>
                    <a:lstStyle/>
                    <a:p>
                      <a:pPr marL="285750" indent="-285750">
                        <a:buFont typeface="Arial" panose="020B0604020202020204" pitchFamily="34" charset="0"/>
                        <a:buChar char="•"/>
                      </a:pPr>
                      <a:r>
                        <a:rPr lang="en-US" sz="2000" dirty="0">
                          <a:solidFill>
                            <a:schemeClr val="bg1"/>
                          </a:solidFill>
                          <a:latin typeface="Shadows Into Light" panose="020B0604020202020204" charset="0"/>
                        </a:rPr>
                        <a:t>Produces</a:t>
                      </a:r>
                      <a:r>
                        <a:rPr lang="en-US" sz="2000" baseline="0" dirty="0">
                          <a:solidFill>
                            <a:schemeClr val="bg1"/>
                          </a:solidFill>
                          <a:latin typeface="Shadows Into Light" panose="020B0604020202020204" charset="0"/>
                        </a:rPr>
                        <a:t> more energy</a:t>
                      </a:r>
                    </a:p>
                    <a:p>
                      <a:pPr marL="285750" indent="-285750">
                        <a:buFont typeface="Arial" panose="020B0604020202020204" pitchFamily="34" charset="0"/>
                        <a:buChar char="•"/>
                      </a:pPr>
                      <a:endParaRPr lang="en-US" sz="2000" baseline="0" dirty="0">
                        <a:solidFill>
                          <a:schemeClr val="bg1"/>
                        </a:solidFill>
                        <a:latin typeface="Shadows Into Light" panose="020B0604020202020204" charset="0"/>
                      </a:endParaRPr>
                    </a:p>
                    <a:p>
                      <a:pPr marL="285750" indent="-285750">
                        <a:buFont typeface="Arial" panose="020B0604020202020204" pitchFamily="34" charset="0"/>
                        <a:buChar char="•"/>
                      </a:pPr>
                      <a:r>
                        <a:rPr lang="en-US" sz="2000" baseline="0" dirty="0">
                          <a:solidFill>
                            <a:schemeClr val="bg1"/>
                          </a:solidFill>
                          <a:latin typeface="Shadows Into Light" panose="020B0604020202020204" charset="0"/>
                        </a:rPr>
                        <a:t>Materials more readily available</a:t>
                      </a:r>
                    </a:p>
                    <a:p>
                      <a:pPr marL="285750" indent="-285750">
                        <a:buFont typeface="Arial" panose="020B0604020202020204" pitchFamily="34" charset="0"/>
                        <a:buChar char="•"/>
                      </a:pPr>
                      <a:endParaRPr lang="en-US" sz="2000" baseline="0" dirty="0">
                        <a:solidFill>
                          <a:schemeClr val="bg1"/>
                        </a:solidFill>
                        <a:latin typeface="Shadows Into Light" panose="020B0604020202020204" charset="0"/>
                      </a:endParaRPr>
                    </a:p>
                    <a:p>
                      <a:pPr marL="285750" indent="-285750">
                        <a:buFont typeface="Arial" panose="020B0604020202020204" pitchFamily="34" charset="0"/>
                        <a:buChar char="•"/>
                      </a:pPr>
                      <a:r>
                        <a:rPr lang="en-US" sz="2000" baseline="0" dirty="0">
                          <a:solidFill>
                            <a:schemeClr val="bg1"/>
                          </a:solidFill>
                          <a:latin typeface="Shadows Into Light" panose="020B0604020202020204" charset="0"/>
                        </a:rPr>
                        <a:t>Less waste</a:t>
                      </a:r>
                    </a:p>
                    <a:p>
                      <a:pPr marL="285750" indent="-285750">
                        <a:buFont typeface="Arial" panose="020B0604020202020204" pitchFamily="34" charset="0"/>
                        <a:buChar char="•"/>
                      </a:pPr>
                      <a:endParaRPr lang="en-US" sz="2000" baseline="0" dirty="0">
                        <a:solidFill>
                          <a:schemeClr val="bg1"/>
                        </a:solidFill>
                        <a:latin typeface="Shadows Into Light" panose="020B0604020202020204" charset="0"/>
                      </a:endParaRPr>
                    </a:p>
                    <a:p>
                      <a:pPr marL="285750" indent="-285750">
                        <a:buFont typeface="Arial" panose="020B0604020202020204" pitchFamily="34" charset="0"/>
                        <a:buChar char="•"/>
                      </a:pPr>
                      <a:r>
                        <a:rPr lang="en-US" sz="2000" baseline="0" dirty="0">
                          <a:solidFill>
                            <a:schemeClr val="bg1"/>
                          </a:solidFill>
                          <a:latin typeface="Shadows Into Light" panose="020B0604020202020204" charset="0"/>
                        </a:rPr>
                        <a:t>Less danger (no chain reaction)</a:t>
                      </a:r>
                    </a:p>
                    <a:p>
                      <a:pPr marL="0" indent="0">
                        <a:buFont typeface="Arial" panose="020B0604020202020204" pitchFamily="34" charset="0"/>
                        <a:buNone/>
                      </a:pPr>
                      <a:endParaRPr lang="en-US" sz="2000" dirty="0">
                        <a:solidFill>
                          <a:schemeClr val="bg1"/>
                        </a:solidFill>
                        <a:latin typeface="Shadows Into Light" panose="020B0604020202020204" charset="0"/>
                      </a:endParaRPr>
                    </a:p>
                  </a:txBody>
                  <a:tcPr/>
                </a:tc>
                <a:tc>
                  <a:txBody>
                    <a:bodyPr/>
                    <a:lstStyle/>
                    <a:p>
                      <a:pPr marL="285750" indent="-285750">
                        <a:buFont typeface="Arial" panose="020B0604020202020204" pitchFamily="34" charset="0"/>
                        <a:buChar char="•"/>
                      </a:pPr>
                      <a:r>
                        <a:rPr lang="en-US" sz="2000" dirty="0">
                          <a:solidFill>
                            <a:schemeClr val="bg1"/>
                          </a:solidFill>
                          <a:latin typeface="Shadows Into Light" panose="020B0604020202020204" charset="0"/>
                        </a:rPr>
                        <a:t>Too Expensive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2653769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sz="quarter" idx="1"/>
          </p:nvPr>
        </p:nvSpPr>
        <p:spPr>
          <a:xfrm>
            <a:off x="339504" y="1488186"/>
            <a:ext cx="8804495" cy="648432"/>
          </a:xfrm>
        </p:spPr>
        <p:txBody>
          <a:bodyPr/>
          <a:lstStyle/>
          <a:p>
            <a:pPr marL="139700" indent="0">
              <a:buNone/>
            </a:pPr>
            <a:r>
              <a:rPr lang="en-US" dirty="0"/>
              <a:t>Which represents Artificial Transmutation?</a:t>
            </a:r>
          </a:p>
        </p:txBody>
      </p:sp>
      <p:sp>
        <p:nvSpPr>
          <p:cNvPr id="5" name="Rectangle 4"/>
          <p:cNvSpPr/>
          <p:nvPr/>
        </p:nvSpPr>
        <p:spPr>
          <a:xfrm>
            <a:off x="882712" y="2351741"/>
            <a:ext cx="6676931" cy="1323439"/>
          </a:xfrm>
          <a:prstGeom prst="rect">
            <a:avLst/>
          </a:prstGeom>
        </p:spPr>
        <p:txBody>
          <a:bodyPr wrap="square">
            <a:spAutoFit/>
          </a:bodyPr>
          <a:lstStyle/>
          <a:p>
            <a:r>
              <a:rPr lang="en-US" sz="2000" baseline="30000" dirty="0">
                <a:solidFill>
                  <a:schemeClr val="bg1"/>
                </a:solidFill>
                <a:latin typeface="Shadows Into Light" panose="020B0604020202020204" charset="0"/>
              </a:rPr>
              <a:t>238</a:t>
            </a:r>
            <a:r>
              <a:rPr lang="en-US" sz="2000" baseline="-25000" dirty="0">
                <a:solidFill>
                  <a:schemeClr val="bg1"/>
                </a:solidFill>
                <a:latin typeface="Shadows Into Light" panose="020B0604020202020204" charset="0"/>
              </a:rPr>
              <a:t> 92</a:t>
            </a:r>
            <a:r>
              <a:rPr lang="en-US" sz="2000" dirty="0">
                <a:solidFill>
                  <a:schemeClr val="bg1"/>
                </a:solidFill>
                <a:latin typeface="Shadows Into Light" panose="020B0604020202020204" charset="0"/>
              </a:rPr>
              <a:t>U		</a:t>
            </a:r>
            <a:r>
              <a:rPr lang="en-US" sz="2000" dirty="0">
                <a:solidFill>
                  <a:schemeClr val="bg1"/>
                </a:solidFill>
                <a:latin typeface="Shadows Into Light" panose="020B0604020202020204" charset="0"/>
                <a:sym typeface="Wingdings" panose="05000000000000000000" pitchFamily="2" charset="2"/>
              </a:rPr>
              <a:t> </a:t>
            </a:r>
            <a:r>
              <a:rPr lang="en-US" sz="2000" dirty="0">
                <a:solidFill>
                  <a:schemeClr val="bg1"/>
                </a:solidFill>
                <a:latin typeface="Shadows Into Light" panose="020B0604020202020204" charset="0"/>
              </a:rPr>
              <a:t>	</a:t>
            </a:r>
            <a:r>
              <a:rPr lang="en-US" sz="2000" baseline="30000" dirty="0">
                <a:solidFill>
                  <a:schemeClr val="bg1"/>
                </a:solidFill>
                <a:latin typeface="Shadows Into Light" panose="020B0604020202020204" charset="0"/>
              </a:rPr>
              <a:t>4</a:t>
            </a:r>
            <a:r>
              <a:rPr lang="en-US" sz="2000" baseline="-25000" dirty="0">
                <a:solidFill>
                  <a:schemeClr val="bg1"/>
                </a:solidFill>
                <a:latin typeface="Shadows Into Light" panose="020B0604020202020204" charset="0"/>
              </a:rPr>
              <a:t>2</a:t>
            </a:r>
            <a:r>
              <a:rPr lang="en-US" sz="2000" dirty="0">
                <a:solidFill>
                  <a:schemeClr val="bg1"/>
                </a:solidFill>
                <a:latin typeface="Shadows Into Light" panose="020B0604020202020204" charset="0"/>
              </a:rPr>
              <a:t>He + </a:t>
            </a:r>
            <a:r>
              <a:rPr lang="en-US" sz="2000" baseline="30000" dirty="0">
                <a:solidFill>
                  <a:schemeClr val="bg1"/>
                </a:solidFill>
                <a:latin typeface="Shadows Into Light" panose="020B0604020202020204" charset="0"/>
              </a:rPr>
              <a:t>234</a:t>
            </a:r>
            <a:r>
              <a:rPr lang="en-US" sz="2000" baseline="-25000" dirty="0">
                <a:solidFill>
                  <a:schemeClr val="bg1"/>
                </a:solidFill>
                <a:latin typeface="Shadows Into Light" panose="020B0604020202020204" charset="0"/>
              </a:rPr>
              <a:t>90</a:t>
            </a:r>
            <a:r>
              <a:rPr lang="en-US" sz="2000" dirty="0">
                <a:solidFill>
                  <a:schemeClr val="bg1"/>
                </a:solidFill>
                <a:latin typeface="Shadows Into Light" panose="020B0604020202020204" charset="0"/>
              </a:rPr>
              <a:t>Th</a:t>
            </a:r>
          </a:p>
          <a:p>
            <a:r>
              <a:rPr lang="en-US" sz="2000" baseline="30000" dirty="0">
                <a:solidFill>
                  <a:schemeClr val="bg1"/>
                </a:solidFill>
                <a:latin typeface="Shadows Into Light" panose="020B0604020202020204" charset="0"/>
              </a:rPr>
              <a:t>27</a:t>
            </a:r>
            <a:r>
              <a:rPr lang="en-US" sz="2000" baseline="-25000" dirty="0">
                <a:solidFill>
                  <a:schemeClr val="bg1"/>
                </a:solidFill>
                <a:latin typeface="Shadows Into Light" panose="020B0604020202020204" charset="0"/>
              </a:rPr>
              <a:t>13</a:t>
            </a:r>
            <a:r>
              <a:rPr lang="en-US" sz="2000" dirty="0">
                <a:solidFill>
                  <a:schemeClr val="bg1"/>
                </a:solidFill>
                <a:latin typeface="Shadows Into Light" panose="020B0604020202020204" charset="0"/>
              </a:rPr>
              <a:t>Al   + </a:t>
            </a:r>
            <a:r>
              <a:rPr lang="en-US" sz="2000" baseline="30000" dirty="0">
                <a:solidFill>
                  <a:schemeClr val="bg1"/>
                </a:solidFill>
                <a:latin typeface="Shadows Into Light" panose="020B0604020202020204" charset="0"/>
              </a:rPr>
              <a:t>4</a:t>
            </a:r>
            <a:r>
              <a:rPr lang="en-US" sz="2000" baseline="-25000" dirty="0">
                <a:solidFill>
                  <a:schemeClr val="bg1"/>
                </a:solidFill>
                <a:latin typeface="Shadows Into Light" panose="020B0604020202020204" charset="0"/>
              </a:rPr>
              <a:t>2</a:t>
            </a:r>
            <a:r>
              <a:rPr lang="en-US" sz="2000" dirty="0">
                <a:solidFill>
                  <a:schemeClr val="bg1"/>
                </a:solidFill>
                <a:latin typeface="Shadows Into Light" panose="020B0604020202020204" charset="0"/>
              </a:rPr>
              <a:t>He 	</a:t>
            </a:r>
            <a:r>
              <a:rPr lang="en-US" sz="2000" dirty="0">
                <a:solidFill>
                  <a:schemeClr val="bg1"/>
                </a:solidFill>
                <a:latin typeface="Shadows Into Light" panose="020B0604020202020204" charset="0"/>
                <a:sym typeface="Wingdings" panose="05000000000000000000" pitchFamily="2" charset="2"/>
              </a:rPr>
              <a:t></a:t>
            </a:r>
            <a:r>
              <a:rPr lang="en-US" sz="2000" dirty="0">
                <a:solidFill>
                  <a:schemeClr val="bg1"/>
                </a:solidFill>
                <a:latin typeface="Shadows Into Light" panose="020B0604020202020204" charset="0"/>
              </a:rPr>
              <a:t>	</a:t>
            </a:r>
            <a:r>
              <a:rPr lang="en-US" sz="2000" baseline="30000" dirty="0">
                <a:solidFill>
                  <a:schemeClr val="bg1"/>
                </a:solidFill>
                <a:latin typeface="Shadows Into Light" panose="020B0604020202020204" charset="0"/>
              </a:rPr>
              <a:t>30</a:t>
            </a:r>
            <a:r>
              <a:rPr lang="en-US" sz="2000" baseline="-25000" dirty="0">
                <a:solidFill>
                  <a:schemeClr val="bg1"/>
                </a:solidFill>
                <a:latin typeface="Shadows Into Light" panose="020B0604020202020204" charset="0"/>
              </a:rPr>
              <a:t>15</a:t>
            </a:r>
            <a:r>
              <a:rPr lang="en-US" sz="2000" dirty="0">
                <a:solidFill>
                  <a:schemeClr val="bg1"/>
                </a:solidFill>
                <a:latin typeface="Shadows Into Light" panose="020B0604020202020204" charset="0"/>
              </a:rPr>
              <a:t>P + </a:t>
            </a:r>
            <a:r>
              <a:rPr lang="en-US" sz="2000" baseline="30000" dirty="0">
                <a:solidFill>
                  <a:schemeClr val="bg1"/>
                </a:solidFill>
                <a:latin typeface="Shadows Into Light" panose="020B0604020202020204" charset="0"/>
              </a:rPr>
              <a:t>1</a:t>
            </a:r>
            <a:r>
              <a:rPr lang="en-US" sz="2000" baseline="-25000" dirty="0">
                <a:solidFill>
                  <a:schemeClr val="bg1"/>
                </a:solidFill>
                <a:latin typeface="Shadows Into Light" panose="020B0604020202020204" charset="0"/>
              </a:rPr>
              <a:t>0</a:t>
            </a:r>
            <a:r>
              <a:rPr lang="en-US" sz="2000" dirty="0">
                <a:solidFill>
                  <a:schemeClr val="bg1"/>
                </a:solidFill>
                <a:latin typeface="Shadows Into Light" panose="020B0604020202020204" charset="0"/>
              </a:rPr>
              <a:t>n</a:t>
            </a:r>
          </a:p>
          <a:p>
            <a:r>
              <a:rPr lang="en-US" sz="2000" baseline="30000" dirty="0">
                <a:solidFill>
                  <a:schemeClr val="bg1"/>
                </a:solidFill>
                <a:latin typeface="Shadows Into Light" panose="020B0604020202020204" charset="0"/>
              </a:rPr>
              <a:t>14</a:t>
            </a:r>
            <a:r>
              <a:rPr lang="en-US" sz="2000" baseline="-25000" dirty="0">
                <a:solidFill>
                  <a:schemeClr val="bg1"/>
                </a:solidFill>
                <a:latin typeface="Shadows Into Light" panose="020B0604020202020204" charset="0"/>
              </a:rPr>
              <a:t>6</a:t>
            </a:r>
            <a:r>
              <a:rPr lang="en-US" sz="2000" dirty="0">
                <a:solidFill>
                  <a:schemeClr val="bg1"/>
                </a:solidFill>
                <a:latin typeface="Shadows Into Light" panose="020B0604020202020204" charset="0"/>
              </a:rPr>
              <a:t>C		</a:t>
            </a:r>
            <a:r>
              <a:rPr lang="en-US" sz="2000" dirty="0">
                <a:solidFill>
                  <a:schemeClr val="bg1"/>
                </a:solidFill>
                <a:latin typeface="Shadows Into Light" panose="020B0604020202020204" charset="0"/>
                <a:sym typeface="Wingdings" panose="05000000000000000000" pitchFamily="2" charset="2"/>
              </a:rPr>
              <a:t></a:t>
            </a:r>
            <a:r>
              <a:rPr lang="en-US" sz="2000" dirty="0">
                <a:solidFill>
                  <a:schemeClr val="bg1"/>
                </a:solidFill>
                <a:latin typeface="Shadows Into Light" panose="020B0604020202020204" charset="0"/>
              </a:rPr>
              <a:t>	</a:t>
            </a:r>
            <a:r>
              <a:rPr lang="en-US" sz="2000" baseline="30000" dirty="0">
                <a:solidFill>
                  <a:schemeClr val="bg1"/>
                </a:solidFill>
                <a:latin typeface="Shadows Into Light" panose="020B0604020202020204" charset="0"/>
              </a:rPr>
              <a:t>14</a:t>
            </a:r>
            <a:r>
              <a:rPr lang="en-US" sz="2000" baseline="-25000" dirty="0">
                <a:solidFill>
                  <a:schemeClr val="bg1"/>
                </a:solidFill>
                <a:latin typeface="Shadows Into Light" panose="020B0604020202020204" charset="0"/>
              </a:rPr>
              <a:t>7</a:t>
            </a:r>
            <a:r>
              <a:rPr lang="en-US" sz="2000" dirty="0">
                <a:solidFill>
                  <a:schemeClr val="bg1"/>
                </a:solidFill>
                <a:latin typeface="Shadows Into Light" panose="020B0604020202020204" charset="0"/>
              </a:rPr>
              <a:t>N + </a:t>
            </a:r>
            <a:r>
              <a:rPr lang="en-US" sz="2000" baseline="-25000" dirty="0">
                <a:solidFill>
                  <a:schemeClr val="bg1"/>
                </a:solidFill>
                <a:latin typeface="Shadows Into Light" panose="020B0604020202020204" charset="0"/>
              </a:rPr>
              <a:t> </a:t>
            </a:r>
            <a:r>
              <a:rPr lang="en-US" sz="2000" dirty="0">
                <a:solidFill>
                  <a:schemeClr val="bg1"/>
                </a:solidFill>
                <a:latin typeface="Shadows Into Light" panose="020B0604020202020204" charset="0"/>
              </a:rPr>
              <a:t>e</a:t>
            </a:r>
            <a:r>
              <a:rPr lang="en-US" sz="2000" baseline="30000" dirty="0">
                <a:solidFill>
                  <a:schemeClr val="bg1"/>
                </a:solidFill>
                <a:latin typeface="Shadows Into Light" panose="020B0604020202020204" charset="0"/>
              </a:rPr>
              <a:t>0</a:t>
            </a:r>
            <a:endParaRPr lang="en-US" sz="2000" dirty="0">
              <a:solidFill>
                <a:schemeClr val="bg1"/>
              </a:solidFill>
              <a:latin typeface="Shadows Into Light" panose="020B0604020202020204" charset="0"/>
            </a:endParaRPr>
          </a:p>
          <a:p>
            <a:r>
              <a:rPr lang="en-US" sz="2000" baseline="30000" dirty="0">
                <a:solidFill>
                  <a:schemeClr val="bg1"/>
                </a:solidFill>
                <a:latin typeface="Shadows Into Light" panose="020B0604020202020204" charset="0"/>
              </a:rPr>
              <a:t>226</a:t>
            </a:r>
            <a:r>
              <a:rPr lang="en-US" sz="2000" baseline="-25000" dirty="0">
                <a:solidFill>
                  <a:schemeClr val="bg1"/>
                </a:solidFill>
                <a:latin typeface="Shadows Into Light" panose="020B0604020202020204" charset="0"/>
              </a:rPr>
              <a:t>88</a:t>
            </a:r>
            <a:r>
              <a:rPr lang="en-US" sz="2000" dirty="0">
                <a:solidFill>
                  <a:schemeClr val="bg1"/>
                </a:solidFill>
                <a:latin typeface="Shadows Into Light" panose="020B0604020202020204" charset="0"/>
              </a:rPr>
              <a:t>Ra		</a:t>
            </a:r>
            <a:r>
              <a:rPr lang="en-US" sz="2000" dirty="0">
                <a:solidFill>
                  <a:schemeClr val="bg1"/>
                </a:solidFill>
                <a:latin typeface="Shadows Into Light" panose="020B0604020202020204" charset="0"/>
                <a:sym typeface="Wingdings" panose="05000000000000000000" pitchFamily="2" charset="2"/>
              </a:rPr>
              <a:t></a:t>
            </a:r>
            <a:r>
              <a:rPr lang="en-US" sz="2000" dirty="0">
                <a:solidFill>
                  <a:schemeClr val="bg1"/>
                </a:solidFill>
                <a:latin typeface="Shadows Into Light" panose="020B0604020202020204" charset="0"/>
              </a:rPr>
              <a:t>	</a:t>
            </a:r>
            <a:r>
              <a:rPr lang="en-US" sz="2000" baseline="30000" dirty="0">
                <a:solidFill>
                  <a:schemeClr val="bg1"/>
                </a:solidFill>
                <a:latin typeface="Shadows Into Light" panose="020B0604020202020204" charset="0"/>
              </a:rPr>
              <a:t>4</a:t>
            </a:r>
            <a:r>
              <a:rPr lang="en-US" sz="2000" baseline="-25000" dirty="0">
                <a:solidFill>
                  <a:schemeClr val="bg1"/>
                </a:solidFill>
                <a:latin typeface="Shadows Into Light" panose="020B0604020202020204" charset="0"/>
              </a:rPr>
              <a:t>2</a:t>
            </a:r>
            <a:r>
              <a:rPr lang="en-US" sz="2000" dirty="0">
                <a:solidFill>
                  <a:schemeClr val="bg1"/>
                </a:solidFill>
                <a:latin typeface="Shadows Into Light" panose="020B0604020202020204" charset="0"/>
              </a:rPr>
              <a:t>He + </a:t>
            </a:r>
            <a:r>
              <a:rPr lang="en-US" sz="2000" baseline="30000" dirty="0">
                <a:solidFill>
                  <a:schemeClr val="bg1"/>
                </a:solidFill>
                <a:latin typeface="Shadows Into Light" panose="020B0604020202020204" charset="0"/>
              </a:rPr>
              <a:t>222</a:t>
            </a:r>
            <a:r>
              <a:rPr lang="en-US" sz="2000" baseline="-25000" dirty="0">
                <a:solidFill>
                  <a:schemeClr val="bg1"/>
                </a:solidFill>
                <a:latin typeface="Shadows Into Light" panose="020B0604020202020204" charset="0"/>
              </a:rPr>
              <a:t>86</a:t>
            </a:r>
            <a:r>
              <a:rPr lang="en-US" sz="2000" dirty="0">
                <a:solidFill>
                  <a:schemeClr val="bg1"/>
                </a:solidFill>
                <a:latin typeface="Shadows Into Light" panose="020B0604020202020204" charset="0"/>
              </a:rPr>
              <a:t>Ra</a:t>
            </a:r>
          </a:p>
        </p:txBody>
      </p:sp>
    </p:spTree>
    <p:extLst>
      <p:ext uri="{BB962C8B-B14F-4D97-AF65-F5344CB8AC3E}">
        <p14:creationId xmlns:p14="http://schemas.microsoft.com/office/powerpoint/2010/main" val="1551511466"/>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Completing Nuclear Equations for Artificial Transmutation</a:t>
            </a:r>
          </a:p>
        </p:txBody>
      </p:sp>
      <p:sp>
        <p:nvSpPr>
          <p:cNvPr id="3" name="Content Placeholder 2"/>
          <p:cNvSpPr>
            <a:spLocks noGrp="1"/>
          </p:cNvSpPr>
          <p:nvPr>
            <p:ph sz="quarter" idx="1"/>
          </p:nvPr>
        </p:nvSpPr>
        <p:spPr>
          <a:xfrm>
            <a:off x="410649" y="1488186"/>
            <a:ext cx="8009073" cy="3655314"/>
          </a:xfrm>
        </p:spPr>
        <p:txBody>
          <a:bodyPr/>
          <a:lstStyle/>
          <a:p>
            <a:pPr marL="0" indent="0">
              <a:buNone/>
            </a:pPr>
            <a:r>
              <a:rPr lang="en-US" dirty="0"/>
              <a:t>Example: </a:t>
            </a:r>
          </a:p>
          <a:p>
            <a:pPr marL="0" indent="0">
              <a:buNone/>
            </a:pPr>
            <a:r>
              <a:rPr lang="en-US" dirty="0"/>
              <a:t>Complete the nuclear equation </a:t>
            </a:r>
            <a:r>
              <a:rPr lang="en-US" i="1" dirty="0"/>
              <a:t> </a:t>
            </a:r>
            <a:r>
              <a:rPr lang="en-US" dirty="0"/>
              <a:t>for the fission of </a:t>
            </a:r>
            <a:r>
              <a:rPr lang="en-US" altLang="ja-JP" dirty="0"/>
              <a:t>U </a:t>
            </a:r>
            <a:r>
              <a:rPr lang="en-US" dirty="0"/>
              <a:t>by writing the notation of the missing product.  </a:t>
            </a:r>
          </a:p>
          <a:p>
            <a:endParaRPr lang="en-US" dirty="0"/>
          </a:p>
        </p:txBody>
      </p:sp>
      <p:pic>
        <p:nvPicPr>
          <p:cNvPr id="4" name="Picture 2" descr="http://www.kentchemistry.com/RegentsExams/Aug2002/regent4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531" y="3863943"/>
            <a:ext cx="6255307" cy="53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3972" y="3776884"/>
            <a:ext cx="470780" cy="316871"/>
          </a:xfrm>
          <a:prstGeom prst="rect">
            <a:avLst/>
          </a:prstGeom>
          <a:noFill/>
        </p:spPr>
        <p:txBody>
          <a:bodyPr wrap="square" rtlCol="0">
            <a:spAutoFit/>
          </a:bodyPr>
          <a:lstStyle/>
          <a:p>
            <a:r>
              <a:rPr lang="en-US" dirty="0">
                <a:solidFill>
                  <a:srgbClr val="FF0000"/>
                </a:solidFill>
              </a:rPr>
              <a:t>1</a:t>
            </a:r>
          </a:p>
        </p:txBody>
      </p:sp>
      <p:sp>
        <p:nvSpPr>
          <p:cNvPr id="6" name="TextBox 5"/>
          <p:cNvSpPr txBox="1"/>
          <p:nvPr/>
        </p:nvSpPr>
        <p:spPr>
          <a:xfrm>
            <a:off x="5413972" y="3952510"/>
            <a:ext cx="470780" cy="316871"/>
          </a:xfrm>
          <a:prstGeom prst="rect">
            <a:avLst/>
          </a:prstGeom>
          <a:noFill/>
        </p:spPr>
        <p:txBody>
          <a:bodyPr wrap="square" rtlCol="0">
            <a:spAutoFit/>
          </a:bodyPr>
          <a:lstStyle/>
          <a:p>
            <a:r>
              <a:rPr lang="en-US" dirty="0">
                <a:solidFill>
                  <a:srgbClr val="FF0000"/>
                </a:solidFill>
              </a:rPr>
              <a:t>0</a:t>
            </a:r>
          </a:p>
        </p:txBody>
      </p:sp>
      <p:sp>
        <p:nvSpPr>
          <p:cNvPr id="7" name="TextBox 6"/>
          <p:cNvSpPr txBox="1"/>
          <p:nvPr/>
        </p:nvSpPr>
        <p:spPr>
          <a:xfrm>
            <a:off x="5584479" y="3885067"/>
            <a:ext cx="470780" cy="369332"/>
          </a:xfrm>
          <a:prstGeom prst="rect">
            <a:avLst/>
          </a:prstGeom>
          <a:noFill/>
        </p:spPr>
        <p:txBody>
          <a:bodyPr wrap="square" rtlCol="0">
            <a:spAutoFit/>
          </a:bodyPr>
          <a:lstStyle/>
          <a:p>
            <a:r>
              <a:rPr lang="en-US" sz="1800" dirty="0">
                <a:solidFill>
                  <a:srgbClr val="FF0000"/>
                </a:solidFill>
              </a:rPr>
              <a:t>n</a:t>
            </a:r>
          </a:p>
        </p:txBody>
      </p:sp>
    </p:spTree>
    <p:extLst>
      <p:ext uri="{BB962C8B-B14F-4D97-AF65-F5344CB8AC3E}">
        <p14:creationId xmlns:p14="http://schemas.microsoft.com/office/powerpoint/2010/main" val="184165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335" y="135802"/>
            <a:ext cx="6599735" cy="857250"/>
          </a:xfrm>
        </p:spPr>
        <p:txBody>
          <a:bodyPr/>
          <a:lstStyle/>
          <a:p>
            <a:r>
              <a:rPr lang="en-US" u="sng" dirty="0">
                <a:solidFill>
                  <a:schemeClr val="accent1"/>
                </a:solidFill>
              </a:rPr>
              <a:t>Crops</a:t>
            </a:r>
            <a:r>
              <a:rPr lang="en-US" dirty="0">
                <a:solidFill>
                  <a:schemeClr val="accent1"/>
                </a:solidFill>
              </a:rPr>
              <a:t>: Kill Bacteria and molds</a:t>
            </a:r>
          </a:p>
        </p:txBody>
      </p:sp>
      <p:pic>
        <p:nvPicPr>
          <p:cNvPr id="4" name="Content Placeholder 3" descr="pic21.jpg"/>
          <p:cNvPicPr>
            <a:picLocks noGrp="1" noChangeAspect="1"/>
          </p:cNvPicPr>
          <p:nvPr>
            <p:ph sz="quarter" idx="1"/>
          </p:nvPr>
        </p:nvPicPr>
        <p:blipFill>
          <a:blip r:embed="rId2" cstate="screen"/>
          <a:stretch>
            <a:fillRect/>
          </a:stretch>
        </p:blipFill>
        <p:spPr>
          <a:xfrm>
            <a:off x="2471596" y="1577561"/>
            <a:ext cx="4513187" cy="3271855"/>
          </a:xfrm>
        </p:spPr>
      </p:pic>
    </p:spTree>
    <p:extLst>
      <p:ext uri="{BB962C8B-B14F-4D97-AF65-F5344CB8AC3E}">
        <p14:creationId xmlns:p14="http://schemas.microsoft.com/office/powerpoint/2010/main" val="390757306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212" y="238065"/>
            <a:ext cx="6774822" cy="857250"/>
          </a:xfrm>
        </p:spPr>
        <p:txBody>
          <a:bodyPr/>
          <a:lstStyle/>
          <a:p>
            <a:r>
              <a:rPr lang="en-US" sz="4000" dirty="0">
                <a:solidFill>
                  <a:schemeClr val="accent1"/>
                </a:solidFill>
              </a:rPr>
              <a:t>Am-241 is used in Smoke detectors</a:t>
            </a:r>
          </a:p>
        </p:txBody>
      </p:sp>
      <p:pic>
        <p:nvPicPr>
          <p:cNvPr id="4" name="Content Placeholder 3" descr="smoke_detector_2.gif"/>
          <p:cNvPicPr>
            <a:picLocks noGrp="1" noChangeAspect="1"/>
          </p:cNvPicPr>
          <p:nvPr>
            <p:ph sz="quarter" idx="1"/>
          </p:nvPr>
        </p:nvPicPr>
        <p:blipFill>
          <a:blip r:embed="rId2" cstate="screen"/>
          <a:stretch>
            <a:fillRect/>
          </a:stretch>
        </p:blipFill>
        <p:spPr>
          <a:xfrm>
            <a:off x="2726792" y="1498916"/>
            <a:ext cx="4089473" cy="3217946"/>
          </a:xfrm>
        </p:spPr>
      </p:pic>
    </p:spTree>
    <p:extLst>
      <p:ext uri="{BB962C8B-B14F-4D97-AF65-F5344CB8AC3E}">
        <p14:creationId xmlns:p14="http://schemas.microsoft.com/office/powerpoint/2010/main" val="397832219"/>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067" y="228600"/>
            <a:ext cx="5600700" cy="857250"/>
          </a:xfrm>
        </p:spPr>
        <p:txBody>
          <a:bodyPr/>
          <a:lstStyle/>
          <a:p>
            <a:pPr algn="ctr"/>
            <a:r>
              <a:rPr lang="en-US" dirty="0">
                <a:solidFill>
                  <a:schemeClr val="accent1"/>
                </a:solidFill>
              </a:rPr>
              <a:t>Carbon Dating: Archeology</a:t>
            </a:r>
          </a:p>
        </p:txBody>
      </p:sp>
      <p:pic>
        <p:nvPicPr>
          <p:cNvPr id="4" name="Content Placeholder 3" descr="w201831731.jpg"/>
          <p:cNvPicPr>
            <a:picLocks noGrp="1" noChangeAspect="1"/>
          </p:cNvPicPr>
          <p:nvPr>
            <p:ph sz="quarter" idx="1"/>
          </p:nvPr>
        </p:nvPicPr>
        <p:blipFill>
          <a:blip r:embed="rId2" cstate="screen"/>
          <a:stretch>
            <a:fillRect/>
          </a:stretch>
        </p:blipFill>
        <p:spPr>
          <a:xfrm>
            <a:off x="2227152" y="1577496"/>
            <a:ext cx="4859448" cy="3223103"/>
          </a:xfrm>
        </p:spPr>
      </p:pic>
    </p:spTree>
    <p:extLst>
      <p:ext uri="{BB962C8B-B14F-4D97-AF65-F5344CB8AC3E}">
        <p14:creationId xmlns:p14="http://schemas.microsoft.com/office/powerpoint/2010/main" val="234889183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C-14 Used to date organic material</a:t>
            </a:r>
          </a:p>
        </p:txBody>
      </p:sp>
      <p:pic>
        <p:nvPicPr>
          <p:cNvPr id="4" name="Picture 5" descr="cycle"/>
          <p:cNvPicPr>
            <a:picLocks noGrp="1" noChangeAspect="1" noChangeArrowheads="1"/>
          </p:cNvPicPr>
          <p:nvPr>
            <p:ph sz="quarter" idx="1"/>
          </p:nvPr>
        </p:nvPicPr>
        <p:blipFill>
          <a:blip r:embed="rId2" cstate="print"/>
          <a:srcRect/>
          <a:stretch>
            <a:fillRect/>
          </a:stretch>
        </p:blipFill>
        <p:spPr bwMode="auto">
          <a:xfrm>
            <a:off x="3022208" y="1200150"/>
            <a:ext cx="2337583" cy="3656013"/>
          </a:xfrm>
          <a:prstGeom prst="rect">
            <a:avLst/>
          </a:prstGeom>
          <a:noFill/>
          <a:ln w="9525">
            <a:noFill/>
            <a:miter lim="800000"/>
            <a:headEnd/>
            <a:tailEnd/>
          </a:ln>
        </p:spPr>
      </p:pic>
    </p:spTree>
    <p:extLst>
      <p:ext uri="{BB962C8B-B14F-4D97-AF65-F5344CB8AC3E}">
        <p14:creationId xmlns:p14="http://schemas.microsoft.com/office/powerpoint/2010/main" val="283470065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546" y="235390"/>
            <a:ext cx="6472097" cy="857250"/>
          </a:xfrm>
        </p:spPr>
        <p:txBody>
          <a:bodyPr>
            <a:noAutofit/>
          </a:bodyPr>
          <a:lstStyle/>
          <a:p>
            <a:r>
              <a:rPr lang="en-US" sz="3200" dirty="0">
                <a:solidFill>
                  <a:schemeClr val="accent1"/>
                </a:solidFill>
              </a:rPr>
              <a:t>Uranium is used to date rocks</a:t>
            </a:r>
          </a:p>
        </p:txBody>
      </p:sp>
      <p:pic>
        <p:nvPicPr>
          <p:cNvPr id="4" name="Content Placeholder 3" descr="grand-canyon.jpg"/>
          <p:cNvPicPr>
            <a:picLocks noGrp="1" noChangeAspect="1"/>
          </p:cNvPicPr>
          <p:nvPr>
            <p:ph sz="quarter" idx="1"/>
          </p:nvPr>
        </p:nvPicPr>
        <p:blipFill>
          <a:blip r:embed="rId2" cstate="screen"/>
          <a:stretch>
            <a:fillRect/>
          </a:stretch>
        </p:blipFill>
        <p:spPr>
          <a:xfrm>
            <a:off x="1983858" y="1577958"/>
            <a:ext cx="4679472" cy="3114448"/>
          </a:xfrm>
        </p:spPr>
      </p:pic>
    </p:spTree>
    <p:extLst>
      <p:ext uri="{BB962C8B-B14F-4D97-AF65-F5344CB8AC3E}">
        <p14:creationId xmlns:p14="http://schemas.microsoft.com/office/powerpoint/2010/main" val="712021837"/>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698" y="146193"/>
            <a:ext cx="6925335" cy="857250"/>
          </a:xfrm>
        </p:spPr>
        <p:txBody>
          <a:bodyPr/>
          <a:lstStyle/>
          <a:p>
            <a:r>
              <a:rPr lang="en-US" sz="3600" dirty="0">
                <a:solidFill>
                  <a:schemeClr val="accent1"/>
                </a:solidFill>
              </a:rPr>
              <a:t>C-14 and P-32 are used as Tracers</a:t>
            </a:r>
          </a:p>
        </p:txBody>
      </p:sp>
      <p:pic>
        <p:nvPicPr>
          <p:cNvPr id="4" name="Content Placeholder 3" descr="irrigation-photosynthesis.gif"/>
          <p:cNvPicPr>
            <a:picLocks noGrp="1" noChangeAspect="1"/>
          </p:cNvPicPr>
          <p:nvPr>
            <p:ph sz="quarter" idx="1"/>
          </p:nvPr>
        </p:nvPicPr>
        <p:blipFill>
          <a:blip r:embed="rId2" cstate="screen"/>
          <a:stretch>
            <a:fillRect/>
          </a:stretch>
        </p:blipFill>
        <p:spPr>
          <a:xfrm>
            <a:off x="2670698" y="1638677"/>
            <a:ext cx="3323334" cy="2966076"/>
          </a:xfrm>
        </p:spPr>
      </p:pic>
    </p:spTree>
    <p:extLst>
      <p:ext uri="{BB962C8B-B14F-4D97-AF65-F5344CB8AC3E}">
        <p14:creationId xmlns:p14="http://schemas.microsoft.com/office/powerpoint/2010/main" val="2703451989"/>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19" y="10391"/>
            <a:ext cx="6837979" cy="857250"/>
          </a:xfrm>
        </p:spPr>
        <p:txBody>
          <a:bodyPr>
            <a:normAutofit fontScale="90000"/>
          </a:bodyPr>
          <a:lstStyle/>
          <a:p>
            <a:r>
              <a:rPr lang="en-US" dirty="0">
                <a:solidFill>
                  <a:schemeClr val="accent1"/>
                </a:solidFill>
              </a:rPr>
              <a:t>Iodine-131 is used to Treat overactive thyroid Disorders: Hyperthyroidism</a:t>
            </a:r>
          </a:p>
        </p:txBody>
      </p:sp>
      <p:pic>
        <p:nvPicPr>
          <p:cNvPr id="4" name="Content Placeholder 3" descr="i131.jpg"/>
          <p:cNvPicPr>
            <a:picLocks noGrp="1" noChangeAspect="1"/>
          </p:cNvPicPr>
          <p:nvPr>
            <p:ph sz="quarter" idx="1"/>
          </p:nvPr>
        </p:nvPicPr>
        <p:blipFill>
          <a:blip r:embed="rId2" cstate="screen"/>
          <a:stretch>
            <a:fillRect/>
          </a:stretch>
        </p:blipFill>
        <p:spPr>
          <a:xfrm>
            <a:off x="3594226" y="1513287"/>
            <a:ext cx="4076672" cy="3261337"/>
          </a:xfrm>
        </p:spPr>
      </p:pic>
      <p:sp>
        <p:nvSpPr>
          <p:cNvPr id="3" name="TextBox 2"/>
          <p:cNvSpPr txBox="1"/>
          <p:nvPr/>
        </p:nvSpPr>
        <p:spPr>
          <a:xfrm>
            <a:off x="523404" y="1708276"/>
            <a:ext cx="1657350" cy="2677656"/>
          </a:xfrm>
          <a:prstGeom prst="rect">
            <a:avLst/>
          </a:prstGeom>
          <a:noFill/>
        </p:spPr>
        <p:txBody>
          <a:bodyPr wrap="square" rtlCol="0">
            <a:spAutoFit/>
          </a:bodyPr>
          <a:lstStyle/>
          <a:p>
            <a:r>
              <a:rPr lang="en-US" sz="2400" dirty="0">
                <a:solidFill>
                  <a:schemeClr val="bg1"/>
                </a:solidFill>
                <a:latin typeface="Shadows Into Light" panose="020B0604020202020204" charset="0"/>
              </a:rPr>
              <a:t>Only elements with short half lives should be used in treatment.</a:t>
            </a:r>
          </a:p>
        </p:txBody>
      </p:sp>
    </p:spTree>
    <p:extLst>
      <p:ext uri="{BB962C8B-B14F-4D97-AF65-F5344CB8AC3E}">
        <p14:creationId xmlns:p14="http://schemas.microsoft.com/office/powerpoint/2010/main" val="1755550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0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240" name="Google Shape;1240;p10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What is the percent by </a:t>
            </a:r>
            <a:r>
              <a:rPr lang="en" sz="3000">
                <a:solidFill>
                  <a:srgbClr val="00FFFF"/>
                </a:solidFill>
              </a:rPr>
              <a:t>mass of nitrogen</a:t>
            </a:r>
            <a:r>
              <a:rPr lang="en" sz="3000"/>
              <a:t> in </a:t>
            </a:r>
            <a:r>
              <a:rPr lang="en" sz="3000">
                <a:solidFill>
                  <a:srgbClr val="FF0000"/>
                </a:solidFill>
              </a:rPr>
              <a:t>NH</a:t>
            </a:r>
            <a:r>
              <a:rPr lang="en" sz="3000" baseline="-25000">
                <a:solidFill>
                  <a:srgbClr val="FF0000"/>
                </a:solidFill>
              </a:rPr>
              <a:t>4</a:t>
            </a:r>
            <a:r>
              <a:rPr lang="en" sz="3000">
                <a:solidFill>
                  <a:srgbClr val="FF0000"/>
                </a:solidFill>
              </a:rPr>
              <a:t>NO</a:t>
            </a:r>
            <a:r>
              <a:rPr lang="en" sz="3000" baseline="-25000">
                <a:solidFill>
                  <a:srgbClr val="FF0000"/>
                </a:solidFill>
              </a:rPr>
              <a:t>3</a:t>
            </a:r>
            <a:r>
              <a:rPr lang="en" sz="3000"/>
              <a:t>?</a:t>
            </a:r>
            <a:br>
              <a:rPr lang="en" sz="3000"/>
            </a:br>
            <a:endParaRPr sz="3000"/>
          </a:p>
        </p:txBody>
      </p:sp>
      <p:cxnSp>
        <p:nvCxnSpPr>
          <p:cNvPr id="1241" name="Google Shape;1241;p101"/>
          <p:cNvCxnSpPr/>
          <p:nvPr/>
        </p:nvCxnSpPr>
        <p:spPr>
          <a:xfrm>
            <a:off x="373700" y="4099050"/>
            <a:ext cx="2849400" cy="0"/>
          </a:xfrm>
          <a:prstGeom prst="straightConnector1">
            <a:avLst/>
          </a:prstGeom>
          <a:noFill/>
          <a:ln w="28575" cap="flat" cmpd="sng">
            <a:solidFill>
              <a:srgbClr val="FFFFFF"/>
            </a:solidFill>
            <a:prstDash val="solid"/>
            <a:round/>
            <a:headEnd type="none" w="med" len="med"/>
            <a:tailEnd type="none" w="med" len="med"/>
          </a:ln>
        </p:spPr>
      </p:cxnSp>
      <p:sp>
        <p:nvSpPr>
          <p:cNvPr id="1242" name="Google Shape;1242;p101"/>
          <p:cNvSpPr txBox="1"/>
          <p:nvPr/>
        </p:nvSpPr>
        <p:spPr>
          <a:xfrm>
            <a:off x="373700" y="4204075"/>
            <a:ext cx="3585300" cy="664500"/>
          </a:xfrm>
          <a:prstGeom prst="rect">
            <a:avLst/>
          </a:prstGeom>
          <a:noFill/>
          <a:ln>
            <a:noFill/>
          </a:ln>
        </p:spPr>
        <p:txBody>
          <a:bodyPr spcFirstLastPara="1" wrap="square" lIns="91425" tIns="91425" rIns="91425" bIns="91425" anchor="ctr" anchorCtr="0">
            <a:noAutofit/>
          </a:bodyPr>
          <a:lstStyle/>
          <a:p>
            <a:pPr marL="1371600" lvl="0" indent="457200" algn="l" rtl="0">
              <a:lnSpc>
                <a:spcPct val="115000"/>
              </a:lnSpc>
              <a:spcBef>
                <a:spcPts val="0"/>
              </a:spcBef>
              <a:spcAft>
                <a:spcPts val="1600"/>
              </a:spcAft>
              <a:buNone/>
            </a:pPr>
            <a:r>
              <a:rPr lang="en" sz="3000">
                <a:solidFill>
                  <a:srgbClr val="FF0000"/>
                </a:solidFill>
                <a:latin typeface="Shadows Into Light"/>
                <a:ea typeface="Shadows Into Light"/>
                <a:cs typeface="Shadows Into Light"/>
                <a:sym typeface="Shadows Into Light"/>
              </a:rPr>
              <a:t>= 80.0g/mol</a:t>
            </a:r>
            <a:endParaRPr>
              <a:solidFill>
                <a:srgbClr val="FF0000"/>
              </a:solidFill>
            </a:endParaRPr>
          </a:p>
        </p:txBody>
      </p:sp>
      <p:sp>
        <p:nvSpPr>
          <p:cNvPr id="1243" name="Google Shape;1243;p101"/>
          <p:cNvSpPr txBox="1"/>
          <p:nvPr/>
        </p:nvSpPr>
        <p:spPr>
          <a:xfrm>
            <a:off x="4309250" y="2171250"/>
            <a:ext cx="9576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u="sng">
                <a:solidFill>
                  <a:srgbClr val="00FFFF"/>
                </a:solidFill>
                <a:latin typeface="Shadows Into Light"/>
                <a:ea typeface="Shadows Into Light"/>
                <a:cs typeface="Shadows Into Light"/>
                <a:sym typeface="Shadows Into Light"/>
              </a:rPr>
              <a:t>28.0g</a:t>
            </a:r>
            <a:r>
              <a:rPr lang="en" sz="3000">
                <a:solidFill>
                  <a:srgbClr val="FFFFFF"/>
                </a:solidFill>
                <a:latin typeface="Shadows Into Light"/>
                <a:ea typeface="Shadows Into Light"/>
                <a:cs typeface="Shadows Into Light"/>
                <a:sym typeface="Shadows Into Light"/>
              </a:rPr>
              <a:t>  </a:t>
            </a: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80.0g</a:t>
            </a:r>
            <a:endParaRPr sz="30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sz="3000">
              <a:solidFill>
                <a:srgbClr val="FFFFFF"/>
              </a:solidFill>
              <a:latin typeface="Shadows Into Light"/>
              <a:ea typeface="Shadows Into Light"/>
              <a:cs typeface="Shadows Into Light"/>
              <a:sym typeface="Shadows Into Light"/>
            </a:endParaRPr>
          </a:p>
        </p:txBody>
      </p:sp>
      <p:sp>
        <p:nvSpPr>
          <p:cNvPr id="1244" name="Google Shape;1244;p101"/>
          <p:cNvSpPr txBox="1"/>
          <p:nvPr/>
        </p:nvSpPr>
        <p:spPr>
          <a:xfrm>
            <a:off x="5161750" y="2376650"/>
            <a:ext cx="10626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x  100</a:t>
            </a:r>
            <a:endParaRPr/>
          </a:p>
        </p:txBody>
      </p:sp>
      <p:sp>
        <p:nvSpPr>
          <p:cNvPr id="1245" name="Google Shape;1245;p101"/>
          <p:cNvSpPr txBox="1"/>
          <p:nvPr/>
        </p:nvSpPr>
        <p:spPr>
          <a:xfrm>
            <a:off x="6890700" y="2376650"/>
            <a:ext cx="1435800" cy="490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35.0%</a:t>
            </a:r>
            <a:endParaRPr/>
          </a:p>
        </p:txBody>
      </p:sp>
      <p:pic>
        <p:nvPicPr>
          <p:cNvPr id="1246" name="Google Shape;1246;p101"/>
          <p:cNvPicPr preferRelativeResize="0"/>
          <p:nvPr/>
        </p:nvPicPr>
        <p:blipFill>
          <a:blip r:embed="rId3">
            <a:alphaModFix/>
          </a:blip>
          <a:stretch>
            <a:fillRect/>
          </a:stretch>
        </p:blipFill>
        <p:spPr>
          <a:xfrm>
            <a:off x="5452250" y="4087350"/>
            <a:ext cx="3330175" cy="594675"/>
          </a:xfrm>
          <a:prstGeom prst="rect">
            <a:avLst/>
          </a:prstGeom>
          <a:noFill/>
          <a:ln>
            <a:noFill/>
          </a:ln>
        </p:spPr>
      </p:pic>
      <p:sp>
        <p:nvSpPr>
          <p:cNvPr id="1247" name="Google Shape;1247;p101"/>
          <p:cNvSpPr txBox="1"/>
          <p:nvPr/>
        </p:nvSpPr>
        <p:spPr>
          <a:xfrm>
            <a:off x="384600" y="2009575"/>
            <a:ext cx="4187400" cy="219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lt1"/>
                </a:solidFill>
                <a:latin typeface="Shadows Into Light"/>
                <a:ea typeface="Shadows Into Light"/>
                <a:cs typeface="Shadows Into Light"/>
                <a:sym typeface="Shadows Into Light"/>
              </a:rPr>
              <a:t>N= 14.0g x 2 = 28.0g</a:t>
            </a:r>
            <a:br>
              <a:rPr lang="en" sz="3000">
                <a:solidFill>
                  <a:schemeClr val="lt1"/>
                </a:solidFill>
                <a:latin typeface="Shadows Into Light"/>
                <a:ea typeface="Shadows Into Light"/>
                <a:cs typeface="Shadows Into Light"/>
                <a:sym typeface="Shadows Into Light"/>
              </a:rPr>
            </a:br>
            <a:r>
              <a:rPr lang="en" sz="3000">
                <a:solidFill>
                  <a:schemeClr val="lt1"/>
                </a:solidFill>
                <a:latin typeface="Shadows Into Light"/>
                <a:ea typeface="Shadows Into Light"/>
                <a:cs typeface="Shadows Into Light"/>
                <a:sym typeface="Shadows Into Light"/>
              </a:rPr>
              <a:t>H= 1.0g  x 4 = 4.0g</a:t>
            </a:r>
            <a:br>
              <a:rPr lang="en" sz="3000">
                <a:solidFill>
                  <a:schemeClr val="lt1"/>
                </a:solidFill>
                <a:latin typeface="Shadows Into Light"/>
                <a:ea typeface="Shadows Into Light"/>
                <a:cs typeface="Shadows Into Light"/>
                <a:sym typeface="Shadows Into Light"/>
              </a:rPr>
            </a:br>
            <a:r>
              <a:rPr lang="en" sz="3000">
                <a:solidFill>
                  <a:schemeClr val="lt1"/>
                </a:solidFill>
                <a:latin typeface="Shadows Into Light"/>
                <a:ea typeface="Shadows Into Light"/>
                <a:cs typeface="Shadows Into Light"/>
                <a:sym typeface="Shadows Into Light"/>
              </a:rPr>
              <a:t>O= 16.0g x 3 = 48.0g</a:t>
            </a:r>
            <a:br>
              <a:rPr lang="en" sz="3000">
                <a:solidFill>
                  <a:schemeClr val="lt1"/>
                </a:solidFill>
                <a:latin typeface="Shadows Into Light"/>
                <a:ea typeface="Shadows Into Light"/>
                <a:cs typeface="Shadows Into Light"/>
                <a:sym typeface="Shadows Into Light"/>
              </a:rPr>
            </a:br>
            <a:r>
              <a:rPr lang="en" sz="3000">
                <a:solidFill>
                  <a:schemeClr val="lt1"/>
                </a:solidFill>
                <a:latin typeface="Shadows Into Light"/>
                <a:ea typeface="Shadows Into Light"/>
                <a:cs typeface="Shadows Into Light"/>
                <a:sym typeface="Shadows Into Light"/>
              </a:rPr>
              <a:t>+          </a:t>
            </a:r>
            <a:endParaRPr sz="3000">
              <a:solidFill>
                <a:schemeClr val="lt1"/>
              </a:solidFill>
              <a:latin typeface="Shadows Into Light"/>
              <a:ea typeface="Shadows Into Light"/>
              <a:cs typeface="Shadows Into Light"/>
              <a:sym typeface="Shadows Into Light"/>
            </a:endParaRPr>
          </a:p>
          <a:p>
            <a:pPr marL="1371600" lvl="0" indent="457200" algn="l" rtl="0">
              <a:lnSpc>
                <a:spcPct val="115000"/>
              </a:lnSpc>
              <a:spcBef>
                <a:spcPts val="1600"/>
              </a:spcBef>
              <a:spcAft>
                <a:spcPts val="1600"/>
              </a:spcAft>
              <a:buNone/>
            </a:pPr>
            <a:r>
              <a:rPr lang="en" sz="3000">
                <a:solidFill>
                  <a:schemeClr val="lt1"/>
                </a:solidFill>
                <a:latin typeface="Shadows Into Light"/>
                <a:ea typeface="Shadows Into Light"/>
                <a:cs typeface="Shadows Into Light"/>
                <a:sym typeface="Shadows Into Light"/>
              </a:rPr>
              <a:t/>
            </a:r>
            <a:br>
              <a:rPr lang="en" sz="30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7"/>
                                        </p:tgtEl>
                                        <p:attrNameLst>
                                          <p:attrName>style.visibility</p:attrName>
                                        </p:attrNameLst>
                                      </p:cBhvr>
                                      <p:to>
                                        <p:strVal val="visible"/>
                                      </p:to>
                                    </p:set>
                                    <p:animEffect transition="in" filter="fade">
                                      <p:cBhvr>
                                        <p:cTn id="7" dur="1000"/>
                                        <p:tgtEl>
                                          <p:spTgt spid="1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2"/>
                                        </p:tgtEl>
                                        <p:attrNameLst>
                                          <p:attrName>style.visibility</p:attrName>
                                        </p:attrNameLst>
                                      </p:cBhvr>
                                      <p:to>
                                        <p:strVal val="visible"/>
                                      </p:to>
                                    </p:set>
                                    <p:animEffect transition="in" filter="fade">
                                      <p:cBhvr>
                                        <p:cTn id="12" dur="1000"/>
                                        <p:tgtEl>
                                          <p:spTgt spid="1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3"/>
                                        </p:tgtEl>
                                        <p:attrNameLst>
                                          <p:attrName>style.visibility</p:attrName>
                                        </p:attrNameLst>
                                      </p:cBhvr>
                                      <p:to>
                                        <p:strVal val="visible"/>
                                      </p:to>
                                    </p:set>
                                    <p:animEffect transition="in" filter="fade">
                                      <p:cBhvr>
                                        <p:cTn id="17" dur="1000"/>
                                        <p:tgtEl>
                                          <p:spTgt spid="12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4"/>
                                        </p:tgtEl>
                                        <p:attrNameLst>
                                          <p:attrName>style.visibility</p:attrName>
                                        </p:attrNameLst>
                                      </p:cBhvr>
                                      <p:to>
                                        <p:strVal val="visible"/>
                                      </p:to>
                                    </p:set>
                                    <p:animEffect transition="in" filter="fade">
                                      <p:cBhvr>
                                        <p:cTn id="22" dur="1000"/>
                                        <p:tgtEl>
                                          <p:spTgt spid="12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5"/>
                                        </p:tgtEl>
                                        <p:attrNameLst>
                                          <p:attrName>style.visibility</p:attrName>
                                        </p:attrNameLst>
                                      </p:cBhvr>
                                      <p:to>
                                        <p:strVal val="visible"/>
                                      </p:to>
                                    </p:set>
                                    <p:animEffect transition="in" filter="fade">
                                      <p:cBhvr>
                                        <p:cTn id="27" dur="1000"/>
                                        <p:tgtEl>
                                          <p:spTgt spid="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811" y="181069"/>
            <a:ext cx="6605634" cy="857250"/>
          </a:xfrm>
        </p:spPr>
        <p:txBody>
          <a:bodyPr/>
          <a:lstStyle/>
          <a:p>
            <a:r>
              <a:rPr lang="en-US" dirty="0">
                <a:solidFill>
                  <a:schemeClr val="accent1"/>
                </a:solidFill>
              </a:rPr>
              <a:t>Co-60 is used to treat cancer</a:t>
            </a:r>
          </a:p>
        </p:txBody>
      </p:sp>
      <p:pic>
        <p:nvPicPr>
          <p:cNvPr id="4" name="Content Placeholder 3" descr="cobalt1.jpg"/>
          <p:cNvPicPr>
            <a:picLocks noGrp="1" noChangeAspect="1"/>
          </p:cNvPicPr>
          <p:nvPr>
            <p:ph sz="quarter" idx="1"/>
          </p:nvPr>
        </p:nvPicPr>
        <p:blipFill>
          <a:blip r:embed="rId2" cstate="screen"/>
          <a:stretch>
            <a:fillRect/>
          </a:stretch>
        </p:blipFill>
        <p:spPr>
          <a:xfrm>
            <a:off x="2343150" y="1444492"/>
            <a:ext cx="3829050" cy="3119966"/>
          </a:xfrm>
        </p:spPr>
      </p:pic>
    </p:spTree>
    <p:extLst>
      <p:ext uri="{BB962C8B-B14F-4D97-AF65-F5344CB8AC3E}">
        <p14:creationId xmlns:p14="http://schemas.microsoft.com/office/powerpoint/2010/main" val="239209899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921" y="196502"/>
            <a:ext cx="6820911" cy="857250"/>
          </a:xfrm>
        </p:spPr>
        <p:txBody>
          <a:bodyPr/>
          <a:lstStyle/>
          <a:p>
            <a:r>
              <a:rPr lang="en-US" dirty="0">
                <a:solidFill>
                  <a:schemeClr val="accent1"/>
                </a:solidFill>
              </a:rPr>
              <a:t>Tc-99 used to detect tumors</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28749" y="1673194"/>
            <a:ext cx="6031254" cy="2686050"/>
          </a:xfrm>
        </p:spPr>
      </p:pic>
    </p:spTree>
    <p:extLst>
      <p:ext uri="{BB962C8B-B14F-4D97-AF65-F5344CB8AC3E}">
        <p14:creationId xmlns:p14="http://schemas.microsoft.com/office/powerpoint/2010/main" val="4155261919"/>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of Radioactivity</a:t>
            </a:r>
          </a:p>
        </p:txBody>
      </p:sp>
      <p:sp>
        <p:nvSpPr>
          <p:cNvPr id="3" name="Content Placeholder 2"/>
          <p:cNvSpPr>
            <a:spLocks noGrp="1"/>
          </p:cNvSpPr>
          <p:nvPr>
            <p:ph sz="quarter" idx="1"/>
          </p:nvPr>
        </p:nvSpPr>
        <p:spPr>
          <a:xfrm>
            <a:off x="410650" y="1488186"/>
            <a:ext cx="7467600" cy="3655314"/>
          </a:xfrm>
        </p:spPr>
        <p:txBody>
          <a:bodyPr/>
          <a:lstStyle/>
          <a:p>
            <a:pPr eaLnBrk="1" hangingPunct="1">
              <a:defRPr/>
            </a:pPr>
            <a:r>
              <a:rPr lang="en-US" sz="2400" dirty="0"/>
              <a:t>Damage to tissue</a:t>
            </a:r>
          </a:p>
          <a:p>
            <a:pPr eaLnBrk="1" hangingPunct="1">
              <a:defRPr/>
            </a:pPr>
            <a:r>
              <a:rPr lang="en-US" sz="2400" dirty="0"/>
              <a:t>Gene mutation</a:t>
            </a:r>
          </a:p>
          <a:p>
            <a:pPr eaLnBrk="1" hangingPunct="1">
              <a:defRPr/>
            </a:pPr>
            <a:r>
              <a:rPr lang="en-US" sz="2400" dirty="0"/>
              <a:t>Pollution due to radioactive wastes </a:t>
            </a:r>
          </a:p>
          <a:p>
            <a:pPr eaLnBrk="1" hangingPunct="1">
              <a:defRPr/>
            </a:pPr>
            <a:r>
              <a:rPr lang="en-US" sz="2400" dirty="0"/>
              <a:t>Accidents from nuclear reactors </a:t>
            </a:r>
          </a:p>
          <a:p>
            <a:endParaRPr lang="en-US" dirty="0"/>
          </a:p>
        </p:txBody>
      </p:sp>
      <p:pic>
        <p:nvPicPr>
          <p:cNvPr id="4" name="Picture 5" descr="dna"/>
          <p:cNvPicPr>
            <a:picLocks noChangeAspect="1" noChangeArrowheads="1"/>
          </p:cNvPicPr>
          <p:nvPr/>
        </p:nvPicPr>
        <p:blipFill>
          <a:blip r:embed="rId2" cstate="print"/>
          <a:srcRect/>
          <a:stretch>
            <a:fillRect/>
          </a:stretch>
        </p:blipFill>
        <p:spPr bwMode="auto">
          <a:xfrm>
            <a:off x="4604693" y="1366319"/>
            <a:ext cx="1778000" cy="2286000"/>
          </a:xfrm>
          <a:prstGeom prst="rect">
            <a:avLst/>
          </a:prstGeom>
          <a:noFill/>
          <a:ln w="9525">
            <a:noFill/>
            <a:miter lim="800000"/>
            <a:headEnd/>
            <a:tailEnd/>
          </a:ln>
        </p:spPr>
      </p:pic>
      <p:pic>
        <p:nvPicPr>
          <p:cNvPr id="5" name="Picture 8" descr="MP900448699[1]"/>
          <p:cNvPicPr>
            <a:picLocks noChangeAspect="1" noChangeArrowheads="1"/>
          </p:cNvPicPr>
          <p:nvPr/>
        </p:nvPicPr>
        <p:blipFill>
          <a:blip r:embed="rId3" cstate="print"/>
          <a:srcRect/>
          <a:stretch>
            <a:fillRect/>
          </a:stretch>
        </p:blipFill>
        <p:spPr bwMode="auto">
          <a:xfrm>
            <a:off x="5954917" y="1868705"/>
            <a:ext cx="1828800" cy="2209800"/>
          </a:xfrm>
          <a:prstGeom prst="rect">
            <a:avLst/>
          </a:prstGeom>
          <a:noFill/>
          <a:ln w="9525">
            <a:noFill/>
            <a:miter lim="800000"/>
            <a:headEnd/>
            <a:tailEnd/>
          </a:ln>
        </p:spPr>
      </p:pic>
      <p:pic>
        <p:nvPicPr>
          <p:cNvPr id="6" name="Picture 6" descr="MC900437357[1]"/>
          <p:cNvPicPr>
            <a:picLocks noChangeAspect="1" noChangeArrowheads="1"/>
          </p:cNvPicPr>
          <p:nvPr/>
        </p:nvPicPr>
        <p:blipFill>
          <a:blip r:embed="rId4" cstate="print"/>
          <a:srcRect/>
          <a:stretch>
            <a:fillRect/>
          </a:stretch>
        </p:blipFill>
        <p:spPr bwMode="auto">
          <a:xfrm>
            <a:off x="7355940" y="2705100"/>
            <a:ext cx="1857375" cy="2438400"/>
          </a:xfrm>
          <a:prstGeom prst="rect">
            <a:avLst/>
          </a:prstGeom>
          <a:noFill/>
          <a:ln w="9525">
            <a:noFill/>
            <a:miter lim="800000"/>
            <a:headEnd/>
            <a:tailEnd/>
          </a:ln>
        </p:spPr>
      </p:pic>
    </p:spTree>
    <p:extLst>
      <p:ext uri="{BB962C8B-B14F-4D97-AF65-F5344CB8AC3E}">
        <p14:creationId xmlns:p14="http://schemas.microsoft.com/office/powerpoint/2010/main" val="136860048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1" y="162962"/>
            <a:ext cx="5600700" cy="742950"/>
          </a:xfrm>
        </p:spPr>
        <p:txBody>
          <a:bodyPr/>
          <a:lstStyle/>
          <a:p>
            <a:r>
              <a:rPr lang="en-US" dirty="0">
                <a:solidFill>
                  <a:schemeClr val="accent1"/>
                </a:solidFill>
              </a:rPr>
              <a:t>Fission</a:t>
            </a:r>
          </a:p>
        </p:txBody>
      </p:sp>
      <p:sp>
        <p:nvSpPr>
          <p:cNvPr id="4" name="Content Placeholder 3"/>
          <p:cNvSpPr>
            <a:spLocks noGrp="1"/>
          </p:cNvSpPr>
          <p:nvPr>
            <p:ph sz="quarter" idx="1"/>
          </p:nvPr>
        </p:nvSpPr>
        <p:spPr>
          <a:xfrm>
            <a:off x="428625" y="1462701"/>
            <a:ext cx="4224856" cy="3429000"/>
          </a:xfrm>
        </p:spPr>
        <p:txBody>
          <a:bodyPr>
            <a:noAutofit/>
          </a:bodyPr>
          <a:lstStyle/>
          <a:p>
            <a:r>
              <a:rPr lang="en-US" sz="2400" dirty="0"/>
              <a:t>The fission reaction produces radioactive waste that must be stored.</a:t>
            </a:r>
          </a:p>
          <a:p>
            <a:r>
              <a:rPr lang="en-US" sz="2400" dirty="0"/>
              <a:t>Currently the waste is placed in large lead boxes under ground around the country.</a:t>
            </a:r>
          </a:p>
        </p:txBody>
      </p:sp>
      <p:pic>
        <p:nvPicPr>
          <p:cNvPr id="6" name="Content Placeholder 5" descr="nuclear_waste.jpg"/>
          <p:cNvPicPr>
            <a:picLocks noGrp="1" noChangeAspect="1"/>
          </p:cNvPicPr>
          <p:nvPr>
            <p:ph sz="quarter" idx="2"/>
          </p:nvPr>
        </p:nvPicPr>
        <p:blipFill>
          <a:blip r:embed="rId2" cstate="screen"/>
          <a:stretch>
            <a:fillRect/>
          </a:stretch>
        </p:blipFill>
        <p:spPr>
          <a:xfrm>
            <a:off x="5253552" y="1566249"/>
            <a:ext cx="2751697" cy="3232088"/>
          </a:xfrm>
        </p:spPr>
      </p:pic>
    </p:spTree>
    <p:extLst>
      <p:ext uri="{BB962C8B-B14F-4D97-AF65-F5344CB8AC3E}">
        <p14:creationId xmlns:p14="http://schemas.microsoft.com/office/powerpoint/2010/main" val="424257164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315" y="192798"/>
            <a:ext cx="5600700" cy="857250"/>
          </a:xfrm>
        </p:spPr>
        <p:txBody>
          <a:bodyPr/>
          <a:lstStyle/>
          <a:p>
            <a:r>
              <a:rPr lang="en-US" dirty="0">
                <a:solidFill>
                  <a:schemeClr val="accent1"/>
                </a:solidFill>
              </a:rPr>
              <a:t>Yucca Mountain</a:t>
            </a:r>
          </a:p>
        </p:txBody>
      </p:sp>
      <p:sp>
        <p:nvSpPr>
          <p:cNvPr id="3" name="Content Placeholder 2"/>
          <p:cNvSpPr>
            <a:spLocks noGrp="1"/>
          </p:cNvSpPr>
          <p:nvPr>
            <p:ph sz="quarter" idx="1"/>
          </p:nvPr>
        </p:nvSpPr>
        <p:spPr>
          <a:xfrm>
            <a:off x="263682" y="1574171"/>
            <a:ext cx="3546130" cy="1600200"/>
          </a:xfrm>
        </p:spPr>
        <p:txBody>
          <a:bodyPr/>
          <a:lstStyle/>
          <a:p>
            <a:pPr marL="139700" indent="0">
              <a:buNone/>
            </a:pPr>
            <a:r>
              <a:rPr lang="en-US" sz="2400" dirty="0"/>
              <a:t>The Yucca Mountain, in Nevada,  is a large long term storage facility for nuclear waste and testing.</a:t>
            </a:r>
          </a:p>
        </p:txBody>
      </p:sp>
      <p:pic>
        <p:nvPicPr>
          <p:cNvPr id="5" name="Content Placeholder 4" descr="n_spad_300dpi.jpg"/>
          <p:cNvPicPr>
            <a:picLocks noGrp="1" noChangeAspect="1"/>
          </p:cNvPicPr>
          <p:nvPr>
            <p:ph sz="quarter" idx="2"/>
          </p:nvPr>
        </p:nvPicPr>
        <p:blipFill>
          <a:blip r:embed="rId2" cstate="screen"/>
          <a:stretch>
            <a:fillRect/>
          </a:stretch>
        </p:blipFill>
        <p:spPr>
          <a:xfrm>
            <a:off x="3574421" y="2669794"/>
            <a:ext cx="3039620" cy="2057400"/>
          </a:xfrm>
        </p:spPr>
      </p:pic>
      <p:pic>
        <p:nvPicPr>
          <p:cNvPr id="6" name="Picture 5" descr="yucca_mountain.jpg"/>
          <p:cNvPicPr>
            <a:picLocks noChangeAspect="1"/>
          </p:cNvPicPr>
          <p:nvPr/>
        </p:nvPicPr>
        <p:blipFill>
          <a:blip r:embed="rId3" cstate="screen"/>
          <a:stretch>
            <a:fillRect/>
          </a:stretch>
        </p:blipFill>
        <p:spPr>
          <a:xfrm>
            <a:off x="6738929" y="1720158"/>
            <a:ext cx="2093363" cy="2908426"/>
          </a:xfrm>
          <a:prstGeom prst="rect">
            <a:avLst/>
          </a:prstGeom>
        </p:spPr>
      </p:pic>
    </p:spTree>
    <p:extLst>
      <p:ext uri="{BB962C8B-B14F-4D97-AF65-F5344CB8AC3E}">
        <p14:creationId xmlns:p14="http://schemas.microsoft.com/office/powerpoint/2010/main" val="3580114937"/>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85" y="217283"/>
            <a:ext cx="5600700" cy="857250"/>
          </a:xfrm>
        </p:spPr>
        <p:txBody>
          <a:bodyPr/>
          <a:lstStyle/>
          <a:p>
            <a:r>
              <a:rPr lang="en-US" dirty="0">
                <a:solidFill>
                  <a:schemeClr val="accent1"/>
                </a:solidFill>
              </a:rPr>
              <a:t>Love Canal: Canada</a:t>
            </a:r>
          </a:p>
        </p:txBody>
      </p:sp>
      <p:sp>
        <p:nvSpPr>
          <p:cNvPr id="3" name="Content Placeholder 2"/>
          <p:cNvSpPr>
            <a:spLocks noGrp="1"/>
          </p:cNvSpPr>
          <p:nvPr>
            <p:ph sz="quarter" idx="1"/>
          </p:nvPr>
        </p:nvSpPr>
        <p:spPr>
          <a:xfrm>
            <a:off x="198835" y="1589449"/>
            <a:ext cx="5640650" cy="3429000"/>
          </a:xfrm>
        </p:spPr>
        <p:txBody>
          <a:bodyPr>
            <a:normAutofit/>
          </a:bodyPr>
          <a:lstStyle/>
          <a:p>
            <a:r>
              <a:rPr lang="en-US" sz="2400" dirty="0"/>
              <a:t>In the late 1970s it was discovered that slow leakage of lead boxes containing radioactive waste caused birth defects and nervous disorders.</a:t>
            </a:r>
          </a:p>
          <a:p>
            <a:r>
              <a:rPr lang="en-US" sz="2400" dirty="0"/>
              <a:t>Water and plants were contaminated. Many people chose to relocate, though some still live at that site today.</a:t>
            </a:r>
          </a:p>
        </p:txBody>
      </p:sp>
      <p:pic>
        <p:nvPicPr>
          <p:cNvPr id="5" name="Content Placeholder 4" descr="Love_Canal_protest.jpg"/>
          <p:cNvPicPr>
            <a:picLocks noGrp="1" noChangeAspect="1"/>
          </p:cNvPicPr>
          <p:nvPr>
            <p:ph sz="quarter" idx="2"/>
          </p:nvPr>
        </p:nvPicPr>
        <p:blipFill>
          <a:blip r:embed="rId2" cstate="screen"/>
          <a:stretch>
            <a:fillRect/>
          </a:stretch>
        </p:blipFill>
        <p:spPr>
          <a:xfrm>
            <a:off x="6464174" y="1685925"/>
            <a:ext cx="2084785" cy="2943225"/>
          </a:xfrm>
        </p:spPr>
      </p:pic>
    </p:spTree>
    <p:extLst>
      <p:ext uri="{BB962C8B-B14F-4D97-AF65-F5344CB8AC3E}">
        <p14:creationId xmlns:p14="http://schemas.microsoft.com/office/powerpoint/2010/main" val="165153644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51" y="247119"/>
            <a:ext cx="5600700" cy="857250"/>
          </a:xfrm>
        </p:spPr>
        <p:txBody>
          <a:bodyPr/>
          <a:lstStyle/>
          <a:p>
            <a:r>
              <a:rPr lang="en-US" dirty="0">
                <a:solidFill>
                  <a:schemeClr val="accent1"/>
                </a:solidFill>
              </a:rPr>
              <a:t>Three Mile Island, PA</a:t>
            </a:r>
          </a:p>
        </p:txBody>
      </p:sp>
      <p:sp>
        <p:nvSpPr>
          <p:cNvPr id="4" name="Content Placeholder 3"/>
          <p:cNvSpPr>
            <a:spLocks noGrp="1"/>
          </p:cNvSpPr>
          <p:nvPr>
            <p:ph sz="quarter" idx="1"/>
          </p:nvPr>
        </p:nvSpPr>
        <p:spPr>
          <a:xfrm>
            <a:off x="294236" y="1475337"/>
            <a:ext cx="5038253" cy="3429000"/>
          </a:xfrm>
        </p:spPr>
        <p:txBody>
          <a:bodyPr/>
          <a:lstStyle/>
          <a:p>
            <a:r>
              <a:rPr lang="en-US" sz="2400" dirty="0"/>
              <a:t>In 1979 this power plant also suffered a meltdown. </a:t>
            </a:r>
          </a:p>
          <a:p>
            <a:r>
              <a:rPr lang="en-US" sz="2400" dirty="0"/>
              <a:t>No deaths or injuries were reported though there was a spike in cancer rates and infant mortality rates in the area afterward.</a:t>
            </a:r>
          </a:p>
          <a:p>
            <a:r>
              <a:rPr lang="en-US" sz="2400" dirty="0"/>
              <a:t>It is currently still operating.</a:t>
            </a:r>
          </a:p>
        </p:txBody>
      </p:sp>
      <p:pic>
        <p:nvPicPr>
          <p:cNvPr id="6" name="Content Placeholder 5" descr="250px-Three_Mile_Island_%28color%29-2.jpg"/>
          <p:cNvPicPr>
            <a:picLocks noGrp="1" noChangeAspect="1"/>
          </p:cNvPicPr>
          <p:nvPr>
            <p:ph sz="quarter" idx="2"/>
          </p:nvPr>
        </p:nvPicPr>
        <p:blipFill>
          <a:blip r:embed="rId2" cstate="screen"/>
          <a:stretch>
            <a:fillRect/>
          </a:stretch>
        </p:blipFill>
        <p:spPr>
          <a:xfrm>
            <a:off x="5571843" y="1951587"/>
            <a:ext cx="3158801" cy="2476500"/>
          </a:xfrm>
        </p:spPr>
      </p:pic>
    </p:spTree>
    <p:extLst>
      <p:ext uri="{BB962C8B-B14F-4D97-AF65-F5344CB8AC3E}">
        <p14:creationId xmlns:p14="http://schemas.microsoft.com/office/powerpoint/2010/main" val="748747724"/>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85" y="199177"/>
            <a:ext cx="5600700" cy="857250"/>
          </a:xfrm>
        </p:spPr>
        <p:txBody>
          <a:bodyPr/>
          <a:lstStyle/>
          <a:p>
            <a:r>
              <a:rPr lang="en-US" dirty="0">
                <a:solidFill>
                  <a:schemeClr val="accent1"/>
                </a:solidFill>
              </a:rPr>
              <a:t>Chernobyl</a:t>
            </a:r>
          </a:p>
        </p:txBody>
      </p:sp>
      <p:sp>
        <p:nvSpPr>
          <p:cNvPr id="3" name="Content Placeholder 2"/>
          <p:cNvSpPr>
            <a:spLocks noGrp="1"/>
          </p:cNvSpPr>
          <p:nvPr>
            <p:ph sz="quarter" idx="1"/>
          </p:nvPr>
        </p:nvSpPr>
        <p:spPr>
          <a:xfrm>
            <a:off x="366664" y="1554412"/>
            <a:ext cx="5527141" cy="3429000"/>
          </a:xfrm>
        </p:spPr>
        <p:txBody>
          <a:bodyPr/>
          <a:lstStyle/>
          <a:p>
            <a:pPr marL="139700" indent="0">
              <a:buNone/>
            </a:pPr>
            <a:r>
              <a:rPr lang="en-US" sz="2400" dirty="0"/>
              <a:t>In April, 1986 a power plant in the Ukraine had the worst meltdown in history. The explosion resulted in nuclear fallout and evacuation of the area, once inhabited by people, schools, farms, etc.</a:t>
            </a:r>
          </a:p>
          <a:p>
            <a:endParaRPr lang="en-US" sz="2400" dirty="0"/>
          </a:p>
        </p:txBody>
      </p:sp>
      <p:pic>
        <p:nvPicPr>
          <p:cNvPr id="5" name="Content Placeholder 4" descr="300px-Chernobyl_Disaster.jpg"/>
          <p:cNvPicPr>
            <a:picLocks noGrp="1" noChangeAspect="1"/>
          </p:cNvPicPr>
          <p:nvPr>
            <p:ph sz="quarter" idx="2"/>
          </p:nvPr>
        </p:nvPicPr>
        <p:blipFill>
          <a:blip r:embed="rId2" cstate="screen"/>
          <a:stretch>
            <a:fillRect/>
          </a:stretch>
        </p:blipFill>
        <p:spPr>
          <a:xfrm>
            <a:off x="6084047" y="1554412"/>
            <a:ext cx="2743200" cy="3191256"/>
          </a:xfrm>
        </p:spPr>
      </p:pic>
    </p:spTree>
    <p:extLst>
      <p:ext uri="{BB962C8B-B14F-4D97-AF65-F5344CB8AC3E}">
        <p14:creationId xmlns:p14="http://schemas.microsoft.com/office/powerpoint/2010/main" val="842979756"/>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27" y="209567"/>
            <a:ext cx="5600700" cy="857250"/>
          </a:xfrm>
        </p:spPr>
        <p:txBody>
          <a:bodyPr/>
          <a:lstStyle/>
          <a:p>
            <a:r>
              <a:rPr lang="en-US" dirty="0">
                <a:solidFill>
                  <a:schemeClr val="accent1"/>
                </a:solidFill>
              </a:rPr>
              <a:t>Chernobyl</a:t>
            </a:r>
          </a:p>
        </p:txBody>
      </p:sp>
      <p:sp>
        <p:nvSpPr>
          <p:cNvPr id="3" name="Content Placeholder 2"/>
          <p:cNvSpPr>
            <a:spLocks noGrp="1"/>
          </p:cNvSpPr>
          <p:nvPr>
            <p:ph sz="quarter" idx="1"/>
          </p:nvPr>
        </p:nvSpPr>
        <p:spPr>
          <a:xfrm>
            <a:off x="276130" y="1399326"/>
            <a:ext cx="8496677" cy="3655314"/>
          </a:xfrm>
        </p:spPr>
        <p:txBody>
          <a:bodyPr/>
          <a:lstStyle/>
          <a:p>
            <a:r>
              <a:rPr lang="en-US" sz="1800" dirty="0"/>
              <a:t>Vegetation in the area turned red and died. Pine trees in the area was known as the ‘”red forest.”</a:t>
            </a:r>
          </a:p>
          <a:p>
            <a:r>
              <a:rPr lang="en-US" sz="1800" dirty="0"/>
              <a:t>Animals in the area were evacuated soon after fallout but many animals died and those that survived were unable to reproduce.</a:t>
            </a:r>
          </a:p>
          <a:p>
            <a:r>
              <a:rPr lang="en-US" sz="1800" dirty="0"/>
              <a:t>Over 600,000 people were exposed but fewer than 50 people died as a direct result of the accident.</a:t>
            </a:r>
          </a:p>
          <a:p>
            <a:r>
              <a:rPr lang="en-US" sz="1800" dirty="0"/>
              <a:t>Babies born after the accident were mutated, had cancer and often had down syndrome.</a:t>
            </a:r>
          </a:p>
          <a:p>
            <a:r>
              <a:rPr lang="en-US" sz="1800" dirty="0"/>
              <a:t>Currently no one lives in Chernobyl and plans are being made to make it a long term storage facility.</a:t>
            </a:r>
          </a:p>
        </p:txBody>
      </p:sp>
    </p:spTree>
    <p:extLst>
      <p:ext uri="{BB962C8B-B14F-4D97-AF65-F5344CB8AC3E}">
        <p14:creationId xmlns:p14="http://schemas.microsoft.com/office/powerpoint/2010/main" val="1145409668"/>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514600" y="0"/>
            <a:ext cx="4000500" cy="5022167"/>
          </a:xfrm>
        </p:spPr>
      </p:pic>
    </p:spTree>
    <p:extLst>
      <p:ext uri="{BB962C8B-B14F-4D97-AF65-F5344CB8AC3E}">
        <p14:creationId xmlns:p14="http://schemas.microsoft.com/office/powerpoint/2010/main" val="2544707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05"/>
          <p:cNvSpPr txBox="1">
            <a:spLocks noGrp="1"/>
          </p:cNvSpPr>
          <p:nvPr>
            <p:ph type="title"/>
          </p:nvPr>
        </p:nvSpPr>
        <p:spPr>
          <a:xfrm>
            <a:off x="899225" y="292850"/>
            <a:ext cx="69951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does water get trapped in crystal?</a:t>
            </a:r>
            <a:endParaRPr/>
          </a:p>
        </p:txBody>
      </p:sp>
      <p:sp>
        <p:nvSpPr>
          <p:cNvPr id="1273" name="Google Shape;1273;p10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Crystal lattices have open spaces where water molecules get trapped.</a:t>
            </a:r>
            <a:endParaRPr sz="3000"/>
          </a:p>
          <a:p>
            <a:pPr marL="457200" lvl="0" indent="-419100" algn="l" rtl="0">
              <a:spcBef>
                <a:spcPts val="0"/>
              </a:spcBef>
              <a:spcAft>
                <a:spcPts val="0"/>
              </a:spcAft>
              <a:buSzPts val="3000"/>
              <a:buChar char="●"/>
            </a:pPr>
            <a:r>
              <a:rPr lang="en" sz="3000"/>
              <a:t>Water have charged ends that are             attracted to the charged ions in the            crystal</a:t>
            </a:r>
            <a:endParaRPr sz="3000"/>
          </a:p>
        </p:txBody>
      </p:sp>
      <p:pic>
        <p:nvPicPr>
          <p:cNvPr id="1274" name="Google Shape;1274;p105"/>
          <p:cNvPicPr preferRelativeResize="0"/>
          <p:nvPr/>
        </p:nvPicPr>
        <p:blipFill>
          <a:blip r:embed="rId3">
            <a:alphaModFix/>
          </a:blip>
          <a:stretch>
            <a:fillRect/>
          </a:stretch>
        </p:blipFill>
        <p:spPr>
          <a:xfrm>
            <a:off x="6667825" y="2779400"/>
            <a:ext cx="2164475" cy="1950275"/>
          </a:xfrm>
          <a:prstGeom prst="rect">
            <a:avLst/>
          </a:prstGeom>
          <a:noFill/>
          <a:ln>
            <a:noFill/>
          </a:ln>
        </p:spPr>
      </p:pic>
      <p:pic>
        <p:nvPicPr>
          <p:cNvPr id="1275" name="Google Shape;1275;p105"/>
          <p:cNvPicPr preferRelativeResize="0"/>
          <p:nvPr/>
        </p:nvPicPr>
        <p:blipFill>
          <a:blip r:embed="rId4">
            <a:alphaModFix/>
          </a:blip>
          <a:stretch>
            <a:fillRect/>
          </a:stretch>
        </p:blipFill>
        <p:spPr>
          <a:xfrm>
            <a:off x="5609648" y="3892275"/>
            <a:ext cx="749750" cy="733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3"/>
                                        </p:tgtEl>
                                        <p:attrNameLst>
                                          <p:attrName>style.visibility</p:attrName>
                                        </p:attrNameLst>
                                      </p:cBhvr>
                                      <p:to>
                                        <p:strVal val="visible"/>
                                      </p:to>
                                    </p:set>
                                    <p:animEffect transition="in" filter="fade">
                                      <p:cBhvr>
                                        <p:cTn id="7" dur="10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Warfare</a:t>
            </a:r>
          </a:p>
        </p:txBody>
      </p:sp>
      <p:pic>
        <p:nvPicPr>
          <p:cNvPr id="4" name="Content Placeholder 3" descr="mk_6_nuclear_bomb.jpg"/>
          <p:cNvPicPr>
            <a:picLocks noGrp="1" noChangeAspect="1"/>
          </p:cNvPicPr>
          <p:nvPr>
            <p:ph sz="quarter" idx="1"/>
          </p:nvPr>
        </p:nvPicPr>
        <p:blipFill>
          <a:blip r:embed="rId2" cstate="screen"/>
          <a:stretch>
            <a:fillRect/>
          </a:stretch>
        </p:blipFill>
        <p:spPr>
          <a:xfrm>
            <a:off x="7116589" y="1499480"/>
            <a:ext cx="1714500" cy="1601816"/>
          </a:xfrm>
        </p:spPr>
      </p:pic>
      <p:pic>
        <p:nvPicPr>
          <p:cNvPr id="5" name="Picture 4" descr="nuclear-bomb-badger350.jpg"/>
          <p:cNvPicPr>
            <a:picLocks noChangeAspect="1"/>
          </p:cNvPicPr>
          <p:nvPr/>
        </p:nvPicPr>
        <p:blipFill>
          <a:blip r:embed="rId3" cstate="screen"/>
          <a:stretch>
            <a:fillRect/>
          </a:stretch>
        </p:blipFill>
        <p:spPr>
          <a:xfrm>
            <a:off x="5664262" y="2932758"/>
            <a:ext cx="2019300" cy="1666136"/>
          </a:xfrm>
          <a:prstGeom prst="rect">
            <a:avLst/>
          </a:prstGeom>
        </p:spPr>
      </p:pic>
      <p:sp>
        <p:nvSpPr>
          <p:cNvPr id="3" name="TextBox 2"/>
          <p:cNvSpPr txBox="1"/>
          <p:nvPr/>
        </p:nvSpPr>
        <p:spPr>
          <a:xfrm>
            <a:off x="368928" y="1499480"/>
            <a:ext cx="5314950" cy="3170099"/>
          </a:xfrm>
          <a:prstGeom prst="rect">
            <a:avLst/>
          </a:prstGeom>
          <a:noFill/>
        </p:spPr>
        <p:txBody>
          <a:bodyPr wrap="square" rtlCol="0">
            <a:spAutoFit/>
          </a:bodyPr>
          <a:lstStyle/>
          <a:p>
            <a:r>
              <a:rPr lang="en-US" sz="2000" dirty="0">
                <a:solidFill>
                  <a:schemeClr val="bg1"/>
                </a:solidFill>
                <a:latin typeface="Shadows Into Light" panose="020B0604020202020204" charset="0"/>
              </a:rPr>
              <a:t>The fission bomb “little boy” was dropped on Hiroshima on August 6</a:t>
            </a:r>
            <a:r>
              <a:rPr lang="en-US" sz="2000" baseline="30000" dirty="0">
                <a:solidFill>
                  <a:schemeClr val="bg1"/>
                </a:solidFill>
                <a:latin typeface="Shadows Into Light" panose="020B0604020202020204" charset="0"/>
              </a:rPr>
              <a:t>th</a:t>
            </a:r>
            <a:r>
              <a:rPr lang="en-US" sz="2000" dirty="0">
                <a:solidFill>
                  <a:schemeClr val="bg1"/>
                </a:solidFill>
                <a:latin typeface="Shadows Into Light" panose="020B0604020202020204" charset="0"/>
              </a:rPr>
              <a:t>, 1945. It exploded with 15kilotons of force producing a fireball 1200feet across. The heat caused a firestorm with a two mile diameter killing over 140,000 people.</a:t>
            </a:r>
          </a:p>
          <a:p>
            <a:endParaRPr lang="en-US" sz="2000" dirty="0">
              <a:solidFill>
                <a:schemeClr val="bg1"/>
              </a:solidFill>
              <a:latin typeface="Shadows Into Light" panose="020B0604020202020204" charset="0"/>
            </a:endParaRPr>
          </a:p>
          <a:p>
            <a:r>
              <a:rPr lang="en-US" sz="2000" dirty="0">
                <a:solidFill>
                  <a:schemeClr val="bg1"/>
                </a:solidFill>
                <a:latin typeface="Shadows Into Light" panose="020B0604020202020204" charset="0"/>
              </a:rPr>
              <a:t>The fusion bomb has only been tested. Since 1961, a ban on testing bombs has been enforced. However, the US still holds over 4000 nuclear weapons, Russia 6000, , an other nations at 200 or less. </a:t>
            </a:r>
          </a:p>
        </p:txBody>
      </p:sp>
    </p:spTree>
    <p:extLst>
      <p:ext uri="{BB962C8B-B14F-4D97-AF65-F5344CB8AC3E}">
        <p14:creationId xmlns:p14="http://schemas.microsoft.com/office/powerpoint/2010/main" val="1738677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03"/>
          <p:cNvSpPr txBox="1">
            <a:spLocks noGrp="1"/>
          </p:cNvSpPr>
          <p:nvPr>
            <p:ph type="body" idx="1"/>
          </p:nvPr>
        </p:nvSpPr>
        <p:spPr>
          <a:xfrm>
            <a:off x="311700" y="146092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Hydrate- Ionic solids with water trapped in the crystal lattice. It is written like this:</a:t>
            </a:r>
            <a:endParaRPr sz="3000" dirty="0"/>
          </a:p>
          <a:p>
            <a:pPr marL="0" lvl="0" indent="0" algn="l" rtl="0">
              <a:spcBef>
                <a:spcPts val="1600"/>
              </a:spcBef>
              <a:spcAft>
                <a:spcPts val="1600"/>
              </a:spcAft>
              <a:buNone/>
            </a:pPr>
            <a:r>
              <a:rPr lang="en" dirty="0"/>
              <a:t/>
            </a:r>
            <a:br>
              <a:rPr lang="en" dirty="0"/>
            </a:br>
            <a:endParaRPr dirty="0"/>
          </a:p>
        </p:txBody>
      </p:sp>
      <p:sp>
        <p:nvSpPr>
          <p:cNvPr id="1258" name="Google Shape;1258;p10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Composition of a hydrate</a:t>
            </a:r>
            <a:endParaRPr dirty="0"/>
          </a:p>
        </p:txBody>
      </p:sp>
      <p:sp>
        <p:nvSpPr>
          <p:cNvPr id="1259" name="Google Shape;1259;p103"/>
          <p:cNvSpPr txBox="1"/>
          <p:nvPr/>
        </p:nvSpPr>
        <p:spPr>
          <a:xfrm>
            <a:off x="1716374" y="2525838"/>
            <a:ext cx="6418957" cy="945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Ionic Compound’s Formula • n 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O</a:t>
            </a:r>
            <a:br>
              <a:rPr lang="en" sz="3000">
                <a:solidFill>
                  <a:srgbClr val="FFFFFF"/>
                </a:solidFill>
                <a:latin typeface="Shadows Into Light"/>
                <a:ea typeface="Shadows Into Light"/>
                <a:cs typeface="Shadows Into Light"/>
                <a:sym typeface="Shadows Into Light"/>
              </a:rPr>
            </a:br>
            <a:r>
              <a:rPr lang="en" sz="3000">
                <a:solidFill>
                  <a:srgbClr val="FFFFFF"/>
                </a:solidFill>
                <a:latin typeface="Shadows Into Light"/>
                <a:ea typeface="Shadows Into Light"/>
                <a:cs typeface="Shadows Into Light"/>
                <a:sym typeface="Shadows Into Light"/>
              </a:rPr>
              <a:t>			(n) is a whole number</a:t>
            </a:r>
            <a:br>
              <a:rPr lang="en" sz="3000">
                <a:solidFill>
                  <a:srgbClr val="FFFFFF"/>
                </a:solidFill>
                <a:latin typeface="Shadows Into Light"/>
                <a:ea typeface="Shadows Into Light"/>
                <a:cs typeface="Shadows Into Light"/>
                <a:sym typeface="Shadows Into Light"/>
              </a:rPr>
            </a:br>
            <a:r>
              <a:rPr lang="en"/>
              <a:t/>
            </a:r>
            <a:br>
              <a:rPr lang="en"/>
            </a:br>
            <a:endParaRPr/>
          </a:p>
        </p:txBody>
      </p:sp>
      <p:sp>
        <p:nvSpPr>
          <p:cNvPr id="1260" name="Google Shape;1260;p103"/>
          <p:cNvSpPr txBox="1"/>
          <p:nvPr/>
        </p:nvSpPr>
        <p:spPr>
          <a:xfrm>
            <a:off x="443775" y="3655275"/>
            <a:ext cx="3842100" cy="7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Ex. CuSO</a:t>
            </a:r>
            <a:r>
              <a:rPr lang="en" sz="3000" baseline="-25000">
                <a:solidFill>
                  <a:srgbClr val="FFFFFF"/>
                </a:solidFill>
                <a:latin typeface="Shadows Into Light"/>
                <a:ea typeface="Shadows Into Light"/>
                <a:cs typeface="Shadows Into Light"/>
                <a:sym typeface="Shadows Into Light"/>
              </a:rPr>
              <a:t>4</a:t>
            </a:r>
            <a:r>
              <a:rPr lang="en" sz="3000">
                <a:solidFill>
                  <a:srgbClr val="FFFFFF"/>
                </a:solidFill>
                <a:latin typeface="Shadows Into Light"/>
                <a:ea typeface="Shadows Into Light"/>
                <a:cs typeface="Shadows Into Light"/>
                <a:sym typeface="Shadows Into Light"/>
              </a:rPr>
              <a:t> </a:t>
            </a:r>
            <a:r>
              <a:rPr lang="en" sz="3600" b="1" baseline="30000">
                <a:solidFill>
                  <a:srgbClr val="FFFFFF"/>
                </a:solidFill>
                <a:latin typeface="Shadows Into Light"/>
                <a:ea typeface="Shadows Into Light"/>
                <a:cs typeface="Shadows Into Light"/>
                <a:sym typeface="Shadows Into Light"/>
              </a:rPr>
              <a:t>.</a:t>
            </a:r>
            <a:r>
              <a:rPr lang="en" sz="3000">
                <a:solidFill>
                  <a:srgbClr val="FFFFFF"/>
                </a:solidFill>
                <a:latin typeface="Shadows Into Light"/>
                <a:ea typeface="Shadows Into Light"/>
                <a:cs typeface="Shadows Into Light"/>
                <a:sym typeface="Shadows Into Light"/>
              </a:rPr>
              <a:t> 5H</a:t>
            </a:r>
            <a:r>
              <a:rPr lang="en" sz="3000" baseline="-25000">
                <a:solidFill>
                  <a:srgbClr val="FF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O</a:t>
            </a:r>
            <a:endParaRPr/>
          </a:p>
        </p:txBody>
      </p:sp>
      <p:sp>
        <p:nvSpPr>
          <p:cNvPr id="1261" name="Google Shape;1261;p103"/>
          <p:cNvSpPr txBox="1"/>
          <p:nvPr/>
        </p:nvSpPr>
        <p:spPr>
          <a:xfrm>
            <a:off x="3445200" y="3497475"/>
            <a:ext cx="5387100" cy="53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r>
              <a:rPr lang="en" sz="3000">
                <a:solidFill>
                  <a:srgbClr val="FFFFFF"/>
                </a:solidFill>
                <a:latin typeface="Shadows Into Light"/>
                <a:ea typeface="Shadows Into Light"/>
                <a:cs typeface="Shadows Into Light"/>
                <a:sym typeface="Shadows Into Light"/>
              </a:rPr>
              <a:t>The dot shows that </a:t>
            </a:r>
            <a:r>
              <a:rPr lang="en" sz="3000" b="1">
                <a:solidFill>
                  <a:srgbClr val="FFFFFF"/>
                </a:solidFill>
                <a:latin typeface="Shadows Into Light"/>
                <a:ea typeface="Shadows Into Light"/>
                <a:cs typeface="Shadows Into Light"/>
                <a:sym typeface="Shadows Into Light"/>
              </a:rPr>
              <a:t>5 H</a:t>
            </a:r>
            <a:r>
              <a:rPr lang="en" sz="3000" b="1" baseline="-25000">
                <a:solidFill>
                  <a:srgbClr val="FFFFFF"/>
                </a:solidFill>
                <a:latin typeface="Shadows Into Light"/>
                <a:ea typeface="Shadows Into Light"/>
                <a:cs typeface="Shadows Into Light"/>
                <a:sym typeface="Shadows Into Light"/>
              </a:rPr>
              <a:t>2</a:t>
            </a:r>
            <a:r>
              <a:rPr lang="en" sz="3000" b="1">
                <a:solidFill>
                  <a:srgbClr val="FFFFFF"/>
                </a:solidFill>
                <a:latin typeface="Shadows Into Light"/>
                <a:ea typeface="Shadows Into Light"/>
                <a:cs typeface="Shadows Into Light"/>
                <a:sym typeface="Shadows Into Light"/>
              </a:rPr>
              <a:t>O molecules are attached to 1 CuSO</a:t>
            </a:r>
            <a:r>
              <a:rPr lang="en" sz="3000" b="1" baseline="-25000">
                <a:solidFill>
                  <a:srgbClr val="FFFFFF"/>
                </a:solidFill>
                <a:latin typeface="Shadows Into Light"/>
                <a:ea typeface="Shadows Into Light"/>
                <a:cs typeface="Shadows Into Light"/>
                <a:sym typeface="Shadows Into Light"/>
              </a:rPr>
              <a:t>4 </a:t>
            </a:r>
            <a:r>
              <a:rPr lang="en" sz="3000" b="1">
                <a:solidFill>
                  <a:srgbClr val="FFFFFF"/>
                </a:solidFill>
                <a:latin typeface="Shadows Into Light"/>
                <a:ea typeface="Shadows Into Light"/>
                <a:cs typeface="Shadows Into Light"/>
                <a:sym typeface="Shadows Into Light"/>
              </a:rPr>
              <a:t>molecule.</a:t>
            </a:r>
            <a:endParaRPr sz="3000" b="1">
              <a:solidFill>
                <a:srgbClr val="FFFFFF"/>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7"/>
                                        </p:tgtEl>
                                        <p:attrNameLst>
                                          <p:attrName>style.visibility</p:attrName>
                                        </p:attrNameLst>
                                      </p:cBhvr>
                                      <p:to>
                                        <p:strVal val="visible"/>
                                      </p:to>
                                    </p:set>
                                    <p:animEffect transition="in" filter="fade">
                                      <p:cBhvr>
                                        <p:cTn id="7" dur="1000"/>
                                        <p:tgtEl>
                                          <p:spTgt spid="12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9"/>
                                        </p:tgtEl>
                                        <p:attrNameLst>
                                          <p:attrName>style.visibility</p:attrName>
                                        </p:attrNameLst>
                                      </p:cBhvr>
                                      <p:to>
                                        <p:strVal val="visible"/>
                                      </p:to>
                                    </p:set>
                                    <p:animEffect transition="in" filter="fade">
                                      <p:cBhvr>
                                        <p:cTn id="12" dur="1000"/>
                                        <p:tgtEl>
                                          <p:spTgt spid="12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0"/>
                                        </p:tgtEl>
                                        <p:attrNameLst>
                                          <p:attrName>style.visibility</p:attrName>
                                        </p:attrNameLst>
                                      </p:cBhvr>
                                      <p:to>
                                        <p:strVal val="visible"/>
                                      </p:to>
                                    </p:set>
                                    <p:animEffect transition="in" filter="fade">
                                      <p:cBhvr>
                                        <p:cTn id="17" dur="1000"/>
                                        <p:tgtEl>
                                          <p:spTgt spid="12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1"/>
                                        </p:tgtEl>
                                        <p:attrNameLst>
                                          <p:attrName>style.visibility</p:attrName>
                                        </p:attrNameLst>
                                      </p:cBhvr>
                                      <p:to>
                                        <p:strVal val="visible"/>
                                      </p:to>
                                    </p:set>
                                    <p:animEffect transition="in" filter="fade">
                                      <p:cBhvr>
                                        <p:cTn id="22" dur="1000"/>
                                        <p:tgtEl>
                                          <p:spTgt spid="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0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Anhydrate</a:t>
            </a:r>
            <a:endParaRPr/>
          </a:p>
        </p:txBody>
      </p:sp>
      <p:sp>
        <p:nvSpPr>
          <p:cNvPr id="1267" name="Google Shape;1267;p10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 crystal with NO WATER trapped inside its lattice (opposite of a hydrate)</a:t>
            </a:r>
            <a:br>
              <a:rPr lang="en"/>
            </a:b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0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Anhydrate example</a:t>
            </a:r>
            <a:endParaRPr/>
          </a:p>
        </p:txBody>
      </p:sp>
      <p:sp>
        <p:nvSpPr>
          <p:cNvPr id="1281" name="Google Shape;1281;p10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crystals in silica gel packet are anhydrous and absorb moisture (water) readily from the air.</a:t>
            </a:r>
            <a:endParaRPr/>
          </a:p>
          <a:p>
            <a:pPr marL="0" lvl="0" indent="0" algn="l" rtl="0">
              <a:spcBef>
                <a:spcPts val="1600"/>
              </a:spcBef>
              <a:spcAft>
                <a:spcPts val="1600"/>
              </a:spcAft>
              <a:buNone/>
            </a:pPr>
            <a:r>
              <a:rPr lang="en"/>
              <a:t>Ex. packaged with shoes, electronic              devices, etc.</a:t>
            </a:r>
            <a:endParaRPr/>
          </a:p>
        </p:txBody>
      </p:sp>
      <p:pic>
        <p:nvPicPr>
          <p:cNvPr id="1282" name="Google Shape;1282;p106"/>
          <p:cNvPicPr preferRelativeResize="0"/>
          <p:nvPr/>
        </p:nvPicPr>
        <p:blipFill>
          <a:blip r:embed="rId3">
            <a:alphaModFix/>
          </a:blip>
          <a:stretch>
            <a:fillRect/>
          </a:stretch>
        </p:blipFill>
        <p:spPr>
          <a:xfrm>
            <a:off x="6932263" y="2914738"/>
            <a:ext cx="1819275" cy="174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animEffect transition="in" filter="fade">
                                      <p:cBhvr>
                                        <p:cTn id="7" dur="1000"/>
                                        <p:tgtEl>
                                          <p:spTgt spid="1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023" y="171450"/>
            <a:ext cx="6862608" cy="742950"/>
          </a:xfrm>
        </p:spPr>
        <p:txBody>
          <a:bodyPr>
            <a:normAutofit fontScale="90000"/>
          </a:bodyPr>
          <a:lstStyle/>
          <a:p>
            <a:pPr>
              <a:defRPr/>
            </a:pPr>
            <a:r>
              <a:rPr lang="en-US" dirty="0"/>
              <a:t>Which is the hydrate and the anhydrate?</a:t>
            </a:r>
          </a:p>
        </p:txBody>
      </p:sp>
      <p:pic>
        <p:nvPicPr>
          <p:cNvPr id="82947" name="Content Placeholder 3" descr="hydrate.jpg"/>
          <p:cNvPicPr>
            <a:picLocks noGrp="1" noChangeAspect="1"/>
          </p:cNvPicPr>
          <p:nvPr>
            <p:ph idx="1"/>
          </p:nvPr>
        </p:nvPicPr>
        <p:blipFill>
          <a:blip r:embed="rId2">
            <a:extLst>
              <a:ext uri="{28A0092B-C50C-407E-A947-70E740481C1C}">
                <a14:useLocalDpi xmlns:a14="http://schemas.microsoft.com/office/drawing/2010/main" val="0"/>
              </a:ext>
            </a:extLst>
          </a:blip>
          <a:srcRect l="-68723" r="-68723"/>
          <a:stretch>
            <a:fillRect/>
          </a:stretch>
        </p:blipFill>
        <p:spPr>
          <a:xfrm>
            <a:off x="1602581" y="1508908"/>
            <a:ext cx="6115050" cy="3371850"/>
          </a:xfrm>
        </p:spPr>
      </p:pic>
    </p:spTree>
    <p:extLst>
      <p:ext uri="{BB962C8B-B14F-4D97-AF65-F5344CB8AC3E}">
        <p14:creationId xmlns:p14="http://schemas.microsoft.com/office/powerpoint/2010/main" val="4110194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1602581" y="171450"/>
            <a:ext cx="6115050" cy="742950"/>
          </a:xfrm>
        </p:spPr>
        <p:txBody>
          <a:bodyPr/>
          <a:lstStyle/>
          <a:p>
            <a:pPr eaLnBrk="1" hangingPunct="1"/>
            <a:r>
              <a:rPr lang="en-US" altLang="en-US"/>
              <a:t>Hydrates</a:t>
            </a:r>
          </a:p>
        </p:txBody>
      </p:sp>
      <p:sp>
        <p:nvSpPr>
          <p:cNvPr id="3" name="Content Placeholder 2"/>
          <p:cNvSpPr>
            <a:spLocks noGrp="1"/>
          </p:cNvSpPr>
          <p:nvPr>
            <p:ph idx="1"/>
          </p:nvPr>
        </p:nvSpPr>
        <p:spPr>
          <a:xfrm>
            <a:off x="2611225" y="1675163"/>
            <a:ext cx="5712048" cy="3371850"/>
          </a:xfrm>
        </p:spPr>
        <p:txBody>
          <a:bodyPr>
            <a:normAutofit/>
          </a:bodyPr>
          <a:lstStyle/>
          <a:p>
            <a:pPr marL="0" indent="0">
              <a:buNone/>
              <a:defRPr/>
            </a:pPr>
            <a:r>
              <a:rPr lang="en-US" sz="2400" dirty="0"/>
              <a:t>The reaction must be performed in a</a:t>
            </a:r>
            <a:r>
              <a:rPr lang="en-US" sz="2400" dirty="0">
                <a:solidFill>
                  <a:srgbClr val="FF0000"/>
                </a:solidFill>
              </a:rPr>
              <a:t> crucible </a:t>
            </a:r>
            <a:r>
              <a:rPr lang="en-US" sz="2400" dirty="0"/>
              <a:t>on a </a:t>
            </a:r>
            <a:r>
              <a:rPr lang="en-US" sz="2400" dirty="0">
                <a:solidFill>
                  <a:srgbClr val="FF0000"/>
                </a:solidFill>
              </a:rPr>
              <a:t>clay triangle </a:t>
            </a:r>
            <a:r>
              <a:rPr lang="en-US" sz="2400" dirty="0"/>
              <a:t>on a </a:t>
            </a:r>
            <a:r>
              <a:rPr lang="en-US" sz="2400" dirty="0">
                <a:solidFill>
                  <a:srgbClr val="FF0000"/>
                </a:solidFill>
              </a:rPr>
              <a:t>ring stand</a:t>
            </a:r>
            <a:r>
              <a:rPr lang="en-US" sz="2400" dirty="0"/>
              <a:t>.</a:t>
            </a:r>
          </a:p>
          <a:p>
            <a:pPr marL="89154" indent="0">
              <a:buNone/>
              <a:defRPr/>
            </a:pPr>
            <a:endParaRPr lang="en-US" sz="2400" dirty="0"/>
          </a:p>
        </p:txBody>
      </p:sp>
      <p:pic>
        <p:nvPicPr>
          <p:cNvPr id="83972" name="Picture 3" descr="hydrate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859" y="1813949"/>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874187" y="2732909"/>
            <a:ext cx="569477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FF0000"/>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FF0000"/>
              </a:buClr>
              <a:buSzPct val="65000"/>
              <a:buFont typeface="Wingdings" panose="05000000000000000000" pitchFamily="2" charset="2"/>
              <a:buChar char=""/>
              <a:defRPr sz="2000">
                <a:solidFill>
                  <a:schemeClr val="tx1"/>
                </a:solidFill>
                <a:latin typeface="Tw Cen MT" panose="020B0602020104020603" pitchFamily="34" charset="0"/>
              </a:defRPr>
            </a:lvl9pPr>
          </a:lstStyle>
          <a:p>
            <a:pPr eaLnBrk="1" hangingPunct="1">
              <a:spcBef>
                <a:spcPct val="0"/>
              </a:spcBef>
              <a:buClrTx/>
              <a:buSzTx/>
              <a:buFont typeface="Arial" panose="020B0604020202020204" pitchFamily="34" charset="0"/>
              <a:buChar char="•"/>
            </a:pPr>
            <a:r>
              <a:rPr lang="en-US" altLang="en-US" sz="2400" dirty="0">
                <a:solidFill>
                  <a:schemeClr val="bg1"/>
                </a:solidFill>
                <a:latin typeface="Shadows Into Light" panose="020B0604020202020204" charset="0"/>
              </a:rPr>
              <a:t>Clean and heat crucibles before use</a:t>
            </a:r>
          </a:p>
          <a:p>
            <a:pPr eaLnBrk="1" hangingPunct="1">
              <a:spcBef>
                <a:spcPct val="0"/>
              </a:spcBef>
              <a:buClrTx/>
              <a:buSzTx/>
              <a:buFont typeface="Arial" panose="020B0604020202020204" pitchFamily="34" charset="0"/>
              <a:buChar char="•"/>
            </a:pPr>
            <a:r>
              <a:rPr lang="en-US" altLang="en-US" sz="2400" dirty="0">
                <a:solidFill>
                  <a:schemeClr val="bg1"/>
                </a:solidFill>
                <a:latin typeface="Shadows Into Light" panose="020B0604020202020204" charset="0"/>
              </a:rPr>
              <a:t>Careful they get really hot!</a:t>
            </a:r>
          </a:p>
          <a:p>
            <a:pPr eaLnBrk="1" hangingPunct="1">
              <a:spcBef>
                <a:spcPct val="0"/>
              </a:spcBef>
              <a:buClrTx/>
              <a:buSzTx/>
              <a:buFont typeface="Arial" panose="020B0604020202020204" pitchFamily="34" charset="0"/>
              <a:buChar char="•"/>
            </a:pPr>
            <a:r>
              <a:rPr lang="en-US" altLang="en-US" sz="2400" dirty="0">
                <a:solidFill>
                  <a:schemeClr val="bg1"/>
                </a:solidFill>
                <a:latin typeface="Shadows Into Light" panose="020B0604020202020204" charset="0"/>
              </a:rPr>
              <a:t>Always reheat your sample to ensure all water has left the hydrate</a:t>
            </a:r>
          </a:p>
          <a:p>
            <a:pPr eaLnBrk="1" hangingPunct="1">
              <a:spcBef>
                <a:spcPct val="0"/>
              </a:spcBef>
              <a:buClrTx/>
              <a:buSzTx/>
              <a:buFont typeface="Arial" panose="020B0604020202020204" pitchFamily="34" charset="0"/>
              <a:buChar char="•"/>
            </a:pPr>
            <a:r>
              <a:rPr lang="en-US" altLang="en-US" sz="2400" dirty="0">
                <a:solidFill>
                  <a:schemeClr val="bg1"/>
                </a:solidFill>
                <a:latin typeface="Shadows Into Light" panose="020B0604020202020204" charset="0"/>
              </a:rPr>
              <a:t>Record all measurements!</a:t>
            </a:r>
          </a:p>
        </p:txBody>
      </p:sp>
    </p:spTree>
    <p:extLst>
      <p:ext uri="{BB962C8B-B14F-4D97-AF65-F5344CB8AC3E}">
        <p14:creationId xmlns:p14="http://schemas.microsoft.com/office/powerpoint/2010/main" val="2840101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Unit that measures the amount (number of particles) of a substance</a:t>
            </a:r>
            <a:endParaRPr/>
          </a:p>
          <a:p>
            <a:pPr marL="457200" lvl="0" indent="-317500" algn="l" rtl="0">
              <a:spcBef>
                <a:spcPts val="0"/>
              </a:spcBef>
              <a:spcAft>
                <a:spcPts val="0"/>
              </a:spcAft>
              <a:buSzPts val="1400"/>
              <a:buChar char="●"/>
            </a:pPr>
            <a:r>
              <a:rPr lang="en"/>
              <a:t>1 mol = 6.02 x 10</a:t>
            </a:r>
            <a:r>
              <a:rPr lang="en" baseline="30000"/>
              <a:t>23</a:t>
            </a:r>
            <a:r>
              <a:rPr lang="en"/>
              <a:t> particles (things)</a:t>
            </a:r>
            <a:endParaRPr/>
          </a:p>
          <a:p>
            <a:pPr marL="457200" lvl="0" indent="-317500" algn="l" rtl="0">
              <a:spcBef>
                <a:spcPts val="0"/>
              </a:spcBef>
              <a:spcAft>
                <a:spcPts val="0"/>
              </a:spcAft>
              <a:buSzPts val="1400"/>
              <a:buChar char="●"/>
            </a:pPr>
            <a:r>
              <a:rPr lang="en"/>
              <a:t>1 mol = gram formula mass</a:t>
            </a:r>
            <a:br>
              <a:rPr lang="en"/>
            </a:br>
            <a:endParaRPr/>
          </a:p>
        </p:txBody>
      </p:sp>
      <p:sp>
        <p:nvSpPr>
          <p:cNvPr id="170" name="Google Shape;170;p1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mole (mol)</a:t>
            </a:r>
            <a:endParaRPr/>
          </a:p>
        </p:txBody>
      </p:sp>
      <p:pic>
        <p:nvPicPr>
          <p:cNvPr id="171" name="Google Shape;171;p15"/>
          <p:cNvPicPr preferRelativeResize="0"/>
          <p:nvPr/>
        </p:nvPicPr>
        <p:blipFill>
          <a:blip r:embed="rId3">
            <a:alphaModFix/>
          </a:blip>
          <a:stretch>
            <a:fillRect/>
          </a:stretch>
        </p:blipFill>
        <p:spPr>
          <a:xfrm>
            <a:off x="6555975" y="3517475"/>
            <a:ext cx="2166000" cy="1171000"/>
          </a:xfrm>
          <a:prstGeom prst="rect">
            <a:avLst/>
          </a:prstGeom>
          <a:noFill/>
          <a:ln w="9525" cap="flat" cmpd="sng">
            <a:solidFill>
              <a:srgbClr val="FFFFFF"/>
            </a:solidFill>
            <a:prstDash val="solid"/>
            <a:round/>
            <a:headEnd type="none" w="sm" len="sm"/>
            <a:tailEnd type="none" w="sm" len="sm"/>
          </a:ln>
        </p:spPr>
      </p:pic>
      <p:sp>
        <p:nvSpPr>
          <p:cNvPr id="172" name="Google Shape;172;p15"/>
          <p:cNvSpPr txBox="1"/>
          <p:nvPr/>
        </p:nvSpPr>
        <p:spPr>
          <a:xfrm>
            <a:off x="7246575" y="3802825"/>
            <a:ext cx="784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a:solidFill>
                  <a:srgbClr val="FFFFFF"/>
                </a:solidFill>
                <a:latin typeface="Shadows Into Light"/>
                <a:ea typeface="Shadows Into Light"/>
                <a:cs typeface="Shadows Into Light"/>
                <a:sym typeface="Shadows Into Light"/>
              </a:rPr>
              <a:t>1 mol</a:t>
            </a:r>
            <a:endParaRPr sz="2700">
              <a:solidFill>
                <a:srgbClr val="FFFFFF"/>
              </a:solidFill>
              <a:latin typeface="Shadows Into Light"/>
              <a:ea typeface="Shadows Into Light"/>
              <a:cs typeface="Shadows Into Light"/>
              <a:sym typeface="Shadows Into Light"/>
            </a:endParaRPr>
          </a:p>
        </p:txBody>
      </p:sp>
      <p:pic>
        <p:nvPicPr>
          <p:cNvPr id="173" name="Google Shape;173;p15"/>
          <p:cNvPicPr preferRelativeResize="0"/>
          <p:nvPr/>
        </p:nvPicPr>
        <p:blipFill>
          <a:blip r:embed="rId4">
            <a:alphaModFix/>
          </a:blip>
          <a:stretch>
            <a:fillRect/>
          </a:stretch>
        </p:blipFill>
        <p:spPr>
          <a:xfrm>
            <a:off x="7783738" y="2291425"/>
            <a:ext cx="933450" cy="923925"/>
          </a:xfrm>
          <a:prstGeom prst="rect">
            <a:avLst/>
          </a:prstGeom>
          <a:noFill/>
          <a:ln>
            <a:noFill/>
          </a:ln>
        </p:spPr>
      </p:pic>
      <p:pic>
        <p:nvPicPr>
          <p:cNvPr id="7" name="Content Placeholder 6" descr="mo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05893" y="0"/>
            <a:ext cx="1151115" cy="1212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0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Calculate % Composition of Hydrate</a:t>
            </a:r>
            <a:endParaRPr/>
          </a:p>
        </p:txBody>
      </p:sp>
      <p:sp>
        <p:nvSpPr>
          <p:cNvPr id="1288" name="Google Shape;1288;p10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Calculate GFM of HYDRATE including the water (mass of whole)</a:t>
            </a:r>
            <a:endParaRPr/>
          </a:p>
          <a:p>
            <a:pPr marL="457200" lvl="0" indent="-457200" algn="l" rtl="0">
              <a:spcBef>
                <a:spcPts val="0"/>
              </a:spcBef>
              <a:spcAft>
                <a:spcPts val="0"/>
              </a:spcAft>
              <a:buSzPts val="3600"/>
              <a:buAutoNum type="arabicPeriod"/>
            </a:pPr>
            <a:r>
              <a:rPr lang="en"/>
              <a:t>Plug into % composition formula T</a:t>
            </a:r>
            <a:br>
              <a:rPr lang="en"/>
            </a:br>
            <a:r>
              <a:rPr lang="en"/>
              <a:t/>
            </a:r>
            <a:br>
              <a:rPr lang="en"/>
            </a:br>
            <a:endParaRPr/>
          </a:p>
        </p:txBody>
      </p:sp>
      <p:sp>
        <p:nvSpPr>
          <p:cNvPr id="1289" name="Google Shape;1289;p107"/>
          <p:cNvSpPr txBox="1"/>
          <p:nvPr/>
        </p:nvSpPr>
        <p:spPr>
          <a:xfrm>
            <a:off x="414600" y="3596875"/>
            <a:ext cx="8472600" cy="70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2400" i="1">
                <a:solidFill>
                  <a:srgbClr val="FFFFFF"/>
                </a:solidFill>
                <a:latin typeface="Shadows Into Light"/>
                <a:ea typeface="Shadows Into Light"/>
                <a:cs typeface="Shadows Into Light"/>
                <a:sym typeface="Shadows Into Light"/>
              </a:rPr>
              <a:t>**If heated, the water in hydrates evaporates away.  So any </a:t>
            </a:r>
            <a:r>
              <a:rPr lang="en" sz="2400" b="1" i="1" u="sng">
                <a:solidFill>
                  <a:srgbClr val="FFFFFF"/>
                </a:solidFill>
                <a:latin typeface="Shadows Into Light"/>
                <a:ea typeface="Shadows Into Light"/>
                <a:cs typeface="Shadows Into Light"/>
                <a:sym typeface="Shadows Into Light"/>
              </a:rPr>
              <a:t>difference</a:t>
            </a:r>
            <a:r>
              <a:rPr lang="en" sz="2400" i="1">
                <a:solidFill>
                  <a:srgbClr val="FFFFFF"/>
                </a:solidFill>
                <a:latin typeface="Shadows Into Light"/>
                <a:ea typeface="Shadows Into Light"/>
                <a:cs typeface="Shadows Into Light"/>
                <a:sym typeface="Shadows Into Light"/>
              </a:rPr>
              <a:t> in starting and ending mass of a hydrate is the </a:t>
            </a:r>
            <a:r>
              <a:rPr lang="en" sz="2400" b="1" i="1" u="sng">
                <a:solidFill>
                  <a:srgbClr val="FFFFFF"/>
                </a:solidFill>
                <a:latin typeface="Shadows Into Light"/>
                <a:ea typeface="Shadows Into Light"/>
                <a:cs typeface="Shadows Into Light"/>
                <a:sym typeface="Shadows Into Light"/>
              </a:rPr>
              <a:t>mass of the water</a:t>
            </a:r>
            <a:endParaRPr sz="2400" b="1" i="1" u="sng">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sz="2400">
              <a:solidFill>
                <a:srgbClr val="FFFFFF"/>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0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295" name="Google Shape;1295;p10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What is the percentage by mass of water in</a:t>
            </a:r>
            <a:br>
              <a:rPr lang="en" sz="3000"/>
            </a:br>
            <a:r>
              <a:rPr lang="en" sz="3000"/>
              <a:t>sodium carbonate crystals (Na</a:t>
            </a:r>
            <a:r>
              <a:rPr lang="en" sz="3000" baseline="-25000"/>
              <a:t>2</a:t>
            </a:r>
            <a:r>
              <a:rPr lang="en" sz="3000"/>
              <a:t>CO</a:t>
            </a:r>
            <a:r>
              <a:rPr lang="en" sz="3000" baseline="-25000"/>
              <a:t>3</a:t>
            </a:r>
            <a:r>
              <a:rPr lang="en" sz="3000"/>
              <a:t> </a:t>
            </a:r>
            <a:r>
              <a:rPr lang="en" baseline="30000"/>
              <a:t>.</a:t>
            </a:r>
            <a:r>
              <a:rPr lang="en" sz="3000"/>
              <a:t> 10H</a:t>
            </a:r>
            <a:r>
              <a:rPr lang="en" sz="3000" baseline="-25000"/>
              <a:t>2</a:t>
            </a:r>
            <a:r>
              <a:rPr lang="en" sz="3000"/>
              <a:t>O)?     </a:t>
            </a:r>
            <a:br>
              <a:rPr lang="en" sz="3000"/>
            </a:br>
            <a:r>
              <a:rPr lang="en" sz="3000"/>
              <a:t>     </a:t>
            </a:r>
            <a:endParaRPr sz="3000">
              <a:solidFill>
                <a:srgbClr val="FF0000"/>
              </a:solidFill>
            </a:endParaRPr>
          </a:p>
        </p:txBody>
      </p:sp>
      <p:pic>
        <p:nvPicPr>
          <p:cNvPr id="1296" name="Google Shape;1296;p108"/>
          <p:cNvPicPr preferRelativeResize="0"/>
          <p:nvPr/>
        </p:nvPicPr>
        <p:blipFill>
          <a:blip r:embed="rId3">
            <a:alphaModFix/>
          </a:blip>
          <a:stretch>
            <a:fillRect/>
          </a:stretch>
        </p:blipFill>
        <p:spPr>
          <a:xfrm>
            <a:off x="4702025" y="3214275"/>
            <a:ext cx="4068300" cy="1471025"/>
          </a:xfrm>
          <a:prstGeom prst="rect">
            <a:avLst/>
          </a:prstGeom>
          <a:noFill/>
          <a:ln>
            <a:noFill/>
          </a:ln>
        </p:spPr>
      </p:pic>
      <p:sp>
        <p:nvSpPr>
          <p:cNvPr id="1297" name="Google Shape;1297;p108"/>
          <p:cNvSpPr txBox="1"/>
          <p:nvPr/>
        </p:nvSpPr>
        <p:spPr>
          <a:xfrm>
            <a:off x="568600" y="2653775"/>
            <a:ext cx="7634400" cy="68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Step 1- Calculate GFM of Hydrate</a:t>
            </a:r>
            <a:endParaRPr sz="3000">
              <a:solidFill>
                <a:srgbClr val="FF0000"/>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7"/>
                                        </p:tgtEl>
                                        <p:attrNameLst>
                                          <p:attrName>style.visibility</p:attrName>
                                        </p:attrNameLst>
                                      </p:cBhvr>
                                      <p:to>
                                        <p:strVal val="visible"/>
                                      </p:to>
                                    </p:set>
                                    <p:animEffect transition="in" filter="fade">
                                      <p:cBhvr>
                                        <p:cTn id="7" dur="1000"/>
                                        <p:tgtEl>
                                          <p:spTgt spid="1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0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 2: Plug Values into Formula</a:t>
            </a:r>
            <a:endParaRPr/>
          </a:p>
        </p:txBody>
      </p:sp>
      <p:sp>
        <p:nvSpPr>
          <p:cNvPr id="1303" name="Google Shape;1303;p109"/>
          <p:cNvSpPr txBox="1">
            <a:spLocks noGrp="1"/>
          </p:cNvSpPr>
          <p:nvPr>
            <p:ph type="body" idx="1"/>
          </p:nvPr>
        </p:nvSpPr>
        <p:spPr>
          <a:xfrm>
            <a:off x="311700" y="1488400"/>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r>
            <a:br>
              <a:rPr lang="en"/>
            </a:br>
            <a:r>
              <a:rPr lang="en"/>
              <a:t>% H</a:t>
            </a:r>
            <a:r>
              <a:rPr lang="en" baseline="-25000"/>
              <a:t>2</a:t>
            </a:r>
            <a:r>
              <a:rPr lang="en"/>
              <a:t>O by mass =   </a:t>
            </a:r>
            <a:r>
              <a:rPr lang="en" u="sng"/>
              <a:t>180.2g </a:t>
            </a:r>
            <a:r>
              <a:rPr lang="en"/>
              <a:t>  X 100 =</a:t>
            </a:r>
            <a:br>
              <a:rPr lang="en"/>
            </a:br>
            <a:r>
              <a:rPr lang="en"/>
              <a:t>   		           286.1g</a:t>
            </a:r>
            <a:br>
              <a:rPr lang="en"/>
            </a:br>
            <a:endParaRPr/>
          </a:p>
        </p:txBody>
      </p:sp>
      <p:sp>
        <p:nvSpPr>
          <p:cNvPr id="1304" name="Google Shape;1304;p109"/>
          <p:cNvSpPr txBox="1"/>
          <p:nvPr/>
        </p:nvSpPr>
        <p:spPr>
          <a:xfrm>
            <a:off x="2773700" y="1564875"/>
            <a:ext cx="1302000" cy="618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i="1">
                <a:solidFill>
                  <a:srgbClr val="FFFFFF"/>
                </a:solidFill>
                <a:latin typeface="Shadows Into Light"/>
                <a:ea typeface="Shadows Into Light"/>
                <a:cs typeface="Shadows Into Light"/>
                <a:sym typeface="Shadows Into Light"/>
              </a:rPr>
              <a:t>Mass of H</a:t>
            </a:r>
            <a:r>
              <a:rPr lang="en" sz="3000" i="1" baseline="-25000">
                <a:solidFill>
                  <a:srgbClr val="FFFFFF"/>
                </a:solidFill>
                <a:latin typeface="Shadows Into Light"/>
                <a:ea typeface="Shadows Into Light"/>
                <a:cs typeface="Shadows Into Light"/>
                <a:sym typeface="Shadows Into Light"/>
              </a:rPr>
              <a:t>2</a:t>
            </a:r>
            <a:r>
              <a:rPr lang="en" sz="1800" i="1">
                <a:solidFill>
                  <a:srgbClr val="FFFFFF"/>
                </a:solidFill>
                <a:latin typeface="Shadows Into Light"/>
                <a:ea typeface="Shadows Into Light"/>
                <a:cs typeface="Shadows Into Light"/>
                <a:sym typeface="Shadows Into Light"/>
              </a:rPr>
              <a:t>O</a:t>
            </a:r>
            <a:endParaRPr sz="1800" i="1">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1305" name="Google Shape;1305;p109"/>
          <p:cNvCxnSpPr>
            <a:stCxn id="1304" idx="2"/>
          </p:cNvCxnSpPr>
          <p:nvPr/>
        </p:nvCxnSpPr>
        <p:spPr>
          <a:xfrm>
            <a:off x="3424700" y="2183775"/>
            <a:ext cx="440700" cy="291900"/>
          </a:xfrm>
          <a:prstGeom prst="straightConnector1">
            <a:avLst/>
          </a:prstGeom>
          <a:noFill/>
          <a:ln w="28575" cap="flat" cmpd="sng">
            <a:solidFill>
              <a:srgbClr val="FF0000"/>
            </a:solidFill>
            <a:prstDash val="solid"/>
            <a:round/>
            <a:headEnd type="none" w="med" len="med"/>
            <a:tailEnd type="triangle" w="med" len="med"/>
          </a:ln>
        </p:spPr>
      </p:cxnSp>
      <p:sp>
        <p:nvSpPr>
          <p:cNvPr id="1306" name="Google Shape;1306;p109"/>
          <p:cNvSpPr txBox="1"/>
          <p:nvPr/>
        </p:nvSpPr>
        <p:spPr>
          <a:xfrm>
            <a:off x="1944550" y="3565600"/>
            <a:ext cx="2072700" cy="618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solidFill>
                  <a:srgbClr val="FFFFFF"/>
                </a:solidFill>
                <a:latin typeface="Shadows Into Light"/>
                <a:ea typeface="Shadows Into Light"/>
                <a:cs typeface="Shadows Into Light"/>
                <a:sym typeface="Shadows Into Light"/>
              </a:rPr>
              <a:t>Mass of hydrated compound</a:t>
            </a:r>
            <a:endParaRPr sz="1800" i="1">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1307" name="Google Shape;1307;p109"/>
          <p:cNvCxnSpPr/>
          <p:nvPr/>
        </p:nvCxnSpPr>
        <p:spPr>
          <a:xfrm rot="10800000" flipH="1">
            <a:off x="3246525" y="3141250"/>
            <a:ext cx="735600" cy="408900"/>
          </a:xfrm>
          <a:prstGeom prst="straightConnector1">
            <a:avLst/>
          </a:prstGeom>
          <a:noFill/>
          <a:ln w="28575" cap="flat" cmpd="sng">
            <a:solidFill>
              <a:srgbClr val="FF0000"/>
            </a:solidFill>
            <a:prstDash val="solid"/>
            <a:round/>
            <a:headEnd type="none" w="med" len="med"/>
            <a:tailEnd type="triangle" w="med" len="med"/>
          </a:ln>
        </p:spPr>
      </p:cxnSp>
      <p:sp>
        <p:nvSpPr>
          <p:cNvPr id="1308" name="Google Shape;1308;p109"/>
          <p:cNvSpPr txBox="1"/>
          <p:nvPr/>
        </p:nvSpPr>
        <p:spPr>
          <a:xfrm>
            <a:off x="6624825" y="2153800"/>
            <a:ext cx="1302000" cy="618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63.0 %</a:t>
            </a:r>
            <a:endParaRPr/>
          </a:p>
        </p:txBody>
      </p:sp>
      <p:sp>
        <p:nvSpPr>
          <p:cNvPr id="1309" name="Google Shape;1309;p109"/>
          <p:cNvSpPr txBox="1"/>
          <p:nvPr/>
        </p:nvSpPr>
        <p:spPr>
          <a:xfrm>
            <a:off x="5576450" y="3401425"/>
            <a:ext cx="3181500" cy="57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Na</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CO</a:t>
            </a:r>
            <a:r>
              <a:rPr lang="en" sz="3000" baseline="-25000">
                <a:solidFill>
                  <a:schemeClr val="lt1"/>
                </a:solidFill>
                <a:latin typeface="Shadows Into Light"/>
                <a:ea typeface="Shadows Into Light"/>
                <a:cs typeface="Shadows Into Light"/>
                <a:sym typeface="Shadows Into Light"/>
              </a:rPr>
              <a:t>3</a:t>
            </a:r>
            <a:r>
              <a:rPr lang="en" sz="3000">
                <a:solidFill>
                  <a:schemeClr val="lt1"/>
                </a:solidFill>
                <a:latin typeface="Shadows Into Light"/>
                <a:ea typeface="Shadows Into Light"/>
                <a:cs typeface="Shadows Into Light"/>
                <a:sym typeface="Shadows Into Light"/>
              </a:rPr>
              <a:t> </a:t>
            </a:r>
            <a:r>
              <a:rPr lang="en" sz="3600" baseline="30000">
                <a:solidFill>
                  <a:schemeClr val="lt1"/>
                </a:solidFill>
                <a:latin typeface="Shadows Into Light"/>
                <a:ea typeface="Shadows Into Light"/>
                <a:cs typeface="Shadows Into Light"/>
                <a:sym typeface="Shadows Into Light"/>
              </a:rPr>
              <a:t>.</a:t>
            </a:r>
            <a:r>
              <a:rPr lang="en" sz="3000">
                <a:solidFill>
                  <a:schemeClr val="lt1"/>
                </a:solidFill>
                <a:latin typeface="Shadows Into Light"/>
                <a:ea typeface="Shadows Into Light"/>
                <a:cs typeface="Shadows Into Light"/>
                <a:sym typeface="Shadows Into Light"/>
              </a:rPr>
              <a:t> 10H</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O</a:t>
            </a:r>
            <a:endParaRPr/>
          </a:p>
        </p:txBody>
      </p:sp>
      <p:pic>
        <p:nvPicPr>
          <p:cNvPr id="1310" name="Google Shape;1310;p109"/>
          <p:cNvPicPr preferRelativeResize="0"/>
          <p:nvPr/>
        </p:nvPicPr>
        <p:blipFill>
          <a:blip r:embed="rId3">
            <a:alphaModFix/>
          </a:blip>
          <a:stretch>
            <a:fillRect/>
          </a:stretch>
        </p:blipFill>
        <p:spPr>
          <a:xfrm>
            <a:off x="5502125" y="4133450"/>
            <a:ext cx="3330175" cy="594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animEffect transition="in" filter="fade">
                                      <p:cBhvr>
                                        <p:cTn id="7" dur="1000"/>
                                        <p:tgtEl>
                                          <p:spTgt spid="1304"/>
                                        </p:tgtEl>
                                      </p:cBhvr>
                                    </p:animEffect>
                                  </p:childTnLst>
                                </p:cTn>
                              </p:par>
                              <p:par>
                                <p:cTn id="8" presetID="10" presetClass="entr" presetSubtype="0" fill="hold" nodeType="withEffect">
                                  <p:stCondLst>
                                    <p:cond delay="0"/>
                                  </p:stCondLst>
                                  <p:childTnLst>
                                    <p:set>
                                      <p:cBhvr>
                                        <p:cTn id="9" dur="1" fill="hold">
                                          <p:stCondLst>
                                            <p:cond delay="0"/>
                                          </p:stCondLst>
                                        </p:cTn>
                                        <p:tgtEl>
                                          <p:spTgt spid="1305"/>
                                        </p:tgtEl>
                                        <p:attrNameLst>
                                          <p:attrName>style.visibility</p:attrName>
                                        </p:attrNameLst>
                                      </p:cBhvr>
                                      <p:to>
                                        <p:strVal val="visible"/>
                                      </p:to>
                                    </p:set>
                                    <p:animEffect transition="in" filter="fade">
                                      <p:cBhvr>
                                        <p:cTn id="10" dur="1000"/>
                                        <p:tgtEl>
                                          <p:spTgt spid="13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6"/>
                                        </p:tgtEl>
                                        <p:attrNameLst>
                                          <p:attrName>style.visibility</p:attrName>
                                        </p:attrNameLst>
                                      </p:cBhvr>
                                      <p:to>
                                        <p:strVal val="visible"/>
                                      </p:to>
                                    </p:set>
                                    <p:animEffect transition="in" filter="fade">
                                      <p:cBhvr>
                                        <p:cTn id="15" dur="1000"/>
                                        <p:tgtEl>
                                          <p:spTgt spid="1306"/>
                                        </p:tgtEl>
                                      </p:cBhvr>
                                    </p:animEffect>
                                  </p:childTnLst>
                                </p:cTn>
                              </p:par>
                              <p:par>
                                <p:cTn id="16" presetID="10" presetClass="entr" presetSubtype="0" fill="hold" nodeType="withEffect">
                                  <p:stCondLst>
                                    <p:cond delay="0"/>
                                  </p:stCondLst>
                                  <p:childTnLst>
                                    <p:set>
                                      <p:cBhvr>
                                        <p:cTn id="17" dur="1" fill="hold">
                                          <p:stCondLst>
                                            <p:cond delay="0"/>
                                          </p:stCondLst>
                                        </p:cTn>
                                        <p:tgtEl>
                                          <p:spTgt spid="1307"/>
                                        </p:tgtEl>
                                        <p:attrNameLst>
                                          <p:attrName>style.visibility</p:attrName>
                                        </p:attrNameLst>
                                      </p:cBhvr>
                                      <p:to>
                                        <p:strVal val="visible"/>
                                      </p:to>
                                    </p:set>
                                    <p:animEffect transition="in" filter="fade">
                                      <p:cBhvr>
                                        <p:cTn id="18" dur="1000"/>
                                        <p:tgtEl>
                                          <p:spTgt spid="13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08"/>
                                        </p:tgtEl>
                                        <p:attrNameLst>
                                          <p:attrName>style.visibility</p:attrName>
                                        </p:attrNameLst>
                                      </p:cBhvr>
                                      <p:to>
                                        <p:strVal val="visible"/>
                                      </p:to>
                                    </p:set>
                                    <p:animEffect transition="in" filter="fade">
                                      <p:cBhvr>
                                        <p:cTn id="23" dur="1000"/>
                                        <p:tgtEl>
                                          <p:spTgt spid="1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1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316" name="Google Shape;1316;p11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the percent by mass of </a:t>
            </a:r>
            <a:r>
              <a:rPr lang="en" sz="3000">
                <a:solidFill>
                  <a:srgbClr val="00FFFF"/>
                </a:solidFill>
              </a:rPr>
              <a:t>water</a:t>
            </a:r>
            <a:r>
              <a:rPr lang="en" sz="3000"/>
              <a:t> in BaCl</a:t>
            </a:r>
            <a:r>
              <a:rPr lang="en" sz="3000" baseline="-25000"/>
              <a:t>2</a:t>
            </a:r>
            <a:r>
              <a:rPr lang="en" sz="3000"/>
              <a:t> </a:t>
            </a:r>
            <a:r>
              <a:rPr lang="en" sz="3000" b="1" baseline="30000"/>
              <a:t>.</a:t>
            </a:r>
            <a:r>
              <a:rPr lang="en" sz="3000"/>
              <a:t> 2H</a:t>
            </a:r>
            <a:r>
              <a:rPr lang="en" sz="3000" baseline="-25000"/>
              <a:t>2</a:t>
            </a:r>
            <a:r>
              <a:rPr lang="en" sz="3000"/>
              <a:t>O?</a:t>
            </a:r>
            <a:endParaRPr sz="3000"/>
          </a:p>
          <a:p>
            <a:pPr marL="0" lvl="0" indent="0" algn="l" rtl="0">
              <a:lnSpc>
                <a:spcPct val="100000"/>
              </a:lnSpc>
              <a:spcBef>
                <a:spcPts val="1600"/>
              </a:spcBef>
              <a:spcAft>
                <a:spcPts val="1600"/>
              </a:spcAft>
              <a:buNone/>
            </a:pPr>
            <a:r>
              <a:rPr lang="en" sz="3000"/>
              <a:t>Ba= 137.3  x 1= 137.3g</a:t>
            </a:r>
            <a:br>
              <a:rPr lang="en" sz="3000"/>
            </a:br>
            <a:r>
              <a:rPr lang="en" sz="3000"/>
              <a:t>Cl = 35.5 x 2 = 71.0g</a:t>
            </a:r>
            <a:br>
              <a:rPr lang="en" sz="3000"/>
            </a:br>
            <a:r>
              <a:rPr lang="en" sz="3000"/>
              <a:t>H  = 1.0  x 4 =  4.0g</a:t>
            </a:r>
            <a:br>
              <a:rPr lang="en" sz="3000"/>
            </a:br>
            <a:r>
              <a:rPr lang="en" sz="3000"/>
              <a:t>O  = 16.0 x 2 =  32.0g</a:t>
            </a:r>
            <a:br>
              <a:rPr lang="en" sz="3000"/>
            </a:br>
            <a:r>
              <a:rPr lang="en" sz="3000"/>
              <a:t>            =</a:t>
            </a:r>
            <a:r>
              <a:rPr lang="en" sz="3000">
                <a:solidFill>
                  <a:srgbClr val="FF0000"/>
                </a:solidFill>
              </a:rPr>
              <a:t/>
            </a:r>
            <a:br>
              <a:rPr lang="en" sz="3000">
                <a:solidFill>
                  <a:srgbClr val="FF0000"/>
                </a:solidFill>
              </a:rPr>
            </a:br>
            <a:r>
              <a:rPr lang="en" sz="3000"/>
              <a:t/>
            </a:r>
            <a:br>
              <a:rPr lang="en" sz="3000"/>
            </a:br>
            <a:endParaRPr sz="3000"/>
          </a:p>
        </p:txBody>
      </p:sp>
      <p:cxnSp>
        <p:nvCxnSpPr>
          <p:cNvPr id="1317" name="Google Shape;1317;p110"/>
          <p:cNvCxnSpPr/>
          <p:nvPr/>
        </p:nvCxnSpPr>
        <p:spPr>
          <a:xfrm>
            <a:off x="595575" y="4180775"/>
            <a:ext cx="2849400" cy="0"/>
          </a:xfrm>
          <a:prstGeom prst="straightConnector1">
            <a:avLst/>
          </a:prstGeom>
          <a:noFill/>
          <a:ln w="28575" cap="flat" cmpd="sng">
            <a:solidFill>
              <a:srgbClr val="FFFFFF"/>
            </a:solidFill>
            <a:prstDash val="solid"/>
            <a:round/>
            <a:headEnd type="none" w="med" len="med"/>
            <a:tailEnd type="none" w="med" len="med"/>
          </a:ln>
        </p:spPr>
      </p:cxnSp>
      <p:sp>
        <p:nvSpPr>
          <p:cNvPr id="1318" name="Google Shape;1318;p110"/>
          <p:cNvSpPr txBox="1"/>
          <p:nvPr/>
        </p:nvSpPr>
        <p:spPr>
          <a:xfrm>
            <a:off x="4572000" y="2347325"/>
            <a:ext cx="1062600" cy="70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u="sng">
                <a:solidFill>
                  <a:srgbClr val="00FFFF"/>
                </a:solidFill>
                <a:latin typeface="Shadows Into Light"/>
                <a:ea typeface="Shadows Into Light"/>
                <a:cs typeface="Shadows Into Light"/>
                <a:sym typeface="Shadows Into Light"/>
              </a:rPr>
              <a:t>36.0g</a:t>
            </a:r>
            <a:r>
              <a:rPr lang="en" sz="3000">
                <a:solidFill>
                  <a:srgbClr val="FFFFFF"/>
                </a:solidFill>
                <a:latin typeface="Shadows Into Light"/>
                <a:ea typeface="Shadows Into Light"/>
                <a:cs typeface="Shadows Into Light"/>
                <a:sym typeface="Shadows Into Light"/>
              </a:rPr>
              <a:t>  </a:t>
            </a: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0"/>
              </a:spcBef>
              <a:spcAft>
                <a:spcPts val="0"/>
              </a:spcAft>
              <a:buNone/>
            </a:pPr>
            <a:endParaRPr sz="30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1319" name="Google Shape;1319;p110"/>
          <p:cNvSpPr txBox="1"/>
          <p:nvPr/>
        </p:nvSpPr>
        <p:spPr>
          <a:xfrm>
            <a:off x="5687250" y="2513350"/>
            <a:ext cx="1062600" cy="4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x  100</a:t>
            </a:r>
            <a:endParaRPr/>
          </a:p>
        </p:txBody>
      </p:sp>
      <p:sp>
        <p:nvSpPr>
          <p:cNvPr id="1320" name="Google Shape;1320;p110"/>
          <p:cNvSpPr txBox="1"/>
          <p:nvPr/>
        </p:nvSpPr>
        <p:spPr>
          <a:xfrm>
            <a:off x="7182625" y="2513350"/>
            <a:ext cx="1365900" cy="4905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14.7%</a:t>
            </a:r>
            <a:endParaRPr/>
          </a:p>
        </p:txBody>
      </p:sp>
      <p:sp>
        <p:nvSpPr>
          <p:cNvPr id="1321" name="Google Shape;1321;p110"/>
          <p:cNvSpPr txBox="1"/>
          <p:nvPr/>
        </p:nvSpPr>
        <p:spPr>
          <a:xfrm>
            <a:off x="2692250" y="4201825"/>
            <a:ext cx="18366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3000">
                <a:solidFill>
                  <a:srgbClr val="FF0000"/>
                </a:solidFill>
                <a:latin typeface="Shadows Into Light"/>
                <a:ea typeface="Shadows Into Light"/>
                <a:cs typeface="Shadows Into Light"/>
                <a:sym typeface="Shadows Into Light"/>
              </a:rPr>
              <a:t>244.3g/mol</a:t>
            </a:r>
            <a:endParaRPr/>
          </a:p>
        </p:txBody>
      </p:sp>
      <p:sp>
        <p:nvSpPr>
          <p:cNvPr id="1322" name="Google Shape;1322;p110"/>
          <p:cNvSpPr txBox="1"/>
          <p:nvPr/>
        </p:nvSpPr>
        <p:spPr>
          <a:xfrm>
            <a:off x="4451800" y="2884550"/>
            <a:ext cx="1365900" cy="68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244.3g</a:t>
            </a:r>
            <a:endParaRPr/>
          </a:p>
        </p:txBody>
      </p:sp>
      <p:sp>
        <p:nvSpPr>
          <p:cNvPr id="1323" name="Google Shape;1323;p110"/>
          <p:cNvSpPr/>
          <p:nvPr/>
        </p:nvSpPr>
        <p:spPr>
          <a:xfrm>
            <a:off x="0" y="3134550"/>
            <a:ext cx="4105800" cy="11922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0"/>
          <p:cNvSpPr/>
          <p:nvPr/>
        </p:nvSpPr>
        <p:spPr>
          <a:xfrm>
            <a:off x="2517725" y="4201825"/>
            <a:ext cx="2294400" cy="75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6"/>
                                        </p:tgtEl>
                                        <p:attrNameLst>
                                          <p:attrName>style.visibility</p:attrName>
                                        </p:attrNameLst>
                                      </p:cBhvr>
                                      <p:to>
                                        <p:strVal val="visible"/>
                                      </p:to>
                                    </p:set>
                                    <p:animEffect transition="in" filter="fade">
                                      <p:cBhvr>
                                        <p:cTn id="7" dur="1000"/>
                                        <p:tgtEl>
                                          <p:spTgt spid="1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1"/>
                                        </p:tgtEl>
                                        <p:attrNameLst>
                                          <p:attrName>style.visibility</p:attrName>
                                        </p:attrNameLst>
                                      </p:cBhvr>
                                      <p:to>
                                        <p:strVal val="visible"/>
                                      </p:to>
                                    </p:set>
                                    <p:animEffect transition="in" filter="fade">
                                      <p:cBhvr>
                                        <p:cTn id="12" dur="1000"/>
                                        <p:tgtEl>
                                          <p:spTgt spid="13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3"/>
                                        </p:tgtEl>
                                        <p:attrNameLst>
                                          <p:attrName>style.visibility</p:attrName>
                                        </p:attrNameLst>
                                      </p:cBhvr>
                                      <p:to>
                                        <p:strVal val="visible"/>
                                      </p:to>
                                    </p:set>
                                    <p:animEffect transition="in" filter="fade">
                                      <p:cBhvr>
                                        <p:cTn id="17" dur="1000"/>
                                        <p:tgtEl>
                                          <p:spTgt spid="13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8"/>
                                        </p:tgtEl>
                                        <p:attrNameLst>
                                          <p:attrName>style.visibility</p:attrName>
                                        </p:attrNameLst>
                                      </p:cBhvr>
                                      <p:to>
                                        <p:strVal val="visible"/>
                                      </p:to>
                                    </p:set>
                                    <p:animEffect transition="in" filter="fade">
                                      <p:cBhvr>
                                        <p:cTn id="22" dur="1000"/>
                                        <p:tgtEl>
                                          <p:spTgt spid="13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4"/>
                                        </p:tgtEl>
                                        <p:attrNameLst>
                                          <p:attrName>style.visibility</p:attrName>
                                        </p:attrNameLst>
                                      </p:cBhvr>
                                      <p:to>
                                        <p:strVal val="visible"/>
                                      </p:to>
                                    </p:set>
                                    <p:animEffect transition="in" filter="fade">
                                      <p:cBhvr>
                                        <p:cTn id="27" dur="1000"/>
                                        <p:tgtEl>
                                          <p:spTgt spid="13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22"/>
                                        </p:tgtEl>
                                        <p:attrNameLst>
                                          <p:attrName>style.visibility</p:attrName>
                                        </p:attrNameLst>
                                      </p:cBhvr>
                                      <p:to>
                                        <p:strVal val="visible"/>
                                      </p:to>
                                    </p:set>
                                    <p:animEffect transition="in" filter="fade">
                                      <p:cBhvr>
                                        <p:cTn id="32" dur="1000"/>
                                        <p:tgtEl>
                                          <p:spTgt spid="13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19"/>
                                        </p:tgtEl>
                                        <p:attrNameLst>
                                          <p:attrName>style.visibility</p:attrName>
                                        </p:attrNameLst>
                                      </p:cBhvr>
                                      <p:to>
                                        <p:strVal val="visible"/>
                                      </p:to>
                                    </p:set>
                                    <p:animEffect transition="in" filter="fade">
                                      <p:cBhvr>
                                        <p:cTn id="37" dur="1000"/>
                                        <p:tgtEl>
                                          <p:spTgt spid="13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20"/>
                                        </p:tgtEl>
                                        <p:attrNameLst>
                                          <p:attrName>style.visibility</p:attrName>
                                        </p:attrNameLst>
                                      </p:cBhvr>
                                      <p:to>
                                        <p:strVal val="visible"/>
                                      </p:to>
                                    </p:set>
                                    <p:animEffect transition="in" filter="fade">
                                      <p:cBhvr>
                                        <p:cTn id="42" dur="1000"/>
                                        <p:tgtEl>
                                          <p:spTgt spid="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602581" y="171450"/>
            <a:ext cx="6115050" cy="742950"/>
          </a:xfrm>
        </p:spPr>
        <p:txBody>
          <a:bodyPr/>
          <a:lstStyle/>
          <a:p>
            <a:pPr eaLnBrk="1" hangingPunct="1"/>
            <a:r>
              <a:rPr lang="en-US" altLang="en-US"/>
              <a:t>Hydrates</a:t>
            </a:r>
          </a:p>
        </p:txBody>
      </p:sp>
      <p:sp>
        <p:nvSpPr>
          <p:cNvPr id="84995" name="Content Placeholder 2"/>
          <p:cNvSpPr>
            <a:spLocks noGrp="1"/>
          </p:cNvSpPr>
          <p:nvPr>
            <p:ph idx="1"/>
          </p:nvPr>
        </p:nvSpPr>
        <p:spPr>
          <a:xfrm>
            <a:off x="245097" y="1527142"/>
            <a:ext cx="8550111" cy="3386580"/>
          </a:xfrm>
        </p:spPr>
        <p:txBody>
          <a:bodyPr/>
          <a:lstStyle/>
          <a:p>
            <a:pPr eaLnBrk="1" hangingPunct="1"/>
            <a:r>
              <a:rPr lang="en-US" altLang="en-US" sz="2400" dirty="0"/>
              <a:t>Once the hydrate is heated, you can calculate the moles of water that evaporated, and figure out the formula. The steps are as follows:</a:t>
            </a:r>
          </a:p>
          <a:p>
            <a:pPr marL="694135" lvl="1" indent="-385763">
              <a:buFont typeface="Tw Cen MT" panose="020B0602020104020603" pitchFamily="34" charset="0"/>
              <a:buAutoNum type="arabicPeriod"/>
            </a:pPr>
            <a:r>
              <a:rPr lang="en-US" altLang="en-US" sz="2400" dirty="0"/>
              <a:t>Calculate the mass of hydrate, anhydrate and water by subtraction.</a:t>
            </a:r>
          </a:p>
          <a:p>
            <a:pPr marL="694135" lvl="1" indent="-385763">
              <a:buFont typeface="Tw Cen MT" panose="020B0602020104020603" pitchFamily="34" charset="0"/>
              <a:buAutoNum type="arabicPeriod"/>
            </a:pPr>
            <a:r>
              <a:rPr lang="en-US" altLang="en-US" sz="2400" dirty="0"/>
              <a:t>Find the moles of anhydrate and water separately.</a:t>
            </a:r>
          </a:p>
          <a:p>
            <a:pPr marL="694135" lvl="1" indent="-385763">
              <a:buFont typeface="Tw Cen MT" panose="020B0602020104020603" pitchFamily="34" charset="0"/>
              <a:buAutoNum type="arabicPeriod"/>
            </a:pPr>
            <a:r>
              <a:rPr lang="en-US" altLang="en-US" sz="2400" dirty="0"/>
              <a:t>Find the mole ratio of anhydrate to water (1 to ?).</a:t>
            </a:r>
          </a:p>
          <a:p>
            <a:pPr marL="694135" lvl="1" indent="-385763">
              <a:buFont typeface="Tw Cen MT" panose="020B0602020104020603" pitchFamily="34" charset="0"/>
              <a:buAutoNum type="arabicPeriod"/>
            </a:pPr>
            <a:endParaRPr lang="en-US" altLang="en-US" sz="2400" dirty="0"/>
          </a:p>
        </p:txBody>
      </p:sp>
    </p:spTree>
    <p:extLst>
      <p:ext uri="{BB962C8B-B14F-4D97-AF65-F5344CB8AC3E}">
        <p14:creationId xmlns:p14="http://schemas.microsoft.com/office/powerpoint/2010/main" val="2540503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602581" y="171450"/>
            <a:ext cx="6115050" cy="742950"/>
          </a:xfrm>
        </p:spPr>
        <p:txBody>
          <a:bodyPr/>
          <a:lstStyle/>
          <a:p>
            <a:pPr eaLnBrk="1" hangingPunct="1"/>
            <a:r>
              <a:rPr lang="en-US" altLang="en-US"/>
              <a:t>Hydrate Example:</a:t>
            </a:r>
          </a:p>
        </p:txBody>
      </p:sp>
      <p:sp>
        <p:nvSpPr>
          <p:cNvPr id="86019" name="Content Placeholder 2"/>
          <p:cNvSpPr>
            <a:spLocks noGrp="1"/>
          </p:cNvSpPr>
          <p:nvPr>
            <p:ph idx="1"/>
          </p:nvPr>
        </p:nvSpPr>
        <p:spPr>
          <a:xfrm>
            <a:off x="433633" y="1331119"/>
            <a:ext cx="8286161" cy="3469481"/>
          </a:xfrm>
        </p:spPr>
        <p:txBody>
          <a:bodyPr/>
          <a:lstStyle/>
          <a:p>
            <a:pPr marL="0" indent="0" eaLnBrk="1" hangingPunct="1">
              <a:buNone/>
            </a:pPr>
            <a:r>
              <a:rPr lang="en-US" altLang="en-US" sz="2400" dirty="0"/>
              <a:t>Data:</a:t>
            </a:r>
          </a:p>
          <a:p>
            <a:pPr lvl="1" eaLnBrk="1" hangingPunct="1"/>
            <a:r>
              <a:rPr lang="en-US" altLang="en-US" sz="2400" u="sng" dirty="0"/>
              <a:t>Mass of crucible</a:t>
            </a:r>
            <a:r>
              <a:rPr lang="en-US" altLang="en-US" sz="2400" dirty="0"/>
              <a:t>: 28.00 g</a:t>
            </a:r>
          </a:p>
          <a:p>
            <a:pPr lvl="1" eaLnBrk="1" hangingPunct="1"/>
            <a:r>
              <a:rPr lang="en-US" altLang="en-US" sz="2400" u="sng" dirty="0"/>
              <a:t>Mass of crucible and hydrate</a:t>
            </a:r>
            <a:r>
              <a:rPr lang="en-US" altLang="en-US" sz="2400" dirty="0"/>
              <a:t>: 29.60 g</a:t>
            </a:r>
          </a:p>
          <a:p>
            <a:pPr lvl="1" eaLnBrk="1" hangingPunct="1"/>
            <a:r>
              <a:rPr lang="en-US" altLang="en-US" sz="2400" u="sng" dirty="0"/>
              <a:t>Mass of crucible and anhydrate</a:t>
            </a:r>
            <a:r>
              <a:rPr lang="en-US" altLang="en-US" sz="2400" dirty="0"/>
              <a:t>: 29.24 g</a:t>
            </a:r>
          </a:p>
          <a:p>
            <a:pPr marL="0" indent="0" eaLnBrk="1" hangingPunct="1">
              <a:buNone/>
            </a:pPr>
            <a:r>
              <a:rPr lang="en-US" altLang="en-US" sz="2400" dirty="0"/>
              <a:t>Calculate the hydrate formula and the percent water if the anhydrate is CuSO</a:t>
            </a:r>
            <a:r>
              <a:rPr lang="en-US" altLang="en-US" sz="2400" baseline="-25000" dirty="0"/>
              <a:t>4</a:t>
            </a:r>
            <a:r>
              <a:rPr lang="en-US" altLang="en-US" sz="2400" dirty="0"/>
              <a:t>. </a:t>
            </a:r>
          </a:p>
        </p:txBody>
      </p:sp>
    </p:spTree>
    <p:extLst>
      <p:ext uri="{BB962C8B-B14F-4D97-AF65-F5344CB8AC3E}">
        <p14:creationId xmlns:p14="http://schemas.microsoft.com/office/powerpoint/2010/main" val="3054388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602581" y="171450"/>
            <a:ext cx="6115050" cy="742950"/>
          </a:xfrm>
        </p:spPr>
        <p:txBody>
          <a:bodyPr/>
          <a:lstStyle/>
          <a:p>
            <a:pPr eaLnBrk="1" hangingPunct="1"/>
            <a:r>
              <a:rPr lang="en-US" altLang="en-US"/>
              <a:t>Answer</a:t>
            </a:r>
          </a:p>
        </p:txBody>
      </p:sp>
      <p:sp>
        <p:nvSpPr>
          <p:cNvPr id="3" name="Content Placeholder 2"/>
          <p:cNvSpPr>
            <a:spLocks noGrp="1"/>
          </p:cNvSpPr>
          <p:nvPr>
            <p:ph idx="1"/>
          </p:nvPr>
        </p:nvSpPr>
        <p:spPr>
          <a:xfrm>
            <a:off x="254548" y="1398112"/>
            <a:ext cx="6115050" cy="3371850"/>
          </a:xfrm>
        </p:spPr>
        <p:txBody>
          <a:bodyPr/>
          <a:lstStyle/>
          <a:p>
            <a:pPr eaLnBrk="1" hangingPunct="1"/>
            <a:r>
              <a:rPr lang="en-US" altLang="en-US" sz="2400" dirty="0"/>
              <a:t>29.60-28.00 = 1.60 g of hydrate</a:t>
            </a:r>
          </a:p>
          <a:p>
            <a:pPr eaLnBrk="1" hangingPunct="1"/>
            <a:r>
              <a:rPr lang="en-US" altLang="en-US" sz="2400" dirty="0"/>
              <a:t>29.24-28.00 = 1.24 g of anhydrate</a:t>
            </a:r>
          </a:p>
          <a:p>
            <a:pPr eaLnBrk="1" hangingPunct="1"/>
            <a:r>
              <a:rPr lang="en-US" altLang="en-US" sz="2400" dirty="0"/>
              <a:t>1.60-1.24 = 0.36 g of water</a:t>
            </a:r>
          </a:p>
          <a:p>
            <a:pPr eaLnBrk="1" hangingPunct="1"/>
            <a:r>
              <a:rPr lang="en-US" altLang="en-US" sz="2400" dirty="0"/>
              <a:t>0.36/1.60 * 100 = </a:t>
            </a:r>
            <a:r>
              <a:rPr lang="en-US" altLang="en-US" sz="2400" dirty="0">
                <a:solidFill>
                  <a:srgbClr val="FF0000"/>
                </a:solidFill>
              </a:rPr>
              <a:t>23% water</a:t>
            </a:r>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2808530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8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Empirical Formula (ratio)</a:t>
            </a:r>
            <a:endParaRPr/>
          </a:p>
        </p:txBody>
      </p:sp>
      <p:sp>
        <p:nvSpPr>
          <p:cNvPr id="1093" name="Google Shape;1093;p84"/>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Smallest whole number ratio of atoms in a compound (cannot be reduced any further)</a:t>
            </a:r>
            <a:endParaRPr/>
          </a:p>
          <a:p>
            <a:pPr marL="0" lvl="0" indent="0" algn="l" rtl="0">
              <a:spcBef>
                <a:spcPts val="1600"/>
              </a:spcBef>
              <a:spcAft>
                <a:spcPts val="0"/>
              </a:spcAft>
              <a:buNone/>
            </a:pPr>
            <a:r>
              <a:rPr lang="en"/>
              <a:t>Ex. B</a:t>
            </a:r>
            <a:r>
              <a:rPr lang="en" baseline="-25000"/>
              <a:t>10</a:t>
            </a:r>
            <a:r>
              <a:rPr lang="en"/>
              <a:t>G</a:t>
            </a:r>
            <a:r>
              <a:rPr lang="en" baseline="-25000"/>
              <a:t>20</a:t>
            </a:r>
            <a:endParaRPr baseline="-25000"/>
          </a:p>
          <a:p>
            <a:pPr marL="0" lvl="0" indent="0" algn="l" rtl="0">
              <a:spcBef>
                <a:spcPts val="1600"/>
              </a:spcBef>
              <a:spcAft>
                <a:spcPts val="1600"/>
              </a:spcAft>
              <a:buNone/>
            </a:pPr>
            <a:r>
              <a:rPr lang="en"/>
              <a:t>    </a:t>
            </a:r>
            <a:endParaRPr/>
          </a:p>
        </p:txBody>
      </p:sp>
      <p:sp>
        <p:nvSpPr>
          <p:cNvPr id="1094" name="Google Shape;1094;p84"/>
          <p:cNvSpPr txBox="1"/>
          <p:nvPr/>
        </p:nvSpPr>
        <p:spPr>
          <a:xfrm>
            <a:off x="932675" y="3846050"/>
            <a:ext cx="5096100" cy="68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chemeClr val="lt1"/>
                </a:solidFill>
                <a:latin typeface="Shadows Into Light"/>
                <a:ea typeface="Shadows Into Light"/>
                <a:cs typeface="Shadows Into Light"/>
                <a:sym typeface="Shadows Into Light"/>
              </a:rPr>
              <a:t>B</a:t>
            </a:r>
            <a:r>
              <a:rPr lang="en" sz="3600" baseline="-25000">
                <a:solidFill>
                  <a:schemeClr val="lt1"/>
                </a:solidFill>
                <a:latin typeface="Shadows Into Light"/>
                <a:ea typeface="Shadows Into Light"/>
                <a:cs typeface="Shadows Into Light"/>
                <a:sym typeface="Shadows Into Light"/>
              </a:rPr>
              <a:t>1</a:t>
            </a:r>
            <a:r>
              <a:rPr lang="en" sz="3600">
                <a:solidFill>
                  <a:schemeClr val="lt1"/>
                </a:solidFill>
                <a:latin typeface="Shadows Into Light"/>
                <a:ea typeface="Shadows Into Light"/>
                <a:cs typeface="Shadows Into Light"/>
                <a:sym typeface="Shadows Into Light"/>
              </a:rPr>
              <a:t>G</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 (empirical formula)</a:t>
            </a:r>
            <a:endParaRPr sz="36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1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Determining the Empirical Formula</a:t>
            </a:r>
            <a:endParaRPr/>
          </a:p>
        </p:txBody>
      </p:sp>
      <p:sp>
        <p:nvSpPr>
          <p:cNvPr id="1100" name="Google Shape;1100;p8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Divide subscripts by the greatest common factor</a:t>
            </a:r>
            <a:br>
              <a:rPr lang="en"/>
            </a:br>
            <a:r>
              <a:rPr lang="en"/>
              <a:t/>
            </a:r>
            <a:br>
              <a:rPr lang="en"/>
            </a:br>
            <a:r>
              <a:rPr lang="en"/>
              <a:t>Example: molecular formula = C</a:t>
            </a:r>
            <a:r>
              <a:rPr lang="en" baseline="-25000"/>
              <a:t>4</a:t>
            </a:r>
            <a:r>
              <a:rPr lang="en"/>
              <a:t>H</a:t>
            </a:r>
            <a:r>
              <a:rPr lang="en" baseline="-25000"/>
              <a:t>10 </a:t>
            </a:r>
            <a:r>
              <a:rPr lang="en"/>
              <a:t>   </a:t>
            </a:r>
            <a:br>
              <a:rPr lang="en"/>
            </a:br>
            <a:r>
              <a:rPr lang="en" sz="3000" i="1"/>
              <a:t>											</a:t>
            </a:r>
            <a:endParaRPr sz="3000" i="1"/>
          </a:p>
        </p:txBody>
      </p:sp>
      <p:sp>
        <p:nvSpPr>
          <p:cNvPr id="1101" name="Google Shape;1101;p85"/>
          <p:cNvSpPr txBox="1"/>
          <p:nvPr/>
        </p:nvSpPr>
        <p:spPr>
          <a:xfrm>
            <a:off x="6656375" y="3816625"/>
            <a:ext cx="863400" cy="6588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i="1">
                <a:solidFill>
                  <a:schemeClr val="lt1"/>
                </a:solidFill>
                <a:latin typeface="Shadows Into Light"/>
                <a:ea typeface="Shadows Into Light"/>
                <a:cs typeface="Shadows Into Light"/>
                <a:sym typeface="Shadows Into Light"/>
              </a:rPr>
              <a:t>C</a:t>
            </a:r>
            <a:r>
              <a:rPr lang="en" sz="3000" i="1" baseline="-25000">
                <a:solidFill>
                  <a:schemeClr val="lt1"/>
                </a:solidFill>
                <a:latin typeface="Shadows Into Light"/>
                <a:ea typeface="Shadows Into Light"/>
                <a:cs typeface="Shadows Into Light"/>
                <a:sym typeface="Shadows Into Light"/>
              </a:rPr>
              <a:t>2</a:t>
            </a:r>
            <a:r>
              <a:rPr lang="en" sz="3000" i="1">
                <a:solidFill>
                  <a:schemeClr val="lt1"/>
                </a:solidFill>
                <a:latin typeface="Shadows Into Light"/>
                <a:ea typeface="Shadows Into Light"/>
                <a:cs typeface="Shadows Into Light"/>
                <a:sym typeface="Shadows Into Light"/>
              </a:rPr>
              <a:t>H</a:t>
            </a:r>
            <a:r>
              <a:rPr lang="en" sz="3000" i="1" baseline="-25000">
                <a:solidFill>
                  <a:schemeClr val="lt1"/>
                </a:solidFill>
                <a:latin typeface="Shadows Into Light"/>
                <a:ea typeface="Shadows Into Light"/>
                <a:cs typeface="Shadows Into Light"/>
                <a:sym typeface="Shadows Into Light"/>
              </a:rPr>
              <a:t>5</a:t>
            </a:r>
            <a:r>
              <a:rPr lang="en" sz="3000" i="1">
                <a:solidFill>
                  <a:schemeClr val="lt1"/>
                </a:solidFill>
                <a:latin typeface="Shadows Into Light"/>
                <a:ea typeface="Shadows Into Light"/>
                <a:cs typeface="Shadows Into Light"/>
                <a:sym typeface="Shadows Into Light"/>
              </a:rPr>
              <a:t/>
            </a:r>
            <a:br>
              <a:rPr lang="en" sz="3000" i="1">
                <a:solidFill>
                  <a:schemeClr val="lt1"/>
                </a:solidFill>
                <a:latin typeface="Shadows Into Light"/>
                <a:ea typeface="Shadows Into Light"/>
                <a:cs typeface="Shadows Into Light"/>
                <a:sym typeface="Shadows Into Light"/>
              </a:rPr>
            </a:br>
            <a:endParaRPr/>
          </a:p>
        </p:txBody>
      </p:sp>
      <p:cxnSp>
        <p:nvCxnSpPr>
          <p:cNvPr id="1102" name="Google Shape;1102;p85"/>
          <p:cNvCxnSpPr/>
          <p:nvPr/>
        </p:nvCxnSpPr>
        <p:spPr>
          <a:xfrm flipH="1">
            <a:off x="5577275" y="3146450"/>
            <a:ext cx="249900" cy="363600"/>
          </a:xfrm>
          <a:prstGeom prst="straightConnector1">
            <a:avLst/>
          </a:prstGeom>
          <a:noFill/>
          <a:ln w="38100" cap="flat" cmpd="sng">
            <a:solidFill>
              <a:srgbClr val="FF0000"/>
            </a:solidFill>
            <a:prstDash val="solid"/>
            <a:round/>
            <a:headEnd type="none" w="med" len="med"/>
            <a:tailEnd type="none" w="med" len="med"/>
          </a:ln>
        </p:spPr>
      </p:cxnSp>
      <p:cxnSp>
        <p:nvCxnSpPr>
          <p:cNvPr id="1103" name="Google Shape;1103;p85"/>
          <p:cNvCxnSpPr/>
          <p:nvPr/>
        </p:nvCxnSpPr>
        <p:spPr>
          <a:xfrm flipH="1">
            <a:off x="5911425" y="3146450"/>
            <a:ext cx="249900" cy="363600"/>
          </a:xfrm>
          <a:prstGeom prst="straightConnector1">
            <a:avLst/>
          </a:prstGeom>
          <a:noFill/>
          <a:ln w="38100" cap="flat" cmpd="sng">
            <a:solidFill>
              <a:srgbClr val="FF0000"/>
            </a:solidFill>
            <a:prstDash val="solid"/>
            <a:round/>
            <a:headEnd type="none" w="med" len="med"/>
            <a:tailEnd type="none" w="med" len="med"/>
          </a:ln>
        </p:spPr>
      </p:cxnSp>
      <p:sp>
        <p:nvSpPr>
          <p:cNvPr id="1104" name="Google Shape;1104;p85"/>
          <p:cNvSpPr txBox="1"/>
          <p:nvPr/>
        </p:nvSpPr>
        <p:spPr>
          <a:xfrm>
            <a:off x="394225" y="3471075"/>
            <a:ext cx="6971100" cy="46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i="1">
                <a:solidFill>
                  <a:schemeClr val="lt1"/>
                </a:solidFill>
                <a:latin typeface="Shadows Into Light"/>
                <a:ea typeface="Shadows Into Light"/>
                <a:cs typeface="Shadows Into Light"/>
                <a:sym typeface="Shadows Into Light"/>
              </a:rPr>
              <a:t>Divide by 2 (greatest common factor)</a:t>
            </a:r>
            <a:br>
              <a:rPr lang="en" sz="3000" i="1">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4"/>
                                        </p:tgtEl>
                                        <p:attrNameLst>
                                          <p:attrName>style.visibility</p:attrName>
                                        </p:attrNameLst>
                                      </p:cBhvr>
                                      <p:to>
                                        <p:strVal val="visible"/>
                                      </p:to>
                                    </p:set>
                                    <p:animEffect transition="in" filter="fade">
                                      <p:cBhvr>
                                        <p:cTn id="7" dur="1000"/>
                                        <p:tgtEl>
                                          <p:spTgt spid="1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2"/>
                                        </p:tgtEl>
                                        <p:attrNameLst>
                                          <p:attrName>style.visibility</p:attrName>
                                        </p:attrNameLst>
                                      </p:cBhvr>
                                      <p:to>
                                        <p:strVal val="visible"/>
                                      </p:to>
                                    </p:set>
                                    <p:animEffect transition="in" filter="fade">
                                      <p:cBhvr>
                                        <p:cTn id="12" dur="1000"/>
                                        <p:tgtEl>
                                          <p:spTgt spid="1102"/>
                                        </p:tgtEl>
                                      </p:cBhvr>
                                    </p:animEffect>
                                  </p:childTnLst>
                                </p:cTn>
                              </p:par>
                              <p:par>
                                <p:cTn id="13" presetID="10" presetClass="entr" presetSubtype="0" fill="hold" nodeType="with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fade">
                                      <p:cBhvr>
                                        <p:cTn id="15" dur="1000"/>
                                        <p:tgtEl>
                                          <p:spTgt spid="1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01"/>
                                        </p:tgtEl>
                                        <p:attrNameLst>
                                          <p:attrName>style.visibility</p:attrName>
                                        </p:attrNameLst>
                                      </p:cBhvr>
                                      <p:to>
                                        <p:strVal val="visible"/>
                                      </p:to>
                                    </p:set>
                                    <p:animEffect transition="in" filter="fade">
                                      <p:cBhvr>
                                        <p:cTn id="20" dur="1000"/>
                                        <p:tgtEl>
                                          <p:spTgt spid="1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8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Empirical from Molecular </a:t>
            </a:r>
            <a:endParaRPr/>
          </a:p>
        </p:txBody>
      </p:sp>
      <p:sp>
        <p:nvSpPr>
          <p:cNvPr id="1110" name="Google Shape;1110;p8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SzPts val="3600"/>
              <a:buAutoNum type="arabicPeriod"/>
            </a:pPr>
            <a:r>
              <a:rPr lang="en"/>
              <a:t>C</a:t>
            </a:r>
            <a:r>
              <a:rPr lang="en" baseline="-25000"/>
              <a:t>6</a:t>
            </a:r>
            <a:r>
              <a:rPr lang="en"/>
              <a:t>H</a:t>
            </a:r>
            <a:r>
              <a:rPr lang="en" baseline="-25000"/>
              <a:t>12</a:t>
            </a:r>
            <a:r>
              <a:rPr lang="en"/>
              <a:t>O</a:t>
            </a:r>
            <a:r>
              <a:rPr lang="en" baseline="-25000"/>
              <a:t>6</a:t>
            </a:r>
            <a:endParaRPr baseline="-25000"/>
          </a:p>
          <a:p>
            <a:pPr marL="457200" lvl="0" indent="-457200" algn="l" rtl="0">
              <a:spcBef>
                <a:spcPts val="0"/>
              </a:spcBef>
              <a:spcAft>
                <a:spcPts val="0"/>
              </a:spcAft>
              <a:buSzPts val="3600"/>
              <a:buAutoNum type="arabicPeriod"/>
            </a:pPr>
            <a:r>
              <a:rPr lang="en"/>
              <a:t>N</a:t>
            </a:r>
            <a:r>
              <a:rPr lang="en" baseline="-25000"/>
              <a:t>2</a:t>
            </a:r>
            <a:r>
              <a:rPr lang="en"/>
              <a:t>O</a:t>
            </a:r>
            <a:r>
              <a:rPr lang="en" baseline="-25000"/>
              <a:t>4</a:t>
            </a:r>
            <a:endParaRPr baseline="-25000"/>
          </a:p>
          <a:p>
            <a:pPr marL="457200" lvl="0" indent="-457200" algn="l" rtl="0">
              <a:spcBef>
                <a:spcPts val="0"/>
              </a:spcBef>
              <a:spcAft>
                <a:spcPts val="0"/>
              </a:spcAft>
              <a:buSzPts val="3600"/>
              <a:buAutoNum type="arabicPeriod"/>
            </a:pPr>
            <a:r>
              <a:rPr lang="en"/>
              <a:t>BaCl</a:t>
            </a:r>
            <a:r>
              <a:rPr lang="en" baseline="-25000"/>
              <a:t>2</a:t>
            </a:r>
            <a:endParaRPr baseline="-25000"/>
          </a:p>
          <a:p>
            <a:pPr marL="457200" lvl="0" indent="-457200" algn="l" rtl="0">
              <a:spcBef>
                <a:spcPts val="0"/>
              </a:spcBef>
              <a:spcAft>
                <a:spcPts val="0"/>
              </a:spcAft>
              <a:buSzPts val="3600"/>
              <a:buAutoNum type="arabicPeriod"/>
            </a:pPr>
            <a:r>
              <a:rPr lang="en"/>
              <a:t>C</a:t>
            </a:r>
            <a:r>
              <a:rPr lang="en" baseline="-25000"/>
              <a:t>2</a:t>
            </a:r>
            <a:r>
              <a:rPr lang="en"/>
              <a:t>H</a:t>
            </a:r>
            <a:r>
              <a:rPr lang="en" baseline="-25000"/>
              <a:t>6</a:t>
            </a:r>
            <a:endParaRPr baseline="-25000"/>
          </a:p>
          <a:p>
            <a:pPr marL="457200" lvl="0" indent="-457200" algn="l" rtl="0">
              <a:spcBef>
                <a:spcPts val="0"/>
              </a:spcBef>
              <a:spcAft>
                <a:spcPts val="0"/>
              </a:spcAft>
              <a:buSzPts val="3600"/>
              <a:buAutoNum type="arabicPeriod"/>
            </a:pPr>
            <a:r>
              <a:rPr lang="en"/>
              <a:t>CH</a:t>
            </a:r>
            <a:r>
              <a:rPr lang="en" baseline="-25000"/>
              <a:t>3</a:t>
            </a:r>
            <a:r>
              <a:rPr lang="en"/>
              <a:t/>
            </a:r>
            <a:br>
              <a:rPr lang="en"/>
            </a:br>
            <a:endParaRPr/>
          </a:p>
        </p:txBody>
      </p:sp>
      <p:sp>
        <p:nvSpPr>
          <p:cNvPr id="1111" name="Google Shape;1111;p86"/>
          <p:cNvSpPr txBox="1"/>
          <p:nvPr/>
        </p:nvSpPr>
        <p:spPr>
          <a:xfrm>
            <a:off x="2146850" y="1495975"/>
            <a:ext cx="1283700" cy="59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FF0000"/>
                </a:solidFill>
                <a:latin typeface="Shadows Into Light"/>
                <a:ea typeface="Shadows Into Light"/>
                <a:cs typeface="Shadows Into Light"/>
                <a:sym typeface="Shadows Into Light"/>
              </a:rPr>
              <a:t>CH</a:t>
            </a:r>
            <a:r>
              <a:rPr lang="en" sz="3600" baseline="-25000">
                <a:solidFill>
                  <a:srgbClr val="FF0000"/>
                </a:solidFill>
                <a:latin typeface="Shadows Into Light"/>
                <a:ea typeface="Shadows Into Light"/>
                <a:cs typeface="Shadows Into Light"/>
                <a:sym typeface="Shadows Into Light"/>
              </a:rPr>
              <a:t>2</a:t>
            </a:r>
            <a:r>
              <a:rPr lang="en" sz="3600">
                <a:solidFill>
                  <a:srgbClr val="FF0000"/>
                </a:solidFill>
                <a:latin typeface="Shadows Into Light"/>
                <a:ea typeface="Shadows Into Light"/>
                <a:cs typeface="Shadows Into Light"/>
                <a:sym typeface="Shadows Into Light"/>
              </a:rPr>
              <a:t>O</a:t>
            </a:r>
            <a:endParaRPr sz="3600" baseline="-25000">
              <a:solidFill>
                <a:srgbClr val="FF0000"/>
              </a:solidFill>
              <a:latin typeface="Shadows Into Light"/>
              <a:ea typeface="Shadows Into Light"/>
              <a:cs typeface="Shadows Into Light"/>
              <a:sym typeface="Shadows Into Light"/>
            </a:endParaRPr>
          </a:p>
        </p:txBody>
      </p:sp>
      <p:sp>
        <p:nvSpPr>
          <p:cNvPr id="1112" name="Google Shape;1112;p86"/>
          <p:cNvSpPr txBox="1"/>
          <p:nvPr/>
        </p:nvSpPr>
        <p:spPr>
          <a:xfrm>
            <a:off x="2078700" y="2148175"/>
            <a:ext cx="1283700" cy="59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FF0000"/>
                </a:solidFill>
                <a:latin typeface="Shadows Into Light"/>
                <a:ea typeface="Shadows Into Light"/>
                <a:cs typeface="Shadows Into Light"/>
                <a:sym typeface="Shadows Into Light"/>
              </a:rPr>
              <a:t>NO</a:t>
            </a:r>
            <a:r>
              <a:rPr lang="en" sz="3600" baseline="-25000">
                <a:solidFill>
                  <a:srgbClr val="FF0000"/>
                </a:solidFill>
                <a:latin typeface="Shadows Into Light"/>
                <a:ea typeface="Shadows Into Light"/>
                <a:cs typeface="Shadows Into Light"/>
                <a:sym typeface="Shadows Into Light"/>
              </a:rPr>
              <a:t>2</a:t>
            </a:r>
            <a:endParaRPr sz="3600">
              <a:solidFill>
                <a:srgbClr val="FF0000"/>
              </a:solidFill>
              <a:latin typeface="Shadows Into Light"/>
              <a:ea typeface="Shadows Into Light"/>
              <a:cs typeface="Shadows Into Light"/>
              <a:sym typeface="Shadows Into Light"/>
            </a:endParaRPr>
          </a:p>
        </p:txBody>
      </p:sp>
      <p:sp>
        <p:nvSpPr>
          <p:cNvPr id="1113" name="Google Shape;1113;p86"/>
          <p:cNvSpPr txBox="1"/>
          <p:nvPr/>
        </p:nvSpPr>
        <p:spPr>
          <a:xfrm>
            <a:off x="2146850" y="2738875"/>
            <a:ext cx="1283700" cy="59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FF0000"/>
                </a:solidFill>
                <a:latin typeface="Shadows Into Light"/>
                <a:ea typeface="Shadows Into Light"/>
                <a:cs typeface="Shadows Into Light"/>
                <a:sym typeface="Shadows Into Light"/>
              </a:rPr>
              <a:t>BaCl</a:t>
            </a:r>
            <a:r>
              <a:rPr lang="en" sz="3600" baseline="-25000">
                <a:solidFill>
                  <a:srgbClr val="FF0000"/>
                </a:solidFill>
                <a:latin typeface="Shadows Into Light"/>
                <a:ea typeface="Shadows Into Light"/>
                <a:cs typeface="Shadows Into Light"/>
                <a:sym typeface="Shadows Into Light"/>
              </a:rPr>
              <a:t>2</a:t>
            </a:r>
            <a:endParaRPr sz="3600">
              <a:solidFill>
                <a:srgbClr val="FF0000"/>
              </a:solidFill>
              <a:latin typeface="Shadows Into Light"/>
              <a:ea typeface="Shadows Into Light"/>
              <a:cs typeface="Shadows Into Light"/>
              <a:sym typeface="Shadows Into Light"/>
            </a:endParaRPr>
          </a:p>
        </p:txBody>
      </p:sp>
      <p:sp>
        <p:nvSpPr>
          <p:cNvPr id="1114" name="Google Shape;1114;p86"/>
          <p:cNvSpPr txBox="1"/>
          <p:nvPr/>
        </p:nvSpPr>
        <p:spPr>
          <a:xfrm>
            <a:off x="2146850" y="3329575"/>
            <a:ext cx="1283700" cy="59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FF0000"/>
                </a:solidFill>
                <a:latin typeface="Shadows Into Light"/>
                <a:ea typeface="Shadows Into Light"/>
                <a:cs typeface="Shadows Into Light"/>
                <a:sym typeface="Shadows Into Light"/>
              </a:rPr>
              <a:t>CH</a:t>
            </a:r>
            <a:r>
              <a:rPr lang="en" sz="3600" baseline="-25000">
                <a:solidFill>
                  <a:srgbClr val="FF0000"/>
                </a:solidFill>
                <a:latin typeface="Shadows Into Light"/>
                <a:ea typeface="Shadows Into Light"/>
                <a:cs typeface="Shadows Into Light"/>
                <a:sym typeface="Shadows Into Light"/>
              </a:rPr>
              <a:t>3</a:t>
            </a:r>
            <a:endParaRPr sz="3600">
              <a:solidFill>
                <a:srgbClr val="FF0000"/>
              </a:solidFill>
              <a:latin typeface="Shadows Into Light"/>
              <a:ea typeface="Shadows Into Light"/>
              <a:cs typeface="Shadows Into Light"/>
              <a:sym typeface="Shadows Into Light"/>
            </a:endParaRPr>
          </a:p>
        </p:txBody>
      </p:sp>
      <p:sp>
        <p:nvSpPr>
          <p:cNvPr id="1115" name="Google Shape;1115;p86"/>
          <p:cNvSpPr txBox="1"/>
          <p:nvPr/>
        </p:nvSpPr>
        <p:spPr>
          <a:xfrm>
            <a:off x="2146850" y="4038575"/>
            <a:ext cx="1283700" cy="59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rgbClr val="FF0000"/>
                </a:solidFill>
                <a:latin typeface="Shadows Into Light"/>
                <a:ea typeface="Shadows Into Light"/>
                <a:cs typeface="Shadows Into Light"/>
                <a:sym typeface="Shadows Into Light"/>
              </a:rPr>
              <a:t>CH</a:t>
            </a:r>
            <a:r>
              <a:rPr lang="en" sz="3600" baseline="-25000">
                <a:solidFill>
                  <a:srgbClr val="FF0000"/>
                </a:solidFill>
                <a:latin typeface="Shadows Into Light"/>
                <a:ea typeface="Shadows Into Light"/>
                <a:cs typeface="Shadows Into Light"/>
                <a:sym typeface="Shadows Into Light"/>
              </a:rPr>
              <a:t>3</a:t>
            </a:r>
            <a:endParaRPr sz="3600">
              <a:solidFill>
                <a:srgbClr val="FF0000"/>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1"/>
                                        </p:tgtEl>
                                        <p:attrNameLst>
                                          <p:attrName>style.visibility</p:attrName>
                                        </p:attrNameLst>
                                      </p:cBhvr>
                                      <p:to>
                                        <p:strVal val="visible"/>
                                      </p:to>
                                    </p:set>
                                    <p:animEffect transition="in" filter="fade">
                                      <p:cBhvr>
                                        <p:cTn id="7" dur="1000"/>
                                        <p:tgtEl>
                                          <p:spTgt spid="1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2"/>
                                        </p:tgtEl>
                                        <p:attrNameLst>
                                          <p:attrName>style.visibility</p:attrName>
                                        </p:attrNameLst>
                                      </p:cBhvr>
                                      <p:to>
                                        <p:strVal val="visible"/>
                                      </p:to>
                                    </p:set>
                                    <p:animEffect transition="in" filter="fade">
                                      <p:cBhvr>
                                        <p:cTn id="12" dur="1000"/>
                                        <p:tgtEl>
                                          <p:spTgt spid="1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3"/>
                                        </p:tgtEl>
                                        <p:attrNameLst>
                                          <p:attrName>style.visibility</p:attrName>
                                        </p:attrNameLst>
                                      </p:cBhvr>
                                      <p:to>
                                        <p:strVal val="visible"/>
                                      </p:to>
                                    </p:set>
                                    <p:animEffect transition="in" filter="fade">
                                      <p:cBhvr>
                                        <p:cTn id="17" dur="1000"/>
                                        <p:tgtEl>
                                          <p:spTgt spid="1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4"/>
                                        </p:tgtEl>
                                        <p:attrNameLst>
                                          <p:attrName>style.visibility</p:attrName>
                                        </p:attrNameLst>
                                      </p:cBhvr>
                                      <p:to>
                                        <p:strVal val="visible"/>
                                      </p:to>
                                    </p:set>
                                    <p:animEffect transition="in" filter="fade">
                                      <p:cBhvr>
                                        <p:cTn id="22" dur="1000"/>
                                        <p:tgtEl>
                                          <p:spTgt spid="11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5"/>
                                        </p:tgtEl>
                                        <p:attrNameLst>
                                          <p:attrName>style.visibility</p:attrName>
                                        </p:attrNameLst>
                                      </p:cBhvr>
                                      <p:to>
                                        <p:strVal val="visible"/>
                                      </p:to>
                                    </p:set>
                                    <p:animEffect transition="in" filter="fade">
                                      <p:cBhvr>
                                        <p:cTn id="27" dur="1000"/>
                                        <p:tgtEl>
                                          <p:spTgt spid="1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mole</a:t>
            </a:r>
            <a:endParaRPr/>
          </a:p>
        </p:txBody>
      </p:sp>
      <p:sp>
        <p:nvSpPr>
          <p:cNvPr id="179" name="Google Shape;179;p1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12 eggs = </a:t>
            </a:r>
            <a:r>
              <a:rPr lang="en" sz="3000">
                <a:solidFill>
                  <a:schemeClr val="lt1"/>
                </a:solidFill>
              </a:rPr>
              <a:t>1 dozen eggs</a:t>
            </a:r>
            <a:r>
              <a:rPr lang="en" sz="3000"/>
              <a:t/>
            </a:r>
            <a:br>
              <a:rPr lang="en" sz="3000"/>
            </a:br>
            <a:r>
              <a:rPr lang="en" sz="3000">
                <a:solidFill>
                  <a:schemeClr val="lt1"/>
                </a:solidFill>
              </a:rPr>
              <a:t>6.02 x 10</a:t>
            </a:r>
            <a:r>
              <a:rPr lang="en" sz="3000" baseline="30000">
                <a:solidFill>
                  <a:schemeClr val="lt1"/>
                </a:solidFill>
              </a:rPr>
              <a:t>23</a:t>
            </a:r>
            <a:r>
              <a:rPr lang="en" sz="3000">
                <a:solidFill>
                  <a:schemeClr val="lt1"/>
                </a:solidFill>
              </a:rPr>
              <a:t> eggs = </a:t>
            </a:r>
            <a:r>
              <a:rPr lang="en" sz="3000"/>
              <a:t>1 mol of eggs</a:t>
            </a:r>
            <a:br>
              <a:rPr lang="en" sz="3000"/>
            </a:br>
            <a:r>
              <a:rPr lang="en" sz="3000"/>
              <a:t/>
            </a:r>
            <a:br>
              <a:rPr lang="en" sz="3000"/>
            </a:br>
            <a:r>
              <a:rPr lang="en" sz="3000"/>
              <a:t>Example:</a:t>
            </a:r>
            <a:br>
              <a:rPr lang="en" sz="3000"/>
            </a:br>
            <a:r>
              <a:rPr lang="en" sz="3000"/>
              <a:t>3 dozen roses = 3 (12) = 36 roses</a:t>
            </a:r>
            <a:br>
              <a:rPr lang="en" sz="3000"/>
            </a:br>
            <a:r>
              <a:rPr lang="en" sz="3000"/>
              <a:t>3 mol roses = 3 (6.02 x 10</a:t>
            </a:r>
            <a:r>
              <a:rPr lang="en" sz="3000" baseline="30000"/>
              <a:t>23</a:t>
            </a:r>
            <a:r>
              <a:rPr lang="en" sz="3000"/>
              <a:t> ) = 1.8 x 10</a:t>
            </a:r>
            <a:r>
              <a:rPr lang="en" sz="3000" baseline="30000"/>
              <a:t>24</a:t>
            </a:r>
            <a:r>
              <a:rPr lang="en" sz="3000"/>
              <a:t> roses</a:t>
            </a:r>
            <a:endParaRPr sz="3000"/>
          </a:p>
        </p:txBody>
      </p:sp>
      <p:pic>
        <p:nvPicPr>
          <p:cNvPr id="180" name="Google Shape;180;p16"/>
          <p:cNvPicPr preferRelativeResize="0"/>
          <p:nvPr/>
        </p:nvPicPr>
        <p:blipFill>
          <a:blip r:embed="rId3">
            <a:alphaModFix/>
          </a:blip>
          <a:stretch>
            <a:fillRect/>
          </a:stretch>
        </p:blipFill>
        <p:spPr>
          <a:xfrm>
            <a:off x="7332925" y="1571250"/>
            <a:ext cx="1445250" cy="1078375"/>
          </a:xfrm>
          <a:prstGeom prst="rect">
            <a:avLst/>
          </a:prstGeom>
          <a:noFill/>
          <a:ln>
            <a:noFill/>
          </a:ln>
        </p:spPr>
      </p:pic>
      <p:pic>
        <p:nvPicPr>
          <p:cNvPr id="181" name="Google Shape;181;p16"/>
          <p:cNvPicPr preferRelativeResize="0"/>
          <p:nvPr/>
        </p:nvPicPr>
        <p:blipFill>
          <a:blip r:embed="rId4">
            <a:alphaModFix/>
          </a:blip>
          <a:stretch>
            <a:fillRect/>
          </a:stretch>
        </p:blipFill>
        <p:spPr>
          <a:xfrm>
            <a:off x="2786575" y="2680600"/>
            <a:ext cx="849775" cy="915150"/>
          </a:xfrm>
          <a:prstGeom prst="rect">
            <a:avLst/>
          </a:prstGeom>
          <a:noFill/>
          <a:ln>
            <a:noFill/>
          </a:ln>
        </p:spPr>
      </p:pic>
      <p:pic>
        <p:nvPicPr>
          <p:cNvPr id="182" name="Google Shape;182;p16"/>
          <p:cNvPicPr preferRelativeResize="0"/>
          <p:nvPr/>
        </p:nvPicPr>
        <p:blipFill>
          <a:blip r:embed="rId4">
            <a:alphaModFix/>
          </a:blip>
          <a:stretch>
            <a:fillRect/>
          </a:stretch>
        </p:blipFill>
        <p:spPr>
          <a:xfrm>
            <a:off x="3844575" y="2680600"/>
            <a:ext cx="849775" cy="915150"/>
          </a:xfrm>
          <a:prstGeom prst="rect">
            <a:avLst/>
          </a:prstGeom>
          <a:noFill/>
          <a:ln>
            <a:noFill/>
          </a:ln>
        </p:spPr>
      </p:pic>
      <p:pic>
        <p:nvPicPr>
          <p:cNvPr id="183" name="Google Shape;183;p16"/>
          <p:cNvPicPr preferRelativeResize="0"/>
          <p:nvPr/>
        </p:nvPicPr>
        <p:blipFill>
          <a:blip r:embed="rId4">
            <a:alphaModFix/>
          </a:blip>
          <a:stretch>
            <a:fillRect/>
          </a:stretch>
        </p:blipFill>
        <p:spPr>
          <a:xfrm>
            <a:off x="4902575" y="2680600"/>
            <a:ext cx="849775" cy="915150"/>
          </a:xfrm>
          <a:prstGeom prst="rect">
            <a:avLst/>
          </a:prstGeom>
          <a:noFill/>
          <a:ln>
            <a:noFill/>
          </a:ln>
        </p:spPr>
      </p:pic>
      <p:pic>
        <p:nvPicPr>
          <p:cNvPr id="8" name="Content Placeholder 4" descr="mole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840182" y="-28929"/>
            <a:ext cx="1731818" cy="1323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88"/>
          <p:cNvSpPr txBox="1">
            <a:spLocks noGrp="1"/>
          </p:cNvSpPr>
          <p:nvPr>
            <p:ph type="body" idx="1"/>
          </p:nvPr>
        </p:nvSpPr>
        <p:spPr>
          <a:xfrm>
            <a:off x="311700" y="1473250"/>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3000"/>
              <a:t>“Actual Formula” - the actual number of atoms in a molecule or compound</a:t>
            </a:r>
            <a:endParaRPr sz="3000"/>
          </a:p>
          <a:p>
            <a:pPr marL="457200" lvl="0" indent="-317500" algn="l" rtl="0">
              <a:spcBef>
                <a:spcPts val="0"/>
              </a:spcBef>
              <a:spcAft>
                <a:spcPts val="0"/>
              </a:spcAft>
              <a:buSzPts val="1400"/>
              <a:buChar char="●"/>
            </a:pPr>
            <a:r>
              <a:rPr lang="en" sz="3000"/>
              <a:t>Whole # multiple of empirical</a:t>
            </a:r>
            <a:endParaRPr sz="3000"/>
          </a:p>
          <a:p>
            <a:pPr marL="457200" lvl="0" indent="-317500" algn="l" rtl="0">
              <a:spcBef>
                <a:spcPts val="0"/>
              </a:spcBef>
              <a:spcAft>
                <a:spcPts val="0"/>
              </a:spcAft>
              <a:buSzPts val="1400"/>
              <a:buChar char="●"/>
            </a:pPr>
            <a:r>
              <a:rPr lang="en" sz="3000"/>
              <a:t>If the empirical formula is CH</a:t>
            </a:r>
            <a:r>
              <a:rPr lang="en" sz="3000" baseline="-25000"/>
              <a:t>4</a:t>
            </a:r>
            <a:r>
              <a:rPr lang="en" sz="3000"/>
              <a:t> a molecular formula could be CH</a:t>
            </a:r>
            <a:r>
              <a:rPr lang="en" sz="3000" baseline="-25000"/>
              <a:t>4</a:t>
            </a:r>
            <a:r>
              <a:rPr lang="en" sz="3000"/>
              <a:t>, C</a:t>
            </a:r>
            <a:r>
              <a:rPr lang="en" sz="3000" baseline="-25000"/>
              <a:t>2</a:t>
            </a:r>
            <a:r>
              <a:rPr lang="en" sz="3000"/>
              <a:t>H</a:t>
            </a:r>
            <a:r>
              <a:rPr lang="en" sz="3000" baseline="-25000"/>
              <a:t>8</a:t>
            </a:r>
            <a:r>
              <a:rPr lang="en" sz="3000"/>
              <a:t>, C</a:t>
            </a:r>
            <a:r>
              <a:rPr lang="en" sz="3000" baseline="-25000"/>
              <a:t>3</a:t>
            </a:r>
            <a:r>
              <a:rPr lang="en" sz="3000"/>
              <a:t>H</a:t>
            </a:r>
            <a:r>
              <a:rPr lang="en" sz="3000" baseline="-25000"/>
              <a:t>12</a:t>
            </a:r>
            <a:r>
              <a:rPr lang="en" sz="3000"/>
              <a:t> etc. </a:t>
            </a:r>
            <a:br>
              <a:rPr lang="en" sz="3000"/>
            </a:br>
            <a:r>
              <a:rPr lang="en"/>
              <a:t/>
            </a:r>
            <a:br>
              <a:rPr lang="en"/>
            </a:br>
            <a:endParaRPr/>
          </a:p>
        </p:txBody>
      </p:sp>
      <p:sp>
        <p:nvSpPr>
          <p:cNvPr id="1126" name="Google Shape;1126;p8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Molecular Formula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8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Calculating Molecular from Empirical</a:t>
            </a:r>
            <a:endParaRPr/>
          </a:p>
        </p:txBody>
      </p:sp>
      <p:sp>
        <p:nvSpPr>
          <p:cNvPr id="1132" name="Google Shape;1132;p8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3000"/>
              <a:t>Calculate Gram Formula Mass of the EMPIRICAL FORMULA</a:t>
            </a:r>
            <a:endParaRPr sz="3000"/>
          </a:p>
          <a:p>
            <a:pPr marL="457200" lvl="0" indent="-419100" algn="l" rtl="0">
              <a:spcBef>
                <a:spcPts val="0"/>
              </a:spcBef>
              <a:spcAft>
                <a:spcPts val="0"/>
              </a:spcAft>
              <a:buSzPts val="3000"/>
              <a:buAutoNum type="arabicPeriod"/>
            </a:pPr>
            <a:r>
              <a:rPr lang="en" sz="3000"/>
              <a:t>Divide molecular mass given by the empirical formula mass</a:t>
            </a:r>
            <a:endParaRPr sz="3000"/>
          </a:p>
          <a:p>
            <a:pPr marL="457200" lvl="0" indent="-419100" algn="l" rtl="0">
              <a:spcBef>
                <a:spcPts val="0"/>
              </a:spcBef>
              <a:spcAft>
                <a:spcPts val="0"/>
              </a:spcAft>
              <a:buSzPts val="3000"/>
              <a:buAutoNum type="arabicPeriod"/>
            </a:pPr>
            <a:r>
              <a:rPr lang="en" sz="3000"/>
              <a:t>Multiply all of the subscripts in the empirical formula by the number (multiple) you calculated in step 2 </a:t>
            </a:r>
            <a:r>
              <a:rPr lang="en"/>
              <a:t/>
            </a:r>
            <a:br>
              <a:rPr lang="en"/>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Effect transition="in" filter="fade">
                                      <p:cBhvr>
                                        <p:cTn id="7" dur="1000"/>
                                        <p:tgtEl>
                                          <p:spTgt spid="1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9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138" name="Google Shape;1138;p9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The </a:t>
            </a:r>
            <a:r>
              <a:rPr lang="en" sz="3000">
                <a:solidFill>
                  <a:srgbClr val="00FFFF"/>
                </a:solidFill>
              </a:rPr>
              <a:t>empirical formula</a:t>
            </a:r>
            <a:r>
              <a:rPr lang="en" sz="3000"/>
              <a:t> for ethylene is </a:t>
            </a:r>
            <a:r>
              <a:rPr lang="en" sz="3000">
                <a:solidFill>
                  <a:srgbClr val="00FFFF"/>
                </a:solidFill>
              </a:rPr>
              <a:t>CH</a:t>
            </a:r>
            <a:r>
              <a:rPr lang="en" sz="3000" baseline="-25000">
                <a:solidFill>
                  <a:srgbClr val="00FFFF"/>
                </a:solidFill>
              </a:rPr>
              <a:t>2</a:t>
            </a:r>
            <a:r>
              <a:rPr lang="en" sz="3000"/>
              <a:t>. Find the molecular formula if the </a:t>
            </a:r>
            <a:r>
              <a:rPr lang="en" sz="3000">
                <a:solidFill>
                  <a:srgbClr val="FF0000"/>
                </a:solidFill>
              </a:rPr>
              <a:t>molecular mass is 28.1 g/mol</a:t>
            </a:r>
            <a:r>
              <a:rPr lang="en" sz="3000"/>
              <a:t>? </a:t>
            </a:r>
            <a:br>
              <a:rPr lang="en" sz="3000"/>
            </a:br>
            <a:endParaRPr sz="3000"/>
          </a:p>
        </p:txBody>
      </p:sp>
      <p:sp>
        <p:nvSpPr>
          <p:cNvPr id="1139" name="Google Shape;1139;p90"/>
          <p:cNvSpPr txBox="1"/>
          <p:nvPr/>
        </p:nvSpPr>
        <p:spPr>
          <a:xfrm>
            <a:off x="454350" y="2646650"/>
            <a:ext cx="83778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empirical mass  CH</a:t>
            </a:r>
            <a:r>
              <a:rPr lang="en" sz="3000" baseline="-25000">
                <a:solidFill>
                  <a:srgbClr val="00FFFF"/>
                </a:solidFill>
                <a:latin typeface="Shadows Into Light"/>
                <a:ea typeface="Shadows Into Light"/>
                <a:cs typeface="Shadows Into Light"/>
                <a:sym typeface="Shadows Into Light"/>
              </a:rPr>
              <a:t>2</a:t>
            </a:r>
            <a:r>
              <a:rPr lang="en" sz="3000">
                <a:solidFill>
                  <a:srgbClr val="00FFFF"/>
                </a:solidFill>
                <a:latin typeface="Shadows Into Light"/>
                <a:ea typeface="Shadows Into Light"/>
                <a:cs typeface="Shadows Into Light"/>
                <a:sym typeface="Shadows Into Light"/>
              </a:rPr>
              <a:t> = </a:t>
            </a:r>
            <a:br>
              <a:rPr lang="en" sz="3000">
                <a:solidFill>
                  <a:srgbClr val="00FFFF"/>
                </a:solidFill>
                <a:latin typeface="Shadows Into Light"/>
                <a:ea typeface="Shadows Into Light"/>
                <a:cs typeface="Shadows Into Light"/>
                <a:sym typeface="Shadows Into Light"/>
              </a:rPr>
            </a:br>
            <a:r>
              <a:rPr lang="en" sz="3000">
                <a:solidFill>
                  <a:srgbClr val="00FFFF"/>
                </a:solidFill>
                <a:latin typeface="Shadows Into Light"/>
                <a:ea typeface="Shadows Into Light"/>
                <a:cs typeface="Shadows Into Light"/>
                <a:sym typeface="Shadows Into Light"/>
              </a:rPr>
              <a:t>(1 C X 12.0 g/mol) + (2 H X 1.0 g/mol) = 14.0 g/mol</a:t>
            </a:r>
            <a:r>
              <a:rPr lang="en" sz="3000">
                <a:solidFill>
                  <a:srgbClr val="FFFFFF"/>
                </a:solidFill>
                <a:latin typeface="Shadows Into Light"/>
                <a:ea typeface="Shadows Into Light"/>
                <a:cs typeface="Shadows Into Light"/>
                <a:sym typeface="Shadows Into Light"/>
              </a:rPr>
              <a:t/>
            </a:r>
            <a:br>
              <a:rPr lang="en" sz="3000">
                <a:solidFill>
                  <a:srgbClr val="FFFFFF"/>
                </a:solidFill>
                <a:latin typeface="Shadows Into Light"/>
                <a:ea typeface="Shadows Into Light"/>
                <a:cs typeface="Shadows Into Light"/>
                <a:sym typeface="Shadows Into Light"/>
              </a:rPr>
            </a:br>
            <a:endParaRPr sz="3000">
              <a:solidFill>
                <a:srgbClr val="FFFFFF"/>
              </a:solidFill>
              <a:latin typeface="Shadows Into Light"/>
              <a:ea typeface="Shadows Into Light"/>
              <a:cs typeface="Shadows Into Light"/>
              <a:sym typeface="Shadows Into Light"/>
            </a:endParaRPr>
          </a:p>
        </p:txBody>
      </p:sp>
      <p:sp>
        <p:nvSpPr>
          <p:cNvPr id="1140" name="Google Shape;1140;p90"/>
          <p:cNvSpPr txBox="1"/>
          <p:nvPr/>
        </p:nvSpPr>
        <p:spPr>
          <a:xfrm>
            <a:off x="2101425" y="3668950"/>
            <a:ext cx="1635600" cy="6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u="sng">
                <a:solidFill>
                  <a:srgbClr val="FF0000"/>
                </a:solidFill>
                <a:latin typeface="Shadows Into Light"/>
                <a:ea typeface="Shadows Into Light"/>
                <a:cs typeface="Shadows Into Light"/>
                <a:sym typeface="Shadows Into Light"/>
              </a:rPr>
              <a:t>28.1 g/mol</a:t>
            </a:r>
            <a:endParaRPr sz="3000" u="sng">
              <a:solidFill>
                <a:srgbClr val="FF0000"/>
              </a:solidFill>
              <a:latin typeface="Shadows Into Light"/>
              <a:ea typeface="Shadows Into Light"/>
              <a:cs typeface="Shadows Into Light"/>
              <a:sym typeface="Shadows Into Light"/>
            </a:endParaRPr>
          </a:p>
        </p:txBody>
      </p:sp>
      <p:sp>
        <p:nvSpPr>
          <p:cNvPr id="1141" name="Google Shape;1141;p90"/>
          <p:cNvSpPr txBox="1"/>
          <p:nvPr/>
        </p:nvSpPr>
        <p:spPr>
          <a:xfrm>
            <a:off x="2162950" y="4155775"/>
            <a:ext cx="1635600" cy="6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14.0 g.mol</a:t>
            </a:r>
            <a:endParaRPr sz="3000">
              <a:solidFill>
                <a:srgbClr val="00FFFF"/>
              </a:solidFill>
              <a:latin typeface="Shadows Into Light"/>
              <a:ea typeface="Shadows Into Light"/>
              <a:cs typeface="Shadows Into Light"/>
              <a:sym typeface="Shadows Into Light"/>
            </a:endParaRPr>
          </a:p>
        </p:txBody>
      </p:sp>
      <p:sp>
        <p:nvSpPr>
          <p:cNvPr id="1142" name="Google Shape;1142;p90"/>
          <p:cNvSpPr txBox="1"/>
          <p:nvPr/>
        </p:nvSpPr>
        <p:spPr>
          <a:xfrm>
            <a:off x="3568000" y="3819725"/>
            <a:ext cx="748500" cy="62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2</a:t>
            </a:r>
            <a:endParaRPr sz="3000">
              <a:solidFill>
                <a:srgbClr val="FFFFFF"/>
              </a:solidFill>
              <a:latin typeface="Shadows Into Light"/>
              <a:ea typeface="Shadows Into Light"/>
              <a:cs typeface="Shadows Into Light"/>
              <a:sym typeface="Shadows Into Light"/>
            </a:endParaRPr>
          </a:p>
        </p:txBody>
      </p:sp>
      <p:sp>
        <p:nvSpPr>
          <p:cNvPr id="1143" name="Google Shape;1143;p90"/>
          <p:cNvSpPr txBox="1"/>
          <p:nvPr/>
        </p:nvSpPr>
        <p:spPr>
          <a:xfrm>
            <a:off x="4702625" y="3819725"/>
            <a:ext cx="2576100" cy="87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a:t>
            </a:r>
            <a:r>
              <a:rPr lang="en" sz="3000">
                <a:solidFill>
                  <a:srgbClr val="00FFFF"/>
                </a:solidFill>
                <a:latin typeface="Shadows Into Light"/>
                <a:ea typeface="Shadows Into Light"/>
                <a:cs typeface="Shadows Into Light"/>
                <a:sym typeface="Shadows Into Light"/>
              </a:rPr>
              <a:t>CH</a:t>
            </a:r>
            <a:r>
              <a:rPr lang="en" sz="3000" baseline="-25000">
                <a:solidFill>
                  <a:srgbClr val="00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 x</a:t>
            </a:r>
            <a:r>
              <a:rPr lang="en" sz="3000" baseline="-25000">
                <a:solidFill>
                  <a:srgbClr val="FFFFFF"/>
                </a:solidFill>
                <a:latin typeface="Shadows Into Light"/>
                <a:ea typeface="Shadows Into Light"/>
                <a:cs typeface="Shadows Into Light"/>
                <a:sym typeface="Shadows Into Light"/>
              </a:rPr>
              <a:t> </a:t>
            </a:r>
            <a:r>
              <a:rPr lang="en" sz="3000">
                <a:solidFill>
                  <a:srgbClr val="FFFFFF"/>
                </a:solidFill>
                <a:latin typeface="Shadows Into Light"/>
                <a:ea typeface="Shadows Into Light"/>
                <a:cs typeface="Shadows Into Light"/>
                <a:sym typeface="Shadows Into Light"/>
              </a:rPr>
              <a:t>2</a:t>
            </a:r>
            <a:r>
              <a:rPr lang="en" sz="3000" baseline="-25000">
                <a:solidFill>
                  <a:srgbClr val="FFFFFF"/>
                </a:solidFill>
                <a:latin typeface="Shadows Into Light"/>
                <a:ea typeface="Shadows Into Light"/>
                <a:cs typeface="Shadows Into Light"/>
                <a:sym typeface="Shadows Into Light"/>
              </a:rPr>
              <a:t> </a:t>
            </a:r>
            <a:r>
              <a:rPr lang="en" sz="3000">
                <a:solidFill>
                  <a:srgbClr val="FFFFFF"/>
                </a:solidFill>
                <a:latin typeface="Shadows Into Light"/>
                <a:ea typeface="Shadows Into Light"/>
                <a:cs typeface="Shadows Into Light"/>
                <a:sym typeface="Shadows Into Light"/>
              </a:rPr>
              <a:t>→ </a:t>
            </a:r>
            <a:endParaRPr/>
          </a:p>
        </p:txBody>
      </p:sp>
      <p:sp>
        <p:nvSpPr>
          <p:cNvPr id="1144" name="Google Shape;1144;p90"/>
          <p:cNvSpPr txBox="1"/>
          <p:nvPr/>
        </p:nvSpPr>
        <p:spPr>
          <a:xfrm>
            <a:off x="6884425" y="3798125"/>
            <a:ext cx="1240500" cy="646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C</a:t>
            </a:r>
            <a:r>
              <a:rPr lang="en" sz="3000" baseline="-25000">
                <a:solidFill>
                  <a:srgbClr val="FF0000"/>
                </a:solidFill>
                <a:latin typeface="Shadows Into Light"/>
                <a:ea typeface="Shadows Into Light"/>
                <a:cs typeface="Shadows Into Light"/>
                <a:sym typeface="Shadows Into Light"/>
              </a:rPr>
              <a:t>2</a:t>
            </a:r>
            <a:r>
              <a:rPr lang="en" sz="3000">
                <a:solidFill>
                  <a:srgbClr val="FF0000"/>
                </a:solidFill>
                <a:latin typeface="Shadows Into Light"/>
                <a:ea typeface="Shadows Into Light"/>
                <a:cs typeface="Shadows Into Light"/>
                <a:sym typeface="Shadows Into Light"/>
              </a:rPr>
              <a:t>H</a:t>
            </a:r>
            <a:r>
              <a:rPr lang="en" sz="3000" baseline="-25000">
                <a:solidFill>
                  <a:srgbClr val="FF0000"/>
                </a:solidFill>
                <a:latin typeface="Shadows Into Light"/>
                <a:ea typeface="Shadows Into Light"/>
                <a:cs typeface="Shadows Into Light"/>
                <a:sym typeface="Shadows Into Light"/>
              </a:rPr>
              <a:t>4</a:t>
            </a:r>
            <a:endParaRPr sz="3000" baseline="-25000">
              <a:solidFill>
                <a:srgbClr val="FF0000"/>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sp>
        <p:nvSpPr>
          <p:cNvPr id="1145" name="Google Shape;1145;p90"/>
          <p:cNvSpPr txBox="1"/>
          <p:nvPr/>
        </p:nvSpPr>
        <p:spPr>
          <a:xfrm>
            <a:off x="7591800" y="2658650"/>
            <a:ext cx="1240500" cy="64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=28g</a:t>
            </a:r>
            <a:endParaRPr sz="3000" baseline="-250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1146" name="Google Shape;1146;p90"/>
          <p:cNvCxnSpPr/>
          <p:nvPr/>
        </p:nvCxnSpPr>
        <p:spPr>
          <a:xfrm rot="10800000" flipH="1">
            <a:off x="7908425" y="3219425"/>
            <a:ext cx="151500" cy="575700"/>
          </a:xfrm>
          <a:prstGeom prst="straightConnector1">
            <a:avLst/>
          </a:prstGeom>
          <a:noFill/>
          <a:ln w="38100" cap="flat" cmpd="sng">
            <a:solidFill>
              <a:srgbClr val="FFFFFF"/>
            </a:solidFill>
            <a:prstDash val="solid"/>
            <a:round/>
            <a:headEnd type="none" w="med" len="med"/>
            <a:tailEnd type="triangle" w="med" len="med"/>
          </a:ln>
        </p:spPr>
      </p:cxnSp>
      <p:sp>
        <p:nvSpPr>
          <p:cNvPr id="1147" name="Google Shape;1147;p90"/>
          <p:cNvSpPr/>
          <p:nvPr/>
        </p:nvSpPr>
        <p:spPr>
          <a:xfrm>
            <a:off x="7628125" y="2704325"/>
            <a:ext cx="1090800" cy="6702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0"/>
          <p:cNvSpPr/>
          <p:nvPr/>
        </p:nvSpPr>
        <p:spPr>
          <a:xfrm>
            <a:off x="2045625" y="3623350"/>
            <a:ext cx="1582800" cy="6702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9"/>
                                        </p:tgtEl>
                                        <p:attrNameLst>
                                          <p:attrName>style.visibility</p:attrName>
                                        </p:attrNameLst>
                                      </p:cBhvr>
                                      <p:to>
                                        <p:strVal val="visible"/>
                                      </p:to>
                                    </p:set>
                                    <p:animEffect transition="in" filter="fade">
                                      <p:cBhvr>
                                        <p:cTn id="7" dur="1000"/>
                                        <p:tgtEl>
                                          <p:spTgt spid="1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0"/>
                                        </p:tgtEl>
                                        <p:attrNameLst>
                                          <p:attrName>style.visibility</p:attrName>
                                        </p:attrNameLst>
                                      </p:cBhvr>
                                      <p:to>
                                        <p:strVal val="visible"/>
                                      </p:to>
                                    </p:set>
                                    <p:animEffect transition="in" filter="fade">
                                      <p:cBhvr>
                                        <p:cTn id="12" dur="1000"/>
                                        <p:tgtEl>
                                          <p:spTgt spid="1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1"/>
                                        </p:tgtEl>
                                        <p:attrNameLst>
                                          <p:attrName>style.visibility</p:attrName>
                                        </p:attrNameLst>
                                      </p:cBhvr>
                                      <p:to>
                                        <p:strVal val="visible"/>
                                      </p:to>
                                    </p:set>
                                    <p:animEffect transition="in" filter="fade">
                                      <p:cBhvr>
                                        <p:cTn id="17" dur="1000"/>
                                        <p:tgtEl>
                                          <p:spTgt spid="1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2"/>
                                        </p:tgtEl>
                                        <p:attrNameLst>
                                          <p:attrName>style.visibility</p:attrName>
                                        </p:attrNameLst>
                                      </p:cBhvr>
                                      <p:to>
                                        <p:strVal val="visible"/>
                                      </p:to>
                                    </p:set>
                                    <p:animEffect transition="in" filter="fade">
                                      <p:cBhvr>
                                        <p:cTn id="22" dur="1000"/>
                                        <p:tgtEl>
                                          <p:spTgt spid="11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3"/>
                                        </p:tgtEl>
                                        <p:attrNameLst>
                                          <p:attrName>style.visibility</p:attrName>
                                        </p:attrNameLst>
                                      </p:cBhvr>
                                      <p:to>
                                        <p:strVal val="visible"/>
                                      </p:to>
                                    </p:set>
                                    <p:animEffect transition="in" filter="fade">
                                      <p:cBhvr>
                                        <p:cTn id="27" dur="1000"/>
                                        <p:tgtEl>
                                          <p:spTgt spid="11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4"/>
                                        </p:tgtEl>
                                        <p:attrNameLst>
                                          <p:attrName>style.visibility</p:attrName>
                                        </p:attrNameLst>
                                      </p:cBhvr>
                                      <p:to>
                                        <p:strVal val="visible"/>
                                      </p:to>
                                    </p:set>
                                    <p:animEffect transition="in" filter="fade">
                                      <p:cBhvr>
                                        <p:cTn id="32" dur="1000"/>
                                        <p:tgtEl>
                                          <p:spTgt spid="11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46"/>
                                        </p:tgtEl>
                                        <p:attrNameLst>
                                          <p:attrName>style.visibility</p:attrName>
                                        </p:attrNameLst>
                                      </p:cBhvr>
                                      <p:to>
                                        <p:strVal val="visible"/>
                                      </p:to>
                                    </p:set>
                                    <p:animEffect transition="in" filter="fade">
                                      <p:cBhvr>
                                        <p:cTn id="37" dur="1000"/>
                                        <p:tgtEl>
                                          <p:spTgt spid="1146"/>
                                        </p:tgtEl>
                                      </p:cBhvr>
                                    </p:animEffect>
                                  </p:childTnLst>
                                </p:cTn>
                              </p:par>
                              <p:par>
                                <p:cTn id="38" presetID="10" presetClass="entr" presetSubtype="0" fill="hold" nodeType="withEffect">
                                  <p:stCondLst>
                                    <p:cond delay="0"/>
                                  </p:stCondLst>
                                  <p:childTnLst>
                                    <p:set>
                                      <p:cBhvr>
                                        <p:cTn id="39" dur="1" fill="hold">
                                          <p:stCondLst>
                                            <p:cond delay="0"/>
                                          </p:stCondLst>
                                        </p:cTn>
                                        <p:tgtEl>
                                          <p:spTgt spid="1145"/>
                                        </p:tgtEl>
                                        <p:attrNameLst>
                                          <p:attrName>style.visibility</p:attrName>
                                        </p:attrNameLst>
                                      </p:cBhvr>
                                      <p:to>
                                        <p:strVal val="visible"/>
                                      </p:to>
                                    </p:set>
                                    <p:animEffect transition="in" filter="fade">
                                      <p:cBhvr>
                                        <p:cTn id="40" dur="1000"/>
                                        <p:tgtEl>
                                          <p:spTgt spid="11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48"/>
                                        </p:tgtEl>
                                        <p:attrNameLst>
                                          <p:attrName>style.visibility</p:attrName>
                                        </p:attrNameLst>
                                      </p:cBhvr>
                                      <p:to>
                                        <p:strVal val="visible"/>
                                      </p:to>
                                    </p:set>
                                    <p:animEffect transition="in" filter="fade">
                                      <p:cBhvr>
                                        <p:cTn id="45" dur="1000"/>
                                        <p:tgtEl>
                                          <p:spTgt spid="11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47"/>
                                        </p:tgtEl>
                                        <p:attrNameLst>
                                          <p:attrName>style.visibility</p:attrName>
                                        </p:attrNameLst>
                                      </p:cBhvr>
                                      <p:to>
                                        <p:strVal val="visible"/>
                                      </p:to>
                                    </p:set>
                                    <p:animEffect transition="in" filter="fade">
                                      <p:cBhvr>
                                        <p:cTn id="50" dur="1000"/>
                                        <p:tgtEl>
                                          <p:spTgt spid="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9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154" name="Google Shape;1154;p9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t>What is the molecular formula of a compound that has an </a:t>
            </a:r>
            <a:r>
              <a:rPr lang="en" sz="3000">
                <a:solidFill>
                  <a:srgbClr val="00FFFF"/>
                </a:solidFill>
              </a:rPr>
              <a:t>empirical formula of NO</a:t>
            </a:r>
            <a:r>
              <a:rPr lang="en" sz="3000" baseline="-25000">
                <a:solidFill>
                  <a:srgbClr val="00FFFF"/>
                </a:solidFill>
              </a:rPr>
              <a:t>2</a:t>
            </a:r>
            <a:r>
              <a:rPr lang="en" sz="3000"/>
              <a:t> and </a:t>
            </a:r>
            <a:r>
              <a:rPr lang="en" sz="3000">
                <a:solidFill>
                  <a:srgbClr val="FF0000"/>
                </a:solidFill>
              </a:rPr>
              <a:t>molecular mass of 92.0 g</a:t>
            </a:r>
            <a:r>
              <a:rPr lang="en" sz="3000"/>
              <a:t>?</a:t>
            </a:r>
            <a:r>
              <a:rPr lang="en"/>
              <a:t/>
            </a:r>
            <a:br>
              <a:rPr lang="en"/>
            </a:br>
            <a:endParaRPr/>
          </a:p>
        </p:txBody>
      </p:sp>
      <p:sp>
        <p:nvSpPr>
          <p:cNvPr id="1155" name="Google Shape;1155;p91"/>
          <p:cNvSpPr txBox="1"/>
          <p:nvPr/>
        </p:nvSpPr>
        <p:spPr>
          <a:xfrm>
            <a:off x="556600" y="2714800"/>
            <a:ext cx="4316400" cy="140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en" sz="3000">
                <a:solidFill>
                  <a:srgbClr val="00FFFF"/>
                </a:solidFill>
                <a:latin typeface="Shadows Into Light"/>
                <a:ea typeface="Shadows Into Light"/>
                <a:cs typeface="Shadows Into Light"/>
                <a:sym typeface="Shadows Into Light"/>
              </a:rPr>
              <a:t>N= 14.0 x 1 = 14.0g</a:t>
            </a:r>
            <a:endParaRPr sz="3000">
              <a:solidFill>
                <a:srgbClr val="00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3000" u="sng">
                <a:solidFill>
                  <a:srgbClr val="00FFFF"/>
                </a:solidFill>
                <a:latin typeface="Shadows Into Light"/>
                <a:ea typeface="Shadows Into Light"/>
                <a:cs typeface="Shadows Into Light"/>
                <a:sym typeface="Shadows Into Light"/>
              </a:rPr>
              <a:t>O= 16.0 x 2 = 32.0g</a:t>
            </a:r>
            <a:endParaRPr sz="3000" u="sng">
              <a:solidFill>
                <a:srgbClr val="00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r>
              <a:rPr lang="en" sz="3000">
                <a:solidFill>
                  <a:srgbClr val="00FFFF"/>
                </a:solidFill>
                <a:latin typeface="Shadows Into Light"/>
                <a:ea typeface="Shadows Into Light"/>
                <a:cs typeface="Shadows Into Light"/>
                <a:sym typeface="Shadows Into Light"/>
              </a:rPr>
              <a:t>+         =  46.0g/mol</a:t>
            </a:r>
            <a:endParaRPr sz="3000">
              <a:solidFill>
                <a:srgbClr val="00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solidFill>
                <a:srgbClr val="00FFFF"/>
              </a:solidFill>
            </a:endParaRPr>
          </a:p>
        </p:txBody>
      </p:sp>
      <p:sp>
        <p:nvSpPr>
          <p:cNvPr id="1156" name="Google Shape;1156;p91"/>
          <p:cNvSpPr txBox="1"/>
          <p:nvPr/>
        </p:nvSpPr>
        <p:spPr>
          <a:xfrm>
            <a:off x="4207575" y="2833125"/>
            <a:ext cx="2085300" cy="67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u="sng">
                <a:solidFill>
                  <a:srgbClr val="FF0000"/>
                </a:solidFill>
                <a:latin typeface="Shadows Into Light"/>
                <a:ea typeface="Shadows Into Light"/>
                <a:cs typeface="Shadows Into Light"/>
                <a:sym typeface="Shadows Into Light"/>
              </a:rPr>
              <a:t>92.0 g/mol</a:t>
            </a:r>
            <a:endParaRPr sz="3000" u="sng">
              <a:solidFill>
                <a:srgbClr val="FF0000"/>
              </a:solidFill>
              <a:latin typeface="Shadows Into Light"/>
              <a:ea typeface="Shadows Into Light"/>
              <a:cs typeface="Shadows Into Light"/>
              <a:sym typeface="Shadows Into Light"/>
            </a:endParaRPr>
          </a:p>
          <a:p>
            <a:pPr marL="0" lvl="0" indent="0" algn="ctr" rtl="0">
              <a:lnSpc>
                <a:spcPct val="100000"/>
              </a:lnSpc>
              <a:spcBef>
                <a:spcPts val="0"/>
              </a:spcBef>
              <a:spcAft>
                <a:spcPts val="0"/>
              </a:spcAft>
              <a:buNone/>
            </a:pPr>
            <a:endParaRPr sz="3000">
              <a:solidFill>
                <a:srgbClr val="00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a:p>
        </p:txBody>
      </p:sp>
      <p:sp>
        <p:nvSpPr>
          <p:cNvPr id="1157" name="Google Shape;1157;p91"/>
          <p:cNvSpPr txBox="1"/>
          <p:nvPr/>
        </p:nvSpPr>
        <p:spPr>
          <a:xfrm>
            <a:off x="6131950" y="2958075"/>
            <a:ext cx="774300" cy="72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 2</a:t>
            </a: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a:p>
        </p:txBody>
      </p:sp>
      <p:sp>
        <p:nvSpPr>
          <p:cNvPr id="1158" name="Google Shape;1158;p91"/>
          <p:cNvSpPr txBox="1"/>
          <p:nvPr/>
        </p:nvSpPr>
        <p:spPr>
          <a:xfrm>
            <a:off x="5645400" y="3962400"/>
            <a:ext cx="3186900" cy="72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a:t>
            </a:r>
            <a:r>
              <a:rPr lang="en" sz="3000">
                <a:solidFill>
                  <a:srgbClr val="00FFFF"/>
                </a:solidFill>
                <a:latin typeface="Shadows Into Light"/>
                <a:ea typeface="Shadows Into Light"/>
                <a:cs typeface="Shadows Into Light"/>
                <a:sym typeface="Shadows Into Light"/>
              </a:rPr>
              <a:t>NO</a:t>
            </a:r>
            <a:r>
              <a:rPr lang="en" sz="3000" baseline="-25000">
                <a:solidFill>
                  <a:srgbClr val="00FFFF"/>
                </a:solidFill>
                <a:latin typeface="Shadows Into Light"/>
                <a:ea typeface="Shadows Into Light"/>
                <a:cs typeface="Shadows Into Light"/>
                <a:sym typeface="Shadows Into Light"/>
              </a:rPr>
              <a:t>2</a:t>
            </a:r>
            <a:r>
              <a:rPr lang="en" sz="3000">
                <a:solidFill>
                  <a:srgbClr val="FFFFFF"/>
                </a:solidFill>
                <a:latin typeface="Shadows Into Light"/>
                <a:ea typeface="Shadows Into Light"/>
                <a:cs typeface="Shadows Into Light"/>
                <a:sym typeface="Shadows Into Light"/>
              </a:rPr>
              <a:t>) x 2 → </a:t>
            </a: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sz="3000">
              <a:solidFill>
                <a:srgbClr val="FFFFFF"/>
              </a:solidFill>
              <a:latin typeface="Shadows Into Light"/>
              <a:ea typeface="Shadows Into Light"/>
              <a:cs typeface="Shadows Into Light"/>
              <a:sym typeface="Shadows Into Light"/>
            </a:endParaRPr>
          </a:p>
          <a:p>
            <a:pPr marL="0" lvl="0" indent="0" algn="l" rtl="0">
              <a:lnSpc>
                <a:spcPct val="115000"/>
              </a:lnSpc>
              <a:spcBef>
                <a:spcPts val="700"/>
              </a:spcBef>
              <a:spcAft>
                <a:spcPts val="0"/>
              </a:spcAft>
              <a:buNone/>
            </a:pPr>
            <a:endParaRPr/>
          </a:p>
        </p:txBody>
      </p:sp>
      <p:sp>
        <p:nvSpPr>
          <p:cNvPr id="1159" name="Google Shape;1159;p91"/>
          <p:cNvSpPr txBox="1"/>
          <p:nvPr/>
        </p:nvSpPr>
        <p:spPr>
          <a:xfrm>
            <a:off x="7547875" y="3913375"/>
            <a:ext cx="1144200" cy="672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 </a:t>
            </a:r>
            <a:r>
              <a:rPr lang="en" sz="3000">
                <a:solidFill>
                  <a:srgbClr val="FF0000"/>
                </a:solidFill>
                <a:latin typeface="Shadows Into Light"/>
                <a:ea typeface="Shadows Into Light"/>
                <a:cs typeface="Shadows Into Light"/>
                <a:sym typeface="Shadows Into Light"/>
              </a:rPr>
              <a:t>N</a:t>
            </a:r>
            <a:r>
              <a:rPr lang="en" sz="3000" baseline="-25000">
                <a:solidFill>
                  <a:srgbClr val="FF0000"/>
                </a:solidFill>
                <a:latin typeface="Shadows Into Light"/>
                <a:ea typeface="Shadows Into Light"/>
                <a:cs typeface="Shadows Into Light"/>
                <a:sym typeface="Shadows Into Light"/>
              </a:rPr>
              <a:t>2</a:t>
            </a:r>
            <a:r>
              <a:rPr lang="en" sz="3000">
                <a:solidFill>
                  <a:srgbClr val="FF0000"/>
                </a:solidFill>
                <a:latin typeface="Shadows Into Light"/>
                <a:ea typeface="Shadows Into Light"/>
                <a:cs typeface="Shadows Into Light"/>
                <a:sym typeface="Shadows Into Light"/>
              </a:rPr>
              <a:t>O</a:t>
            </a:r>
            <a:r>
              <a:rPr lang="en" sz="3000" baseline="-25000">
                <a:solidFill>
                  <a:srgbClr val="FF0000"/>
                </a:solidFill>
                <a:latin typeface="Shadows Into Light"/>
                <a:ea typeface="Shadows Into Light"/>
                <a:cs typeface="Shadows Into Light"/>
                <a:sym typeface="Shadows Into Light"/>
              </a:rPr>
              <a:t>4</a:t>
            </a:r>
            <a:r>
              <a:rPr lang="en" sz="3000">
                <a:solidFill>
                  <a:srgbClr val="FF0000"/>
                </a:solidFill>
                <a:latin typeface="Shadows Into Light"/>
                <a:ea typeface="Shadows Into Light"/>
                <a:cs typeface="Shadows Into Light"/>
                <a:sym typeface="Shadows Into Light"/>
              </a:rPr>
              <a:t/>
            </a:r>
            <a:br>
              <a:rPr lang="en" sz="3000">
                <a:solidFill>
                  <a:srgbClr val="FF0000"/>
                </a:solidFill>
                <a:latin typeface="Shadows Into Light"/>
                <a:ea typeface="Shadows Into Light"/>
                <a:cs typeface="Shadows Into Light"/>
                <a:sym typeface="Shadows Into Light"/>
              </a:rPr>
            </a:br>
            <a:endParaRPr>
              <a:solidFill>
                <a:srgbClr val="FF0000"/>
              </a:solidFill>
            </a:endParaRPr>
          </a:p>
        </p:txBody>
      </p:sp>
      <p:sp>
        <p:nvSpPr>
          <p:cNvPr id="1160" name="Google Shape;1160;p91"/>
          <p:cNvSpPr txBox="1"/>
          <p:nvPr/>
        </p:nvSpPr>
        <p:spPr>
          <a:xfrm>
            <a:off x="4115275" y="3355675"/>
            <a:ext cx="2413500" cy="40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FFFF"/>
                </a:solidFill>
                <a:latin typeface="Shadows Into Light"/>
                <a:ea typeface="Shadows Into Light"/>
                <a:cs typeface="Shadows Into Light"/>
                <a:sym typeface="Shadows Into Light"/>
              </a:rPr>
              <a:t>46.0 g/mol</a:t>
            </a:r>
            <a:endParaRPr/>
          </a:p>
        </p:txBody>
      </p:sp>
      <p:sp>
        <p:nvSpPr>
          <p:cNvPr id="1161" name="Google Shape;1161;p91"/>
          <p:cNvSpPr txBox="1"/>
          <p:nvPr/>
        </p:nvSpPr>
        <p:spPr>
          <a:xfrm>
            <a:off x="7499725" y="2846475"/>
            <a:ext cx="1240500" cy="64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rgbClr val="FFFFFF"/>
                </a:solidFill>
                <a:latin typeface="Shadows Into Light"/>
                <a:ea typeface="Shadows Into Light"/>
                <a:cs typeface="Shadows Into Light"/>
                <a:sym typeface="Shadows Into Light"/>
              </a:rPr>
              <a:t>=92g</a:t>
            </a:r>
            <a:endParaRPr sz="3000" baseline="-25000">
              <a:solidFill>
                <a:srgbClr val="FFFFFF"/>
              </a:solidFill>
              <a:latin typeface="Shadows Into Light"/>
              <a:ea typeface="Shadows Into Light"/>
              <a:cs typeface="Shadows Into Light"/>
              <a:sym typeface="Shadows Into Light"/>
            </a:endParaRPr>
          </a:p>
          <a:p>
            <a:pPr marL="0" lvl="0" indent="0" algn="l" rtl="0">
              <a:spcBef>
                <a:spcPts val="0"/>
              </a:spcBef>
              <a:spcAft>
                <a:spcPts val="0"/>
              </a:spcAft>
              <a:buNone/>
            </a:pPr>
            <a:endParaRPr/>
          </a:p>
        </p:txBody>
      </p:sp>
      <p:cxnSp>
        <p:nvCxnSpPr>
          <p:cNvPr id="1162" name="Google Shape;1162;p91"/>
          <p:cNvCxnSpPr/>
          <p:nvPr/>
        </p:nvCxnSpPr>
        <p:spPr>
          <a:xfrm rot="10800000" flipH="1">
            <a:off x="7984175" y="3355675"/>
            <a:ext cx="151500" cy="575700"/>
          </a:xfrm>
          <a:prstGeom prst="straightConnector1">
            <a:avLst/>
          </a:prstGeom>
          <a:noFill/>
          <a:ln w="38100" cap="flat" cmpd="sng">
            <a:solidFill>
              <a:srgbClr val="FFFFFF"/>
            </a:solidFill>
            <a:prstDash val="solid"/>
            <a:round/>
            <a:headEnd type="none" w="med" len="med"/>
            <a:tailEnd type="triangle" w="med" len="med"/>
          </a:ln>
        </p:spPr>
      </p:cxnSp>
      <p:sp>
        <p:nvSpPr>
          <p:cNvPr id="1163" name="Google Shape;1163;p91"/>
          <p:cNvSpPr/>
          <p:nvPr/>
        </p:nvSpPr>
        <p:spPr>
          <a:xfrm>
            <a:off x="7574575" y="2834475"/>
            <a:ext cx="1090800" cy="6702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1"/>
          <p:cNvSpPr/>
          <p:nvPr/>
        </p:nvSpPr>
        <p:spPr>
          <a:xfrm>
            <a:off x="4372825" y="2803075"/>
            <a:ext cx="1759200" cy="670200"/>
          </a:xfrm>
          <a:prstGeom prst="ellipse">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5"/>
                                        </p:tgtEl>
                                        <p:attrNameLst>
                                          <p:attrName>style.visibility</p:attrName>
                                        </p:attrNameLst>
                                      </p:cBhvr>
                                      <p:to>
                                        <p:strVal val="visible"/>
                                      </p:to>
                                    </p:set>
                                    <p:animEffect transition="in" filter="fade">
                                      <p:cBhvr>
                                        <p:cTn id="7" dur="1000"/>
                                        <p:tgtEl>
                                          <p:spTgt spid="1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6"/>
                                        </p:tgtEl>
                                        <p:attrNameLst>
                                          <p:attrName>style.visibility</p:attrName>
                                        </p:attrNameLst>
                                      </p:cBhvr>
                                      <p:to>
                                        <p:strVal val="visible"/>
                                      </p:to>
                                    </p:set>
                                    <p:animEffect transition="in" filter="fade">
                                      <p:cBhvr>
                                        <p:cTn id="12" dur="1000"/>
                                        <p:tgtEl>
                                          <p:spTgt spid="1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0"/>
                                        </p:tgtEl>
                                        <p:attrNameLst>
                                          <p:attrName>style.visibility</p:attrName>
                                        </p:attrNameLst>
                                      </p:cBhvr>
                                      <p:to>
                                        <p:strVal val="visible"/>
                                      </p:to>
                                    </p:set>
                                    <p:animEffect transition="in" filter="fade">
                                      <p:cBhvr>
                                        <p:cTn id="17" dur="1000"/>
                                        <p:tgtEl>
                                          <p:spTgt spid="11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7"/>
                                        </p:tgtEl>
                                        <p:attrNameLst>
                                          <p:attrName>style.visibility</p:attrName>
                                        </p:attrNameLst>
                                      </p:cBhvr>
                                      <p:to>
                                        <p:strVal val="visible"/>
                                      </p:to>
                                    </p:set>
                                    <p:animEffect transition="in" filter="fade">
                                      <p:cBhvr>
                                        <p:cTn id="22" dur="1000"/>
                                        <p:tgtEl>
                                          <p:spTgt spid="11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8"/>
                                        </p:tgtEl>
                                        <p:attrNameLst>
                                          <p:attrName>style.visibility</p:attrName>
                                        </p:attrNameLst>
                                      </p:cBhvr>
                                      <p:to>
                                        <p:strVal val="visible"/>
                                      </p:to>
                                    </p:set>
                                    <p:animEffect transition="in" filter="fade">
                                      <p:cBhvr>
                                        <p:cTn id="27" dur="1000"/>
                                        <p:tgtEl>
                                          <p:spTgt spid="11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59"/>
                                        </p:tgtEl>
                                        <p:attrNameLst>
                                          <p:attrName>style.visibility</p:attrName>
                                        </p:attrNameLst>
                                      </p:cBhvr>
                                      <p:to>
                                        <p:strVal val="visible"/>
                                      </p:to>
                                    </p:set>
                                    <p:animEffect transition="in" filter="fade">
                                      <p:cBhvr>
                                        <p:cTn id="32" dur="1000"/>
                                        <p:tgtEl>
                                          <p:spTgt spid="11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61"/>
                                        </p:tgtEl>
                                        <p:attrNameLst>
                                          <p:attrName>style.visibility</p:attrName>
                                        </p:attrNameLst>
                                      </p:cBhvr>
                                      <p:to>
                                        <p:strVal val="visible"/>
                                      </p:to>
                                    </p:set>
                                    <p:animEffect transition="in" filter="fade">
                                      <p:cBhvr>
                                        <p:cTn id="37" dur="1000"/>
                                        <p:tgtEl>
                                          <p:spTgt spid="1161"/>
                                        </p:tgtEl>
                                      </p:cBhvr>
                                    </p:animEffect>
                                  </p:childTnLst>
                                </p:cTn>
                              </p:par>
                              <p:par>
                                <p:cTn id="38" presetID="10" presetClass="entr" presetSubtype="0" fill="hold" nodeType="withEffect">
                                  <p:stCondLst>
                                    <p:cond delay="0"/>
                                  </p:stCondLst>
                                  <p:childTnLst>
                                    <p:set>
                                      <p:cBhvr>
                                        <p:cTn id="39" dur="1" fill="hold">
                                          <p:stCondLst>
                                            <p:cond delay="0"/>
                                          </p:stCondLst>
                                        </p:cTn>
                                        <p:tgtEl>
                                          <p:spTgt spid="1162"/>
                                        </p:tgtEl>
                                        <p:attrNameLst>
                                          <p:attrName>style.visibility</p:attrName>
                                        </p:attrNameLst>
                                      </p:cBhvr>
                                      <p:to>
                                        <p:strVal val="visible"/>
                                      </p:to>
                                    </p:set>
                                    <p:animEffect transition="in" filter="fade">
                                      <p:cBhvr>
                                        <p:cTn id="40" dur="1000"/>
                                        <p:tgtEl>
                                          <p:spTgt spid="11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64"/>
                                        </p:tgtEl>
                                        <p:attrNameLst>
                                          <p:attrName>style.visibility</p:attrName>
                                        </p:attrNameLst>
                                      </p:cBhvr>
                                      <p:to>
                                        <p:strVal val="visible"/>
                                      </p:to>
                                    </p:set>
                                    <p:animEffect transition="in" filter="fade">
                                      <p:cBhvr>
                                        <p:cTn id="45" dur="1000"/>
                                        <p:tgtEl>
                                          <p:spTgt spid="11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63"/>
                                        </p:tgtEl>
                                        <p:attrNameLst>
                                          <p:attrName>style.visibility</p:attrName>
                                        </p:attrNameLst>
                                      </p:cBhvr>
                                      <p:to>
                                        <p:strVal val="visible"/>
                                      </p:to>
                                    </p:set>
                                    <p:animEffect transition="in" filter="fade">
                                      <p:cBhvr>
                                        <p:cTn id="50" dur="10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1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it….</a:t>
            </a:r>
            <a:endParaRPr/>
          </a:p>
        </p:txBody>
      </p:sp>
      <p:sp>
        <p:nvSpPr>
          <p:cNvPr id="1351" name="Google Shape;1351;p11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trend do you see in how these substances are named?</a:t>
            </a:r>
            <a:endParaRPr/>
          </a:p>
          <a:p>
            <a:pPr marL="0" lvl="0" indent="0" algn="l" rtl="0">
              <a:lnSpc>
                <a:spcPct val="100000"/>
              </a:lnSpc>
              <a:spcBef>
                <a:spcPts val="1600"/>
              </a:spcBef>
              <a:spcAft>
                <a:spcPts val="0"/>
              </a:spcAft>
              <a:buNone/>
            </a:pPr>
            <a:r>
              <a:rPr lang="en" sz="3000">
                <a:solidFill>
                  <a:srgbClr val="FF0000"/>
                </a:solidFill>
              </a:rPr>
              <a:t>Lithium Phosphide</a:t>
            </a:r>
            <a:endParaRPr sz="3000">
              <a:solidFill>
                <a:srgbClr val="FF0000"/>
              </a:solidFill>
            </a:endParaRPr>
          </a:p>
          <a:p>
            <a:pPr marL="0" lvl="0" indent="0" algn="l" rtl="0">
              <a:lnSpc>
                <a:spcPct val="100000"/>
              </a:lnSpc>
              <a:spcBef>
                <a:spcPts val="0"/>
              </a:spcBef>
              <a:spcAft>
                <a:spcPts val="0"/>
              </a:spcAft>
              <a:buNone/>
            </a:pPr>
            <a:r>
              <a:rPr lang="en" sz="3000">
                <a:solidFill>
                  <a:srgbClr val="FF0000"/>
                </a:solidFill>
              </a:rPr>
              <a:t>Aluminum Sulfide</a:t>
            </a:r>
            <a:endParaRPr sz="3000">
              <a:solidFill>
                <a:srgbClr val="FF0000"/>
              </a:solidFill>
            </a:endParaRPr>
          </a:p>
          <a:p>
            <a:pPr marL="0" lvl="0" indent="0" algn="l" rtl="0">
              <a:lnSpc>
                <a:spcPct val="100000"/>
              </a:lnSpc>
              <a:spcBef>
                <a:spcPts val="0"/>
              </a:spcBef>
              <a:spcAft>
                <a:spcPts val="0"/>
              </a:spcAft>
              <a:buNone/>
            </a:pPr>
            <a:r>
              <a:rPr lang="en" sz="3000">
                <a:solidFill>
                  <a:srgbClr val="FF0000"/>
                </a:solidFill>
              </a:rPr>
              <a:t>Strontium Bromide</a:t>
            </a:r>
            <a:endParaRPr sz="3000">
              <a:solidFill>
                <a:srgbClr val="FF0000"/>
              </a:solidFill>
            </a:endParaRPr>
          </a:p>
          <a:p>
            <a:pPr marL="0" lvl="0" indent="0" algn="l" rtl="0">
              <a:spcBef>
                <a:spcPts val="0"/>
              </a:spcBef>
              <a:spcAft>
                <a:spcPts val="160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1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the Cation</a:t>
            </a:r>
            <a:endParaRPr/>
          </a:p>
        </p:txBody>
      </p:sp>
      <p:sp>
        <p:nvSpPr>
          <p:cNvPr id="1357" name="Google Shape;1357;p11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element is positive, it is called a cation.</a:t>
            </a:r>
            <a:br>
              <a:rPr lang="en"/>
            </a:br>
            <a:r>
              <a:rPr lang="en"/>
              <a:t>Cations are named the same as the element.</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358" name="Google Shape;1358;p116"/>
          <p:cNvPicPr preferRelativeResize="0"/>
          <p:nvPr/>
        </p:nvPicPr>
        <p:blipFill>
          <a:blip r:embed="rId3">
            <a:alphaModFix/>
          </a:blip>
          <a:stretch>
            <a:fillRect/>
          </a:stretch>
        </p:blipFill>
        <p:spPr>
          <a:xfrm>
            <a:off x="7671900" y="2816300"/>
            <a:ext cx="1055450" cy="1063326"/>
          </a:xfrm>
          <a:prstGeom prst="rect">
            <a:avLst/>
          </a:prstGeom>
          <a:noFill/>
          <a:ln>
            <a:noFill/>
          </a:ln>
        </p:spPr>
      </p:pic>
      <p:sp>
        <p:nvSpPr>
          <p:cNvPr id="1359" name="Google Shape;1359;p116"/>
          <p:cNvSpPr txBox="1"/>
          <p:nvPr/>
        </p:nvSpPr>
        <p:spPr>
          <a:xfrm>
            <a:off x="423075" y="3874900"/>
            <a:ext cx="8192100" cy="73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(Example: Ca= Calcium atom / Ca</a:t>
            </a:r>
            <a:r>
              <a:rPr lang="en" sz="3600" baseline="30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=Calcium ion)</a:t>
            </a:r>
            <a:br>
              <a:rPr lang="en" sz="36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animEffect transition="in" filter="fade">
                                      <p:cBhvr>
                                        <p:cTn id="7" dur="1000"/>
                                        <p:tgtEl>
                                          <p:spTgt spid="1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the Anion</a:t>
            </a:r>
            <a:endParaRPr/>
          </a:p>
        </p:txBody>
      </p:sp>
      <p:sp>
        <p:nvSpPr>
          <p:cNvPr id="1365" name="Google Shape;1365;p1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the element is negative, it is called an anion.</a:t>
            </a:r>
            <a:br>
              <a:rPr lang="en"/>
            </a:br>
            <a:r>
              <a:rPr lang="en"/>
              <a:t>Anions are named ending with “-</a:t>
            </a:r>
            <a:r>
              <a:rPr lang="en">
                <a:solidFill>
                  <a:srgbClr val="00FFFF"/>
                </a:solidFill>
              </a:rPr>
              <a:t>ide</a:t>
            </a:r>
            <a:r>
              <a:rPr lang="en"/>
              <a:t>”</a:t>
            </a:r>
            <a:br>
              <a:rPr lang="en"/>
            </a:br>
            <a:endParaRPr/>
          </a:p>
          <a:p>
            <a:pPr marL="0" lvl="0" indent="0" algn="l" rtl="0">
              <a:spcBef>
                <a:spcPts val="1600"/>
              </a:spcBef>
              <a:spcAft>
                <a:spcPts val="1600"/>
              </a:spcAft>
              <a:buNone/>
            </a:pPr>
            <a:endParaRPr/>
          </a:p>
        </p:txBody>
      </p:sp>
      <p:pic>
        <p:nvPicPr>
          <p:cNvPr id="1366" name="Google Shape;1366;p117"/>
          <p:cNvPicPr preferRelativeResize="0"/>
          <p:nvPr/>
        </p:nvPicPr>
        <p:blipFill>
          <a:blip r:embed="rId3">
            <a:alphaModFix/>
          </a:blip>
          <a:stretch>
            <a:fillRect/>
          </a:stretch>
        </p:blipFill>
        <p:spPr>
          <a:xfrm>
            <a:off x="7597875" y="2372325"/>
            <a:ext cx="1055450" cy="1055450"/>
          </a:xfrm>
          <a:prstGeom prst="rect">
            <a:avLst/>
          </a:prstGeom>
          <a:noFill/>
          <a:ln>
            <a:noFill/>
          </a:ln>
        </p:spPr>
      </p:pic>
      <p:sp>
        <p:nvSpPr>
          <p:cNvPr id="1367" name="Google Shape;1367;p117"/>
          <p:cNvSpPr txBox="1"/>
          <p:nvPr/>
        </p:nvSpPr>
        <p:spPr>
          <a:xfrm>
            <a:off x="384600" y="3692225"/>
            <a:ext cx="8519100" cy="90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(Example: N= Nitrogen atom / N</a:t>
            </a:r>
            <a:r>
              <a:rPr lang="en" sz="3600" baseline="30000">
                <a:solidFill>
                  <a:schemeClr val="lt1"/>
                </a:solidFill>
                <a:latin typeface="Shadows Into Light"/>
                <a:ea typeface="Shadows Into Light"/>
                <a:cs typeface="Shadows Into Light"/>
                <a:sym typeface="Shadows Into Light"/>
              </a:rPr>
              <a:t>-3</a:t>
            </a:r>
            <a:r>
              <a:rPr lang="en" sz="3600">
                <a:solidFill>
                  <a:schemeClr val="lt1"/>
                </a:solidFill>
                <a:latin typeface="Shadows Into Light"/>
                <a:ea typeface="Shadows Into Light"/>
                <a:cs typeface="Shadows Into Light"/>
                <a:sym typeface="Shadows Into Light"/>
              </a:rPr>
              <a:t> = Nitride ion)</a:t>
            </a:r>
            <a:br>
              <a:rPr lang="en" sz="36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7"/>
                                        </p:tgtEl>
                                        <p:attrNameLst>
                                          <p:attrName>style.visibility</p:attrName>
                                        </p:attrNameLst>
                                      </p:cBhvr>
                                      <p:to>
                                        <p:strVal val="visible"/>
                                      </p:to>
                                    </p:set>
                                    <p:animEffect transition="in" filter="fade">
                                      <p:cBhvr>
                                        <p:cTn id="7" dur="1000"/>
                                        <p:tgtEl>
                                          <p:spTgt spid="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1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a:t>
            </a:r>
            <a:endParaRPr/>
          </a:p>
        </p:txBody>
      </p:sp>
      <p:sp>
        <p:nvSpPr>
          <p:cNvPr id="1373" name="Google Shape;1373;p11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Mg</a:t>
            </a:r>
            <a:r>
              <a:rPr lang="en" baseline="30000"/>
              <a:t>+2</a:t>
            </a:r>
            <a:r>
              <a:rPr lang="en"/>
              <a:t/>
            </a:r>
            <a:br>
              <a:rPr lang="en"/>
            </a:br>
            <a:r>
              <a:rPr lang="en"/>
              <a:t>K</a:t>
            </a:r>
            <a:r>
              <a:rPr lang="en" baseline="30000"/>
              <a:t>+</a:t>
            </a:r>
            <a:r>
              <a:rPr lang="en"/>
              <a:t/>
            </a:r>
            <a:br>
              <a:rPr lang="en"/>
            </a:br>
            <a:r>
              <a:rPr lang="en"/>
              <a:t>O</a:t>
            </a:r>
            <a:r>
              <a:rPr lang="en" baseline="30000"/>
              <a:t>-2</a:t>
            </a:r>
            <a:r>
              <a:rPr lang="en"/>
              <a:t/>
            </a:r>
            <a:br>
              <a:rPr lang="en"/>
            </a:br>
            <a:r>
              <a:rPr lang="en"/>
              <a:t>F</a:t>
            </a:r>
            <a:r>
              <a:rPr lang="en" baseline="30000"/>
              <a:t>-1</a:t>
            </a:r>
            <a:r>
              <a:rPr lang="en"/>
              <a:t/>
            </a:r>
            <a:br>
              <a:rPr lang="en"/>
            </a:br>
            <a:r>
              <a:rPr lang="en"/>
              <a:t>Li</a:t>
            </a:r>
            <a:r>
              <a:rPr lang="en" baseline="30000"/>
              <a:t>+</a:t>
            </a:r>
            <a:r>
              <a:rPr lang="en"/>
              <a:t/>
            </a:r>
            <a:br>
              <a:rPr lang="en"/>
            </a:br>
            <a:r>
              <a:rPr lang="en"/>
              <a:t/>
            </a:r>
            <a:br>
              <a:rPr lang="en"/>
            </a:br>
            <a:endParaRPr/>
          </a:p>
        </p:txBody>
      </p:sp>
      <p:sp>
        <p:nvSpPr>
          <p:cNvPr id="1374" name="Google Shape;1374;p118"/>
          <p:cNvSpPr txBox="1"/>
          <p:nvPr/>
        </p:nvSpPr>
        <p:spPr>
          <a:xfrm>
            <a:off x="4385925" y="14959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Magnesium ion</a:t>
            </a:r>
            <a:endParaRPr sz="3000">
              <a:solidFill>
                <a:srgbClr val="FFFFFF"/>
              </a:solidFill>
              <a:latin typeface="Shadows Into Light"/>
              <a:ea typeface="Shadows Into Light"/>
              <a:cs typeface="Shadows Into Light"/>
              <a:sym typeface="Shadows Into Light"/>
            </a:endParaRPr>
          </a:p>
        </p:txBody>
      </p:sp>
      <p:sp>
        <p:nvSpPr>
          <p:cNvPr id="1375" name="Google Shape;1375;p118"/>
          <p:cNvSpPr txBox="1"/>
          <p:nvPr/>
        </p:nvSpPr>
        <p:spPr>
          <a:xfrm>
            <a:off x="4385925" y="20851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Potassium ion</a:t>
            </a:r>
            <a:endParaRPr sz="3000">
              <a:solidFill>
                <a:srgbClr val="FFFFFF"/>
              </a:solidFill>
              <a:latin typeface="Shadows Into Light"/>
              <a:ea typeface="Shadows Into Light"/>
              <a:cs typeface="Shadows Into Light"/>
              <a:sym typeface="Shadows Into Light"/>
            </a:endParaRPr>
          </a:p>
        </p:txBody>
      </p:sp>
      <p:sp>
        <p:nvSpPr>
          <p:cNvPr id="1376" name="Google Shape;1376;p118"/>
          <p:cNvSpPr txBox="1"/>
          <p:nvPr/>
        </p:nvSpPr>
        <p:spPr>
          <a:xfrm>
            <a:off x="4385925" y="40219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Lithium ion</a:t>
            </a:r>
            <a:endParaRPr sz="3000">
              <a:solidFill>
                <a:srgbClr val="FFFFFF"/>
              </a:solidFill>
              <a:latin typeface="Shadows Into Light"/>
              <a:ea typeface="Shadows Into Light"/>
              <a:cs typeface="Shadows Into Light"/>
              <a:sym typeface="Shadows Into Light"/>
            </a:endParaRPr>
          </a:p>
        </p:txBody>
      </p:sp>
      <p:sp>
        <p:nvSpPr>
          <p:cNvPr id="1377" name="Google Shape;1377;p118"/>
          <p:cNvSpPr txBox="1"/>
          <p:nvPr/>
        </p:nvSpPr>
        <p:spPr>
          <a:xfrm>
            <a:off x="4385925" y="34327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Fluor</a:t>
            </a:r>
            <a:r>
              <a:rPr lang="en" sz="3000">
                <a:solidFill>
                  <a:srgbClr val="00FFFF"/>
                </a:solidFill>
                <a:latin typeface="Shadows Into Light"/>
                <a:ea typeface="Shadows Into Light"/>
                <a:cs typeface="Shadows Into Light"/>
                <a:sym typeface="Shadows Into Light"/>
              </a:rPr>
              <a:t>ide</a:t>
            </a:r>
            <a:r>
              <a:rPr lang="en" sz="3000">
                <a:solidFill>
                  <a:srgbClr val="FFFFFF"/>
                </a:solidFill>
                <a:latin typeface="Shadows Into Light"/>
                <a:ea typeface="Shadows Into Light"/>
                <a:cs typeface="Shadows Into Light"/>
                <a:sym typeface="Shadows Into Light"/>
              </a:rPr>
              <a:t> ion</a:t>
            </a:r>
            <a:endParaRPr sz="3000">
              <a:solidFill>
                <a:srgbClr val="FFFFFF"/>
              </a:solidFill>
              <a:latin typeface="Shadows Into Light"/>
              <a:ea typeface="Shadows Into Light"/>
              <a:cs typeface="Shadows Into Light"/>
              <a:sym typeface="Shadows Into Light"/>
            </a:endParaRPr>
          </a:p>
        </p:txBody>
      </p:sp>
      <p:sp>
        <p:nvSpPr>
          <p:cNvPr id="1378" name="Google Shape;1378;p118"/>
          <p:cNvSpPr txBox="1"/>
          <p:nvPr/>
        </p:nvSpPr>
        <p:spPr>
          <a:xfrm>
            <a:off x="4385925" y="28435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Ox</a:t>
            </a:r>
            <a:r>
              <a:rPr lang="en" sz="3000">
                <a:solidFill>
                  <a:srgbClr val="00FFFF"/>
                </a:solidFill>
                <a:latin typeface="Shadows Into Light"/>
                <a:ea typeface="Shadows Into Light"/>
                <a:cs typeface="Shadows Into Light"/>
                <a:sym typeface="Shadows Into Light"/>
              </a:rPr>
              <a:t>ide</a:t>
            </a:r>
            <a:r>
              <a:rPr lang="en" sz="3000">
                <a:solidFill>
                  <a:srgbClr val="FFFFFF"/>
                </a:solidFill>
                <a:latin typeface="Shadows Into Light"/>
                <a:ea typeface="Shadows Into Light"/>
                <a:cs typeface="Shadows Into Light"/>
                <a:sym typeface="Shadows Into Light"/>
              </a:rPr>
              <a:t> ion</a:t>
            </a:r>
            <a:endParaRPr sz="3000">
              <a:solidFill>
                <a:srgbClr val="FFFFFF"/>
              </a:solidFill>
              <a:latin typeface="Shadows Into Light"/>
              <a:ea typeface="Shadows Into Light"/>
              <a:cs typeface="Shadows Into Light"/>
              <a:sym typeface="Shadows Into Light"/>
            </a:endParaRPr>
          </a:p>
        </p:txBody>
      </p:sp>
      <p:sp>
        <p:nvSpPr>
          <p:cNvPr id="1379" name="Google Shape;1379;p118"/>
          <p:cNvSpPr txBox="1"/>
          <p:nvPr/>
        </p:nvSpPr>
        <p:spPr>
          <a:xfrm>
            <a:off x="1641850" y="14959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cation</a:t>
            </a:r>
            <a:endParaRPr sz="3000">
              <a:solidFill>
                <a:srgbClr val="FF0000"/>
              </a:solidFill>
              <a:latin typeface="Shadows Into Light"/>
              <a:ea typeface="Shadows Into Light"/>
              <a:cs typeface="Shadows Into Light"/>
              <a:sym typeface="Shadows Into Light"/>
            </a:endParaRPr>
          </a:p>
        </p:txBody>
      </p:sp>
      <p:sp>
        <p:nvSpPr>
          <p:cNvPr id="1380" name="Google Shape;1380;p118"/>
          <p:cNvSpPr txBox="1"/>
          <p:nvPr/>
        </p:nvSpPr>
        <p:spPr>
          <a:xfrm>
            <a:off x="1641850" y="20851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cation</a:t>
            </a:r>
            <a:endParaRPr sz="3000">
              <a:solidFill>
                <a:srgbClr val="FF0000"/>
              </a:solidFill>
              <a:latin typeface="Shadows Into Light"/>
              <a:ea typeface="Shadows Into Light"/>
              <a:cs typeface="Shadows Into Light"/>
              <a:sym typeface="Shadows Into Light"/>
            </a:endParaRPr>
          </a:p>
        </p:txBody>
      </p:sp>
      <p:sp>
        <p:nvSpPr>
          <p:cNvPr id="1381" name="Google Shape;1381;p118"/>
          <p:cNvSpPr txBox="1"/>
          <p:nvPr/>
        </p:nvSpPr>
        <p:spPr>
          <a:xfrm>
            <a:off x="1593400" y="40219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cation</a:t>
            </a:r>
            <a:endParaRPr sz="3000">
              <a:solidFill>
                <a:srgbClr val="FF0000"/>
              </a:solidFill>
              <a:latin typeface="Shadows Into Light"/>
              <a:ea typeface="Shadows Into Light"/>
              <a:cs typeface="Shadows Into Light"/>
              <a:sym typeface="Shadows Into Light"/>
            </a:endParaRPr>
          </a:p>
        </p:txBody>
      </p:sp>
      <p:sp>
        <p:nvSpPr>
          <p:cNvPr id="1382" name="Google Shape;1382;p118"/>
          <p:cNvSpPr txBox="1"/>
          <p:nvPr/>
        </p:nvSpPr>
        <p:spPr>
          <a:xfrm>
            <a:off x="1593400" y="28435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anion</a:t>
            </a:r>
            <a:endParaRPr sz="3000">
              <a:solidFill>
                <a:srgbClr val="00FFFF"/>
              </a:solidFill>
              <a:latin typeface="Shadows Into Light"/>
              <a:ea typeface="Shadows Into Light"/>
              <a:cs typeface="Shadows Into Light"/>
              <a:sym typeface="Shadows Into Light"/>
            </a:endParaRPr>
          </a:p>
        </p:txBody>
      </p:sp>
      <p:sp>
        <p:nvSpPr>
          <p:cNvPr id="1383" name="Google Shape;1383;p118"/>
          <p:cNvSpPr txBox="1"/>
          <p:nvPr/>
        </p:nvSpPr>
        <p:spPr>
          <a:xfrm>
            <a:off x="1593400" y="3432775"/>
            <a:ext cx="2292300" cy="5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Shadows Into Light"/>
                <a:ea typeface="Shadows Into Light"/>
                <a:cs typeface="Shadows Into Light"/>
                <a:sym typeface="Shadows Into Light"/>
              </a:rPr>
              <a:t>anion</a:t>
            </a:r>
            <a:endParaRPr sz="3000">
              <a:solidFill>
                <a:srgbClr val="00FFFF"/>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9"/>
                                        </p:tgtEl>
                                        <p:attrNameLst>
                                          <p:attrName>style.visibility</p:attrName>
                                        </p:attrNameLst>
                                      </p:cBhvr>
                                      <p:to>
                                        <p:strVal val="visible"/>
                                      </p:to>
                                    </p:set>
                                    <p:animEffect transition="in" filter="fade">
                                      <p:cBhvr>
                                        <p:cTn id="7" dur="1000"/>
                                        <p:tgtEl>
                                          <p:spTgt spid="13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4"/>
                                        </p:tgtEl>
                                        <p:attrNameLst>
                                          <p:attrName>style.visibility</p:attrName>
                                        </p:attrNameLst>
                                      </p:cBhvr>
                                      <p:to>
                                        <p:strVal val="visible"/>
                                      </p:to>
                                    </p:set>
                                    <p:animEffect transition="in" filter="fade">
                                      <p:cBhvr>
                                        <p:cTn id="12" dur="1000"/>
                                        <p:tgtEl>
                                          <p:spTgt spid="13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0"/>
                                        </p:tgtEl>
                                        <p:attrNameLst>
                                          <p:attrName>style.visibility</p:attrName>
                                        </p:attrNameLst>
                                      </p:cBhvr>
                                      <p:to>
                                        <p:strVal val="visible"/>
                                      </p:to>
                                    </p:set>
                                    <p:animEffect transition="in" filter="fade">
                                      <p:cBhvr>
                                        <p:cTn id="17" dur="1000"/>
                                        <p:tgtEl>
                                          <p:spTgt spid="13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5"/>
                                        </p:tgtEl>
                                        <p:attrNameLst>
                                          <p:attrName>style.visibility</p:attrName>
                                        </p:attrNameLst>
                                      </p:cBhvr>
                                      <p:to>
                                        <p:strVal val="visible"/>
                                      </p:to>
                                    </p:set>
                                    <p:animEffect transition="in" filter="fade">
                                      <p:cBhvr>
                                        <p:cTn id="22" dur="1000"/>
                                        <p:tgtEl>
                                          <p:spTgt spid="13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2"/>
                                        </p:tgtEl>
                                        <p:attrNameLst>
                                          <p:attrName>style.visibility</p:attrName>
                                        </p:attrNameLst>
                                      </p:cBhvr>
                                      <p:to>
                                        <p:strVal val="visible"/>
                                      </p:to>
                                    </p:set>
                                    <p:animEffect transition="in" filter="fade">
                                      <p:cBhvr>
                                        <p:cTn id="27" dur="1000"/>
                                        <p:tgtEl>
                                          <p:spTgt spid="13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8"/>
                                        </p:tgtEl>
                                        <p:attrNameLst>
                                          <p:attrName>style.visibility</p:attrName>
                                        </p:attrNameLst>
                                      </p:cBhvr>
                                      <p:to>
                                        <p:strVal val="visible"/>
                                      </p:to>
                                    </p:set>
                                    <p:animEffect transition="in" filter="fade">
                                      <p:cBhvr>
                                        <p:cTn id="32" dur="1000"/>
                                        <p:tgtEl>
                                          <p:spTgt spid="13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83"/>
                                        </p:tgtEl>
                                        <p:attrNameLst>
                                          <p:attrName>style.visibility</p:attrName>
                                        </p:attrNameLst>
                                      </p:cBhvr>
                                      <p:to>
                                        <p:strVal val="visible"/>
                                      </p:to>
                                    </p:set>
                                    <p:animEffect transition="in" filter="fade">
                                      <p:cBhvr>
                                        <p:cTn id="37" dur="1000"/>
                                        <p:tgtEl>
                                          <p:spTgt spid="13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77"/>
                                        </p:tgtEl>
                                        <p:attrNameLst>
                                          <p:attrName>style.visibility</p:attrName>
                                        </p:attrNameLst>
                                      </p:cBhvr>
                                      <p:to>
                                        <p:strVal val="visible"/>
                                      </p:to>
                                    </p:set>
                                    <p:animEffect transition="in" filter="fade">
                                      <p:cBhvr>
                                        <p:cTn id="42" dur="1000"/>
                                        <p:tgtEl>
                                          <p:spTgt spid="13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81"/>
                                        </p:tgtEl>
                                        <p:attrNameLst>
                                          <p:attrName>style.visibility</p:attrName>
                                        </p:attrNameLst>
                                      </p:cBhvr>
                                      <p:to>
                                        <p:strVal val="visible"/>
                                      </p:to>
                                    </p:set>
                                    <p:animEffect transition="in" filter="fade">
                                      <p:cBhvr>
                                        <p:cTn id="47" dur="1000"/>
                                        <p:tgtEl>
                                          <p:spTgt spid="138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76"/>
                                        </p:tgtEl>
                                        <p:attrNameLst>
                                          <p:attrName>style.visibility</p:attrName>
                                        </p:attrNameLst>
                                      </p:cBhvr>
                                      <p:to>
                                        <p:strVal val="visible"/>
                                      </p:to>
                                    </p:set>
                                    <p:animEffect transition="in" filter="fade">
                                      <p:cBhvr>
                                        <p:cTn id="52" dur="1000"/>
                                        <p:tgtEl>
                                          <p:spTgt spid="1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1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Binary Compound</a:t>
            </a:r>
            <a:endParaRPr/>
          </a:p>
        </p:txBody>
      </p:sp>
      <p:sp>
        <p:nvSpPr>
          <p:cNvPr id="1389" name="Google Shape;1389;p11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Binary Compounds consist of only </a:t>
            </a:r>
            <a:r>
              <a:rPr lang="en" b="1" u="sng"/>
              <a:t>two</a:t>
            </a:r>
            <a:r>
              <a:rPr lang="en"/>
              <a:t> of elements.</a:t>
            </a:r>
            <a:endParaRPr/>
          </a:p>
          <a:p>
            <a:pPr marL="0" lvl="0" indent="0" algn="l" rtl="0">
              <a:spcBef>
                <a:spcPts val="1600"/>
              </a:spcBef>
              <a:spcAft>
                <a:spcPts val="1600"/>
              </a:spcAft>
              <a:buNone/>
            </a:pPr>
            <a:r>
              <a:rPr lang="en"/>
              <a:t/>
            </a:r>
            <a:br>
              <a:rPr lang="en"/>
            </a:br>
            <a:endParaRPr/>
          </a:p>
        </p:txBody>
      </p:sp>
      <p:sp>
        <p:nvSpPr>
          <p:cNvPr id="1390" name="Google Shape;1390;p119"/>
          <p:cNvSpPr txBox="1"/>
          <p:nvPr/>
        </p:nvSpPr>
        <p:spPr>
          <a:xfrm>
            <a:off x="375000" y="2903775"/>
            <a:ext cx="6795900" cy="70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Example:  NaCl</a:t>
            </a:r>
            <a:endParaRPr/>
          </a:p>
        </p:txBody>
      </p:sp>
      <p:pic>
        <p:nvPicPr>
          <p:cNvPr id="1391" name="Google Shape;1391;p119"/>
          <p:cNvPicPr preferRelativeResize="0"/>
          <p:nvPr/>
        </p:nvPicPr>
        <p:blipFill>
          <a:blip r:embed="rId3">
            <a:alphaModFix/>
          </a:blip>
          <a:stretch>
            <a:fillRect/>
          </a:stretch>
        </p:blipFill>
        <p:spPr>
          <a:xfrm>
            <a:off x="6866925" y="3470675"/>
            <a:ext cx="1915850" cy="1178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0"/>
                                        </p:tgtEl>
                                        <p:attrNameLst>
                                          <p:attrName>style.visibility</p:attrName>
                                        </p:attrNameLst>
                                      </p:cBhvr>
                                      <p:to>
                                        <p:strVal val="visible"/>
                                      </p:to>
                                    </p:set>
                                    <p:animEffect transition="in" filter="fade">
                                      <p:cBhvr>
                                        <p:cTn id="7" dur="10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2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Binary Compounds</a:t>
            </a:r>
            <a:endParaRPr/>
          </a:p>
        </p:txBody>
      </p:sp>
      <p:sp>
        <p:nvSpPr>
          <p:cNvPr id="1397" name="Google Shape;1397;p12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3000"/>
              <a:t>Write the complete name of the </a:t>
            </a:r>
            <a:r>
              <a:rPr lang="en" sz="3000">
                <a:solidFill>
                  <a:srgbClr val="FF0000"/>
                </a:solidFill>
              </a:rPr>
              <a:t>first element</a:t>
            </a:r>
            <a:r>
              <a:rPr lang="en" sz="3000"/>
              <a:t>. </a:t>
            </a:r>
            <a:endParaRPr sz="3000"/>
          </a:p>
          <a:p>
            <a:pPr marL="457200" lvl="0" indent="-317500" algn="l" rtl="0">
              <a:spcBef>
                <a:spcPts val="0"/>
              </a:spcBef>
              <a:spcAft>
                <a:spcPts val="0"/>
              </a:spcAft>
              <a:buSzPts val="1400"/>
              <a:buChar char="●"/>
            </a:pPr>
            <a:r>
              <a:rPr lang="en" sz="3000"/>
              <a:t>The </a:t>
            </a:r>
            <a:r>
              <a:rPr lang="en" sz="3000" b="1" u="sng">
                <a:solidFill>
                  <a:srgbClr val="FFFFFF"/>
                </a:solidFill>
              </a:rPr>
              <a:t>second element</a:t>
            </a:r>
            <a:r>
              <a:rPr lang="en" sz="3000"/>
              <a:t> should then be named using the </a:t>
            </a:r>
            <a:r>
              <a:rPr lang="en" sz="3000">
                <a:solidFill>
                  <a:srgbClr val="00FF00"/>
                </a:solidFill>
              </a:rPr>
              <a:t>first syllable</a:t>
            </a:r>
            <a:r>
              <a:rPr lang="en" sz="3000"/>
              <a:t> with the ending “-</a:t>
            </a:r>
            <a:r>
              <a:rPr lang="en" sz="3000" b="1">
                <a:solidFill>
                  <a:srgbClr val="00FFFF"/>
                </a:solidFill>
              </a:rPr>
              <a:t>ide</a:t>
            </a:r>
            <a:r>
              <a:rPr lang="en" sz="3000"/>
              <a:t>.”</a:t>
            </a:r>
            <a:endParaRPr sz="3000"/>
          </a:p>
          <a:p>
            <a:pPr marL="457200" lvl="0" indent="-317500" algn="l" rtl="0">
              <a:spcBef>
                <a:spcPts val="0"/>
              </a:spcBef>
              <a:spcAft>
                <a:spcPts val="0"/>
              </a:spcAft>
              <a:buSzPts val="1400"/>
              <a:buChar char="●"/>
            </a:pPr>
            <a:r>
              <a:rPr lang="en" sz="3000"/>
              <a:t>KI			   </a:t>
            </a:r>
            <a:endParaRPr sz="3000"/>
          </a:p>
          <a:p>
            <a:pPr marL="457200" lvl="0" indent="-317500" algn="l" rtl="0">
              <a:spcBef>
                <a:spcPts val="0"/>
              </a:spcBef>
              <a:spcAft>
                <a:spcPts val="0"/>
              </a:spcAft>
              <a:buSzPts val="1400"/>
              <a:buChar char="●"/>
            </a:pPr>
            <a:r>
              <a:rPr lang="en" sz="3000"/>
              <a:t>MgCl</a:t>
            </a:r>
            <a:r>
              <a:rPr lang="en" sz="3000" baseline="-25000"/>
              <a:t>2</a:t>
            </a:r>
            <a:r>
              <a:rPr lang="en" sz="3000"/>
              <a:t>			</a:t>
            </a:r>
            <a:endParaRPr sz="3000"/>
          </a:p>
          <a:p>
            <a:pPr marL="457200" lvl="0" indent="-317500" algn="l" rtl="0">
              <a:spcBef>
                <a:spcPts val="0"/>
              </a:spcBef>
              <a:spcAft>
                <a:spcPts val="0"/>
              </a:spcAft>
              <a:buSzPts val="1400"/>
              <a:buChar char="●"/>
            </a:pPr>
            <a:r>
              <a:rPr lang="en" sz="3000"/>
              <a:t>Ca</a:t>
            </a:r>
            <a:r>
              <a:rPr lang="en" sz="3000" baseline="-25000"/>
              <a:t>3</a:t>
            </a:r>
            <a:r>
              <a:rPr lang="en" sz="3000"/>
              <a:t>N</a:t>
            </a:r>
            <a:r>
              <a:rPr lang="en" sz="3000" baseline="-25000"/>
              <a:t>2</a:t>
            </a:r>
            <a:r>
              <a:rPr lang="en" sz="3000"/>
              <a:t>			</a:t>
            </a:r>
            <a:br>
              <a:rPr lang="en" sz="3000"/>
            </a:br>
            <a:r>
              <a:rPr lang="en"/>
              <a:t/>
            </a:r>
            <a:br>
              <a:rPr lang="en"/>
            </a:br>
            <a:endParaRPr/>
          </a:p>
        </p:txBody>
      </p:sp>
      <p:sp>
        <p:nvSpPr>
          <p:cNvPr id="1398" name="Google Shape;1398;p120"/>
          <p:cNvSpPr txBox="1"/>
          <p:nvPr/>
        </p:nvSpPr>
        <p:spPr>
          <a:xfrm>
            <a:off x="1759550" y="3072350"/>
            <a:ext cx="1500000" cy="5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Potassium</a:t>
            </a:r>
            <a:endParaRPr/>
          </a:p>
        </p:txBody>
      </p:sp>
      <p:sp>
        <p:nvSpPr>
          <p:cNvPr id="1399" name="Google Shape;1399;p120"/>
          <p:cNvSpPr txBox="1"/>
          <p:nvPr/>
        </p:nvSpPr>
        <p:spPr>
          <a:xfrm>
            <a:off x="1759550" y="3568250"/>
            <a:ext cx="2145600" cy="5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Magnesium</a:t>
            </a:r>
            <a:endParaRPr/>
          </a:p>
        </p:txBody>
      </p:sp>
      <p:sp>
        <p:nvSpPr>
          <p:cNvPr id="1400" name="Google Shape;1400;p120"/>
          <p:cNvSpPr txBox="1"/>
          <p:nvPr/>
        </p:nvSpPr>
        <p:spPr>
          <a:xfrm>
            <a:off x="1921575" y="4134675"/>
            <a:ext cx="2145600" cy="5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rgbClr val="FF0000"/>
                </a:solidFill>
                <a:latin typeface="Shadows Into Light"/>
                <a:ea typeface="Shadows Into Light"/>
                <a:cs typeface="Shadows Into Light"/>
                <a:sym typeface="Shadows Into Light"/>
              </a:rPr>
              <a:t>Calcium</a:t>
            </a:r>
            <a:endParaRPr/>
          </a:p>
        </p:txBody>
      </p:sp>
      <p:sp>
        <p:nvSpPr>
          <p:cNvPr id="1401" name="Google Shape;1401;p120"/>
          <p:cNvSpPr txBox="1"/>
          <p:nvPr/>
        </p:nvSpPr>
        <p:spPr>
          <a:xfrm>
            <a:off x="3246400" y="3072350"/>
            <a:ext cx="2278800" cy="59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0FF00"/>
                </a:solidFill>
                <a:latin typeface="Shadows Into Light"/>
                <a:ea typeface="Shadows Into Light"/>
                <a:cs typeface="Shadows Into Light"/>
                <a:sym typeface="Shadows Into Light"/>
              </a:rPr>
              <a:t>Iod</a:t>
            </a:r>
            <a:endParaRPr/>
          </a:p>
        </p:txBody>
      </p:sp>
      <p:sp>
        <p:nvSpPr>
          <p:cNvPr id="1402" name="Google Shape;1402;p120"/>
          <p:cNvSpPr txBox="1"/>
          <p:nvPr/>
        </p:nvSpPr>
        <p:spPr>
          <a:xfrm>
            <a:off x="3432600" y="3591650"/>
            <a:ext cx="2278800" cy="59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rgbClr val="00FF00"/>
                </a:solidFill>
                <a:latin typeface="Shadows Into Light"/>
                <a:ea typeface="Shadows Into Light"/>
                <a:cs typeface="Shadows Into Light"/>
                <a:sym typeface="Shadows Into Light"/>
              </a:rPr>
              <a:t>chlor</a:t>
            </a:r>
            <a:endParaRPr/>
          </a:p>
        </p:txBody>
      </p:sp>
      <p:sp>
        <p:nvSpPr>
          <p:cNvPr id="1403" name="Google Shape;1403;p120"/>
          <p:cNvSpPr txBox="1"/>
          <p:nvPr/>
        </p:nvSpPr>
        <p:spPr>
          <a:xfrm>
            <a:off x="3246400" y="4134675"/>
            <a:ext cx="2278800" cy="59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b="1">
                <a:solidFill>
                  <a:srgbClr val="00FF00"/>
                </a:solidFill>
                <a:latin typeface="Shadows Into Light"/>
                <a:ea typeface="Shadows Into Light"/>
                <a:cs typeface="Shadows Into Light"/>
                <a:sym typeface="Shadows Into Light"/>
              </a:rPr>
              <a:t>nitr</a:t>
            </a:r>
            <a:endParaRPr/>
          </a:p>
        </p:txBody>
      </p:sp>
      <p:sp>
        <p:nvSpPr>
          <p:cNvPr id="1404" name="Google Shape;1404;p120"/>
          <p:cNvSpPr txBox="1"/>
          <p:nvPr/>
        </p:nvSpPr>
        <p:spPr>
          <a:xfrm>
            <a:off x="3544900" y="3072350"/>
            <a:ext cx="1560600" cy="3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0FFFF"/>
                </a:solidFill>
                <a:latin typeface="Shadows Into Light"/>
                <a:ea typeface="Shadows Into Light"/>
                <a:cs typeface="Shadows Into Light"/>
                <a:sym typeface="Shadows Into Light"/>
              </a:rPr>
              <a:t>ide</a:t>
            </a:r>
            <a:endParaRPr/>
          </a:p>
        </p:txBody>
      </p:sp>
      <p:sp>
        <p:nvSpPr>
          <p:cNvPr id="1405" name="Google Shape;1405;p120"/>
          <p:cNvSpPr txBox="1"/>
          <p:nvPr/>
        </p:nvSpPr>
        <p:spPr>
          <a:xfrm>
            <a:off x="4067175" y="3603500"/>
            <a:ext cx="1560600" cy="3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0FFFF"/>
                </a:solidFill>
                <a:latin typeface="Shadows Into Light"/>
                <a:ea typeface="Shadows Into Light"/>
                <a:cs typeface="Shadows Into Light"/>
                <a:sym typeface="Shadows Into Light"/>
              </a:rPr>
              <a:t>ide</a:t>
            </a:r>
            <a:endParaRPr/>
          </a:p>
        </p:txBody>
      </p:sp>
      <p:sp>
        <p:nvSpPr>
          <p:cNvPr id="1406" name="Google Shape;1406;p120"/>
          <p:cNvSpPr txBox="1"/>
          <p:nvPr/>
        </p:nvSpPr>
        <p:spPr>
          <a:xfrm>
            <a:off x="3751225" y="4134650"/>
            <a:ext cx="1560600" cy="3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0FFFF"/>
                </a:solidFill>
                <a:latin typeface="Shadows Into Light"/>
                <a:ea typeface="Shadows Into Light"/>
                <a:cs typeface="Shadows Into Light"/>
                <a:sym typeface="Shadows Into Light"/>
              </a:rPr>
              <a:t>ide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7"/>
                                        </p:tgtEl>
                                        <p:attrNameLst>
                                          <p:attrName>style.visibility</p:attrName>
                                        </p:attrNameLst>
                                      </p:cBhvr>
                                      <p:to>
                                        <p:strVal val="visible"/>
                                      </p:to>
                                    </p:set>
                                    <p:animEffect transition="in" filter="fade">
                                      <p:cBhvr>
                                        <p:cTn id="7" dur="1000"/>
                                        <p:tgtEl>
                                          <p:spTgt spid="1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8"/>
                                        </p:tgtEl>
                                        <p:attrNameLst>
                                          <p:attrName>style.visibility</p:attrName>
                                        </p:attrNameLst>
                                      </p:cBhvr>
                                      <p:to>
                                        <p:strVal val="visible"/>
                                      </p:to>
                                    </p:set>
                                    <p:animEffect transition="in" filter="fade">
                                      <p:cBhvr>
                                        <p:cTn id="12" dur="1000"/>
                                        <p:tgtEl>
                                          <p:spTgt spid="13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1"/>
                                        </p:tgtEl>
                                        <p:attrNameLst>
                                          <p:attrName>style.visibility</p:attrName>
                                        </p:attrNameLst>
                                      </p:cBhvr>
                                      <p:to>
                                        <p:strVal val="visible"/>
                                      </p:to>
                                    </p:set>
                                    <p:animEffect transition="in" filter="fade">
                                      <p:cBhvr>
                                        <p:cTn id="17" dur="1000"/>
                                        <p:tgtEl>
                                          <p:spTgt spid="14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
                                        </p:tgtEl>
                                        <p:attrNameLst>
                                          <p:attrName>style.visibility</p:attrName>
                                        </p:attrNameLst>
                                      </p:cBhvr>
                                      <p:to>
                                        <p:strVal val="visible"/>
                                      </p:to>
                                    </p:set>
                                    <p:animEffect transition="in" filter="fade">
                                      <p:cBhvr>
                                        <p:cTn id="22" dur="1000"/>
                                        <p:tgtEl>
                                          <p:spTgt spid="140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9"/>
                                        </p:tgtEl>
                                        <p:attrNameLst>
                                          <p:attrName>style.visibility</p:attrName>
                                        </p:attrNameLst>
                                      </p:cBhvr>
                                      <p:to>
                                        <p:strVal val="visible"/>
                                      </p:to>
                                    </p:set>
                                    <p:animEffect transition="in" filter="fade">
                                      <p:cBhvr>
                                        <p:cTn id="27" dur="1000"/>
                                        <p:tgtEl>
                                          <p:spTgt spid="13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2"/>
                                        </p:tgtEl>
                                        <p:attrNameLst>
                                          <p:attrName>style.visibility</p:attrName>
                                        </p:attrNameLst>
                                      </p:cBhvr>
                                      <p:to>
                                        <p:strVal val="visible"/>
                                      </p:to>
                                    </p:set>
                                    <p:animEffect transition="in" filter="fade">
                                      <p:cBhvr>
                                        <p:cTn id="32" dur="1000"/>
                                        <p:tgtEl>
                                          <p:spTgt spid="14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5"/>
                                        </p:tgtEl>
                                        <p:attrNameLst>
                                          <p:attrName>style.visibility</p:attrName>
                                        </p:attrNameLst>
                                      </p:cBhvr>
                                      <p:to>
                                        <p:strVal val="visible"/>
                                      </p:to>
                                    </p:set>
                                    <p:animEffect transition="in" filter="fade">
                                      <p:cBhvr>
                                        <p:cTn id="37" dur="1000"/>
                                        <p:tgtEl>
                                          <p:spTgt spid="14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00"/>
                                        </p:tgtEl>
                                        <p:attrNameLst>
                                          <p:attrName>style.visibility</p:attrName>
                                        </p:attrNameLst>
                                      </p:cBhvr>
                                      <p:to>
                                        <p:strVal val="visible"/>
                                      </p:to>
                                    </p:set>
                                    <p:animEffect transition="in" filter="fade">
                                      <p:cBhvr>
                                        <p:cTn id="42" dur="1000"/>
                                        <p:tgtEl>
                                          <p:spTgt spid="14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03"/>
                                        </p:tgtEl>
                                        <p:attrNameLst>
                                          <p:attrName>style.visibility</p:attrName>
                                        </p:attrNameLst>
                                      </p:cBhvr>
                                      <p:to>
                                        <p:strVal val="visible"/>
                                      </p:to>
                                    </p:set>
                                    <p:animEffect transition="in" filter="fade">
                                      <p:cBhvr>
                                        <p:cTn id="47" dur="1000"/>
                                        <p:tgtEl>
                                          <p:spTgt spid="14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06"/>
                                        </p:tgtEl>
                                        <p:attrNameLst>
                                          <p:attrName>style.visibility</p:attrName>
                                        </p:attrNameLst>
                                      </p:cBhvr>
                                      <p:to>
                                        <p:strVal val="visible"/>
                                      </p:to>
                                    </p:set>
                                    <p:animEffect transition="in" filter="fade">
                                      <p:cBhvr>
                                        <p:cTn id="52" dur="1000"/>
                                        <p:tgtEl>
                                          <p:spTgt spid="1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Molar Mass (gram formula mass)</a:t>
            </a:r>
            <a:endParaRPr/>
          </a:p>
        </p:txBody>
      </p:sp>
      <p:sp>
        <p:nvSpPr>
          <p:cNvPr id="189" name="Google Shape;189;p1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Mass of the formula expressed in grams</a:t>
            </a:r>
            <a:endParaRPr/>
          </a:p>
          <a:p>
            <a:pPr marL="457200" lvl="0" indent="-317500" algn="l" rtl="0">
              <a:spcBef>
                <a:spcPts val="0"/>
              </a:spcBef>
              <a:spcAft>
                <a:spcPts val="0"/>
              </a:spcAft>
              <a:buSzPts val="1400"/>
              <a:buChar char="●"/>
            </a:pPr>
            <a:r>
              <a:rPr lang="en"/>
              <a:t>Equal to 1 mole</a:t>
            </a:r>
            <a:endParaRPr/>
          </a:p>
          <a:p>
            <a:pPr marL="457200" lvl="0" indent="-317500" algn="l" rtl="0">
              <a:spcBef>
                <a:spcPts val="0"/>
              </a:spcBef>
              <a:spcAft>
                <a:spcPts val="0"/>
              </a:spcAft>
              <a:buSzPts val="1400"/>
              <a:buChar char="●"/>
            </a:pPr>
            <a:r>
              <a:rPr lang="en"/>
              <a:t>Units (g/mol)</a:t>
            </a:r>
            <a:endParaRPr/>
          </a:p>
          <a:p>
            <a:pPr marL="0" lvl="0" indent="0" algn="l" rtl="0">
              <a:spcBef>
                <a:spcPts val="1600"/>
              </a:spcBef>
              <a:spcAft>
                <a:spcPts val="1600"/>
              </a:spcAft>
              <a:buNone/>
            </a:pPr>
            <a:r>
              <a:rPr lang="en"/>
              <a:t/>
            </a:r>
            <a:br>
              <a:rPr lang="en"/>
            </a:br>
            <a:endParaRPr/>
          </a:p>
        </p:txBody>
      </p:sp>
      <p:pic>
        <p:nvPicPr>
          <p:cNvPr id="190" name="Google Shape;190;p17"/>
          <p:cNvPicPr preferRelativeResize="0"/>
          <p:nvPr/>
        </p:nvPicPr>
        <p:blipFill>
          <a:blip r:embed="rId3">
            <a:alphaModFix/>
          </a:blip>
          <a:stretch>
            <a:fillRect/>
          </a:stretch>
        </p:blipFill>
        <p:spPr>
          <a:xfrm>
            <a:off x="3710514" y="2403890"/>
            <a:ext cx="1055450" cy="1055450"/>
          </a:xfrm>
          <a:prstGeom prst="rect">
            <a:avLst/>
          </a:prstGeom>
          <a:noFill/>
          <a:ln>
            <a:noFill/>
          </a:ln>
        </p:spPr>
      </p:pic>
      <p:pic>
        <p:nvPicPr>
          <p:cNvPr id="5" name="Picture 2" descr="http://t0.gstatic.com/images?q=tbn:d0hkUdTQfIu6QM:http://www.yorktown.k12.in.us/yhs/teachers/clucas/Mass%2520of%2520Mole%25201_edite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4700" y="2570575"/>
            <a:ext cx="3657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2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412" name="Google Shape;1412;p12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Li</a:t>
            </a:r>
            <a:r>
              <a:rPr lang="en" baseline="-25000"/>
              <a:t>3</a:t>
            </a:r>
            <a:r>
              <a:rPr lang="en"/>
              <a:t>P</a:t>
            </a:r>
            <a:endParaRPr/>
          </a:p>
          <a:p>
            <a:pPr marL="457200" lvl="0" indent="-317500" algn="l" rtl="0">
              <a:spcBef>
                <a:spcPts val="0"/>
              </a:spcBef>
              <a:spcAft>
                <a:spcPts val="0"/>
              </a:spcAft>
              <a:buSzPts val="1400"/>
              <a:buChar char="●"/>
            </a:pPr>
            <a:r>
              <a:rPr lang="en"/>
              <a:t>Al</a:t>
            </a:r>
            <a:r>
              <a:rPr lang="en" baseline="-25000"/>
              <a:t>2</a:t>
            </a:r>
            <a:r>
              <a:rPr lang="en"/>
              <a:t>S</a:t>
            </a:r>
            <a:r>
              <a:rPr lang="en" baseline="-25000"/>
              <a:t>3</a:t>
            </a:r>
            <a:endParaRPr/>
          </a:p>
          <a:p>
            <a:pPr marL="457200" lvl="0" indent="-317500" algn="l" rtl="0">
              <a:spcBef>
                <a:spcPts val="0"/>
              </a:spcBef>
              <a:spcAft>
                <a:spcPts val="0"/>
              </a:spcAft>
              <a:buSzPts val="1400"/>
              <a:buChar char="●"/>
            </a:pPr>
            <a:r>
              <a:rPr lang="en"/>
              <a:t>SrBr</a:t>
            </a:r>
            <a:r>
              <a:rPr lang="en" baseline="-25000"/>
              <a:t>2</a:t>
            </a:r>
            <a:endParaRPr/>
          </a:p>
          <a:p>
            <a:pPr marL="457200" lvl="0" indent="-317500" algn="l" rtl="0">
              <a:spcBef>
                <a:spcPts val="0"/>
              </a:spcBef>
              <a:spcAft>
                <a:spcPts val="0"/>
              </a:spcAft>
              <a:buSzPts val="1400"/>
              <a:buChar char="●"/>
            </a:pPr>
            <a:r>
              <a:rPr lang="en"/>
              <a:t>Rb</a:t>
            </a:r>
            <a:r>
              <a:rPr lang="en" baseline="-25000"/>
              <a:t>2</a:t>
            </a:r>
            <a:r>
              <a:rPr lang="en"/>
              <a:t>O</a:t>
            </a:r>
            <a:endParaRPr/>
          </a:p>
          <a:p>
            <a:pPr marL="457200" lvl="0" indent="-317500" algn="l" rtl="0">
              <a:spcBef>
                <a:spcPts val="0"/>
              </a:spcBef>
              <a:spcAft>
                <a:spcPts val="0"/>
              </a:spcAft>
              <a:buSzPts val="1400"/>
              <a:buChar char="●"/>
            </a:pPr>
            <a:r>
              <a:rPr lang="en"/>
              <a:t>BaSe</a:t>
            </a:r>
            <a:br>
              <a:rPr lang="en"/>
            </a:br>
            <a:endParaRPr/>
          </a:p>
        </p:txBody>
      </p:sp>
      <p:sp>
        <p:nvSpPr>
          <p:cNvPr id="1413" name="Google Shape;1413;p121"/>
          <p:cNvSpPr txBox="1"/>
          <p:nvPr/>
        </p:nvSpPr>
        <p:spPr>
          <a:xfrm>
            <a:off x="1985025" y="1495975"/>
            <a:ext cx="29967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Lithium</a:t>
            </a:r>
            <a:r>
              <a:rPr lang="en" sz="3000">
                <a:solidFill>
                  <a:srgbClr val="FFFFFF"/>
                </a:solidFill>
                <a:latin typeface="Shadows Into Light"/>
                <a:ea typeface="Shadows Into Light"/>
                <a:cs typeface="Shadows Into Light"/>
                <a:sym typeface="Shadows Into Light"/>
              </a:rPr>
              <a:t> </a:t>
            </a:r>
            <a:r>
              <a:rPr lang="en" sz="3000">
                <a:solidFill>
                  <a:srgbClr val="00FF00"/>
                </a:solidFill>
                <a:latin typeface="Shadows Into Light"/>
                <a:ea typeface="Shadows Into Light"/>
                <a:cs typeface="Shadows Into Light"/>
                <a:sym typeface="Shadows Into Light"/>
              </a:rPr>
              <a:t>Phosph</a:t>
            </a:r>
            <a:r>
              <a:rPr lang="en" sz="3000">
                <a:solidFill>
                  <a:srgbClr val="00FFFF"/>
                </a:solidFill>
                <a:latin typeface="Shadows Into Light"/>
                <a:ea typeface="Shadows Into Light"/>
                <a:cs typeface="Shadows Into Light"/>
                <a:sym typeface="Shadows Into Light"/>
              </a:rPr>
              <a:t>ide</a:t>
            </a:r>
            <a:endParaRPr sz="3000">
              <a:solidFill>
                <a:srgbClr val="00FFFF"/>
              </a:solidFill>
              <a:latin typeface="Shadows Into Light"/>
              <a:ea typeface="Shadows Into Light"/>
              <a:cs typeface="Shadows Into Light"/>
              <a:sym typeface="Shadows Into Light"/>
            </a:endParaRPr>
          </a:p>
        </p:txBody>
      </p:sp>
      <p:sp>
        <p:nvSpPr>
          <p:cNvPr id="1414" name="Google Shape;1414;p121"/>
          <p:cNvSpPr txBox="1"/>
          <p:nvPr/>
        </p:nvSpPr>
        <p:spPr>
          <a:xfrm>
            <a:off x="1985025" y="2173475"/>
            <a:ext cx="29967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Aluminum</a:t>
            </a:r>
            <a:r>
              <a:rPr lang="en" sz="3000">
                <a:solidFill>
                  <a:srgbClr val="FFFFFF"/>
                </a:solidFill>
                <a:latin typeface="Shadows Into Light"/>
                <a:ea typeface="Shadows Into Light"/>
                <a:cs typeface="Shadows Into Light"/>
                <a:sym typeface="Shadows Into Light"/>
              </a:rPr>
              <a:t> </a:t>
            </a:r>
            <a:r>
              <a:rPr lang="en" sz="3000">
                <a:solidFill>
                  <a:srgbClr val="00FF00"/>
                </a:solidFill>
                <a:latin typeface="Shadows Into Light"/>
                <a:ea typeface="Shadows Into Light"/>
                <a:cs typeface="Shadows Into Light"/>
                <a:sym typeface="Shadows Into Light"/>
              </a:rPr>
              <a:t>Sulf</a:t>
            </a:r>
            <a:r>
              <a:rPr lang="en" sz="3000">
                <a:solidFill>
                  <a:srgbClr val="00FFFF"/>
                </a:solidFill>
                <a:latin typeface="Shadows Into Light"/>
                <a:ea typeface="Shadows Into Light"/>
                <a:cs typeface="Shadows Into Light"/>
                <a:sym typeface="Shadows Into Light"/>
              </a:rPr>
              <a:t>ide</a:t>
            </a:r>
            <a:endParaRPr sz="3000">
              <a:solidFill>
                <a:srgbClr val="00FFFF"/>
              </a:solidFill>
              <a:latin typeface="Shadows Into Light"/>
              <a:ea typeface="Shadows Into Light"/>
              <a:cs typeface="Shadows Into Light"/>
              <a:sym typeface="Shadows Into Light"/>
            </a:endParaRPr>
          </a:p>
        </p:txBody>
      </p:sp>
      <p:sp>
        <p:nvSpPr>
          <p:cNvPr id="1415" name="Google Shape;1415;p121"/>
          <p:cNvSpPr txBox="1"/>
          <p:nvPr/>
        </p:nvSpPr>
        <p:spPr>
          <a:xfrm>
            <a:off x="1985025" y="2792375"/>
            <a:ext cx="29967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Strontium</a:t>
            </a:r>
            <a:r>
              <a:rPr lang="en" sz="3000">
                <a:solidFill>
                  <a:srgbClr val="FFFFFF"/>
                </a:solidFill>
                <a:latin typeface="Shadows Into Light"/>
                <a:ea typeface="Shadows Into Light"/>
                <a:cs typeface="Shadows Into Light"/>
                <a:sym typeface="Shadows Into Light"/>
              </a:rPr>
              <a:t> </a:t>
            </a:r>
            <a:r>
              <a:rPr lang="en" sz="3000">
                <a:solidFill>
                  <a:srgbClr val="00FF00"/>
                </a:solidFill>
                <a:latin typeface="Shadows Into Light"/>
                <a:ea typeface="Shadows Into Light"/>
                <a:cs typeface="Shadows Into Light"/>
                <a:sym typeface="Shadows Into Light"/>
              </a:rPr>
              <a:t>Brom</a:t>
            </a:r>
            <a:r>
              <a:rPr lang="en" sz="3000">
                <a:solidFill>
                  <a:srgbClr val="00FFFF"/>
                </a:solidFill>
                <a:latin typeface="Shadows Into Light"/>
                <a:ea typeface="Shadows Into Light"/>
                <a:cs typeface="Shadows Into Light"/>
                <a:sym typeface="Shadows Into Light"/>
              </a:rPr>
              <a:t>ide</a:t>
            </a:r>
            <a:endParaRPr sz="3000">
              <a:solidFill>
                <a:srgbClr val="00FFFF"/>
              </a:solidFill>
              <a:latin typeface="Shadows Into Light"/>
              <a:ea typeface="Shadows Into Light"/>
              <a:cs typeface="Shadows Into Light"/>
              <a:sym typeface="Shadows Into Light"/>
            </a:endParaRPr>
          </a:p>
        </p:txBody>
      </p:sp>
      <p:sp>
        <p:nvSpPr>
          <p:cNvPr id="1416" name="Google Shape;1416;p121"/>
          <p:cNvSpPr txBox="1"/>
          <p:nvPr/>
        </p:nvSpPr>
        <p:spPr>
          <a:xfrm>
            <a:off x="2061850" y="3440575"/>
            <a:ext cx="29967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Rubidium</a:t>
            </a:r>
            <a:r>
              <a:rPr lang="en" sz="3000">
                <a:solidFill>
                  <a:srgbClr val="FFFFFF"/>
                </a:solidFill>
                <a:latin typeface="Shadows Into Light"/>
                <a:ea typeface="Shadows Into Light"/>
                <a:cs typeface="Shadows Into Light"/>
                <a:sym typeface="Shadows Into Light"/>
              </a:rPr>
              <a:t> </a:t>
            </a:r>
            <a:r>
              <a:rPr lang="en" sz="3000">
                <a:solidFill>
                  <a:srgbClr val="00FF00"/>
                </a:solidFill>
                <a:latin typeface="Shadows Into Light"/>
                <a:ea typeface="Shadows Into Light"/>
                <a:cs typeface="Shadows Into Light"/>
                <a:sym typeface="Shadows Into Light"/>
              </a:rPr>
              <a:t>Ox</a:t>
            </a:r>
            <a:r>
              <a:rPr lang="en" sz="3000">
                <a:solidFill>
                  <a:srgbClr val="00FFFF"/>
                </a:solidFill>
                <a:latin typeface="Shadows Into Light"/>
                <a:ea typeface="Shadows Into Light"/>
                <a:cs typeface="Shadows Into Light"/>
                <a:sym typeface="Shadows Into Light"/>
              </a:rPr>
              <a:t>ide</a:t>
            </a:r>
            <a:endParaRPr sz="3000">
              <a:solidFill>
                <a:srgbClr val="00FFFF"/>
              </a:solidFill>
              <a:latin typeface="Shadows Into Light"/>
              <a:ea typeface="Shadows Into Light"/>
              <a:cs typeface="Shadows Into Light"/>
              <a:sym typeface="Shadows Into Light"/>
            </a:endParaRPr>
          </a:p>
        </p:txBody>
      </p:sp>
      <p:sp>
        <p:nvSpPr>
          <p:cNvPr id="1417" name="Google Shape;1417;p121"/>
          <p:cNvSpPr txBox="1"/>
          <p:nvPr/>
        </p:nvSpPr>
        <p:spPr>
          <a:xfrm>
            <a:off x="2061850" y="4088775"/>
            <a:ext cx="29967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Barium</a:t>
            </a:r>
            <a:r>
              <a:rPr lang="en" sz="3000">
                <a:solidFill>
                  <a:srgbClr val="FFFFFF"/>
                </a:solidFill>
                <a:latin typeface="Shadows Into Light"/>
                <a:ea typeface="Shadows Into Light"/>
                <a:cs typeface="Shadows Into Light"/>
                <a:sym typeface="Shadows Into Light"/>
              </a:rPr>
              <a:t> </a:t>
            </a:r>
            <a:r>
              <a:rPr lang="en" sz="3000">
                <a:solidFill>
                  <a:srgbClr val="00FF00"/>
                </a:solidFill>
                <a:latin typeface="Shadows Into Light"/>
                <a:ea typeface="Shadows Into Light"/>
                <a:cs typeface="Shadows Into Light"/>
                <a:sym typeface="Shadows Into Light"/>
              </a:rPr>
              <a:t>Selen</a:t>
            </a:r>
            <a:r>
              <a:rPr lang="en" sz="3000">
                <a:solidFill>
                  <a:srgbClr val="00FFFF"/>
                </a:solidFill>
                <a:latin typeface="Shadows Into Light"/>
                <a:ea typeface="Shadows Into Light"/>
                <a:cs typeface="Shadows Into Light"/>
                <a:sym typeface="Shadows Into Light"/>
              </a:rPr>
              <a:t>ide</a:t>
            </a:r>
            <a:endParaRPr sz="3000">
              <a:solidFill>
                <a:srgbClr val="00FFFF"/>
              </a:solidFill>
              <a:latin typeface="Shadows Into Light"/>
              <a:ea typeface="Shadows Into Light"/>
              <a:cs typeface="Shadows Into Light"/>
              <a:sym typeface="Shadows In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3"/>
                                        </p:tgtEl>
                                        <p:attrNameLst>
                                          <p:attrName>style.visibility</p:attrName>
                                        </p:attrNameLst>
                                      </p:cBhvr>
                                      <p:to>
                                        <p:strVal val="visible"/>
                                      </p:to>
                                    </p:set>
                                    <p:animEffect transition="in" filter="fade">
                                      <p:cBhvr>
                                        <p:cTn id="7" dur="1000"/>
                                        <p:tgtEl>
                                          <p:spTgt spid="1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4"/>
                                        </p:tgtEl>
                                        <p:attrNameLst>
                                          <p:attrName>style.visibility</p:attrName>
                                        </p:attrNameLst>
                                      </p:cBhvr>
                                      <p:to>
                                        <p:strVal val="visible"/>
                                      </p:to>
                                    </p:set>
                                    <p:animEffect transition="in" filter="fade">
                                      <p:cBhvr>
                                        <p:cTn id="12" dur="1000"/>
                                        <p:tgtEl>
                                          <p:spTgt spid="14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5"/>
                                        </p:tgtEl>
                                        <p:attrNameLst>
                                          <p:attrName>style.visibility</p:attrName>
                                        </p:attrNameLst>
                                      </p:cBhvr>
                                      <p:to>
                                        <p:strVal val="visible"/>
                                      </p:to>
                                    </p:set>
                                    <p:animEffect transition="in" filter="fade">
                                      <p:cBhvr>
                                        <p:cTn id="17" dur="1000"/>
                                        <p:tgtEl>
                                          <p:spTgt spid="14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6"/>
                                        </p:tgtEl>
                                        <p:attrNameLst>
                                          <p:attrName>style.visibility</p:attrName>
                                        </p:attrNameLst>
                                      </p:cBhvr>
                                      <p:to>
                                        <p:strVal val="visible"/>
                                      </p:to>
                                    </p:set>
                                    <p:animEffect transition="in" filter="fade">
                                      <p:cBhvr>
                                        <p:cTn id="22" dur="1000"/>
                                        <p:tgtEl>
                                          <p:spTgt spid="14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17"/>
                                        </p:tgtEl>
                                        <p:attrNameLst>
                                          <p:attrName>style.visibility</p:attrName>
                                        </p:attrNameLst>
                                      </p:cBhvr>
                                      <p:to>
                                        <p:strVal val="visible"/>
                                      </p:to>
                                    </p:set>
                                    <p:animEffect transition="in" filter="fade">
                                      <p:cBhvr>
                                        <p:cTn id="27" dur="1000"/>
                                        <p:tgtEl>
                                          <p:spTgt spid="1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12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3000"/>
              <a:t>Sum of charges (oxidation numbers) in a compound equal zero</a:t>
            </a:r>
            <a:endParaRPr sz="3000"/>
          </a:p>
          <a:p>
            <a:pPr marL="457200" lvl="0" indent="-419100" algn="l" rtl="0">
              <a:spcBef>
                <a:spcPts val="0"/>
              </a:spcBef>
              <a:spcAft>
                <a:spcPts val="0"/>
              </a:spcAft>
              <a:buSzPts val="3000"/>
              <a:buAutoNum type="arabicPeriod"/>
            </a:pPr>
            <a:r>
              <a:rPr lang="en" sz="3000"/>
              <a:t>Don’t write 1’s for subscripts</a:t>
            </a:r>
            <a:r>
              <a:rPr lang="en"/>
              <a:t/>
            </a:r>
            <a:br>
              <a:rPr lang="en"/>
            </a:br>
            <a:r>
              <a:rPr lang="en"/>
              <a:t>			     Example:    Na</a:t>
            </a:r>
            <a:r>
              <a:rPr lang="en" baseline="30000"/>
              <a:t>+1</a:t>
            </a:r>
            <a:r>
              <a:rPr lang="en"/>
              <a:t>Cl</a:t>
            </a:r>
            <a:r>
              <a:rPr lang="en" baseline="30000"/>
              <a:t>-1</a:t>
            </a:r>
            <a:r>
              <a:rPr lang="en"/>
              <a:t>   </a:t>
            </a:r>
            <a:endParaRPr/>
          </a:p>
        </p:txBody>
      </p:sp>
      <p:sp>
        <p:nvSpPr>
          <p:cNvPr id="1428" name="Google Shape;1428;p12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Writing Chemical Formulas</a:t>
            </a:r>
            <a:endParaRPr/>
          </a:p>
        </p:txBody>
      </p:sp>
      <p:sp>
        <p:nvSpPr>
          <p:cNvPr id="1429" name="Google Shape;1429;p123"/>
          <p:cNvSpPr txBox="1"/>
          <p:nvPr/>
        </p:nvSpPr>
        <p:spPr>
          <a:xfrm>
            <a:off x="5088000" y="3496050"/>
            <a:ext cx="30480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(+1) + (-1) = 0</a:t>
            </a:r>
            <a:br>
              <a:rPr lang="en" sz="3600">
                <a:solidFill>
                  <a:schemeClr val="lt1"/>
                </a:solidFill>
                <a:latin typeface="Shadows Into Light"/>
                <a:ea typeface="Shadows Into Light"/>
                <a:cs typeface="Shadows Into Light"/>
                <a:sym typeface="Shadows Into Light"/>
              </a:rPr>
            </a:br>
            <a:endParaRPr/>
          </a:p>
        </p:txBody>
      </p:sp>
      <p:sp>
        <p:nvSpPr>
          <p:cNvPr id="1430" name="Google Shape;1430;p123"/>
          <p:cNvSpPr txBox="1"/>
          <p:nvPr/>
        </p:nvSpPr>
        <p:spPr>
          <a:xfrm>
            <a:off x="5543425" y="4201675"/>
            <a:ext cx="1018200" cy="578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NaCl</a:t>
            </a:r>
            <a:br>
              <a:rPr lang="en" sz="36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7"/>
                                        </p:tgtEl>
                                        <p:attrNameLst>
                                          <p:attrName>style.visibility</p:attrName>
                                        </p:attrNameLst>
                                      </p:cBhvr>
                                      <p:to>
                                        <p:strVal val="visible"/>
                                      </p:to>
                                    </p:set>
                                    <p:animEffect transition="in" filter="fade">
                                      <p:cBhvr>
                                        <p:cTn id="7" dur="1000"/>
                                        <p:tgtEl>
                                          <p:spTgt spid="1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9"/>
                                        </p:tgtEl>
                                        <p:attrNameLst>
                                          <p:attrName>style.visibility</p:attrName>
                                        </p:attrNameLst>
                                      </p:cBhvr>
                                      <p:to>
                                        <p:strVal val="visible"/>
                                      </p:to>
                                    </p:set>
                                    <p:animEffect transition="in" filter="fade">
                                      <p:cBhvr>
                                        <p:cTn id="12" dur="1000"/>
                                        <p:tgtEl>
                                          <p:spTgt spid="14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0"/>
                                        </p:tgtEl>
                                        <p:attrNameLst>
                                          <p:attrName>style.visibility</p:attrName>
                                        </p:attrNameLst>
                                      </p:cBhvr>
                                      <p:to>
                                        <p:strVal val="visible"/>
                                      </p:to>
                                    </p:set>
                                    <p:animEffect transition="in" filter="fade">
                                      <p:cBhvr>
                                        <p:cTn id="17" dur="1000"/>
                                        <p:tgtEl>
                                          <p:spTgt spid="1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2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436" name="Google Shape;1436;p124"/>
          <p:cNvSpPr txBox="1">
            <a:spLocks noGrp="1"/>
          </p:cNvSpPr>
          <p:nvPr>
            <p:ph type="body" idx="1"/>
          </p:nvPr>
        </p:nvSpPr>
        <p:spPr>
          <a:xfrm>
            <a:off x="311700" y="1495975"/>
            <a:ext cx="8520600" cy="178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Write the chemical formula for a compound containing barium and oxygen.</a:t>
            </a:r>
            <a:endParaRPr/>
          </a:p>
          <a:p>
            <a:pPr marL="0" lvl="0" indent="0" algn="l" rtl="0">
              <a:spcBef>
                <a:spcPts val="1600"/>
              </a:spcBef>
              <a:spcAft>
                <a:spcPts val="1600"/>
              </a:spcAft>
              <a:buNone/>
            </a:pPr>
            <a:r>
              <a:rPr lang="en"/>
              <a:t>       </a:t>
            </a:r>
            <a:endParaRPr baseline="30000"/>
          </a:p>
        </p:txBody>
      </p:sp>
      <p:sp>
        <p:nvSpPr>
          <p:cNvPr id="1437" name="Google Shape;1437;p124"/>
          <p:cNvSpPr txBox="1"/>
          <p:nvPr/>
        </p:nvSpPr>
        <p:spPr>
          <a:xfrm>
            <a:off x="1408750" y="3546775"/>
            <a:ext cx="30480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 + (-2) = 0</a:t>
            </a:r>
            <a:br>
              <a:rPr lang="en" sz="3000">
                <a:solidFill>
                  <a:schemeClr val="lt1"/>
                </a:solidFill>
                <a:latin typeface="Shadows Into Light"/>
                <a:ea typeface="Shadows Into Light"/>
                <a:cs typeface="Shadows Into Light"/>
                <a:sym typeface="Shadows Into Light"/>
              </a:rPr>
            </a:br>
            <a:endParaRPr sz="3000"/>
          </a:p>
        </p:txBody>
      </p:sp>
      <p:sp>
        <p:nvSpPr>
          <p:cNvPr id="1438" name="Google Shape;1438;p124"/>
          <p:cNvSpPr txBox="1"/>
          <p:nvPr/>
        </p:nvSpPr>
        <p:spPr>
          <a:xfrm>
            <a:off x="4456750" y="2996775"/>
            <a:ext cx="947700" cy="52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Ba</a:t>
            </a:r>
            <a:r>
              <a:rPr lang="en" sz="3600" baseline="-25000">
                <a:solidFill>
                  <a:schemeClr val="lt1"/>
                </a:solidFill>
                <a:latin typeface="Shadows Into Light"/>
                <a:ea typeface="Shadows Into Light"/>
                <a:cs typeface="Shadows Into Light"/>
                <a:sym typeface="Shadows Into Light"/>
              </a:rPr>
              <a:t>1</a:t>
            </a:r>
            <a:r>
              <a:rPr lang="en" sz="3600">
                <a:solidFill>
                  <a:schemeClr val="lt1"/>
                </a:solidFill>
                <a:latin typeface="Shadows Into Light"/>
                <a:ea typeface="Shadows Into Light"/>
                <a:cs typeface="Shadows Into Light"/>
                <a:sym typeface="Shadows Into Light"/>
              </a:rPr>
              <a:t>O</a:t>
            </a:r>
            <a:r>
              <a:rPr lang="en" sz="3600" baseline="-25000">
                <a:solidFill>
                  <a:schemeClr val="lt1"/>
                </a:solidFill>
                <a:latin typeface="Shadows Into Light"/>
                <a:ea typeface="Shadows Into Light"/>
                <a:cs typeface="Shadows Into Light"/>
                <a:sym typeface="Shadows Into Light"/>
              </a:rPr>
              <a:t>1</a:t>
            </a:r>
            <a:endParaRPr sz="3600" baseline="-25000"/>
          </a:p>
        </p:txBody>
      </p:sp>
      <p:pic>
        <p:nvPicPr>
          <p:cNvPr id="1439" name="Google Shape;1439;p124"/>
          <p:cNvPicPr preferRelativeResize="0"/>
          <p:nvPr/>
        </p:nvPicPr>
        <p:blipFill>
          <a:blip r:embed="rId3">
            <a:alphaModFix/>
          </a:blip>
          <a:stretch>
            <a:fillRect/>
          </a:stretch>
        </p:blipFill>
        <p:spPr>
          <a:xfrm>
            <a:off x="6507350" y="3654625"/>
            <a:ext cx="1039625" cy="1039625"/>
          </a:xfrm>
          <a:prstGeom prst="rect">
            <a:avLst/>
          </a:prstGeom>
          <a:noFill/>
          <a:ln>
            <a:noFill/>
          </a:ln>
        </p:spPr>
      </p:pic>
      <p:pic>
        <p:nvPicPr>
          <p:cNvPr id="1440" name="Google Shape;1440;p124"/>
          <p:cNvPicPr preferRelativeResize="0"/>
          <p:nvPr/>
        </p:nvPicPr>
        <p:blipFill>
          <a:blip r:embed="rId4">
            <a:alphaModFix/>
          </a:blip>
          <a:stretch>
            <a:fillRect/>
          </a:stretch>
        </p:blipFill>
        <p:spPr>
          <a:xfrm>
            <a:off x="7709623" y="3654625"/>
            <a:ext cx="1062900" cy="1039625"/>
          </a:xfrm>
          <a:prstGeom prst="rect">
            <a:avLst/>
          </a:prstGeom>
          <a:noFill/>
          <a:ln>
            <a:noFill/>
          </a:ln>
        </p:spPr>
      </p:pic>
      <p:sp>
        <p:nvSpPr>
          <p:cNvPr id="1441" name="Google Shape;1441;p124"/>
          <p:cNvSpPr txBox="1"/>
          <p:nvPr/>
        </p:nvSpPr>
        <p:spPr>
          <a:xfrm>
            <a:off x="4508575" y="3782063"/>
            <a:ext cx="947700" cy="5238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BaO</a:t>
            </a:r>
            <a:endParaRPr sz="3600" baseline="-25000"/>
          </a:p>
        </p:txBody>
      </p:sp>
      <p:cxnSp>
        <p:nvCxnSpPr>
          <p:cNvPr id="1442" name="Google Shape;1442;p124"/>
          <p:cNvCxnSpPr/>
          <p:nvPr/>
        </p:nvCxnSpPr>
        <p:spPr>
          <a:xfrm flipH="1">
            <a:off x="4341550" y="3153850"/>
            <a:ext cx="1062900" cy="563400"/>
          </a:xfrm>
          <a:prstGeom prst="straightConnector1">
            <a:avLst/>
          </a:prstGeom>
          <a:noFill/>
          <a:ln w="28575" cap="flat" cmpd="sng">
            <a:solidFill>
              <a:srgbClr val="FF0000"/>
            </a:solidFill>
            <a:prstDash val="solid"/>
            <a:round/>
            <a:headEnd type="none" w="med" len="med"/>
            <a:tailEnd type="none" w="med" len="med"/>
          </a:ln>
        </p:spPr>
      </p:cxnSp>
      <p:cxnSp>
        <p:nvCxnSpPr>
          <p:cNvPr id="1443" name="Google Shape;1443;p124"/>
          <p:cNvCxnSpPr/>
          <p:nvPr/>
        </p:nvCxnSpPr>
        <p:spPr>
          <a:xfrm>
            <a:off x="4526875" y="3194350"/>
            <a:ext cx="911100" cy="482400"/>
          </a:xfrm>
          <a:prstGeom prst="straightConnector1">
            <a:avLst/>
          </a:prstGeom>
          <a:noFill/>
          <a:ln w="28575" cap="flat" cmpd="sng">
            <a:solidFill>
              <a:srgbClr val="FF0000"/>
            </a:solidFill>
            <a:prstDash val="solid"/>
            <a:round/>
            <a:headEnd type="none" w="med" len="med"/>
            <a:tailEnd type="none" w="med" len="med"/>
          </a:ln>
        </p:spPr>
      </p:cxnSp>
      <p:sp>
        <p:nvSpPr>
          <p:cNvPr id="1444" name="Google Shape;1444;p124"/>
          <p:cNvSpPr/>
          <p:nvPr/>
        </p:nvSpPr>
        <p:spPr>
          <a:xfrm>
            <a:off x="7230625" y="354132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24"/>
          <p:cNvSpPr/>
          <p:nvPr/>
        </p:nvSpPr>
        <p:spPr>
          <a:xfrm>
            <a:off x="8388300" y="351167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24"/>
          <p:cNvSpPr txBox="1"/>
          <p:nvPr/>
        </p:nvSpPr>
        <p:spPr>
          <a:xfrm>
            <a:off x="1826850" y="2996775"/>
            <a:ext cx="2124900" cy="56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chemeClr val="lt1"/>
                </a:solidFill>
                <a:latin typeface="Shadows Into Light"/>
                <a:ea typeface="Shadows Into Light"/>
                <a:cs typeface="Shadows Into Light"/>
                <a:sym typeface="Shadows Into Light"/>
              </a:rPr>
              <a:t>Ba</a:t>
            </a:r>
            <a:r>
              <a:rPr lang="en" sz="3600" baseline="30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 O</a:t>
            </a:r>
            <a:r>
              <a:rPr lang="en" sz="3600" baseline="30000">
                <a:solidFill>
                  <a:schemeClr val="lt1"/>
                </a:solidFill>
                <a:latin typeface="Shadows Into Light"/>
                <a:ea typeface="Shadows Into Light"/>
                <a:cs typeface="Shadows Into Light"/>
                <a:sym typeface="Shadows Into Light"/>
              </a:rPr>
              <a:t>-2</a:t>
            </a:r>
            <a:endParaRPr sz="3600" baseline="300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
        <p:nvSpPr>
          <p:cNvPr id="1447" name="Google Shape;1447;p124"/>
          <p:cNvSpPr/>
          <p:nvPr/>
        </p:nvSpPr>
        <p:spPr>
          <a:xfrm>
            <a:off x="4526200" y="4382825"/>
            <a:ext cx="457200" cy="42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24"/>
          <p:cNvSpPr/>
          <p:nvPr/>
        </p:nvSpPr>
        <p:spPr>
          <a:xfrm>
            <a:off x="4983400" y="4382825"/>
            <a:ext cx="457200" cy="422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24"/>
          <p:cNvSpPr txBox="1"/>
          <p:nvPr/>
        </p:nvSpPr>
        <p:spPr>
          <a:xfrm>
            <a:off x="4456750" y="437067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Ba</a:t>
            </a:r>
            <a:r>
              <a:rPr lang="en" sz="1500" baseline="30000"/>
              <a:t>+2</a:t>
            </a:r>
            <a:endParaRPr sz="1500" baseline="30000"/>
          </a:p>
        </p:txBody>
      </p:sp>
      <p:sp>
        <p:nvSpPr>
          <p:cNvPr id="1450" name="Google Shape;1450;p124"/>
          <p:cNvSpPr txBox="1"/>
          <p:nvPr/>
        </p:nvSpPr>
        <p:spPr>
          <a:xfrm>
            <a:off x="4983400" y="438612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O</a:t>
            </a:r>
            <a:r>
              <a:rPr lang="en" sz="1500" baseline="30000"/>
              <a:t>-2</a:t>
            </a:r>
            <a:endParaRPr sz="15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4"/>
                                        </p:tgtEl>
                                        <p:attrNameLst>
                                          <p:attrName>style.visibility</p:attrName>
                                        </p:attrNameLst>
                                      </p:cBhvr>
                                      <p:to>
                                        <p:strVal val="visible"/>
                                      </p:to>
                                    </p:set>
                                    <p:animEffect transition="in" filter="fade">
                                      <p:cBhvr>
                                        <p:cTn id="7" dur="1000"/>
                                        <p:tgtEl>
                                          <p:spTgt spid="1444"/>
                                        </p:tgtEl>
                                      </p:cBhvr>
                                    </p:animEffect>
                                  </p:childTnLst>
                                </p:cTn>
                              </p:par>
                              <p:par>
                                <p:cTn id="8" presetID="10" presetClass="entr" presetSubtype="0" fill="hold" nodeType="withEffect">
                                  <p:stCondLst>
                                    <p:cond delay="0"/>
                                  </p:stCondLst>
                                  <p:childTnLst>
                                    <p:set>
                                      <p:cBhvr>
                                        <p:cTn id="9" dur="1" fill="hold">
                                          <p:stCondLst>
                                            <p:cond delay="0"/>
                                          </p:stCondLst>
                                        </p:cTn>
                                        <p:tgtEl>
                                          <p:spTgt spid="1445"/>
                                        </p:tgtEl>
                                        <p:attrNameLst>
                                          <p:attrName>style.visibility</p:attrName>
                                        </p:attrNameLst>
                                      </p:cBhvr>
                                      <p:to>
                                        <p:strVal val="visible"/>
                                      </p:to>
                                    </p:set>
                                    <p:animEffect transition="in" filter="fade">
                                      <p:cBhvr>
                                        <p:cTn id="10" dur="1000"/>
                                        <p:tgtEl>
                                          <p:spTgt spid="14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46"/>
                                        </p:tgtEl>
                                        <p:attrNameLst>
                                          <p:attrName>style.visibility</p:attrName>
                                        </p:attrNameLst>
                                      </p:cBhvr>
                                      <p:to>
                                        <p:strVal val="visible"/>
                                      </p:to>
                                    </p:set>
                                    <p:animEffect transition="in" filter="fade">
                                      <p:cBhvr>
                                        <p:cTn id="15" dur="1000"/>
                                        <p:tgtEl>
                                          <p:spTgt spid="14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37"/>
                                        </p:tgtEl>
                                        <p:attrNameLst>
                                          <p:attrName>style.visibility</p:attrName>
                                        </p:attrNameLst>
                                      </p:cBhvr>
                                      <p:to>
                                        <p:strVal val="visible"/>
                                      </p:to>
                                    </p:set>
                                    <p:animEffect transition="in" filter="fade">
                                      <p:cBhvr>
                                        <p:cTn id="20" dur="1000"/>
                                        <p:tgtEl>
                                          <p:spTgt spid="14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38"/>
                                        </p:tgtEl>
                                        <p:attrNameLst>
                                          <p:attrName>style.visibility</p:attrName>
                                        </p:attrNameLst>
                                      </p:cBhvr>
                                      <p:to>
                                        <p:strVal val="visible"/>
                                      </p:to>
                                    </p:set>
                                    <p:animEffect transition="in" filter="fade">
                                      <p:cBhvr>
                                        <p:cTn id="25" dur="1000"/>
                                        <p:tgtEl>
                                          <p:spTgt spid="14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43"/>
                                        </p:tgtEl>
                                        <p:attrNameLst>
                                          <p:attrName>style.visibility</p:attrName>
                                        </p:attrNameLst>
                                      </p:cBhvr>
                                      <p:to>
                                        <p:strVal val="visible"/>
                                      </p:to>
                                    </p:set>
                                    <p:animEffect transition="in" filter="fade">
                                      <p:cBhvr>
                                        <p:cTn id="30" dur="1000"/>
                                        <p:tgtEl>
                                          <p:spTgt spid="1443"/>
                                        </p:tgtEl>
                                      </p:cBhvr>
                                    </p:animEffect>
                                  </p:childTnLst>
                                </p:cTn>
                              </p:par>
                              <p:par>
                                <p:cTn id="31" presetID="10" presetClass="entr" presetSubtype="0" fill="hold" nodeType="withEffect">
                                  <p:stCondLst>
                                    <p:cond delay="0"/>
                                  </p:stCondLst>
                                  <p:childTnLst>
                                    <p:set>
                                      <p:cBhvr>
                                        <p:cTn id="32" dur="1" fill="hold">
                                          <p:stCondLst>
                                            <p:cond delay="0"/>
                                          </p:stCondLst>
                                        </p:cTn>
                                        <p:tgtEl>
                                          <p:spTgt spid="1442"/>
                                        </p:tgtEl>
                                        <p:attrNameLst>
                                          <p:attrName>style.visibility</p:attrName>
                                        </p:attrNameLst>
                                      </p:cBhvr>
                                      <p:to>
                                        <p:strVal val="visible"/>
                                      </p:to>
                                    </p:set>
                                    <p:animEffect transition="in" filter="fade">
                                      <p:cBhvr>
                                        <p:cTn id="33" dur="1000"/>
                                        <p:tgtEl>
                                          <p:spTgt spid="14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41"/>
                                        </p:tgtEl>
                                        <p:attrNameLst>
                                          <p:attrName>style.visibility</p:attrName>
                                        </p:attrNameLst>
                                      </p:cBhvr>
                                      <p:to>
                                        <p:strVal val="visible"/>
                                      </p:to>
                                    </p:set>
                                    <p:animEffect transition="in" filter="fade">
                                      <p:cBhvr>
                                        <p:cTn id="38" dur="1000"/>
                                        <p:tgtEl>
                                          <p:spTgt spid="1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p12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1456" name="Google Shape;1456;p125"/>
          <p:cNvSpPr txBox="1">
            <a:spLocks noGrp="1"/>
          </p:cNvSpPr>
          <p:nvPr>
            <p:ph type="body" idx="1"/>
          </p:nvPr>
        </p:nvSpPr>
        <p:spPr>
          <a:xfrm>
            <a:off x="311700" y="1495975"/>
            <a:ext cx="8520600" cy="24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Write the chemical formula for a compound containing calcium and Fluorine.</a:t>
            </a:r>
            <a:endParaRPr>
              <a:solidFill>
                <a:schemeClr val="lt1"/>
              </a:solidFill>
            </a:endParaRPr>
          </a:p>
          <a:p>
            <a:pPr marL="914400" lvl="0" indent="0" algn="l" rtl="0">
              <a:spcBef>
                <a:spcPts val="1600"/>
              </a:spcBef>
              <a:spcAft>
                <a:spcPts val="0"/>
              </a:spcAft>
              <a:buNone/>
            </a:pPr>
            <a:r>
              <a:rPr lang="en">
                <a:solidFill>
                  <a:schemeClr val="lt1"/>
                </a:solidFill>
              </a:rPr>
              <a:t>  </a:t>
            </a:r>
            <a:endParaRPr baseline="30000">
              <a:solidFill>
                <a:schemeClr val="lt1"/>
              </a:solidFill>
            </a:endParaRPr>
          </a:p>
          <a:p>
            <a:pPr marL="0" lvl="0" indent="0" algn="l" rtl="0">
              <a:spcBef>
                <a:spcPts val="1600"/>
              </a:spcBef>
              <a:spcAft>
                <a:spcPts val="1600"/>
              </a:spcAft>
              <a:buNone/>
            </a:pPr>
            <a:endParaRPr/>
          </a:p>
        </p:txBody>
      </p:sp>
      <p:pic>
        <p:nvPicPr>
          <p:cNvPr id="1457" name="Google Shape;1457;p125"/>
          <p:cNvPicPr preferRelativeResize="0"/>
          <p:nvPr/>
        </p:nvPicPr>
        <p:blipFill>
          <a:blip r:embed="rId3">
            <a:alphaModFix/>
          </a:blip>
          <a:stretch>
            <a:fillRect/>
          </a:stretch>
        </p:blipFill>
        <p:spPr>
          <a:xfrm>
            <a:off x="6530200" y="3640850"/>
            <a:ext cx="1055450" cy="1063326"/>
          </a:xfrm>
          <a:prstGeom prst="rect">
            <a:avLst/>
          </a:prstGeom>
          <a:noFill/>
          <a:ln>
            <a:noFill/>
          </a:ln>
        </p:spPr>
      </p:pic>
      <p:pic>
        <p:nvPicPr>
          <p:cNvPr id="1458" name="Google Shape;1458;p125"/>
          <p:cNvPicPr preferRelativeResize="0"/>
          <p:nvPr/>
        </p:nvPicPr>
        <p:blipFill>
          <a:blip r:embed="rId4">
            <a:alphaModFix/>
          </a:blip>
          <a:stretch>
            <a:fillRect/>
          </a:stretch>
        </p:blipFill>
        <p:spPr>
          <a:xfrm>
            <a:off x="7714125" y="3652550"/>
            <a:ext cx="1055450" cy="1039925"/>
          </a:xfrm>
          <a:prstGeom prst="rect">
            <a:avLst/>
          </a:prstGeom>
          <a:noFill/>
          <a:ln>
            <a:noFill/>
          </a:ln>
        </p:spPr>
      </p:pic>
      <p:sp>
        <p:nvSpPr>
          <p:cNvPr id="1459" name="Google Shape;1459;p125"/>
          <p:cNvSpPr txBox="1"/>
          <p:nvPr/>
        </p:nvSpPr>
        <p:spPr>
          <a:xfrm>
            <a:off x="1288650" y="3412975"/>
            <a:ext cx="30480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 +  (-1) = 0</a:t>
            </a:r>
            <a:br>
              <a:rPr lang="en" sz="3000">
                <a:solidFill>
                  <a:schemeClr val="lt1"/>
                </a:solidFill>
                <a:latin typeface="Shadows Into Light"/>
                <a:ea typeface="Shadows Into Light"/>
                <a:cs typeface="Shadows Into Light"/>
                <a:sym typeface="Shadows Into Light"/>
              </a:rPr>
            </a:br>
            <a:endParaRPr sz="3000"/>
          </a:p>
        </p:txBody>
      </p:sp>
      <p:sp>
        <p:nvSpPr>
          <p:cNvPr id="1460" name="Google Shape;1460;p125"/>
          <p:cNvSpPr txBox="1"/>
          <p:nvPr/>
        </p:nvSpPr>
        <p:spPr>
          <a:xfrm>
            <a:off x="4298175" y="2954450"/>
            <a:ext cx="9477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CaF</a:t>
            </a:r>
            <a:r>
              <a:rPr lang="en" sz="3600" baseline="-25000">
                <a:solidFill>
                  <a:schemeClr val="lt1"/>
                </a:solidFill>
                <a:latin typeface="Shadows Into Light"/>
                <a:ea typeface="Shadows Into Light"/>
                <a:cs typeface="Shadows Into Light"/>
                <a:sym typeface="Shadows Into Light"/>
              </a:rPr>
              <a:t>2</a:t>
            </a:r>
            <a:endParaRPr sz="3600" baseline="-25000"/>
          </a:p>
        </p:txBody>
      </p:sp>
      <p:sp>
        <p:nvSpPr>
          <p:cNvPr id="1461" name="Google Shape;1461;p125"/>
          <p:cNvSpPr txBox="1"/>
          <p:nvPr/>
        </p:nvSpPr>
        <p:spPr>
          <a:xfrm>
            <a:off x="2924800" y="2946025"/>
            <a:ext cx="5532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F</a:t>
            </a:r>
            <a:r>
              <a:rPr lang="en" sz="3600" baseline="30000">
                <a:solidFill>
                  <a:schemeClr val="lt1"/>
                </a:solidFill>
                <a:latin typeface="Shadows Into Light"/>
                <a:ea typeface="Shadows Into Light"/>
                <a:cs typeface="Shadows Into Light"/>
                <a:sym typeface="Shadows Into Light"/>
              </a:rPr>
              <a:t>-1</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sz="3600"/>
          </a:p>
        </p:txBody>
      </p:sp>
      <p:sp>
        <p:nvSpPr>
          <p:cNvPr id="1462" name="Google Shape;1462;p125"/>
          <p:cNvSpPr/>
          <p:nvPr/>
        </p:nvSpPr>
        <p:spPr>
          <a:xfrm>
            <a:off x="7230625" y="354132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25"/>
          <p:cNvSpPr/>
          <p:nvPr/>
        </p:nvSpPr>
        <p:spPr>
          <a:xfrm>
            <a:off x="8461275" y="354847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25"/>
          <p:cNvSpPr txBox="1"/>
          <p:nvPr/>
        </p:nvSpPr>
        <p:spPr>
          <a:xfrm>
            <a:off x="711550" y="2946025"/>
            <a:ext cx="2499900" cy="6336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Ca</a:t>
            </a:r>
            <a:r>
              <a:rPr lang="en" sz="3600" baseline="30000">
                <a:solidFill>
                  <a:schemeClr val="lt1"/>
                </a:solidFill>
                <a:latin typeface="Shadows Into Light"/>
                <a:ea typeface="Shadows Into Light"/>
                <a:cs typeface="Shadows Into Light"/>
                <a:sym typeface="Shadows Into Light"/>
              </a:rPr>
              <a:t>+2 </a:t>
            </a:r>
            <a:r>
              <a:rPr lang="en" sz="3600">
                <a:solidFill>
                  <a:schemeClr val="lt1"/>
                </a:solidFill>
                <a:latin typeface="Shadows Into Light"/>
                <a:ea typeface="Shadows Into Light"/>
                <a:cs typeface="Shadows Into Light"/>
                <a:sym typeface="Shadows Into Light"/>
              </a:rPr>
              <a:t>F</a:t>
            </a:r>
            <a:r>
              <a:rPr lang="en" sz="3600" baseline="30000">
                <a:solidFill>
                  <a:schemeClr val="lt1"/>
                </a:solidFill>
                <a:latin typeface="Shadows Into Light"/>
                <a:ea typeface="Shadows Into Light"/>
                <a:cs typeface="Shadows Into Light"/>
                <a:sym typeface="Shadows Into Light"/>
              </a:rPr>
              <a:t>-1</a:t>
            </a:r>
            <a:endParaRPr/>
          </a:p>
        </p:txBody>
      </p:sp>
      <p:sp>
        <p:nvSpPr>
          <p:cNvPr id="1465" name="Google Shape;1465;p125"/>
          <p:cNvSpPr txBox="1"/>
          <p:nvPr/>
        </p:nvSpPr>
        <p:spPr>
          <a:xfrm>
            <a:off x="2298050" y="3412975"/>
            <a:ext cx="444000" cy="53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a:t>
            </a:r>
            <a:endParaRPr/>
          </a:p>
        </p:txBody>
      </p:sp>
      <p:sp>
        <p:nvSpPr>
          <p:cNvPr id="1466" name="Google Shape;1466;p125"/>
          <p:cNvSpPr/>
          <p:nvPr/>
        </p:nvSpPr>
        <p:spPr>
          <a:xfrm>
            <a:off x="4481300" y="4089025"/>
            <a:ext cx="457200" cy="42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25"/>
          <p:cNvSpPr/>
          <p:nvPr/>
        </p:nvSpPr>
        <p:spPr>
          <a:xfrm>
            <a:off x="4938500" y="4089025"/>
            <a:ext cx="457200" cy="422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25"/>
          <p:cNvSpPr txBox="1"/>
          <p:nvPr/>
        </p:nvSpPr>
        <p:spPr>
          <a:xfrm>
            <a:off x="4411850" y="407687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Ca</a:t>
            </a:r>
            <a:r>
              <a:rPr lang="en" sz="1500" baseline="30000"/>
              <a:t>+2</a:t>
            </a:r>
            <a:endParaRPr sz="1500" baseline="30000"/>
          </a:p>
        </p:txBody>
      </p:sp>
      <p:sp>
        <p:nvSpPr>
          <p:cNvPr id="1469" name="Google Shape;1469;p125"/>
          <p:cNvSpPr txBox="1"/>
          <p:nvPr/>
        </p:nvSpPr>
        <p:spPr>
          <a:xfrm>
            <a:off x="4938500" y="409232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F</a:t>
            </a:r>
            <a:r>
              <a:rPr lang="en" sz="1500" baseline="30000"/>
              <a:t>-1</a:t>
            </a:r>
            <a:endParaRPr sz="1500" baseline="30000"/>
          </a:p>
        </p:txBody>
      </p:sp>
      <p:sp>
        <p:nvSpPr>
          <p:cNvPr id="1470" name="Google Shape;1470;p125"/>
          <p:cNvSpPr/>
          <p:nvPr/>
        </p:nvSpPr>
        <p:spPr>
          <a:xfrm>
            <a:off x="4009450" y="4089025"/>
            <a:ext cx="457200" cy="422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25"/>
          <p:cNvSpPr txBox="1"/>
          <p:nvPr/>
        </p:nvSpPr>
        <p:spPr>
          <a:xfrm>
            <a:off x="4009450" y="409232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F</a:t>
            </a:r>
            <a:r>
              <a:rPr lang="en" sz="1500" baseline="30000"/>
              <a:t>-1</a:t>
            </a:r>
            <a:endParaRPr sz="15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fade">
                                      <p:cBhvr>
                                        <p:cTn id="7" dur="1000"/>
                                        <p:tgtEl>
                                          <p:spTgt spid="1462"/>
                                        </p:tgtEl>
                                      </p:cBhvr>
                                    </p:animEffect>
                                  </p:childTnLst>
                                </p:cTn>
                              </p:par>
                              <p:par>
                                <p:cTn id="8" presetID="10" presetClass="entr" presetSubtype="0" fill="hold" nodeType="withEffect">
                                  <p:stCondLst>
                                    <p:cond delay="0"/>
                                  </p:stCondLst>
                                  <p:childTnLst>
                                    <p:set>
                                      <p:cBhvr>
                                        <p:cTn id="9" dur="1" fill="hold">
                                          <p:stCondLst>
                                            <p:cond delay="0"/>
                                          </p:stCondLst>
                                        </p:cTn>
                                        <p:tgtEl>
                                          <p:spTgt spid="1463"/>
                                        </p:tgtEl>
                                        <p:attrNameLst>
                                          <p:attrName>style.visibility</p:attrName>
                                        </p:attrNameLst>
                                      </p:cBhvr>
                                      <p:to>
                                        <p:strVal val="visible"/>
                                      </p:to>
                                    </p:set>
                                    <p:animEffect transition="in" filter="fade">
                                      <p:cBhvr>
                                        <p:cTn id="10" dur="1000"/>
                                        <p:tgtEl>
                                          <p:spTgt spid="14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4"/>
                                        </p:tgtEl>
                                        <p:attrNameLst>
                                          <p:attrName>style.visibility</p:attrName>
                                        </p:attrNameLst>
                                      </p:cBhvr>
                                      <p:to>
                                        <p:strVal val="visible"/>
                                      </p:to>
                                    </p:set>
                                    <p:animEffect transition="in" filter="fade">
                                      <p:cBhvr>
                                        <p:cTn id="15" dur="1000"/>
                                        <p:tgtEl>
                                          <p:spTgt spid="14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59"/>
                                        </p:tgtEl>
                                        <p:attrNameLst>
                                          <p:attrName>style.visibility</p:attrName>
                                        </p:attrNameLst>
                                      </p:cBhvr>
                                      <p:to>
                                        <p:strVal val="visible"/>
                                      </p:to>
                                    </p:set>
                                    <p:animEffect transition="in" filter="fade">
                                      <p:cBhvr>
                                        <p:cTn id="20" dur="1000"/>
                                        <p:tgtEl>
                                          <p:spTgt spid="145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61"/>
                                        </p:tgtEl>
                                        <p:attrNameLst>
                                          <p:attrName>style.visibility</p:attrName>
                                        </p:attrNameLst>
                                      </p:cBhvr>
                                      <p:to>
                                        <p:strVal val="visible"/>
                                      </p:to>
                                    </p:set>
                                    <p:animEffect transition="in" filter="fade">
                                      <p:cBhvr>
                                        <p:cTn id="25" dur="1000"/>
                                        <p:tgtEl>
                                          <p:spTgt spid="14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65"/>
                                        </p:tgtEl>
                                        <p:attrNameLst>
                                          <p:attrName>style.visibility</p:attrName>
                                        </p:attrNameLst>
                                      </p:cBhvr>
                                      <p:to>
                                        <p:strVal val="visible"/>
                                      </p:to>
                                    </p:set>
                                    <p:animEffect transition="in" filter="fade">
                                      <p:cBhvr>
                                        <p:cTn id="30" dur="1000"/>
                                        <p:tgtEl>
                                          <p:spTgt spid="146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60"/>
                                        </p:tgtEl>
                                        <p:attrNameLst>
                                          <p:attrName>style.visibility</p:attrName>
                                        </p:attrNameLst>
                                      </p:cBhvr>
                                      <p:to>
                                        <p:strVal val="visible"/>
                                      </p:to>
                                    </p:set>
                                    <p:animEffect transition="in" filter="fade">
                                      <p:cBhvr>
                                        <p:cTn id="35" dur="1000"/>
                                        <p:tgtEl>
                                          <p:spTgt spid="1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12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a:t>
            </a:r>
            <a:endParaRPr/>
          </a:p>
        </p:txBody>
      </p:sp>
      <p:sp>
        <p:nvSpPr>
          <p:cNvPr id="1477" name="Google Shape;1477;p126"/>
          <p:cNvSpPr txBox="1">
            <a:spLocks noGrp="1"/>
          </p:cNvSpPr>
          <p:nvPr>
            <p:ph type="body" idx="1"/>
          </p:nvPr>
        </p:nvSpPr>
        <p:spPr>
          <a:xfrm>
            <a:off x="311700" y="1495975"/>
            <a:ext cx="8520600" cy="261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Write the chemical formula for a compound containing Lithium and Sulfur.</a:t>
            </a:r>
            <a:endParaRPr>
              <a:solidFill>
                <a:schemeClr val="lt1"/>
              </a:solidFill>
            </a:endParaRPr>
          </a:p>
          <a:p>
            <a:pPr marL="914400" lvl="0" indent="0" algn="l" rtl="0">
              <a:spcBef>
                <a:spcPts val="1600"/>
              </a:spcBef>
              <a:spcAft>
                <a:spcPts val="0"/>
              </a:spcAft>
              <a:buNone/>
            </a:pPr>
            <a:r>
              <a:rPr lang="en">
                <a:solidFill>
                  <a:schemeClr val="lt1"/>
                </a:solidFill>
              </a:rPr>
              <a:t>  </a:t>
            </a:r>
            <a:endParaRPr baseline="30000">
              <a:solidFill>
                <a:schemeClr val="lt1"/>
              </a:solidFill>
            </a:endParaRPr>
          </a:p>
          <a:p>
            <a:pPr marL="0" lvl="0" indent="0" algn="l" rtl="0">
              <a:spcBef>
                <a:spcPts val="1600"/>
              </a:spcBef>
              <a:spcAft>
                <a:spcPts val="1600"/>
              </a:spcAft>
              <a:buNone/>
            </a:pPr>
            <a:endParaRPr/>
          </a:p>
        </p:txBody>
      </p:sp>
      <p:sp>
        <p:nvSpPr>
          <p:cNvPr id="1478" name="Google Shape;1478;p126"/>
          <p:cNvSpPr txBox="1"/>
          <p:nvPr/>
        </p:nvSpPr>
        <p:spPr>
          <a:xfrm>
            <a:off x="1066700" y="3506650"/>
            <a:ext cx="31248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(+1) + (-2) = 0</a:t>
            </a:r>
            <a:br>
              <a:rPr lang="en" sz="3000">
                <a:solidFill>
                  <a:schemeClr val="lt1"/>
                </a:solidFill>
                <a:latin typeface="Shadows Into Light"/>
                <a:ea typeface="Shadows Into Light"/>
                <a:cs typeface="Shadows Into Light"/>
                <a:sym typeface="Shadows Into Light"/>
              </a:rPr>
            </a:br>
            <a:endParaRPr sz="3000"/>
          </a:p>
        </p:txBody>
      </p:sp>
      <p:sp>
        <p:nvSpPr>
          <p:cNvPr id="1479" name="Google Shape;1479;p126"/>
          <p:cNvSpPr txBox="1"/>
          <p:nvPr/>
        </p:nvSpPr>
        <p:spPr>
          <a:xfrm>
            <a:off x="4298175" y="2954450"/>
            <a:ext cx="9477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Li</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S</a:t>
            </a:r>
            <a:endParaRPr sz="3600" baseline="-25000"/>
          </a:p>
        </p:txBody>
      </p:sp>
      <p:sp>
        <p:nvSpPr>
          <p:cNvPr id="1480" name="Google Shape;1480;p126"/>
          <p:cNvSpPr txBox="1"/>
          <p:nvPr/>
        </p:nvSpPr>
        <p:spPr>
          <a:xfrm>
            <a:off x="866850" y="2946025"/>
            <a:ext cx="841500" cy="38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Li</a:t>
            </a:r>
            <a:r>
              <a:rPr lang="en" sz="3600" baseline="30000">
                <a:solidFill>
                  <a:schemeClr val="lt1"/>
                </a:solidFill>
                <a:latin typeface="Shadows Into Light"/>
                <a:ea typeface="Shadows Into Light"/>
                <a:cs typeface="Shadows Into Light"/>
                <a:sym typeface="Shadows Into Light"/>
              </a:rPr>
              <a:t>+1</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sz="3600"/>
          </a:p>
        </p:txBody>
      </p:sp>
      <p:pic>
        <p:nvPicPr>
          <p:cNvPr id="1481" name="Google Shape;1481;p126"/>
          <p:cNvPicPr preferRelativeResize="0"/>
          <p:nvPr/>
        </p:nvPicPr>
        <p:blipFill>
          <a:blip r:embed="rId3">
            <a:alphaModFix/>
          </a:blip>
          <a:stretch>
            <a:fillRect/>
          </a:stretch>
        </p:blipFill>
        <p:spPr>
          <a:xfrm>
            <a:off x="6869350" y="3767725"/>
            <a:ext cx="914400" cy="923925"/>
          </a:xfrm>
          <a:prstGeom prst="rect">
            <a:avLst/>
          </a:prstGeom>
          <a:noFill/>
          <a:ln>
            <a:noFill/>
          </a:ln>
        </p:spPr>
      </p:pic>
      <p:pic>
        <p:nvPicPr>
          <p:cNvPr id="1482" name="Google Shape;1482;p126"/>
          <p:cNvPicPr preferRelativeResize="0"/>
          <p:nvPr/>
        </p:nvPicPr>
        <p:blipFill>
          <a:blip r:embed="rId4">
            <a:alphaModFix/>
          </a:blip>
          <a:stretch>
            <a:fillRect/>
          </a:stretch>
        </p:blipFill>
        <p:spPr>
          <a:xfrm>
            <a:off x="7893850" y="3777250"/>
            <a:ext cx="885825" cy="904875"/>
          </a:xfrm>
          <a:prstGeom prst="rect">
            <a:avLst/>
          </a:prstGeom>
          <a:noFill/>
          <a:ln>
            <a:noFill/>
          </a:ln>
        </p:spPr>
      </p:pic>
      <p:sp>
        <p:nvSpPr>
          <p:cNvPr id="1483" name="Google Shape;1483;p126"/>
          <p:cNvSpPr/>
          <p:nvPr/>
        </p:nvSpPr>
        <p:spPr>
          <a:xfrm>
            <a:off x="7449850" y="354847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26"/>
          <p:cNvSpPr/>
          <p:nvPr/>
        </p:nvSpPr>
        <p:spPr>
          <a:xfrm>
            <a:off x="8450700" y="3548475"/>
            <a:ext cx="444000" cy="454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26"/>
          <p:cNvSpPr txBox="1"/>
          <p:nvPr/>
        </p:nvSpPr>
        <p:spPr>
          <a:xfrm>
            <a:off x="1528800" y="2954450"/>
            <a:ext cx="2453400" cy="50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Li</a:t>
            </a:r>
            <a:r>
              <a:rPr lang="en" sz="3600" baseline="30000">
                <a:solidFill>
                  <a:schemeClr val="lt1"/>
                </a:solidFill>
                <a:latin typeface="Shadows Into Light"/>
                <a:ea typeface="Shadows Into Light"/>
                <a:cs typeface="Shadows Into Light"/>
                <a:sym typeface="Shadows Into Light"/>
              </a:rPr>
              <a:t>+1  </a:t>
            </a:r>
            <a:r>
              <a:rPr lang="en" sz="3600">
                <a:solidFill>
                  <a:schemeClr val="lt1"/>
                </a:solidFill>
                <a:latin typeface="Shadows Into Light"/>
                <a:ea typeface="Shadows Into Light"/>
                <a:cs typeface="Shadows Into Light"/>
                <a:sym typeface="Shadows Into Light"/>
              </a:rPr>
              <a:t>S</a:t>
            </a:r>
            <a:r>
              <a:rPr lang="en" sz="3600" baseline="30000">
                <a:solidFill>
                  <a:schemeClr val="lt1"/>
                </a:solidFill>
                <a:latin typeface="Shadows Into Light"/>
                <a:ea typeface="Shadows Into Light"/>
                <a:cs typeface="Shadows Into Light"/>
                <a:sym typeface="Shadows Into Light"/>
              </a:rPr>
              <a:t>-2</a:t>
            </a:r>
            <a:endParaRPr/>
          </a:p>
        </p:txBody>
      </p:sp>
      <p:sp>
        <p:nvSpPr>
          <p:cNvPr id="1486" name="Google Shape;1486;p126"/>
          <p:cNvSpPr txBox="1"/>
          <p:nvPr/>
        </p:nvSpPr>
        <p:spPr>
          <a:xfrm>
            <a:off x="987850" y="3472300"/>
            <a:ext cx="3651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Shadows Into Light"/>
                <a:ea typeface="Shadows Into Light"/>
                <a:cs typeface="Shadows Into Light"/>
                <a:sym typeface="Shadows Into Light"/>
              </a:rPr>
              <a:t>2</a:t>
            </a:r>
            <a:endParaRPr sz="3000">
              <a:solidFill>
                <a:srgbClr val="FFFFFF"/>
              </a:solidFill>
              <a:latin typeface="Shadows Into Light"/>
              <a:ea typeface="Shadows Into Light"/>
              <a:cs typeface="Shadows Into Light"/>
              <a:sym typeface="Shadows Into Light"/>
            </a:endParaRPr>
          </a:p>
        </p:txBody>
      </p:sp>
      <p:sp>
        <p:nvSpPr>
          <p:cNvPr id="1487" name="Google Shape;1487;p126"/>
          <p:cNvSpPr/>
          <p:nvPr/>
        </p:nvSpPr>
        <p:spPr>
          <a:xfrm>
            <a:off x="4051500" y="4118725"/>
            <a:ext cx="457200" cy="42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26"/>
          <p:cNvSpPr/>
          <p:nvPr/>
        </p:nvSpPr>
        <p:spPr>
          <a:xfrm>
            <a:off x="4508700" y="4118725"/>
            <a:ext cx="457200" cy="422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26"/>
          <p:cNvSpPr txBox="1"/>
          <p:nvPr/>
        </p:nvSpPr>
        <p:spPr>
          <a:xfrm>
            <a:off x="4034850" y="4106575"/>
            <a:ext cx="543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Li</a:t>
            </a:r>
            <a:r>
              <a:rPr lang="en" sz="1500" baseline="30000"/>
              <a:t>+1</a:t>
            </a:r>
            <a:endParaRPr sz="1500" baseline="30000"/>
          </a:p>
        </p:txBody>
      </p:sp>
      <p:sp>
        <p:nvSpPr>
          <p:cNvPr id="1490" name="Google Shape;1490;p126"/>
          <p:cNvSpPr txBox="1"/>
          <p:nvPr/>
        </p:nvSpPr>
        <p:spPr>
          <a:xfrm>
            <a:off x="4508700" y="4122025"/>
            <a:ext cx="59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S</a:t>
            </a:r>
            <a:r>
              <a:rPr lang="en" sz="1500" baseline="30000"/>
              <a:t>-2</a:t>
            </a:r>
            <a:endParaRPr sz="1500" baseline="30000"/>
          </a:p>
        </p:txBody>
      </p:sp>
      <p:sp>
        <p:nvSpPr>
          <p:cNvPr id="1491" name="Google Shape;1491;p126"/>
          <p:cNvSpPr/>
          <p:nvPr/>
        </p:nvSpPr>
        <p:spPr>
          <a:xfrm>
            <a:off x="4982600" y="4124800"/>
            <a:ext cx="457200" cy="4221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26"/>
          <p:cNvSpPr txBox="1"/>
          <p:nvPr/>
        </p:nvSpPr>
        <p:spPr>
          <a:xfrm>
            <a:off x="4965900" y="4112650"/>
            <a:ext cx="543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Li</a:t>
            </a:r>
            <a:r>
              <a:rPr lang="en" sz="1500" baseline="30000"/>
              <a:t>+1</a:t>
            </a:r>
            <a:endParaRPr sz="15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4"/>
                                        </p:tgtEl>
                                        <p:attrNameLst>
                                          <p:attrName>style.visibility</p:attrName>
                                        </p:attrNameLst>
                                      </p:cBhvr>
                                      <p:to>
                                        <p:strVal val="visible"/>
                                      </p:to>
                                    </p:set>
                                    <p:animEffect transition="in" filter="fade">
                                      <p:cBhvr>
                                        <p:cTn id="7" dur="1000"/>
                                        <p:tgtEl>
                                          <p:spTgt spid="1484"/>
                                        </p:tgtEl>
                                      </p:cBhvr>
                                    </p:animEffect>
                                  </p:childTnLst>
                                </p:cTn>
                              </p:par>
                              <p:par>
                                <p:cTn id="8" presetID="10" presetClass="entr" presetSubtype="0" fill="hold" nodeType="withEffect">
                                  <p:stCondLst>
                                    <p:cond delay="0"/>
                                  </p:stCondLst>
                                  <p:childTnLst>
                                    <p:set>
                                      <p:cBhvr>
                                        <p:cTn id="9" dur="1" fill="hold">
                                          <p:stCondLst>
                                            <p:cond delay="0"/>
                                          </p:stCondLst>
                                        </p:cTn>
                                        <p:tgtEl>
                                          <p:spTgt spid="1483"/>
                                        </p:tgtEl>
                                        <p:attrNameLst>
                                          <p:attrName>style.visibility</p:attrName>
                                        </p:attrNameLst>
                                      </p:cBhvr>
                                      <p:to>
                                        <p:strVal val="visible"/>
                                      </p:to>
                                    </p:set>
                                    <p:animEffect transition="in" filter="fade">
                                      <p:cBhvr>
                                        <p:cTn id="10" dur="1000"/>
                                        <p:tgtEl>
                                          <p:spTgt spid="14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85"/>
                                        </p:tgtEl>
                                        <p:attrNameLst>
                                          <p:attrName>style.visibility</p:attrName>
                                        </p:attrNameLst>
                                      </p:cBhvr>
                                      <p:to>
                                        <p:strVal val="visible"/>
                                      </p:to>
                                    </p:set>
                                    <p:animEffect transition="in" filter="fade">
                                      <p:cBhvr>
                                        <p:cTn id="15" dur="1000"/>
                                        <p:tgtEl>
                                          <p:spTgt spid="14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78"/>
                                        </p:tgtEl>
                                        <p:attrNameLst>
                                          <p:attrName>style.visibility</p:attrName>
                                        </p:attrNameLst>
                                      </p:cBhvr>
                                      <p:to>
                                        <p:strVal val="visible"/>
                                      </p:to>
                                    </p:set>
                                    <p:animEffect transition="in" filter="fade">
                                      <p:cBhvr>
                                        <p:cTn id="20" dur="1000"/>
                                        <p:tgtEl>
                                          <p:spTgt spid="14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80"/>
                                        </p:tgtEl>
                                        <p:attrNameLst>
                                          <p:attrName>style.visibility</p:attrName>
                                        </p:attrNameLst>
                                      </p:cBhvr>
                                      <p:to>
                                        <p:strVal val="visible"/>
                                      </p:to>
                                    </p:set>
                                    <p:animEffect transition="in" filter="fade">
                                      <p:cBhvr>
                                        <p:cTn id="25" dur="1000"/>
                                        <p:tgtEl>
                                          <p:spTgt spid="14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86"/>
                                        </p:tgtEl>
                                        <p:attrNameLst>
                                          <p:attrName>style.visibility</p:attrName>
                                        </p:attrNameLst>
                                      </p:cBhvr>
                                      <p:to>
                                        <p:strVal val="visible"/>
                                      </p:to>
                                    </p:set>
                                    <p:animEffect transition="in" filter="fade">
                                      <p:cBhvr>
                                        <p:cTn id="30" dur="1000"/>
                                        <p:tgtEl>
                                          <p:spTgt spid="14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79"/>
                                        </p:tgtEl>
                                        <p:attrNameLst>
                                          <p:attrName>style.visibility</p:attrName>
                                        </p:attrNameLst>
                                      </p:cBhvr>
                                      <p:to>
                                        <p:strVal val="visible"/>
                                      </p:to>
                                    </p:set>
                                    <p:animEffect transition="in" filter="fade">
                                      <p:cBhvr>
                                        <p:cTn id="35" dur="1000"/>
                                        <p:tgtEl>
                                          <p:spTgt spid="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3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a:t>
            </a:r>
            <a:endParaRPr/>
          </a:p>
        </p:txBody>
      </p:sp>
      <p:sp>
        <p:nvSpPr>
          <p:cNvPr id="1519" name="Google Shape;1519;p131"/>
          <p:cNvSpPr txBox="1">
            <a:spLocks noGrp="1"/>
          </p:cNvSpPr>
          <p:nvPr>
            <p:ph type="body" idx="1"/>
          </p:nvPr>
        </p:nvSpPr>
        <p:spPr>
          <a:xfrm>
            <a:off x="311700" y="1495975"/>
            <a:ext cx="8520600" cy="1775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FeCl</a:t>
            </a:r>
            <a:r>
              <a:rPr lang="en" sz="3000" baseline="-25000"/>
              <a:t>2</a:t>
            </a:r>
            <a:r>
              <a:rPr lang="en" sz="3000"/>
              <a:t> and FeCl</a:t>
            </a:r>
            <a:r>
              <a:rPr lang="en" sz="3000" baseline="-25000"/>
              <a:t>3</a:t>
            </a:r>
            <a:r>
              <a:rPr lang="en" sz="3000"/>
              <a:t> are different compounds but seem to have the same name. How can we name them differently?</a:t>
            </a:r>
            <a:endParaRPr sz="3000"/>
          </a:p>
          <a:p>
            <a:pPr marL="0" lvl="0" indent="0" algn="l" rtl="0">
              <a:spcBef>
                <a:spcPts val="1600"/>
              </a:spcBef>
              <a:spcAft>
                <a:spcPts val="1600"/>
              </a:spcAft>
              <a:buNone/>
            </a:pPr>
            <a:r>
              <a:rPr lang="en" sz="3000"/>
              <a:t>FeCl</a:t>
            </a:r>
            <a:r>
              <a:rPr lang="en" sz="3000" baseline="-25000"/>
              <a:t>2</a:t>
            </a:r>
            <a:r>
              <a:rPr lang="en" sz="3000"/>
              <a:t> is iron (II) chloride      FeCl</a:t>
            </a:r>
            <a:r>
              <a:rPr lang="en" sz="3000" baseline="-25000"/>
              <a:t>3</a:t>
            </a:r>
            <a:r>
              <a:rPr lang="en" sz="3000"/>
              <a:t> is iron (III) chloride.</a:t>
            </a:r>
            <a:br>
              <a:rPr lang="en" sz="3000"/>
            </a:br>
            <a:r>
              <a:rPr lang="en" sz="3000"/>
              <a:t/>
            </a:r>
            <a:br>
              <a:rPr lang="en" sz="3000"/>
            </a:br>
            <a:r>
              <a:rPr lang="en" sz="3000"/>
              <a:t>What do the roman numerals represent?</a:t>
            </a:r>
            <a:br>
              <a:rPr lang="en" sz="3000"/>
            </a:br>
            <a:endParaRPr sz="3000"/>
          </a:p>
        </p:txBody>
      </p:sp>
      <p:pic>
        <p:nvPicPr>
          <p:cNvPr id="1520" name="Google Shape;1520;p131"/>
          <p:cNvPicPr preferRelativeResize="0"/>
          <p:nvPr/>
        </p:nvPicPr>
        <p:blipFill>
          <a:blip r:embed="rId3">
            <a:alphaModFix/>
          </a:blip>
          <a:stretch>
            <a:fillRect/>
          </a:stretch>
        </p:blipFill>
        <p:spPr>
          <a:xfrm>
            <a:off x="7913875" y="3816175"/>
            <a:ext cx="971275" cy="964200"/>
          </a:xfrm>
          <a:prstGeom prst="rect">
            <a:avLst/>
          </a:prstGeom>
          <a:noFill/>
          <a:ln>
            <a:noFill/>
          </a:ln>
        </p:spPr>
      </p:pic>
      <p:sp>
        <p:nvSpPr>
          <p:cNvPr id="1521" name="Google Shape;1521;p131"/>
          <p:cNvSpPr/>
          <p:nvPr/>
        </p:nvSpPr>
        <p:spPr>
          <a:xfrm>
            <a:off x="1934450" y="3816425"/>
            <a:ext cx="430800" cy="3957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1"/>
          <p:cNvSpPr txBox="1"/>
          <p:nvPr/>
        </p:nvSpPr>
        <p:spPr>
          <a:xfrm>
            <a:off x="1890500" y="3814175"/>
            <a:ext cx="5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Fe</a:t>
            </a:r>
            <a:r>
              <a:rPr lang="en" baseline="30000"/>
              <a:t>+2</a:t>
            </a:r>
            <a:endParaRPr baseline="30000"/>
          </a:p>
        </p:txBody>
      </p:sp>
      <p:sp>
        <p:nvSpPr>
          <p:cNvPr id="1523" name="Google Shape;1523;p131"/>
          <p:cNvSpPr/>
          <p:nvPr/>
        </p:nvSpPr>
        <p:spPr>
          <a:xfrm>
            <a:off x="6295450" y="3814175"/>
            <a:ext cx="430800" cy="4002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1"/>
          <p:cNvSpPr txBox="1"/>
          <p:nvPr/>
        </p:nvSpPr>
        <p:spPr>
          <a:xfrm>
            <a:off x="6247138" y="3814175"/>
            <a:ext cx="5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Fe</a:t>
            </a:r>
            <a:r>
              <a:rPr lang="en" baseline="30000"/>
              <a:t>+3</a:t>
            </a:r>
            <a:endParaRPr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9"/>
                                        </p:tgtEl>
                                        <p:attrNameLst>
                                          <p:attrName>style.visibility</p:attrName>
                                        </p:attrNameLst>
                                      </p:cBhvr>
                                      <p:to>
                                        <p:strVal val="visible"/>
                                      </p:to>
                                    </p:set>
                                    <p:animEffect transition="in" filter="fade">
                                      <p:cBhvr>
                                        <p:cTn id="7" dur="10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13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Transition Metals &amp; Nonmetals</a:t>
            </a:r>
            <a:endParaRPr/>
          </a:p>
        </p:txBody>
      </p:sp>
      <p:sp>
        <p:nvSpPr>
          <p:cNvPr id="1530" name="Google Shape;1530;p13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3000"/>
          </a:p>
          <a:p>
            <a:pPr marL="457200" lvl="0" indent="0" algn="l" rtl="0">
              <a:spcBef>
                <a:spcPts val="1600"/>
              </a:spcBef>
              <a:spcAft>
                <a:spcPts val="1600"/>
              </a:spcAft>
              <a:buNone/>
            </a:pPr>
            <a:endParaRPr/>
          </a:p>
        </p:txBody>
      </p:sp>
      <p:pic>
        <p:nvPicPr>
          <p:cNvPr id="1531" name="Google Shape;1531;p132"/>
          <p:cNvPicPr preferRelativeResize="0"/>
          <p:nvPr/>
        </p:nvPicPr>
        <p:blipFill>
          <a:blip r:embed="rId3">
            <a:alphaModFix/>
          </a:blip>
          <a:stretch>
            <a:fillRect/>
          </a:stretch>
        </p:blipFill>
        <p:spPr>
          <a:xfrm>
            <a:off x="6062650" y="3093375"/>
            <a:ext cx="3012775" cy="1986700"/>
          </a:xfrm>
          <a:prstGeom prst="rect">
            <a:avLst/>
          </a:prstGeom>
          <a:noFill/>
          <a:ln>
            <a:noFill/>
          </a:ln>
        </p:spPr>
      </p:pic>
      <p:sp>
        <p:nvSpPr>
          <p:cNvPr id="1532" name="Google Shape;1532;p132"/>
          <p:cNvSpPr/>
          <p:nvPr/>
        </p:nvSpPr>
        <p:spPr>
          <a:xfrm>
            <a:off x="6543500" y="3869025"/>
            <a:ext cx="1649100" cy="750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33" name="Google Shape;1533;p132"/>
          <p:cNvSpPr/>
          <p:nvPr/>
        </p:nvSpPr>
        <p:spPr>
          <a:xfrm rot="1746651">
            <a:off x="8267824" y="3615416"/>
            <a:ext cx="860841" cy="533149"/>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34" name="Google Shape;1534;p132"/>
          <p:cNvSpPr txBox="1"/>
          <p:nvPr/>
        </p:nvSpPr>
        <p:spPr>
          <a:xfrm>
            <a:off x="311700" y="1557650"/>
            <a:ext cx="9144000" cy="7116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Char char="●"/>
            </a:pPr>
            <a:r>
              <a:rPr lang="en" sz="3000">
                <a:solidFill>
                  <a:schemeClr val="lt1"/>
                </a:solidFill>
                <a:latin typeface="Shadows Into Light"/>
                <a:ea typeface="Shadows Into Light"/>
                <a:cs typeface="Shadows Into Light"/>
                <a:sym typeface="Shadows Into Light"/>
              </a:rPr>
              <a:t>Transition Metals are in the middle group of the periodic table.</a:t>
            </a:r>
            <a:endParaRPr/>
          </a:p>
        </p:txBody>
      </p:sp>
      <p:sp>
        <p:nvSpPr>
          <p:cNvPr id="1535" name="Google Shape;1535;p132"/>
          <p:cNvSpPr txBox="1"/>
          <p:nvPr/>
        </p:nvSpPr>
        <p:spPr>
          <a:xfrm>
            <a:off x="311700" y="2573838"/>
            <a:ext cx="8692200" cy="6093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Char char="●"/>
            </a:pPr>
            <a:r>
              <a:rPr lang="en" sz="3000">
                <a:solidFill>
                  <a:schemeClr val="lt1"/>
                </a:solidFill>
                <a:latin typeface="Shadows Into Light"/>
                <a:ea typeface="Shadows Into Light"/>
                <a:cs typeface="Shadows Into Light"/>
                <a:sym typeface="Shadows Into Light"/>
              </a:rPr>
              <a:t>Nonmetals are on the right side of the staircase. </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4"/>
                                        </p:tgtEl>
                                        <p:attrNameLst>
                                          <p:attrName>style.visibility</p:attrName>
                                        </p:attrNameLst>
                                      </p:cBhvr>
                                      <p:to>
                                        <p:strVal val="visible"/>
                                      </p:to>
                                    </p:set>
                                    <p:animEffect transition="in" filter="fade">
                                      <p:cBhvr>
                                        <p:cTn id="7" dur="1000"/>
                                        <p:tgtEl>
                                          <p:spTgt spid="1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2"/>
                                        </p:tgtEl>
                                        <p:attrNameLst>
                                          <p:attrName>style.visibility</p:attrName>
                                        </p:attrNameLst>
                                      </p:cBhvr>
                                      <p:to>
                                        <p:strVal val="visible"/>
                                      </p:to>
                                    </p:set>
                                    <p:animEffect transition="in" filter="fade">
                                      <p:cBhvr>
                                        <p:cTn id="12" dur="1000"/>
                                        <p:tgtEl>
                                          <p:spTgt spid="15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5"/>
                                        </p:tgtEl>
                                        <p:attrNameLst>
                                          <p:attrName>style.visibility</p:attrName>
                                        </p:attrNameLst>
                                      </p:cBhvr>
                                      <p:to>
                                        <p:strVal val="visible"/>
                                      </p:to>
                                    </p:set>
                                    <p:animEffect transition="in" filter="fade">
                                      <p:cBhvr>
                                        <p:cTn id="17" dur="1000"/>
                                        <p:tgtEl>
                                          <p:spTgt spid="15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3"/>
                                        </p:tgtEl>
                                        <p:attrNameLst>
                                          <p:attrName>style.visibility</p:attrName>
                                        </p:attrNameLst>
                                      </p:cBhvr>
                                      <p:to>
                                        <p:strVal val="visible"/>
                                      </p:to>
                                    </p:set>
                                    <p:animEffect transition="in" filter="fade">
                                      <p:cBhvr>
                                        <p:cTn id="22"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33"/>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Transition Metals &amp; Nonmetals</a:t>
            </a:r>
            <a:endParaRPr/>
          </a:p>
          <a:p>
            <a:pPr marL="0" lvl="0" indent="0" algn="l" rtl="0">
              <a:spcBef>
                <a:spcPts val="0"/>
              </a:spcBef>
              <a:spcAft>
                <a:spcPts val="0"/>
              </a:spcAft>
              <a:buNone/>
            </a:pPr>
            <a:endParaRPr/>
          </a:p>
        </p:txBody>
      </p:sp>
      <p:sp>
        <p:nvSpPr>
          <p:cNvPr id="1541" name="Google Shape;1541;p133"/>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They can have multiple charges or oxidation numbers and so you must identify which charge you are using with roman numerals:</a:t>
            </a:r>
            <a:br>
              <a:rPr lang="en"/>
            </a:br>
            <a:r>
              <a:rPr lang="en"/>
              <a:t/>
            </a:r>
            <a:br>
              <a:rPr lang="en"/>
            </a:br>
            <a:r>
              <a:rPr lang="en"/>
              <a:t/>
            </a:r>
            <a:br>
              <a:rPr lang="en"/>
            </a:br>
            <a:endParaRPr/>
          </a:p>
        </p:txBody>
      </p:sp>
      <p:pic>
        <p:nvPicPr>
          <p:cNvPr id="1542" name="Google Shape;1542;p133"/>
          <p:cNvPicPr preferRelativeResize="0"/>
          <p:nvPr/>
        </p:nvPicPr>
        <p:blipFill>
          <a:blip r:embed="rId3">
            <a:alphaModFix/>
          </a:blip>
          <a:stretch>
            <a:fillRect/>
          </a:stretch>
        </p:blipFill>
        <p:spPr>
          <a:xfrm>
            <a:off x="7724725" y="3640875"/>
            <a:ext cx="1055450" cy="1047746"/>
          </a:xfrm>
          <a:prstGeom prst="rect">
            <a:avLst/>
          </a:prstGeom>
          <a:noFill/>
          <a:ln>
            <a:noFill/>
          </a:ln>
        </p:spPr>
      </p:pic>
      <p:sp>
        <p:nvSpPr>
          <p:cNvPr id="1543" name="Google Shape;1543;p133"/>
          <p:cNvSpPr/>
          <p:nvPr/>
        </p:nvSpPr>
        <p:spPr>
          <a:xfrm rot="5400000">
            <a:off x="8267764" y="3615426"/>
            <a:ext cx="861000" cy="53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44" name="Google Shape;1544;p133"/>
          <p:cNvSpPr txBox="1"/>
          <p:nvPr/>
        </p:nvSpPr>
        <p:spPr>
          <a:xfrm>
            <a:off x="403825" y="3887625"/>
            <a:ext cx="5528700" cy="8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Example: Iron (II) oxide</a:t>
            </a:r>
            <a:endParaRPr/>
          </a:p>
        </p:txBody>
      </p:sp>
      <p:sp>
        <p:nvSpPr>
          <p:cNvPr id="1545" name="Google Shape;1545;p133"/>
          <p:cNvSpPr/>
          <p:nvPr/>
        </p:nvSpPr>
        <p:spPr>
          <a:xfrm>
            <a:off x="2514725" y="3561425"/>
            <a:ext cx="430800" cy="3957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3"/>
          <p:cNvSpPr txBox="1"/>
          <p:nvPr/>
        </p:nvSpPr>
        <p:spPr>
          <a:xfrm>
            <a:off x="2470775" y="3559175"/>
            <a:ext cx="5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Fe</a:t>
            </a:r>
            <a:r>
              <a:rPr lang="en" baseline="30000"/>
              <a:t>+2</a:t>
            </a:r>
            <a:endParaRPr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3"/>
                                        </p:tgtEl>
                                        <p:attrNameLst>
                                          <p:attrName>style.visibility</p:attrName>
                                        </p:attrNameLst>
                                      </p:cBhvr>
                                      <p:to>
                                        <p:strVal val="visible"/>
                                      </p:to>
                                    </p:set>
                                    <p:animEffect transition="in" filter="fade">
                                      <p:cBhvr>
                                        <p:cTn id="7" dur="1000"/>
                                        <p:tgtEl>
                                          <p:spTgt spid="15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4"/>
                                        </p:tgtEl>
                                        <p:attrNameLst>
                                          <p:attrName>style.visibility</p:attrName>
                                        </p:attrNameLst>
                                      </p:cBhvr>
                                      <p:to>
                                        <p:strVal val="visible"/>
                                      </p:to>
                                    </p:set>
                                    <p:animEffect transition="in" filter="fade">
                                      <p:cBhvr>
                                        <p:cTn id="12" dur="1000"/>
                                        <p:tgtEl>
                                          <p:spTgt spid="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34"/>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determine the charge?</a:t>
            </a:r>
            <a:endParaRPr/>
          </a:p>
        </p:txBody>
      </p:sp>
      <p:sp>
        <p:nvSpPr>
          <p:cNvPr id="1552" name="Google Shape;1552;p134"/>
          <p:cNvSpPr txBox="1">
            <a:spLocks noGrp="1"/>
          </p:cNvSpPr>
          <p:nvPr>
            <p:ph type="body" idx="1"/>
          </p:nvPr>
        </p:nvSpPr>
        <p:spPr>
          <a:xfrm>
            <a:off x="311700" y="1495975"/>
            <a:ext cx="8520600" cy="1243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3000"/>
          </a:p>
          <a:p>
            <a:pPr marL="0" lvl="0" indent="0" algn="l" rtl="0">
              <a:spcBef>
                <a:spcPts val="1600"/>
              </a:spcBef>
              <a:spcAft>
                <a:spcPts val="1600"/>
              </a:spcAft>
              <a:buNone/>
            </a:pPr>
            <a:r>
              <a:rPr lang="en"/>
              <a:t/>
            </a:r>
            <a:br>
              <a:rPr lang="en"/>
            </a:br>
            <a:endParaRPr/>
          </a:p>
        </p:txBody>
      </p:sp>
      <p:pic>
        <p:nvPicPr>
          <p:cNvPr id="1553" name="Google Shape;1553;p134"/>
          <p:cNvPicPr preferRelativeResize="0"/>
          <p:nvPr/>
        </p:nvPicPr>
        <p:blipFill>
          <a:blip r:embed="rId3">
            <a:alphaModFix/>
          </a:blip>
          <a:stretch>
            <a:fillRect/>
          </a:stretch>
        </p:blipFill>
        <p:spPr>
          <a:xfrm>
            <a:off x="7714150" y="2571750"/>
            <a:ext cx="1055454" cy="1047750"/>
          </a:xfrm>
          <a:prstGeom prst="rect">
            <a:avLst/>
          </a:prstGeom>
          <a:noFill/>
          <a:ln>
            <a:noFill/>
          </a:ln>
        </p:spPr>
      </p:pic>
      <p:sp>
        <p:nvSpPr>
          <p:cNvPr id="1554" name="Google Shape;1554;p134"/>
          <p:cNvSpPr txBox="1"/>
          <p:nvPr/>
        </p:nvSpPr>
        <p:spPr>
          <a:xfrm>
            <a:off x="4773850" y="3932625"/>
            <a:ext cx="26787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Iron </a:t>
            </a:r>
            <a:r>
              <a:rPr lang="en" sz="3000">
                <a:solidFill>
                  <a:srgbClr val="FF0000"/>
                </a:solidFill>
                <a:latin typeface="Shadows Into Light"/>
                <a:ea typeface="Shadows Into Light"/>
                <a:cs typeface="Shadows Into Light"/>
                <a:sym typeface="Shadows Into Light"/>
              </a:rPr>
              <a:t>(III)</a:t>
            </a:r>
            <a:r>
              <a:rPr lang="en" sz="3000">
                <a:solidFill>
                  <a:schemeClr val="lt1"/>
                </a:solidFill>
                <a:latin typeface="Shadows Into Light"/>
                <a:ea typeface="Shadows Into Light"/>
                <a:cs typeface="Shadows Into Light"/>
                <a:sym typeface="Shadows Into Light"/>
              </a:rPr>
              <a:t> chloride</a:t>
            </a:r>
            <a:endParaRPr sz="3000" baseline="-25000"/>
          </a:p>
        </p:txBody>
      </p:sp>
      <p:sp>
        <p:nvSpPr>
          <p:cNvPr id="1555" name="Google Shape;1555;p134"/>
          <p:cNvSpPr txBox="1"/>
          <p:nvPr/>
        </p:nvSpPr>
        <p:spPr>
          <a:xfrm>
            <a:off x="2756100" y="3055050"/>
            <a:ext cx="4863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-1</a:t>
            </a:r>
            <a:endParaRPr sz="2400">
              <a:solidFill>
                <a:srgbClr val="00FF00"/>
              </a:solidFill>
              <a:latin typeface="Shadows Into Light"/>
              <a:ea typeface="Shadows Into Light"/>
              <a:cs typeface="Shadows Into Light"/>
              <a:sym typeface="Shadows Into Light"/>
            </a:endParaRPr>
          </a:p>
        </p:txBody>
      </p:sp>
      <p:sp>
        <p:nvSpPr>
          <p:cNvPr id="1556" name="Google Shape;1556;p134"/>
          <p:cNvSpPr txBox="1"/>
          <p:nvPr/>
        </p:nvSpPr>
        <p:spPr>
          <a:xfrm>
            <a:off x="2738050" y="3865675"/>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-3 = 0</a:t>
            </a:r>
            <a:endParaRPr sz="3000" baseline="-25000"/>
          </a:p>
        </p:txBody>
      </p:sp>
      <p:sp>
        <p:nvSpPr>
          <p:cNvPr id="1557" name="Google Shape;1557;p134"/>
          <p:cNvSpPr txBox="1"/>
          <p:nvPr/>
        </p:nvSpPr>
        <p:spPr>
          <a:xfrm>
            <a:off x="2129400" y="3865675"/>
            <a:ext cx="6615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+3</a:t>
            </a:r>
            <a:endParaRPr sz="3000" baseline="-25000"/>
          </a:p>
        </p:txBody>
      </p:sp>
      <p:sp>
        <p:nvSpPr>
          <p:cNvPr id="1558" name="Google Shape;1558;p134"/>
          <p:cNvSpPr txBox="1"/>
          <p:nvPr/>
        </p:nvSpPr>
        <p:spPr>
          <a:xfrm>
            <a:off x="2214125" y="3055050"/>
            <a:ext cx="6267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+3</a:t>
            </a:r>
            <a:endParaRPr sz="2400">
              <a:solidFill>
                <a:srgbClr val="FF0000"/>
              </a:solidFill>
              <a:latin typeface="Shadows Into Light"/>
              <a:ea typeface="Shadows Into Light"/>
              <a:cs typeface="Shadows Into Light"/>
              <a:sym typeface="Shadows Into Light"/>
            </a:endParaRPr>
          </a:p>
        </p:txBody>
      </p:sp>
      <p:pic>
        <p:nvPicPr>
          <p:cNvPr id="1559" name="Google Shape;1559;p134"/>
          <p:cNvPicPr preferRelativeResize="0"/>
          <p:nvPr/>
        </p:nvPicPr>
        <p:blipFill>
          <a:blip r:embed="rId4">
            <a:alphaModFix/>
          </a:blip>
          <a:stretch>
            <a:fillRect/>
          </a:stretch>
        </p:blipFill>
        <p:spPr>
          <a:xfrm>
            <a:off x="7714150" y="3667650"/>
            <a:ext cx="1055450" cy="1063268"/>
          </a:xfrm>
          <a:prstGeom prst="rect">
            <a:avLst/>
          </a:prstGeom>
          <a:noFill/>
          <a:ln>
            <a:noFill/>
          </a:ln>
        </p:spPr>
      </p:pic>
      <p:sp>
        <p:nvSpPr>
          <p:cNvPr id="1560" name="Google Shape;1560;p134"/>
          <p:cNvSpPr/>
          <p:nvPr/>
        </p:nvSpPr>
        <p:spPr>
          <a:xfrm rot="5400000">
            <a:off x="8267764" y="2484326"/>
            <a:ext cx="861000" cy="53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61" name="Google Shape;1561;p134"/>
          <p:cNvSpPr/>
          <p:nvPr/>
        </p:nvSpPr>
        <p:spPr>
          <a:xfrm rot="5400000">
            <a:off x="8534022" y="3591450"/>
            <a:ext cx="328500" cy="3846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62" name="Google Shape;1562;p134"/>
          <p:cNvSpPr txBox="1"/>
          <p:nvPr/>
        </p:nvSpPr>
        <p:spPr>
          <a:xfrm>
            <a:off x="413450" y="3345375"/>
            <a:ext cx="3798000" cy="65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Example:    FeCl</a:t>
            </a:r>
            <a:r>
              <a:rPr lang="en" sz="3000" baseline="-25000">
                <a:solidFill>
                  <a:schemeClr val="lt1"/>
                </a:solidFill>
                <a:latin typeface="Shadows Into Light"/>
                <a:ea typeface="Shadows Into Light"/>
                <a:cs typeface="Shadows Into Light"/>
                <a:sym typeface="Shadows Into Light"/>
              </a:rPr>
              <a:t>3</a:t>
            </a:r>
            <a:r>
              <a:rPr lang="en" sz="3000">
                <a:solidFill>
                  <a:schemeClr val="lt1"/>
                </a:solidFill>
                <a:latin typeface="Shadows Into Light"/>
                <a:ea typeface="Shadows Into Light"/>
                <a:cs typeface="Shadows Into Light"/>
                <a:sym typeface="Shadows Into Light"/>
              </a:rPr>
              <a:t/>
            </a:r>
            <a:br>
              <a:rPr lang="en" sz="3000">
                <a:solidFill>
                  <a:schemeClr val="lt1"/>
                </a:solidFill>
                <a:latin typeface="Shadows Into Light"/>
                <a:ea typeface="Shadows Into Light"/>
                <a:cs typeface="Shadows Into Light"/>
                <a:sym typeface="Shadows Into Light"/>
              </a:rPr>
            </a:br>
            <a:endParaRPr/>
          </a:p>
        </p:txBody>
      </p:sp>
      <p:sp>
        <p:nvSpPr>
          <p:cNvPr id="1563" name="Google Shape;1563;p134"/>
          <p:cNvSpPr txBox="1"/>
          <p:nvPr/>
        </p:nvSpPr>
        <p:spPr>
          <a:xfrm>
            <a:off x="456750" y="1541575"/>
            <a:ext cx="8230500" cy="7788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AutoNum type="arabicPeriod"/>
            </a:pPr>
            <a:r>
              <a:rPr lang="en" sz="3000">
                <a:solidFill>
                  <a:schemeClr val="lt1"/>
                </a:solidFill>
                <a:latin typeface="Shadows Into Light"/>
                <a:ea typeface="Shadows Into Light"/>
                <a:cs typeface="Shadows Into Light"/>
                <a:sym typeface="Shadows Into Light"/>
              </a:rPr>
              <a:t>First check to see if the first element has more than one charge listed</a:t>
            </a:r>
            <a:endParaRPr sz="30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
        <p:nvSpPr>
          <p:cNvPr id="1564" name="Google Shape;1564;p134"/>
          <p:cNvSpPr txBox="1"/>
          <p:nvPr/>
        </p:nvSpPr>
        <p:spPr>
          <a:xfrm>
            <a:off x="413450" y="1541575"/>
            <a:ext cx="8230500" cy="7788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AutoNum type="arabicPeriod" startAt="2"/>
            </a:pPr>
            <a:r>
              <a:rPr lang="en" sz="3000">
                <a:solidFill>
                  <a:schemeClr val="lt1"/>
                </a:solidFill>
                <a:latin typeface="Shadows Into Light"/>
                <a:ea typeface="Shadows Into Light"/>
                <a:cs typeface="Shadows Into Light"/>
                <a:sym typeface="Shadows Into Light"/>
              </a:rPr>
              <a:t>Find the charge of the anion (the element listed last in the formula) It will always be a negative charge </a:t>
            </a:r>
            <a:endParaRPr sz="30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
        <p:nvSpPr>
          <p:cNvPr id="1565" name="Google Shape;1565;p134"/>
          <p:cNvSpPr txBox="1"/>
          <p:nvPr/>
        </p:nvSpPr>
        <p:spPr>
          <a:xfrm>
            <a:off x="365375" y="1541575"/>
            <a:ext cx="8230500" cy="7788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AutoNum type="arabicPeriod" startAt="3"/>
            </a:pPr>
            <a:r>
              <a:rPr lang="en" sz="3000">
                <a:solidFill>
                  <a:schemeClr val="lt1"/>
                </a:solidFill>
                <a:latin typeface="Shadows Into Light"/>
                <a:ea typeface="Shadows Into Light"/>
                <a:cs typeface="Shadows Into Light"/>
                <a:sym typeface="Shadows Into Light"/>
              </a:rPr>
              <a:t>Set the whole thing equal to zero (since compounds are always neutral)</a:t>
            </a:r>
            <a:endParaRPr sz="30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
        <p:nvSpPr>
          <p:cNvPr id="1566" name="Google Shape;1566;p134"/>
          <p:cNvSpPr txBox="1"/>
          <p:nvPr/>
        </p:nvSpPr>
        <p:spPr>
          <a:xfrm>
            <a:off x="456750" y="1541575"/>
            <a:ext cx="8230500" cy="7788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AutoNum type="arabicPeriod" startAt="4"/>
            </a:pPr>
            <a:r>
              <a:rPr lang="en" sz="3000">
                <a:solidFill>
                  <a:schemeClr val="lt1"/>
                </a:solidFill>
                <a:latin typeface="Shadows Into Light"/>
                <a:ea typeface="Shadows Into Light"/>
                <a:cs typeface="Shadows Into Light"/>
                <a:sym typeface="Shadows Into Light"/>
              </a:rPr>
              <a:t>Then solve for the the charge of the cation (</a:t>
            </a:r>
            <a:r>
              <a:rPr lang="en" sz="3000" baseline="30000">
                <a:solidFill>
                  <a:schemeClr val="lt1"/>
                </a:solidFill>
                <a:latin typeface="Shadows Into Light"/>
                <a:ea typeface="Shadows Into Light"/>
                <a:cs typeface="Shadows Into Light"/>
                <a:sym typeface="Shadows Into Light"/>
              </a:rPr>
              <a:t>+</a:t>
            </a:r>
            <a:r>
              <a:rPr lang="en" sz="3000">
                <a:solidFill>
                  <a:schemeClr val="lt1"/>
                </a:solidFill>
                <a:latin typeface="Shadows Into Light"/>
                <a:ea typeface="Shadows Into Light"/>
                <a:cs typeface="Shadows Into Light"/>
                <a:sym typeface="Shadows Into Light"/>
              </a:rPr>
              <a:t> ion)</a:t>
            </a:r>
            <a:endParaRPr sz="3000">
              <a:solidFill>
                <a:schemeClr val="lt1"/>
              </a:solidFill>
              <a:latin typeface="Shadows Into Light"/>
              <a:ea typeface="Shadows Into Light"/>
              <a:cs typeface="Shadows Into Light"/>
              <a:sym typeface="Shadows Into Light"/>
            </a:endParaRPr>
          </a:p>
          <a:p>
            <a:pPr marL="0" lvl="0" indent="0" algn="l" rtl="0">
              <a:spcBef>
                <a:spcPts val="1600"/>
              </a:spcBef>
              <a:spcAft>
                <a:spcPts val="0"/>
              </a:spcAft>
              <a:buNone/>
            </a:pPr>
            <a:endParaRPr/>
          </a:p>
        </p:txBody>
      </p:sp>
      <p:sp>
        <p:nvSpPr>
          <p:cNvPr id="1567" name="Google Shape;1567;p134"/>
          <p:cNvSpPr txBox="1"/>
          <p:nvPr/>
        </p:nvSpPr>
        <p:spPr>
          <a:xfrm>
            <a:off x="413450" y="1586500"/>
            <a:ext cx="8230500" cy="7788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lt1"/>
              </a:buClr>
              <a:buSzPts val="3000"/>
              <a:buFont typeface="Shadows Into Light"/>
              <a:buAutoNum type="arabicPeriod" startAt="5"/>
            </a:pPr>
            <a:r>
              <a:rPr lang="en" sz="3000">
                <a:solidFill>
                  <a:schemeClr val="lt1"/>
                </a:solidFill>
                <a:latin typeface="Shadows Into Light"/>
                <a:ea typeface="Shadows Into Light"/>
                <a:cs typeface="Shadows Into Light"/>
                <a:sym typeface="Shadows Into Light"/>
              </a:rPr>
              <a:t>Now name the compound as you have learned except you indicate the charge of the cation (first element) with roman numerals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3"/>
                                        </p:tgtEl>
                                        <p:attrNameLst>
                                          <p:attrName>style.visibility</p:attrName>
                                        </p:attrNameLst>
                                      </p:cBhvr>
                                      <p:to>
                                        <p:strVal val="visible"/>
                                      </p:to>
                                    </p:set>
                                    <p:animEffect transition="in" filter="fade">
                                      <p:cBhvr>
                                        <p:cTn id="7" dur="1000"/>
                                        <p:tgtEl>
                                          <p:spTgt spid="1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0"/>
                                        </p:tgtEl>
                                        <p:attrNameLst>
                                          <p:attrName>style.visibility</p:attrName>
                                        </p:attrNameLst>
                                      </p:cBhvr>
                                      <p:to>
                                        <p:strVal val="visible"/>
                                      </p:to>
                                    </p:set>
                                    <p:animEffect transition="in" filter="fade">
                                      <p:cBhvr>
                                        <p:cTn id="12" dur="1000"/>
                                        <p:tgtEl>
                                          <p:spTgt spid="15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563"/>
                                        </p:tgtEl>
                                      </p:cBhvr>
                                    </p:animEffect>
                                    <p:set>
                                      <p:cBhvr>
                                        <p:cTn id="17" dur="1" fill="hold">
                                          <p:stCondLst>
                                            <p:cond delay="1000"/>
                                          </p:stCondLst>
                                        </p:cTn>
                                        <p:tgtEl>
                                          <p:spTgt spid="156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64"/>
                                        </p:tgtEl>
                                        <p:attrNameLst>
                                          <p:attrName>style.visibility</p:attrName>
                                        </p:attrNameLst>
                                      </p:cBhvr>
                                      <p:to>
                                        <p:strVal val="visible"/>
                                      </p:to>
                                    </p:set>
                                    <p:animEffect transition="in" filter="fade">
                                      <p:cBhvr>
                                        <p:cTn id="22" dur="1000"/>
                                        <p:tgtEl>
                                          <p:spTgt spid="15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564"/>
                                        </p:tgtEl>
                                      </p:cBhvr>
                                    </p:animEffect>
                                    <p:set>
                                      <p:cBhvr>
                                        <p:cTn id="27" dur="1" fill="hold">
                                          <p:stCondLst>
                                            <p:cond delay="1000"/>
                                          </p:stCondLst>
                                        </p:cTn>
                                        <p:tgtEl>
                                          <p:spTgt spid="156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1"/>
                                        </p:tgtEl>
                                        <p:attrNameLst>
                                          <p:attrName>style.visibility</p:attrName>
                                        </p:attrNameLst>
                                      </p:cBhvr>
                                      <p:to>
                                        <p:strVal val="visible"/>
                                      </p:to>
                                    </p:set>
                                    <p:animEffect transition="in" filter="fade">
                                      <p:cBhvr>
                                        <p:cTn id="32" dur="1000"/>
                                        <p:tgtEl>
                                          <p:spTgt spid="15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5"/>
                                        </p:tgtEl>
                                        <p:attrNameLst>
                                          <p:attrName>style.visibility</p:attrName>
                                        </p:attrNameLst>
                                      </p:cBhvr>
                                      <p:to>
                                        <p:strVal val="visible"/>
                                      </p:to>
                                    </p:set>
                                    <p:animEffect transition="in" filter="fade">
                                      <p:cBhvr>
                                        <p:cTn id="37" dur="1000"/>
                                        <p:tgtEl>
                                          <p:spTgt spid="15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65"/>
                                        </p:tgtEl>
                                        <p:attrNameLst>
                                          <p:attrName>style.visibility</p:attrName>
                                        </p:attrNameLst>
                                      </p:cBhvr>
                                      <p:to>
                                        <p:strVal val="visible"/>
                                      </p:to>
                                    </p:set>
                                    <p:animEffect transition="in" filter="fade">
                                      <p:cBhvr>
                                        <p:cTn id="42" dur="1000"/>
                                        <p:tgtEl>
                                          <p:spTgt spid="156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1565"/>
                                        </p:tgtEl>
                                      </p:cBhvr>
                                    </p:animEffect>
                                    <p:set>
                                      <p:cBhvr>
                                        <p:cTn id="47" dur="1" fill="hold">
                                          <p:stCondLst>
                                            <p:cond delay="1000"/>
                                          </p:stCondLst>
                                        </p:cTn>
                                        <p:tgtEl>
                                          <p:spTgt spid="156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56"/>
                                        </p:tgtEl>
                                        <p:attrNameLst>
                                          <p:attrName>style.visibility</p:attrName>
                                        </p:attrNameLst>
                                      </p:cBhvr>
                                      <p:to>
                                        <p:strVal val="visible"/>
                                      </p:to>
                                    </p:set>
                                    <p:animEffect transition="in" filter="fade">
                                      <p:cBhvr>
                                        <p:cTn id="52" dur="1000"/>
                                        <p:tgtEl>
                                          <p:spTgt spid="15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66"/>
                                        </p:tgtEl>
                                        <p:attrNameLst>
                                          <p:attrName>style.visibility</p:attrName>
                                        </p:attrNameLst>
                                      </p:cBhvr>
                                      <p:to>
                                        <p:strVal val="visible"/>
                                      </p:to>
                                    </p:set>
                                    <p:animEffect transition="in" filter="fade">
                                      <p:cBhvr>
                                        <p:cTn id="57" dur="1000"/>
                                        <p:tgtEl>
                                          <p:spTgt spid="15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57"/>
                                        </p:tgtEl>
                                        <p:attrNameLst>
                                          <p:attrName>style.visibility</p:attrName>
                                        </p:attrNameLst>
                                      </p:cBhvr>
                                      <p:to>
                                        <p:strVal val="visible"/>
                                      </p:to>
                                    </p:set>
                                    <p:animEffect transition="in" filter="fade">
                                      <p:cBhvr>
                                        <p:cTn id="62" dur="1000"/>
                                        <p:tgtEl>
                                          <p:spTgt spid="15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58"/>
                                        </p:tgtEl>
                                        <p:attrNameLst>
                                          <p:attrName>style.visibility</p:attrName>
                                        </p:attrNameLst>
                                      </p:cBhvr>
                                      <p:to>
                                        <p:strVal val="visible"/>
                                      </p:to>
                                    </p:set>
                                    <p:animEffect transition="in" filter="fade">
                                      <p:cBhvr>
                                        <p:cTn id="67" dur="1000"/>
                                        <p:tgtEl>
                                          <p:spTgt spid="155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566"/>
                                        </p:tgtEl>
                                      </p:cBhvr>
                                    </p:animEffect>
                                    <p:set>
                                      <p:cBhvr>
                                        <p:cTn id="72" dur="1" fill="hold">
                                          <p:stCondLst>
                                            <p:cond delay="1000"/>
                                          </p:stCondLst>
                                        </p:cTn>
                                        <p:tgtEl>
                                          <p:spTgt spid="156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67"/>
                                        </p:tgtEl>
                                        <p:attrNameLst>
                                          <p:attrName>style.visibility</p:attrName>
                                        </p:attrNameLst>
                                      </p:cBhvr>
                                      <p:to>
                                        <p:strVal val="visible"/>
                                      </p:to>
                                    </p:set>
                                    <p:animEffect transition="in" filter="fade">
                                      <p:cBhvr>
                                        <p:cTn id="77" dur="2300"/>
                                        <p:tgtEl>
                                          <p:spTgt spid="15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54"/>
                                        </p:tgtEl>
                                        <p:attrNameLst>
                                          <p:attrName>style.visibility</p:attrName>
                                        </p:attrNameLst>
                                      </p:cBhvr>
                                      <p:to>
                                        <p:strVal val="visible"/>
                                      </p:to>
                                    </p:set>
                                    <p:animEffect transition="in" filter="fade">
                                      <p:cBhvr>
                                        <p:cTn id="82" dur="1000"/>
                                        <p:tgtEl>
                                          <p:spTgt spid="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3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Example 1</a:t>
            </a:r>
            <a:endParaRPr dirty="0"/>
          </a:p>
        </p:txBody>
      </p:sp>
      <p:sp>
        <p:nvSpPr>
          <p:cNvPr id="1573" name="Google Shape;1573;p135"/>
          <p:cNvSpPr txBox="1">
            <a:spLocks noGrp="1"/>
          </p:cNvSpPr>
          <p:nvPr>
            <p:ph type="body" idx="1"/>
          </p:nvPr>
        </p:nvSpPr>
        <p:spPr>
          <a:xfrm>
            <a:off x="311700" y="1638525"/>
            <a:ext cx="8520600" cy="2731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  FeCl</a:t>
            </a:r>
            <a:r>
              <a:rPr lang="en" baseline="-25000"/>
              <a:t>2</a:t>
            </a:r>
            <a:r>
              <a:rPr lang="en"/>
              <a:t/>
            </a:r>
            <a:br>
              <a:rPr lang="en"/>
            </a:br>
            <a:r>
              <a:rPr lang="en"/>
              <a:t/>
            </a:r>
            <a:br>
              <a:rPr lang="en"/>
            </a:br>
            <a:r>
              <a:rPr lang="en"/>
              <a:t>  </a:t>
            </a:r>
            <a:br>
              <a:rPr lang="en"/>
            </a:br>
            <a:r>
              <a:rPr lang="en"/>
              <a:t> </a:t>
            </a:r>
            <a:br>
              <a:rPr lang="en"/>
            </a:br>
            <a:endParaRPr/>
          </a:p>
        </p:txBody>
      </p:sp>
      <p:pic>
        <p:nvPicPr>
          <p:cNvPr id="1574" name="Google Shape;1574;p135"/>
          <p:cNvPicPr preferRelativeResize="0"/>
          <p:nvPr/>
        </p:nvPicPr>
        <p:blipFill>
          <a:blip r:embed="rId3">
            <a:alphaModFix/>
          </a:blip>
          <a:stretch>
            <a:fillRect/>
          </a:stretch>
        </p:blipFill>
        <p:spPr>
          <a:xfrm>
            <a:off x="6616300" y="1524000"/>
            <a:ext cx="1055450" cy="1047746"/>
          </a:xfrm>
          <a:prstGeom prst="rect">
            <a:avLst/>
          </a:prstGeom>
          <a:noFill/>
          <a:ln>
            <a:noFill/>
          </a:ln>
        </p:spPr>
      </p:pic>
      <p:sp>
        <p:nvSpPr>
          <p:cNvPr id="1575" name="Google Shape;1575;p135"/>
          <p:cNvSpPr txBox="1"/>
          <p:nvPr/>
        </p:nvSpPr>
        <p:spPr>
          <a:xfrm>
            <a:off x="3177625" y="1669875"/>
            <a:ext cx="26787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Iron </a:t>
            </a:r>
            <a:r>
              <a:rPr lang="en" sz="3000">
                <a:solidFill>
                  <a:srgbClr val="FF0000"/>
                </a:solidFill>
                <a:latin typeface="Shadows Into Light"/>
                <a:ea typeface="Shadows Into Light"/>
                <a:cs typeface="Shadows Into Light"/>
                <a:sym typeface="Shadows Into Light"/>
              </a:rPr>
              <a:t>(II)</a:t>
            </a:r>
            <a:r>
              <a:rPr lang="en" sz="3000">
                <a:solidFill>
                  <a:schemeClr val="lt1"/>
                </a:solidFill>
                <a:latin typeface="Shadows Into Light"/>
                <a:ea typeface="Shadows Into Light"/>
                <a:cs typeface="Shadows Into Light"/>
                <a:sym typeface="Shadows Into Light"/>
              </a:rPr>
              <a:t> chloride</a:t>
            </a:r>
            <a:endParaRPr sz="3000" baseline="-25000"/>
          </a:p>
        </p:txBody>
      </p:sp>
      <p:pic>
        <p:nvPicPr>
          <p:cNvPr id="1576" name="Google Shape;1576;p135"/>
          <p:cNvPicPr preferRelativeResize="0"/>
          <p:nvPr/>
        </p:nvPicPr>
        <p:blipFill>
          <a:blip r:embed="rId4">
            <a:alphaModFix/>
          </a:blip>
          <a:stretch>
            <a:fillRect/>
          </a:stretch>
        </p:blipFill>
        <p:spPr>
          <a:xfrm>
            <a:off x="7750625" y="1516238"/>
            <a:ext cx="1055450" cy="1063268"/>
          </a:xfrm>
          <a:prstGeom prst="rect">
            <a:avLst/>
          </a:prstGeom>
          <a:noFill/>
          <a:ln>
            <a:noFill/>
          </a:ln>
        </p:spPr>
      </p:pic>
      <p:sp>
        <p:nvSpPr>
          <p:cNvPr id="1577" name="Google Shape;1577;p135"/>
          <p:cNvSpPr txBox="1"/>
          <p:nvPr/>
        </p:nvSpPr>
        <p:spPr>
          <a:xfrm>
            <a:off x="1395400" y="1428850"/>
            <a:ext cx="4863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-1</a:t>
            </a:r>
            <a:endParaRPr sz="2400">
              <a:solidFill>
                <a:srgbClr val="00FF00"/>
              </a:solidFill>
              <a:latin typeface="Shadows Into Light"/>
              <a:ea typeface="Shadows Into Light"/>
              <a:cs typeface="Shadows Into Light"/>
              <a:sym typeface="Shadows Into Light"/>
            </a:endParaRPr>
          </a:p>
        </p:txBody>
      </p:sp>
      <p:sp>
        <p:nvSpPr>
          <p:cNvPr id="1578" name="Google Shape;1578;p135"/>
          <p:cNvSpPr txBox="1"/>
          <p:nvPr/>
        </p:nvSpPr>
        <p:spPr>
          <a:xfrm>
            <a:off x="824550" y="1428850"/>
            <a:ext cx="6450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+2</a:t>
            </a:r>
            <a:endParaRPr sz="2400">
              <a:solidFill>
                <a:srgbClr val="FF0000"/>
              </a:solidFill>
              <a:latin typeface="Shadows Into Light"/>
              <a:ea typeface="Shadows Into Light"/>
              <a:cs typeface="Shadows Into Light"/>
              <a:sym typeface="Shadows Into Light"/>
            </a:endParaRPr>
          </a:p>
        </p:txBody>
      </p:sp>
      <p:sp>
        <p:nvSpPr>
          <p:cNvPr id="1579" name="Google Shape;1579;p135"/>
          <p:cNvSpPr txBox="1"/>
          <p:nvPr/>
        </p:nvSpPr>
        <p:spPr>
          <a:xfrm>
            <a:off x="733900" y="2280000"/>
            <a:ext cx="6615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a:t>
            </a:r>
            <a:endParaRPr sz="3000" baseline="-25000"/>
          </a:p>
        </p:txBody>
      </p:sp>
      <p:sp>
        <p:nvSpPr>
          <p:cNvPr id="1580" name="Google Shape;1580;p135"/>
          <p:cNvSpPr txBox="1"/>
          <p:nvPr/>
        </p:nvSpPr>
        <p:spPr>
          <a:xfrm>
            <a:off x="1279250" y="2280000"/>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 = 0</a:t>
            </a:r>
            <a:endParaRPr sz="3000" baseline="-25000"/>
          </a:p>
        </p:txBody>
      </p:sp>
      <p:sp>
        <p:nvSpPr>
          <p:cNvPr id="1581" name="Google Shape;1581;p135"/>
          <p:cNvSpPr/>
          <p:nvPr/>
        </p:nvSpPr>
        <p:spPr>
          <a:xfrm rot="5400000">
            <a:off x="7210664" y="1522351"/>
            <a:ext cx="861000" cy="53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82" name="Google Shape;1582;p135"/>
          <p:cNvSpPr/>
          <p:nvPr/>
        </p:nvSpPr>
        <p:spPr>
          <a:xfrm rot="5400000">
            <a:off x="8518125" y="1405900"/>
            <a:ext cx="360300" cy="3843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nvGrpSpPr>
          <p:cNvPr id="1583" name="Google Shape;1583;p135"/>
          <p:cNvGrpSpPr/>
          <p:nvPr/>
        </p:nvGrpSpPr>
        <p:grpSpPr>
          <a:xfrm>
            <a:off x="7122225" y="2803450"/>
            <a:ext cx="584700" cy="489600"/>
            <a:chOff x="6017650" y="3994900"/>
            <a:chExt cx="584700" cy="489600"/>
          </a:xfrm>
        </p:grpSpPr>
        <p:sp>
          <p:nvSpPr>
            <p:cNvPr id="1584" name="Google Shape;1584;p135"/>
            <p:cNvSpPr/>
            <p:nvPr/>
          </p:nvSpPr>
          <p:spPr>
            <a:xfrm>
              <a:off x="6066850" y="3994900"/>
              <a:ext cx="486300" cy="4896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5"/>
            <p:cNvSpPr txBox="1"/>
            <p:nvPr/>
          </p:nvSpPr>
          <p:spPr>
            <a:xfrm>
              <a:off x="6017650" y="4024363"/>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Fe</a:t>
              </a:r>
              <a:r>
                <a:rPr lang="en" sz="1600" baseline="30000"/>
                <a:t>+3</a:t>
              </a:r>
              <a:endParaRPr sz="1600" baseline="30000"/>
            </a:p>
          </p:txBody>
        </p:sp>
      </p:grpSp>
      <p:grpSp>
        <p:nvGrpSpPr>
          <p:cNvPr id="1586" name="Google Shape;1586;p135"/>
          <p:cNvGrpSpPr/>
          <p:nvPr/>
        </p:nvGrpSpPr>
        <p:grpSpPr>
          <a:xfrm>
            <a:off x="6477525" y="2825475"/>
            <a:ext cx="584700" cy="489600"/>
            <a:chOff x="6017650" y="3994900"/>
            <a:chExt cx="584700" cy="489600"/>
          </a:xfrm>
        </p:grpSpPr>
        <p:sp>
          <p:nvSpPr>
            <p:cNvPr id="1587" name="Google Shape;1587;p135"/>
            <p:cNvSpPr/>
            <p:nvPr/>
          </p:nvSpPr>
          <p:spPr>
            <a:xfrm>
              <a:off x="6066850" y="3994900"/>
              <a:ext cx="486300" cy="4896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5"/>
            <p:cNvSpPr txBox="1"/>
            <p:nvPr/>
          </p:nvSpPr>
          <p:spPr>
            <a:xfrm>
              <a:off x="6017650"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Fe</a:t>
              </a:r>
              <a:r>
                <a:rPr lang="en" sz="1600" baseline="30000"/>
                <a:t>+2</a:t>
              </a:r>
              <a:endParaRPr sz="1600" baseline="30000"/>
            </a:p>
          </p:txBody>
        </p:sp>
      </p:grpSp>
      <p:grpSp>
        <p:nvGrpSpPr>
          <p:cNvPr id="1589" name="Google Shape;1589;p135"/>
          <p:cNvGrpSpPr/>
          <p:nvPr/>
        </p:nvGrpSpPr>
        <p:grpSpPr>
          <a:xfrm>
            <a:off x="987850" y="3293050"/>
            <a:ext cx="584700" cy="489600"/>
            <a:chOff x="6017650" y="3994900"/>
            <a:chExt cx="584700" cy="489600"/>
          </a:xfrm>
        </p:grpSpPr>
        <p:sp>
          <p:nvSpPr>
            <p:cNvPr id="1590" name="Google Shape;1590;p135"/>
            <p:cNvSpPr/>
            <p:nvPr/>
          </p:nvSpPr>
          <p:spPr>
            <a:xfrm>
              <a:off x="6066850" y="3994900"/>
              <a:ext cx="486300" cy="4896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5"/>
            <p:cNvSpPr txBox="1"/>
            <p:nvPr/>
          </p:nvSpPr>
          <p:spPr>
            <a:xfrm>
              <a:off x="6017650"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Fe</a:t>
              </a:r>
              <a:r>
                <a:rPr lang="en" sz="1600" baseline="30000"/>
                <a:t>+2</a:t>
              </a:r>
              <a:endParaRPr sz="1600" baseline="30000"/>
            </a:p>
          </p:txBody>
        </p:sp>
      </p:grpSp>
      <p:grpSp>
        <p:nvGrpSpPr>
          <p:cNvPr id="1592" name="Google Shape;1592;p135"/>
          <p:cNvGrpSpPr/>
          <p:nvPr/>
        </p:nvGrpSpPr>
        <p:grpSpPr>
          <a:xfrm>
            <a:off x="1533313" y="3293050"/>
            <a:ext cx="593025" cy="489600"/>
            <a:chOff x="6066850" y="3994900"/>
            <a:chExt cx="593025" cy="489600"/>
          </a:xfrm>
        </p:grpSpPr>
        <p:sp>
          <p:nvSpPr>
            <p:cNvPr id="1593" name="Google Shape;1593;p135"/>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5"/>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Cl</a:t>
              </a:r>
              <a:r>
                <a:rPr lang="en" sz="1600" baseline="30000"/>
                <a:t>-1</a:t>
              </a:r>
              <a:endParaRPr sz="1600" baseline="30000"/>
            </a:p>
          </p:txBody>
        </p:sp>
      </p:grpSp>
      <p:grpSp>
        <p:nvGrpSpPr>
          <p:cNvPr id="1595" name="Google Shape;1595;p135"/>
          <p:cNvGrpSpPr/>
          <p:nvPr/>
        </p:nvGrpSpPr>
        <p:grpSpPr>
          <a:xfrm>
            <a:off x="542713" y="3293050"/>
            <a:ext cx="593025" cy="489600"/>
            <a:chOff x="6066850" y="3994900"/>
            <a:chExt cx="593025" cy="489600"/>
          </a:xfrm>
        </p:grpSpPr>
        <p:sp>
          <p:nvSpPr>
            <p:cNvPr id="1596" name="Google Shape;1596;p135"/>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5"/>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Cl</a:t>
              </a:r>
              <a:r>
                <a:rPr lang="en" sz="1600" baseline="30000"/>
                <a:t>-1</a:t>
              </a:r>
              <a:endParaRPr sz="1600" baseline="30000"/>
            </a:p>
          </p:txBody>
        </p:sp>
      </p:grpSp>
      <p:grpSp>
        <p:nvGrpSpPr>
          <p:cNvPr id="1598" name="Google Shape;1598;p135"/>
          <p:cNvGrpSpPr/>
          <p:nvPr/>
        </p:nvGrpSpPr>
        <p:grpSpPr>
          <a:xfrm>
            <a:off x="8177388" y="2803450"/>
            <a:ext cx="593025" cy="489600"/>
            <a:chOff x="6066850" y="3994900"/>
            <a:chExt cx="593025" cy="489600"/>
          </a:xfrm>
        </p:grpSpPr>
        <p:sp>
          <p:nvSpPr>
            <p:cNvPr id="1599" name="Google Shape;1599;p135"/>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5"/>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Cl</a:t>
              </a:r>
              <a:r>
                <a:rPr lang="en" sz="1600" baseline="30000"/>
                <a:t>-1</a:t>
              </a:r>
              <a:endParaRPr sz="1600" baseline="30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1"/>
                                        </p:tgtEl>
                                        <p:attrNameLst>
                                          <p:attrName>style.visibility</p:attrName>
                                        </p:attrNameLst>
                                      </p:cBhvr>
                                      <p:to>
                                        <p:strVal val="visible"/>
                                      </p:to>
                                    </p:set>
                                    <p:animEffect transition="in" filter="fade">
                                      <p:cBhvr>
                                        <p:cTn id="7" dur="1000"/>
                                        <p:tgtEl>
                                          <p:spTgt spid="1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2"/>
                                        </p:tgtEl>
                                        <p:attrNameLst>
                                          <p:attrName>style.visibility</p:attrName>
                                        </p:attrNameLst>
                                      </p:cBhvr>
                                      <p:to>
                                        <p:strVal val="visible"/>
                                      </p:to>
                                    </p:set>
                                    <p:animEffect transition="in" filter="fade">
                                      <p:cBhvr>
                                        <p:cTn id="12" dur="1000"/>
                                        <p:tgtEl>
                                          <p:spTgt spid="15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7"/>
                                        </p:tgtEl>
                                        <p:attrNameLst>
                                          <p:attrName>style.visibility</p:attrName>
                                        </p:attrNameLst>
                                      </p:cBhvr>
                                      <p:to>
                                        <p:strVal val="visible"/>
                                      </p:to>
                                    </p:set>
                                    <p:animEffect transition="in" filter="fade">
                                      <p:cBhvr>
                                        <p:cTn id="17" dur="1000"/>
                                        <p:tgtEl>
                                          <p:spTgt spid="15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0"/>
                                        </p:tgtEl>
                                        <p:attrNameLst>
                                          <p:attrName>style.visibility</p:attrName>
                                        </p:attrNameLst>
                                      </p:cBhvr>
                                      <p:to>
                                        <p:strVal val="visible"/>
                                      </p:to>
                                    </p:set>
                                    <p:animEffect transition="in" filter="fade">
                                      <p:cBhvr>
                                        <p:cTn id="22" dur="1000"/>
                                        <p:tgtEl>
                                          <p:spTgt spid="15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9"/>
                                        </p:tgtEl>
                                        <p:attrNameLst>
                                          <p:attrName>style.visibility</p:attrName>
                                        </p:attrNameLst>
                                      </p:cBhvr>
                                      <p:to>
                                        <p:strVal val="visible"/>
                                      </p:to>
                                    </p:set>
                                    <p:animEffect transition="in" filter="fade">
                                      <p:cBhvr>
                                        <p:cTn id="27" dur="1000"/>
                                        <p:tgtEl>
                                          <p:spTgt spid="15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8"/>
                                        </p:tgtEl>
                                        <p:attrNameLst>
                                          <p:attrName>style.visibility</p:attrName>
                                        </p:attrNameLst>
                                      </p:cBhvr>
                                      <p:to>
                                        <p:strVal val="visible"/>
                                      </p:to>
                                    </p:set>
                                    <p:animEffect transition="in" filter="fade">
                                      <p:cBhvr>
                                        <p:cTn id="32" dur="1000"/>
                                        <p:tgtEl>
                                          <p:spTgt spid="15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5"/>
                                        </p:tgtEl>
                                        <p:attrNameLst>
                                          <p:attrName>style.visibility</p:attrName>
                                        </p:attrNameLst>
                                      </p:cBhvr>
                                      <p:to>
                                        <p:strVal val="visible"/>
                                      </p:to>
                                    </p:set>
                                    <p:animEffect transition="in" filter="fade">
                                      <p:cBhvr>
                                        <p:cTn id="37" dur="1000"/>
                                        <p:tgtEl>
                                          <p:spTgt spid="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Molar Mass Examples: Elements</a:t>
            </a:r>
            <a:endParaRPr/>
          </a:p>
        </p:txBody>
      </p:sp>
      <p:sp>
        <p:nvSpPr>
          <p:cNvPr id="202" name="Google Shape;202;p19"/>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is the molar mass of iron?</a:t>
            </a:r>
            <a:br>
              <a:rPr lang="en"/>
            </a:br>
            <a:r>
              <a:rPr lang="en"/>
              <a:t/>
            </a:r>
            <a:br>
              <a:rPr lang="en"/>
            </a:br>
            <a:r>
              <a:rPr lang="en"/>
              <a:t>What is the molar mass of copper?</a:t>
            </a:r>
            <a:br>
              <a:rPr lang="en"/>
            </a:br>
            <a:endParaRPr/>
          </a:p>
        </p:txBody>
      </p:sp>
      <p:sp>
        <p:nvSpPr>
          <p:cNvPr id="203" name="Google Shape;203;p19"/>
          <p:cNvSpPr txBox="1"/>
          <p:nvPr/>
        </p:nvSpPr>
        <p:spPr>
          <a:xfrm>
            <a:off x="6385025" y="1495975"/>
            <a:ext cx="1571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55.8 g/mol</a:t>
            </a:r>
            <a:r>
              <a:rPr lang="en"/>
              <a:t/>
            </a:r>
            <a:br>
              <a:rPr lang="en"/>
            </a:br>
            <a:endParaRPr/>
          </a:p>
        </p:txBody>
      </p:sp>
      <p:sp>
        <p:nvSpPr>
          <p:cNvPr id="204" name="Google Shape;204;p19"/>
          <p:cNvSpPr txBox="1"/>
          <p:nvPr/>
        </p:nvSpPr>
        <p:spPr>
          <a:xfrm>
            <a:off x="6841775" y="2849425"/>
            <a:ext cx="1571400" cy="5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0000"/>
                </a:solidFill>
                <a:latin typeface="Shadows Into Light"/>
                <a:ea typeface="Shadows Into Light"/>
                <a:cs typeface="Shadows Into Light"/>
                <a:sym typeface="Shadows Into Light"/>
              </a:rPr>
              <a:t>63.5 g/mol</a:t>
            </a:r>
            <a:r>
              <a:rPr lang="en"/>
              <a:t/>
            </a:r>
            <a:br>
              <a:rPr lang="en"/>
            </a:br>
            <a:endParaRPr/>
          </a:p>
        </p:txBody>
      </p:sp>
      <p:pic>
        <p:nvPicPr>
          <p:cNvPr id="205" name="Google Shape;205;p19"/>
          <p:cNvPicPr preferRelativeResize="0"/>
          <p:nvPr/>
        </p:nvPicPr>
        <p:blipFill>
          <a:blip r:embed="rId3">
            <a:alphaModFix/>
          </a:blip>
          <a:stretch>
            <a:fillRect/>
          </a:stretch>
        </p:blipFill>
        <p:spPr>
          <a:xfrm>
            <a:off x="3724625" y="3494488"/>
            <a:ext cx="5143500" cy="128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3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Example 2</a:t>
            </a:r>
            <a:endParaRPr dirty="0"/>
          </a:p>
        </p:txBody>
      </p:sp>
      <p:sp>
        <p:nvSpPr>
          <p:cNvPr id="1606" name="Google Shape;1606;p136"/>
          <p:cNvSpPr txBox="1">
            <a:spLocks noGrp="1"/>
          </p:cNvSpPr>
          <p:nvPr>
            <p:ph type="body" idx="1"/>
          </p:nvPr>
        </p:nvSpPr>
        <p:spPr>
          <a:xfrm>
            <a:off x="311700" y="1638525"/>
            <a:ext cx="8520600" cy="604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 </a:t>
            </a:r>
            <a:br>
              <a:rPr lang="en"/>
            </a:br>
            <a:r>
              <a:rPr lang="en"/>
              <a:t/>
            </a:r>
            <a:br>
              <a:rPr lang="en"/>
            </a:br>
            <a:r>
              <a:rPr lang="en"/>
              <a:t>  </a:t>
            </a:r>
            <a:br>
              <a:rPr lang="en"/>
            </a:br>
            <a:r>
              <a:rPr lang="en"/>
              <a:t>  </a:t>
            </a:r>
            <a:endParaRPr/>
          </a:p>
        </p:txBody>
      </p:sp>
      <p:pic>
        <p:nvPicPr>
          <p:cNvPr id="1607" name="Google Shape;1607;p136"/>
          <p:cNvPicPr preferRelativeResize="0"/>
          <p:nvPr/>
        </p:nvPicPr>
        <p:blipFill>
          <a:blip r:embed="rId3">
            <a:alphaModFix/>
          </a:blip>
          <a:stretch>
            <a:fillRect/>
          </a:stretch>
        </p:blipFill>
        <p:spPr>
          <a:xfrm>
            <a:off x="6378900" y="2486788"/>
            <a:ext cx="1055450" cy="1039929"/>
          </a:xfrm>
          <a:prstGeom prst="rect">
            <a:avLst/>
          </a:prstGeom>
          <a:noFill/>
          <a:ln>
            <a:noFill/>
          </a:ln>
        </p:spPr>
      </p:pic>
      <p:sp>
        <p:nvSpPr>
          <p:cNvPr id="1608" name="Google Shape;1608;p136"/>
          <p:cNvSpPr txBox="1"/>
          <p:nvPr/>
        </p:nvSpPr>
        <p:spPr>
          <a:xfrm>
            <a:off x="824550" y="1428850"/>
            <a:ext cx="6450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FF0000"/>
              </a:solidFill>
              <a:latin typeface="Shadows Into Light"/>
              <a:ea typeface="Shadows Into Light"/>
              <a:cs typeface="Shadows Into Light"/>
              <a:sym typeface="Shadows Into Light"/>
            </a:endParaRPr>
          </a:p>
        </p:txBody>
      </p:sp>
      <p:sp>
        <p:nvSpPr>
          <p:cNvPr id="1609" name="Google Shape;1609;p136"/>
          <p:cNvSpPr txBox="1"/>
          <p:nvPr/>
        </p:nvSpPr>
        <p:spPr>
          <a:xfrm>
            <a:off x="496500" y="1585400"/>
            <a:ext cx="6615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3000" baseline="-25000"/>
          </a:p>
        </p:txBody>
      </p:sp>
      <p:sp>
        <p:nvSpPr>
          <p:cNvPr id="1610" name="Google Shape;1610;p136"/>
          <p:cNvSpPr txBox="1"/>
          <p:nvPr/>
        </p:nvSpPr>
        <p:spPr>
          <a:xfrm>
            <a:off x="1067350" y="2341400"/>
            <a:ext cx="4863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FF00"/>
                </a:solidFill>
                <a:latin typeface="Shadows Into Light"/>
                <a:ea typeface="Shadows Into Light"/>
                <a:cs typeface="Shadows Into Light"/>
                <a:sym typeface="Shadows Into Light"/>
              </a:rPr>
              <a:t>-2</a:t>
            </a:r>
            <a:endParaRPr sz="2400">
              <a:solidFill>
                <a:srgbClr val="00FF00"/>
              </a:solidFill>
              <a:latin typeface="Shadows Into Light"/>
              <a:ea typeface="Shadows Into Light"/>
              <a:cs typeface="Shadows Into Light"/>
              <a:sym typeface="Shadows Into Light"/>
            </a:endParaRPr>
          </a:p>
        </p:txBody>
      </p:sp>
      <p:sp>
        <p:nvSpPr>
          <p:cNvPr id="1611" name="Google Shape;1611;p136"/>
          <p:cNvSpPr txBox="1"/>
          <p:nvPr/>
        </p:nvSpPr>
        <p:spPr>
          <a:xfrm>
            <a:off x="496500" y="2341400"/>
            <a:ext cx="645000" cy="3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Shadows Into Light"/>
                <a:ea typeface="Shadows Into Light"/>
                <a:cs typeface="Shadows Into Light"/>
                <a:sym typeface="Shadows Into Light"/>
              </a:rPr>
              <a:t>+3</a:t>
            </a:r>
            <a:endParaRPr sz="2400">
              <a:solidFill>
                <a:srgbClr val="FF0000"/>
              </a:solidFill>
              <a:latin typeface="Shadows Into Light"/>
              <a:ea typeface="Shadows Into Light"/>
              <a:cs typeface="Shadows Into Light"/>
              <a:sym typeface="Shadows Into Light"/>
            </a:endParaRPr>
          </a:p>
        </p:txBody>
      </p:sp>
      <p:sp>
        <p:nvSpPr>
          <p:cNvPr id="1612" name="Google Shape;1612;p136"/>
          <p:cNvSpPr txBox="1"/>
          <p:nvPr/>
        </p:nvSpPr>
        <p:spPr>
          <a:xfrm>
            <a:off x="414975" y="3238900"/>
            <a:ext cx="6615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+6</a:t>
            </a:r>
            <a:endParaRPr sz="3000" baseline="-25000"/>
          </a:p>
        </p:txBody>
      </p:sp>
      <p:sp>
        <p:nvSpPr>
          <p:cNvPr id="1613" name="Google Shape;1613;p136"/>
          <p:cNvSpPr txBox="1"/>
          <p:nvPr/>
        </p:nvSpPr>
        <p:spPr>
          <a:xfrm>
            <a:off x="960325" y="3238900"/>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-6 = 0</a:t>
            </a:r>
            <a:endParaRPr sz="3000" baseline="-25000"/>
          </a:p>
        </p:txBody>
      </p:sp>
      <p:sp>
        <p:nvSpPr>
          <p:cNvPr id="1614" name="Google Shape;1614;p136"/>
          <p:cNvSpPr txBox="1"/>
          <p:nvPr/>
        </p:nvSpPr>
        <p:spPr>
          <a:xfrm>
            <a:off x="2940225" y="2628750"/>
            <a:ext cx="30489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Nickel </a:t>
            </a:r>
            <a:r>
              <a:rPr lang="en" sz="3000">
                <a:solidFill>
                  <a:srgbClr val="FF0000"/>
                </a:solidFill>
                <a:latin typeface="Shadows Into Light"/>
                <a:ea typeface="Shadows Into Light"/>
                <a:cs typeface="Shadows Into Light"/>
                <a:sym typeface="Shadows Into Light"/>
              </a:rPr>
              <a:t>(III)</a:t>
            </a:r>
            <a:r>
              <a:rPr lang="en" sz="3000">
                <a:solidFill>
                  <a:schemeClr val="lt1"/>
                </a:solidFill>
                <a:latin typeface="Shadows Into Light"/>
                <a:ea typeface="Shadows Into Light"/>
                <a:cs typeface="Shadows Into Light"/>
                <a:sym typeface="Shadows Into Light"/>
              </a:rPr>
              <a:t> oxide</a:t>
            </a:r>
            <a:endParaRPr sz="3000" baseline="-25000"/>
          </a:p>
        </p:txBody>
      </p:sp>
      <p:pic>
        <p:nvPicPr>
          <p:cNvPr id="1615" name="Google Shape;1615;p136"/>
          <p:cNvPicPr preferRelativeResize="0"/>
          <p:nvPr/>
        </p:nvPicPr>
        <p:blipFill>
          <a:blip r:embed="rId4">
            <a:alphaModFix/>
          </a:blip>
          <a:stretch>
            <a:fillRect/>
          </a:stretch>
        </p:blipFill>
        <p:spPr>
          <a:xfrm>
            <a:off x="7513225" y="2471163"/>
            <a:ext cx="1055450" cy="1071203"/>
          </a:xfrm>
          <a:prstGeom prst="rect">
            <a:avLst/>
          </a:prstGeom>
          <a:noFill/>
          <a:ln>
            <a:noFill/>
          </a:ln>
        </p:spPr>
      </p:pic>
      <p:sp>
        <p:nvSpPr>
          <p:cNvPr id="1616" name="Google Shape;1616;p136"/>
          <p:cNvSpPr/>
          <p:nvPr/>
        </p:nvSpPr>
        <p:spPr>
          <a:xfrm rot="5400000">
            <a:off x="6849289" y="2386076"/>
            <a:ext cx="861000" cy="533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17" name="Google Shape;1617;p136"/>
          <p:cNvSpPr/>
          <p:nvPr/>
        </p:nvSpPr>
        <p:spPr>
          <a:xfrm rot="5400000">
            <a:off x="8280725" y="2375350"/>
            <a:ext cx="360300" cy="3843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618" name="Google Shape;1618;p136"/>
          <p:cNvSpPr txBox="1"/>
          <p:nvPr/>
        </p:nvSpPr>
        <p:spPr>
          <a:xfrm>
            <a:off x="496500" y="2571750"/>
            <a:ext cx="2163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lt1"/>
                </a:solidFill>
                <a:latin typeface="Shadows Into Light"/>
                <a:ea typeface="Shadows Into Light"/>
                <a:cs typeface="Shadows Into Light"/>
                <a:sym typeface="Shadows Into Light"/>
              </a:rPr>
              <a:t>Ni</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O</a:t>
            </a:r>
            <a:r>
              <a:rPr lang="en" sz="3600" baseline="-25000">
                <a:solidFill>
                  <a:schemeClr val="lt1"/>
                </a:solidFill>
                <a:latin typeface="Shadows Into Light"/>
                <a:ea typeface="Shadows Into Light"/>
                <a:cs typeface="Shadows Into Light"/>
                <a:sym typeface="Shadows Into Light"/>
              </a:rPr>
              <a:t>3</a:t>
            </a:r>
            <a:r>
              <a:rPr lang="en" sz="3600">
                <a:solidFill>
                  <a:schemeClr val="lt1"/>
                </a:solidFill>
                <a:latin typeface="Shadows Into Light"/>
                <a:ea typeface="Shadows Into Light"/>
                <a:cs typeface="Shadows Into Light"/>
                <a:sym typeface="Shadows Into Light"/>
              </a:rPr>
              <a:t/>
            </a:r>
            <a:br>
              <a:rPr lang="en" sz="3600">
                <a:solidFill>
                  <a:schemeClr val="lt1"/>
                </a:solidFill>
                <a:latin typeface="Shadows Into Light"/>
                <a:ea typeface="Shadows Into Light"/>
                <a:cs typeface="Shadows Into Light"/>
                <a:sym typeface="Shadows Into Light"/>
              </a:rPr>
            </a:br>
            <a:endParaRPr>
              <a:latin typeface="Shadows Into Light"/>
              <a:ea typeface="Shadows Into Light"/>
              <a:cs typeface="Shadows Into Light"/>
              <a:sym typeface="Shadows Into Light"/>
            </a:endParaRPr>
          </a:p>
        </p:txBody>
      </p:sp>
      <p:grpSp>
        <p:nvGrpSpPr>
          <p:cNvPr id="1619" name="Google Shape;1619;p136"/>
          <p:cNvGrpSpPr/>
          <p:nvPr/>
        </p:nvGrpSpPr>
        <p:grpSpPr>
          <a:xfrm>
            <a:off x="6849650" y="1616500"/>
            <a:ext cx="584700" cy="489600"/>
            <a:chOff x="6017650" y="3994900"/>
            <a:chExt cx="584700" cy="489600"/>
          </a:xfrm>
        </p:grpSpPr>
        <p:sp>
          <p:nvSpPr>
            <p:cNvPr id="1620" name="Google Shape;1620;p136"/>
            <p:cNvSpPr/>
            <p:nvPr/>
          </p:nvSpPr>
          <p:spPr>
            <a:xfrm>
              <a:off x="6066850" y="3994900"/>
              <a:ext cx="486300" cy="4896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6"/>
            <p:cNvSpPr txBox="1"/>
            <p:nvPr/>
          </p:nvSpPr>
          <p:spPr>
            <a:xfrm>
              <a:off x="6017650" y="4024363"/>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Ni</a:t>
              </a:r>
              <a:r>
                <a:rPr lang="en" sz="1600" baseline="30000"/>
                <a:t>+3</a:t>
              </a:r>
              <a:endParaRPr sz="1600" baseline="30000"/>
            </a:p>
          </p:txBody>
        </p:sp>
      </p:grpSp>
      <p:grpSp>
        <p:nvGrpSpPr>
          <p:cNvPr id="1622" name="Google Shape;1622;p136"/>
          <p:cNvGrpSpPr/>
          <p:nvPr/>
        </p:nvGrpSpPr>
        <p:grpSpPr>
          <a:xfrm>
            <a:off x="6204950" y="1638525"/>
            <a:ext cx="584700" cy="489600"/>
            <a:chOff x="6017650" y="3994900"/>
            <a:chExt cx="584700" cy="489600"/>
          </a:xfrm>
        </p:grpSpPr>
        <p:sp>
          <p:nvSpPr>
            <p:cNvPr id="1623" name="Google Shape;1623;p136"/>
            <p:cNvSpPr/>
            <p:nvPr/>
          </p:nvSpPr>
          <p:spPr>
            <a:xfrm>
              <a:off x="6066850" y="3994900"/>
              <a:ext cx="486300" cy="4896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6"/>
            <p:cNvSpPr txBox="1"/>
            <p:nvPr/>
          </p:nvSpPr>
          <p:spPr>
            <a:xfrm>
              <a:off x="6017650"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Ni</a:t>
              </a:r>
              <a:r>
                <a:rPr lang="en" sz="1600" baseline="30000"/>
                <a:t>+2</a:t>
              </a:r>
              <a:endParaRPr sz="1600" baseline="30000"/>
            </a:p>
          </p:txBody>
        </p:sp>
      </p:grpSp>
      <p:grpSp>
        <p:nvGrpSpPr>
          <p:cNvPr id="1625" name="Google Shape;1625;p136"/>
          <p:cNvGrpSpPr/>
          <p:nvPr/>
        </p:nvGrpSpPr>
        <p:grpSpPr>
          <a:xfrm>
            <a:off x="1076475" y="1638525"/>
            <a:ext cx="584700" cy="489600"/>
            <a:chOff x="6017650" y="3994900"/>
            <a:chExt cx="584700" cy="489600"/>
          </a:xfrm>
        </p:grpSpPr>
        <p:sp>
          <p:nvSpPr>
            <p:cNvPr id="1626" name="Google Shape;1626;p136"/>
            <p:cNvSpPr/>
            <p:nvPr/>
          </p:nvSpPr>
          <p:spPr>
            <a:xfrm>
              <a:off x="6066850" y="3994900"/>
              <a:ext cx="486300" cy="4896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6"/>
            <p:cNvSpPr txBox="1"/>
            <p:nvPr/>
          </p:nvSpPr>
          <p:spPr>
            <a:xfrm>
              <a:off x="6017650" y="4024363"/>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Ni</a:t>
              </a:r>
              <a:r>
                <a:rPr lang="en" sz="1600" baseline="30000"/>
                <a:t>+3</a:t>
              </a:r>
              <a:endParaRPr sz="1600" baseline="30000"/>
            </a:p>
          </p:txBody>
        </p:sp>
      </p:grpSp>
      <p:grpSp>
        <p:nvGrpSpPr>
          <p:cNvPr id="1628" name="Google Shape;1628;p136"/>
          <p:cNvGrpSpPr/>
          <p:nvPr/>
        </p:nvGrpSpPr>
        <p:grpSpPr>
          <a:xfrm>
            <a:off x="2039925" y="1638525"/>
            <a:ext cx="584700" cy="489600"/>
            <a:chOff x="6017650" y="3994900"/>
            <a:chExt cx="584700" cy="489600"/>
          </a:xfrm>
        </p:grpSpPr>
        <p:sp>
          <p:nvSpPr>
            <p:cNvPr id="1629" name="Google Shape;1629;p136"/>
            <p:cNvSpPr/>
            <p:nvPr/>
          </p:nvSpPr>
          <p:spPr>
            <a:xfrm>
              <a:off x="6066850" y="3994900"/>
              <a:ext cx="486300" cy="4896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6"/>
            <p:cNvSpPr txBox="1"/>
            <p:nvPr/>
          </p:nvSpPr>
          <p:spPr>
            <a:xfrm>
              <a:off x="6017650" y="4024363"/>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Ni</a:t>
              </a:r>
              <a:r>
                <a:rPr lang="en" sz="1600" baseline="30000"/>
                <a:t>+3</a:t>
              </a:r>
              <a:endParaRPr sz="1600" baseline="30000"/>
            </a:p>
          </p:txBody>
        </p:sp>
      </p:grpSp>
      <p:grpSp>
        <p:nvGrpSpPr>
          <p:cNvPr id="1631" name="Google Shape;1631;p136"/>
          <p:cNvGrpSpPr/>
          <p:nvPr/>
        </p:nvGrpSpPr>
        <p:grpSpPr>
          <a:xfrm>
            <a:off x="1609150" y="1638525"/>
            <a:ext cx="593025" cy="489600"/>
            <a:chOff x="6066850" y="3994900"/>
            <a:chExt cx="593025" cy="489600"/>
          </a:xfrm>
        </p:grpSpPr>
        <p:sp>
          <p:nvSpPr>
            <p:cNvPr id="1632" name="Google Shape;1632;p136"/>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6"/>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O</a:t>
              </a:r>
              <a:r>
                <a:rPr lang="en" sz="1600" baseline="30000"/>
                <a:t>-2</a:t>
              </a:r>
              <a:endParaRPr sz="1600" baseline="30000"/>
            </a:p>
          </p:txBody>
        </p:sp>
      </p:grpSp>
      <p:grpSp>
        <p:nvGrpSpPr>
          <p:cNvPr id="1634" name="Google Shape;1634;p136"/>
          <p:cNvGrpSpPr/>
          <p:nvPr/>
        </p:nvGrpSpPr>
        <p:grpSpPr>
          <a:xfrm>
            <a:off x="2570813" y="1616500"/>
            <a:ext cx="593025" cy="489600"/>
            <a:chOff x="6066850" y="3994900"/>
            <a:chExt cx="593025" cy="489600"/>
          </a:xfrm>
        </p:grpSpPr>
        <p:sp>
          <p:nvSpPr>
            <p:cNvPr id="1635" name="Google Shape;1635;p136"/>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6"/>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O</a:t>
              </a:r>
              <a:r>
                <a:rPr lang="en" sz="1600" baseline="30000"/>
                <a:t>-2</a:t>
              </a:r>
              <a:endParaRPr sz="1600" baseline="30000"/>
            </a:p>
          </p:txBody>
        </p:sp>
      </p:grpSp>
      <p:grpSp>
        <p:nvGrpSpPr>
          <p:cNvPr id="1637" name="Google Shape;1637;p136"/>
          <p:cNvGrpSpPr/>
          <p:nvPr/>
        </p:nvGrpSpPr>
        <p:grpSpPr>
          <a:xfrm>
            <a:off x="647463" y="1638525"/>
            <a:ext cx="593025" cy="489600"/>
            <a:chOff x="6066850" y="3994900"/>
            <a:chExt cx="593025" cy="489600"/>
          </a:xfrm>
        </p:grpSpPr>
        <p:sp>
          <p:nvSpPr>
            <p:cNvPr id="1638" name="Google Shape;1638;p136"/>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6"/>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O</a:t>
              </a:r>
              <a:r>
                <a:rPr lang="en" sz="1600" baseline="30000"/>
                <a:t>-2</a:t>
              </a:r>
              <a:endParaRPr sz="1600" baseline="30000"/>
            </a:p>
          </p:txBody>
        </p:sp>
      </p:grpSp>
      <p:grpSp>
        <p:nvGrpSpPr>
          <p:cNvPr id="1640" name="Google Shape;1640;p136"/>
          <p:cNvGrpSpPr/>
          <p:nvPr/>
        </p:nvGrpSpPr>
        <p:grpSpPr>
          <a:xfrm>
            <a:off x="7975638" y="1616500"/>
            <a:ext cx="593025" cy="489600"/>
            <a:chOff x="6066850" y="3994900"/>
            <a:chExt cx="593025" cy="489600"/>
          </a:xfrm>
        </p:grpSpPr>
        <p:sp>
          <p:nvSpPr>
            <p:cNvPr id="1641" name="Google Shape;1641;p136"/>
            <p:cNvSpPr/>
            <p:nvPr/>
          </p:nvSpPr>
          <p:spPr>
            <a:xfrm>
              <a:off x="6066850" y="3994900"/>
              <a:ext cx="486300" cy="4896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6"/>
            <p:cNvSpPr txBox="1"/>
            <p:nvPr/>
          </p:nvSpPr>
          <p:spPr>
            <a:xfrm>
              <a:off x="6075175" y="4024138"/>
              <a:ext cx="584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O</a:t>
              </a:r>
              <a:r>
                <a:rPr lang="en" sz="1600" baseline="30000"/>
                <a:t>-2</a:t>
              </a:r>
              <a:endParaRPr sz="1600" baseline="30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9"/>
                                        </p:tgtEl>
                                        <p:attrNameLst>
                                          <p:attrName>style.visibility</p:attrName>
                                        </p:attrNameLst>
                                      </p:cBhvr>
                                      <p:to>
                                        <p:strVal val="visible"/>
                                      </p:to>
                                    </p:set>
                                    <p:animEffect transition="in" filter="fade">
                                      <p:cBhvr>
                                        <p:cTn id="7" dur="1000"/>
                                        <p:tgtEl>
                                          <p:spTgt spid="16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8"/>
                                        </p:tgtEl>
                                        <p:attrNameLst>
                                          <p:attrName>style.visibility</p:attrName>
                                        </p:attrNameLst>
                                      </p:cBhvr>
                                      <p:to>
                                        <p:strVal val="visible"/>
                                      </p:to>
                                    </p:set>
                                    <p:animEffect transition="in" filter="fade">
                                      <p:cBhvr>
                                        <p:cTn id="12" dur="1000"/>
                                        <p:tgtEl>
                                          <p:spTgt spid="16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6"/>
                                        </p:tgtEl>
                                        <p:attrNameLst>
                                          <p:attrName>style.visibility</p:attrName>
                                        </p:attrNameLst>
                                      </p:cBhvr>
                                      <p:to>
                                        <p:strVal val="visible"/>
                                      </p:to>
                                    </p:set>
                                    <p:animEffect transition="in" filter="fade">
                                      <p:cBhvr>
                                        <p:cTn id="17" dur="1000"/>
                                        <p:tgtEl>
                                          <p:spTgt spid="16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7"/>
                                        </p:tgtEl>
                                        <p:attrNameLst>
                                          <p:attrName>style.visibility</p:attrName>
                                        </p:attrNameLst>
                                      </p:cBhvr>
                                      <p:to>
                                        <p:strVal val="visible"/>
                                      </p:to>
                                    </p:set>
                                    <p:animEffect transition="in" filter="fade">
                                      <p:cBhvr>
                                        <p:cTn id="22" dur="1000"/>
                                        <p:tgtEl>
                                          <p:spTgt spid="16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0"/>
                                        </p:tgtEl>
                                        <p:attrNameLst>
                                          <p:attrName>style.visibility</p:attrName>
                                        </p:attrNameLst>
                                      </p:cBhvr>
                                      <p:to>
                                        <p:strVal val="visible"/>
                                      </p:to>
                                    </p:set>
                                    <p:animEffect transition="in" filter="fade">
                                      <p:cBhvr>
                                        <p:cTn id="27" dur="1000"/>
                                        <p:tgtEl>
                                          <p:spTgt spid="16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13"/>
                                        </p:tgtEl>
                                        <p:attrNameLst>
                                          <p:attrName>style.visibility</p:attrName>
                                        </p:attrNameLst>
                                      </p:cBhvr>
                                      <p:to>
                                        <p:strVal val="visible"/>
                                      </p:to>
                                    </p:set>
                                    <p:animEffect transition="in" filter="fade">
                                      <p:cBhvr>
                                        <p:cTn id="32" dur="1000"/>
                                        <p:tgtEl>
                                          <p:spTgt spid="16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12"/>
                                        </p:tgtEl>
                                        <p:attrNameLst>
                                          <p:attrName>style.visibility</p:attrName>
                                        </p:attrNameLst>
                                      </p:cBhvr>
                                      <p:to>
                                        <p:strVal val="visible"/>
                                      </p:to>
                                    </p:set>
                                    <p:animEffect transition="in" filter="fade">
                                      <p:cBhvr>
                                        <p:cTn id="37" dur="1000"/>
                                        <p:tgtEl>
                                          <p:spTgt spid="16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11"/>
                                        </p:tgtEl>
                                        <p:attrNameLst>
                                          <p:attrName>style.visibility</p:attrName>
                                        </p:attrNameLst>
                                      </p:cBhvr>
                                      <p:to>
                                        <p:strVal val="visible"/>
                                      </p:to>
                                    </p:set>
                                    <p:animEffect transition="in" filter="fade">
                                      <p:cBhvr>
                                        <p:cTn id="42" dur="1000"/>
                                        <p:tgtEl>
                                          <p:spTgt spid="16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5"/>
                                        </p:tgtEl>
                                        <p:attrNameLst>
                                          <p:attrName>style.visibility</p:attrName>
                                        </p:attrNameLst>
                                      </p:cBhvr>
                                      <p:to>
                                        <p:strVal val="visible"/>
                                      </p:to>
                                    </p:set>
                                    <p:animEffect transition="in" filter="fade">
                                      <p:cBhvr>
                                        <p:cTn id="47" dur="1000"/>
                                        <p:tgtEl>
                                          <p:spTgt spid="1625"/>
                                        </p:tgtEl>
                                      </p:cBhvr>
                                    </p:animEffect>
                                  </p:childTnLst>
                                </p:cTn>
                              </p:par>
                              <p:par>
                                <p:cTn id="48" presetID="10" presetClass="entr" presetSubtype="0" fill="hold" nodeType="withEffect">
                                  <p:stCondLst>
                                    <p:cond delay="0"/>
                                  </p:stCondLst>
                                  <p:childTnLst>
                                    <p:set>
                                      <p:cBhvr>
                                        <p:cTn id="49" dur="1" fill="hold">
                                          <p:stCondLst>
                                            <p:cond delay="0"/>
                                          </p:stCondLst>
                                        </p:cTn>
                                        <p:tgtEl>
                                          <p:spTgt spid="1628"/>
                                        </p:tgtEl>
                                        <p:attrNameLst>
                                          <p:attrName>style.visibility</p:attrName>
                                        </p:attrNameLst>
                                      </p:cBhvr>
                                      <p:to>
                                        <p:strVal val="visible"/>
                                      </p:to>
                                    </p:set>
                                    <p:animEffect transition="in" filter="fade">
                                      <p:cBhvr>
                                        <p:cTn id="50" dur="1000"/>
                                        <p:tgtEl>
                                          <p:spTgt spid="1628"/>
                                        </p:tgtEl>
                                      </p:cBhvr>
                                    </p:animEffect>
                                  </p:childTnLst>
                                </p:cTn>
                              </p:par>
                              <p:par>
                                <p:cTn id="51" presetID="10" presetClass="entr" presetSubtype="0" fill="hold" nodeType="withEffect">
                                  <p:stCondLst>
                                    <p:cond delay="0"/>
                                  </p:stCondLst>
                                  <p:childTnLst>
                                    <p:set>
                                      <p:cBhvr>
                                        <p:cTn id="52" dur="1" fill="hold">
                                          <p:stCondLst>
                                            <p:cond delay="0"/>
                                          </p:stCondLst>
                                        </p:cTn>
                                        <p:tgtEl>
                                          <p:spTgt spid="1631"/>
                                        </p:tgtEl>
                                        <p:attrNameLst>
                                          <p:attrName>style.visibility</p:attrName>
                                        </p:attrNameLst>
                                      </p:cBhvr>
                                      <p:to>
                                        <p:strVal val="visible"/>
                                      </p:to>
                                    </p:set>
                                    <p:animEffect transition="in" filter="fade">
                                      <p:cBhvr>
                                        <p:cTn id="53" dur="1000"/>
                                        <p:tgtEl>
                                          <p:spTgt spid="1631"/>
                                        </p:tgtEl>
                                      </p:cBhvr>
                                    </p:animEffect>
                                  </p:childTnLst>
                                </p:cTn>
                              </p:par>
                              <p:par>
                                <p:cTn id="54" presetID="10" presetClass="entr" presetSubtype="0" fill="hold" nodeType="withEffect">
                                  <p:stCondLst>
                                    <p:cond delay="0"/>
                                  </p:stCondLst>
                                  <p:childTnLst>
                                    <p:set>
                                      <p:cBhvr>
                                        <p:cTn id="55" dur="1" fill="hold">
                                          <p:stCondLst>
                                            <p:cond delay="0"/>
                                          </p:stCondLst>
                                        </p:cTn>
                                        <p:tgtEl>
                                          <p:spTgt spid="1637"/>
                                        </p:tgtEl>
                                        <p:attrNameLst>
                                          <p:attrName>style.visibility</p:attrName>
                                        </p:attrNameLst>
                                      </p:cBhvr>
                                      <p:to>
                                        <p:strVal val="visible"/>
                                      </p:to>
                                    </p:set>
                                    <p:animEffect transition="in" filter="fade">
                                      <p:cBhvr>
                                        <p:cTn id="56" dur="1000"/>
                                        <p:tgtEl>
                                          <p:spTgt spid="1637"/>
                                        </p:tgtEl>
                                      </p:cBhvr>
                                    </p:animEffect>
                                  </p:childTnLst>
                                </p:cTn>
                              </p:par>
                              <p:par>
                                <p:cTn id="57" presetID="10" presetClass="entr" presetSubtype="0" fill="hold" nodeType="withEffect">
                                  <p:stCondLst>
                                    <p:cond delay="0"/>
                                  </p:stCondLst>
                                  <p:childTnLst>
                                    <p:set>
                                      <p:cBhvr>
                                        <p:cTn id="58" dur="1" fill="hold">
                                          <p:stCondLst>
                                            <p:cond delay="0"/>
                                          </p:stCondLst>
                                        </p:cTn>
                                        <p:tgtEl>
                                          <p:spTgt spid="1634"/>
                                        </p:tgtEl>
                                        <p:attrNameLst>
                                          <p:attrName>style.visibility</p:attrName>
                                        </p:attrNameLst>
                                      </p:cBhvr>
                                      <p:to>
                                        <p:strVal val="visible"/>
                                      </p:to>
                                    </p:set>
                                    <p:animEffect transition="in" filter="fade">
                                      <p:cBhvr>
                                        <p:cTn id="59" dur="1000"/>
                                        <p:tgtEl>
                                          <p:spTgt spid="16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14"/>
                                        </p:tgtEl>
                                        <p:attrNameLst>
                                          <p:attrName>style.visibility</p:attrName>
                                        </p:attrNameLst>
                                      </p:cBhvr>
                                      <p:to>
                                        <p:strVal val="visible"/>
                                      </p:to>
                                    </p:set>
                                    <p:animEffect transition="in" filter="fade">
                                      <p:cBhvr>
                                        <p:cTn id="64" dur="1000"/>
                                        <p:tgtEl>
                                          <p:spTgt spid="1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4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Example:    </a:t>
            </a:r>
            <a:br>
              <a:rPr lang="en"/>
            </a:br>
            <a:r>
              <a:rPr lang="en"/>
              <a:t>cobalt (</a:t>
            </a:r>
            <a:r>
              <a:rPr lang="en">
                <a:solidFill>
                  <a:srgbClr val="FF0000"/>
                </a:solidFill>
              </a:rPr>
              <a:t>II</a:t>
            </a:r>
            <a:r>
              <a:rPr lang="en"/>
              <a:t>) chloride</a:t>
            </a:r>
            <a:br>
              <a:rPr lang="en"/>
            </a:br>
            <a:r>
              <a:rPr lang="en"/>
              <a:t/>
            </a:r>
            <a:br>
              <a:rPr lang="en"/>
            </a:br>
            <a:r>
              <a:rPr lang="en">
                <a:solidFill>
                  <a:schemeClr val="lt1"/>
                </a:solidFill>
              </a:rPr>
              <a:t>chromium (</a:t>
            </a:r>
            <a:r>
              <a:rPr lang="en">
                <a:solidFill>
                  <a:srgbClr val="FF0000"/>
                </a:solidFill>
              </a:rPr>
              <a:t>III</a:t>
            </a:r>
            <a:r>
              <a:rPr lang="en">
                <a:solidFill>
                  <a:schemeClr val="lt1"/>
                </a:solidFill>
              </a:rPr>
              <a:t>) oxide</a:t>
            </a:r>
            <a:r>
              <a:rPr lang="en"/>
              <a:t/>
            </a:r>
            <a:br>
              <a:rPr lang="en"/>
            </a:br>
            <a:endParaRPr/>
          </a:p>
        </p:txBody>
      </p:sp>
      <p:sp>
        <p:nvSpPr>
          <p:cNvPr id="1698" name="Google Shape;1698;p14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Writing Chemical Formulas</a:t>
            </a:r>
            <a:endParaRPr/>
          </a:p>
        </p:txBody>
      </p:sp>
      <p:sp>
        <p:nvSpPr>
          <p:cNvPr id="1699" name="Google Shape;1699;p140"/>
          <p:cNvSpPr txBox="1"/>
          <p:nvPr/>
        </p:nvSpPr>
        <p:spPr>
          <a:xfrm>
            <a:off x="4249600" y="2036875"/>
            <a:ext cx="15432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Co</a:t>
            </a:r>
            <a:r>
              <a:rPr lang="en" sz="3600" baseline="30000">
                <a:solidFill>
                  <a:srgbClr val="FF0000"/>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Cl</a:t>
            </a:r>
            <a:r>
              <a:rPr lang="en" sz="3600" baseline="30000">
                <a:solidFill>
                  <a:schemeClr val="lt1"/>
                </a:solidFill>
                <a:latin typeface="Shadows Into Light"/>
                <a:ea typeface="Shadows Into Light"/>
                <a:cs typeface="Shadows Into Light"/>
                <a:sym typeface="Shadows Into Light"/>
              </a:rPr>
              <a:t>-1</a:t>
            </a:r>
            <a:endParaRPr sz="3600" baseline="30000"/>
          </a:p>
        </p:txBody>
      </p:sp>
      <p:sp>
        <p:nvSpPr>
          <p:cNvPr id="1700" name="Google Shape;1700;p140"/>
          <p:cNvSpPr txBox="1"/>
          <p:nvPr/>
        </p:nvSpPr>
        <p:spPr>
          <a:xfrm>
            <a:off x="4006454" y="2571750"/>
            <a:ext cx="8964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a:t>
            </a:r>
            <a:endParaRPr sz="3000" baseline="-25000"/>
          </a:p>
        </p:txBody>
      </p:sp>
      <p:sp>
        <p:nvSpPr>
          <p:cNvPr id="1701" name="Google Shape;1701;p140"/>
          <p:cNvSpPr txBox="1"/>
          <p:nvPr/>
        </p:nvSpPr>
        <p:spPr>
          <a:xfrm>
            <a:off x="4775888" y="2571750"/>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2(-1) = 0</a:t>
            </a:r>
            <a:endParaRPr sz="3000" baseline="-25000"/>
          </a:p>
        </p:txBody>
      </p:sp>
      <p:sp>
        <p:nvSpPr>
          <p:cNvPr id="1702" name="Google Shape;1702;p140"/>
          <p:cNvSpPr txBox="1"/>
          <p:nvPr/>
        </p:nvSpPr>
        <p:spPr>
          <a:xfrm>
            <a:off x="6242250" y="2036875"/>
            <a:ext cx="9777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CoCl</a:t>
            </a:r>
            <a:r>
              <a:rPr lang="en" sz="3000" baseline="-25000">
                <a:solidFill>
                  <a:schemeClr val="lt1"/>
                </a:solidFill>
                <a:latin typeface="Shadows Into Light"/>
                <a:ea typeface="Shadows Into Light"/>
                <a:cs typeface="Shadows Into Light"/>
                <a:sym typeface="Shadows Into Light"/>
              </a:rPr>
              <a:t>2</a:t>
            </a:r>
            <a:endParaRPr sz="3000" baseline="-25000"/>
          </a:p>
        </p:txBody>
      </p:sp>
      <p:sp>
        <p:nvSpPr>
          <p:cNvPr id="1703" name="Google Shape;1703;p140"/>
          <p:cNvSpPr txBox="1"/>
          <p:nvPr/>
        </p:nvSpPr>
        <p:spPr>
          <a:xfrm>
            <a:off x="4196750" y="3447225"/>
            <a:ext cx="15432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Cr</a:t>
            </a:r>
            <a:r>
              <a:rPr lang="en" sz="3600" baseline="30000">
                <a:solidFill>
                  <a:srgbClr val="FF0000"/>
                </a:solidFill>
                <a:latin typeface="Shadows Into Light"/>
                <a:ea typeface="Shadows Into Light"/>
                <a:cs typeface="Shadows Into Light"/>
                <a:sym typeface="Shadows Into Light"/>
              </a:rPr>
              <a:t>+3</a:t>
            </a:r>
            <a:r>
              <a:rPr lang="en" sz="3600">
                <a:solidFill>
                  <a:schemeClr val="lt1"/>
                </a:solidFill>
                <a:latin typeface="Shadows Into Light"/>
                <a:ea typeface="Shadows Into Light"/>
                <a:cs typeface="Shadows Into Light"/>
                <a:sym typeface="Shadows Into Light"/>
              </a:rPr>
              <a:t>O</a:t>
            </a:r>
            <a:r>
              <a:rPr lang="en" sz="3600" baseline="30000">
                <a:solidFill>
                  <a:schemeClr val="lt1"/>
                </a:solidFill>
                <a:latin typeface="Shadows Into Light"/>
                <a:ea typeface="Shadows Into Light"/>
                <a:cs typeface="Shadows Into Light"/>
                <a:sym typeface="Shadows Into Light"/>
              </a:rPr>
              <a:t>-2</a:t>
            </a:r>
            <a:endParaRPr sz="3600" baseline="30000"/>
          </a:p>
        </p:txBody>
      </p:sp>
      <p:sp>
        <p:nvSpPr>
          <p:cNvPr id="1704" name="Google Shape;1704;p140"/>
          <p:cNvSpPr txBox="1"/>
          <p:nvPr/>
        </p:nvSpPr>
        <p:spPr>
          <a:xfrm>
            <a:off x="3890199" y="3950400"/>
            <a:ext cx="11289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2(+3)</a:t>
            </a:r>
            <a:endParaRPr sz="3000" baseline="-25000"/>
          </a:p>
        </p:txBody>
      </p:sp>
      <p:sp>
        <p:nvSpPr>
          <p:cNvPr id="1705" name="Google Shape;1705;p140"/>
          <p:cNvSpPr txBox="1"/>
          <p:nvPr/>
        </p:nvSpPr>
        <p:spPr>
          <a:xfrm>
            <a:off x="4775904" y="3950400"/>
            <a:ext cx="20319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3(-2) = 0</a:t>
            </a:r>
            <a:endParaRPr sz="3000" baseline="-25000"/>
          </a:p>
        </p:txBody>
      </p:sp>
      <p:sp>
        <p:nvSpPr>
          <p:cNvPr id="1706" name="Google Shape;1706;p140"/>
          <p:cNvSpPr txBox="1"/>
          <p:nvPr/>
        </p:nvSpPr>
        <p:spPr>
          <a:xfrm>
            <a:off x="6384075" y="3500100"/>
            <a:ext cx="1128900" cy="756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Cr</a:t>
            </a:r>
            <a:r>
              <a:rPr lang="en" sz="3000" baseline="-25000">
                <a:solidFill>
                  <a:schemeClr val="lt1"/>
                </a:solidFill>
                <a:latin typeface="Shadows Into Light"/>
                <a:ea typeface="Shadows Into Light"/>
                <a:cs typeface="Shadows Into Light"/>
                <a:sym typeface="Shadows Into Light"/>
              </a:rPr>
              <a:t>2</a:t>
            </a:r>
            <a:r>
              <a:rPr lang="en" sz="3000">
                <a:solidFill>
                  <a:schemeClr val="lt1"/>
                </a:solidFill>
                <a:latin typeface="Shadows Into Light"/>
                <a:ea typeface="Shadows Into Light"/>
                <a:cs typeface="Shadows Into Light"/>
                <a:sym typeface="Shadows Into Light"/>
              </a:rPr>
              <a:t>O</a:t>
            </a:r>
            <a:r>
              <a:rPr lang="en" sz="3000" baseline="-25000">
                <a:solidFill>
                  <a:schemeClr val="lt1"/>
                </a:solidFill>
                <a:latin typeface="Shadows Into Light"/>
                <a:ea typeface="Shadows Into Light"/>
                <a:cs typeface="Shadows Into Light"/>
                <a:sym typeface="Shadows Into Light"/>
              </a:rPr>
              <a:t>3</a:t>
            </a:r>
            <a:endParaRPr sz="3000" baseline="-25000"/>
          </a:p>
        </p:txBody>
      </p:sp>
      <p:pic>
        <p:nvPicPr>
          <p:cNvPr id="1707" name="Google Shape;1707;p140"/>
          <p:cNvPicPr preferRelativeResize="0"/>
          <p:nvPr/>
        </p:nvPicPr>
        <p:blipFill>
          <a:blip r:embed="rId3">
            <a:alphaModFix/>
          </a:blip>
          <a:stretch>
            <a:fillRect/>
          </a:stretch>
        </p:blipFill>
        <p:spPr>
          <a:xfrm>
            <a:off x="7783750" y="1495975"/>
            <a:ext cx="1055450" cy="1032338"/>
          </a:xfrm>
          <a:prstGeom prst="rect">
            <a:avLst/>
          </a:prstGeom>
          <a:noFill/>
          <a:ln>
            <a:noFill/>
          </a:ln>
        </p:spPr>
      </p:pic>
      <p:pic>
        <p:nvPicPr>
          <p:cNvPr id="1708" name="Google Shape;1708;p140"/>
          <p:cNvPicPr preferRelativeResize="0"/>
          <p:nvPr/>
        </p:nvPicPr>
        <p:blipFill>
          <a:blip r:embed="rId4">
            <a:alphaModFix/>
          </a:blip>
          <a:stretch>
            <a:fillRect/>
          </a:stretch>
        </p:blipFill>
        <p:spPr>
          <a:xfrm>
            <a:off x="7783750" y="2571750"/>
            <a:ext cx="1055450" cy="1047689"/>
          </a:xfrm>
          <a:prstGeom prst="rect">
            <a:avLst/>
          </a:prstGeom>
          <a:noFill/>
          <a:ln>
            <a:noFill/>
          </a:ln>
        </p:spPr>
      </p:pic>
      <p:pic>
        <p:nvPicPr>
          <p:cNvPr id="1709" name="Google Shape;1709;p140"/>
          <p:cNvPicPr preferRelativeResize="0"/>
          <p:nvPr/>
        </p:nvPicPr>
        <p:blipFill>
          <a:blip r:embed="rId5">
            <a:alphaModFix/>
          </a:blip>
          <a:stretch>
            <a:fillRect/>
          </a:stretch>
        </p:blipFill>
        <p:spPr>
          <a:xfrm>
            <a:off x="7783750" y="3662875"/>
            <a:ext cx="1055450" cy="10401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9"/>
                                        </p:tgtEl>
                                        <p:attrNameLst>
                                          <p:attrName>style.visibility</p:attrName>
                                        </p:attrNameLst>
                                      </p:cBhvr>
                                      <p:to>
                                        <p:strVal val="visible"/>
                                      </p:to>
                                    </p:set>
                                    <p:animEffect transition="in" filter="fade">
                                      <p:cBhvr>
                                        <p:cTn id="7" dur="1000"/>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0"/>
                                        </p:tgtEl>
                                        <p:attrNameLst>
                                          <p:attrName>style.visibility</p:attrName>
                                        </p:attrNameLst>
                                      </p:cBhvr>
                                      <p:to>
                                        <p:strVal val="visible"/>
                                      </p:to>
                                    </p:set>
                                    <p:animEffect transition="in" filter="fade">
                                      <p:cBhvr>
                                        <p:cTn id="12" dur="1000"/>
                                        <p:tgtEl>
                                          <p:spTgt spid="17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1"/>
                                        </p:tgtEl>
                                        <p:attrNameLst>
                                          <p:attrName>style.visibility</p:attrName>
                                        </p:attrNameLst>
                                      </p:cBhvr>
                                      <p:to>
                                        <p:strVal val="visible"/>
                                      </p:to>
                                    </p:set>
                                    <p:animEffect transition="in" filter="fade">
                                      <p:cBhvr>
                                        <p:cTn id="17" dur="1000"/>
                                        <p:tgtEl>
                                          <p:spTgt spid="17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02"/>
                                        </p:tgtEl>
                                        <p:attrNameLst>
                                          <p:attrName>style.visibility</p:attrName>
                                        </p:attrNameLst>
                                      </p:cBhvr>
                                      <p:to>
                                        <p:strVal val="visible"/>
                                      </p:to>
                                    </p:set>
                                    <p:animEffect transition="in" filter="fade">
                                      <p:cBhvr>
                                        <p:cTn id="22" dur="1000"/>
                                        <p:tgtEl>
                                          <p:spTgt spid="17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03"/>
                                        </p:tgtEl>
                                        <p:attrNameLst>
                                          <p:attrName>style.visibility</p:attrName>
                                        </p:attrNameLst>
                                      </p:cBhvr>
                                      <p:to>
                                        <p:strVal val="visible"/>
                                      </p:to>
                                    </p:set>
                                    <p:animEffect transition="in" filter="fade">
                                      <p:cBhvr>
                                        <p:cTn id="27" dur="1000"/>
                                        <p:tgtEl>
                                          <p:spTgt spid="17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04"/>
                                        </p:tgtEl>
                                        <p:attrNameLst>
                                          <p:attrName>style.visibility</p:attrName>
                                        </p:attrNameLst>
                                      </p:cBhvr>
                                      <p:to>
                                        <p:strVal val="visible"/>
                                      </p:to>
                                    </p:set>
                                    <p:animEffect transition="in" filter="fade">
                                      <p:cBhvr>
                                        <p:cTn id="32" dur="1000"/>
                                        <p:tgtEl>
                                          <p:spTgt spid="1704"/>
                                        </p:tgtEl>
                                      </p:cBhvr>
                                    </p:animEffect>
                                  </p:childTnLst>
                                </p:cTn>
                              </p:par>
                              <p:par>
                                <p:cTn id="33" presetID="10" presetClass="entr" presetSubtype="0" fill="hold" nodeType="withEffect">
                                  <p:stCondLst>
                                    <p:cond delay="0"/>
                                  </p:stCondLst>
                                  <p:childTnLst>
                                    <p:set>
                                      <p:cBhvr>
                                        <p:cTn id="34" dur="1" fill="hold">
                                          <p:stCondLst>
                                            <p:cond delay="0"/>
                                          </p:stCondLst>
                                        </p:cTn>
                                        <p:tgtEl>
                                          <p:spTgt spid="1705"/>
                                        </p:tgtEl>
                                        <p:attrNameLst>
                                          <p:attrName>style.visibility</p:attrName>
                                        </p:attrNameLst>
                                      </p:cBhvr>
                                      <p:to>
                                        <p:strVal val="visible"/>
                                      </p:to>
                                    </p:set>
                                    <p:animEffect transition="in" filter="fade">
                                      <p:cBhvr>
                                        <p:cTn id="35" dur="1000"/>
                                        <p:tgtEl>
                                          <p:spTgt spid="170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06"/>
                                        </p:tgtEl>
                                        <p:attrNameLst>
                                          <p:attrName>style.visibility</p:attrName>
                                        </p:attrNameLst>
                                      </p:cBhvr>
                                      <p:to>
                                        <p:strVal val="visible"/>
                                      </p:to>
                                    </p:set>
                                    <p:animEffect transition="in" filter="fade">
                                      <p:cBhvr>
                                        <p:cTn id="40" dur="1000"/>
                                        <p:tgtEl>
                                          <p:spTgt spid="1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altLang="en-US"/>
              <a:t>Try these…</a:t>
            </a:r>
          </a:p>
        </p:txBody>
      </p:sp>
      <p:sp>
        <p:nvSpPr>
          <p:cNvPr id="115715" name="Content Placeholder 2"/>
          <p:cNvSpPr>
            <a:spLocks noGrp="1"/>
          </p:cNvSpPr>
          <p:nvPr>
            <p:ph sz="quarter" idx="1"/>
          </p:nvPr>
        </p:nvSpPr>
        <p:spPr>
          <a:xfrm>
            <a:off x="553824" y="1578315"/>
            <a:ext cx="3086100" cy="3429000"/>
          </a:xfrm>
        </p:spPr>
        <p:txBody>
          <a:bodyPr/>
          <a:lstStyle/>
          <a:p>
            <a:pPr marL="204788" indent="-204788">
              <a:spcBef>
                <a:spcPts val="431"/>
              </a:spcBef>
              <a:buFont typeface="Wingdings 2" panose="05020102010507070707" pitchFamily="18" charset="2"/>
              <a:buChar char=""/>
            </a:pPr>
            <a:r>
              <a:rPr lang="en-US" altLang="en-US" sz="2400" dirty="0">
                <a:solidFill>
                  <a:schemeClr val="bg1"/>
                </a:solidFill>
              </a:rPr>
              <a:t>Copper (II) </a:t>
            </a:r>
            <a:r>
              <a:rPr lang="en-US" altLang="en-US" sz="2400" dirty="0" err="1">
                <a:solidFill>
                  <a:schemeClr val="bg1"/>
                </a:solidFill>
              </a:rPr>
              <a:t>flouride</a:t>
            </a:r>
            <a:endParaRPr lang="en-US" altLang="en-US" sz="2400" dirty="0">
              <a:solidFill>
                <a:schemeClr val="bg1"/>
              </a:solidFill>
            </a:endParaRPr>
          </a:p>
          <a:p>
            <a:pPr marL="204788" indent="-204788">
              <a:spcBef>
                <a:spcPts val="431"/>
              </a:spcBef>
              <a:buFont typeface="Wingdings 2" panose="05020102010507070707" pitchFamily="18" charset="2"/>
              <a:buChar char=""/>
            </a:pPr>
            <a:r>
              <a:rPr lang="en-US" altLang="en-US" sz="2400" dirty="0">
                <a:solidFill>
                  <a:schemeClr val="bg1"/>
                </a:solidFill>
              </a:rPr>
              <a:t>Iron (III) telluride</a:t>
            </a:r>
          </a:p>
          <a:p>
            <a:pPr marL="204788" indent="-204788">
              <a:spcBef>
                <a:spcPts val="431"/>
              </a:spcBef>
              <a:buFont typeface="Wingdings 2" panose="05020102010507070707" pitchFamily="18" charset="2"/>
              <a:buChar char=""/>
            </a:pPr>
            <a:r>
              <a:rPr lang="en-US" altLang="en-US" sz="2400" dirty="0">
                <a:solidFill>
                  <a:schemeClr val="bg1"/>
                </a:solidFill>
              </a:rPr>
              <a:t>Manganese (VII) oxide</a:t>
            </a:r>
          </a:p>
          <a:p>
            <a:pPr marL="204788" indent="-204788">
              <a:spcBef>
                <a:spcPts val="431"/>
              </a:spcBef>
              <a:buFont typeface="Wingdings 2" panose="05020102010507070707" pitchFamily="18" charset="2"/>
              <a:buChar char=""/>
            </a:pPr>
            <a:r>
              <a:rPr lang="en-US" altLang="en-US" sz="2400" dirty="0">
                <a:solidFill>
                  <a:schemeClr val="bg1"/>
                </a:solidFill>
              </a:rPr>
              <a:t>Gold (I) Bromide</a:t>
            </a:r>
          </a:p>
          <a:p>
            <a:pPr marL="204788" indent="-204788">
              <a:spcBef>
                <a:spcPts val="431"/>
              </a:spcBef>
              <a:buFont typeface="Wingdings 2" panose="05020102010507070707" pitchFamily="18" charset="2"/>
              <a:buChar char=""/>
            </a:pPr>
            <a:r>
              <a:rPr lang="en-US" altLang="en-US" sz="2400" dirty="0">
                <a:solidFill>
                  <a:schemeClr val="bg1"/>
                </a:solidFill>
              </a:rPr>
              <a:t>Vanadium (V) sulfide</a:t>
            </a:r>
          </a:p>
        </p:txBody>
      </p:sp>
      <p:sp>
        <p:nvSpPr>
          <p:cNvPr id="2" name="Content Placeholder 1"/>
          <p:cNvSpPr>
            <a:spLocks noGrp="1"/>
          </p:cNvSpPr>
          <p:nvPr>
            <p:ph sz="quarter" idx="2"/>
          </p:nvPr>
        </p:nvSpPr>
        <p:spPr>
          <a:xfrm>
            <a:off x="3890667" y="1578315"/>
            <a:ext cx="4329505" cy="3429000"/>
          </a:xfrm>
        </p:spPr>
        <p:txBody>
          <a:bodyPr/>
          <a:lstStyle/>
          <a:p>
            <a:pPr>
              <a:defRPr/>
            </a:pPr>
            <a:r>
              <a:rPr lang="en-US" sz="2400" dirty="0">
                <a:solidFill>
                  <a:schemeClr val="accent5"/>
                </a:solidFill>
              </a:rPr>
              <a:t>Cu</a:t>
            </a:r>
            <a:r>
              <a:rPr lang="en-US" sz="2400" baseline="30000" dirty="0">
                <a:solidFill>
                  <a:schemeClr val="accent5"/>
                </a:solidFill>
              </a:rPr>
              <a:t>+2  </a:t>
            </a:r>
            <a:r>
              <a:rPr lang="en-US" sz="2400" dirty="0">
                <a:solidFill>
                  <a:schemeClr val="accent5"/>
                </a:solidFill>
              </a:rPr>
              <a:t>F</a:t>
            </a:r>
            <a:r>
              <a:rPr lang="en-US" sz="2400" baseline="30000" dirty="0">
                <a:solidFill>
                  <a:schemeClr val="accent5"/>
                </a:solidFill>
              </a:rPr>
              <a:t>-</a:t>
            </a:r>
            <a:r>
              <a:rPr lang="en-US" sz="2400" dirty="0">
                <a:solidFill>
                  <a:schemeClr val="accent5"/>
                </a:solidFill>
              </a:rPr>
              <a:t>  =  CuF</a:t>
            </a:r>
            <a:r>
              <a:rPr lang="en-US" sz="2400" baseline="-25000" dirty="0">
                <a:solidFill>
                  <a:schemeClr val="accent5"/>
                </a:solidFill>
              </a:rPr>
              <a:t>2</a:t>
            </a:r>
          </a:p>
          <a:p>
            <a:pPr>
              <a:defRPr/>
            </a:pPr>
            <a:r>
              <a:rPr lang="en-US" sz="2400" dirty="0">
                <a:solidFill>
                  <a:schemeClr val="accent5"/>
                </a:solidFill>
              </a:rPr>
              <a:t>Fe</a:t>
            </a:r>
            <a:r>
              <a:rPr lang="en-US" sz="2400" baseline="30000" dirty="0">
                <a:solidFill>
                  <a:schemeClr val="accent5"/>
                </a:solidFill>
              </a:rPr>
              <a:t>+3  </a:t>
            </a:r>
            <a:r>
              <a:rPr lang="en-US" sz="2400" dirty="0">
                <a:solidFill>
                  <a:schemeClr val="accent5"/>
                </a:solidFill>
              </a:rPr>
              <a:t>Te</a:t>
            </a:r>
            <a:r>
              <a:rPr lang="en-US" sz="2400" baseline="30000" dirty="0">
                <a:solidFill>
                  <a:schemeClr val="accent5"/>
                </a:solidFill>
              </a:rPr>
              <a:t>-2</a:t>
            </a:r>
            <a:r>
              <a:rPr lang="en-US" sz="2400" dirty="0">
                <a:solidFill>
                  <a:schemeClr val="accent5"/>
                </a:solidFill>
              </a:rPr>
              <a:t>  =  Fe</a:t>
            </a:r>
            <a:r>
              <a:rPr lang="en-US" sz="2400" baseline="-25000" dirty="0">
                <a:solidFill>
                  <a:schemeClr val="accent5"/>
                </a:solidFill>
              </a:rPr>
              <a:t>2</a:t>
            </a:r>
            <a:r>
              <a:rPr lang="en-US" sz="2400" dirty="0">
                <a:solidFill>
                  <a:schemeClr val="accent5"/>
                </a:solidFill>
              </a:rPr>
              <a:t>Te</a:t>
            </a:r>
            <a:r>
              <a:rPr lang="en-US" sz="2400" baseline="-25000" dirty="0">
                <a:solidFill>
                  <a:schemeClr val="accent5"/>
                </a:solidFill>
              </a:rPr>
              <a:t>3</a:t>
            </a:r>
          </a:p>
          <a:p>
            <a:pPr>
              <a:defRPr/>
            </a:pPr>
            <a:r>
              <a:rPr lang="en-US" sz="2400" dirty="0">
                <a:solidFill>
                  <a:schemeClr val="accent5"/>
                </a:solidFill>
              </a:rPr>
              <a:t>Mn</a:t>
            </a:r>
            <a:r>
              <a:rPr lang="en-US" sz="2400" baseline="30000" dirty="0">
                <a:solidFill>
                  <a:schemeClr val="accent5"/>
                </a:solidFill>
              </a:rPr>
              <a:t>+7  </a:t>
            </a:r>
            <a:r>
              <a:rPr lang="en-US" sz="2400" dirty="0">
                <a:solidFill>
                  <a:schemeClr val="accent5"/>
                </a:solidFill>
              </a:rPr>
              <a:t>O</a:t>
            </a:r>
            <a:r>
              <a:rPr lang="en-US" sz="2400" baseline="30000" dirty="0">
                <a:solidFill>
                  <a:schemeClr val="accent5"/>
                </a:solidFill>
              </a:rPr>
              <a:t>-2</a:t>
            </a:r>
            <a:r>
              <a:rPr lang="en-US" sz="2400" dirty="0">
                <a:solidFill>
                  <a:schemeClr val="accent5"/>
                </a:solidFill>
              </a:rPr>
              <a:t>  =  Mn</a:t>
            </a:r>
            <a:r>
              <a:rPr lang="en-US" sz="2400" baseline="-25000" dirty="0">
                <a:solidFill>
                  <a:schemeClr val="accent5"/>
                </a:solidFill>
              </a:rPr>
              <a:t>2</a:t>
            </a:r>
            <a:r>
              <a:rPr lang="en-US" sz="2400" dirty="0">
                <a:solidFill>
                  <a:schemeClr val="accent5"/>
                </a:solidFill>
              </a:rPr>
              <a:t>O</a:t>
            </a:r>
            <a:r>
              <a:rPr lang="en-US" sz="2400" baseline="-25000" dirty="0">
                <a:solidFill>
                  <a:schemeClr val="accent5"/>
                </a:solidFill>
              </a:rPr>
              <a:t>7</a:t>
            </a:r>
          </a:p>
          <a:p>
            <a:pPr>
              <a:defRPr/>
            </a:pPr>
            <a:r>
              <a:rPr lang="en-US" sz="2400" dirty="0">
                <a:solidFill>
                  <a:schemeClr val="accent5"/>
                </a:solidFill>
              </a:rPr>
              <a:t>Au</a:t>
            </a:r>
            <a:r>
              <a:rPr lang="en-US" sz="2400" baseline="30000" dirty="0">
                <a:solidFill>
                  <a:schemeClr val="accent5"/>
                </a:solidFill>
              </a:rPr>
              <a:t>+  </a:t>
            </a:r>
            <a:r>
              <a:rPr lang="en-US" sz="2400" dirty="0">
                <a:solidFill>
                  <a:schemeClr val="accent5"/>
                </a:solidFill>
              </a:rPr>
              <a:t>Br</a:t>
            </a:r>
            <a:r>
              <a:rPr lang="en-US" sz="2400" baseline="30000" dirty="0">
                <a:solidFill>
                  <a:schemeClr val="accent5"/>
                </a:solidFill>
              </a:rPr>
              <a:t>-</a:t>
            </a:r>
            <a:r>
              <a:rPr lang="en-US" sz="2400" dirty="0">
                <a:solidFill>
                  <a:schemeClr val="accent5"/>
                </a:solidFill>
              </a:rPr>
              <a:t>  =  </a:t>
            </a:r>
            <a:r>
              <a:rPr lang="en-US" sz="2400" dirty="0" err="1">
                <a:solidFill>
                  <a:schemeClr val="accent5"/>
                </a:solidFill>
              </a:rPr>
              <a:t>AuBr</a:t>
            </a:r>
            <a:endParaRPr lang="en-US" sz="2400" dirty="0">
              <a:solidFill>
                <a:schemeClr val="accent5"/>
              </a:solidFill>
            </a:endParaRPr>
          </a:p>
          <a:p>
            <a:pPr>
              <a:defRPr/>
            </a:pPr>
            <a:r>
              <a:rPr lang="en-US" sz="2400" dirty="0">
                <a:solidFill>
                  <a:schemeClr val="accent5"/>
                </a:solidFill>
              </a:rPr>
              <a:t>V</a:t>
            </a:r>
            <a:r>
              <a:rPr lang="en-US" sz="2400" baseline="30000" dirty="0">
                <a:solidFill>
                  <a:schemeClr val="accent5"/>
                </a:solidFill>
              </a:rPr>
              <a:t>+5  </a:t>
            </a:r>
            <a:r>
              <a:rPr lang="en-US" sz="2400" dirty="0">
                <a:solidFill>
                  <a:schemeClr val="accent5"/>
                </a:solidFill>
              </a:rPr>
              <a:t>S</a:t>
            </a:r>
            <a:r>
              <a:rPr lang="en-US" sz="2400" baseline="30000" dirty="0">
                <a:solidFill>
                  <a:schemeClr val="accent5"/>
                </a:solidFill>
              </a:rPr>
              <a:t>-2</a:t>
            </a:r>
            <a:r>
              <a:rPr lang="en-US" sz="2400" dirty="0">
                <a:solidFill>
                  <a:schemeClr val="accent5"/>
                </a:solidFill>
              </a:rPr>
              <a:t>  =  V</a:t>
            </a:r>
            <a:r>
              <a:rPr lang="en-US" sz="2400" baseline="-25000" dirty="0">
                <a:solidFill>
                  <a:schemeClr val="accent5"/>
                </a:solidFill>
              </a:rPr>
              <a:t>2</a:t>
            </a:r>
            <a:r>
              <a:rPr lang="en-US" sz="2400" dirty="0">
                <a:solidFill>
                  <a:schemeClr val="accent5"/>
                </a:solidFill>
              </a:rPr>
              <a:t>S</a:t>
            </a:r>
            <a:r>
              <a:rPr lang="en-US" sz="2400" baseline="-25000" dirty="0">
                <a:solidFill>
                  <a:schemeClr val="accent5"/>
                </a:solidFill>
              </a:rPr>
              <a:t>5</a:t>
            </a:r>
          </a:p>
          <a:p>
            <a:pPr marL="0" indent="0">
              <a:buNone/>
              <a:defRPr/>
            </a:pPr>
            <a:endParaRPr lang="en-US" b="1" dirty="0">
              <a:solidFill>
                <a:schemeClr val="accent5"/>
              </a:solidFill>
            </a:endParaRPr>
          </a:p>
        </p:txBody>
      </p:sp>
    </p:spTree>
    <p:extLst>
      <p:ext uri="{BB962C8B-B14F-4D97-AF65-F5344CB8AC3E}">
        <p14:creationId xmlns:p14="http://schemas.microsoft.com/office/powerpoint/2010/main" val="3243489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145"/>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Ternary Compounds</a:t>
            </a:r>
            <a:endParaRPr/>
          </a:p>
        </p:txBody>
      </p:sp>
      <p:sp>
        <p:nvSpPr>
          <p:cNvPr id="1736" name="Google Shape;1736;p145"/>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When compounds have more than 2 elements, it contains a polyatomic ion (TABLE E). </a:t>
            </a:r>
            <a:br>
              <a:rPr lang="en"/>
            </a:br>
            <a:endParaRPr/>
          </a:p>
        </p:txBody>
      </p:sp>
      <p:pic>
        <p:nvPicPr>
          <p:cNvPr id="1737" name="Google Shape;1737;p145"/>
          <p:cNvPicPr preferRelativeResize="0"/>
          <p:nvPr/>
        </p:nvPicPr>
        <p:blipFill>
          <a:blip r:embed="rId3">
            <a:alphaModFix/>
          </a:blip>
          <a:stretch>
            <a:fillRect/>
          </a:stretch>
        </p:blipFill>
        <p:spPr>
          <a:xfrm>
            <a:off x="5761247" y="2871672"/>
            <a:ext cx="2940525" cy="1781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146"/>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Polyatomic Ions</a:t>
            </a:r>
            <a:endParaRPr/>
          </a:p>
        </p:txBody>
      </p:sp>
      <p:sp>
        <p:nvSpPr>
          <p:cNvPr id="1743" name="Google Shape;1743;p146"/>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Polyatomic ion are a group of 2 or more atoms that are bonded very strongly and act as one ion.  They bond with other ions to form compounds.</a:t>
            </a:r>
            <a:br>
              <a:rPr lang="en"/>
            </a:br>
            <a:r>
              <a:rPr lang="en"/>
              <a:t>	Example:	NO</a:t>
            </a:r>
            <a:r>
              <a:rPr lang="en" baseline="-25000"/>
              <a:t>3</a:t>
            </a:r>
            <a:r>
              <a:rPr lang="en" baseline="30000"/>
              <a:t>-1	</a:t>
            </a:r>
            <a:r>
              <a:rPr lang="en"/>
              <a:t/>
            </a:r>
            <a:br>
              <a:rPr lang="en"/>
            </a:br>
            <a:endParaRPr/>
          </a:p>
        </p:txBody>
      </p:sp>
      <p:pic>
        <p:nvPicPr>
          <p:cNvPr id="1744" name="Google Shape;1744;p146"/>
          <p:cNvPicPr preferRelativeResize="0"/>
          <p:nvPr/>
        </p:nvPicPr>
        <p:blipFill>
          <a:blip r:embed="rId3">
            <a:alphaModFix/>
          </a:blip>
          <a:stretch>
            <a:fillRect/>
          </a:stretch>
        </p:blipFill>
        <p:spPr>
          <a:xfrm>
            <a:off x="6578645" y="3385228"/>
            <a:ext cx="2302825" cy="139514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Google Shape;1749;p147"/>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Naming Ternary Compounds</a:t>
            </a:r>
            <a:endParaRPr/>
          </a:p>
        </p:txBody>
      </p:sp>
      <p:sp>
        <p:nvSpPr>
          <p:cNvPr id="1750" name="Google Shape;1750;p147"/>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AutoNum type="arabicPeriod"/>
            </a:pPr>
            <a:r>
              <a:rPr lang="en" sz="3000"/>
              <a:t>Follow same rules as naming binary compounds except:</a:t>
            </a:r>
            <a:endParaRPr sz="3000"/>
          </a:p>
          <a:p>
            <a:pPr marL="457200" lvl="0" indent="-419100" algn="l" rtl="0">
              <a:spcBef>
                <a:spcPts val="0"/>
              </a:spcBef>
              <a:spcAft>
                <a:spcPts val="0"/>
              </a:spcAft>
              <a:buSzPts val="3000"/>
              <a:buAutoNum type="arabicPeriod"/>
            </a:pPr>
            <a:r>
              <a:rPr lang="en" sz="3000"/>
              <a:t>The polyatomic ions on TABLE E are named according to the table</a:t>
            </a:r>
            <a:br>
              <a:rPr lang="en" sz="3000"/>
            </a:br>
            <a:r>
              <a:rPr lang="en" sz="3000"/>
              <a:t>Example:  NaNO</a:t>
            </a:r>
            <a:r>
              <a:rPr lang="en" sz="3000" baseline="-25000"/>
              <a:t>3</a:t>
            </a:r>
            <a:r>
              <a:rPr lang="en" sz="3000"/>
              <a:t/>
            </a:r>
            <a:br>
              <a:rPr lang="en" sz="3000"/>
            </a:br>
            <a:r>
              <a:rPr lang="en" sz="3000"/>
              <a:t>      Sodium Nitrate</a:t>
            </a:r>
            <a:br>
              <a:rPr lang="en" sz="3000"/>
            </a:br>
            <a:endParaRPr sz="3000"/>
          </a:p>
        </p:txBody>
      </p:sp>
      <p:pic>
        <p:nvPicPr>
          <p:cNvPr id="1751" name="Google Shape;1751;p147"/>
          <p:cNvPicPr preferRelativeResize="0"/>
          <p:nvPr/>
        </p:nvPicPr>
        <p:blipFill>
          <a:blip r:embed="rId3">
            <a:alphaModFix/>
          </a:blip>
          <a:stretch>
            <a:fillRect/>
          </a:stretch>
        </p:blipFill>
        <p:spPr>
          <a:xfrm>
            <a:off x="6524225" y="2724438"/>
            <a:ext cx="2247900" cy="1914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0"/>
                                        </p:tgtEl>
                                        <p:attrNameLst>
                                          <p:attrName>style.visibility</p:attrName>
                                        </p:attrNameLst>
                                      </p:cBhvr>
                                      <p:to>
                                        <p:strVal val="visible"/>
                                      </p:to>
                                    </p:set>
                                    <p:animEffect transition="in" filter="fade">
                                      <p:cBhvr>
                                        <p:cTn id="7" dur="1000"/>
                                        <p:tgtEl>
                                          <p:spTgt spid="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48"/>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757" name="Google Shape;1757;p148"/>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CaCO</a:t>
            </a:r>
            <a:r>
              <a:rPr lang="en" baseline="-25000" dirty="0"/>
              <a:t>3</a:t>
            </a:r>
            <a:r>
              <a:rPr lang="en" dirty="0"/>
              <a:t>							</a:t>
            </a:r>
            <a:endParaRPr dirty="0"/>
          </a:p>
          <a:p>
            <a:pPr marL="0" lvl="0" indent="0" algn="l" rtl="0">
              <a:spcBef>
                <a:spcPts val="1600"/>
              </a:spcBef>
              <a:spcAft>
                <a:spcPts val="1600"/>
              </a:spcAft>
              <a:buNone/>
            </a:pPr>
            <a:r>
              <a:rPr lang="en" dirty="0"/>
              <a:t>LiClO</a:t>
            </a:r>
            <a:r>
              <a:rPr lang="en" baseline="-25000" dirty="0"/>
              <a:t>2</a:t>
            </a:r>
            <a:r>
              <a:rPr lang="en" dirty="0"/>
              <a:t>								</a:t>
            </a:r>
            <a:br>
              <a:rPr lang="en" dirty="0"/>
            </a:br>
            <a:r>
              <a:rPr lang="en" dirty="0"/>
              <a:t>NaOH									</a:t>
            </a:r>
            <a:br>
              <a:rPr lang="en" dirty="0"/>
            </a:br>
            <a:r>
              <a:rPr lang="en" dirty="0"/>
              <a:t>(NH</a:t>
            </a:r>
            <a:r>
              <a:rPr lang="en" baseline="-25000" dirty="0"/>
              <a:t>4</a:t>
            </a:r>
            <a:r>
              <a:rPr lang="en" dirty="0"/>
              <a:t>)</a:t>
            </a:r>
            <a:r>
              <a:rPr lang="en" baseline="-25000" dirty="0"/>
              <a:t>3</a:t>
            </a:r>
            <a:r>
              <a:rPr lang="en" dirty="0"/>
              <a:t>PO</a:t>
            </a:r>
            <a:r>
              <a:rPr lang="en" baseline="-25000" dirty="0"/>
              <a:t>4</a:t>
            </a:r>
            <a:r>
              <a:rPr lang="en" dirty="0"/>
              <a:t>					 </a:t>
            </a:r>
            <a:endParaRPr dirty="0"/>
          </a:p>
        </p:txBody>
      </p:sp>
      <p:sp>
        <p:nvSpPr>
          <p:cNvPr id="1758" name="Google Shape;1758;p148"/>
          <p:cNvSpPr txBox="1"/>
          <p:nvPr/>
        </p:nvSpPr>
        <p:spPr>
          <a:xfrm>
            <a:off x="2108025" y="1495975"/>
            <a:ext cx="4164900" cy="51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calcium carbonate</a:t>
            </a:r>
            <a:br>
              <a:rPr lang="en" sz="3600">
                <a:solidFill>
                  <a:schemeClr val="lt1"/>
                </a:solidFill>
                <a:latin typeface="Shadows Into Light"/>
                <a:ea typeface="Shadows Into Light"/>
                <a:cs typeface="Shadows Into Light"/>
                <a:sym typeface="Shadows Into Light"/>
              </a:rPr>
            </a:br>
            <a:endParaRPr/>
          </a:p>
        </p:txBody>
      </p:sp>
      <p:sp>
        <p:nvSpPr>
          <p:cNvPr id="1759" name="Google Shape;1759;p148"/>
          <p:cNvSpPr txBox="1"/>
          <p:nvPr/>
        </p:nvSpPr>
        <p:spPr>
          <a:xfrm>
            <a:off x="2108025" y="2312700"/>
            <a:ext cx="4164900" cy="51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lithium chlorite</a:t>
            </a:r>
            <a:endParaRPr/>
          </a:p>
        </p:txBody>
      </p:sp>
      <p:sp>
        <p:nvSpPr>
          <p:cNvPr id="1760" name="Google Shape;1760;p148"/>
          <p:cNvSpPr txBox="1"/>
          <p:nvPr/>
        </p:nvSpPr>
        <p:spPr>
          <a:xfrm>
            <a:off x="2108025" y="3014800"/>
            <a:ext cx="4164900" cy="51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sodium hydroxide</a:t>
            </a:r>
            <a:endParaRPr/>
          </a:p>
        </p:txBody>
      </p:sp>
      <p:sp>
        <p:nvSpPr>
          <p:cNvPr id="1761" name="Google Shape;1761;p148"/>
          <p:cNvSpPr txBox="1"/>
          <p:nvPr/>
        </p:nvSpPr>
        <p:spPr>
          <a:xfrm>
            <a:off x="2207575" y="3632325"/>
            <a:ext cx="4065300" cy="51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Ammonium phosphate</a:t>
            </a:r>
            <a:endParaRPr/>
          </a:p>
        </p:txBody>
      </p:sp>
      <p:pic>
        <p:nvPicPr>
          <p:cNvPr id="1762" name="Google Shape;1762;p148"/>
          <p:cNvPicPr preferRelativeResize="0"/>
          <p:nvPr/>
        </p:nvPicPr>
        <p:blipFill>
          <a:blip r:embed="rId3">
            <a:alphaModFix/>
          </a:blip>
          <a:stretch>
            <a:fillRect/>
          </a:stretch>
        </p:blipFill>
        <p:spPr>
          <a:xfrm>
            <a:off x="5916969" y="1495978"/>
            <a:ext cx="2968177" cy="3284400"/>
          </a:xfrm>
          <a:prstGeom prst="rect">
            <a:avLst/>
          </a:prstGeom>
          <a:noFill/>
          <a:ln>
            <a:noFill/>
          </a:ln>
        </p:spPr>
      </p:pic>
      <p:sp>
        <p:nvSpPr>
          <p:cNvPr id="1763" name="Google Shape;1763;p148"/>
          <p:cNvSpPr/>
          <p:nvPr/>
        </p:nvSpPr>
        <p:spPr>
          <a:xfrm>
            <a:off x="750550" y="1596225"/>
            <a:ext cx="813900" cy="63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8"/>
          <p:cNvSpPr/>
          <p:nvPr/>
        </p:nvSpPr>
        <p:spPr>
          <a:xfrm>
            <a:off x="5850250" y="3264400"/>
            <a:ext cx="629700" cy="26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8"/>
          <p:cNvSpPr/>
          <p:nvPr/>
        </p:nvSpPr>
        <p:spPr>
          <a:xfrm>
            <a:off x="691525" y="2425175"/>
            <a:ext cx="813900" cy="63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8"/>
          <p:cNvSpPr/>
          <p:nvPr/>
        </p:nvSpPr>
        <p:spPr>
          <a:xfrm>
            <a:off x="5801800" y="4150425"/>
            <a:ext cx="629700" cy="26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8"/>
          <p:cNvSpPr/>
          <p:nvPr/>
        </p:nvSpPr>
        <p:spPr>
          <a:xfrm>
            <a:off x="1377500" y="3681028"/>
            <a:ext cx="629700" cy="518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8"/>
          <p:cNvSpPr/>
          <p:nvPr/>
        </p:nvSpPr>
        <p:spPr>
          <a:xfrm>
            <a:off x="437650" y="3632325"/>
            <a:ext cx="813900" cy="63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8"/>
          <p:cNvSpPr/>
          <p:nvPr/>
        </p:nvSpPr>
        <p:spPr>
          <a:xfrm>
            <a:off x="7228900" y="3308975"/>
            <a:ext cx="629700" cy="26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8"/>
          <p:cNvSpPr/>
          <p:nvPr/>
        </p:nvSpPr>
        <p:spPr>
          <a:xfrm>
            <a:off x="5850250" y="2504988"/>
            <a:ext cx="629700" cy="26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8"/>
          <p:cNvSpPr/>
          <p:nvPr/>
        </p:nvSpPr>
        <p:spPr>
          <a:xfrm>
            <a:off x="691525" y="3043499"/>
            <a:ext cx="813900" cy="63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8"/>
          <p:cNvSpPr/>
          <p:nvPr/>
        </p:nvSpPr>
        <p:spPr>
          <a:xfrm>
            <a:off x="7228900" y="3532888"/>
            <a:ext cx="629700" cy="268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3"/>
                                        </p:tgtEl>
                                        <p:attrNameLst>
                                          <p:attrName>style.visibility</p:attrName>
                                        </p:attrNameLst>
                                      </p:cBhvr>
                                      <p:to>
                                        <p:strVal val="visible"/>
                                      </p:to>
                                    </p:set>
                                    <p:animEffect transition="in" filter="fade">
                                      <p:cBhvr>
                                        <p:cTn id="7" dur="1000"/>
                                        <p:tgtEl>
                                          <p:spTgt spid="17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4"/>
                                        </p:tgtEl>
                                        <p:attrNameLst>
                                          <p:attrName>style.visibility</p:attrName>
                                        </p:attrNameLst>
                                      </p:cBhvr>
                                      <p:to>
                                        <p:strVal val="visible"/>
                                      </p:to>
                                    </p:set>
                                    <p:animEffect transition="in" filter="fade">
                                      <p:cBhvr>
                                        <p:cTn id="12" dur="1000"/>
                                        <p:tgtEl>
                                          <p:spTgt spid="17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5"/>
                                        </p:tgtEl>
                                        <p:attrNameLst>
                                          <p:attrName>style.visibility</p:attrName>
                                        </p:attrNameLst>
                                      </p:cBhvr>
                                      <p:to>
                                        <p:strVal val="visible"/>
                                      </p:to>
                                    </p:set>
                                    <p:animEffect transition="in" filter="fade">
                                      <p:cBhvr>
                                        <p:cTn id="17" dur="1000"/>
                                        <p:tgtEl>
                                          <p:spTgt spid="1765"/>
                                        </p:tgtEl>
                                      </p:cBhvr>
                                    </p:animEffect>
                                  </p:childTnLst>
                                </p:cTn>
                              </p:par>
                              <p:par>
                                <p:cTn id="18" presetID="10" presetClass="exit" presetSubtype="0" fill="hold" nodeType="withEffect">
                                  <p:stCondLst>
                                    <p:cond delay="0"/>
                                  </p:stCondLst>
                                  <p:childTnLst>
                                    <p:animEffect transition="out" filter="fade">
                                      <p:cBhvr>
                                        <p:cTn id="19" dur="1000"/>
                                        <p:tgtEl>
                                          <p:spTgt spid="1764"/>
                                        </p:tgtEl>
                                      </p:cBhvr>
                                    </p:animEffect>
                                    <p:set>
                                      <p:cBhvr>
                                        <p:cTn id="20" dur="1" fill="hold">
                                          <p:stCondLst>
                                            <p:cond delay="1000"/>
                                          </p:stCondLst>
                                        </p:cTn>
                                        <p:tgtEl>
                                          <p:spTgt spid="176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66"/>
                                        </p:tgtEl>
                                        <p:attrNameLst>
                                          <p:attrName>style.visibility</p:attrName>
                                        </p:attrNameLst>
                                      </p:cBhvr>
                                      <p:to>
                                        <p:strVal val="visible"/>
                                      </p:to>
                                    </p:set>
                                    <p:animEffect transition="in" filter="fade">
                                      <p:cBhvr>
                                        <p:cTn id="25" dur="1000"/>
                                        <p:tgtEl>
                                          <p:spTgt spid="17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67"/>
                                        </p:tgtEl>
                                        <p:attrNameLst>
                                          <p:attrName>style.visibility</p:attrName>
                                        </p:attrNameLst>
                                      </p:cBhvr>
                                      <p:to>
                                        <p:strVal val="visible"/>
                                      </p:to>
                                    </p:set>
                                    <p:animEffect transition="in" filter="fade">
                                      <p:cBhvr>
                                        <p:cTn id="30" dur="1000"/>
                                        <p:tgtEl>
                                          <p:spTgt spid="1767"/>
                                        </p:tgtEl>
                                      </p:cBhvr>
                                    </p:animEffect>
                                  </p:childTnLst>
                                </p:cTn>
                              </p:par>
                              <p:par>
                                <p:cTn id="31" presetID="10" presetClass="exit" presetSubtype="0" fill="hold" nodeType="withEffect">
                                  <p:stCondLst>
                                    <p:cond delay="0"/>
                                  </p:stCondLst>
                                  <p:childTnLst>
                                    <p:animEffect transition="out" filter="fade">
                                      <p:cBhvr>
                                        <p:cTn id="32" dur="1000"/>
                                        <p:tgtEl>
                                          <p:spTgt spid="1766"/>
                                        </p:tgtEl>
                                      </p:cBhvr>
                                    </p:animEffect>
                                    <p:set>
                                      <p:cBhvr>
                                        <p:cTn id="33" dur="1" fill="hold">
                                          <p:stCondLst>
                                            <p:cond delay="1000"/>
                                          </p:stCondLst>
                                        </p:cTn>
                                        <p:tgtEl>
                                          <p:spTgt spid="176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69"/>
                                        </p:tgtEl>
                                        <p:attrNameLst>
                                          <p:attrName>style.visibility</p:attrName>
                                        </p:attrNameLst>
                                      </p:cBhvr>
                                      <p:to>
                                        <p:strVal val="visible"/>
                                      </p:to>
                                    </p:set>
                                    <p:animEffect transition="in" filter="fade">
                                      <p:cBhvr>
                                        <p:cTn id="38" dur="1000"/>
                                        <p:tgtEl>
                                          <p:spTgt spid="17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68"/>
                                        </p:tgtEl>
                                        <p:attrNameLst>
                                          <p:attrName>style.visibility</p:attrName>
                                        </p:attrNameLst>
                                      </p:cBhvr>
                                      <p:to>
                                        <p:strVal val="visible"/>
                                      </p:to>
                                    </p:set>
                                    <p:animEffect transition="in" filter="fade">
                                      <p:cBhvr>
                                        <p:cTn id="43" dur="1000"/>
                                        <p:tgtEl>
                                          <p:spTgt spid="1768"/>
                                        </p:tgtEl>
                                      </p:cBhvr>
                                    </p:animEffect>
                                  </p:childTnLst>
                                </p:cTn>
                              </p:par>
                              <p:par>
                                <p:cTn id="44" presetID="10" presetClass="exit" presetSubtype="0" fill="hold" nodeType="withEffect">
                                  <p:stCondLst>
                                    <p:cond delay="0"/>
                                  </p:stCondLst>
                                  <p:childTnLst>
                                    <p:animEffect transition="out" filter="fade">
                                      <p:cBhvr>
                                        <p:cTn id="45" dur="1000"/>
                                        <p:tgtEl>
                                          <p:spTgt spid="1769"/>
                                        </p:tgtEl>
                                      </p:cBhvr>
                                    </p:animEffect>
                                    <p:set>
                                      <p:cBhvr>
                                        <p:cTn id="46" dur="1" fill="hold">
                                          <p:stCondLst>
                                            <p:cond delay="1000"/>
                                          </p:stCondLst>
                                        </p:cTn>
                                        <p:tgtEl>
                                          <p:spTgt spid="17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70"/>
                                        </p:tgtEl>
                                        <p:attrNameLst>
                                          <p:attrName>style.visibility</p:attrName>
                                        </p:attrNameLst>
                                      </p:cBhvr>
                                      <p:to>
                                        <p:strVal val="visible"/>
                                      </p:to>
                                    </p:set>
                                    <p:animEffect transition="in" filter="fade">
                                      <p:cBhvr>
                                        <p:cTn id="51" dur="1000"/>
                                        <p:tgtEl>
                                          <p:spTgt spid="17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71"/>
                                        </p:tgtEl>
                                        <p:attrNameLst>
                                          <p:attrName>style.visibility</p:attrName>
                                        </p:attrNameLst>
                                      </p:cBhvr>
                                      <p:to>
                                        <p:strVal val="visible"/>
                                      </p:to>
                                    </p:set>
                                    <p:animEffect transition="in" filter="fade">
                                      <p:cBhvr>
                                        <p:cTn id="56" dur="1000"/>
                                        <p:tgtEl>
                                          <p:spTgt spid="177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72"/>
                                        </p:tgtEl>
                                        <p:attrNameLst>
                                          <p:attrName>style.visibility</p:attrName>
                                        </p:attrNameLst>
                                      </p:cBhvr>
                                      <p:to>
                                        <p:strVal val="visible"/>
                                      </p:to>
                                    </p:set>
                                    <p:animEffect transition="in" filter="fade">
                                      <p:cBhvr>
                                        <p:cTn id="61" dur="1000"/>
                                        <p:tgtEl>
                                          <p:spTgt spid="1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sp>
        <p:nvSpPr>
          <p:cNvPr id="1782" name="Google Shape;1782;p150"/>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3600"/>
              <a:buNone/>
            </a:pPr>
            <a:r>
              <a:rPr lang="en" dirty="0"/>
              <a:t>Same as Binary Compounds </a:t>
            </a:r>
            <a:endParaRPr dirty="0"/>
          </a:p>
          <a:p>
            <a:pPr marL="914400" lvl="1" indent="-317500" algn="l" rtl="0">
              <a:spcBef>
                <a:spcPts val="0"/>
              </a:spcBef>
              <a:spcAft>
                <a:spcPts val="0"/>
              </a:spcAft>
              <a:buSzPts val="1400"/>
              <a:buChar char="●"/>
            </a:pPr>
            <a:r>
              <a:rPr lang="en" dirty="0"/>
              <a:t>Never change the polyatomic ion subscripts	</a:t>
            </a:r>
            <a:endParaRPr dirty="0"/>
          </a:p>
          <a:p>
            <a:pPr marL="914400" lvl="1" indent="-317500" algn="l" rtl="0">
              <a:spcBef>
                <a:spcPts val="0"/>
              </a:spcBef>
              <a:spcAft>
                <a:spcPts val="0"/>
              </a:spcAft>
              <a:buSzPts val="1400"/>
              <a:buChar char="●"/>
            </a:pPr>
            <a:r>
              <a:rPr lang="en" dirty="0"/>
              <a:t>If more than 1 polyatomic ion put in parenthesis followed by subscript </a:t>
            </a:r>
            <a:br>
              <a:rPr lang="en" dirty="0"/>
            </a:br>
            <a:endParaRPr dirty="0"/>
          </a:p>
        </p:txBody>
      </p:sp>
      <p:sp>
        <p:nvSpPr>
          <p:cNvPr id="1783" name="Google Shape;1783;p150"/>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Writing Formulas containing Polyatomic Ions</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2"/>
                                        </p:tgtEl>
                                        <p:attrNameLst>
                                          <p:attrName>style.visibility</p:attrName>
                                        </p:attrNameLst>
                                      </p:cBhvr>
                                      <p:to>
                                        <p:strVal val="visible"/>
                                      </p:to>
                                    </p:set>
                                    <p:animEffect transition="in" filter="fade">
                                      <p:cBhvr>
                                        <p:cTn id="7" dur="1000"/>
                                        <p:tgtEl>
                                          <p:spTgt spid="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sp>
        <p:nvSpPr>
          <p:cNvPr id="1788" name="Google Shape;1788;p151"/>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789" name="Google Shape;1789;p151"/>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Write the formula for ammonium                 chloride</a:t>
            </a:r>
            <a:endParaRPr sz="3000"/>
          </a:p>
          <a:p>
            <a:pPr marL="0" lvl="0" indent="0" algn="l" rtl="0">
              <a:spcBef>
                <a:spcPts val="1600"/>
              </a:spcBef>
              <a:spcAft>
                <a:spcPts val="1600"/>
              </a:spcAft>
              <a:buNone/>
            </a:pPr>
            <a:r>
              <a:rPr lang="en"/>
              <a:t>    NH</a:t>
            </a:r>
            <a:r>
              <a:rPr lang="en" baseline="-25000"/>
              <a:t>4</a:t>
            </a:r>
            <a:r>
              <a:rPr lang="en" baseline="30000"/>
              <a:t>+1 </a:t>
            </a:r>
            <a:r>
              <a:rPr lang="en"/>
              <a:t>Cl</a:t>
            </a:r>
            <a:r>
              <a:rPr lang="en" baseline="30000"/>
              <a:t>-1</a:t>
            </a:r>
            <a:r>
              <a:rPr lang="en"/>
              <a:t>  →  </a:t>
            </a:r>
            <a:endParaRPr/>
          </a:p>
        </p:txBody>
      </p:sp>
      <p:pic>
        <p:nvPicPr>
          <p:cNvPr id="1790" name="Google Shape;1790;p151"/>
          <p:cNvPicPr preferRelativeResize="0"/>
          <p:nvPr/>
        </p:nvPicPr>
        <p:blipFill>
          <a:blip r:embed="rId3">
            <a:alphaModFix/>
          </a:blip>
          <a:stretch>
            <a:fillRect/>
          </a:stretch>
        </p:blipFill>
        <p:spPr>
          <a:xfrm>
            <a:off x="5916969" y="1495978"/>
            <a:ext cx="2968177" cy="3284400"/>
          </a:xfrm>
          <a:prstGeom prst="rect">
            <a:avLst/>
          </a:prstGeom>
          <a:noFill/>
          <a:ln>
            <a:noFill/>
          </a:ln>
        </p:spPr>
      </p:pic>
      <p:sp>
        <p:nvSpPr>
          <p:cNvPr id="1791" name="Google Shape;1791;p151"/>
          <p:cNvSpPr txBox="1"/>
          <p:nvPr/>
        </p:nvSpPr>
        <p:spPr>
          <a:xfrm>
            <a:off x="1093554" y="3491425"/>
            <a:ext cx="8964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(+1)</a:t>
            </a:r>
            <a:endParaRPr sz="3000" baseline="-25000"/>
          </a:p>
        </p:txBody>
      </p:sp>
      <p:sp>
        <p:nvSpPr>
          <p:cNvPr id="1792" name="Google Shape;1792;p151"/>
          <p:cNvSpPr txBox="1"/>
          <p:nvPr/>
        </p:nvSpPr>
        <p:spPr>
          <a:xfrm>
            <a:off x="1862988" y="3491425"/>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(-1) = 0</a:t>
            </a:r>
            <a:endParaRPr sz="3000" baseline="-25000"/>
          </a:p>
        </p:txBody>
      </p:sp>
      <p:sp>
        <p:nvSpPr>
          <p:cNvPr id="1793" name="Google Shape;1793;p151"/>
          <p:cNvSpPr txBox="1"/>
          <p:nvPr/>
        </p:nvSpPr>
        <p:spPr>
          <a:xfrm>
            <a:off x="3486850" y="2760175"/>
            <a:ext cx="17979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NH</a:t>
            </a:r>
            <a:r>
              <a:rPr lang="en" sz="3600" baseline="-25000">
                <a:solidFill>
                  <a:schemeClr val="lt1"/>
                </a:solidFill>
                <a:latin typeface="Shadows Into Light"/>
                <a:ea typeface="Shadows Into Light"/>
                <a:cs typeface="Shadows Into Light"/>
                <a:sym typeface="Shadows Into Light"/>
              </a:rPr>
              <a:t>4</a:t>
            </a:r>
            <a:r>
              <a:rPr lang="en" sz="3600">
                <a:solidFill>
                  <a:schemeClr val="lt1"/>
                </a:solidFill>
                <a:latin typeface="Shadows Into Light"/>
                <a:ea typeface="Shadows Into Light"/>
                <a:cs typeface="Shadows Into Light"/>
                <a:sym typeface="Shadows Into Light"/>
              </a:rPr>
              <a:t>Cl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1"/>
                                        </p:tgtEl>
                                        <p:attrNameLst>
                                          <p:attrName>style.visibility</p:attrName>
                                        </p:attrNameLst>
                                      </p:cBhvr>
                                      <p:to>
                                        <p:strVal val="visible"/>
                                      </p:to>
                                    </p:set>
                                    <p:animEffect transition="in" filter="fade">
                                      <p:cBhvr>
                                        <p:cTn id="7" dur="1000"/>
                                        <p:tgtEl>
                                          <p:spTgt spid="1791"/>
                                        </p:tgtEl>
                                      </p:cBhvr>
                                    </p:animEffect>
                                  </p:childTnLst>
                                </p:cTn>
                              </p:par>
                              <p:par>
                                <p:cTn id="8" presetID="10" presetClass="entr" presetSubtype="0" fill="hold" nodeType="withEffect">
                                  <p:stCondLst>
                                    <p:cond delay="0"/>
                                  </p:stCondLst>
                                  <p:childTnLst>
                                    <p:set>
                                      <p:cBhvr>
                                        <p:cTn id="9" dur="1" fill="hold">
                                          <p:stCondLst>
                                            <p:cond delay="0"/>
                                          </p:stCondLst>
                                        </p:cTn>
                                        <p:tgtEl>
                                          <p:spTgt spid="1792"/>
                                        </p:tgtEl>
                                        <p:attrNameLst>
                                          <p:attrName>style.visibility</p:attrName>
                                        </p:attrNameLst>
                                      </p:cBhvr>
                                      <p:to>
                                        <p:strVal val="visible"/>
                                      </p:to>
                                    </p:set>
                                    <p:animEffect transition="in" filter="fade">
                                      <p:cBhvr>
                                        <p:cTn id="10" dur="1000"/>
                                        <p:tgtEl>
                                          <p:spTgt spid="17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93"/>
                                        </p:tgtEl>
                                        <p:attrNameLst>
                                          <p:attrName>style.visibility</p:attrName>
                                        </p:attrNameLst>
                                      </p:cBhvr>
                                      <p:to>
                                        <p:strVal val="visible"/>
                                      </p:to>
                                    </p:set>
                                    <p:animEffect transition="in" filter="fade">
                                      <p:cBhvr>
                                        <p:cTn id="15" dur="1000"/>
                                        <p:tgtEl>
                                          <p:spTgt spid="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52"/>
          <p:cNvSpPr txBox="1">
            <a:spLocks noGrp="1"/>
          </p:cNvSpPr>
          <p:nvPr>
            <p:ph type="title"/>
          </p:nvPr>
        </p:nvSpPr>
        <p:spPr>
          <a:xfrm>
            <a:off x="987850" y="292850"/>
            <a:ext cx="67959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a:t>
            </a:r>
            <a:endParaRPr/>
          </a:p>
        </p:txBody>
      </p:sp>
      <p:sp>
        <p:nvSpPr>
          <p:cNvPr id="1799" name="Google Shape;1799;p152"/>
          <p:cNvSpPr txBox="1">
            <a:spLocks noGrp="1"/>
          </p:cNvSpPr>
          <p:nvPr>
            <p:ph type="body" idx="1"/>
          </p:nvPr>
        </p:nvSpPr>
        <p:spPr>
          <a:xfrm>
            <a:off x="311700" y="1495975"/>
            <a:ext cx="8520600" cy="32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Write the formula for Lithium                           carbonate</a:t>
            </a:r>
            <a:endParaRPr sz="3000"/>
          </a:p>
          <a:p>
            <a:pPr marL="0" lvl="0" indent="0" algn="l" rtl="0">
              <a:spcBef>
                <a:spcPts val="1600"/>
              </a:spcBef>
              <a:spcAft>
                <a:spcPts val="1600"/>
              </a:spcAft>
              <a:buNone/>
            </a:pPr>
            <a:r>
              <a:rPr lang="en"/>
              <a:t>    Li</a:t>
            </a:r>
            <a:r>
              <a:rPr lang="en" baseline="30000"/>
              <a:t>+1 </a:t>
            </a:r>
            <a:r>
              <a:rPr lang="en"/>
              <a:t>CO</a:t>
            </a:r>
            <a:r>
              <a:rPr lang="en" baseline="-25000"/>
              <a:t>3</a:t>
            </a:r>
            <a:r>
              <a:rPr lang="en" baseline="30000"/>
              <a:t>-2</a:t>
            </a:r>
            <a:r>
              <a:rPr lang="en"/>
              <a:t>  → </a:t>
            </a:r>
            <a:endParaRPr/>
          </a:p>
        </p:txBody>
      </p:sp>
      <p:pic>
        <p:nvPicPr>
          <p:cNvPr id="1800" name="Google Shape;1800;p152"/>
          <p:cNvPicPr preferRelativeResize="0"/>
          <p:nvPr/>
        </p:nvPicPr>
        <p:blipFill>
          <a:blip r:embed="rId3">
            <a:alphaModFix/>
          </a:blip>
          <a:stretch>
            <a:fillRect/>
          </a:stretch>
        </p:blipFill>
        <p:spPr>
          <a:xfrm>
            <a:off x="5916969" y="1495978"/>
            <a:ext cx="2968177" cy="3284400"/>
          </a:xfrm>
          <a:prstGeom prst="rect">
            <a:avLst/>
          </a:prstGeom>
          <a:noFill/>
          <a:ln>
            <a:noFill/>
          </a:ln>
        </p:spPr>
      </p:pic>
      <p:sp>
        <p:nvSpPr>
          <p:cNvPr id="1801" name="Google Shape;1801;p152"/>
          <p:cNvSpPr txBox="1"/>
          <p:nvPr/>
        </p:nvSpPr>
        <p:spPr>
          <a:xfrm>
            <a:off x="987854" y="3512575"/>
            <a:ext cx="8964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2(+1)</a:t>
            </a:r>
            <a:endParaRPr sz="3000" baseline="-25000"/>
          </a:p>
        </p:txBody>
      </p:sp>
      <p:sp>
        <p:nvSpPr>
          <p:cNvPr id="1802" name="Google Shape;1802;p152"/>
          <p:cNvSpPr txBox="1"/>
          <p:nvPr/>
        </p:nvSpPr>
        <p:spPr>
          <a:xfrm>
            <a:off x="1757288" y="3512575"/>
            <a:ext cx="1532700" cy="75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000">
                <a:solidFill>
                  <a:schemeClr val="lt1"/>
                </a:solidFill>
                <a:latin typeface="Shadows Into Light"/>
                <a:ea typeface="Shadows Into Light"/>
                <a:cs typeface="Shadows Into Light"/>
                <a:sym typeface="Shadows Into Light"/>
              </a:rPr>
              <a:t> (-2) = 0</a:t>
            </a:r>
            <a:endParaRPr sz="3000" baseline="-25000"/>
          </a:p>
        </p:txBody>
      </p:sp>
      <p:sp>
        <p:nvSpPr>
          <p:cNvPr id="1803" name="Google Shape;1803;p152"/>
          <p:cNvSpPr txBox="1"/>
          <p:nvPr/>
        </p:nvSpPr>
        <p:spPr>
          <a:xfrm>
            <a:off x="3634500" y="2692250"/>
            <a:ext cx="1875000" cy="61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3600">
                <a:solidFill>
                  <a:schemeClr val="lt1"/>
                </a:solidFill>
                <a:latin typeface="Shadows Into Light"/>
                <a:ea typeface="Shadows Into Light"/>
                <a:cs typeface="Shadows Into Light"/>
                <a:sym typeface="Shadows Into Light"/>
              </a:rPr>
              <a:t>Li</a:t>
            </a:r>
            <a:r>
              <a:rPr lang="en" sz="3600" baseline="-25000">
                <a:solidFill>
                  <a:schemeClr val="lt1"/>
                </a:solidFill>
                <a:latin typeface="Shadows Into Light"/>
                <a:ea typeface="Shadows Into Light"/>
                <a:cs typeface="Shadows Into Light"/>
                <a:sym typeface="Shadows Into Light"/>
              </a:rPr>
              <a:t>2</a:t>
            </a:r>
            <a:r>
              <a:rPr lang="en" sz="3600">
                <a:solidFill>
                  <a:schemeClr val="lt1"/>
                </a:solidFill>
                <a:latin typeface="Shadows Into Light"/>
                <a:ea typeface="Shadows Into Light"/>
                <a:cs typeface="Shadows Into Light"/>
                <a:sym typeface="Shadows Into Light"/>
              </a:rPr>
              <a:t>CO</a:t>
            </a:r>
            <a:r>
              <a:rPr lang="en" sz="3600" baseline="-25000">
                <a:solidFill>
                  <a:schemeClr val="lt1"/>
                </a:solidFill>
                <a:latin typeface="Shadows Into Light"/>
                <a:ea typeface="Shadows Into Light"/>
                <a:cs typeface="Shadows Into Light"/>
                <a:sym typeface="Shadows Into Light"/>
              </a:rPr>
              <a:t>3</a:t>
            </a:r>
            <a:r>
              <a:rPr lang="en" sz="3600">
                <a:solidFill>
                  <a:schemeClr val="lt1"/>
                </a:solidFill>
                <a:latin typeface="Shadows Into Light"/>
                <a:ea typeface="Shadows Into Light"/>
                <a:cs typeface="Shadows Into Light"/>
                <a:sym typeface="Shadows Into Light"/>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1"/>
                                        </p:tgtEl>
                                        <p:attrNameLst>
                                          <p:attrName>style.visibility</p:attrName>
                                        </p:attrNameLst>
                                      </p:cBhvr>
                                      <p:to>
                                        <p:strVal val="visible"/>
                                      </p:to>
                                    </p:set>
                                    <p:animEffect transition="in" filter="fade">
                                      <p:cBhvr>
                                        <p:cTn id="7" dur="1000"/>
                                        <p:tgtEl>
                                          <p:spTgt spid="1801"/>
                                        </p:tgtEl>
                                      </p:cBhvr>
                                    </p:animEffect>
                                  </p:childTnLst>
                                </p:cTn>
                              </p:par>
                              <p:par>
                                <p:cTn id="8" presetID="10" presetClass="entr" presetSubtype="0" fill="hold" nodeType="withEffect">
                                  <p:stCondLst>
                                    <p:cond delay="0"/>
                                  </p:stCondLst>
                                  <p:childTnLst>
                                    <p:set>
                                      <p:cBhvr>
                                        <p:cTn id="9" dur="1" fill="hold">
                                          <p:stCondLst>
                                            <p:cond delay="0"/>
                                          </p:stCondLst>
                                        </p:cTn>
                                        <p:tgtEl>
                                          <p:spTgt spid="1802"/>
                                        </p:tgtEl>
                                        <p:attrNameLst>
                                          <p:attrName>style.visibility</p:attrName>
                                        </p:attrNameLst>
                                      </p:cBhvr>
                                      <p:to>
                                        <p:strVal val="visible"/>
                                      </p:to>
                                    </p:set>
                                    <p:animEffect transition="in" filter="fade">
                                      <p:cBhvr>
                                        <p:cTn id="10" dur="1000"/>
                                        <p:tgtEl>
                                          <p:spTgt spid="18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03"/>
                                        </p:tgtEl>
                                        <p:attrNameLst>
                                          <p:attrName>style.visibility</p:attrName>
                                        </p:attrNameLst>
                                      </p:cBhvr>
                                      <p:to>
                                        <p:strVal val="visible"/>
                                      </p:to>
                                    </p:set>
                                    <p:animEffect transition="in" filter="fade">
                                      <p:cBhvr>
                                        <p:cTn id="15" dur="10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lipped videos">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2047</TotalTime>
  <Words>17293</Words>
  <Application>Microsoft Office PowerPoint</Application>
  <PresentationFormat>On-screen Show (16:9)</PresentationFormat>
  <Paragraphs>3042</Paragraphs>
  <Slides>540</Slides>
  <Notes>408</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540</vt:i4>
      </vt:variant>
    </vt:vector>
  </HeadingPairs>
  <TitlesOfParts>
    <vt:vector size="555" baseType="lpstr">
      <vt:lpstr>Walter Turncoat</vt:lpstr>
      <vt:lpstr>Tunga</vt:lpstr>
      <vt:lpstr>Century Gothic</vt:lpstr>
      <vt:lpstr>Open Sans</vt:lpstr>
      <vt:lpstr>ÇlÇr ñæí©</vt:lpstr>
      <vt:lpstr>Wingdings 2</vt:lpstr>
      <vt:lpstr>Wingdings</vt:lpstr>
      <vt:lpstr>Symbol</vt:lpstr>
      <vt:lpstr>Corbel</vt:lpstr>
      <vt:lpstr>Shadows Into Light</vt:lpstr>
      <vt:lpstr>Arial</vt:lpstr>
      <vt:lpstr>Tahoma</vt:lpstr>
      <vt:lpstr>ＭＳ Ｐゴシック</vt:lpstr>
      <vt:lpstr>Tw Cen MT</vt:lpstr>
      <vt:lpstr>flipped videos</vt:lpstr>
      <vt:lpstr> Regents Review part 2</vt:lpstr>
      <vt:lpstr> Unit 8:  Stoichiometry</vt:lpstr>
      <vt:lpstr>Stoichiometry</vt:lpstr>
      <vt:lpstr>Chemical Formulas</vt:lpstr>
      <vt:lpstr>Example</vt:lpstr>
      <vt:lpstr>The mole (mol)</vt:lpstr>
      <vt:lpstr>The mole</vt:lpstr>
      <vt:lpstr>Molar Mass (gram formula mass)</vt:lpstr>
      <vt:lpstr>Molar Mass Examples: Elements</vt:lpstr>
      <vt:lpstr>Calculating Molar Mass (gfm)</vt:lpstr>
      <vt:lpstr>Molar Mass Examples: compounds</vt:lpstr>
      <vt:lpstr>Mole Conversions: grams to moles</vt:lpstr>
      <vt:lpstr>Think About it...</vt:lpstr>
      <vt:lpstr>Converting from grams to moles</vt:lpstr>
      <vt:lpstr>Example 1: </vt:lpstr>
      <vt:lpstr>Example 2: </vt:lpstr>
      <vt:lpstr>Think About it...</vt:lpstr>
      <vt:lpstr>Mole Conversions: moles to grams</vt:lpstr>
      <vt:lpstr>Example 3: </vt:lpstr>
      <vt:lpstr>Example 4: </vt:lpstr>
      <vt:lpstr>Example 5:</vt:lpstr>
      <vt:lpstr>Chemical recipes</vt:lpstr>
      <vt:lpstr>Chemical recipes</vt:lpstr>
      <vt:lpstr>Chemical reactions</vt:lpstr>
      <vt:lpstr>Example:</vt:lpstr>
      <vt:lpstr>Example </vt:lpstr>
      <vt:lpstr>Relating Moles</vt:lpstr>
      <vt:lpstr>Calculating Mole Ratios</vt:lpstr>
      <vt:lpstr>Example 1</vt:lpstr>
      <vt:lpstr>Example 2</vt:lpstr>
      <vt:lpstr>Think about it…..</vt:lpstr>
      <vt:lpstr>Law of Conservation of Mass</vt:lpstr>
      <vt:lpstr>Conservation of mass</vt:lpstr>
      <vt:lpstr>Conservation of Mass</vt:lpstr>
      <vt:lpstr>Balancing Equations</vt:lpstr>
      <vt:lpstr>Steps for Balancing Equations</vt:lpstr>
      <vt:lpstr>Example 1</vt:lpstr>
      <vt:lpstr>Example 2</vt:lpstr>
      <vt:lpstr>Example with polyatomics</vt:lpstr>
      <vt:lpstr>Types of Chemical Reactions</vt:lpstr>
      <vt:lpstr>Synthesis Reaction</vt:lpstr>
      <vt:lpstr>Decomposition Reaction</vt:lpstr>
      <vt:lpstr>Combustion Reactions</vt:lpstr>
      <vt:lpstr>Single Replacement Reactions</vt:lpstr>
      <vt:lpstr>Double Replacement Reactions</vt:lpstr>
      <vt:lpstr>Completing a Single Replacement Rx</vt:lpstr>
      <vt:lpstr>Example</vt:lpstr>
      <vt:lpstr>Completing a double replacement rx</vt:lpstr>
      <vt:lpstr>Completing a Double Replacement Rx</vt:lpstr>
      <vt:lpstr>Percent Composition</vt:lpstr>
      <vt:lpstr>Calculating Percent Composition</vt:lpstr>
      <vt:lpstr>Example</vt:lpstr>
      <vt:lpstr>Example</vt:lpstr>
      <vt:lpstr>How does water get trapped in crystal?</vt:lpstr>
      <vt:lpstr>Composition of a hydrate</vt:lpstr>
      <vt:lpstr>Anhydrate</vt:lpstr>
      <vt:lpstr>Anhydrate example</vt:lpstr>
      <vt:lpstr>Which is the hydrate and the anhydrate?</vt:lpstr>
      <vt:lpstr>Hydrates</vt:lpstr>
      <vt:lpstr>Calculate % Composition of Hydrate</vt:lpstr>
      <vt:lpstr>Example</vt:lpstr>
      <vt:lpstr>Step 2: Plug Values into Formula</vt:lpstr>
      <vt:lpstr>Example</vt:lpstr>
      <vt:lpstr>Hydrates</vt:lpstr>
      <vt:lpstr>Hydrate Example:</vt:lpstr>
      <vt:lpstr>Answer</vt:lpstr>
      <vt:lpstr>Empirical Formula (ratio)</vt:lpstr>
      <vt:lpstr>Determining the Empirical Formula</vt:lpstr>
      <vt:lpstr>Examples: Empirical from Molecular </vt:lpstr>
      <vt:lpstr>Molecular Formula</vt:lpstr>
      <vt:lpstr>Calculating Molecular from Empirical</vt:lpstr>
      <vt:lpstr>Example</vt:lpstr>
      <vt:lpstr>Example:</vt:lpstr>
      <vt:lpstr>Think about it….</vt:lpstr>
      <vt:lpstr>Naming the Cation</vt:lpstr>
      <vt:lpstr>Naming the Anion</vt:lpstr>
      <vt:lpstr>Examples</vt:lpstr>
      <vt:lpstr>Binary Compound</vt:lpstr>
      <vt:lpstr>Naming Binary Compounds</vt:lpstr>
      <vt:lpstr>Example:</vt:lpstr>
      <vt:lpstr>Writing Chemical Formulas</vt:lpstr>
      <vt:lpstr>Example</vt:lpstr>
      <vt:lpstr>Example: </vt:lpstr>
      <vt:lpstr>Example: </vt:lpstr>
      <vt:lpstr>Problem….</vt:lpstr>
      <vt:lpstr>Transition Metals &amp; Nonmetals</vt:lpstr>
      <vt:lpstr>Transition Metals &amp; Nonmetals </vt:lpstr>
      <vt:lpstr>How to determine the charge?</vt:lpstr>
      <vt:lpstr>Example 1</vt:lpstr>
      <vt:lpstr>Example 2</vt:lpstr>
      <vt:lpstr>Writing Chemical Formulas</vt:lpstr>
      <vt:lpstr>Try these…</vt:lpstr>
      <vt:lpstr>Ternary Compounds</vt:lpstr>
      <vt:lpstr>Polyatomic Ions</vt:lpstr>
      <vt:lpstr>Naming Ternary Compounds</vt:lpstr>
      <vt:lpstr>Example</vt:lpstr>
      <vt:lpstr>Writing Formulas containing Polyatomic Ions</vt:lpstr>
      <vt:lpstr>Example</vt:lpstr>
      <vt:lpstr>Example</vt:lpstr>
      <vt:lpstr>Example</vt:lpstr>
      <vt:lpstr>Unit 9:  ORGANIC CHEMISTRY</vt:lpstr>
      <vt:lpstr>Organic Chemistry</vt:lpstr>
      <vt:lpstr>Properties of Carbon</vt:lpstr>
      <vt:lpstr>Properties of Organic Compounds</vt:lpstr>
      <vt:lpstr>Properties of Organic Compounds</vt:lpstr>
      <vt:lpstr>Hydrocarbons</vt:lpstr>
      <vt:lpstr>Organic molecules</vt:lpstr>
      <vt:lpstr>Organic Molecules</vt:lpstr>
      <vt:lpstr>Homologous Series</vt:lpstr>
      <vt:lpstr>Prefixes</vt:lpstr>
      <vt:lpstr>Example: Give the prefix for the following:</vt:lpstr>
      <vt:lpstr>Naming Hydrocarbons</vt:lpstr>
      <vt:lpstr>Naming Hydrocarbons</vt:lpstr>
      <vt:lpstr>Determining type of Hydrocarbon</vt:lpstr>
      <vt:lpstr>Example: Naming Hydrocarbons</vt:lpstr>
      <vt:lpstr>Saturation</vt:lpstr>
      <vt:lpstr>Saturation</vt:lpstr>
      <vt:lpstr>Types of Formulas</vt:lpstr>
      <vt:lpstr>Types of Formulas</vt:lpstr>
      <vt:lpstr>Example: Formulas for Methane</vt:lpstr>
      <vt:lpstr>Example: Formulas for Ethane</vt:lpstr>
      <vt:lpstr>Drawing Structural Formulas of Alkenes</vt:lpstr>
      <vt:lpstr>Example: Ethene</vt:lpstr>
      <vt:lpstr>Example: propene</vt:lpstr>
      <vt:lpstr>Example: 1-butene</vt:lpstr>
      <vt:lpstr>Example: 2-butene</vt:lpstr>
      <vt:lpstr>Drawing Structural Formulas of Alkynes</vt:lpstr>
      <vt:lpstr>Example: 1-butyne</vt:lpstr>
      <vt:lpstr>Example: 2-butyne</vt:lpstr>
      <vt:lpstr>Branched Hydrocarbons</vt:lpstr>
      <vt:lpstr>Naming Branched Alkanes</vt:lpstr>
      <vt:lpstr>Locate the Parent Chain of C’s</vt:lpstr>
      <vt:lpstr>NAMING ALKYL GROUPS (BRANCHES) </vt:lpstr>
      <vt:lpstr>Example: Branched Alkane</vt:lpstr>
      <vt:lpstr>Example: Branched Alkane</vt:lpstr>
      <vt:lpstr>Example: Branched Alkane</vt:lpstr>
      <vt:lpstr>Example: Branched Alkane</vt:lpstr>
      <vt:lpstr>Example: Branched Alkane</vt:lpstr>
      <vt:lpstr>Example: Branched Alkane</vt:lpstr>
      <vt:lpstr>Example: Branched Alkane</vt:lpstr>
      <vt:lpstr>Example: </vt:lpstr>
      <vt:lpstr>Benzene</vt:lpstr>
      <vt:lpstr>Isomers of Alkanes</vt:lpstr>
      <vt:lpstr>Match the Isomers</vt:lpstr>
      <vt:lpstr>Drawing an Isomer of An Alkane</vt:lpstr>
      <vt:lpstr>Example: Isomer of hexane  </vt:lpstr>
      <vt:lpstr>Isomers of Alkenes/Alkynes</vt:lpstr>
      <vt:lpstr>Drawing an isomer of an alkene/alkyne</vt:lpstr>
      <vt:lpstr>Example: Draw an isomer of 1-pentene</vt:lpstr>
      <vt:lpstr>PowerPoint Presentation</vt:lpstr>
      <vt:lpstr>To Name or Draw substituted Hydrocarbons use Table R:</vt:lpstr>
      <vt:lpstr>Halides</vt:lpstr>
      <vt:lpstr>Example: </vt:lpstr>
      <vt:lpstr>Example: </vt:lpstr>
      <vt:lpstr>Alcohol</vt:lpstr>
      <vt:lpstr>Example:</vt:lpstr>
      <vt:lpstr>Ether</vt:lpstr>
      <vt:lpstr>Example: </vt:lpstr>
      <vt:lpstr>Alcohol and ethers</vt:lpstr>
      <vt:lpstr>Aldehyde</vt:lpstr>
      <vt:lpstr>Example:</vt:lpstr>
      <vt:lpstr>Ketone</vt:lpstr>
      <vt:lpstr>Example:</vt:lpstr>
      <vt:lpstr>Aldehydes and ketones</vt:lpstr>
      <vt:lpstr>Organic acids</vt:lpstr>
      <vt:lpstr>Example: </vt:lpstr>
      <vt:lpstr>Ester</vt:lpstr>
      <vt:lpstr>Example:</vt:lpstr>
      <vt:lpstr>Acids and Esters</vt:lpstr>
      <vt:lpstr>Amines</vt:lpstr>
      <vt:lpstr>Amino acids</vt:lpstr>
      <vt:lpstr>Example: </vt:lpstr>
      <vt:lpstr>Amides</vt:lpstr>
      <vt:lpstr>Example:</vt:lpstr>
      <vt:lpstr>Combustion</vt:lpstr>
      <vt:lpstr>Table I</vt:lpstr>
      <vt:lpstr>Substitution</vt:lpstr>
      <vt:lpstr>Example: </vt:lpstr>
      <vt:lpstr>Addition</vt:lpstr>
      <vt:lpstr>Example: </vt:lpstr>
      <vt:lpstr>Esterification</vt:lpstr>
      <vt:lpstr>Esters</vt:lpstr>
      <vt:lpstr>Fermentation</vt:lpstr>
      <vt:lpstr>Saponification</vt:lpstr>
      <vt:lpstr>Polymers</vt:lpstr>
      <vt:lpstr>Polymerization</vt:lpstr>
      <vt:lpstr>Polymerization</vt:lpstr>
      <vt:lpstr>Addition Polymerization</vt:lpstr>
      <vt:lpstr>Condensation Polymerization</vt:lpstr>
      <vt:lpstr>Cracking</vt:lpstr>
      <vt:lpstr>Cracking</vt:lpstr>
      <vt:lpstr>Evaporation</vt:lpstr>
      <vt:lpstr>Vapor Pressure</vt:lpstr>
      <vt:lpstr>Liquid-Vapor Equilibrium</vt:lpstr>
      <vt:lpstr>Vapor Pressure</vt:lpstr>
      <vt:lpstr>Vapor Pressure</vt:lpstr>
      <vt:lpstr> Normal Boiling Point</vt:lpstr>
      <vt:lpstr>Vapor Pressure</vt:lpstr>
      <vt:lpstr>PowerPoint Presentation</vt:lpstr>
      <vt:lpstr>Boiling and Attractive Forces (IMF’s)</vt:lpstr>
      <vt:lpstr>Evaporation Vs Boiling</vt:lpstr>
      <vt:lpstr>Evaporation Vs Boiling</vt:lpstr>
      <vt:lpstr>Table H: Vapor Pressure</vt:lpstr>
      <vt:lpstr>Example: </vt:lpstr>
      <vt:lpstr>Example</vt:lpstr>
      <vt:lpstr>Properties of Liquids</vt:lpstr>
      <vt:lpstr>Properties of Liquids</vt:lpstr>
      <vt:lpstr>Solutions</vt:lpstr>
      <vt:lpstr>Recall...Ionic solutions </vt:lpstr>
      <vt:lpstr>Dissolving of salt in water</vt:lpstr>
      <vt:lpstr>MOlecular (covalent) Solution</vt:lpstr>
      <vt:lpstr>Solutions</vt:lpstr>
      <vt:lpstr>Solubility</vt:lpstr>
      <vt:lpstr>Factors that affect solubility:</vt:lpstr>
      <vt:lpstr>Factors that affect solubility:</vt:lpstr>
      <vt:lpstr> Factors that Affect Solubility</vt:lpstr>
      <vt:lpstr>Factors that affect solubility:</vt:lpstr>
      <vt:lpstr>Factors that affect the rate of dissolving</vt:lpstr>
      <vt:lpstr>Factors that affect the rate of dissolving</vt:lpstr>
      <vt:lpstr>Table F: Solubility Guidelines</vt:lpstr>
      <vt:lpstr>Exceptions</vt:lpstr>
      <vt:lpstr>Example: Is AgNO3 soluble or insoluble (form a precipitate)? </vt:lpstr>
      <vt:lpstr>Example (exception): Determine which product is the precipitate.</vt:lpstr>
      <vt:lpstr>Double Replacement Reactions</vt:lpstr>
      <vt:lpstr>Example:</vt:lpstr>
      <vt:lpstr>Completing a Double Replacement Rxn</vt:lpstr>
      <vt:lpstr>Completing a Double Replacement Rxn</vt:lpstr>
      <vt:lpstr>Example:</vt:lpstr>
      <vt:lpstr>Example:</vt:lpstr>
      <vt:lpstr>Example:</vt:lpstr>
      <vt:lpstr>Solutions</vt:lpstr>
      <vt:lpstr>Factors Affecting Solubility</vt:lpstr>
      <vt:lpstr>Types of Solutions</vt:lpstr>
      <vt:lpstr>Types of Solutions</vt:lpstr>
      <vt:lpstr>Types of Solutions</vt:lpstr>
      <vt:lpstr>Determining type of solution</vt:lpstr>
      <vt:lpstr>Example: Type of Solution</vt:lpstr>
      <vt:lpstr>Example: How much will dissolve</vt:lpstr>
      <vt:lpstr>Example: Adding Solute</vt:lpstr>
      <vt:lpstr>Example: If you do not dissolve in 10og of water</vt:lpstr>
      <vt:lpstr>Temperature</vt:lpstr>
      <vt:lpstr>Temperature</vt:lpstr>
      <vt:lpstr>Gases in Solution</vt:lpstr>
      <vt:lpstr>Concentration</vt:lpstr>
      <vt:lpstr>Example</vt:lpstr>
      <vt:lpstr>Concentration</vt:lpstr>
      <vt:lpstr>Molarity (M)</vt:lpstr>
      <vt:lpstr>Example:</vt:lpstr>
      <vt:lpstr>Calculating Molarity and Volume</vt:lpstr>
      <vt:lpstr>Calculating Moles and Mass</vt:lpstr>
      <vt:lpstr>Calculating Moles and Mass</vt:lpstr>
      <vt:lpstr>Mass Percentage</vt:lpstr>
      <vt:lpstr>Example:</vt:lpstr>
      <vt:lpstr>Calculate the mass dissolved</vt:lpstr>
      <vt:lpstr>Parts per Million </vt:lpstr>
      <vt:lpstr>Parts per Million </vt:lpstr>
      <vt:lpstr>PPM</vt:lpstr>
      <vt:lpstr>Example</vt:lpstr>
      <vt:lpstr>Calculate the mass dissolved</vt:lpstr>
      <vt:lpstr>Colligative Properties</vt:lpstr>
      <vt:lpstr>Colligative Properties of Electrolytes</vt:lpstr>
      <vt:lpstr>Boiling Point Elevation</vt:lpstr>
      <vt:lpstr>Freezing Point Depression</vt:lpstr>
      <vt:lpstr>Freezing Point Depression</vt:lpstr>
      <vt:lpstr>Applications</vt:lpstr>
      <vt:lpstr>The more particles the greater the effect on BP &amp; FP</vt:lpstr>
      <vt:lpstr>Example: </vt:lpstr>
      <vt:lpstr>Example: </vt:lpstr>
      <vt:lpstr>Examples</vt:lpstr>
      <vt:lpstr>Unit 11: KINETICS AND EQUILIBRIUM</vt:lpstr>
      <vt:lpstr>Kinetics</vt:lpstr>
      <vt:lpstr>Effective Collisions</vt:lpstr>
      <vt:lpstr>   H2  + I2  →  2HI</vt:lpstr>
      <vt:lpstr>Factors Affecting the Rate of Reaction</vt:lpstr>
      <vt:lpstr>Type of Reactant</vt:lpstr>
      <vt:lpstr>2. Concentration</vt:lpstr>
      <vt:lpstr>3. Temperature</vt:lpstr>
      <vt:lpstr>4. Pressure</vt:lpstr>
      <vt:lpstr>5. Surface Area</vt:lpstr>
      <vt:lpstr>Surface Area</vt:lpstr>
      <vt:lpstr>6. Catalyst</vt:lpstr>
      <vt:lpstr>ΔH (Heat of the Reaction)</vt:lpstr>
      <vt:lpstr>Conservation of Energy</vt:lpstr>
      <vt:lpstr>Endothermic Reactions</vt:lpstr>
      <vt:lpstr>Example from Table I:</vt:lpstr>
      <vt:lpstr>Exothermic Reactions</vt:lpstr>
      <vt:lpstr>Example from Table I:</vt:lpstr>
      <vt:lpstr>Example: Reverse Reaction on Table I</vt:lpstr>
      <vt:lpstr>Potential Energy Diagrams</vt:lpstr>
      <vt:lpstr>Exothermic PE Diagram</vt:lpstr>
      <vt:lpstr>Endothermic PE Diagram</vt:lpstr>
      <vt:lpstr>Activation Energy (Ea)</vt:lpstr>
      <vt:lpstr>Activated Complex</vt:lpstr>
      <vt:lpstr>Heat of Reactants/Products</vt:lpstr>
      <vt:lpstr>Heat of Reaction ΔH</vt:lpstr>
      <vt:lpstr>Effects of adding a CATALYST</vt:lpstr>
      <vt:lpstr>Catalysts</vt:lpstr>
      <vt:lpstr>Spontaneous Processes</vt:lpstr>
      <vt:lpstr>Spontaneous Processes</vt:lpstr>
      <vt:lpstr>Spontaneous Processes</vt:lpstr>
      <vt:lpstr>Entropy</vt:lpstr>
      <vt:lpstr>Second Law of Thermodynamics</vt:lpstr>
      <vt:lpstr>Entropy is dependent on:</vt:lpstr>
      <vt:lpstr>Third Law of Thermodynamics</vt:lpstr>
      <vt:lpstr>Standard Entropy</vt:lpstr>
      <vt:lpstr>Standard Entropies</vt:lpstr>
      <vt:lpstr>Examples</vt:lpstr>
      <vt:lpstr>Examples</vt:lpstr>
      <vt:lpstr>Spontaneous Processes</vt:lpstr>
      <vt:lpstr>Gibbs changes with Temperature  G= H TDS </vt:lpstr>
      <vt:lpstr>Examples</vt:lpstr>
      <vt:lpstr>Examples that are Temperature Dependent</vt:lpstr>
      <vt:lpstr>Equilibrium</vt:lpstr>
      <vt:lpstr>Equilibrium</vt:lpstr>
      <vt:lpstr>The Concept of Equilibrium</vt:lpstr>
      <vt:lpstr>The Concept of Equilibrium</vt:lpstr>
      <vt:lpstr>The System at Equilibrium</vt:lpstr>
      <vt:lpstr>Phase equilibrium</vt:lpstr>
      <vt:lpstr>Solution Equilibrium </vt:lpstr>
      <vt:lpstr>Chemical Equilibrium</vt:lpstr>
      <vt:lpstr>LeChatelier’s Principle</vt:lpstr>
      <vt:lpstr>The Haber Process</vt:lpstr>
      <vt:lpstr>The Haber Process</vt:lpstr>
      <vt:lpstr>Le Chatelier’s Principle</vt:lpstr>
      <vt:lpstr>Types of Stress</vt:lpstr>
      <vt:lpstr>Changes in Concentration </vt:lpstr>
      <vt:lpstr>Changes in Concentration </vt:lpstr>
      <vt:lpstr>Concentration Changes</vt:lpstr>
      <vt:lpstr>Example: Increase in concentration (reactant) </vt:lpstr>
      <vt:lpstr>Example: Increase in concentration (product)  </vt:lpstr>
      <vt:lpstr>Example: Decrease in concentration (reactant) </vt:lpstr>
      <vt:lpstr>Example: Decrease in concentration (product) </vt:lpstr>
      <vt:lpstr>Change in temperature</vt:lpstr>
      <vt:lpstr>Example: Increase in temperature (exo)</vt:lpstr>
      <vt:lpstr>Example: Decrease in temperature (exo)</vt:lpstr>
      <vt:lpstr>Example: Increase in temperature (endo)</vt:lpstr>
      <vt:lpstr>Example: Decrease in temperature (endo)</vt:lpstr>
      <vt:lpstr>Change in pressure (gases only)</vt:lpstr>
      <vt:lpstr>Example: Increase in pressure</vt:lpstr>
      <vt:lpstr>Example: Decrease in pressure</vt:lpstr>
      <vt:lpstr>Catalyst</vt:lpstr>
      <vt:lpstr>Unit 12: ACIDS AND BASES</vt:lpstr>
      <vt:lpstr>Electrolytes</vt:lpstr>
      <vt:lpstr>Electrolytes</vt:lpstr>
      <vt:lpstr>Electrolytes &amp; Conductivity</vt:lpstr>
      <vt:lpstr>Arrhenius Acids</vt:lpstr>
      <vt:lpstr>H+ = H3O+</vt:lpstr>
      <vt:lpstr>Properties of Acids</vt:lpstr>
      <vt:lpstr>Acids react with most metals</vt:lpstr>
      <vt:lpstr>Common Acids</vt:lpstr>
      <vt:lpstr>Arrhenius Bases</vt:lpstr>
      <vt:lpstr>Properties of Bases</vt:lpstr>
      <vt:lpstr>COmmon Bases</vt:lpstr>
      <vt:lpstr>Neutralization Reaction</vt:lpstr>
      <vt:lpstr>Neutralization</vt:lpstr>
      <vt:lpstr>Neutralization </vt:lpstr>
      <vt:lpstr>Acid + Base  Salt + Water</vt:lpstr>
      <vt:lpstr>Neutralization example</vt:lpstr>
      <vt:lpstr>Alternate Acid Base Theory</vt:lpstr>
      <vt:lpstr>Brønsted Lowry Theory</vt:lpstr>
      <vt:lpstr>Examples</vt:lpstr>
      <vt:lpstr>Brønsted–Lowry:   BAAD</vt:lpstr>
      <vt:lpstr>What Happens When an Acid Dissolves in Water?</vt:lpstr>
      <vt:lpstr>Conjugate Acids and Bases:</vt:lpstr>
      <vt:lpstr>Find the conjugate acid:</vt:lpstr>
      <vt:lpstr>Find the conjugate base:</vt:lpstr>
      <vt:lpstr>Amphiprotic</vt:lpstr>
      <vt:lpstr>   Acid</vt:lpstr>
      <vt:lpstr>Acid and Base Strength</vt:lpstr>
      <vt:lpstr>Strength vs. Concentration</vt:lpstr>
      <vt:lpstr>Strong Acids and Bases</vt:lpstr>
      <vt:lpstr>Acids react with metals</vt:lpstr>
      <vt:lpstr>Electrolytes &amp; Conductivity</vt:lpstr>
      <vt:lpstr>Strength versus Concentration</vt:lpstr>
      <vt:lpstr>The pH scale</vt:lpstr>
      <vt:lpstr>The pH Scale</vt:lpstr>
      <vt:lpstr>How to Calculate pH</vt:lpstr>
      <vt:lpstr>Example</vt:lpstr>
      <vt:lpstr>How Do We Measure pH?</vt:lpstr>
      <vt:lpstr>How Do We Measure pH?</vt:lpstr>
      <vt:lpstr>Earth’s Natural Litmus</vt:lpstr>
      <vt:lpstr>PowerPoint Presentation</vt:lpstr>
      <vt:lpstr>pH and pOH</vt:lpstr>
      <vt:lpstr>Indicators</vt:lpstr>
      <vt:lpstr>Table M </vt:lpstr>
      <vt:lpstr>Methyl Orange</vt:lpstr>
      <vt:lpstr>Bromothymol Blue</vt:lpstr>
      <vt:lpstr>Example 1</vt:lpstr>
      <vt:lpstr>Example 2</vt:lpstr>
      <vt:lpstr>Neutralization Reaction</vt:lpstr>
      <vt:lpstr>Neutralization Reaction</vt:lpstr>
      <vt:lpstr>Neutralization Reaction</vt:lpstr>
      <vt:lpstr>Titrations</vt:lpstr>
      <vt:lpstr>Set up</vt:lpstr>
      <vt:lpstr>PowerPoint Presentation</vt:lpstr>
      <vt:lpstr>PowerPoint Presentation</vt:lpstr>
      <vt:lpstr>Titration</vt:lpstr>
      <vt:lpstr>Titration Calculation</vt:lpstr>
      <vt:lpstr>Titration Calculation 1</vt:lpstr>
      <vt:lpstr>Titration Calculation 2</vt:lpstr>
      <vt:lpstr>A bit more challenging</vt:lpstr>
      <vt:lpstr>PowerPoint Presentation</vt:lpstr>
      <vt:lpstr>Example</vt:lpstr>
      <vt:lpstr> Unit 13: ELECTROCHEMISTRY</vt:lpstr>
      <vt:lpstr>Redox Reactions</vt:lpstr>
      <vt:lpstr>Oxidation States</vt:lpstr>
      <vt:lpstr>Rules for Oxidation Numbers</vt:lpstr>
      <vt:lpstr>Rules for Oxidation Numbers</vt:lpstr>
      <vt:lpstr>Rules for Oxidation Numbers</vt:lpstr>
      <vt:lpstr>Rules for Oxidation Numbers</vt:lpstr>
      <vt:lpstr>Rules for Oxidation Numbers</vt:lpstr>
      <vt:lpstr>Rules for Oxidation Numbers</vt:lpstr>
      <vt:lpstr>Example</vt:lpstr>
      <vt:lpstr>Rules for Oxidation Numbers</vt:lpstr>
      <vt:lpstr>Working with Polyatomic Ions</vt:lpstr>
      <vt:lpstr>Redox Reactions</vt:lpstr>
      <vt:lpstr>PowerPoint Presentation</vt:lpstr>
      <vt:lpstr>Oxidation</vt:lpstr>
      <vt:lpstr>Oxidation Example</vt:lpstr>
      <vt:lpstr>Reduction</vt:lpstr>
      <vt:lpstr>Reduction Example</vt:lpstr>
      <vt:lpstr>Reduction????</vt:lpstr>
      <vt:lpstr>Example</vt:lpstr>
      <vt:lpstr>LEO GER</vt:lpstr>
      <vt:lpstr>Example</vt:lpstr>
      <vt:lpstr>Example</vt:lpstr>
      <vt:lpstr>Identify Species</vt:lpstr>
      <vt:lpstr>Are these Redox Reactions?</vt:lpstr>
      <vt:lpstr>Trick to Identify Redox</vt:lpstr>
      <vt:lpstr>PowerPoint Presentation</vt:lpstr>
      <vt:lpstr>PowerPoint Presentation</vt:lpstr>
      <vt:lpstr>PowerPoint Presentation</vt:lpstr>
      <vt:lpstr>PowerPoint Presentation</vt:lpstr>
      <vt:lpstr>Example</vt:lpstr>
      <vt:lpstr>When are rxn’s Spontaneous</vt:lpstr>
      <vt:lpstr>When are rxn’s Not Spontaneous</vt:lpstr>
      <vt:lpstr>Example</vt:lpstr>
      <vt:lpstr>Half Reactions</vt:lpstr>
      <vt:lpstr>Redox Reactions have...</vt:lpstr>
      <vt:lpstr>Half reaction: Reduction</vt:lpstr>
      <vt:lpstr>Half reaction: Oxidation</vt:lpstr>
      <vt:lpstr>Rules for Half Reactions</vt:lpstr>
      <vt:lpstr>Rules for Half Reactions</vt:lpstr>
      <vt:lpstr>Rules for Half REactions</vt:lpstr>
      <vt:lpstr>Rules for Half REactions</vt:lpstr>
      <vt:lpstr>Example</vt:lpstr>
      <vt:lpstr>Balancing Redox Rxns</vt:lpstr>
      <vt:lpstr>Steps for Balancing Redox </vt:lpstr>
      <vt:lpstr>Steps for Balancing Redox </vt:lpstr>
      <vt:lpstr>Steps for Balancing Redox </vt:lpstr>
      <vt:lpstr>Steps for Balancing Redox </vt:lpstr>
      <vt:lpstr>Example</vt:lpstr>
      <vt:lpstr>Problem: What is electricity &amp; how is it formed?</vt:lpstr>
      <vt:lpstr>Voltaic Cell (Battery)</vt:lpstr>
      <vt:lpstr>How does a voltaic cell work</vt:lpstr>
      <vt:lpstr>Voltaic Cells</vt:lpstr>
      <vt:lpstr>Example</vt:lpstr>
      <vt:lpstr>Parts of a voltaic Cell</vt:lpstr>
      <vt:lpstr>Parts of a voltaic Cell</vt:lpstr>
      <vt:lpstr>How to label a Voltaic cell</vt:lpstr>
      <vt:lpstr>More active metal is oxidized</vt:lpstr>
      <vt:lpstr>What happens to electrodes</vt:lpstr>
      <vt:lpstr>Function of salt bridge</vt:lpstr>
      <vt:lpstr>Remove salt bridge?</vt:lpstr>
      <vt:lpstr>Example 1</vt:lpstr>
      <vt:lpstr>Example 2</vt:lpstr>
      <vt:lpstr>Electrolytic Cells</vt:lpstr>
      <vt:lpstr>Electroplating</vt:lpstr>
      <vt:lpstr>Electroplating Process</vt:lpstr>
      <vt:lpstr>Electroplating Process</vt:lpstr>
      <vt:lpstr>Electrolysis of water</vt:lpstr>
      <vt:lpstr>Electrolysis of Salts</vt:lpstr>
      <vt:lpstr>   Voltaic          Electrolytic</vt:lpstr>
      <vt:lpstr>Unit 14: NUCLEAR CHEMISTRY</vt:lpstr>
      <vt:lpstr>Radioisotopes</vt:lpstr>
      <vt:lpstr>Radioactivity</vt:lpstr>
      <vt:lpstr>Radioactive decay</vt:lpstr>
      <vt:lpstr>Table O- Types of Decay</vt:lpstr>
      <vt:lpstr>Natural Transmutation</vt:lpstr>
      <vt:lpstr>Table N: Decay Modes for Selected Nuclides</vt:lpstr>
      <vt:lpstr>Radioactivity</vt:lpstr>
      <vt:lpstr>Beta decay</vt:lpstr>
      <vt:lpstr>Beta decay</vt:lpstr>
      <vt:lpstr>Example  </vt:lpstr>
      <vt:lpstr>Positron decay</vt:lpstr>
      <vt:lpstr>Positron decay</vt:lpstr>
      <vt:lpstr>Example </vt:lpstr>
      <vt:lpstr>Alpha decay</vt:lpstr>
      <vt:lpstr>Example</vt:lpstr>
      <vt:lpstr>Gamma decay</vt:lpstr>
      <vt:lpstr>Penetrating Power</vt:lpstr>
      <vt:lpstr>Penetrating Power</vt:lpstr>
      <vt:lpstr>Radiation is charged</vt:lpstr>
      <vt:lpstr>Measuring Radioactivity</vt:lpstr>
      <vt:lpstr>Detecting radioactivity</vt:lpstr>
      <vt:lpstr>Half Life</vt:lpstr>
      <vt:lpstr>Calculating Half Life</vt:lpstr>
      <vt:lpstr>PowerPoint Presentation</vt:lpstr>
      <vt:lpstr>PowerPoint Presentation</vt:lpstr>
      <vt:lpstr>Table N- Half life Time</vt:lpstr>
      <vt:lpstr>Half Life</vt:lpstr>
      <vt:lpstr>Amount Remaining</vt:lpstr>
      <vt:lpstr>Fraction Remaining</vt:lpstr>
      <vt:lpstr>A laboratory 400 grams sample of P-32 triggers 400 clicks per minute of the Geiger counter. How many days will it take the P to decay to only 50 grams and 50 clicks?</vt:lpstr>
      <vt:lpstr>Half Life</vt:lpstr>
      <vt:lpstr>Original Mass</vt:lpstr>
      <vt:lpstr>Transmutation</vt:lpstr>
      <vt:lpstr>Transmutation</vt:lpstr>
      <vt:lpstr>Artificial vs Natural Transmutation</vt:lpstr>
      <vt:lpstr>Nuclear Reactions </vt:lpstr>
      <vt:lpstr>Fission</vt:lpstr>
      <vt:lpstr>Fission</vt:lpstr>
      <vt:lpstr>Fission Reactors</vt:lpstr>
      <vt:lpstr>Fission Reactors</vt:lpstr>
      <vt:lpstr>Particle Accelerators</vt:lpstr>
      <vt:lpstr>Uncontrolled Fission Reactions</vt:lpstr>
      <vt:lpstr>Fusion Reactions</vt:lpstr>
      <vt:lpstr>Fusion</vt:lpstr>
      <vt:lpstr>How do they know the Sun is made up of Helium?</vt:lpstr>
      <vt:lpstr>Fusion Reactions</vt:lpstr>
      <vt:lpstr>Examples</vt:lpstr>
      <vt:lpstr>Completing Nuclear Equations for Artificial Transmutation</vt:lpstr>
      <vt:lpstr>Crops: Kill Bacteria and molds</vt:lpstr>
      <vt:lpstr>Am-241 is used in Smoke detectors</vt:lpstr>
      <vt:lpstr>Carbon Dating: Archeology</vt:lpstr>
      <vt:lpstr>C-14 Used to date organic material</vt:lpstr>
      <vt:lpstr>Uranium is used to date rocks</vt:lpstr>
      <vt:lpstr>C-14 and P-32 are used as Tracers</vt:lpstr>
      <vt:lpstr>Iodine-131 is used to Treat overactive thyroid Disorders: Hyperthyroidism</vt:lpstr>
      <vt:lpstr>Co-60 is used to treat cancer</vt:lpstr>
      <vt:lpstr>Tc-99 used to detect tumors</vt:lpstr>
      <vt:lpstr>Risks of Radioactivity</vt:lpstr>
      <vt:lpstr>Fission</vt:lpstr>
      <vt:lpstr>Yucca Mountain</vt:lpstr>
      <vt:lpstr>Love Canal: Canada</vt:lpstr>
      <vt:lpstr>Three Mile Island, PA</vt:lpstr>
      <vt:lpstr>Chernobyl</vt:lpstr>
      <vt:lpstr>Chernobyl</vt:lpstr>
      <vt:lpstr>PowerPoint Presentation</vt:lpstr>
      <vt:lpstr>Warfare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Moles and Stoichiometry</dc:title>
  <dc:creator>Drury, Kristen</dc:creator>
  <cp:lastModifiedBy>Administrator</cp:lastModifiedBy>
  <cp:revision>21</cp:revision>
  <dcterms:modified xsi:type="dcterms:W3CDTF">2022-04-04T14:05:11Z</dcterms:modified>
</cp:coreProperties>
</file>